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27"/>
  </p:notesMasterIdLst>
  <p:handoutMasterIdLst>
    <p:handoutMasterId r:id="rId28"/>
  </p:handoutMasterIdLst>
  <p:sldIdLst>
    <p:sldId id="379" r:id="rId5"/>
    <p:sldId id="377" r:id="rId6"/>
    <p:sldId id="597" r:id="rId7"/>
    <p:sldId id="471" r:id="rId8"/>
    <p:sldId id="451" r:id="rId9"/>
    <p:sldId id="429" r:id="rId10"/>
    <p:sldId id="430" r:id="rId11"/>
    <p:sldId id="465" r:id="rId12"/>
    <p:sldId id="431" r:id="rId13"/>
    <p:sldId id="434" r:id="rId14"/>
    <p:sldId id="466" r:id="rId15"/>
    <p:sldId id="435" r:id="rId16"/>
    <p:sldId id="436" r:id="rId17"/>
    <p:sldId id="439" r:id="rId18"/>
    <p:sldId id="440" r:id="rId19"/>
    <p:sldId id="467" r:id="rId20"/>
    <p:sldId id="468" r:id="rId21"/>
    <p:sldId id="443" r:id="rId22"/>
    <p:sldId id="462" r:id="rId23"/>
    <p:sldId id="463" r:id="rId24"/>
    <p:sldId id="464" r:id="rId25"/>
    <p:sldId id="524"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C00000"/>
    <a:srgbClr val="00863D"/>
    <a:srgbClr val="FF9900"/>
    <a:srgbClr val="FF0066"/>
    <a:srgbClr val="370000"/>
    <a:srgbClr val="9B0000"/>
    <a:srgbClr val="000078"/>
    <a:srgbClr val="A80000"/>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112" d="100"/>
          <a:sy n="112" d="100"/>
        </p:scale>
        <p:origin x="125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94"/>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9/25/2016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9/25/2016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a:p>
        </p:txBody>
      </p:sp>
    </p:spTree>
    <p:extLst>
      <p:ext uri="{BB962C8B-B14F-4D97-AF65-F5344CB8AC3E}">
        <p14:creationId xmlns:p14="http://schemas.microsoft.com/office/powerpoint/2010/main" val="139622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4901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378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035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888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162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a:ln w="9525"/>
        </p:spPr>
        <p:txBody>
          <a:bodyPr/>
          <a:lstStyle/>
          <a:p>
            <a:pPr>
              <a:spcBef>
                <a:spcPct val="0"/>
              </a:spcBef>
            </a:pPr>
            <a:endParaRPr kumimoji="0" lang="en-US" sz="2400" smtClean="0">
              <a:latin typeface="Times New Roman" pitchFamily="1" charset="0"/>
              <a:cs typeface="Arial" charset="0"/>
            </a:endParaRPr>
          </a:p>
        </p:txBody>
      </p:sp>
    </p:spTree>
    <p:extLst>
      <p:ext uri="{BB962C8B-B14F-4D97-AF65-F5344CB8AC3E}">
        <p14:creationId xmlns:p14="http://schemas.microsoft.com/office/powerpoint/2010/main" val="377880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a:p>
        </p:txBody>
      </p:sp>
    </p:spTree>
    <p:extLst>
      <p:ext uri="{BB962C8B-B14F-4D97-AF65-F5344CB8AC3E}">
        <p14:creationId xmlns:p14="http://schemas.microsoft.com/office/powerpoint/2010/main" val="129819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4</a:t>
            </a:fld>
            <a:endParaRPr lang="en-US"/>
          </a:p>
        </p:txBody>
      </p:sp>
    </p:spTree>
    <p:extLst>
      <p:ext uri="{BB962C8B-B14F-4D97-AF65-F5344CB8AC3E}">
        <p14:creationId xmlns:p14="http://schemas.microsoft.com/office/powerpoint/2010/main" val="286335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180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687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647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967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815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1508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p:spPr>
        <p:txBody>
          <a:bodyPr/>
          <a:lstStyle>
            <a:lvl1pPr algn="ctr">
              <a:defRPr sz="5400" b="0" baseline="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438400" y="5562600"/>
            <a:ext cx="6477000" cy="990600"/>
          </a:xfrm>
        </p:spPr>
        <p:txBody>
          <a:bodyPr/>
          <a:lstStyle>
            <a:lvl1pPr algn="r">
              <a:buNone/>
              <a:defRPr>
                <a:solidFill>
                  <a:schemeClr val="bg1"/>
                </a:solidFill>
                <a:latin typeface="Lucida Calligraphy" pitchFamily="66" charset="0"/>
              </a:defRPr>
            </a:lvl1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extLst>
      <p:ext uri="{BB962C8B-B14F-4D97-AF65-F5344CB8AC3E}">
        <p14:creationId xmlns:p14="http://schemas.microsoft.com/office/powerpoint/2010/main" val="1898158674"/>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kern="1200" dirty="0">
                <a:solidFill>
                  <a:schemeClr val="tx1"/>
                </a:solidFill>
                <a:latin typeface="Verdana" pitchFamily="34" charset="0"/>
                <a:ea typeface="ＭＳ Ｐゴシック" charset="-128"/>
                <a:cs typeface="+mn-cs"/>
              </a:rPr>
              <a:t>Ardavan Asef-Vaziri    </a:t>
            </a:r>
            <a:r>
              <a:rPr lang="en-US" sz="1200" b="1" i="1" kern="1200" dirty="0" smtClean="0">
                <a:solidFill>
                  <a:schemeClr val="tx1"/>
                </a:solidFill>
                <a:latin typeface="Verdana" pitchFamily="34" charset="0"/>
                <a:ea typeface="ＭＳ Ｐゴシック" charset="-128"/>
                <a:cs typeface="+mn-cs"/>
              </a:rPr>
              <a:t>Jan.-2016</a:t>
            </a:r>
            <a:endParaRPr lang="en-US" sz="1200" b="1" i="1" kern="1200" dirty="0">
              <a:solidFill>
                <a:schemeClr val="tx1"/>
              </a:solidFill>
              <a:latin typeface="Verdana" pitchFamily="34" charset="0"/>
              <a:ea typeface="ＭＳ Ｐゴシック" charset="-128"/>
              <a:cs typeface="+mn-cs"/>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chemeClr val="tx1"/>
                </a:solidFill>
              </a:rPr>
              <a:t>Basics Probability Distributions- Uniform  </a:t>
            </a:r>
            <a:endParaRPr lang="en-US" sz="1200" b="1" i="1" dirty="0">
              <a:solidFill>
                <a:schemeClr val="tx1"/>
              </a:solidFill>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9" r:id="rId6"/>
    <p:sldLayoutId id="2147483790" r:id="rId7"/>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a:t>
            </a:r>
            <a:r>
              <a:rPr lang="en-US" sz="1200" b="1" i="1" dirty="0" smtClean="0">
                <a:solidFill>
                  <a:srgbClr val="00B050"/>
                </a:solidFill>
              </a:rPr>
              <a:t>Jul-09</a:t>
            </a:r>
            <a:endParaRPr lang="en-US" sz="1200" b="1" i="1" dirty="0">
              <a:solidFill>
                <a:srgbClr val="00B05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smtClean="0">
                <a:solidFill>
                  <a:srgbClr val="00B050"/>
                </a:solidFill>
                <a:latin typeface="Verdana" pitchFamily="34" charset="0"/>
                <a:ea typeface="ＭＳ Ｐゴシック" charset="-128"/>
                <a:cs typeface="+mn-cs"/>
              </a:rPr>
              <a:t>Theory of Constraints:  1- Throughput World </a:t>
            </a:r>
            <a:endParaRPr lang="en-US" sz="1200" b="1" i="1" kern="1200" dirty="0">
              <a:solidFill>
                <a:srgbClr val="00B050"/>
              </a:solidFill>
              <a:latin typeface="Verdana" pitchFamily="34" charset="0"/>
              <a:ea typeface="ＭＳ Ｐゴシック" charset="-128"/>
              <a:cs typeface="+mn-cs"/>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a:t>
            </a:r>
            <a:r>
              <a:rPr lang="en-US" sz="1200" b="1" i="1" dirty="0" smtClean="0">
                <a:solidFill>
                  <a:srgbClr val="002060"/>
                </a:solidFill>
              </a:rPr>
              <a:t>Jul-09</a:t>
            </a:r>
            <a:endParaRPr lang="en-US" sz="1200" b="1" i="1" dirty="0">
              <a:solidFill>
                <a:srgbClr val="00206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smtClean="0">
                <a:solidFill>
                  <a:srgbClr val="002060"/>
                </a:solidFill>
                <a:latin typeface="Verdana" pitchFamily="34" charset="0"/>
                <a:ea typeface="ＭＳ Ｐゴシック" charset="-128"/>
                <a:cs typeface="+mn-cs"/>
              </a:rPr>
              <a:t>Theory of Constraints:  1- Throughput World </a:t>
            </a:r>
            <a:endParaRPr lang="en-US" sz="1200" b="1" i="1" kern="1200" dirty="0">
              <a:solidFill>
                <a:srgbClr val="002060"/>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6.xlsx"/><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Excel_Worksheet7.xlsx"/><Relationship Id="rId7"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package" Target="../embeddings/Microsoft_Excel_Worksheet8.xlsx"/><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package" Target="../embeddings/Microsoft_Excel_Worksheet10.xlsx"/></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package" Target="../embeddings/Microsoft_Excel_Worksheet12.xlsx"/><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mqZG6roVq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youtube.com/watch?v=3z-M6sbGIZ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2.xlsx"/><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280.png"/><Relationship Id="rId10" Type="http://schemas.openxmlformats.org/officeDocument/2006/relationships/image" Target="../media/image3.emf"/><Relationship Id="rId4" Type="http://schemas.openxmlformats.org/officeDocument/2006/relationships/image" Target="../media/image6.png"/><Relationship Id="rId9" Type="http://schemas.openxmlformats.org/officeDocument/2006/relationships/package" Target="../embeddings/Microsoft_Excel_Worksheet4.xlsx"/></Relationships>
</file>

<file path=ppt/slides/_rels/slide8.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43293"/>
            <a:ext cx="9144000" cy="5971873"/>
          </a:xfrm>
          <a:prstGeom prst="rect">
            <a:avLst/>
          </a:prstGeom>
        </p:spPr>
      </p:pic>
    </p:spTree>
    <p:extLst>
      <p:ext uri="{BB962C8B-B14F-4D97-AF65-F5344CB8AC3E}">
        <p14:creationId xmlns:p14="http://schemas.microsoft.com/office/powerpoint/2010/main" val="102859923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16632"/>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28351" y="836712"/>
            <a:ext cx="9064847" cy="60610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Average trade time in Ameritrade is one second. </a:t>
            </a:r>
            <a:r>
              <a:rPr lang="en-US" sz="2400" dirty="0">
                <a:latin typeface="Book Antiqua" pitchFamily="18" charset="0"/>
              </a:rPr>
              <a:t>Ameritrade </a:t>
            </a:r>
            <a:r>
              <a:rPr lang="en-US" sz="2400" dirty="0" smtClean="0">
                <a:latin typeface="Book Antiqua" pitchFamily="18" charset="0"/>
              </a:rPr>
              <a:t>has promised its customers if trade time exceeds 5 second it is free (a $10.99 cost saving. The same promises have been practiced by Damion Pizza (A free regular pizza)  and Wells Fargo ($5 if waiting time exceeds 5 minutes).  There are 150,000 average daily trade. What is the cost to Ameritrade”</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P(x≥ X0) = e</a:t>
            </a:r>
            <a:r>
              <a:rPr lang="en-US" sz="2400" baseline="30000" dirty="0" smtClean="0">
                <a:latin typeface="Book Antiqua" pitchFamily="18" charset="0"/>
              </a:rPr>
              <a:t>-X0/</a:t>
            </a:r>
            <a:r>
              <a:rPr lang="en-US" sz="2400" baseline="30000" dirty="0" smtClean="0">
                <a:latin typeface="Book Antiqua" pitchFamily="18" charset="0"/>
                <a:sym typeface="Symbol"/>
              </a:rPr>
              <a:t></a:t>
            </a:r>
            <a:r>
              <a:rPr lang="en-US" sz="2400" dirty="0" smtClean="0">
                <a:latin typeface="Book Antiqua" pitchFamily="18" charset="0"/>
              </a:rPr>
              <a:t>= e</a:t>
            </a:r>
            <a:r>
              <a:rPr lang="en-US" sz="2400" baseline="30000" dirty="0" smtClean="0">
                <a:latin typeface="Book Antiqua" pitchFamily="18" charset="0"/>
              </a:rPr>
              <a:t>-5/1  </a:t>
            </a:r>
            <a:r>
              <a:rPr lang="en-US" sz="2400" dirty="0">
                <a:latin typeface="Book Antiqua" pitchFamily="18" charset="0"/>
              </a:rPr>
              <a:t>= </a:t>
            </a:r>
            <a:r>
              <a:rPr lang="en-US" sz="2400" dirty="0" smtClean="0">
                <a:latin typeface="Book Antiqua" pitchFamily="18" charset="0"/>
              </a:rPr>
              <a:t>0.006738</a:t>
            </a:r>
          </a:p>
          <a:p>
            <a:pPr algn="l">
              <a:spcBef>
                <a:spcPts val="0"/>
              </a:spcBef>
              <a:spcAft>
                <a:spcPts val="1200"/>
              </a:spcAft>
              <a:buClr>
                <a:srgbClr val="66FFFF"/>
              </a:buClr>
              <a:buSzPct val="75000"/>
            </a:pPr>
            <a:r>
              <a:rPr lang="en-US" sz="2400" dirty="0" smtClean="0">
                <a:latin typeface="Book Antiqua" pitchFamily="18" charset="0"/>
              </a:rPr>
              <a:t>Probability of not meeting the promise is 0.6738%</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0.006738*150,000* = 1011 orders</a:t>
            </a:r>
          </a:p>
          <a:p>
            <a:pPr algn="l">
              <a:spcBef>
                <a:spcPts val="0"/>
              </a:spcBef>
              <a:spcAft>
                <a:spcPts val="1200"/>
              </a:spcAft>
              <a:buClr>
                <a:srgbClr val="66FFFF"/>
              </a:buClr>
              <a:buSzPct val="75000"/>
              <a:buFont typeface="Monotype Sorts" pitchFamily="2" charset="2"/>
              <a:buNone/>
            </a:pPr>
            <a:r>
              <a:rPr lang="en-US" sz="2400" dirty="0">
                <a:latin typeface="Book Antiqua" pitchFamily="18" charset="0"/>
              </a:rPr>
              <a:t>@</a:t>
            </a:r>
            <a:r>
              <a:rPr lang="en-US" sz="2400" dirty="0" smtClean="0">
                <a:latin typeface="Book Antiqua" pitchFamily="18" charset="0"/>
              </a:rPr>
              <a:t>10.99 per order = 10.99*1011 = $11111 per day</a:t>
            </a:r>
          </a:p>
        </p:txBody>
      </p:sp>
    </p:spTree>
    <p:extLst>
      <p:ext uri="{BB962C8B-B14F-4D97-AF65-F5344CB8AC3E}">
        <p14:creationId xmlns:p14="http://schemas.microsoft.com/office/powerpoint/2010/main" val="2936278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2" dur="500"/>
                                        <p:tgtEl>
                                          <p:spTgt spid="225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17" dur="500"/>
                                        <p:tgtEl>
                                          <p:spTgt spid="225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2" dur="500"/>
                                        <p:tgtEl>
                                          <p:spTgt spid="225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27" dur="500"/>
                                        <p:tgtEl>
                                          <p:spTgt spid="225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16632"/>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28351" y="836713"/>
            <a:ext cx="9064847" cy="2520280"/>
          </a:xfrm>
          <a:prstGeom prst="rect">
            <a:avLst/>
          </a:prstGeom>
          <a:noFill/>
          <a:ln w="12700">
            <a:noFill/>
            <a:miter lim="800000"/>
            <a:headEnd/>
            <a:tailEnd/>
          </a:ln>
          <a:effectLst/>
        </p:spPr>
        <p:txBody>
          <a:bodyPr lIns="90488" tIns="44450" rIns="90488" bIns="44450"/>
          <a:lstStyle/>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What was the cost if they had improved their service level by 50% that is to make it free for transactions exceeding 2.5 secs. </a:t>
            </a:r>
          </a:p>
          <a:p>
            <a:pPr algn="l">
              <a:spcBef>
                <a:spcPts val="0"/>
              </a:spcBef>
              <a:spcAft>
                <a:spcPts val="1200"/>
              </a:spcAft>
              <a:buClr>
                <a:srgbClr val="66FFFF"/>
              </a:buClr>
              <a:buSzPct val="75000"/>
            </a:pPr>
            <a:r>
              <a:rPr lang="en-US" sz="2400" dirty="0" smtClean="0">
                <a:latin typeface="Book Antiqua" pitchFamily="18" charset="0"/>
              </a:rPr>
              <a:t>e</a:t>
            </a:r>
            <a:r>
              <a:rPr lang="en-US" sz="2400" baseline="30000" dirty="0" smtClean="0">
                <a:latin typeface="Book Antiqua" pitchFamily="18" charset="0"/>
              </a:rPr>
              <a:t>-2.5/1  </a:t>
            </a:r>
            <a:r>
              <a:rPr lang="en-US" sz="2400" dirty="0">
                <a:latin typeface="Book Antiqua" pitchFamily="18" charset="0"/>
              </a:rPr>
              <a:t>= </a:t>
            </a:r>
            <a:r>
              <a:rPr lang="en-US" sz="2400" dirty="0" smtClean="0">
                <a:latin typeface="Book Antiqua" pitchFamily="18" charset="0"/>
              </a:rPr>
              <a:t>0.082085</a:t>
            </a:r>
          </a:p>
          <a:p>
            <a:pPr algn="l">
              <a:spcBef>
                <a:spcPts val="0"/>
              </a:spcBef>
              <a:spcAft>
                <a:spcPts val="1200"/>
              </a:spcAft>
              <a:buClr>
                <a:srgbClr val="66FFFF"/>
              </a:buClr>
              <a:buSzPct val="75000"/>
            </a:pPr>
            <a:r>
              <a:rPr lang="en-US" sz="2400" dirty="0" smtClean="0">
                <a:latin typeface="Book Antiqua" pitchFamily="18" charset="0"/>
              </a:rPr>
              <a:t>8.2085%*150,000*10.99 </a:t>
            </a:r>
            <a:r>
              <a:rPr lang="en-US" sz="2400" dirty="0">
                <a:latin typeface="Book Antiqua" pitchFamily="18" charset="0"/>
              </a:rPr>
              <a:t>= </a:t>
            </a:r>
            <a:r>
              <a:rPr lang="en-US" sz="2400" dirty="0" smtClean="0">
                <a:latin typeface="Book Antiqua" pitchFamily="18" charset="0"/>
              </a:rPr>
              <a:t>$135317 </a:t>
            </a:r>
            <a:r>
              <a:rPr lang="en-US" sz="2400" dirty="0">
                <a:latin typeface="Book Antiqua" pitchFamily="18" charset="0"/>
              </a:rPr>
              <a:t>per </a:t>
            </a:r>
            <a:r>
              <a:rPr lang="en-US" sz="2400" dirty="0" smtClean="0">
                <a:latin typeface="Book Antiqua" pitchFamily="18" charset="0"/>
              </a:rPr>
              <a:t>day</a:t>
            </a:r>
            <a:endParaRPr lang="en-US" sz="2400" dirty="0">
              <a:latin typeface="Book Antiqua" pitchFamily="18" charset="0"/>
              <a:sym typeface="Wingdings" panose="05000000000000000000" pitchFamily="2" charset="2"/>
            </a:endParaRPr>
          </a:p>
          <a:p>
            <a:pPr algn="l">
              <a:spcBef>
                <a:spcPts val="0"/>
              </a:spcBef>
              <a:spcAft>
                <a:spcPts val="1200"/>
              </a:spcAft>
              <a:buClr>
                <a:srgbClr val="66FFFF"/>
              </a:buClr>
              <a:buSzPct val="75000"/>
            </a:pPr>
            <a:r>
              <a:rPr lang="en-US" sz="2400" dirty="0" smtClean="0">
                <a:latin typeface="Book Antiqua" pitchFamily="18" charset="0"/>
                <a:sym typeface="Wingdings" panose="05000000000000000000" pitchFamily="2" charset="2"/>
              </a:rPr>
              <a:t>We cut the promised time by half, our cost increased 12 times.  </a:t>
            </a:r>
            <a:endParaRPr lang="en-US" sz="2400" dirty="0">
              <a:latin typeface="Book Antiqua" pitchFamily="18" charset="0"/>
            </a:endParaRPr>
          </a:p>
          <a:p>
            <a:pPr algn="l">
              <a:spcBef>
                <a:spcPts val="0"/>
              </a:spcBef>
              <a:spcAft>
                <a:spcPts val="1200"/>
              </a:spcAft>
              <a:buClr>
                <a:srgbClr val="66FFFF"/>
              </a:buClr>
              <a:buSzPct val="75000"/>
            </a:pPr>
            <a:endParaRPr lang="en-US" sz="2400" dirty="0">
              <a:latin typeface="Book Antiqua" pitchFamily="18" charset="0"/>
            </a:endParaRPr>
          </a:p>
          <a:p>
            <a:pPr algn="l">
              <a:spcBef>
                <a:spcPts val="0"/>
              </a:spcBef>
              <a:spcAft>
                <a:spcPts val="1200"/>
              </a:spcAft>
              <a:buClr>
                <a:srgbClr val="66FFFF"/>
              </a:buClr>
              <a:buSzPct val="75000"/>
              <a:buFont typeface="Monotype Sorts" pitchFamily="2" charset="2"/>
              <a:buNone/>
            </a:pP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endParaRPr lang="en-US" sz="2400" dirty="0" smtClean="0">
              <a:latin typeface="Book Antiqua" pitchFamily="18" charset="0"/>
            </a:endParaRPr>
          </a:p>
        </p:txBody>
      </p:sp>
    </p:spTree>
    <p:extLst>
      <p:ext uri="{BB962C8B-B14F-4D97-AF65-F5344CB8AC3E}">
        <p14:creationId xmlns:p14="http://schemas.microsoft.com/office/powerpoint/2010/main" val="215611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01600"/>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0" y="913040"/>
            <a:ext cx="9144000" cy="5540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In a single phase single server service process and exponentially distributed interarrival time and service times, the actual total time that a customer spends in the process is also exponentially.  </a:t>
            </a:r>
          </a:p>
          <a:p>
            <a:pPr algn="l">
              <a:spcBef>
                <a:spcPct val="20000"/>
              </a:spcBef>
              <a:buClr>
                <a:srgbClr val="66FFFF"/>
              </a:buClr>
              <a:buSzPct val="75000"/>
              <a:buFont typeface="Monotype Sorts" pitchFamily="2" charset="2"/>
              <a:buNone/>
            </a:pPr>
            <a:r>
              <a:rPr lang="en-US" sz="2400" dirty="0" smtClean="0">
                <a:latin typeface="Book Antiqua" pitchFamily="18" charset="0"/>
              </a:rPr>
              <a:t>Suppose total time the  customers spend in a pharmacy is exponentially distributed with mean of 15 minutes. The pharmacy has promised to fill all prescriptions in 30 minutes. What percentage of the customers cannot be served within this time limit?</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P(x</a:t>
            </a:r>
            <a:r>
              <a:rPr lang="en-US" sz="2400" dirty="0">
                <a:latin typeface="Book Antiqua" pitchFamily="18" charset="0"/>
              </a:rPr>
              <a:t>≥30) = </a:t>
            </a:r>
            <a:r>
              <a:rPr lang="en-US" sz="2400" dirty="0" smtClean="0">
                <a:latin typeface="Book Antiqua" pitchFamily="18" charset="0"/>
              </a:rPr>
              <a:t>EXP(-</a:t>
            </a:r>
            <a:r>
              <a:rPr lang="en-US" sz="2400" dirty="0">
                <a:latin typeface="Book Antiqua" pitchFamily="18" charset="0"/>
              </a:rPr>
              <a:t>30/15) = 0.1353</a:t>
            </a:r>
          </a:p>
          <a:p>
            <a:pPr algn="l">
              <a:spcBef>
                <a:spcPts val="0"/>
              </a:spcBef>
              <a:spcAft>
                <a:spcPts val="1200"/>
              </a:spcAft>
              <a:buClr>
                <a:srgbClr val="66FFFF"/>
              </a:buClr>
              <a:buSzPct val="75000"/>
              <a:buFont typeface="Monotype Sorts" pitchFamily="2" charset="2"/>
              <a:buNone/>
            </a:pPr>
            <a:r>
              <a:rPr lang="en-US" sz="2400" dirty="0">
                <a:latin typeface="Book Antiqua" pitchFamily="18" charset="0"/>
              </a:rPr>
              <a:t>13.53% of customers will wait more than 30 minutes. </a:t>
            </a: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a:t>
            </a:r>
            <a:r>
              <a:rPr lang="en-US" sz="2400" dirty="0">
                <a:latin typeface="Book Antiqua" pitchFamily="18" charset="0"/>
              </a:rPr>
              <a:t> </a:t>
            </a:r>
            <a:r>
              <a:rPr lang="en-US" sz="2400" dirty="0" smtClean="0">
                <a:latin typeface="Book Antiqua" pitchFamily="18" charset="0"/>
              </a:rPr>
              <a:t>P(x≤30</a:t>
            </a:r>
            <a:r>
              <a:rPr lang="en-US" sz="2400" dirty="0">
                <a:latin typeface="Book Antiqua" pitchFamily="18" charset="0"/>
              </a:rPr>
              <a:t>) </a:t>
            </a:r>
            <a:r>
              <a:rPr lang="en-US" sz="2400" dirty="0" smtClean="0">
                <a:latin typeface="Book Antiqua" pitchFamily="18" charset="0"/>
              </a:rPr>
              <a:t>= EXPON.DIST(30,</a:t>
            </a:r>
            <a:r>
              <a:rPr lang="en-US" sz="2400" dirty="0" smtClean="0">
                <a:solidFill>
                  <a:srgbClr val="FF0000"/>
                </a:solidFill>
                <a:latin typeface="Book Antiqua" pitchFamily="18" charset="0"/>
              </a:rPr>
              <a:t>1/15</a:t>
            </a:r>
            <a:r>
              <a:rPr lang="en-US" sz="2400" dirty="0" smtClean="0">
                <a:latin typeface="Book Antiqua" pitchFamily="18" charset="0"/>
              </a:rPr>
              <a:t>,</a:t>
            </a:r>
            <a:r>
              <a:rPr lang="en-US" sz="2400" dirty="0" smtClean="0">
                <a:solidFill>
                  <a:srgbClr val="00B050"/>
                </a:solidFill>
                <a:latin typeface="Book Antiqua" pitchFamily="18" charset="0"/>
              </a:rPr>
              <a:t>1</a:t>
            </a:r>
            <a:r>
              <a:rPr lang="en-US" sz="2400" dirty="0" smtClean="0">
                <a:latin typeface="Book Antiqua" pitchFamily="18" charset="0"/>
              </a:rPr>
              <a:t>)</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 </a:t>
            </a:r>
            <a:r>
              <a:rPr lang="en-US" sz="2400" dirty="0">
                <a:latin typeface="Book Antiqua" pitchFamily="18" charset="0"/>
              </a:rPr>
              <a:t>P(x≤30) = </a:t>
            </a:r>
            <a:r>
              <a:rPr lang="en-US" sz="2400" dirty="0" smtClean="0">
                <a:latin typeface="Book Antiqua" pitchFamily="18" charset="0"/>
              </a:rPr>
              <a:t>0.864665</a:t>
            </a:r>
          </a:p>
          <a:p>
            <a:pPr algn="l">
              <a:spcBef>
                <a:spcPts val="0"/>
              </a:spcBef>
              <a:spcAft>
                <a:spcPts val="1200"/>
              </a:spcAft>
              <a:buClr>
                <a:srgbClr val="66FFFF"/>
              </a:buClr>
              <a:buSzPct val="75000"/>
            </a:pPr>
            <a:r>
              <a:rPr lang="en-US" sz="2400" dirty="0" smtClean="0">
                <a:latin typeface="Book Antiqua" pitchFamily="18" charset="0"/>
              </a:rPr>
              <a:t>P(x</a:t>
            </a:r>
            <a:r>
              <a:rPr lang="en-US" sz="2400" dirty="0">
                <a:latin typeface="Book Antiqua" pitchFamily="18" charset="0"/>
              </a:rPr>
              <a:t> </a:t>
            </a:r>
            <a:r>
              <a:rPr lang="en-US" sz="2400" dirty="0" smtClean="0">
                <a:latin typeface="Book Antiqua" pitchFamily="18" charset="0"/>
              </a:rPr>
              <a:t>≥ 30) = 1-  </a:t>
            </a:r>
            <a:r>
              <a:rPr lang="en-US" sz="2400" dirty="0">
                <a:latin typeface="Book Antiqua" pitchFamily="18" charset="0"/>
              </a:rPr>
              <a:t>P(x≤30) = </a:t>
            </a:r>
            <a:r>
              <a:rPr lang="en-US" sz="2400" dirty="0" smtClean="0">
                <a:latin typeface="Book Antiqua" pitchFamily="18" charset="0"/>
              </a:rPr>
              <a:t>1- 0.864665 = 0.1353</a:t>
            </a: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Tree>
    <p:extLst>
      <p:ext uri="{BB962C8B-B14F-4D97-AF65-F5344CB8AC3E}">
        <p14:creationId xmlns:p14="http://schemas.microsoft.com/office/powerpoint/2010/main" val="2881691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7"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00607"/>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0" y="980728"/>
            <a:ext cx="9144000"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90% of customers are served in less than what time interval?</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2782313"/>
              </p:ext>
            </p:extLst>
          </p:nvPr>
        </p:nvGraphicFramePr>
        <p:xfrm>
          <a:off x="2095148" y="1566445"/>
          <a:ext cx="6825912" cy="3418281"/>
        </p:xfrm>
        <a:graphic>
          <a:graphicData uri="http://schemas.openxmlformats.org/presentationml/2006/ole">
            <mc:AlternateContent xmlns:mc="http://schemas.openxmlformats.org/markup-compatibility/2006">
              <mc:Choice xmlns:v="urn:schemas-microsoft-com:vml" Requires="v">
                <p:oleObj spid="_x0000_s74904" name="Worksheet" r:id="rId4" imgW="6105441" imgH="3057480" progId="Excel.Sheet.12">
                  <p:embed/>
                </p:oleObj>
              </mc:Choice>
              <mc:Fallback>
                <p:oleObj name="Worksheet" r:id="rId4" imgW="6105441" imgH="3057480" progId="Excel.Sheet.12">
                  <p:embed/>
                  <p:pic>
                    <p:nvPicPr>
                      <p:cNvPr id="0" name=""/>
                      <p:cNvPicPr/>
                      <p:nvPr/>
                    </p:nvPicPr>
                    <p:blipFill>
                      <a:blip r:embed="rId5"/>
                      <a:stretch>
                        <a:fillRect/>
                      </a:stretch>
                    </p:blipFill>
                    <p:spPr>
                      <a:xfrm>
                        <a:off x="2095148" y="1566445"/>
                        <a:ext cx="6825912" cy="341828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40367995"/>
              </p:ext>
            </p:extLst>
          </p:nvPr>
        </p:nvGraphicFramePr>
        <p:xfrm>
          <a:off x="6457950" y="5613154"/>
          <a:ext cx="2000250" cy="733425"/>
        </p:xfrm>
        <a:graphic>
          <a:graphicData uri="http://schemas.openxmlformats.org/presentationml/2006/ole">
            <mc:AlternateContent xmlns:mc="http://schemas.openxmlformats.org/markup-compatibility/2006">
              <mc:Choice xmlns:v="urn:schemas-microsoft-com:vml" Requires="v">
                <p:oleObj spid="_x0000_s74905" name="Worksheet" r:id="rId6" imgW="2000351" imgH="733320" progId="Excel.Sheet.12">
                  <p:embed/>
                </p:oleObj>
              </mc:Choice>
              <mc:Fallback>
                <p:oleObj name="Worksheet" r:id="rId6" imgW="2000351" imgH="733320" progId="Excel.Sheet.12">
                  <p:embed/>
                  <p:pic>
                    <p:nvPicPr>
                      <p:cNvPr id="0" name=""/>
                      <p:cNvPicPr/>
                      <p:nvPr/>
                    </p:nvPicPr>
                    <p:blipFill>
                      <a:blip r:embed="rId7"/>
                      <a:stretch>
                        <a:fillRect/>
                      </a:stretch>
                    </p:blipFill>
                    <p:spPr>
                      <a:xfrm>
                        <a:off x="6457950" y="5613154"/>
                        <a:ext cx="2000250" cy="733425"/>
                      </a:xfrm>
                      <a:prstGeom prst="rect">
                        <a:avLst/>
                      </a:prstGeom>
                    </p:spPr>
                  </p:pic>
                </p:oleObj>
              </mc:Fallback>
            </mc:AlternateContent>
          </a:graphicData>
        </a:graphic>
      </p:graphicFrame>
      <p:sp>
        <p:nvSpPr>
          <p:cNvPr id="6" name="Rectangle 9"/>
          <p:cNvSpPr>
            <a:spLocks noChangeArrowheads="1"/>
          </p:cNvSpPr>
          <p:nvPr/>
        </p:nvSpPr>
        <p:spPr bwMode="auto">
          <a:xfrm>
            <a:off x="0" y="1578799"/>
            <a:ext cx="1872208"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1-e</a:t>
            </a:r>
            <a:r>
              <a:rPr lang="en-US" sz="2400" baseline="30000" dirty="0" smtClean="0">
                <a:latin typeface="Book Antiqua" pitchFamily="18" charset="0"/>
              </a:rPr>
              <a:t>-X0/</a:t>
            </a:r>
            <a:r>
              <a:rPr lang="en-US" sz="2400" baseline="30000" dirty="0" smtClean="0">
                <a:latin typeface="Book Antiqua" pitchFamily="18" charset="0"/>
                <a:sym typeface="Symbol"/>
              </a:rPr>
              <a:t></a:t>
            </a:r>
            <a:r>
              <a:rPr lang="en-US" sz="2400" baseline="30000" dirty="0" smtClean="0">
                <a:latin typeface="Book Antiqua" pitchFamily="18" charset="0"/>
              </a:rPr>
              <a:t> </a:t>
            </a:r>
            <a:r>
              <a:rPr lang="en-US" sz="2400" dirty="0" smtClean="0">
                <a:latin typeface="Book Antiqua" pitchFamily="18" charset="0"/>
              </a:rPr>
              <a:t>= 0.9</a:t>
            </a:r>
          </a:p>
          <a:p>
            <a:pPr algn="l">
              <a:spcBef>
                <a:spcPct val="20000"/>
              </a:spcBef>
              <a:buClr>
                <a:srgbClr val="66FFFF"/>
              </a:buClr>
              <a:buSzPct val="75000"/>
              <a:buFont typeface="Monotype Sorts" pitchFamily="2" charset="2"/>
              <a:buNone/>
            </a:pPr>
            <a:r>
              <a:rPr lang="en-US" sz="2400" dirty="0" smtClean="0">
                <a:latin typeface="Book Antiqua" pitchFamily="18" charset="0"/>
              </a:rPr>
              <a:t>Find X0</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sp>
        <p:nvSpPr>
          <p:cNvPr id="7" name="Rectangle 9"/>
          <p:cNvSpPr>
            <a:spLocks noChangeArrowheads="1"/>
          </p:cNvSpPr>
          <p:nvPr/>
        </p:nvSpPr>
        <p:spPr bwMode="auto">
          <a:xfrm>
            <a:off x="4798963" y="5798269"/>
            <a:ext cx="1418282" cy="554907"/>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effectLst>
                  <a:outerShdw blurRad="38100" dist="38100" dir="2700000" algn="tl">
                    <a:srgbClr val="000000"/>
                  </a:outerShdw>
                </a:effectLst>
                <a:latin typeface="Book Antiqua" pitchFamily="18" charset="0"/>
              </a:rPr>
              <a:t>SOLVER</a:t>
            </a:r>
          </a:p>
          <a:p>
            <a:pPr algn="l">
              <a:spcBef>
                <a:spcPct val="20000"/>
              </a:spcBef>
              <a:buClr>
                <a:srgbClr val="66FFFF"/>
              </a:buClr>
              <a:buSzPct val="75000"/>
              <a:buFont typeface="Monotype Sorts" pitchFamily="2" charset="2"/>
              <a:buNone/>
            </a:pPr>
            <a:endParaRPr lang="en-US" sz="2400" dirty="0" smtClean="0">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1045539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34960" y="0"/>
            <a:ext cx="9109039" cy="685800"/>
          </a:xfrm>
          <a:noFill/>
          <a:ln/>
        </p:spPr>
        <p:txBody>
          <a:bodyPr/>
          <a:lstStyle/>
          <a:p>
            <a:r>
              <a:rPr lang="en-US" dirty="0"/>
              <a:t>Exponential </a:t>
            </a:r>
            <a:r>
              <a:rPr lang="en-US" dirty="0" smtClean="0"/>
              <a:t>Random Variable </a:t>
            </a:r>
            <a:endParaRPr lang="en-US" dirty="0"/>
          </a:p>
        </p:txBody>
      </p:sp>
      <p:sp>
        <p:nvSpPr>
          <p:cNvPr id="7" name="Rectangle 9"/>
          <p:cNvSpPr>
            <a:spLocks noChangeArrowheads="1"/>
          </p:cNvSpPr>
          <p:nvPr/>
        </p:nvSpPr>
        <p:spPr bwMode="auto">
          <a:xfrm>
            <a:off x="184716" y="1052736"/>
            <a:ext cx="8774567" cy="45878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P(x ≤ X0) = 1-e</a:t>
            </a:r>
            <a:r>
              <a:rPr lang="en-US" sz="2400" baseline="30000" dirty="0" smtClean="0">
                <a:latin typeface="Book Antiqua" pitchFamily="18" charset="0"/>
              </a:rPr>
              <a:t>(-X0/µ)</a:t>
            </a:r>
          </a:p>
          <a:p>
            <a:pPr algn="l">
              <a:spcBef>
                <a:spcPct val="20000"/>
              </a:spcBef>
              <a:buClr>
                <a:srgbClr val="66FFFF"/>
              </a:buClr>
              <a:buSzPct val="75000"/>
            </a:pPr>
            <a:r>
              <a:rPr lang="en-US" sz="2400" dirty="0">
                <a:latin typeface="Book Antiqua" pitchFamily="18" charset="0"/>
              </a:rPr>
              <a:t>P(x ≤ X0) </a:t>
            </a:r>
            <a:r>
              <a:rPr lang="en-US" sz="2400" dirty="0" smtClean="0">
                <a:latin typeface="Book Antiqua" pitchFamily="18" charset="0"/>
              </a:rPr>
              <a:t>= rand() =  </a:t>
            </a:r>
            <a:r>
              <a:rPr lang="en-US" sz="2400" dirty="0">
                <a:latin typeface="Book Antiqua" pitchFamily="18" charset="0"/>
              </a:rPr>
              <a:t>1-e</a:t>
            </a:r>
            <a:r>
              <a:rPr lang="en-US" sz="2400" baseline="30000" dirty="0" smtClean="0">
                <a:latin typeface="Book Antiqua" pitchFamily="18" charset="0"/>
              </a:rPr>
              <a:t>(-X0/µ)</a:t>
            </a:r>
          </a:p>
          <a:p>
            <a:pPr algn="l">
              <a:spcBef>
                <a:spcPct val="20000"/>
              </a:spcBef>
              <a:buClr>
                <a:srgbClr val="66FFFF"/>
              </a:buClr>
              <a:buSzPct val="75000"/>
            </a:pPr>
            <a:r>
              <a:rPr lang="en-US" sz="2400" dirty="0" smtClean="0">
                <a:latin typeface="Book Antiqua" pitchFamily="18" charset="0"/>
              </a:rPr>
              <a:t>1-rand() = e</a:t>
            </a:r>
            <a:r>
              <a:rPr lang="en-US" sz="2400" baseline="30000" dirty="0" smtClean="0">
                <a:latin typeface="Book Antiqua" pitchFamily="18" charset="0"/>
              </a:rPr>
              <a:t>(-X0/µ)</a:t>
            </a:r>
            <a:endParaRPr lang="en-US" sz="2400" dirty="0" smtClean="0">
              <a:latin typeface="Book Antiqua" pitchFamily="18" charset="0"/>
            </a:endParaRPr>
          </a:p>
          <a:p>
            <a:pPr algn="l">
              <a:spcBef>
                <a:spcPct val="20000"/>
              </a:spcBef>
              <a:buClr>
                <a:srgbClr val="66FFFF"/>
              </a:buClr>
              <a:buSzPct val="75000"/>
            </a:pPr>
            <a:r>
              <a:rPr lang="en-US" sz="2400" dirty="0" smtClean="0">
                <a:latin typeface="Book Antiqua" pitchFamily="18" charset="0"/>
              </a:rPr>
              <a:t>1-rand() by itself is a rand()</a:t>
            </a:r>
          </a:p>
          <a:p>
            <a:pPr algn="l">
              <a:spcBef>
                <a:spcPct val="20000"/>
              </a:spcBef>
              <a:buClr>
                <a:srgbClr val="66FFFF"/>
              </a:buClr>
              <a:buSzPct val="75000"/>
            </a:pPr>
            <a:r>
              <a:rPr lang="en-US" sz="2400" dirty="0" smtClean="0">
                <a:latin typeface="Book Antiqua" pitchFamily="18" charset="0"/>
              </a:rPr>
              <a:t>rand() = e</a:t>
            </a:r>
            <a:r>
              <a:rPr lang="en-US" sz="2400" baseline="30000" dirty="0" smtClean="0">
                <a:latin typeface="Book Antiqua" pitchFamily="18" charset="0"/>
              </a:rPr>
              <a:t>(-X0)/µ</a:t>
            </a:r>
            <a:r>
              <a:rPr lang="en-US" sz="2400" baseline="30000" dirty="0">
                <a:latin typeface="Book Antiqua" pitchFamily="18" charset="0"/>
              </a:rPr>
              <a:t>) </a:t>
            </a:r>
            <a:r>
              <a:rPr lang="en-US" sz="2400" baseline="30000" dirty="0" smtClean="0">
                <a:latin typeface="Book Antiqua" pitchFamily="18" charset="0"/>
              </a:rPr>
              <a:t>  </a:t>
            </a:r>
          </a:p>
          <a:p>
            <a:pPr algn="l">
              <a:spcBef>
                <a:spcPct val="20000"/>
              </a:spcBef>
              <a:buClr>
                <a:srgbClr val="66FFFF"/>
              </a:buClr>
              <a:buSzPct val="75000"/>
            </a:pPr>
            <a:r>
              <a:rPr lang="en-US" sz="2400" dirty="0" smtClean="0">
                <a:latin typeface="Book Antiqua" pitchFamily="18" charset="0"/>
              </a:rPr>
              <a:t>e</a:t>
            </a:r>
            <a:r>
              <a:rPr lang="en-US" sz="2400" baseline="30000" dirty="0" smtClean="0">
                <a:latin typeface="Book Antiqua" pitchFamily="18" charset="0"/>
              </a:rPr>
              <a:t>(-X0/µ</a:t>
            </a:r>
            <a:r>
              <a:rPr lang="en-US" sz="2400" baseline="30000" dirty="0">
                <a:latin typeface="Book Antiqua" pitchFamily="18" charset="0"/>
              </a:rPr>
              <a:t>) </a:t>
            </a:r>
            <a:r>
              <a:rPr lang="en-US" sz="2400" baseline="30000" dirty="0" smtClean="0">
                <a:latin typeface="Book Antiqua" pitchFamily="18" charset="0"/>
              </a:rPr>
              <a:t> </a:t>
            </a:r>
            <a:r>
              <a:rPr lang="en-US" sz="2400" dirty="0" smtClean="0">
                <a:latin typeface="Book Antiqua" pitchFamily="18" charset="0"/>
              </a:rPr>
              <a:t>= rand</a:t>
            </a:r>
            <a:r>
              <a:rPr lang="en-US" sz="2400" dirty="0">
                <a:latin typeface="Book Antiqua" pitchFamily="18" charset="0"/>
              </a:rPr>
              <a:t>() </a:t>
            </a:r>
          </a:p>
          <a:p>
            <a:pPr algn="l">
              <a:spcBef>
                <a:spcPct val="20000"/>
              </a:spcBef>
              <a:buClr>
                <a:srgbClr val="66FFFF"/>
              </a:buClr>
              <a:buSzPct val="75000"/>
            </a:pPr>
            <a:r>
              <a:rPr lang="en-US" sz="2400" dirty="0" smtClean="0">
                <a:latin typeface="Book Antiqua" pitchFamily="18" charset="0"/>
              </a:rPr>
              <a:t>X0= -µrand()</a:t>
            </a:r>
          </a:p>
          <a:p>
            <a:pPr algn="l">
              <a:spcBef>
                <a:spcPct val="20000"/>
              </a:spcBef>
              <a:buClr>
                <a:srgbClr val="66FFFF"/>
              </a:buClr>
              <a:buSzPct val="75000"/>
            </a:pPr>
            <a:r>
              <a:rPr lang="en-US" sz="2400" dirty="0">
                <a:latin typeface="Book Antiqua" pitchFamily="18" charset="0"/>
              </a:rPr>
              <a:t>x</a:t>
            </a:r>
            <a:r>
              <a:rPr lang="en-US" sz="2400" dirty="0" smtClean="0">
                <a:latin typeface="Book Antiqua" pitchFamily="18" charset="0"/>
              </a:rPr>
              <a:t>= </a:t>
            </a:r>
            <a:r>
              <a:rPr lang="en-US" sz="2400" dirty="0">
                <a:latin typeface="Book Antiqua" pitchFamily="18" charset="0"/>
              </a:rPr>
              <a:t>-µrand()</a:t>
            </a: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smtClean="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baseline="300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smtClean="0">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3932127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Line 6"/>
          <p:cNvSpPr>
            <a:spLocks noChangeShapeType="1"/>
          </p:cNvSpPr>
          <p:nvPr/>
        </p:nvSpPr>
        <p:spPr bwMode="auto">
          <a:xfrm>
            <a:off x="4283968" y="1774996"/>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74759" name="Line 7"/>
          <p:cNvSpPr>
            <a:spLocks noChangeShapeType="1"/>
          </p:cNvSpPr>
          <p:nvPr/>
        </p:nvSpPr>
        <p:spPr bwMode="auto">
          <a:xfrm flipV="1">
            <a:off x="4572000" y="1759424"/>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10" name="Rectangle 9"/>
          <p:cNvSpPr>
            <a:spLocks noChangeArrowheads="1"/>
          </p:cNvSpPr>
          <p:nvPr/>
        </p:nvSpPr>
        <p:spPr bwMode="auto">
          <a:xfrm>
            <a:off x="-12195" y="3501008"/>
            <a:ext cx="8760659" cy="220752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One </a:t>
            </a:r>
            <a:r>
              <a:rPr lang="en-US" sz="2400" dirty="0">
                <a:latin typeface="Book Antiqua" pitchFamily="18" charset="0"/>
              </a:rPr>
              <a:t>customer arrives per 15 minutes. </a:t>
            </a:r>
          </a:p>
          <a:p>
            <a:pPr algn="l">
              <a:spcBef>
                <a:spcPct val="20000"/>
              </a:spcBef>
              <a:buClr>
                <a:srgbClr val="66FFFF"/>
              </a:buClr>
              <a:buSzPct val="75000"/>
              <a:buFont typeface="Monotype Sorts" pitchFamily="2" charset="2"/>
              <a:buNone/>
            </a:pPr>
            <a:r>
              <a:rPr lang="en-US" sz="2400" dirty="0">
                <a:latin typeface="Book Antiqua" pitchFamily="18" charset="0"/>
              </a:rPr>
              <a:t>The average number of </a:t>
            </a:r>
            <a:r>
              <a:rPr lang="en-US" sz="2400" dirty="0" smtClean="0">
                <a:latin typeface="Book Antiqua" pitchFamily="18" charset="0"/>
              </a:rPr>
              <a:t>customers arriving in 30 mins is 2.</a:t>
            </a:r>
          </a:p>
          <a:p>
            <a:pPr algn="l">
              <a:spcBef>
                <a:spcPct val="20000"/>
              </a:spcBef>
              <a:buClr>
                <a:srgbClr val="66FFFF"/>
              </a:buClr>
              <a:buSzPct val="75000"/>
              <a:buFont typeface="Monotype Sorts" pitchFamily="2" charset="2"/>
              <a:buNone/>
            </a:pPr>
            <a:r>
              <a:rPr lang="en-US" sz="2400" dirty="0" smtClean="0">
                <a:latin typeface="Book Antiqua" pitchFamily="18" charset="0"/>
              </a:rPr>
              <a:t>This is Poisson distribution. </a:t>
            </a:r>
          </a:p>
          <a:p>
            <a:pPr algn="l">
              <a:spcBef>
                <a:spcPct val="20000"/>
              </a:spcBef>
              <a:buClr>
                <a:srgbClr val="66FFFF"/>
              </a:buClr>
              <a:buSzPct val="75000"/>
              <a:buFont typeface="Monotype Sorts" pitchFamily="2" charset="2"/>
              <a:buNone/>
            </a:pPr>
            <a:r>
              <a:rPr lang="en-US" sz="2400" dirty="0">
                <a:latin typeface="Book Antiqua" pitchFamily="18" charset="0"/>
              </a:rPr>
              <a:t>=POISSON.DIST(3,2,1</a:t>
            </a:r>
            <a:r>
              <a:rPr lang="en-US" sz="2400" dirty="0" smtClean="0">
                <a:latin typeface="Book Antiqua" pitchFamily="18" charset="0"/>
              </a:rPr>
              <a:t>)  =0.857123</a:t>
            </a: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sp>
        <p:nvSpPr>
          <p:cNvPr id="2" name="Rectangle 1"/>
          <p:cNvSpPr/>
          <p:nvPr/>
        </p:nvSpPr>
        <p:spPr>
          <a:xfrm>
            <a:off x="1745660" y="1028734"/>
            <a:ext cx="5616624" cy="646331"/>
          </a:xfrm>
          <a:prstGeom prst="rect">
            <a:avLst/>
          </a:prstGeom>
          <a:ln w="38100">
            <a:solidFill>
              <a:schemeClr val="tx1"/>
            </a:solidFill>
          </a:ln>
        </p:spPr>
        <p:txBody>
          <a:bodyPr wrap="square">
            <a:spAutoFit/>
          </a:bodyPr>
          <a:lstStyle/>
          <a:p>
            <a:pPr algn="ctr"/>
            <a:r>
              <a:rPr lang="en-US" dirty="0">
                <a:latin typeface="Book Antiqua" pitchFamily="18" charset="0"/>
              </a:rPr>
              <a:t>The Poisson distribution provides an appropriate </a:t>
            </a:r>
          </a:p>
          <a:p>
            <a:pPr algn="ctr"/>
            <a:r>
              <a:rPr lang="en-US" dirty="0">
                <a:latin typeface="Book Antiqua" pitchFamily="18" charset="0"/>
              </a:rPr>
              <a:t>Description of the number of occurrences per interval</a:t>
            </a:r>
          </a:p>
        </p:txBody>
      </p:sp>
      <p:sp>
        <p:nvSpPr>
          <p:cNvPr id="11" name="Rectangle 10"/>
          <p:cNvSpPr/>
          <p:nvPr/>
        </p:nvSpPr>
        <p:spPr>
          <a:xfrm>
            <a:off x="1187624" y="2440013"/>
            <a:ext cx="6912768" cy="646331"/>
          </a:xfrm>
          <a:prstGeom prst="rect">
            <a:avLst/>
          </a:prstGeom>
          <a:ln w="38100">
            <a:solidFill>
              <a:schemeClr val="tx1"/>
            </a:solidFill>
          </a:ln>
        </p:spPr>
        <p:txBody>
          <a:bodyPr wrap="square">
            <a:spAutoFit/>
          </a:bodyPr>
          <a:lstStyle/>
          <a:p>
            <a:pPr algn="ctr"/>
            <a:r>
              <a:rPr lang="en-US" dirty="0">
                <a:latin typeface="Book Antiqua" pitchFamily="18" charset="0"/>
              </a:rPr>
              <a:t>The exponential </a:t>
            </a:r>
            <a:r>
              <a:rPr lang="en-US" dirty="0" smtClean="0">
                <a:latin typeface="Book Antiqua" pitchFamily="18" charset="0"/>
              </a:rPr>
              <a:t>distribution provides </a:t>
            </a:r>
            <a:r>
              <a:rPr lang="en-US" dirty="0">
                <a:latin typeface="Book Antiqua" pitchFamily="18" charset="0"/>
              </a:rPr>
              <a:t>an appropriate </a:t>
            </a:r>
            <a:r>
              <a:rPr lang="en-US" dirty="0" smtClean="0">
                <a:latin typeface="Book Antiqua" pitchFamily="18" charset="0"/>
              </a:rPr>
              <a:t>description of </a:t>
            </a:r>
            <a:r>
              <a:rPr lang="en-US" dirty="0">
                <a:latin typeface="Book Antiqua" pitchFamily="18" charset="0"/>
              </a:rPr>
              <a:t>the length of the </a:t>
            </a:r>
            <a:r>
              <a:rPr lang="en-US" dirty="0" smtClean="0">
                <a:latin typeface="Book Antiqua" pitchFamily="18" charset="0"/>
              </a:rPr>
              <a:t>interval between occurrences</a:t>
            </a:r>
            <a:endParaRPr lang="en-US" dirty="0">
              <a:latin typeface="Book Antiqua" pitchFamily="18" charset="0"/>
            </a:endParaRPr>
          </a:p>
        </p:txBody>
      </p:sp>
      <p:sp>
        <p:nvSpPr>
          <p:cNvPr id="7" name="Rectangle 3"/>
          <p:cNvSpPr>
            <a:spLocks noGrp="1" noChangeArrowheads="1"/>
          </p:cNvSpPr>
          <p:nvPr>
            <p:ph type="title"/>
          </p:nvPr>
        </p:nvSpPr>
        <p:spPr>
          <a:xfrm>
            <a:off x="34960" y="0"/>
            <a:ext cx="9109039" cy="685800"/>
          </a:xfrm>
          <a:noFill/>
          <a:ln/>
        </p:spPr>
        <p:txBody>
          <a:bodyPr/>
          <a:lstStyle/>
          <a:p>
            <a:r>
              <a:rPr lang="en-US" dirty="0"/>
              <a:t>Exponential </a:t>
            </a:r>
            <a:r>
              <a:rPr lang="en-US" dirty="0" smtClean="0"/>
              <a:t>&amp; Poisson </a:t>
            </a:r>
            <a:endParaRPr lang="en-US" dirty="0"/>
          </a:p>
        </p:txBody>
      </p:sp>
    </p:spTree>
    <p:extLst>
      <p:ext uri="{BB962C8B-B14F-4D97-AF65-F5344CB8AC3E}">
        <p14:creationId xmlns:p14="http://schemas.microsoft.com/office/powerpoint/2010/main" val="153583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slide(fromTop)">
                                      <p:cBhvr>
                                        <p:cTn id="7" dur="500"/>
                                        <p:tgtEl>
                                          <p:spTgt spid="74758"/>
                                        </p:tgtEl>
                                      </p:cBhvr>
                                    </p:animEffect>
                                  </p:childTnLst>
                                </p:cTn>
                              </p:par>
                            </p:childTnLst>
                          </p:cTn>
                        </p:par>
                        <p:par>
                          <p:cTn id="8" fill="hold">
                            <p:stCondLst>
                              <p:cond delay="500"/>
                            </p:stCondLst>
                            <p:childTnLst>
                              <p:par>
                                <p:cTn id="9" presetID="12" presetClass="entr" presetSubtype="4" fill="hold" grpId="0" nodeType="afterEffect">
                                  <p:stCondLst>
                                    <p:cond delay="2000"/>
                                  </p:stCondLst>
                                  <p:childTnLst>
                                    <p:set>
                                      <p:cBhvr>
                                        <p:cTn id="10" dur="1" fill="hold">
                                          <p:stCondLst>
                                            <p:cond delay="0"/>
                                          </p:stCondLst>
                                        </p:cTn>
                                        <p:tgtEl>
                                          <p:spTgt spid="74759"/>
                                        </p:tgtEl>
                                        <p:attrNameLst>
                                          <p:attrName>style.visibility</p:attrName>
                                        </p:attrNameLst>
                                      </p:cBhvr>
                                      <p:to>
                                        <p:strVal val="visible"/>
                                      </p:to>
                                    </p:set>
                                    <p:animEffect transition="in" filter="slide(fromBottom)">
                                      <p:cBhvr>
                                        <p:cTn id="11" dur="500"/>
                                        <p:tgtEl>
                                          <p:spTgt spid="7475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linds(horizont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linds(horizontal)">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linds(horizontal)">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blinds(horizontal)">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P spid="1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66" y="908720"/>
            <a:ext cx="9129634" cy="5544616"/>
          </a:xfrm>
        </p:spPr>
        <p:txBody>
          <a:bodyPr/>
          <a:lstStyle/>
          <a:p>
            <a:pPr>
              <a:spcBef>
                <a:spcPts val="0"/>
              </a:spcBef>
              <a:spcAft>
                <a:spcPts val="1200"/>
              </a:spcAft>
            </a:pPr>
            <a:r>
              <a:rPr lang="en-US" dirty="0" smtClean="0"/>
              <a:t>The </a:t>
            </a:r>
            <a:r>
              <a:rPr lang="en-US" dirty="0"/>
              <a:t>number of knotholes in 14 linear feet </a:t>
            </a:r>
            <a:r>
              <a:rPr lang="en-US" dirty="0" smtClean="0"/>
              <a:t>of pine board</a:t>
            </a:r>
          </a:p>
          <a:p>
            <a:pPr>
              <a:spcBef>
                <a:spcPts val="0"/>
              </a:spcBef>
              <a:spcAft>
                <a:spcPts val="1200"/>
              </a:spcAft>
            </a:pPr>
            <a:r>
              <a:rPr lang="en-US" dirty="0"/>
              <a:t>T</a:t>
            </a:r>
            <a:r>
              <a:rPr lang="en-US" dirty="0" smtClean="0"/>
              <a:t>he </a:t>
            </a:r>
            <a:r>
              <a:rPr lang="en-US" dirty="0"/>
              <a:t>number of vehicles arriving at a toll </a:t>
            </a:r>
            <a:r>
              <a:rPr lang="en-US" dirty="0" smtClean="0"/>
              <a:t>booth </a:t>
            </a:r>
            <a:r>
              <a:rPr lang="en-US" dirty="0"/>
              <a:t>in one hour</a:t>
            </a:r>
          </a:p>
          <a:p>
            <a:pPr>
              <a:spcBef>
                <a:spcPts val="0"/>
              </a:spcBef>
              <a:spcAft>
                <a:spcPts val="1200"/>
              </a:spcAft>
            </a:pPr>
            <a:r>
              <a:rPr lang="en-US" dirty="0" smtClean="0"/>
              <a:t>Bell </a:t>
            </a:r>
            <a:r>
              <a:rPr lang="en-US" dirty="0"/>
              <a:t>Labs used the Poisson distribution to </a:t>
            </a:r>
            <a:r>
              <a:rPr lang="en-US" dirty="0" smtClean="0"/>
              <a:t>model the </a:t>
            </a:r>
            <a:r>
              <a:rPr lang="en-US" dirty="0"/>
              <a:t>arrival of phone calls</a:t>
            </a:r>
            <a:r>
              <a:rPr lang="en-US" dirty="0" smtClean="0"/>
              <a:t>.</a:t>
            </a:r>
          </a:p>
          <a:p>
            <a:pPr>
              <a:spcBef>
                <a:spcPts val="0"/>
              </a:spcBef>
              <a:spcAft>
                <a:spcPts val="1200"/>
              </a:spcAft>
            </a:pPr>
            <a:r>
              <a:rPr lang="en-US" dirty="0"/>
              <a:t>A Poisson distributed random variable is </a:t>
            </a:r>
            <a:r>
              <a:rPr lang="en-US" dirty="0" smtClean="0"/>
              <a:t>often useful </a:t>
            </a:r>
            <a:r>
              <a:rPr lang="en-US" dirty="0"/>
              <a:t>in </a:t>
            </a:r>
            <a:r>
              <a:rPr lang="en-US" dirty="0" smtClean="0"/>
              <a:t>estimating </a:t>
            </a:r>
            <a:r>
              <a:rPr lang="en-US" dirty="0"/>
              <a:t>the number of </a:t>
            </a:r>
            <a:r>
              <a:rPr lang="en-US" dirty="0" smtClean="0"/>
              <a:t>occurrences over </a:t>
            </a:r>
            <a:r>
              <a:rPr lang="en-US" dirty="0"/>
              <a:t>a </a:t>
            </a:r>
            <a:r>
              <a:rPr lang="en-US" u="sng" dirty="0"/>
              <a:t>specified interval of time or </a:t>
            </a:r>
            <a:r>
              <a:rPr lang="en-US" u="sng" dirty="0" smtClean="0"/>
              <a:t>space.</a:t>
            </a:r>
          </a:p>
          <a:p>
            <a:pPr>
              <a:spcBef>
                <a:spcPts val="0"/>
              </a:spcBef>
              <a:spcAft>
                <a:spcPts val="1200"/>
              </a:spcAft>
            </a:pPr>
            <a:r>
              <a:rPr lang="en-US" dirty="0"/>
              <a:t>It is a discrete random variable that may </a:t>
            </a:r>
            <a:r>
              <a:rPr lang="en-US" dirty="0" smtClean="0"/>
              <a:t>assume an </a:t>
            </a:r>
            <a:r>
              <a:rPr lang="en-US" u="sng" dirty="0"/>
              <a:t>infinite sequence of values</a:t>
            </a:r>
            <a:r>
              <a:rPr lang="en-US" dirty="0"/>
              <a:t> (x = 0, 1, 2, . . . </a:t>
            </a:r>
            <a:r>
              <a:rPr lang="en-US" dirty="0" smtClean="0"/>
              <a:t>). </a:t>
            </a:r>
          </a:p>
          <a:p>
            <a:pPr>
              <a:spcBef>
                <a:spcPts val="0"/>
              </a:spcBef>
              <a:spcAft>
                <a:spcPts val="1200"/>
              </a:spcAft>
            </a:pPr>
            <a:r>
              <a:rPr lang="en-US" sz="2400" dirty="0" smtClean="0"/>
              <a:t>The </a:t>
            </a:r>
            <a:r>
              <a:rPr lang="en-US" sz="2400" dirty="0"/>
              <a:t>probability of an occurrence is the </a:t>
            </a:r>
            <a:r>
              <a:rPr lang="en-US" sz="2400" dirty="0" smtClean="0"/>
              <a:t>same for </a:t>
            </a:r>
            <a:r>
              <a:rPr lang="en-US" sz="2400" dirty="0"/>
              <a:t>any two intervals of equal length</a:t>
            </a:r>
            <a:r>
              <a:rPr lang="en-US" sz="2400" dirty="0" smtClean="0"/>
              <a:t>. </a:t>
            </a:r>
          </a:p>
        </p:txBody>
      </p:sp>
      <p:sp>
        <p:nvSpPr>
          <p:cNvPr id="3" name="Title 2"/>
          <p:cNvSpPr>
            <a:spLocks noGrp="1"/>
          </p:cNvSpPr>
          <p:nvPr>
            <p:ph type="title"/>
          </p:nvPr>
        </p:nvSpPr>
        <p:spPr>
          <a:xfrm>
            <a:off x="1" y="0"/>
            <a:ext cx="9144000" cy="764704"/>
          </a:xfrm>
        </p:spPr>
        <p:txBody>
          <a:bodyPr/>
          <a:lstStyle/>
          <a:p>
            <a:r>
              <a:rPr lang="en-US" dirty="0"/>
              <a:t>Poisson Probability Distribution</a:t>
            </a:r>
          </a:p>
        </p:txBody>
      </p:sp>
    </p:spTree>
    <p:extLst>
      <p:ext uri="{BB962C8B-B14F-4D97-AF65-F5344CB8AC3E}">
        <p14:creationId xmlns:p14="http://schemas.microsoft.com/office/powerpoint/2010/main" val="3071781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66" y="908720"/>
            <a:ext cx="9129634" cy="5544616"/>
          </a:xfrm>
        </p:spPr>
        <p:txBody>
          <a:bodyPr/>
          <a:lstStyle/>
          <a:p>
            <a:pPr>
              <a:spcBef>
                <a:spcPts val="0"/>
              </a:spcBef>
              <a:spcAft>
                <a:spcPts val="1200"/>
              </a:spcAft>
            </a:pPr>
            <a:r>
              <a:rPr lang="en-US" sz="2400" dirty="0" smtClean="0"/>
              <a:t>The </a:t>
            </a:r>
            <a:r>
              <a:rPr lang="en-US" sz="2400" dirty="0"/>
              <a:t>occurrence or nonoccurrence in </a:t>
            </a:r>
            <a:r>
              <a:rPr lang="en-US" sz="2400" dirty="0" smtClean="0"/>
              <a:t>any interval </a:t>
            </a:r>
            <a:r>
              <a:rPr lang="en-US" sz="2400" dirty="0"/>
              <a:t>is </a:t>
            </a:r>
            <a:r>
              <a:rPr lang="en-US" sz="2400" dirty="0" smtClean="0"/>
              <a:t>independent </a:t>
            </a:r>
            <a:r>
              <a:rPr lang="en-US" sz="2400" dirty="0"/>
              <a:t>of the occurrence </a:t>
            </a:r>
            <a:r>
              <a:rPr lang="en-US" sz="2400" dirty="0" smtClean="0"/>
              <a:t>or nonoccurrence </a:t>
            </a:r>
            <a:r>
              <a:rPr lang="en-US" sz="2400" dirty="0"/>
              <a:t>in any other interval</a:t>
            </a:r>
            <a:r>
              <a:rPr lang="en-US" sz="2400" dirty="0" smtClean="0"/>
              <a:t>. </a:t>
            </a:r>
          </a:p>
          <a:p>
            <a:pPr>
              <a:spcBef>
                <a:spcPts val="0"/>
              </a:spcBef>
              <a:spcAft>
                <a:spcPts val="1200"/>
              </a:spcAft>
            </a:pPr>
            <a:r>
              <a:rPr lang="en-US" sz="2400" dirty="0" smtClean="0"/>
              <a:t>Since </a:t>
            </a:r>
            <a:r>
              <a:rPr lang="en-US" sz="2400" dirty="0"/>
              <a:t>there is no stated upper limit for the </a:t>
            </a:r>
            <a:r>
              <a:rPr lang="en-US" sz="2400" dirty="0" smtClean="0"/>
              <a:t>number of </a:t>
            </a:r>
            <a:r>
              <a:rPr lang="en-US" sz="2400" dirty="0"/>
              <a:t>occurrences, the probability function </a:t>
            </a:r>
            <a:r>
              <a:rPr lang="en-US" sz="2400" i="1" dirty="0"/>
              <a:t>f</a:t>
            </a:r>
            <a:r>
              <a:rPr lang="en-US" sz="2400" dirty="0"/>
              <a:t>(</a:t>
            </a:r>
            <a:r>
              <a:rPr lang="en-US" sz="2400" i="1" dirty="0"/>
              <a:t>x</a:t>
            </a:r>
            <a:r>
              <a:rPr lang="en-US" sz="2400" dirty="0"/>
              <a:t>) </a:t>
            </a:r>
            <a:r>
              <a:rPr lang="en-US" sz="2400" dirty="0" smtClean="0"/>
              <a:t>is applicable </a:t>
            </a:r>
            <a:r>
              <a:rPr lang="en-US" sz="2400" dirty="0"/>
              <a:t>for values </a:t>
            </a:r>
            <a:r>
              <a:rPr lang="en-US" sz="2400" i="1" dirty="0"/>
              <a:t>x</a:t>
            </a:r>
            <a:r>
              <a:rPr lang="en-US" sz="2400" dirty="0"/>
              <a:t> = 0, 1, 2, … without </a:t>
            </a:r>
            <a:r>
              <a:rPr lang="en-US" sz="2400" dirty="0" smtClean="0"/>
              <a:t>limit.</a:t>
            </a:r>
          </a:p>
          <a:p>
            <a:pPr>
              <a:spcBef>
                <a:spcPts val="0"/>
              </a:spcBef>
              <a:spcAft>
                <a:spcPts val="1200"/>
              </a:spcAft>
            </a:pPr>
            <a:r>
              <a:rPr lang="en-US" sz="2400" dirty="0" smtClean="0"/>
              <a:t>In </a:t>
            </a:r>
            <a:r>
              <a:rPr lang="en-US" sz="2400" dirty="0"/>
              <a:t>practical applications, </a:t>
            </a:r>
            <a:r>
              <a:rPr lang="en-US" sz="2400" i="1" dirty="0"/>
              <a:t>x</a:t>
            </a:r>
            <a:r>
              <a:rPr lang="en-US" sz="2400" dirty="0"/>
              <a:t> will eventually </a:t>
            </a:r>
            <a:r>
              <a:rPr lang="en-US" sz="2400" dirty="0" smtClean="0"/>
              <a:t>become large </a:t>
            </a:r>
            <a:r>
              <a:rPr lang="en-US" sz="2400" dirty="0"/>
              <a:t>enough so that </a:t>
            </a:r>
            <a:r>
              <a:rPr lang="en-US" sz="2400" i="1" dirty="0"/>
              <a:t>f</a:t>
            </a:r>
            <a:r>
              <a:rPr lang="en-US" sz="2400" dirty="0"/>
              <a:t>(</a:t>
            </a:r>
            <a:r>
              <a:rPr lang="en-US" sz="2400" i="1" dirty="0"/>
              <a:t>x</a:t>
            </a:r>
            <a:r>
              <a:rPr lang="en-US" sz="2400" dirty="0"/>
              <a:t>) is approximately </a:t>
            </a:r>
            <a:r>
              <a:rPr lang="en-US" sz="2400" dirty="0" smtClean="0"/>
              <a:t>zero and </a:t>
            </a:r>
            <a:r>
              <a:rPr lang="en-US" sz="2400" dirty="0"/>
              <a:t>the probability of any larger values of </a:t>
            </a:r>
            <a:r>
              <a:rPr lang="en-US" sz="2400" i="1" dirty="0" smtClean="0"/>
              <a:t>x </a:t>
            </a:r>
            <a:r>
              <a:rPr lang="en-US" sz="2400" dirty="0" smtClean="0"/>
              <a:t> </a:t>
            </a:r>
            <a:r>
              <a:rPr lang="en-US" sz="2400" dirty="0"/>
              <a:t>becomes negligible.</a:t>
            </a:r>
          </a:p>
          <a:p>
            <a:pPr marL="228600" lvl="1" indent="-114300">
              <a:lnSpc>
                <a:spcPct val="80000"/>
              </a:lnSpc>
              <a:buClr>
                <a:srgbClr val="66FFFF"/>
              </a:buClr>
              <a:buSzPct val="110000"/>
            </a:pPr>
            <a:endParaRPr lang="en-US" sz="2400" dirty="0">
              <a:effectLst>
                <a:outerShdw blurRad="38100" dist="38100" dir="2700000" algn="tl">
                  <a:srgbClr val="000000"/>
                </a:outerShdw>
              </a:effectLst>
            </a:endParaRPr>
          </a:p>
          <a:p>
            <a:pPr>
              <a:spcBef>
                <a:spcPts val="0"/>
              </a:spcBef>
              <a:spcAft>
                <a:spcPts val="1200"/>
              </a:spcAft>
            </a:pPr>
            <a:endParaRPr lang="en-US" sz="2400" dirty="0"/>
          </a:p>
          <a:p>
            <a:endParaRPr lang="en-US" sz="2400" dirty="0"/>
          </a:p>
          <a:p>
            <a:endParaRPr lang="en-US" dirty="0"/>
          </a:p>
          <a:p>
            <a:endParaRPr lang="en-US" u="sng" dirty="0"/>
          </a:p>
          <a:p>
            <a:endParaRPr lang="en-US" dirty="0"/>
          </a:p>
          <a:p>
            <a:endParaRPr lang="en-US" dirty="0"/>
          </a:p>
          <a:p>
            <a:endParaRPr lang="en-US" dirty="0"/>
          </a:p>
        </p:txBody>
      </p:sp>
      <p:sp>
        <p:nvSpPr>
          <p:cNvPr id="3" name="Title 2"/>
          <p:cNvSpPr>
            <a:spLocks noGrp="1"/>
          </p:cNvSpPr>
          <p:nvPr>
            <p:ph type="title"/>
          </p:nvPr>
        </p:nvSpPr>
        <p:spPr>
          <a:xfrm>
            <a:off x="1" y="0"/>
            <a:ext cx="9144000" cy="764704"/>
          </a:xfrm>
        </p:spPr>
        <p:txBody>
          <a:bodyPr/>
          <a:lstStyle/>
          <a:p>
            <a:r>
              <a:rPr lang="en-US" dirty="0"/>
              <a:t>Poisson Probability Distribution</a:t>
            </a:r>
          </a:p>
        </p:txBody>
      </p:sp>
    </p:spTree>
    <p:extLst>
      <p:ext uri="{BB962C8B-B14F-4D97-AF65-F5344CB8AC3E}">
        <p14:creationId xmlns:p14="http://schemas.microsoft.com/office/powerpoint/2010/main" val="26769191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3384550" y="1595438"/>
            <a:ext cx="2351088" cy="1158875"/>
          </a:xfrm>
          <a:prstGeom prst="rect">
            <a:avLst/>
          </a:pr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sp>
        <p:nvSpPr>
          <p:cNvPr id="23554" name="Rectangle 2"/>
          <p:cNvSpPr>
            <a:spLocks noGrp="1" noChangeArrowheads="1"/>
          </p:cNvSpPr>
          <p:nvPr>
            <p:ph type="title"/>
          </p:nvPr>
        </p:nvSpPr>
        <p:spPr>
          <a:xfrm>
            <a:off x="0" y="116632"/>
            <a:ext cx="9144000" cy="571500"/>
          </a:xfrm>
          <a:noFill/>
          <a:ln/>
        </p:spPr>
        <p:txBody>
          <a:bodyPr/>
          <a:lstStyle/>
          <a:p>
            <a:r>
              <a:rPr lang="en-US" dirty="0"/>
              <a:t>Poisson Probability Distribution</a:t>
            </a:r>
          </a:p>
        </p:txBody>
      </p:sp>
      <p:graphicFrame>
        <p:nvGraphicFramePr>
          <p:cNvPr id="23556" name="Object 4">
            <a:hlinkClick r:id="" action="ppaction://ole?verb=0"/>
          </p:cNvPr>
          <p:cNvGraphicFramePr>
            <a:graphicFrameLocks/>
          </p:cNvGraphicFramePr>
          <p:nvPr/>
        </p:nvGraphicFramePr>
        <p:xfrm>
          <a:off x="3616325" y="1727200"/>
          <a:ext cx="1873250" cy="823913"/>
        </p:xfrm>
        <a:graphic>
          <a:graphicData uri="http://schemas.openxmlformats.org/presentationml/2006/ole">
            <mc:AlternateContent xmlns:mc="http://schemas.openxmlformats.org/markup-compatibility/2006">
              <mc:Choice xmlns:v="urn:schemas-microsoft-com:vml" Requires="v">
                <p:oleObj spid="_x0000_s61537" name="Equation" r:id="rId4" imgW="1484280" imgH="658800" progId="Equation">
                  <p:embed/>
                </p:oleObj>
              </mc:Choice>
              <mc:Fallback>
                <p:oleObj name="Equation" r:id="rId4" imgW="1484280" imgH="658800" progId="Equation">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6325" y="1727200"/>
                        <a:ext cx="187325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3558" name="Rectangle 6"/>
          <p:cNvSpPr>
            <a:spLocks noChangeArrowheads="1"/>
          </p:cNvSpPr>
          <p:nvPr/>
        </p:nvSpPr>
        <p:spPr bwMode="auto">
          <a:xfrm>
            <a:off x="914400" y="3255271"/>
            <a:ext cx="7600950" cy="19431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smtClean="0">
                <a:latin typeface="Book Antiqua" pitchFamily="18" charset="0"/>
              </a:rPr>
              <a:t>x</a:t>
            </a:r>
            <a:r>
              <a:rPr lang="en-US" sz="2400" dirty="0" smtClean="0">
                <a:latin typeface="Book Antiqua" pitchFamily="18" charset="0"/>
              </a:rPr>
              <a:t> = the number of occurrences in an interval</a:t>
            </a:r>
          </a:p>
          <a:p>
            <a:pPr algn="l">
              <a:spcBef>
                <a:spcPct val="20000"/>
              </a:spcBef>
              <a:buClr>
                <a:srgbClr val="66FFFF"/>
              </a:buClr>
              <a:buSzPct val="75000"/>
              <a:buFont typeface="Monotype Sorts" pitchFamily="2" charset="2"/>
              <a:buNone/>
            </a:pPr>
            <a:r>
              <a:rPr lang="en-US" sz="2400" i="1" dirty="0" smtClean="0">
                <a:latin typeface="Book Antiqua" pitchFamily="18" charset="0"/>
              </a:rPr>
              <a:t>       f(x</a:t>
            </a:r>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the probability </a:t>
            </a:r>
            <a:r>
              <a:rPr lang="en-US" sz="2400" dirty="0">
                <a:latin typeface="Book Antiqua" pitchFamily="18" charset="0"/>
              </a:rPr>
              <a:t>of </a:t>
            </a:r>
            <a:r>
              <a:rPr lang="en-US" sz="2400" i="1" dirty="0">
                <a:latin typeface="Book Antiqua" pitchFamily="18" charset="0"/>
              </a:rPr>
              <a:t>x</a:t>
            </a:r>
            <a:r>
              <a:rPr lang="en-US" sz="2400" dirty="0">
                <a:latin typeface="Book Antiqua" pitchFamily="18" charset="0"/>
              </a:rPr>
              <a:t>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 </a:t>
            </a:r>
            <a:r>
              <a:rPr lang="en-US" sz="2400" i="1" dirty="0" smtClean="0">
                <a:latin typeface="Book Antiqua" pitchFamily="18" charset="0"/>
              </a:rPr>
              <a:t>        </a:t>
            </a:r>
            <a:r>
              <a:rPr lang="en-US" sz="2400" i="1" dirty="0" smtClean="0">
                <a:latin typeface="Symbol" pitchFamily="18" charset="2"/>
              </a:rPr>
              <a:t></a:t>
            </a:r>
            <a:r>
              <a:rPr lang="en-US" sz="2400" dirty="0" smtClean="0">
                <a:latin typeface="Book Antiqua" pitchFamily="18" charset="0"/>
              </a:rPr>
              <a:t>  </a:t>
            </a:r>
            <a:r>
              <a:rPr lang="en-US" sz="2400" dirty="0">
                <a:latin typeface="Book Antiqua" pitchFamily="18" charset="0"/>
              </a:rPr>
              <a:t>= mean number of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 </a:t>
            </a:r>
            <a:r>
              <a:rPr lang="en-US" sz="2400" i="1" dirty="0" smtClean="0">
                <a:latin typeface="Book Antiqua" pitchFamily="18" charset="0"/>
              </a:rPr>
              <a:t>          e</a:t>
            </a:r>
            <a:r>
              <a:rPr lang="en-US" sz="2400" dirty="0" smtClean="0">
                <a:latin typeface="Book Antiqua" pitchFamily="18" charset="0"/>
              </a:rPr>
              <a:t> </a:t>
            </a:r>
            <a:r>
              <a:rPr lang="en-US" sz="2400" dirty="0">
                <a:latin typeface="Book Antiqua" pitchFamily="18" charset="0"/>
              </a:rPr>
              <a:t>= </a:t>
            </a:r>
            <a:r>
              <a:rPr lang="en-US" sz="2400" dirty="0" smtClean="0">
                <a:latin typeface="Book Antiqua" pitchFamily="18" charset="0"/>
              </a:rPr>
              <a:t>2.71828</a:t>
            </a:r>
          </a:p>
          <a:p>
            <a:pPr algn="l">
              <a:spcBef>
                <a:spcPct val="20000"/>
              </a:spcBef>
              <a:buClr>
                <a:srgbClr val="66FFFF"/>
              </a:buClr>
              <a:buSzPct val="75000"/>
              <a:buFont typeface="Monotype Sorts" pitchFamily="2" charset="2"/>
              <a:buNone/>
            </a:pPr>
            <a:r>
              <a:rPr lang="en-US" sz="2400" i="1" dirty="0" smtClean="0">
                <a:latin typeface="Book Antiqua" pitchFamily="18" charset="0"/>
              </a:rPr>
              <a:t>         x</a:t>
            </a:r>
            <a:r>
              <a:rPr lang="en-US" sz="2400" dirty="0" smtClean="0">
                <a:latin typeface="Book Antiqua" pitchFamily="18" charset="0"/>
              </a:rPr>
              <a:t>! =  </a:t>
            </a:r>
            <a:r>
              <a:rPr lang="en-US" sz="2400" i="1" dirty="0" smtClean="0">
                <a:latin typeface="Book Antiqua" pitchFamily="18" charset="0"/>
              </a:rPr>
              <a:t>x</a:t>
            </a:r>
            <a:r>
              <a:rPr lang="en-US" sz="2400" dirty="0" smtClean="0">
                <a:latin typeface="Book Antiqua" pitchFamily="18" charset="0"/>
              </a:rPr>
              <a:t>(</a:t>
            </a:r>
            <a:r>
              <a:rPr lang="en-US" sz="2400" i="1" dirty="0" smtClean="0">
                <a:latin typeface="Book Antiqua" pitchFamily="18" charset="0"/>
              </a:rPr>
              <a:t>x</a:t>
            </a:r>
            <a:r>
              <a:rPr lang="en-US" sz="2400" dirty="0" smtClean="0">
                <a:latin typeface="Book Antiqua" pitchFamily="18" charset="0"/>
              </a:rPr>
              <a:t> – 1)(</a:t>
            </a:r>
            <a:r>
              <a:rPr lang="en-US" sz="2400" i="1" dirty="0" smtClean="0">
                <a:latin typeface="Book Antiqua" pitchFamily="18" charset="0"/>
              </a:rPr>
              <a:t>x</a:t>
            </a:r>
            <a:r>
              <a:rPr lang="en-US" sz="2400" dirty="0" smtClean="0">
                <a:latin typeface="Book Antiqua" pitchFamily="18" charset="0"/>
              </a:rPr>
              <a:t> – 2) . . . (2)(1)</a:t>
            </a:r>
            <a:endParaRPr lang="en-US" sz="2400" dirty="0">
              <a:latin typeface="Book Antiqua" pitchFamily="18" charset="0"/>
            </a:endParaRPr>
          </a:p>
        </p:txBody>
      </p:sp>
    </p:spTree>
    <p:extLst>
      <p:ext uri="{BB962C8B-B14F-4D97-AF65-F5344CB8AC3E}">
        <p14:creationId xmlns:p14="http://schemas.microsoft.com/office/powerpoint/2010/main" val="210881776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93" y="-5680"/>
            <a:ext cx="9133807" cy="770384"/>
          </a:xfrm>
        </p:spPr>
        <p:txBody>
          <a:bodyPr/>
          <a:lstStyle/>
          <a:p>
            <a:r>
              <a:rPr lang="en-US" dirty="0" smtClean="0"/>
              <a:t>Poisson Probability Distribution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936674591"/>
              </p:ext>
            </p:extLst>
          </p:nvPr>
        </p:nvGraphicFramePr>
        <p:xfrm>
          <a:off x="304799" y="1320665"/>
          <a:ext cx="7655577" cy="1748295"/>
        </p:xfrm>
        <a:graphic>
          <a:graphicData uri="http://schemas.openxmlformats.org/presentationml/2006/ole">
            <mc:AlternateContent xmlns:mc="http://schemas.openxmlformats.org/markup-compatibility/2006">
              <mc:Choice xmlns:v="urn:schemas-microsoft-com:vml" Requires="v">
                <p:oleObj spid="_x0000_s69954" name="Worksheet" r:id="rId3" imgW="6715124" imgH="1533493" progId="Excel.Sheet.12">
                  <p:embed/>
                </p:oleObj>
              </mc:Choice>
              <mc:Fallback>
                <p:oleObj name="Worksheet" r:id="rId3" imgW="6715124" imgH="1533493" progId="Excel.Sheet.12">
                  <p:embed/>
                  <p:pic>
                    <p:nvPicPr>
                      <p:cNvPr id="0" name=""/>
                      <p:cNvPicPr/>
                      <p:nvPr/>
                    </p:nvPicPr>
                    <p:blipFill>
                      <a:blip r:embed="rId4"/>
                      <a:stretch>
                        <a:fillRect/>
                      </a:stretch>
                    </p:blipFill>
                    <p:spPr>
                      <a:xfrm>
                        <a:off x="304799" y="1320665"/>
                        <a:ext cx="7655577" cy="174829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9115595"/>
              </p:ext>
            </p:extLst>
          </p:nvPr>
        </p:nvGraphicFramePr>
        <p:xfrm>
          <a:off x="8172400" y="2082665"/>
          <a:ext cx="619125" cy="771525"/>
        </p:xfrm>
        <a:graphic>
          <a:graphicData uri="http://schemas.openxmlformats.org/presentationml/2006/ole">
            <mc:AlternateContent xmlns:mc="http://schemas.openxmlformats.org/markup-compatibility/2006">
              <mc:Choice xmlns:v="urn:schemas-microsoft-com:vml" Requires="v">
                <p:oleObj spid="_x0000_s69955" name="Worksheet" r:id="rId5" imgW="619259" imgH="771470" progId="Excel.Sheet.12">
                  <p:embed/>
                </p:oleObj>
              </mc:Choice>
              <mc:Fallback>
                <p:oleObj name="Worksheet" r:id="rId5" imgW="619259" imgH="771470" progId="Excel.Sheet.12">
                  <p:embed/>
                  <p:pic>
                    <p:nvPicPr>
                      <p:cNvPr id="0" name=""/>
                      <p:cNvPicPr/>
                      <p:nvPr/>
                    </p:nvPicPr>
                    <p:blipFill>
                      <a:blip r:embed="rId6"/>
                      <a:stretch>
                        <a:fillRect/>
                      </a:stretch>
                    </p:blipFill>
                    <p:spPr>
                      <a:xfrm>
                        <a:off x="8172400" y="2082665"/>
                        <a:ext cx="619125"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56881891"/>
              </p:ext>
            </p:extLst>
          </p:nvPr>
        </p:nvGraphicFramePr>
        <p:xfrm>
          <a:off x="295254" y="3673542"/>
          <a:ext cx="7558310" cy="2338554"/>
        </p:xfrm>
        <a:graphic>
          <a:graphicData uri="http://schemas.openxmlformats.org/presentationml/2006/ole">
            <mc:AlternateContent xmlns:mc="http://schemas.openxmlformats.org/markup-compatibility/2006">
              <mc:Choice xmlns:v="urn:schemas-microsoft-com:vml" Requires="v">
                <p:oleObj spid="_x0000_s69956" name="Worksheet" r:id="rId7" imgW="5572251" imgH="1724066" progId="Excel.Sheet.12">
                  <p:embed/>
                </p:oleObj>
              </mc:Choice>
              <mc:Fallback>
                <p:oleObj name="Worksheet" r:id="rId7" imgW="5572251" imgH="1724066" progId="Excel.Sheet.12">
                  <p:embed/>
                  <p:pic>
                    <p:nvPicPr>
                      <p:cNvPr id="0" name=""/>
                      <p:cNvPicPr/>
                      <p:nvPr/>
                    </p:nvPicPr>
                    <p:blipFill>
                      <a:blip r:embed="rId8"/>
                      <a:stretch>
                        <a:fillRect/>
                      </a:stretch>
                    </p:blipFill>
                    <p:spPr>
                      <a:xfrm>
                        <a:off x="295254" y="3673542"/>
                        <a:ext cx="7558310" cy="233855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44731828"/>
              </p:ext>
            </p:extLst>
          </p:nvPr>
        </p:nvGraphicFramePr>
        <p:xfrm>
          <a:off x="7960376" y="4892978"/>
          <a:ext cx="831149" cy="1035740"/>
        </p:xfrm>
        <a:graphic>
          <a:graphicData uri="http://schemas.openxmlformats.org/presentationml/2006/ole">
            <mc:AlternateContent xmlns:mc="http://schemas.openxmlformats.org/markup-compatibility/2006">
              <mc:Choice xmlns:v="urn:schemas-microsoft-com:vml" Requires="v">
                <p:oleObj spid="_x0000_s69957" name="Worksheet" r:id="rId9" imgW="619259" imgH="771470" progId="Excel.Sheet.12">
                  <p:embed/>
                </p:oleObj>
              </mc:Choice>
              <mc:Fallback>
                <p:oleObj name="Worksheet" r:id="rId9" imgW="619259" imgH="771470" progId="Excel.Sheet.12">
                  <p:embed/>
                  <p:pic>
                    <p:nvPicPr>
                      <p:cNvPr id="0" name=""/>
                      <p:cNvPicPr/>
                      <p:nvPr/>
                    </p:nvPicPr>
                    <p:blipFill>
                      <a:blip r:embed="rId10"/>
                      <a:stretch>
                        <a:fillRect/>
                      </a:stretch>
                    </p:blipFill>
                    <p:spPr>
                      <a:xfrm>
                        <a:off x="7960376" y="4892978"/>
                        <a:ext cx="831149" cy="1035740"/>
                      </a:xfrm>
                      <a:prstGeom prst="rect">
                        <a:avLst/>
                      </a:prstGeom>
                    </p:spPr>
                  </p:pic>
                </p:oleObj>
              </mc:Fallback>
            </mc:AlternateContent>
          </a:graphicData>
        </a:graphic>
      </p:graphicFrame>
    </p:spTree>
    <p:extLst>
      <p:ext uri="{BB962C8B-B14F-4D97-AF65-F5344CB8AC3E}">
        <p14:creationId xmlns:p14="http://schemas.microsoft.com/office/powerpoint/2010/main" val="14175951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Basic Probability Distributions</a:t>
            </a:r>
            <a:endParaRPr lang="en-US" dirty="0" smtClean="0">
              <a:ea typeface="ＭＳ Ｐゴシック" charset="-128"/>
            </a:endParaRPr>
          </a:p>
        </p:txBody>
      </p:sp>
      <p:sp>
        <p:nvSpPr>
          <p:cNvPr id="4" name="Content Placeholder 5"/>
          <p:cNvSpPr>
            <a:spLocks noGrp="1"/>
          </p:cNvSpPr>
          <p:nvPr>
            <p:ph sz="half" idx="2"/>
          </p:nvPr>
        </p:nvSpPr>
        <p:spPr>
          <a:xfrm>
            <a:off x="0" y="2420888"/>
            <a:ext cx="5758113" cy="2358752"/>
          </a:xfrm>
        </p:spPr>
        <p:txBody>
          <a:bodyPr/>
          <a:lstStyle/>
          <a:p>
            <a:pPr>
              <a:spcBef>
                <a:spcPct val="0"/>
              </a:spcBef>
            </a:pPr>
            <a:r>
              <a:rPr lang="en-US" altLang="en-US" dirty="0" smtClean="0">
                <a:latin typeface="Book Antiqua" pitchFamily="18" charset="0"/>
              </a:rPr>
              <a:t>How </a:t>
            </a:r>
            <a:r>
              <a:rPr lang="en-US" altLang="en-US" dirty="0">
                <a:latin typeface="Book Antiqua" pitchFamily="18" charset="0"/>
              </a:rPr>
              <a:t>can it be that mathematics, being after all a product of human thought independent of experience, is so admirably adapted to the objects </a:t>
            </a:r>
            <a:r>
              <a:rPr lang="en-US" altLang="en-US" dirty="0" smtClean="0">
                <a:latin typeface="Book Antiqua" pitchFamily="18" charset="0"/>
              </a:rPr>
              <a:t>of reality</a:t>
            </a:r>
            <a:endParaRPr lang="en-US" altLang="en-US" dirty="0">
              <a:latin typeface="Book Antiqua" pitchFamily="18" charset="0"/>
            </a:endParaRPr>
          </a:p>
          <a:p>
            <a:pPr>
              <a:spcBef>
                <a:spcPct val="0"/>
              </a:spcBef>
            </a:pPr>
            <a:r>
              <a:rPr lang="en-US" altLang="en-US" dirty="0">
                <a:latin typeface="Book Antiqua" pitchFamily="18" charset="0"/>
              </a:rPr>
              <a:t>Albert Einstein</a:t>
            </a:r>
          </a:p>
          <a:p>
            <a:pPr algn="l"/>
            <a:endParaRPr lang="en-US" dirty="0"/>
          </a:p>
        </p:txBody>
      </p:sp>
      <p:pic>
        <p:nvPicPr>
          <p:cNvPr id="5" name="Picture 2" descr="C:\Program Files\Microsoft Office\MEDIA\CAGCAT10\j0234687.gif"/>
          <p:cNvPicPr>
            <a:picLocks noChangeAspect="1" noChangeArrowheads="1" noCrop="1"/>
          </p:cNvPicPr>
          <p:nvPr/>
        </p:nvPicPr>
        <p:blipFill>
          <a:blip r:embed="rId3"/>
          <a:srcRect/>
          <a:stretch>
            <a:fillRect/>
          </a:stretch>
        </p:blipFill>
        <p:spPr bwMode="auto">
          <a:xfrm>
            <a:off x="5834313" y="2438400"/>
            <a:ext cx="3233487" cy="1905000"/>
          </a:xfrm>
          <a:prstGeom prst="rect">
            <a:avLst/>
          </a:prstGeom>
          <a:noFill/>
        </p:spPr>
      </p:pic>
      <p:sp>
        <p:nvSpPr>
          <p:cNvPr id="6" name="TextBox 5"/>
          <p:cNvSpPr txBox="1"/>
          <p:nvPr/>
        </p:nvSpPr>
        <p:spPr>
          <a:xfrm>
            <a:off x="0" y="5380672"/>
            <a:ext cx="9144000" cy="1200329"/>
          </a:xfrm>
          <a:prstGeom prst="rect">
            <a:avLst/>
          </a:prstGeom>
          <a:noFill/>
        </p:spPr>
        <p:txBody>
          <a:bodyPr wrap="square" rtlCol="0">
            <a:spAutoFit/>
          </a:bodyPr>
          <a:lstStyle/>
          <a:p>
            <a:r>
              <a:rPr lang="en-US" dirty="0" smtClean="0">
                <a:solidFill>
                  <a:schemeClr val="bg1"/>
                </a:solidFill>
                <a:latin typeface="Book Antiqua" pitchFamily="18" charset="0"/>
              </a:rPr>
              <a:t>Some parts of these slides were prepared based on </a:t>
            </a:r>
          </a:p>
          <a:p>
            <a:r>
              <a:rPr lang="en-US" dirty="0">
                <a:solidFill>
                  <a:schemeClr val="bg1"/>
                </a:solidFill>
                <a:latin typeface="Book Antiqua" pitchFamily="18" charset="0"/>
              </a:rPr>
              <a:t>Essentials of Modern </a:t>
            </a:r>
            <a:r>
              <a:rPr lang="en-US" dirty="0" err="1">
                <a:solidFill>
                  <a:schemeClr val="bg1"/>
                </a:solidFill>
                <a:latin typeface="Book Antiqua" pitchFamily="18" charset="0"/>
              </a:rPr>
              <a:t>Busines</a:t>
            </a:r>
            <a:r>
              <a:rPr lang="en-US" dirty="0">
                <a:solidFill>
                  <a:schemeClr val="bg1"/>
                </a:solidFill>
                <a:latin typeface="Book Antiqua" pitchFamily="18" charset="0"/>
              </a:rPr>
              <a:t> Statistics, Anderson et al. </a:t>
            </a:r>
            <a:r>
              <a:rPr lang="en-US" dirty="0" smtClean="0">
                <a:solidFill>
                  <a:schemeClr val="bg1"/>
                </a:solidFill>
                <a:latin typeface="Book Antiqua" pitchFamily="18" charset="0"/>
              </a:rPr>
              <a:t>2012, Cengage</a:t>
            </a:r>
            <a:r>
              <a:rPr lang="en-US" dirty="0">
                <a:solidFill>
                  <a:schemeClr val="bg1"/>
                </a:solidFill>
                <a:latin typeface="Book Antiqua" pitchFamily="18" charset="0"/>
              </a:rPr>
              <a:t>.</a:t>
            </a:r>
          </a:p>
          <a:p>
            <a:r>
              <a:rPr lang="en-US" dirty="0" smtClean="0">
                <a:solidFill>
                  <a:schemeClr val="bg1"/>
                </a:solidFill>
                <a:latin typeface="Book Antiqua" pitchFamily="18" charset="0"/>
              </a:rPr>
              <a:t>Managing Business Process Flow, Anupindi et al. 2012,  Pearson.</a:t>
            </a:r>
          </a:p>
          <a:p>
            <a:r>
              <a:rPr lang="en-US" dirty="0">
                <a:solidFill>
                  <a:schemeClr val="bg1"/>
                </a:solidFill>
                <a:latin typeface="Book Antiqua" pitchFamily="18" charset="0"/>
              </a:rPr>
              <a:t>Project Management in Practice, </a:t>
            </a:r>
            <a:r>
              <a:rPr lang="en-US" dirty="0" smtClean="0">
                <a:solidFill>
                  <a:schemeClr val="bg1"/>
                </a:solidFill>
                <a:latin typeface="Book Antiqua" pitchFamily="18" charset="0"/>
              </a:rPr>
              <a:t>Meredith et al. 2014, Wiley</a:t>
            </a:r>
            <a:endParaRPr lang="en-US" dirty="0">
              <a:solidFill>
                <a:schemeClr val="bg1"/>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836713"/>
          </a:xfrm>
        </p:spPr>
        <p:txBody>
          <a:bodyPr/>
          <a:lstStyle/>
          <a:p>
            <a:r>
              <a:rPr lang="en-US" dirty="0"/>
              <a:t>Simulation of Break-Even Analysis</a:t>
            </a:r>
          </a:p>
        </p:txBody>
      </p:sp>
      <p:graphicFrame>
        <p:nvGraphicFramePr>
          <p:cNvPr id="4" name="Object 3"/>
          <p:cNvGraphicFramePr>
            <a:graphicFrameLocks noChangeAspect="1"/>
          </p:cNvGraphicFramePr>
          <p:nvPr>
            <p:extLst>
              <p:ext uri="{D42A27DB-BD31-4B8C-83A1-F6EECF244321}">
                <p14:modId xmlns:p14="http://schemas.microsoft.com/office/powerpoint/2010/main" val="1674839408"/>
              </p:ext>
            </p:extLst>
          </p:nvPr>
        </p:nvGraphicFramePr>
        <p:xfrm>
          <a:off x="123648" y="944031"/>
          <a:ext cx="2466975" cy="771525"/>
        </p:xfrm>
        <a:graphic>
          <a:graphicData uri="http://schemas.openxmlformats.org/presentationml/2006/ole">
            <mc:AlternateContent xmlns:mc="http://schemas.openxmlformats.org/markup-compatibility/2006">
              <mc:Choice xmlns:v="urn:schemas-microsoft-com:vml" Requires="v">
                <p:oleObj spid="_x0000_s70816" name="Worksheet" r:id="rId3" imgW="2466854" imgH="771660" progId="Excel.Sheet.12">
                  <p:embed/>
                </p:oleObj>
              </mc:Choice>
              <mc:Fallback>
                <p:oleObj name="Worksheet" r:id="rId3" imgW="2466854" imgH="771660" progId="Excel.Sheet.12">
                  <p:embed/>
                  <p:pic>
                    <p:nvPicPr>
                      <p:cNvPr id="0" name=""/>
                      <p:cNvPicPr/>
                      <p:nvPr/>
                    </p:nvPicPr>
                    <p:blipFill>
                      <a:blip r:embed="rId4"/>
                      <a:stretch>
                        <a:fillRect/>
                      </a:stretch>
                    </p:blipFill>
                    <p:spPr>
                      <a:xfrm>
                        <a:off x="123648" y="944031"/>
                        <a:ext cx="2466975" cy="771525"/>
                      </a:xfrm>
                      <a:prstGeom prst="rect">
                        <a:avLst/>
                      </a:prstGeom>
                    </p:spPr>
                  </p:pic>
                </p:oleObj>
              </mc:Fallback>
            </mc:AlternateContent>
          </a:graphicData>
        </a:graphic>
      </p:graphicFrame>
      <p:sp>
        <p:nvSpPr>
          <p:cNvPr id="5" name="Rectangle 4"/>
          <p:cNvSpPr/>
          <p:nvPr/>
        </p:nvSpPr>
        <p:spPr>
          <a:xfrm>
            <a:off x="123648" y="1814291"/>
            <a:ext cx="8888051" cy="1846659"/>
          </a:xfrm>
          <a:prstGeom prst="rect">
            <a:avLst/>
          </a:prstGeom>
        </p:spPr>
        <p:txBody>
          <a:bodyPr wrap="square">
            <a:spAutoFit/>
          </a:bodyPr>
          <a:lstStyle/>
          <a:p>
            <a:pPr algn="l"/>
            <a:r>
              <a:rPr lang="en-US" sz="2400" dirty="0" smtClean="0">
                <a:latin typeface="Book Antiqua" panose="02040602050305030304" pitchFamily="18" charset="0"/>
              </a:rPr>
              <a:t>Fixed Cost =INT(A$3+(A$4-A$3)*RAND())</a:t>
            </a:r>
          </a:p>
          <a:p>
            <a:pPr algn="l"/>
            <a:r>
              <a:rPr lang="en-US" sz="2400" dirty="0" smtClean="0">
                <a:latin typeface="Book Antiqua" panose="02040602050305030304" pitchFamily="18" charset="0"/>
              </a:rPr>
              <a:t>Variable Cost=INT(B$3+(B$4-B$3)*RAND())</a:t>
            </a:r>
          </a:p>
          <a:p>
            <a:pPr algn="l"/>
            <a:r>
              <a:rPr lang="en-US" sz="2400" dirty="0" smtClean="0">
                <a:latin typeface="Book Antiqua" panose="02040602050305030304" pitchFamily="18" charset="0"/>
              </a:rPr>
              <a:t>Sales Price=INT($C$3+$C$4*NORM.S.INV(RAND()))</a:t>
            </a:r>
          </a:p>
          <a:p>
            <a:pPr algn="l"/>
            <a:r>
              <a:rPr lang="en-US" sz="2400" dirty="0">
                <a:latin typeface="Book Antiqua" panose="02040602050305030304" pitchFamily="18" charset="0"/>
              </a:rPr>
              <a:t>Sales =-INT($D$3*LN(RAND()))</a:t>
            </a:r>
          </a:p>
          <a:p>
            <a:pPr algn="l"/>
            <a:endParaRPr lang="en-US" dirty="0">
              <a:latin typeface="Book Antiqua" panose="0204060205030503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63946545"/>
              </p:ext>
            </p:extLst>
          </p:nvPr>
        </p:nvGraphicFramePr>
        <p:xfrm>
          <a:off x="148445" y="3330974"/>
          <a:ext cx="5520118" cy="3148124"/>
        </p:xfrm>
        <a:graphic>
          <a:graphicData uri="http://schemas.openxmlformats.org/presentationml/2006/ole">
            <mc:AlternateContent xmlns:mc="http://schemas.openxmlformats.org/markup-compatibility/2006">
              <mc:Choice xmlns:v="urn:schemas-microsoft-com:vml" Requires="v">
                <p:oleObj spid="_x0000_s70817" name="Worksheet" r:id="rId5" imgW="6029376" imgH="3438617" progId="Excel.Sheet.12">
                  <p:embed/>
                </p:oleObj>
              </mc:Choice>
              <mc:Fallback>
                <p:oleObj name="Worksheet" r:id="rId5" imgW="6029376" imgH="3438617" progId="Excel.Sheet.12">
                  <p:embed/>
                  <p:pic>
                    <p:nvPicPr>
                      <p:cNvPr id="0" name=""/>
                      <p:cNvPicPr/>
                      <p:nvPr/>
                    </p:nvPicPr>
                    <p:blipFill>
                      <a:blip r:embed="rId6"/>
                      <a:stretch>
                        <a:fillRect/>
                      </a:stretch>
                    </p:blipFill>
                    <p:spPr>
                      <a:xfrm>
                        <a:off x="148445" y="3330974"/>
                        <a:ext cx="5520118" cy="3148124"/>
                      </a:xfrm>
                      <a:prstGeom prst="rect">
                        <a:avLst/>
                      </a:prstGeom>
                    </p:spPr>
                  </p:pic>
                </p:oleObj>
              </mc:Fallback>
            </mc:AlternateContent>
          </a:graphicData>
        </a:graphic>
      </p:graphicFrame>
    </p:spTree>
    <p:extLst>
      <p:ext uri="{BB962C8B-B14F-4D97-AF65-F5344CB8AC3E}">
        <p14:creationId xmlns:p14="http://schemas.microsoft.com/office/powerpoint/2010/main" val="30794900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616" y="1016000"/>
            <a:ext cx="6415385" cy="5421036"/>
          </a:xfrm>
          <a:prstGeom prst="rect">
            <a:avLst/>
          </a:prstGeom>
        </p:spPr>
      </p:pic>
      <p:sp>
        <p:nvSpPr>
          <p:cNvPr id="5" name="Title 2"/>
          <p:cNvSpPr>
            <a:spLocks noGrp="1"/>
          </p:cNvSpPr>
          <p:nvPr>
            <p:ph type="title"/>
          </p:nvPr>
        </p:nvSpPr>
        <p:spPr>
          <a:xfrm>
            <a:off x="0" y="-1"/>
            <a:ext cx="9144000" cy="836713"/>
          </a:xfrm>
        </p:spPr>
        <p:txBody>
          <a:bodyPr/>
          <a:lstStyle/>
          <a:p>
            <a:r>
              <a:rPr lang="en-US" dirty="0"/>
              <a:t>Simulation of Break-Even Analysis</a:t>
            </a:r>
          </a:p>
        </p:txBody>
      </p:sp>
    </p:spTree>
    <p:extLst>
      <p:ext uri="{BB962C8B-B14F-4D97-AF65-F5344CB8AC3E}">
        <p14:creationId xmlns:p14="http://schemas.microsoft.com/office/powerpoint/2010/main" val="3902275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idx="4294967295"/>
          </p:nvPr>
        </p:nvSpPr>
        <p:spPr>
          <a:xfrm>
            <a:off x="0" y="0"/>
            <a:ext cx="9144000" cy="836712"/>
          </a:xfrm>
        </p:spPr>
        <p:txBody>
          <a:bodyPr/>
          <a:lstStyle/>
          <a:p>
            <a:r>
              <a:rPr lang="en-US" dirty="0"/>
              <a:t>Simulation</a:t>
            </a:r>
          </a:p>
        </p:txBody>
      </p:sp>
      <p:sp>
        <p:nvSpPr>
          <p:cNvPr id="13317" name="Content Placeholder 2"/>
          <p:cNvSpPr>
            <a:spLocks noGrp="1"/>
          </p:cNvSpPr>
          <p:nvPr>
            <p:ph idx="4294967295"/>
          </p:nvPr>
        </p:nvSpPr>
        <p:spPr>
          <a:xfrm>
            <a:off x="11997" y="908720"/>
            <a:ext cx="8915400" cy="4876800"/>
          </a:xfrm>
        </p:spPr>
        <p:txBody>
          <a:bodyPr/>
          <a:lstStyle/>
          <a:p>
            <a:pPr eaLnBrk="1" hangingPunct="1"/>
            <a:r>
              <a:rPr lang="en-US" altLang="ja-JP" dirty="0" smtClean="0">
                <a:ea typeface="ＭＳ Ｐゴシック" pitchFamily="-64" charset="-128"/>
                <a:cs typeface="Arial" charset="0"/>
                <a:sym typeface="Symbol" pitchFamily="18" charset="2"/>
              </a:rPr>
              <a:t>Simulation helps us to overcome our shortcomings in analysis of complex systems using statistics, and also to see the dynamics of the system.  </a:t>
            </a:r>
          </a:p>
          <a:p>
            <a:pPr eaLnBrk="1" hangingPunct="1"/>
            <a:r>
              <a:rPr lang="en-US" altLang="ja-JP" dirty="0" smtClean="0">
                <a:ea typeface="ＭＳ Ｐゴシック" pitchFamily="-64" charset="-128"/>
                <a:cs typeface="Arial" charset="0"/>
                <a:sym typeface="Symbol" pitchFamily="18" charset="2"/>
              </a:rPr>
              <a:t>Statistics vs. Simulation: To compute probability of completion time or cost of a network of activities.  </a:t>
            </a:r>
          </a:p>
          <a:p>
            <a:pPr lvl="1" eaLnBrk="1" hangingPunct="1"/>
            <a:r>
              <a:rPr lang="en-US" sz="2400" dirty="0" smtClean="0">
                <a:cs typeface="Arial" charset="0"/>
              </a:rPr>
              <a:t>Both must enumerate all the paths to compute the probability </a:t>
            </a:r>
          </a:p>
          <a:p>
            <a:pPr lvl="1"/>
            <a:r>
              <a:rPr lang="en-US" sz="2400" dirty="0" smtClean="0">
                <a:cs typeface="Arial" charset="0"/>
              </a:rPr>
              <a:t>Statistics assume path interdependence while simulation does not</a:t>
            </a:r>
          </a:p>
          <a:p>
            <a:pPr eaLnBrk="1" hangingPunct="1"/>
            <a:r>
              <a:rPr lang="en-US" altLang="ja-JP" dirty="0" smtClean="0">
                <a:ea typeface="ＭＳ Ｐゴシック" pitchFamily="-64" charset="-128"/>
                <a:cs typeface="Arial" charset="0"/>
                <a:sym typeface="Symbol" pitchFamily="18" charset="2"/>
              </a:rPr>
              <a:t>For Simplicity, Triangular distribution is used to estimate Beta distribution. </a:t>
            </a:r>
          </a:p>
          <a:p>
            <a:pPr eaLnBrk="1" hangingPunct="1">
              <a:buFont typeface="Wingdings" pitchFamily="1" charset="2"/>
              <a:buNone/>
            </a:pPr>
            <a:endParaRPr lang="en-US" altLang="ja-JP" dirty="0" smtClean="0">
              <a:ea typeface="ＭＳ Ｐゴシック" pitchFamily="-64" charset="-128"/>
              <a:cs typeface="Arial" charset="0"/>
              <a:sym typeface="Symbol" pitchFamily="18" charset="2"/>
            </a:endParaRPr>
          </a:p>
          <a:p>
            <a:pPr eaLnBrk="1" hangingPunct="1"/>
            <a:endParaRPr lang="en-US" altLang="ja-JP" dirty="0" smtClean="0">
              <a:ea typeface="ＭＳ Ｐゴシック" pitchFamily="-64" charset="-128"/>
              <a:cs typeface="Arial" charset="0"/>
              <a:sym typeface="Symbol" pitchFamily="18" charset="2"/>
            </a:endParaRPr>
          </a:p>
          <a:p>
            <a:pPr lvl="1" eaLnBrk="1" hangingPunct="1">
              <a:buFont typeface="Wingdings" pitchFamily="1" charset="2"/>
              <a:buNone/>
            </a:pPr>
            <a:endParaRPr lang="en-US" altLang="ja-JP" sz="2400" dirty="0" smtClean="0">
              <a:ea typeface="ＭＳ Ｐゴシック" pitchFamily="-64" charset="-128"/>
              <a:cs typeface="Arial" charset="0"/>
              <a:sym typeface="Symbol" pitchFamily="18" charset="2"/>
            </a:endParaRPr>
          </a:p>
          <a:p>
            <a:pPr lvl="1" eaLnBrk="1" hangingPunct="1"/>
            <a:endParaRPr lang="en-US" altLang="ja-JP" sz="2400" dirty="0" smtClean="0">
              <a:ea typeface="ＭＳ Ｐゴシック" pitchFamily="-64" charset="-128"/>
              <a:cs typeface="Arial" charset="0"/>
              <a:sym typeface="Symbol" pitchFamily="18" charset="2"/>
            </a:endParaRPr>
          </a:p>
          <a:p>
            <a:pPr eaLnBrk="1" hangingPunct="1">
              <a:buFont typeface="Wingdings" pitchFamily="1" charset="2"/>
              <a:buNone/>
            </a:pPr>
            <a:endParaRPr lang="en-US" dirty="0" smtClean="0">
              <a:cs typeface="Arial" charset="0"/>
              <a:sym typeface="Symbol" pitchFamily="18" charset="2"/>
            </a:endParaRPr>
          </a:p>
          <a:p>
            <a:pPr eaLnBrk="1" hangingPunct="1">
              <a:buFont typeface="Wingdings" pitchFamily="1" charset="2"/>
              <a:buNone/>
            </a:pPr>
            <a:endParaRPr lang="en-US" dirty="0" smtClean="0">
              <a:cs typeface="Arial" charset="0"/>
              <a:sym typeface="Symbol" pitchFamily="18" charset="2"/>
            </a:endParaRPr>
          </a:p>
        </p:txBody>
      </p:sp>
    </p:spTree>
    <p:extLst>
      <p:ext uri="{BB962C8B-B14F-4D97-AF65-F5344CB8AC3E}">
        <p14:creationId xmlns:p14="http://schemas.microsoft.com/office/powerpoint/2010/main" val="14850318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Continuous Probability  Distributions</a:t>
            </a:r>
            <a:endParaRPr lang="en-US" dirty="0" smtClean="0">
              <a:ea typeface="ＭＳ Ｐゴシック" charset="-128"/>
            </a:endParaRPr>
          </a:p>
        </p:txBody>
      </p:sp>
    </p:spTree>
    <p:extLst>
      <p:ext uri="{BB962C8B-B14F-4D97-AF65-F5344CB8AC3E}">
        <p14:creationId xmlns:p14="http://schemas.microsoft.com/office/powerpoint/2010/main" val="2161265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Exponential and Poisson  Distributions</a:t>
            </a:r>
            <a:endParaRPr lang="en-US" dirty="0" smtClean="0">
              <a:ea typeface="ＭＳ Ｐゴシック" charset="-128"/>
            </a:endParaRPr>
          </a:p>
        </p:txBody>
      </p:sp>
      <p:sp>
        <p:nvSpPr>
          <p:cNvPr id="2" name="Rectangle 1"/>
          <p:cNvSpPr/>
          <p:nvPr/>
        </p:nvSpPr>
        <p:spPr>
          <a:xfrm>
            <a:off x="611560" y="2636912"/>
            <a:ext cx="6192688" cy="1477328"/>
          </a:xfrm>
          <a:prstGeom prst="rect">
            <a:avLst/>
          </a:prstGeom>
          <a:solidFill>
            <a:srgbClr val="00B050"/>
          </a:solidFill>
        </p:spPr>
        <p:txBody>
          <a:bodyPr wrap="square">
            <a:spAutoFit/>
          </a:bodyPr>
          <a:lstStyle/>
          <a:p>
            <a:r>
              <a:rPr lang="en-US" dirty="0" smtClean="0">
                <a:solidFill>
                  <a:schemeClr val="bg1"/>
                </a:solidFill>
                <a:hlinkClick r:id="rId3"/>
              </a:rPr>
              <a:t>Poisson Probability Distribution1</a:t>
            </a:r>
            <a:endParaRPr lang="en-US" dirty="0" smtClean="0">
              <a:solidFill>
                <a:schemeClr val="bg1"/>
              </a:solidFill>
            </a:endParaRPr>
          </a:p>
          <a:p>
            <a:r>
              <a:rPr lang="en-US" dirty="0" smtClean="0">
                <a:solidFill>
                  <a:schemeClr val="bg1"/>
                </a:solidFill>
                <a:hlinkClick r:id="rId4"/>
              </a:rPr>
              <a:t>Poisson Probability Distribution 2</a:t>
            </a:r>
            <a:endParaRPr lang="en-US" dirty="0" smtClean="0">
              <a:solidFill>
                <a:schemeClr val="bg1"/>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15862488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764704"/>
          </a:xfrm>
        </p:spPr>
        <p:txBody>
          <a:bodyPr/>
          <a:lstStyle/>
          <a:p>
            <a:pPr eaLnBrk="0" hangingPunct="0"/>
            <a:r>
              <a:rPr lang="en-US" kern="1200" dirty="0">
                <a:solidFill>
                  <a:srgbClr val="FF0000"/>
                </a:solidFill>
                <a:ea typeface="ＭＳ Ｐゴシック" charset="-128"/>
                <a:cs typeface="+mn-cs"/>
              </a:rPr>
              <a:t>Exponential and Poisson Relationship</a:t>
            </a:r>
          </a:p>
        </p:txBody>
      </p:sp>
      <p:graphicFrame>
        <p:nvGraphicFramePr>
          <p:cNvPr id="4" name="Object 3"/>
          <p:cNvGraphicFramePr>
            <a:graphicFrameLocks noChangeAspect="1"/>
          </p:cNvGraphicFramePr>
          <p:nvPr>
            <p:extLst>
              <p:ext uri="{D42A27DB-BD31-4B8C-83A1-F6EECF244321}">
                <p14:modId xmlns:p14="http://schemas.microsoft.com/office/powerpoint/2010/main" val="811961539"/>
              </p:ext>
            </p:extLst>
          </p:nvPr>
        </p:nvGraphicFramePr>
        <p:xfrm>
          <a:off x="10599" y="980728"/>
          <a:ext cx="4321175" cy="2697163"/>
        </p:xfrm>
        <a:graphic>
          <a:graphicData uri="http://schemas.openxmlformats.org/presentationml/2006/ole">
            <mc:AlternateContent xmlns:mc="http://schemas.openxmlformats.org/markup-compatibility/2006">
              <mc:Choice xmlns:v="urn:schemas-microsoft-com:vml" Requires="v">
                <p:oleObj spid="_x0000_s65805" name="Worksheet" r:id="rId3" imgW="4321958" imgH="2697382" progId="Excel.Sheet.12">
                  <p:embed/>
                </p:oleObj>
              </mc:Choice>
              <mc:Fallback>
                <p:oleObj name="Worksheet" r:id="rId3" imgW="4321958" imgH="2697382" progId="Excel.Sheet.12">
                  <p:embed/>
                  <p:pic>
                    <p:nvPicPr>
                      <p:cNvPr id="0" name=""/>
                      <p:cNvPicPr/>
                      <p:nvPr/>
                    </p:nvPicPr>
                    <p:blipFill>
                      <a:blip r:embed="rId4"/>
                      <a:stretch>
                        <a:fillRect/>
                      </a:stretch>
                    </p:blipFill>
                    <p:spPr>
                      <a:xfrm>
                        <a:off x="10599" y="980728"/>
                        <a:ext cx="4321175" cy="2697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03578732"/>
              </p:ext>
            </p:extLst>
          </p:nvPr>
        </p:nvGraphicFramePr>
        <p:xfrm>
          <a:off x="4534374" y="980728"/>
          <a:ext cx="4579937" cy="2706687"/>
        </p:xfrm>
        <a:graphic>
          <a:graphicData uri="http://schemas.openxmlformats.org/presentationml/2006/ole">
            <mc:AlternateContent xmlns:mc="http://schemas.openxmlformats.org/markup-compatibility/2006">
              <mc:Choice xmlns:v="urn:schemas-microsoft-com:vml" Requires="v">
                <p:oleObj spid="_x0000_s65806" name="Worksheet" r:id="rId5" imgW="4579599" imgH="2706755" progId="Excel.Sheet.12">
                  <p:embed/>
                </p:oleObj>
              </mc:Choice>
              <mc:Fallback>
                <p:oleObj name="Worksheet" r:id="rId5" imgW="4579599" imgH="2706755" progId="Excel.Sheet.12">
                  <p:embed/>
                  <p:pic>
                    <p:nvPicPr>
                      <p:cNvPr id="0" name=""/>
                      <p:cNvPicPr/>
                      <p:nvPr/>
                    </p:nvPicPr>
                    <p:blipFill>
                      <a:blip r:embed="rId6"/>
                      <a:stretch>
                        <a:fillRect/>
                      </a:stretch>
                    </p:blipFill>
                    <p:spPr>
                      <a:xfrm>
                        <a:off x="4534374" y="980728"/>
                        <a:ext cx="4579937" cy="27066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55063378"/>
              </p:ext>
            </p:extLst>
          </p:nvPr>
        </p:nvGraphicFramePr>
        <p:xfrm>
          <a:off x="2224311" y="3687415"/>
          <a:ext cx="4579937" cy="2708275"/>
        </p:xfrm>
        <a:graphic>
          <a:graphicData uri="http://schemas.openxmlformats.org/presentationml/2006/ole">
            <mc:AlternateContent xmlns:mc="http://schemas.openxmlformats.org/markup-compatibility/2006">
              <mc:Choice xmlns:v="urn:schemas-microsoft-com:vml" Requires="v">
                <p:oleObj spid="_x0000_s65807" name="Worksheet" r:id="rId7" imgW="4579599" imgH="2708197" progId="Excel.Sheet.12">
                  <p:embed/>
                </p:oleObj>
              </mc:Choice>
              <mc:Fallback>
                <p:oleObj name="Worksheet" r:id="rId7" imgW="4579599" imgH="2708197" progId="Excel.Sheet.12">
                  <p:embed/>
                  <p:pic>
                    <p:nvPicPr>
                      <p:cNvPr id="0" name=""/>
                      <p:cNvPicPr/>
                      <p:nvPr/>
                    </p:nvPicPr>
                    <p:blipFill>
                      <a:blip r:embed="rId8"/>
                      <a:stretch>
                        <a:fillRect/>
                      </a:stretch>
                    </p:blipFill>
                    <p:spPr>
                      <a:xfrm>
                        <a:off x="2224311" y="3687415"/>
                        <a:ext cx="4579937" cy="2708275"/>
                      </a:xfrm>
                      <a:prstGeom prst="rect">
                        <a:avLst/>
                      </a:prstGeom>
                    </p:spPr>
                  </p:pic>
                </p:oleObj>
              </mc:Fallback>
            </mc:AlternateContent>
          </a:graphicData>
        </a:graphic>
      </p:graphicFrame>
    </p:spTree>
    <p:extLst>
      <p:ext uri="{BB962C8B-B14F-4D97-AF65-F5344CB8AC3E}">
        <p14:creationId xmlns:p14="http://schemas.microsoft.com/office/powerpoint/2010/main" val="3744477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
        <p:nvSpPr>
          <p:cNvPr id="162839" name="Rectangle 23"/>
          <p:cNvSpPr>
            <a:spLocks noChangeArrowheads="1"/>
          </p:cNvSpPr>
          <p:nvPr/>
        </p:nvSpPr>
        <p:spPr bwMode="auto">
          <a:xfrm>
            <a:off x="14288" y="814360"/>
            <a:ext cx="9129712" cy="563897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pPr>
            <a:r>
              <a:rPr lang="en-US" sz="2400" dirty="0">
                <a:latin typeface="Book Antiqua" pitchFamily="18" charset="0"/>
              </a:rPr>
              <a:t>The exponential random variables can be used to describe</a:t>
            </a:r>
            <a:r>
              <a:rPr lang="en-US" sz="2400" dirty="0" smtClean="0">
                <a:latin typeface="Book Antiqua" pitchFamily="18" charset="0"/>
              </a:rPr>
              <a:t>:</a:t>
            </a:r>
          </a:p>
          <a:p>
            <a:pPr marL="800100" lvl="1" indent="-342900" algn="l">
              <a:buSzPct val="125000"/>
              <a:buFont typeface="Wingdings" panose="05000000000000000000" pitchFamily="2" charset="2"/>
              <a:buChar char="§"/>
            </a:pPr>
            <a:r>
              <a:rPr lang="en-US" sz="2400" dirty="0">
                <a:latin typeface="Book Antiqua" pitchFamily="18" charset="0"/>
              </a:rPr>
              <a:t>Time between vehicle arrivals at a toll </a:t>
            </a:r>
            <a:r>
              <a:rPr lang="en-US" sz="2400" dirty="0" smtClean="0">
                <a:latin typeface="Book Antiqua" pitchFamily="18" charset="0"/>
              </a:rPr>
              <a:t>booth.</a:t>
            </a:r>
            <a:endParaRPr lang="en-US" sz="2400" dirty="0">
              <a:latin typeface="Book Antiqua" pitchFamily="18" charset="0"/>
            </a:endParaRPr>
          </a:p>
          <a:p>
            <a:pPr marL="800100" lvl="1" indent="-342900" algn="l">
              <a:buSzPct val="125000"/>
              <a:buFont typeface="Wingdings" panose="05000000000000000000" pitchFamily="2" charset="2"/>
              <a:buChar char="§"/>
            </a:pPr>
            <a:r>
              <a:rPr lang="en-US" sz="2400" dirty="0">
                <a:latin typeface="Book Antiqua" pitchFamily="18" charset="0"/>
              </a:rPr>
              <a:t>Distance between major defects in a </a:t>
            </a:r>
            <a:r>
              <a:rPr lang="en-US" sz="2400" dirty="0" smtClean="0">
                <a:latin typeface="Book Antiqua" pitchFamily="18" charset="0"/>
              </a:rPr>
              <a:t>highway.</a:t>
            </a:r>
            <a:endParaRPr lang="en-US" sz="2400" dirty="0">
              <a:latin typeface="Book Antiqua" pitchFamily="18" charset="0"/>
            </a:endParaRPr>
          </a:p>
          <a:p>
            <a:pPr marL="800100" lvl="1" indent="-342900" algn="l">
              <a:buSzPct val="125000"/>
              <a:buFont typeface="Wingdings" panose="05000000000000000000" pitchFamily="2" charset="2"/>
              <a:buChar char="§"/>
            </a:pPr>
            <a:r>
              <a:rPr lang="en-US" sz="2400" dirty="0">
                <a:latin typeface="Book Antiqua" pitchFamily="18" charset="0"/>
              </a:rPr>
              <a:t>Time required to complete a </a:t>
            </a:r>
            <a:r>
              <a:rPr lang="en-US" sz="2400" dirty="0" smtClean="0">
                <a:latin typeface="Book Antiqua" pitchFamily="18" charset="0"/>
              </a:rPr>
              <a:t>questionnaire.</a:t>
            </a:r>
            <a:endParaRPr lang="en-US" sz="2400" dirty="0">
              <a:latin typeface="Book Antiqua" pitchFamily="18" charset="0"/>
            </a:endParaRPr>
          </a:p>
          <a:p>
            <a:pPr marL="800100" lvl="1" indent="-342900" algn="l">
              <a:buSzPct val="125000"/>
              <a:buFont typeface="Wingdings" panose="05000000000000000000" pitchFamily="2" charset="2"/>
              <a:buChar char="§"/>
            </a:pPr>
            <a:r>
              <a:rPr lang="en-US" sz="2400" dirty="0">
                <a:latin typeface="Book Antiqua" pitchFamily="18" charset="0"/>
              </a:rPr>
              <a:t>T</a:t>
            </a:r>
            <a:r>
              <a:rPr lang="en-US" sz="2400" dirty="0" smtClean="0">
                <a:latin typeface="Book Antiqua" pitchFamily="18" charset="0"/>
              </a:rPr>
              <a:t>ime </a:t>
            </a:r>
            <a:r>
              <a:rPr lang="en-US" sz="2400" dirty="0">
                <a:latin typeface="Book Antiqua" pitchFamily="18" charset="0"/>
              </a:rPr>
              <a:t>it takes to complete a </a:t>
            </a:r>
            <a:r>
              <a:rPr lang="en-US" sz="2400" dirty="0" smtClean="0">
                <a:latin typeface="Book Antiqua" pitchFamily="18" charset="0"/>
              </a:rPr>
              <a:t>task.</a:t>
            </a:r>
          </a:p>
          <a:p>
            <a:pPr algn="l">
              <a:spcBef>
                <a:spcPct val="20000"/>
              </a:spcBef>
              <a:buClr>
                <a:srgbClr val="66FFFF"/>
              </a:buClr>
              <a:buSzPct val="75000"/>
            </a:pPr>
            <a:r>
              <a:rPr lang="en-US" sz="2400" dirty="0">
                <a:latin typeface="Book Antiqua" pitchFamily="18" charset="0"/>
              </a:rPr>
              <a:t>In waiting line applications, the exponential distribution is often used for interarrival </a:t>
            </a:r>
            <a:r>
              <a:rPr lang="en-US" sz="2400" dirty="0" smtClean="0">
                <a:latin typeface="Book Antiqua" pitchFamily="18" charset="0"/>
              </a:rPr>
              <a:t>times </a:t>
            </a:r>
            <a:r>
              <a:rPr lang="en-US" sz="2400" dirty="0">
                <a:latin typeface="Book Antiqua" pitchFamily="18" charset="0"/>
              </a:rPr>
              <a:t>and service times</a:t>
            </a:r>
            <a:r>
              <a:rPr lang="en-US" sz="2400" dirty="0" smtClean="0">
                <a:latin typeface="Book Antiqua" pitchFamily="18" charset="0"/>
              </a:rPr>
              <a:t>.</a:t>
            </a:r>
          </a:p>
          <a:p>
            <a:pPr>
              <a:spcBef>
                <a:spcPct val="20000"/>
              </a:spcBef>
              <a:buClr>
                <a:srgbClr val="66FFFF"/>
              </a:buClr>
              <a:buSzPct val="75000"/>
            </a:pPr>
            <a:r>
              <a:rPr lang="en-US" sz="2400" dirty="0" smtClean="0">
                <a:latin typeface="Book Antiqua" pitchFamily="18" charset="0"/>
              </a:rPr>
              <a:t>In real-life applications it is valid for </a:t>
            </a:r>
            <a:r>
              <a:rPr lang="en-US" sz="2400" dirty="0">
                <a:latin typeface="Book Antiqua" pitchFamily="18" charset="0"/>
              </a:rPr>
              <a:t>interarrival </a:t>
            </a:r>
            <a:r>
              <a:rPr lang="en-US" sz="2400" dirty="0" smtClean="0">
                <a:latin typeface="Book Antiqua" pitchFamily="18" charset="0"/>
              </a:rPr>
              <a:t>times  but not for </a:t>
            </a:r>
            <a:r>
              <a:rPr lang="en-US" sz="2400" dirty="0">
                <a:latin typeface="Book Antiqua" pitchFamily="18" charset="0"/>
              </a:rPr>
              <a:t>service </a:t>
            </a:r>
            <a:r>
              <a:rPr lang="en-US" sz="2400" dirty="0" smtClean="0">
                <a:latin typeface="Book Antiqua" pitchFamily="18" charset="0"/>
              </a:rPr>
              <a:t>times. However, since it has some neat mathematical futures, it is used for </a:t>
            </a:r>
            <a:r>
              <a:rPr lang="en-US" sz="2400" dirty="0">
                <a:latin typeface="Book Antiqua" pitchFamily="18" charset="0"/>
              </a:rPr>
              <a:t>service </a:t>
            </a:r>
            <a:r>
              <a:rPr lang="en-US" sz="2400" dirty="0" smtClean="0">
                <a:latin typeface="Book Antiqua" pitchFamily="18" charset="0"/>
              </a:rPr>
              <a:t>times too. </a:t>
            </a:r>
          </a:p>
          <a:p>
            <a:pPr algn="l">
              <a:spcBef>
                <a:spcPct val="20000"/>
              </a:spcBef>
              <a:buClr>
                <a:srgbClr val="66FFFF"/>
              </a:buClr>
              <a:buSzPct val="75000"/>
            </a:pPr>
            <a:r>
              <a:rPr lang="en-US" sz="2400" dirty="0">
                <a:latin typeface="Book Antiqua" pitchFamily="18" charset="0"/>
              </a:rPr>
              <a:t>A property of the exponential distribution is that the mean and standard deviation are equal</a:t>
            </a:r>
            <a:r>
              <a:rPr lang="en-US" sz="2400" dirty="0" smtClean="0">
                <a:latin typeface="Book Antiqua" pitchFamily="18" charset="0"/>
              </a:rPr>
              <a:t>.</a:t>
            </a:r>
          </a:p>
          <a:p>
            <a:pPr algn="l">
              <a:spcBef>
                <a:spcPct val="20000"/>
              </a:spcBef>
              <a:buClr>
                <a:srgbClr val="66FFFF"/>
              </a:buClr>
              <a:buSzPct val="75000"/>
            </a:pPr>
            <a:r>
              <a:rPr lang="en-US" sz="2400" dirty="0">
                <a:latin typeface="Book Antiqua" pitchFamily="18" charset="0"/>
              </a:rPr>
              <a:t>The exponential distribution is skewed to the right.  Its skewness measure is 2.</a:t>
            </a: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p:txBody>
      </p:sp>
    </p:spTree>
    <p:extLst>
      <p:ext uri="{BB962C8B-B14F-4D97-AF65-F5344CB8AC3E}">
        <p14:creationId xmlns:p14="http://schemas.microsoft.com/office/powerpoint/2010/main" val="29431975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animEffect transition="in" filter="blinds(horizontal)">
                                      <p:cBhvr>
                                        <p:cTn id="7" dur="500"/>
                                        <p:tgtEl>
                                          <p:spTgt spid="162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1862" y="131071"/>
            <a:ext cx="9175861" cy="630238"/>
          </a:xfrm>
          <a:noFill/>
          <a:ln/>
        </p:spPr>
        <p:txBody>
          <a:bodyPr/>
          <a:lstStyle/>
          <a:p>
            <a:r>
              <a:rPr lang="en-US" dirty="0"/>
              <a:t>Exponential Probability Distribution</a:t>
            </a:r>
          </a:p>
        </p:txBody>
      </p:sp>
      <mc:AlternateContent xmlns:mc="http://schemas.openxmlformats.org/markup-compatibility/2006" xmlns:a14="http://schemas.microsoft.com/office/drawing/2010/main">
        <mc:Choice Requires="a14">
          <p:sp>
            <p:nvSpPr>
              <p:cNvPr id="4" name="TextBox 3"/>
              <p:cNvSpPr txBox="1"/>
              <p:nvPr/>
            </p:nvSpPr>
            <p:spPr>
              <a:xfrm>
                <a:off x="0" y="1646204"/>
                <a:ext cx="7092279" cy="1348061"/>
              </a:xfrm>
              <a:prstGeom prst="rect">
                <a:avLst/>
              </a:prstGeom>
              <a:noFill/>
            </p:spPr>
            <p:txBody>
              <a:bodyPr wrap="square" rtlCol="0">
                <a:spAutoFit/>
              </a:bodyPr>
              <a:lstStyle/>
              <a:p>
                <a:pPr algn="l">
                  <a:spcBef>
                    <a:spcPct val="20000"/>
                  </a:spcBef>
                  <a:buClr>
                    <a:srgbClr val="66FFFF"/>
                  </a:buClr>
                  <a:buSzPct val="75000"/>
                </a:pPr>
                <a14:m>
                  <m:oMath xmlns:m="http://schemas.openxmlformats.org/officeDocument/2006/math">
                    <m:r>
                      <a:rPr lang="en-US" sz="2400" i="1" smtClean="0">
                        <a:solidFill>
                          <a:srgbClr val="A50023"/>
                        </a:solidFill>
                        <a:effectLst/>
                        <a:latin typeface="Cambria Math" panose="02040503050406030204" pitchFamily="18" charset="0"/>
                      </a:rPr>
                      <m:t>µ</m:t>
                    </m:r>
                  </m:oMath>
                </a14:m>
                <a:r>
                  <a:rPr lang="en-US" sz="2400" dirty="0" smtClean="0">
                    <a:solidFill>
                      <a:srgbClr val="A50023"/>
                    </a:solidFill>
                    <a:effectLst/>
                    <a:latin typeface="Book Antiqua" pitchFamily="18" charset="0"/>
                  </a:rPr>
                  <a:t>= </a:t>
                </a:r>
                <a:r>
                  <a:rPr lang="en-US" sz="2400" dirty="0">
                    <a:solidFill>
                      <a:srgbClr val="A50023"/>
                    </a:solidFill>
                    <a:effectLst/>
                    <a:latin typeface="Book Antiqua" pitchFamily="18" charset="0"/>
                  </a:rPr>
                  <a:t>expected or mean in terms of </a:t>
                </a:r>
                <a:r>
                  <a:rPr lang="en-US" sz="2400" dirty="0" smtClean="0">
                    <a:solidFill>
                      <a:srgbClr val="A50023"/>
                    </a:solidFill>
                    <a:effectLst/>
                    <a:latin typeface="Book Antiqua" pitchFamily="18" charset="0"/>
                  </a:rPr>
                  <a:t>time</a:t>
                </a:r>
              </a:p>
              <a:p>
                <a:pPr>
                  <a:spcBef>
                    <a:spcPct val="20000"/>
                  </a:spcBef>
                  <a:buClr>
                    <a:srgbClr val="66FFFF"/>
                  </a:buClr>
                  <a:buSzPct val="75000"/>
                </a:pPr>
                <a:r>
                  <a:rPr lang="en-US" sz="2400" dirty="0" smtClean="0">
                    <a:solidFill>
                      <a:srgbClr val="A50023"/>
                    </a:solidFill>
                    <a:latin typeface="Book Antiqua" pitchFamily="18" charset="0"/>
                  </a:rPr>
                  <a:t>Rate per unit of time = 1/</a:t>
                </a:r>
                <a:r>
                  <a:rPr lang="en-US" sz="2400" dirty="0" smtClean="0">
                    <a:solidFill>
                      <a:srgbClr val="A50023"/>
                    </a:solidFill>
                    <a:latin typeface="Book Antiqua" pitchFamily="18" charset="0"/>
                    <a:sym typeface="Symbol" panose="05050102010706020507" pitchFamily="18" charset="2"/>
                  </a:rPr>
                  <a:t></a:t>
                </a:r>
              </a:p>
              <a:p>
                <a:pPr>
                  <a:spcBef>
                    <a:spcPct val="20000"/>
                  </a:spcBef>
                  <a:buClr>
                    <a:srgbClr val="66FFFF"/>
                  </a:buClr>
                  <a:buSzPct val="75000"/>
                </a:pPr>
                <a:r>
                  <a:rPr lang="en-US" sz="2400" dirty="0" smtClean="0">
                    <a:solidFill>
                      <a:srgbClr val="A50023"/>
                    </a:solidFill>
                    <a:latin typeface="Book Antiqua" pitchFamily="18" charset="0"/>
                    <a:sym typeface="Symbol" panose="05050102010706020507" pitchFamily="18" charset="2"/>
                  </a:rPr>
                  <a:t>Mean = StdDev</a:t>
                </a:r>
              </a:p>
            </p:txBody>
          </p:sp>
        </mc:Choice>
        <mc:Fallback xmlns="">
          <p:sp>
            <p:nvSpPr>
              <p:cNvPr id="4" name="TextBox 3"/>
              <p:cNvSpPr txBox="1">
                <a:spLocks noRot="1" noChangeAspect="1" noMove="1" noResize="1" noEditPoints="1" noAdjustHandles="1" noChangeArrowheads="1" noChangeShapeType="1" noTextEdit="1"/>
              </p:cNvSpPr>
              <p:nvPr/>
            </p:nvSpPr>
            <p:spPr>
              <a:xfrm>
                <a:off x="0" y="1646204"/>
                <a:ext cx="7092279" cy="1348061"/>
              </a:xfrm>
              <a:prstGeom prst="rect">
                <a:avLst/>
              </a:prstGeom>
              <a:blipFill rotWithShape="0">
                <a:blip r:embed="rId4"/>
                <a:stretch>
                  <a:fillRect l="-1290" t="-3167" b="-9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51520" y="1020545"/>
                <a:ext cx="4176464" cy="565348"/>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𝜇</m:t>
                        </m:r>
                      </m:den>
                    </m:f>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a14:m>
                <a:r>
                  <a:rPr lang="en-US" sz="2400" dirty="0" smtClean="0"/>
                  <a:t>       </a:t>
                </a:r>
                <a:r>
                  <a:rPr lang="en-US" sz="2400" dirty="0">
                    <a:latin typeface="Book Antiqua" pitchFamily="18" charset="0"/>
                  </a:rPr>
                  <a:t>for x</a:t>
                </a:r>
                <a:r>
                  <a:rPr lang="en-US" sz="2400" dirty="0" smtClean="0"/>
                  <a:t> ≥</a:t>
                </a:r>
                <a:r>
                  <a:rPr lang="en-US" sz="2400" dirty="0">
                    <a:latin typeface="Book Antiqua" pitchFamily="18" charset="0"/>
                  </a:rPr>
                  <a:t>0</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1020545"/>
                <a:ext cx="4176464" cy="565348"/>
              </a:xfrm>
              <a:prstGeom prst="rect">
                <a:avLst/>
              </a:prstGeom>
              <a:blipFill rotWithShape="0">
                <a:blip r:embed="rId5"/>
                <a:stretch>
                  <a:fillRect l="-146" t="-5376"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0" y="3013247"/>
                <a:ext cx="5220072" cy="904863"/>
              </a:xfrm>
              <a:prstGeom prst="rect">
                <a:avLst/>
              </a:prstGeom>
              <a:noFill/>
            </p:spPr>
            <p:txBody>
              <a:bodyPr wrap="square" rtlCol="0">
                <a:spAutoFit/>
              </a:bodyPr>
              <a:lstStyle/>
              <a:p>
                <a:pPr algn="l">
                  <a:spcBef>
                    <a:spcPct val="20000"/>
                  </a:spcBef>
                  <a:buClr>
                    <a:srgbClr val="66FFFF"/>
                  </a:buClr>
                  <a:buSzPct val="75000"/>
                </a:pPr>
                <a:r>
                  <a:rPr lang="en-US" sz="2400" dirty="0">
                    <a:latin typeface="Book Antiqua" pitchFamily="18" charset="0"/>
                  </a:rPr>
                  <a:t>If</a:t>
                </a:r>
                <a:r>
                  <a:rPr lang="en-US" sz="2400" dirty="0" smtClean="0">
                    <a:solidFill>
                      <a:schemeClr val="tx1"/>
                    </a:solidFill>
                    <a:effectLst/>
                  </a:rPr>
                  <a:t> </a:t>
                </a:r>
                <a14:m>
                  <m:oMath xmlns:m="http://schemas.openxmlformats.org/officeDocument/2006/math">
                    <m:r>
                      <a:rPr lang="en-US" sz="2400" i="1" smtClean="0">
                        <a:solidFill>
                          <a:schemeClr val="tx1"/>
                        </a:solidFill>
                        <a:effectLst/>
                        <a:latin typeface="Cambria Math" panose="02040503050406030204" pitchFamily="18" charset="0"/>
                      </a:rPr>
                      <m:t>µ</m:t>
                    </m:r>
                  </m:oMath>
                </a14:m>
                <a:r>
                  <a:rPr lang="en-US" sz="2400" dirty="0" smtClean="0">
                    <a:solidFill>
                      <a:schemeClr val="tx1"/>
                    </a:solidFill>
                    <a:effectLst/>
                    <a:latin typeface="Book Antiqua" pitchFamily="18" charset="0"/>
                  </a:rPr>
                  <a:t>= 5 min, compute </a:t>
                </a:r>
                <a:r>
                  <a:rPr lang="en-US" sz="2400" dirty="0" smtClean="0">
                    <a:latin typeface="Book Antiqua" pitchFamily="18" charset="0"/>
                  </a:rPr>
                  <a:t>f(2) </a:t>
                </a:r>
              </a:p>
              <a:p>
                <a:pPr>
                  <a:spcBef>
                    <a:spcPct val="20000"/>
                  </a:spcBef>
                  <a:buClr>
                    <a:srgbClr val="66FFFF"/>
                  </a:buClr>
                  <a:buSzPct val="75000"/>
                </a:pPr>
                <a:r>
                  <a:rPr lang="en-US" sz="2400" dirty="0" smtClean="0">
                    <a:latin typeface="Book Antiqua" pitchFamily="18" charset="0"/>
                  </a:rPr>
                  <a:t>f(2</a:t>
                </a:r>
                <a:r>
                  <a:rPr lang="en-US" sz="2400" dirty="0">
                    <a:latin typeface="Book Antiqua" pitchFamily="18" charset="0"/>
                  </a:rPr>
                  <a:t>) </a:t>
                </a:r>
                <a:r>
                  <a:rPr lang="en-US" sz="2400" dirty="0" smtClean="0">
                    <a:latin typeface="Book Antiqua" pitchFamily="18" charset="0"/>
                  </a:rPr>
                  <a:t>=</a:t>
                </a:r>
                <a:r>
                  <a:rPr lang="en-US" sz="2400" dirty="0">
                    <a:latin typeface="Book Antiqua" pitchFamily="18" charset="0"/>
                  </a:rPr>
                  <a:t>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0</a:t>
                </a:r>
                <a:r>
                  <a:rPr lang="en-US" sz="2400" dirty="0">
                    <a:latin typeface="Book Antiqua" pitchFamily="18" charset="0"/>
                  </a:rPr>
                  <a:t>)</a:t>
                </a:r>
                <a:endParaRPr lang="en-US" sz="2400" dirty="0" smtClean="0">
                  <a:latin typeface="Book Antiqua"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0" y="3013247"/>
                <a:ext cx="5220072" cy="904863"/>
              </a:xfrm>
              <a:prstGeom prst="rect">
                <a:avLst/>
              </a:prstGeom>
              <a:blipFill rotWithShape="0">
                <a:blip r:embed="rId6"/>
                <a:stretch>
                  <a:fillRect l="-1752" t="-4698" b="-14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4124852"/>
                <a:ext cx="3188758"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4124852"/>
                <a:ext cx="3188758" cy="38311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3409" y="4726764"/>
                <a:ext cx="2958694"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≤2</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−2/5</m:t>
                          </m:r>
                        </m:sup>
                      </m:sSup>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3409" y="4726764"/>
                <a:ext cx="2958694" cy="383118"/>
              </a:xfrm>
              <a:prstGeom prst="rect">
                <a:avLst/>
              </a:prstGeom>
              <a:blipFill rotWithShape="0">
                <a:blip r:embed="rId8"/>
                <a:stretch>
                  <a:fillRect/>
                </a:stretch>
              </a:blipFill>
            </p:spPr>
            <p:txBody>
              <a:bodyPr/>
              <a:lstStyle/>
              <a:p>
                <a:r>
                  <a:rPr lang="en-US">
                    <a:noFill/>
                  </a:rPr>
                  <a:t> </a:t>
                </a:r>
              </a:p>
            </p:txBody>
          </p:sp>
        </mc:Fallback>
      </mc:AlternateContent>
      <p:sp>
        <p:nvSpPr>
          <p:cNvPr id="8" name="Rectangle 7"/>
          <p:cNvSpPr/>
          <p:nvPr/>
        </p:nvSpPr>
        <p:spPr>
          <a:xfrm>
            <a:off x="3700705" y="3475845"/>
            <a:ext cx="1249060"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a:t>
            </a:r>
            <a:r>
              <a:rPr lang="en-US" sz="2400" dirty="0" smtClean="0">
                <a:latin typeface="Book Antiqua" panose="02040602050305030304" pitchFamily="18" charset="0"/>
              </a:rPr>
              <a:t>0.134</a:t>
            </a:r>
            <a:r>
              <a:rPr lang="en-US" sz="2400" dirty="0" smtClean="0"/>
              <a:t> </a:t>
            </a:r>
            <a:r>
              <a:rPr lang="en-US" sz="2400" dirty="0" smtClean="0">
                <a:latin typeface="Book Antiqua" panose="02040602050305030304" pitchFamily="18" charset="0"/>
              </a:rPr>
              <a:t> </a:t>
            </a:r>
            <a:endParaRPr lang="en-US" sz="2400" dirty="0">
              <a:latin typeface="Book Antiqua" panose="02040602050305030304" pitchFamily="18" charset="0"/>
            </a:endParaRPr>
          </a:p>
        </p:txBody>
      </p:sp>
      <p:sp>
        <p:nvSpPr>
          <p:cNvPr id="27" name="TextBox 26"/>
          <p:cNvSpPr txBox="1"/>
          <p:nvPr/>
        </p:nvSpPr>
        <p:spPr>
          <a:xfrm>
            <a:off x="-54544" y="5326482"/>
            <a:ext cx="5220072" cy="461665"/>
          </a:xfrm>
          <a:prstGeom prst="rect">
            <a:avLst/>
          </a:prstGeom>
          <a:noFill/>
        </p:spPr>
        <p:txBody>
          <a:bodyPr wrap="square" rtlCol="0">
            <a:spAutoFit/>
          </a:bodyPr>
          <a:lstStyle/>
          <a:p>
            <a:pPr>
              <a:spcBef>
                <a:spcPct val="20000"/>
              </a:spcBef>
              <a:buClr>
                <a:srgbClr val="66FFFF"/>
              </a:buClr>
              <a:buSzPct val="75000"/>
            </a:pPr>
            <a:r>
              <a:rPr lang="en-US" sz="2400" dirty="0" smtClean="0">
                <a:latin typeface="Book Antiqua" pitchFamily="18" charset="0"/>
              </a:rPr>
              <a:t>=EXPON.DIST(2,</a:t>
            </a:r>
            <a:r>
              <a:rPr lang="en-US" sz="2400" b="1" dirty="0" smtClean="0">
                <a:solidFill>
                  <a:srgbClr val="A50023"/>
                </a:solidFill>
                <a:latin typeface="Book Antiqua" pitchFamily="18" charset="0"/>
              </a:rPr>
              <a:t>1/5</a:t>
            </a:r>
            <a:r>
              <a:rPr lang="en-US" sz="2400" dirty="0" smtClean="0">
                <a:latin typeface="Book Antiqua" pitchFamily="18" charset="0"/>
              </a:rPr>
              <a:t>,</a:t>
            </a:r>
            <a:r>
              <a:rPr lang="en-US" sz="2400" b="1" dirty="0" smtClean="0">
                <a:solidFill>
                  <a:srgbClr val="A50023"/>
                </a:solidFill>
                <a:latin typeface="Book Antiqua" pitchFamily="18" charset="0"/>
              </a:rPr>
              <a:t>1</a:t>
            </a:r>
            <a:r>
              <a:rPr lang="en-US" sz="2400" dirty="0" smtClean="0">
                <a:latin typeface="Book Antiqua" pitchFamily="18" charset="0"/>
              </a:rPr>
              <a:t>)</a:t>
            </a:r>
          </a:p>
        </p:txBody>
      </p:sp>
      <p:sp>
        <p:nvSpPr>
          <p:cNvPr id="28" name="Rectangle 27"/>
          <p:cNvSpPr/>
          <p:nvPr/>
        </p:nvSpPr>
        <p:spPr>
          <a:xfrm>
            <a:off x="89932" y="5919663"/>
            <a:ext cx="1601721" cy="461665"/>
          </a:xfrm>
          <a:prstGeom prst="rect">
            <a:avLst/>
          </a:prstGeom>
        </p:spPr>
        <p:txBody>
          <a:bodyPr wrap="none">
            <a:spAutoFit/>
          </a:bodyPr>
          <a:lstStyle/>
          <a:p>
            <a:r>
              <a:rPr lang="en-US" sz="2400" dirty="0">
                <a:solidFill>
                  <a:srgbClr val="000000"/>
                </a:solidFill>
                <a:latin typeface="Book Antiqua" panose="02040602050305030304" pitchFamily="18" charset="0"/>
              </a:rPr>
              <a:t>=0.32968   </a:t>
            </a:r>
          </a:p>
        </p:txBody>
      </p:sp>
      <p:graphicFrame>
        <p:nvGraphicFramePr>
          <p:cNvPr id="12" name="Object 11"/>
          <p:cNvGraphicFramePr>
            <a:graphicFrameLocks noChangeAspect="1"/>
          </p:cNvGraphicFramePr>
          <p:nvPr>
            <p:extLst>
              <p:ext uri="{D42A27DB-BD31-4B8C-83A1-F6EECF244321}">
                <p14:modId xmlns:p14="http://schemas.microsoft.com/office/powerpoint/2010/main" val="189292183"/>
              </p:ext>
            </p:extLst>
          </p:nvPr>
        </p:nvGraphicFramePr>
        <p:xfrm>
          <a:off x="4716016" y="3781755"/>
          <a:ext cx="4238022" cy="2645261"/>
        </p:xfrm>
        <a:graphic>
          <a:graphicData uri="http://schemas.openxmlformats.org/presentationml/2006/ole">
            <mc:AlternateContent xmlns:mc="http://schemas.openxmlformats.org/markup-compatibility/2006">
              <mc:Choice xmlns:v="urn:schemas-microsoft-com:vml" Requires="v">
                <p:oleObj spid="_x0000_s75787" name="Worksheet" r:id="rId9" imgW="4321958" imgH="2697382" progId="Excel.Sheet.12">
                  <p:embed/>
                </p:oleObj>
              </mc:Choice>
              <mc:Fallback>
                <p:oleObj name="Worksheet" r:id="rId9" imgW="4321958" imgH="2697382" progId="Excel.Sheet.12">
                  <p:embed/>
                  <p:pic>
                    <p:nvPicPr>
                      <p:cNvPr id="0" name=""/>
                      <p:cNvPicPr/>
                      <p:nvPr/>
                    </p:nvPicPr>
                    <p:blipFill>
                      <a:blip r:embed="rId10"/>
                      <a:stretch>
                        <a:fillRect/>
                      </a:stretch>
                    </p:blipFill>
                    <p:spPr>
                      <a:xfrm>
                        <a:off x="4716016" y="3781755"/>
                        <a:ext cx="4238022" cy="2645261"/>
                      </a:xfrm>
                      <a:prstGeom prst="rect">
                        <a:avLst/>
                      </a:prstGeom>
                    </p:spPr>
                  </p:pic>
                </p:oleObj>
              </mc:Fallback>
            </mc:AlternateContent>
          </a:graphicData>
        </a:graphic>
      </p:graphicFrame>
    </p:spTree>
    <p:extLst>
      <p:ext uri="{BB962C8B-B14F-4D97-AF65-F5344CB8AC3E}">
        <p14:creationId xmlns:p14="http://schemas.microsoft.com/office/powerpoint/2010/main" val="4153954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dissolve">
                                      <p:cBhvr>
                                        <p:cTn id="37" dur="500"/>
                                        <p:tgtEl>
                                          <p:spTgt spid="2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uild="p"/>
      <p:bldP spid="7" grpId="0"/>
      <p:bldP spid="25" grpId="0"/>
      <p:bldP spid="8" grpId="0"/>
      <p:bldP spid="27" grpId="0" build="p"/>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1862" y="131071"/>
            <a:ext cx="9175861" cy="630238"/>
          </a:xfrm>
          <a:noFill/>
          <a:ln/>
        </p:spPr>
        <p:txBody>
          <a:bodyPr/>
          <a:lstStyle/>
          <a:p>
            <a:r>
              <a:rPr lang="en-US" dirty="0"/>
              <a:t>Exponential Probability Distribution</a:t>
            </a:r>
          </a:p>
        </p:txBody>
      </p:sp>
      <mc:AlternateContent xmlns:mc="http://schemas.openxmlformats.org/markup-compatibility/2006" xmlns:a14="http://schemas.microsoft.com/office/drawing/2010/main">
        <mc:Choice Requires="a14">
          <p:sp>
            <p:nvSpPr>
              <p:cNvPr id="23" name="TextBox 22"/>
              <p:cNvSpPr txBox="1"/>
              <p:nvPr/>
            </p:nvSpPr>
            <p:spPr>
              <a:xfrm>
                <a:off x="118375" y="2121862"/>
                <a:ext cx="5859617"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18375" y="2121862"/>
                <a:ext cx="5859617" cy="38311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07197" y="2942656"/>
                <a:ext cx="2652777"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7197" y="2942656"/>
                <a:ext cx="2652777" cy="383118"/>
              </a:xfrm>
              <a:prstGeom prst="rect">
                <a:avLst/>
              </a:prstGeom>
              <a:blipFill rotWithShape="0">
                <a:blip r:embed="rId4"/>
                <a:stretch>
                  <a:fillRect/>
                </a:stretch>
              </a:blipFill>
            </p:spPr>
            <p:txBody>
              <a:bodyPr/>
              <a:lstStyle/>
              <a:p>
                <a:r>
                  <a:rPr lang="en-US">
                    <a:noFill/>
                  </a:rPr>
                  <a:t> </a:t>
                </a:r>
              </a:p>
            </p:txBody>
          </p:sp>
        </mc:Fallback>
      </mc:AlternateContent>
      <p:sp>
        <p:nvSpPr>
          <p:cNvPr id="27" name="TextBox 26"/>
          <p:cNvSpPr txBox="1"/>
          <p:nvPr/>
        </p:nvSpPr>
        <p:spPr>
          <a:xfrm>
            <a:off x="86158" y="1184181"/>
            <a:ext cx="5905221" cy="461665"/>
          </a:xfrm>
          <a:prstGeom prst="rect">
            <a:avLst/>
          </a:prstGeom>
          <a:noFill/>
        </p:spPr>
        <p:txBody>
          <a:bodyPr wrap="square" rtlCol="0">
            <a:spAutoFit/>
          </a:bodyPr>
          <a:lstStyle/>
          <a:p>
            <a:pPr>
              <a:spcBef>
                <a:spcPct val="20000"/>
              </a:spcBef>
              <a:buClr>
                <a:srgbClr val="66FFFF"/>
              </a:buClr>
              <a:buSzPct val="75000"/>
            </a:pPr>
            <a:r>
              <a:rPr lang="en-US" sz="2400" dirty="0" smtClean="0">
                <a:latin typeface="Book Antiqua" pitchFamily="18" charset="0"/>
              </a:rPr>
              <a:t>=EXPON.DIST(2,</a:t>
            </a:r>
            <a:r>
              <a:rPr lang="en-US" sz="2400" b="1" dirty="0" smtClean="0">
                <a:solidFill>
                  <a:srgbClr val="A50023"/>
                </a:solidFill>
                <a:latin typeface="Book Antiqua" pitchFamily="18" charset="0"/>
              </a:rPr>
              <a:t>1/5</a:t>
            </a:r>
            <a:r>
              <a:rPr lang="en-US" sz="2400" dirty="0" smtClean="0">
                <a:latin typeface="Book Antiqua" pitchFamily="18" charset="0"/>
              </a:rPr>
              <a:t>,</a:t>
            </a:r>
            <a:r>
              <a:rPr lang="en-US" sz="2400" b="1" dirty="0" smtClean="0">
                <a:solidFill>
                  <a:srgbClr val="A50023"/>
                </a:solidFill>
                <a:latin typeface="Book Antiqua" pitchFamily="18" charset="0"/>
              </a:rPr>
              <a:t>1</a:t>
            </a:r>
            <a:r>
              <a:rPr lang="en-US" sz="2400" dirty="0" smtClean="0">
                <a:latin typeface="Book Antiqua" pitchFamily="18" charset="0"/>
              </a:rPr>
              <a:t>) </a:t>
            </a:r>
            <a:r>
              <a:rPr lang="en-US" sz="2400" dirty="0">
                <a:solidFill>
                  <a:srgbClr val="000000"/>
                </a:solidFill>
                <a:latin typeface="Book Antiqua" panose="02040602050305030304" pitchFamily="18" charset="0"/>
              </a:rPr>
              <a:t>=0.32968  </a:t>
            </a:r>
            <a:r>
              <a:rPr lang="en-US" sz="2400" dirty="0" smtClean="0">
                <a:latin typeface="Book Antiqua" pitchFamily="18" charset="0"/>
              </a:rPr>
              <a:t> </a:t>
            </a:r>
          </a:p>
        </p:txBody>
      </p:sp>
      <p:sp>
        <p:nvSpPr>
          <p:cNvPr id="30" name="Rectangle 29"/>
          <p:cNvSpPr/>
          <p:nvPr/>
        </p:nvSpPr>
        <p:spPr>
          <a:xfrm>
            <a:off x="89717" y="3594439"/>
            <a:ext cx="1981633" cy="461665"/>
          </a:xfrm>
          <a:prstGeom prst="rect">
            <a:avLst/>
          </a:prstGeom>
        </p:spPr>
        <p:txBody>
          <a:bodyPr wrap="none">
            <a:spAutoFit/>
          </a:bodyPr>
          <a:lstStyle/>
          <a:p>
            <a:r>
              <a:rPr lang="en-US" sz="2400" dirty="0">
                <a:solidFill>
                  <a:srgbClr val="000000"/>
                </a:solidFill>
                <a:latin typeface="Book Antiqua" panose="02040602050305030304" pitchFamily="18" charset="0"/>
              </a:rPr>
              <a:t>=EXP(-2/5)   </a:t>
            </a:r>
          </a:p>
        </p:txBody>
      </p:sp>
      <p:sp>
        <p:nvSpPr>
          <p:cNvPr id="31" name="Rectangle 30"/>
          <p:cNvSpPr/>
          <p:nvPr/>
        </p:nvSpPr>
        <p:spPr>
          <a:xfrm>
            <a:off x="1835696" y="3594439"/>
            <a:ext cx="1678665"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a:t>
            </a:r>
            <a:r>
              <a:rPr lang="en-US" sz="2400" dirty="0">
                <a:latin typeface="Book Antiqua" panose="02040602050305030304" pitchFamily="18" charset="0"/>
              </a:rPr>
              <a:t>0.67032 </a:t>
            </a:r>
            <a:r>
              <a:rPr lang="en-US" sz="2400" dirty="0" smtClean="0">
                <a:solidFill>
                  <a:srgbClr val="000000"/>
                </a:solidFill>
                <a:latin typeface="Book Antiqua" panose="02040602050305030304" pitchFamily="18" charset="0"/>
              </a:rPr>
              <a:t>   </a:t>
            </a:r>
            <a:endParaRPr lang="en-US" sz="2400" dirty="0">
              <a:solidFill>
                <a:srgbClr val="00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3" name="TextBox 32"/>
              <p:cNvSpPr txBox="1"/>
              <p:nvPr/>
            </p:nvSpPr>
            <p:spPr>
              <a:xfrm>
                <a:off x="145150" y="4191257"/>
                <a:ext cx="6326604" cy="524631"/>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𝜇</m:t>
                            </m:r>
                          </m:den>
                        </m:f>
                      </m:sup>
                    </m:sSup>
                    <m:r>
                      <a:rPr lang="en-US" sz="2400" b="0" i="1" smtClean="0">
                        <a:latin typeface="Cambria Math" panose="02040503050406030204" pitchFamily="18" charset="0"/>
                        <a:ea typeface="Cambria Math" panose="02040503050406030204" pitchFamily="18" charset="0"/>
                      </a:rPr>
                      <m:t>=1−</m:t>
                    </m:r>
                    <m:r>
                      <m:rPr>
                        <m:nor/>
                      </m:rPr>
                      <a:rPr lang="en-US" sz="2400" dirty="0">
                        <a:latin typeface="Book Antiqua" panose="02040602050305030304" pitchFamily="18" charset="0"/>
                      </a:rPr>
                      <m:t>0.67032</m:t>
                    </m:r>
                  </m:oMath>
                </a14:m>
                <a:r>
                  <a:rPr lang="en-US" sz="2400" dirty="0" smtClean="0"/>
                  <a:t> = </a:t>
                </a:r>
                <a:r>
                  <a:rPr lang="en-US" sz="2400" dirty="0">
                    <a:solidFill>
                      <a:srgbClr val="000000"/>
                    </a:solidFill>
                    <a:latin typeface="Book Antiqua" panose="02040602050305030304" pitchFamily="18" charset="0"/>
                  </a:rPr>
                  <a:t>0.32968</a:t>
                </a:r>
                <a:r>
                  <a:rPr lang="en-US" sz="2400" dirty="0" smtClean="0"/>
                  <a:t> </a:t>
                </a:r>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45150" y="4191257"/>
                <a:ext cx="6326604" cy="524631"/>
              </a:xfrm>
              <a:prstGeom prst="rect">
                <a:avLst/>
              </a:prstGeom>
              <a:blipFill rotWithShape="0">
                <a:blip r:embed="rId5"/>
                <a:stretch>
                  <a:fillRect r="-193" b="-34884"/>
                </a:stretch>
              </a:blipFill>
            </p:spPr>
            <p:txBody>
              <a:bodyPr/>
              <a:lstStyle/>
              <a:p>
                <a:r>
                  <a:rPr lang="en-US">
                    <a:noFill/>
                  </a:rPr>
                  <a:t> </a:t>
                </a:r>
              </a:p>
            </p:txBody>
          </p:sp>
        </mc:Fallback>
      </mc:AlternateContent>
    </p:spTree>
    <p:extLst>
      <p:ext uri="{BB962C8B-B14F-4D97-AF65-F5344CB8AC3E}">
        <p14:creationId xmlns:p14="http://schemas.microsoft.com/office/powerpoint/2010/main" val="3858174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1924" y="5760"/>
            <a:ext cx="7772400" cy="685800"/>
          </a:xfrm>
          <a:noFill/>
          <a:ln/>
        </p:spPr>
        <p:txBody>
          <a:bodyPr/>
          <a:lstStyle/>
          <a:p>
            <a:r>
              <a:rPr lang="en-US" dirty="0"/>
              <a:t>Exponential Probability Distribution</a:t>
            </a:r>
          </a:p>
        </p:txBody>
      </p:sp>
      <p:sp>
        <p:nvSpPr>
          <p:cNvPr id="22537" name="Rectangle 9"/>
          <p:cNvSpPr>
            <a:spLocks noChangeArrowheads="1"/>
          </p:cNvSpPr>
          <p:nvPr/>
        </p:nvSpPr>
        <p:spPr bwMode="auto">
          <a:xfrm>
            <a:off x="-44220" y="837496"/>
            <a:ext cx="9188220" cy="184241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The </a:t>
            </a:r>
            <a:r>
              <a:rPr lang="en-US" sz="2400" dirty="0">
                <a:latin typeface="Book Antiqua" pitchFamily="18" charset="0"/>
              </a:rPr>
              <a:t>time between arrivals of cars at Al’s </a:t>
            </a:r>
            <a:r>
              <a:rPr lang="en-US" sz="2400" dirty="0" smtClean="0">
                <a:latin typeface="Book Antiqua" pitchFamily="18" charset="0"/>
              </a:rPr>
              <a:t>gas station follows </a:t>
            </a:r>
            <a:r>
              <a:rPr lang="en-US" sz="2400" dirty="0">
                <a:latin typeface="Book Antiqua" pitchFamily="18" charset="0"/>
              </a:rPr>
              <a:t>an exponential </a:t>
            </a:r>
            <a:r>
              <a:rPr lang="en-US" sz="2400" dirty="0" smtClean="0">
                <a:latin typeface="Book Antiqua" pitchFamily="18" charset="0"/>
              </a:rPr>
              <a:t>probability distribution </a:t>
            </a:r>
            <a:r>
              <a:rPr lang="en-US" sz="2400" dirty="0">
                <a:latin typeface="Book Antiqua" pitchFamily="18" charset="0"/>
              </a:rPr>
              <a:t>with a mean time between arrivals of </a:t>
            </a:r>
            <a:r>
              <a:rPr lang="en-US" sz="2400" dirty="0" smtClean="0">
                <a:latin typeface="Book Antiqua" pitchFamily="18" charset="0"/>
              </a:rPr>
              <a:t>3 minutes</a:t>
            </a:r>
            <a:r>
              <a:rPr lang="en-US" sz="2400" dirty="0">
                <a:latin typeface="Book Antiqua" pitchFamily="18" charset="0"/>
              </a:rPr>
              <a:t>.  Al would like to know the probability </a:t>
            </a:r>
            <a:r>
              <a:rPr lang="en-US" sz="2400" dirty="0" smtClean="0">
                <a:latin typeface="Book Antiqua" pitchFamily="18" charset="0"/>
              </a:rPr>
              <a:t>that the </a:t>
            </a:r>
            <a:r>
              <a:rPr lang="en-US" sz="2400" dirty="0">
                <a:latin typeface="Book Antiqua" pitchFamily="18" charset="0"/>
              </a:rPr>
              <a:t>time between two successive arrivals will be </a:t>
            </a:r>
            <a:r>
              <a:rPr lang="en-US" sz="2400" dirty="0" smtClean="0">
                <a:latin typeface="Book Antiqua" pitchFamily="18" charset="0"/>
              </a:rPr>
              <a:t>2 minutes </a:t>
            </a:r>
            <a:r>
              <a:rPr lang="en-US" sz="2400" dirty="0">
                <a:latin typeface="Book Antiqua" pitchFamily="18" charset="0"/>
              </a:rPr>
              <a:t>or less</a:t>
            </a:r>
            <a:r>
              <a:rPr lang="en-US" sz="2400" dirty="0" smtClean="0">
                <a:latin typeface="Book Antiqua" pitchFamily="18" charset="0"/>
              </a:rPr>
              <a:t>.</a:t>
            </a:r>
          </a:p>
          <a:p>
            <a:pPr marL="342900" indent="-342900"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6" name="Rectangle 4"/>
          <p:cNvSpPr>
            <a:spLocks noChangeArrowheads="1"/>
          </p:cNvSpPr>
          <p:nvPr/>
        </p:nvSpPr>
        <p:spPr bwMode="auto">
          <a:xfrm>
            <a:off x="5598094" y="5229374"/>
            <a:ext cx="336632"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x</a:t>
            </a:r>
          </a:p>
        </p:txBody>
      </p:sp>
      <p:sp>
        <p:nvSpPr>
          <p:cNvPr id="7" name="Rectangle 5"/>
          <p:cNvSpPr>
            <a:spLocks noChangeArrowheads="1"/>
          </p:cNvSpPr>
          <p:nvPr/>
        </p:nvSpPr>
        <p:spPr bwMode="auto">
          <a:xfrm>
            <a:off x="302194" y="2467124"/>
            <a:ext cx="64440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f</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a:t>
            </a:r>
          </a:p>
        </p:txBody>
      </p:sp>
      <p:grpSp>
        <p:nvGrpSpPr>
          <p:cNvPr id="8" name="Group 112"/>
          <p:cNvGrpSpPr>
            <a:grpSpLocks/>
          </p:cNvGrpSpPr>
          <p:nvPr/>
        </p:nvGrpSpPr>
        <p:grpSpPr bwMode="auto">
          <a:xfrm>
            <a:off x="475232" y="3376761"/>
            <a:ext cx="215900" cy="1562100"/>
            <a:chOff x="1297" y="1734"/>
            <a:chExt cx="136" cy="984"/>
          </a:xfrm>
        </p:grpSpPr>
        <p:sp>
          <p:nvSpPr>
            <p:cNvPr id="9" name="Line 6"/>
            <p:cNvSpPr>
              <a:spLocks noChangeShapeType="1"/>
            </p:cNvSpPr>
            <p:nvPr/>
          </p:nvSpPr>
          <p:spPr bwMode="auto">
            <a:xfrm>
              <a:off x="1297" y="2718"/>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0" name="Line 7"/>
            <p:cNvSpPr>
              <a:spLocks noChangeShapeType="1"/>
            </p:cNvSpPr>
            <p:nvPr/>
          </p:nvSpPr>
          <p:spPr bwMode="auto">
            <a:xfrm>
              <a:off x="1309" y="239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1" name="Line 8"/>
            <p:cNvSpPr>
              <a:spLocks noChangeShapeType="1"/>
            </p:cNvSpPr>
            <p:nvPr/>
          </p:nvSpPr>
          <p:spPr bwMode="auto">
            <a:xfrm>
              <a:off x="1309" y="2070"/>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2" name="Line 9"/>
            <p:cNvSpPr>
              <a:spLocks noChangeShapeType="1"/>
            </p:cNvSpPr>
            <p:nvPr/>
          </p:nvSpPr>
          <p:spPr bwMode="auto">
            <a:xfrm>
              <a:off x="1309" y="173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grpSp>
        <p:nvGrpSpPr>
          <p:cNvPr id="13" name="Group 113"/>
          <p:cNvGrpSpPr>
            <a:grpSpLocks/>
          </p:cNvGrpSpPr>
          <p:nvPr/>
        </p:nvGrpSpPr>
        <p:grpSpPr bwMode="auto">
          <a:xfrm>
            <a:off x="35496" y="3171975"/>
            <a:ext cx="433388" cy="1982788"/>
            <a:chOff x="1020" y="1605"/>
            <a:chExt cx="273" cy="1249"/>
          </a:xfrm>
        </p:grpSpPr>
        <p:sp>
          <p:nvSpPr>
            <p:cNvPr id="14" name="Rectangle 10"/>
            <p:cNvSpPr>
              <a:spLocks noChangeArrowheads="1"/>
            </p:cNvSpPr>
            <p:nvPr/>
          </p:nvSpPr>
          <p:spPr bwMode="auto">
            <a:xfrm>
              <a:off x="1020" y="256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.1</a:t>
              </a:r>
            </a:p>
          </p:txBody>
        </p:sp>
        <p:sp>
          <p:nvSpPr>
            <p:cNvPr id="15" name="Rectangle 11"/>
            <p:cNvSpPr>
              <a:spLocks noChangeArrowheads="1"/>
            </p:cNvSpPr>
            <p:nvPr/>
          </p:nvSpPr>
          <p:spPr bwMode="auto">
            <a:xfrm>
              <a:off x="1032" y="1929"/>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.3</a:t>
              </a:r>
            </a:p>
          </p:txBody>
        </p:sp>
        <p:sp>
          <p:nvSpPr>
            <p:cNvPr id="16" name="Rectangle 12"/>
            <p:cNvSpPr>
              <a:spLocks noChangeArrowheads="1"/>
            </p:cNvSpPr>
            <p:nvPr/>
          </p:nvSpPr>
          <p:spPr bwMode="auto">
            <a:xfrm>
              <a:off x="1032" y="160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.4</a:t>
              </a:r>
            </a:p>
          </p:txBody>
        </p:sp>
        <p:sp>
          <p:nvSpPr>
            <p:cNvPr id="17" name="Rectangle 13"/>
            <p:cNvSpPr>
              <a:spLocks noChangeArrowheads="1"/>
            </p:cNvSpPr>
            <p:nvPr/>
          </p:nvSpPr>
          <p:spPr bwMode="auto">
            <a:xfrm>
              <a:off x="1032" y="2253"/>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.2</a:t>
              </a:r>
            </a:p>
          </p:txBody>
        </p:sp>
      </p:grpSp>
      <p:grpSp>
        <p:nvGrpSpPr>
          <p:cNvPr id="18" name="Group 111"/>
          <p:cNvGrpSpPr>
            <a:grpSpLocks/>
          </p:cNvGrpSpPr>
          <p:nvPr/>
        </p:nvGrpSpPr>
        <p:grpSpPr bwMode="auto">
          <a:xfrm>
            <a:off x="1030857" y="5354786"/>
            <a:ext cx="4057650" cy="196850"/>
            <a:chOff x="1647" y="2980"/>
            <a:chExt cx="2556" cy="124"/>
          </a:xfrm>
        </p:grpSpPr>
        <p:sp>
          <p:nvSpPr>
            <p:cNvPr id="19" name="Line 14"/>
            <p:cNvSpPr>
              <a:spLocks noChangeShapeType="1"/>
            </p:cNvSpPr>
            <p:nvPr/>
          </p:nvSpPr>
          <p:spPr bwMode="auto">
            <a:xfrm>
              <a:off x="164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0" name="Line 15"/>
            <p:cNvSpPr>
              <a:spLocks noChangeShapeType="1"/>
            </p:cNvSpPr>
            <p:nvPr/>
          </p:nvSpPr>
          <p:spPr bwMode="auto">
            <a:xfrm>
              <a:off x="2511"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1" name="Line 16"/>
            <p:cNvSpPr>
              <a:spLocks noChangeShapeType="1"/>
            </p:cNvSpPr>
            <p:nvPr/>
          </p:nvSpPr>
          <p:spPr bwMode="auto">
            <a:xfrm>
              <a:off x="279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2" name="Line 17"/>
            <p:cNvSpPr>
              <a:spLocks noChangeShapeType="1"/>
            </p:cNvSpPr>
            <p:nvPr/>
          </p:nvSpPr>
          <p:spPr bwMode="auto">
            <a:xfrm>
              <a:off x="192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3" name="Line 18"/>
            <p:cNvSpPr>
              <a:spLocks noChangeShapeType="1"/>
            </p:cNvSpPr>
            <p:nvPr/>
          </p:nvSpPr>
          <p:spPr bwMode="auto">
            <a:xfrm>
              <a:off x="222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4" name="Line 19"/>
            <p:cNvSpPr>
              <a:spLocks noChangeShapeType="1"/>
            </p:cNvSpPr>
            <p:nvPr/>
          </p:nvSpPr>
          <p:spPr bwMode="auto">
            <a:xfrm>
              <a:off x="306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5" name="Line 20"/>
            <p:cNvSpPr>
              <a:spLocks noChangeShapeType="1"/>
            </p:cNvSpPr>
            <p:nvPr/>
          </p:nvSpPr>
          <p:spPr bwMode="auto">
            <a:xfrm>
              <a:off x="33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6" name="Line 21"/>
            <p:cNvSpPr>
              <a:spLocks noChangeShapeType="1"/>
            </p:cNvSpPr>
            <p:nvPr/>
          </p:nvSpPr>
          <p:spPr bwMode="auto">
            <a:xfrm>
              <a:off x="392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7" name="Line 22"/>
            <p:cNvSpPr>
              <a:spLocks noChangeShapeType="1"/>
            </p:cNvSpPr>
            <p:nvPr/>
          </p:nvSpPr>
          <p:spPr bwMode="auto">
            <a:xfrm>
              <a:off x="36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8" name="Line 23"/>
            <p:cNvSpPr>
              <a:spLocks noChangeShapeType="1"/>
            </p:cNvSpPr>
            <p:nvPr/>
          </p:nvSpPr>
          <p:spPr bwMode="auto">
            <a:xfrm>
              <a:off x="420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29" name="Rectangle 24"/>
          <p:cNvSpPr>
            <a:spLocks noChangeArrowheads="1"/>
          </p:cNvSpPr>
          <p:nvPr/>
        </p:nvSpPr>
        <p:spPr bwMode="auto">
          <a:xfrm>
            <a:off x="340294" y="5616724"/>
            <a:ext cx="510716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 0    1    2    3    4    5    6    7    8    9   10</a:t>
            </a:r>
          </a:p>
        </p:txBody>
      </p:sp>
      <p:sp>
        <p:nvSpPr>
          <p:cNvPr id="30" name="Freeform 26"/>
          <p:cNvSpPr>
            <a:spLocks/>
          </p:cNvSpPr>
          <p:nvPr/>
        </p:nvSpPr>
        <p:spPr bwMode="auto">
          <a:xfrm>
            <a:off x="578419" y="3735536"/>
            <a:ext cx="904875" cy="1712913"/>
          </a:xfrm>
          <a:custGeom>
            <a:avLst/>
            <a:gdLst/>
            <a:ahLst/>
            <a:cxnLst>
              <a:cxn ang="0">
                <a:pos x="5" y="0"/>
              </a:cxn>
              <a:cxn ang="0">
                <a:pos x="0" y="1073"/>
              </a:cxn>
              <a:cxn ang="0">
                <a:pos x="570" y="1079"/>
              </a:cxn>
              <a:cxn ang="0">
                <a:pos x="567" y="602"/>
              </a:cxn>
              <a:cxn ang="0">
                <a:pos x="563" y="598"/>
              </a:cxn>
              <a:cxn ang="0">
                <a:pos x="537" y="584"/>
              </a:cxn>
              <a:cxn ang="0">
                <a:pos x="513" y="574"/>
              </a:cxn>
              <a:cxn ang="0">
                <a:pos x="487" y="558"/>
              </a:cxn>
              <a:cxn ang="0">
                <a:pos x="455" y="540"/>
              </a:cxn>
              <a:cxn ang="0">
                <a:pos x="426" y="520"/>
              </a:cxn>
              <a:cxn ang="0">
                <a:pos x="398" y="506"/>
              </a:cxn>
              <a:cxn ang="0">
                <a:pos x="362" y="482"/>
              </a:cxn>
              <a:cxn ang="0">
                <a:pos x="326" y="458"/>
              </a:cxn>
              <a:cxn ang="0">
                <a:pos x="294" y="438"/>
              </a:cxn>
              <a:cxn ang="0">
                <a:pos x="266" y="410"/>
              </a:cxn>
              <a:cxn ang="0">
                <a:pos x="232" y="388"/>
              </a:cxn>
              <a:cxn ang="0">
                <a:pos x="208" y="364"/>
              </a:cxn>
              <a:cxn ang="0">
                <a:pos x="182" y="338"/>
              </a:cxn>
              <a:cxn ang="0">
                <a:pos x="147" y="300"/>
              </a:cxn>
              <a:cxn ang="0">
                <a:pos x="121" y="262"/>
              </a:cxn>
              <a:cxn ang="0">
                <a:pos x="99" y="232"/>
              </a:cxn>
              <a:cxn ang="0">
                <a:pos x="73" y="190"/>
              </a:cxn>
              <a:cxn ang="0">
                <a:pos x="45" y="132"/>
              </a:cxn>
              <a:cxn ang="0">
                <a:pos x="24" y="77"/>
              </a:cxn>
              <a:cxn ang="0">
                <a:pos x="9" y="26"/>
              </a:cxn>
            </a:cxnLst>
            <a:rect l="0" t="0" r="r" b="b"/>
            <a:pathLst>
              <a:path w="570" h="1079">
                <a:moveTo>
                  <a:pt x="5" y="0"/>
                </a:moveTo>
                <a:lnTo>
                  <a:pt x="0" y="1073"/>
                </a:lnTo>
                <a:lnTo>
                  <a:pt x="570" y="1079"/>
                </a:lnTo>
                <a:lnTo>
                  <a:pt x="567" y="602"/>
                </a:lnTo>
                <a:lnTo>
                  <a:pt x="563" y="598"/>
                </a:lnTo>
                <a:lnTo>
                  <a:pt x="537" y="584"/>
                </a:lnTo>
                <a:lnTo>
                  <a:pt x="513" y="574"/>
                </a:lnTo>
                <a:lnTo>
                  <a:pt x="487" y="558"/>
                </a:lnTo>
                <a:lnTo>
                  <a:pt x="455" y="540"/>
                </a:lnTo>
                <a:lnTo>
                  <a:pt x="426" y="520"/>
                </a:lnTo>
                <a:lnTo>
                  <a:pt x="398" y="506"/>
                </a:lnTo>
                <a:lnTo>
                  <a:pt x="362" y="482"/>
                </a:lnTo>
                <a:lnTo>
                  <a:pt x="326" y="458"/>
                </a:lnTo>
                <a:lnTo>
                  <a:pt x="294" y="438"/>
                </a:lnTo>
                <a:lnTo>
                  <a:pt x="266" y="410"/>
                </a:lnTo>
                <a:lnTo>
                  <a:pt x="232" y="388"/>
                </a:lnTo>
                <a:lnTo>
                  <a:pt x="208" y="364"/>
                </a:lnTo>
                <a:lnTo>
                  <a:pt x="182" y="338"/>
                </a:lnTo>
                <a:lnTo>
                  <a:pt x="147" y="300"/>
                </a:lnTo>
                <a:lnTo>
                  <a:pt x="121" y="262"/>
                </a:lnTo>
                <a:lnTo>
                  <a:pt x="99" y="232"/>
                </a:lnTo>
                <a:lnTo>
                  <a:pt x="73" y="190"/>
                </a:lnTo>
                <a:lnTo>
                  <a:pt x="45" y="132"/>
                </a:lnTo>
                <a:lnTo>
                  <a:pt x="24" y="77"/>
                </a:lnTo>
                <a:lnTo>
                  <a:pt x="9" y="26"/>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dirty="0"/>
          </a:p>
        </p:txBody>
      </p:sp>
      <p:sp>
        <p:nvSpPr>
          <p:cNvPr id="31" name="Line 27"/>
          <p:cNvSpPr>
            <a:spLocks noChangeShapeType="1"/>
          </p:cNvSpPr>
          <p:nvPr/>
        </p:nvSpPr>
        <p:spPr bwMode="auto">
          <a:xfrm flipH="1" flipV="1">
            <a:off x="1481707" y="4700736"/>
            <a:ext cx="1587" cy="758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2" name="Line 28"/>
          <p:cNvSpPr>
            <a:spLocks noChangeShapeType="1"/>
          </p:cNvSpPr>
          <p:nvPr/>
        </p:nvSpPr>
        <p:spPr bwMode="auto">
          <a:xfrm>
            <a:off x="583182" y="3002111"/>
            <a:ext cx="0" cy="254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3" name="Line 29"/>
          <p:cNvSpPr>
            <a:spLocks noChangeShapeType="1"/>
          </p:cNvSpPr>
          <p:nvPr/>
        </p:nvSpPr>
        <p:spPr bwMode="auto">
          <a:xfrm>
            <a:off x="589532" y="5453211"/>
            <a:ext cx="49022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4" name="Line 30"/>
          <p:cNvSpPr>
            <a:spLocks noChangeShapeType="1"/>
          </p:cNvSpPr>
          <p:nvPr/>
        </p:nvSpPr>
        <p:spPr bwMode="auto">
          <a:xfrm flipV="1">
            <a:off x="1173732" y="3625999"/>
            <a:ext cx="309562" cy="130016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pSp>
        <p:nvGrpSpPr>
          <p:cNvPr id="35" name="Group 118"/>
          <p:cNvGrpSpPr>
            <a:grpSpLocks/>
          </p:cNvGrpSpPr>
          <p:nvPr/>
        </p:nvGrpSpPr>
        <p:grpSpPr bwMode="auto">
          <a:xfrm>
            <a:off x="551432" y="3737124"/>
            <a:ext cx="4549775" cy="1600200"/>
            <a:chOff x="1129" y="1961"/>
            <a:chExt cx="2866" cy="1008"/>
          </a:xfrm>
        </p:grpSpPr>
        <p:sp>
          <p:nvSpPr>
            <p:cNvPr id="36" name="Line 25"/>
            <p:cNvSpPr>
              <a:spLocks noChangeShapeType="1"/>
            </p:cNvSpPr>
            <p:nvPr/>
          </p:nvSpPr>
          <p:spPr bwMode="auto">
            <a:xfrm rot="197881">
              <a:off x="3403" y="2965"/>
              <a:ext cx="592" cy="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7" name="Arc 32"/>
            <p:cNvSpPr>
              <a:spLocks/>
            </p:cNvSpPr>
            <p:nvPr/>
          </p:nvSpPr>
          <p:spPr bwMode="auto">
            <a:xfrm rot="157834">
              <a:off x="1129" y="1961"/>
              <a:ext cx="2289" cy="93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38" name="Rectangle 33"/>
          <p:cNvSpPr>
            <a:spLocks noChangeArrowheads="1"/>
          </p:cNvSpPr>
          <p:nvPr/>
        </p:nvSpPr>
        <p:spPr bwMode="auto">
          <a:xfrm>
            <a:off x="403794" y="6029474"/>
            <a:ext cx="4446731" cy="366767"/>
          </a:xfrm>
          <a:prstGeom prst="rect">
            <a:avLst/>
          </a:prstGeom>
          <a:noFill/>
          <a:ln w="12700">
            <a:noFill/>
            <a:miter lim="800000"/>
            <a:headEnd/>
            <a:tailEnd/>
          </a:ln>
          <a:effectLst/>
        </p:spPr>
        <p:txBody>
          <a:bodyPr wrap="none" lIns="90488" tIns="44450" rIns="90488" bIns="44450">
            <a:spAutoFit/>
          </a:bodyPr>
          <a:lstStyle/>
          <a:p>
            <a:pPr algn="l"/>
            <a:r>
              <a:rPr lang="en-US" dirty="0">
                <a:latin typeface="Book Antiqua" pitchFamily="18" charset="0"/>
              </a:rPr>
              <a:t>Time Between Successive Arrivals (mins.)</a:t>
            </a:r>
          </a:p>
        </p:txBody>
      </p:sp>
      <p:sp>
        <p:nvSpPr>
          <p:cNvPr id="39" name="Rectangle 115"/>
          <p:cNvSpPr>
            <a:spLocks noChangeArrowheads="1"/>
          </p:cNvSpPr>
          <p:nvPr/>
        </p:nvSpPr>
        <p:spPr bwMode="auto">
          <a:xfrm>
            <a:off x="949894" y="2929086"/>
            <a:ext cx="2541986" cy="819150"/>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smtClean="0">
                <a:latin typeface="Book Antiqua" pitchFamily="18" charset="0"/>
              </a:rPr>
              <a:t>&lt;</a:t>
            </a:r>
            <a:r>
              <a:rPr lang="en-US" sz="2400" dirty="0" smtClean="0">
                <a:latin typeface="Book Antiqua" pitchFamily="18" charset="0"/>
              </a:rPr>
              <a:t> </a:t>
            </a:r>
            <a:r>
              <a:rPr lang="en-US" sz="2400" dirty="0">
                <a:latin typeface="Book Antiqua" pitchFamily="18" charset="0"/>
              </a:rPr>
              <a:t>2) = </a:t>
            </a:r>
            <a:r>
              <a:rPr lang="en-US" sz="2400" dirty="0" smtClean="0">
                <a:latin typeface="Book Antiqua" pitchFamily="18" charset="0"/>
              </a:rPr>
              <a:t>1- e</a:t>
            </a:r>
            <a:r>
              <a:rPr lang="en-US" sz="2400" baseline="30000" dirty="0" smtClean="0">
                <a:latin typeface="Book Antiqua" pitchFamily="18" charset="0"/>
              </a:rPr>
              <a:t>-2/3</a:t>
            </a:r>
            <a:r>
              <a:rPr lang="en-US" sz="2400" dirty="0" smtClean="0">
                <a:latin typeface="Book Antiqua" pitchFamily="18" charset="0"/>
              </a:rPr>
              <a:t> </a:t>
            </a:r>
          </a:p>
        </p:txBody>
      </p:sp>
      <p:sp>
        <p:nvSpPr>
          <p:cNvPr id="43" name="Rectangle 115"/>
          <p:cNvSpPr>
            <a:spLocks noChangeArrowheads="1"/>
          </p:cNvSpPr>
          <p:nvPr/>
        </p:nvSpPr>
        <p:spPr bwMode="auto">
          <a:xfrm>
            <a:off x="2007764" y="3891934"/>
            <a:ext cx="5516564" cy="830909"/>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smtClean="0">
                <a:latin typeface="Book Antiqua" pitchFamily="18" charset="0"/>
              </a:rPr>
              <a:t>≥</a:t>
            </a:r>
            <a:r>
              <a:rPr lang="en-US" sz="2400" dirty="0" smtClean="0">
                <a:latin typeface="Book Antiqua" pitchFamily="18" charset="0"/>
              </a:rPr>
              <a:t> </a:t>
            </a:r>
            <a:r>
              <a:rPr lang="en-US" sz="2400" dirty="0">
                <a:latin typeface="Book Antiqua" pitchFamily="18" charset="0"/>
              </a:rPr>
              <a:t>2) </a:t>
            </a:r>
            <a:r>
              <a:rPr lang="en-US" sz="2400" dirty="0" smtClean="0">
                <a:latin typeface="Book Antiqua" pitchFamily="18" charset="0"/>
              </a:rPr>
              <a:t>=1- </a:t>
            </a:r>
            <a:r>
              <a:rPr lang="en-US" sz="2400" i="1" dirty="0" smtClean="0">
                <a:latin typeface="Book Antiqua" pitchFamily="18" charset="0"/>
              </a:rPr>
              <a:t>P</a:t>
            </a:r>
            <a:r>
              <a:rPr lang="en-US" sz="2400" dirty="0" smtClean="0">
                <a:latin typeface="Book Antiqua" pitchFamily="18" charset="0"/>
              </a:rPr>
              <a:t>(</a:t>
            </a:r>
            <a:r>
              <a:rPr lang="en-US" sz="2400" i="1" dirty="0" smtClean="0">
                <a:latin typeface="Book Antiqua" pitchFamily="18" charset="0"/>
              </a:rPr>
              <a:t>x</a:t>
            </a:r>
            <a:r>
              <a:rPr lang="en-US" sz="2400" dirty="0" smtClean="0">
                <a:latin typeface="Book Antiqua" pitchFamily="18" charset="0"/>
              </a:rPr>
              <a:t> </a:t>
            </a:r>
            <a:r>
              <a:rPr lang="en-US" sz="2400" u="sng" dirty="0" smtClean="0">
                <a:latin typeface="Book Antiqua" pitchFamily="18" charset="0"/>
              </a:rPr>
              <a:t>&lt;</a:t>
            </a:r>
            <a:r>
              <a:rPr lang="en-US" sz="2400" dirty="0" smtClean="0">
                <a:latin typeface="Book Antiqua" pitchFamily="18" charset="0"/>
              </a:rPr>
              <a:t> </a:t>
            </a:r>
            <a:r>
              <a:rPr lang="en-US" sz="2400" dirty="0">
                <a:latin typeface="Book Antiqua" pitchFamily="18" charset="0"/>
              </a:rPr>
              <a:t>2) = </a:t>
            </a:r>
            <a:r>
              <a:rPr lang="en-US" sz="2400" dirty="0" smtClean="0">
                <a:latin typeface="Book Antiqua" pitchFamily="18" charset="0"/>
              </a:rPr>
              <a:t>1-1+ e</a:t>
            </a:r>
            <a:r>
              <a:rPr lang="en-US" sz="2400" baseline="30000" dirty="0" smtClean="0">
                <a:latin typeface="Book Antiqua" pitchFamily="18" charset="0"/>
              </a:rPr>
              <a:t>-2/3</a:t>
            </a:r>
            <a:r>
              <a:rPr lang="en-US" sz="2400" dirty="0">
                <a:latin typeface="Book Antiqua" pitchFamily="18" charset="0"/>
              </a:rPr>
              <a:t>  = e</a:t>
            </a:r>
            <a:r>
              <a:rPr lang="en-US" sz="2400" baseline="30000" dirty="0">
                <a:latin typeface="Book Antiqua" pitchFamily="18" charset="0"/>
              </a:rPr>
              <a:t>-2/3</a:t>
            </a:r>
            <a:r>
              <a:rPr lang="en-US" sz="2400" dirty="0" smtClean="0">
                <a:latin typeface="Book Antiqua" pitchFamily="18" charset="0"/>
              </a:rPr>
              <a:t> </a:t>
            </a:r>
          </a:p>
        </p:txBody>
      </p:sp>
      <p:sp>
        <p:nvSpPr>
          <p:cNvPr id="45" name="Line 30"/>
          <p:cNvSpPr>
            <a:spLocks noChangeShapeType="1"/>
          </p:cNvSpPr>
          <p:nvPr/>
        </p:nvSpPr>
        <p:spPr bwMode="auto">
          <a:xfrm flipV="1">
            <a:off x="1847464" y="4490015"/>
            <a:ext cx="218983" cy="790094"/>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33124628"/>
              </p:ext>
            </p:extLst>
          </p:nvPr>
        </p:nvGraphicFramePr>
        <p:xfrm>
          <a:off x="3635896" y="2996952"/>
          <a:ext cx="5393358" cy="628650"/>
        </p:xfrm>
        <a:graphic>
          <a:graphicData uri="http://schemas.openxmlformats.org/drawingml/2006/table">
            <a:tbl>
              <a:tblPr>
                <a:tableStyleId>{5C22544A-7EE6-4342-B048-85BDC9FD1C3A}</a:tableStyleId>
              </a:tblPr>
              <a:tblGrid>
                <a:gridCol w="3447381"/>
                <a:gridCol w="1945977"/>
              </a:tblGrid>
              <a:tr h="190500">
                <a:tc>
                  <a:txBody>
                    <a:bodyPr/>
                    <a:lstStyle/>
                    <a:p>
                      <a:pPr algn="l" fontAlgn="b"/>
                      <a:r>
                        <a:rPr lang="en-US" sz="2000" b="1" u="none" strike="noStrike" dirty="0">
                          <a:solidFill>
                            <a:srgbClr val="A50023"/>
                          </a:solidFill>
                          <a:effectLst/>
                        </a:rPr>
                        <a:t>=EXPON.DIST(2,1/3,1)</a:t>
                      </a:r>
                      <a:endParaRPr lang="en-US" sz="2000" b="1" i="0" u="none" strike="noStrike" dirty="0">
                        <a:solidFill>
                          <a:srgbClr val="A50023"/>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solidFill>
                            <a:srgbClr val="A50023"/>
                          </a:solidFill>
                          <a:effectLst/>
                        </a:rPr>
                        <a:t>0.4865829</a:t>
                      </a:r>
                      <a:endParaRPr lang="en-US" sz="2000" b="1" i="0" u="none" strike="noStrike" dirty="0">
                        <a:solidFill>
                          <a:srgbClr val="A50023"/>
                        </a:solidFill>
                        <a:effectLst/>
                        <a:latin typeface="Calibri" panose="020F0502020204030204" pitchFamily="34" charset="0"/>
                      </a:endParaRPr>
                    </a:p>
                  </a:txBody>
                  <a:tcPr marL="9525" marR="9525" marT="9525" marB="0" anchor="b"/>
                </a:tc>
              </a:tr>
              <a:tr h="190500">
                <a:tc>
                  <a:txBody>
                    <a:bodyPr/>
                    <a:lstStyle/>
                    <a:p>
                      <a:pPr algn="l" fontAlgn="b"/>
                      <a:r>
                        <a:rPr lang="en-US" sz="2000" b="1" u="none" strike="noStrike" dirty="0">
                          <a:solidFill>
                            <a:srgbClr val="A50023"/>
                          </a:solidFill>
                          <a:effectLst/>
                        </a:rPr>
                        <a:t>=EXP(-2/3)</a:t>
                      </a:r>
                      <a:endParaRPr lang="en-US" sz="2000" b="1" i="0" u="none" strike="noStrike" dirty="0">
                        <a:solidFill>
                          <a:srgbClr val="A50023"/>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solidFill>
                            <a:srgbClr val="A50023"/>
                          </a:solidFill>
                          <a:effectLst/>
                        </a:rPr>
                        <a:t>0.5134171</a:t>
                      </a:r>
                      <a:endParaRPr lang="en-US" sz="2000" b="1" i="0" u="none" strike="noStrike" dirty="0">
                        <a:solidFill>
                          <a:srgbClr val="A50023"/>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096990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2000"/>
                            </p:stCondLst>
                            <p:childTnLst>
                              <p:par>
                                <p:cTn id="13" presetID="12" presetClass="entr" presetSubtype="4" fill="hold" grpId="0" nodeType="afterEffect">
                                  <p:stCondLst>
                                    <p:cond delay="200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4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5000"/>
                            </p:stCondLst>
                            <p:childTnLst>
                              <p:par>
                                <p:cTn id="21" presetID="12" presetClass="entr" presetSubtype="8"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par>
                          <p:cTn id="24" fill="hold">
                            <p:stCondLst>
                              <p:cond delay="6500"/>
                            </p:stCondLst>
                            <p:childTnLst>
                              <p:par>
                                <p:cTn id="25" presetID="12" presetClass="entr" presetSubtype="8" fill="hold" grpId="0" nodeType="afterEffect">
                                  <p:stCondLst>
                                    <p:cond delay="1000"/>
                                  </p:stCondLst>
                                  <p:childTnLst>
                                    <p:set>
                                      <p:cBhvr>
                                        <p:cTn id="26" dur="1" fill="hold">
                                          <p:stCondLst>
                                            <p:cond delay="0"/>
                                          </p:stCondLst>
                                        </p:cTn>
                                        <p:tgtEl>
                                          <p:spTgt spid="29"/>
                                        </p:tgtEl>
                                        <p:attrNameLst>
                                          <p:attrName>style.visibility</p:attrName>
                                        </p:attrNameLst>
                                      </p:cBhvr>
                                      <p:to>
                                        <p:strVal val="visible"/>
                                      </p:to>
                                    </p:set>
                                    <p:animEffect transition="in" filter="slide(fromLeft)">
                                      <p:cBhvr>
                                        <p:cTn id="27" dur="500"/>
                                        <p:tgtEl>
                                          <p:spTgt spid="29"/>
                                        </p:tgtEl>
                                      </p:cBhvr>
                                    </p:animEffect>
                                  </p:childTnLst>
                                </p:cTn>
                              </p:par>
                            </p:childTnLst>
                          </p:cTn>
                        </p:par>
                        <p:par>
                          <p:cTn id="28" fill="hold">
                            <p:stCondLst>
                              <p:cond delay="8000"/>
                            </p:stCondLst>
                            <p:childTnLst>
                              <p:par>
                                <p:cTn id="29" presetID="12" presetClass="entr" presetSubtype="1" fill="hold" grpId="0"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slide(fromTop)">
                                      <p:cBhvr>
                                        <p:cTn id="31" dur="500"/>
                                        <p:tgtEl>
                                          <p:spTgt spid="38"/>
                                        </p:tgtEl>
                                      </p:cBhvr>
                                    </p:animEffect>
                                  </p:childTnLst>
                                </p:cTn>
                              </p:par>
                            </p:childTnLst>
                          </p:cTn>
                        </p:par>
                        <p:par>
                          <p:cTn id="32" fill="hold">
                            <p:stCondLst>
                              <p:cond delay="9500"/>
                            </p:stCondLst>
                            <p:childTnLst>
                              <p:par>
                                <p:cTn id="33" presetID="12" presetClass="entr" presetSubtype="4" fill="hold"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par>
                          <p:cTn id="36" fill="hold">
                            <p:stCondLst>
                              <p:cond delay="11000"/>
                            </p:stCondLst>
                            <p:childTnLst>
                              <p:par>
                                <p:cTn id="37" presetID="12" presetClass="entr" presetSubtype="4"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slide(fromBottom)">
                                      <p:cBhvr>
                                        <p:cTn id="39" dur="500"/>
                                        <p:tgtEl>
                                          <p:spTgt spid="13"/>
                                        </p:tgtEl>
                                      </p:cBhvr>
                                    </p:animEffect>
                                  </p:childTnLst>
                                </p:cTn>
                              </p:par>
                            </p:childTnLst>
                          </p:cTn>
                        </p:par>
                        <p:par>
                          <p:cTn id="40" fill="hold">
                            <p:stCondLst>
                              <p:cond delay="12500"/>
                            </p:stCondLst>
                            <p:childTnLst>
                              <p:par>
                                <p:cTn id="41" presetID="16" presetClass="entr" presetSubtype="21" fill="hold"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Bottom)">
                                      <p:cBhvr>
                                        <p:cTn id="48" dur="500"/>
                                        <p:tgtEl>
                                          <p:spTgt spid="31"/>
                                        </p:tgtEl>
                                      </p:cBhvr>
                                    </p:animEffect>
                                  </p:childTnLst>
                                </p:cTn>
                              </p:par>
                            </p:childTnLst>
                          </p:cTn>
                        </p:par>
                        <p:par>
                          <p:cTn id="49" fill="hold">
                            <p:stCondLst>
                              <p:cond delay="500"/>
                            </p:stCondLst>
                            <p:childTnLst>
                              <p:par>
                                <p:cTn id="50" presetID="9" presetClass="entr" presetSubtype="0" fill="hold" grpId="0" nodeType="afterEffect">
                                  <p:stCondLst>
                                    <p:cond delay="100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par>
                          <p:cTn id="53" fill="hold">
                            <p:stCondLst>
                              <p:cond delay="2000"/>
                            </p:stCondLst>
                            <p:childTnLst>
                              <p:par>
                                <p:cTn id="54" presetID="23" presetClass="entr" presetSubtype="272" fill="hold" grpId="0" nodeType="afterEffect">
                                  <p:stCondLst>
                                    <p:cond delay="200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strVal val="2/3*#ppt_w"/>
                                          </p:val>
                                        </p:tav>
                                        <p:tav tm="100000">
                                          <p:val>
                                            <p:strVal val="#ppt_w"/>
                                          </p:val>
                                        </p:tav>
                                      </p:tavLst>
                                    </p:anim>
                                    <p:anim calcmode="lin" valueType="num">
                                      <p:cBhvr>
                                        <p:cTn id="57" dur="500" fill="hold"/>
                                        <p:tgtEl>
                                          <p:spTgt spid="39"/>
                                        </p:tgtEl>
                                        <p:attrNameLst>
                                          <p:attrName>ppt_h</p:attrName>
                                        </p:attrNameLst>
                                      </p:cBhvr>
                                      <p:tavLst>
                                        <p:tav tm="0">
                                          <p:val>
                                            <p:strVal val="2/3*#ppt_h"/>
                                          </p:val>
                                        </p:tav>
                                        <p:tav tm="100000">
                                          <p:val>
                                            <p:strVal val="#ppt_h"/>
                                          </p:val>
                                        </p:tav>
                                      </p:tavLst>
                                    </p:anim>
                                  </p:childTnLst>
                                </p:cTn>
                              </p:par>
                            </p:childTnLst>
                          </p:cTn>
                        </p:par>
                        <p:par>
                          <p:cTn id="58" fill="hold">
                            <p:stCondLst>
                              <p:cond delay="4500"/>
                            </p:stCondLst>
                            <p:childTnLst>
                              <p:par>
                                <p:cTn id="59" presetID="12" presetClass="entr" presetSubtype="1" fill="hold" grpId="0" nodeType="afterEffect">
                                  <p:stCondLst>
                                    <p:cond delay="1000"/>
                                  </p:stCondLst>
                                  <p:childTnLst>
                                    <p:set>
                                      <p:cBhvr>
                                        <p:cTn id="60" dur="1" fill="hold">
                                          <p:stCondLst>
                                            <p:cond delay="0"/>
                                          </p:stCondLst>
                                        </p:cTn>
                                        <p:tgtEl>
                                          <p:spTgt spid="34"/>
                                        </p:tgtEl>
                                        <p:attrNameLst>
                                          <p:attrName>style.visibility</p:attrName>
                                        </p:attrNameLst>
                                      </p:cBhvr>
                                      <p:to>
                                        <p:strVal val="visible"/>
                                      </p:to>
                                    </p:set>
                                    <p:animEffect transition="in" filter="slide(fromTop)">
                                      <p:cBhvr>
                                        <p:cTn id="61" dur="500"/>
                                        <p:tgtEl>
                                          <p:spTgt spid="34"/>
                                        </p:tgtEl>
                                      </p:cBhvr>
                                    </p:animEffect>
                                  </p:childTnLst>
                                </p:cTn>
                              </p:par>
                            </p:childTnLst>
                          </p:cTn>
                        </p:par>
                        <p:par>
                          <p:cTn id="62" fill="hold">
                            <p:stCondLst>
                              <p:cond delay="6000"/>
                            </p:stCondLst>
                            <p:childTnLst>
                              <p:par>
                                <p:cTn id="63" presetID="23" presetClass="entr" presetSubtype="272" fill="hold" grpId="0" nodeType="afterEffect">
                                  <p:stCondLst>
                                    <p:cond delay="2000"/>
                                  </p:stCondLst>
                                  <p:childTnLst>
                                    <p:set>
                                      <p:cBhvr>
                                        <p:cTn id="64" dur="1" fill="hold">
                                          <p:stCondLst>
                                            <p:cond delay="0"/>
                                          </p:stCondLst>
                                        </p:cTn>
                                        <p:tgtEl>
                                          <p:spTgt spid="43"/>
                                        </p:tgtEl>
                                        <p:attrNameLst>
                                          <p:attrName>style.visibility</p:attrName>
                                        </p:attrNameLst>
                                      </p:cBhvr>
                                      <p:to>
                                        <p:strVal val="visible"/>
                                      </p:to>
                                    </p:set>
                                    <p:anim calcmode="lin" valueType="num">
                                      <p:cBhvr>
                                        <p:cTn id="65" dur="500" fill="hold"/>
                                        <p:tgtEl>
                                          <p:spTgt spid="43"/>
                                        </p:tgtEl>
                                        <p:attrNameLst>
                                          <p:attrName>ppt_w</p:attrName>
                                        </p:attrNameLst>
                                      </p:cBhvr>
                                      <p:tavLst>
                                        <p:tav tm="0">
                                          <p:val>
                                            <p:strVal val="2/3*#ppt_w"/>
                                          </p:val>
                                        </p:tav>
                                        <p:tav tm="100000">
                                          <p:val>
                                            <p:strVal val="#ppt_w"/>
                                          </p:val>
                                        </p:tav>
                                      </p:tavLst>
                                    </p:anim>
                                    <p:anim calcmode="lin" valueType="num">
                                      <p:cBhvr>
                                        <p:cTn id="66" dur="500" fill="hold"/>
                                        <p:tgtEl>
                                          <p:spTgt spid="43"/>
                                        </p:tgtEl>
                                        <p:attrNameLst>
                                          <p:attrName>ppt_h</p:attrName>
                                        </p:attrNameLst>
                                      </p:cBhvr>
                                      <p:tavLst>
                                        <p:tav tm="0">
                                          <p:val>
                                            <p:strVal val="2/3*#ppt_h"/>
                                          </p:val>
                                        </p:tav>
                                        <p:tav tm="100000">
                                          <p:val>
                                            <p:strVal val="#ppt_h"/>
                                          </p:val>
                                        </p:tav>
                                      </p:tavLst>
                                    </p:anim>
                                  </p:childTnLst>
                                </p:cTn>
                              </p:par>
                            </p:childTnLst>
                          </p:cTn>
                        </p:par>
                        <p:par>
                          <p:cTn id="67" fill="hold">
                            <p:stCondLst>
                              <p:cond delay="8500"/>
                            </p:stCondLst>
                            <p:childTnLst>
                              <p:par>
                                <p:cTn id="68" presetID="12" presetClass="entr" presetSubtype="1" fill="hold" grpId="0" nodeType="afterEffect">
                                  <p:stCondLst>
                                    <p:cond delay="1000"/>
                                  </p:stCondLst>
                                  <p:childTnLst>
                                    <p:set>
                                      <p:cBhvr>
                                        <p:cTn id="69" dur="1" fill="hold">
                                          <p:stCondLst>
                                            <p:cond delay="0"/>
                                          </p:stCondLst>
                                        </p:cTn>
                                        <p:tgtEl>
                                          <p:spTgt spid="45"/>
                                        </p:tgtEl>
                                        <p:attrNameLst>
                                          <p:attrName>style.visibility</p:attrName>
                                        </p:attrNameLst>
                                      </p:cBhvr>
                                      <p:to>
                                        <p:strVal val="visible"/>
                                      </p:to>
                                    </p:set>
                                    <p:animEffect transition="in" filter="slide(fromTop)">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dissolv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29" grpId="0" autoUpdateAnimBg="0"/>
      <p:bldP spid="30" grpId="0" animBg="1"/>
      <p:bldP spid="31" grpId="0" animBg="1"/>
      <p:bldP spid="32" grpId="0" animBg="1"/>
      <p:bldP spid="33" grpId="0" animBg="1"/>
      <p:bldP spid="34" grpId="0" animBg="1"/>
      <p:bldP spid="38" grpId="0" autoUpdateAnimBg="0"/>
      <p:bldP spid="39" grpId="0" animBg="1" autoUpdateAnimBg="0"/>
      <p:bldP spid="43" grpId="0" animBg="1" autoUpdateAnimBg="0"/>
      <p:bldP spid="45" grpId="0" animBg="1"/>
    </p:bldLst>
  </p:timing>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18779</TotalTime>
  <Words>1218</Words>
  <Application>Microsoft Office PowerPoint</Application>
  <PresentationFormat>On-screen Show (4:3)</PresentationFormat>
  <Paragraphs>152</Paragraphs>
  <Slides>22</Slides>
  <Notes>15</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2</vt:i4>
      </vt:variant>
      <vt:variant>
        <vt:lpstr>Slide Titles</vt:lpstr>
      </vt:variant>
      <vt:variant>
        <vt:i4>22</vt:i4>
      </vt:variant>
    </vt:vector>
  </HeadingPairs>
  <TitlesOfParts>
    <vt:vector size="42" baseType="lpstr">
      <vt:lpstr>ＭＳ Ｐゴシック</vt:lpstr>
      <vt:lpstr>Arial</vt:lpstr>
      <vt:lpstr>Book Antiqua</vt:lpstr>
      <vt:lpstr>Calibri</vt:lpstr>
      <vt:lpstr>Cambria Math</vt:lpstr>
      <vt:lpstr>Garamond</vt:lpstr>
      <vt:lpstr>Impact</vt:lpstr>
      <vt:lpstr>Lucida Calligraphy</vt:lpstr>
      <vt:lpstr>Monotype Sorts</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Worksheet</vt:lpstr>
      <vt:lpstr>Equation</vt:lpstr>
      <vt:lpstr>PowerPoint Presentation</vt:lpstr>
      <vt:lpstr>Basic Probability Distributions</vt:lpstr>
      <vt:lpstr>Continuous Probability  Distributions</vt:lpstr>
      <vt:lpstr>Exponential and Poisson  Distributions</vt:lpstr>
      <vt:lpstr>Exponential and Poisson Relationship</vt:lpstr>
      <vt:lpstr>PowerPoint Presentation</vt:lpstr>
      <vt:lpstr>Exponential Probability Distribution</vt:lpstr>
      <vt:lpstr>Exponential Probability Distribution</vt:lpstr>
      <vt:lpstr>Exponential Probability Distribution</vt:lpstr>
      <vt:lpstr>Exponential Probability Distribution </vt:lpstr>
      <vt:lpstr>Exponential Probability Distribution </vt:lpstr>
      <vt:lpstr>Exponential Probability Distribution </vt:lpstr>
      <vt:lpstr>Exponential Probability Distribution </vt:lpstr>
      <vt:lpstr>Exponential Random Variable </vt:lpstr>
      <vt:lpstr>Exponential &amp; Poisson </vt:lpstr>
      <vt:lpstr>Poisson Probability Distribution</vt:lpstr>
      <vt:lpstr>Poisson Probability Distribution</vt:lpstr>
      <vt:lpstr>Poisson Probability Distribution</vt:lpstr>
      <vt:lpstr>Poisson Probability Distribution</vt:lpstr>
      <vt:lpstr>Simulation of Break-Even Analysis</vt:lpstr>
      <vt:lpstr>Simulation of Break-Even Analysis</vt:lpstr>
      <vt:lpstr>Simulation</vt:lpstr>
    </vt:vector>
  </TitlesOfParts>
  <Company>CSU, Northridge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405</cp:revision>
  <cp:lastPrinted>2016-09-26T01:37:06Z</cp:lastPrinted>
  <dcterms:created xsi:type="dcterms:W3CDTF">2008-11-22T01:06:20Z</dcterms:created>
  <dcterms:modified xsi:type="dcterms:W3CDTF">2016-09-26T01:45:16Z</dcterms:modified>
</cp:coreProperties>
</file>