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 id="2147483784" r:id="rId2"/>
    <p:sldMasterId id="2147483764" r:id="rId3"/>
    <p:sldMasterId id="2147483785" r:id="rId4"/>
  </p:sldMasterIdLst>
  <p:notesMasterIdLst>
    <p:notesMasterId r:id="rId33"/>
  </p:notesMasterIdLst>
  <p:handoutMasterIdLst>
    <p:handoutMasterId r:id="rId34"/>
  </p:handoutMasterIdLst>
  <p:sldIdLst>
    <p:sldId id="379" r:id="rId5"/>
    <p:sldId id="451" r:id="rId6"/>
    <p:sldId id="429" r:id="rId7"/>
    <p:sldId id="430" r:id="rId8"/>
    <p:sldId id="465" r:id="rId9"/>
    <p:sldId id="431" r:id="rId10"/>
    <p:sldId id="434" r:id="rId11"/>
    <p:sldId id="466" r:id="rId12"/>
    <p:sldId id="435" r:id="rId13"/>
    <p:sldId id="436" r:id="rId14"/>
    <p:sldId id="439" r:id="rId15"/>
    <p:sldId id="440" r:id="rId16"/>
    <p:sldId id="467" r:id="rId17"/>
    <p:sldId id="468" r:id="rId18"/>
    <p:sldId id="443" r:id="rId19"/>
    <p:sldId id="477" r:id="rId20"/>
    <p:sldId id="483" r:id="rId21"/>
    <p:sldId id="481" r:id="rId22"/>
    <p:sldId id="482" r:id="rId23"/>
    <p:sldId id="478" r:id="rId24"/>
    <p:sldId id="471" r:id="rId25"/>
    <p:sldId id="472" r:id="rId26"/>
    <p:sldId id="469" r:id="rId27"/>
    <p:sldId id="473" r:id="rId28"/>
    <p:sldId id="462" r:id="rId29"/>
    <p:sldId id="474" r:id="rId30"/>
    <p:sldId id="475" r:id="rId31"/>
    <p:sldId id="476" r:id="rId3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orie Hamalian" initials="" lastIdx="0" clrIdx="0"/>
  <p:cmAuthor id="1" name="Asef-Vaziri, Ardavan"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78"/>
    <a:srgbClr val="A50023"/>
    <a:srgbClr val="C00000"/>
    <a:srgbClr val="00863D"/>
    <a:srgbClr val="FF9900"/>
    <a:srgbClr val="FF0066"/>
    <a:srgbClr val="370000"/>
    <a:srgbClr val="9B0000"/>
    <a:srgbClr val="A80000"/>
    <a:srgbClr val="0000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84" d="100"/>
          <a:sy n="84" d="100"/>
        </p:scale>
        <p:origin x="821" y="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294"/>
    </p:cViewPr>
  </p:sorterViewPr>
  <p:notesViewPr>
    <p:cSldViewPr>
      <p:cViewPr varScale="1">
        <p:scale>
          <a:sx n="42" d="100"/>
          <a:sy n="42" d="100"/>
        </p:scale>
        <p:origin x="-1363" y="-8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DC6186B-400D-4624-82D1-203DE0AF0EEF}" type="datetimeFigureOut">
              <a:rPr lang="en-US" smtClean="0"/>
              <a:pPr/>
              <a:t>10/31/2018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32CB61-0B8C-464B-856B-111D8B5619C2}" type="slidenum">
              <a:rPr lang="en-US" smtClean="0"/>
              <a:pPr/>
              <a:t>‹#›</a:t>
            </a:fld>
            <a:endParaRPr lang="en-US" dirty="0"/>
          </a:p>
        </p:txBody>
      </p:sp>
    </p:spTree>
    <p:extLst>
      <p:ext uri="{BB962C8B-B14F-4D97-AF65-F5344CB8AC3E}">
        <p14:creationId xmlns:p14="http://schemas.microsoft.com/office/powerpoint/2010/main" val="17015550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FD8C8DB6-9E1D-439C-B96B-0657302EFE49}" type="datetime1">
              <a:rPr lang="en-US"/>
              <a:pPr/>
              <a:t>10/31/2018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7C678DA-66FA-46F9-8031-1CB2E52D81FB}" type="slidenum">
              <a:rPr lang="en-US"/>
              <a:pPr/>
              <a:t>‹#›</a:t>
            </a:fld>
            <a:endParaRPr lang="en-US" dirty="0"/>
          </a:p>
        </p:txBody>
      </p:sp>
    </p:spTree>
    <p:extLst>
      <p:ext uri="{BB962C8B-B14F-4D97-AF65-F5344CB8AC3E}">
        <p14:creationId xmlns:p14="http://schemas.microsoft.com/office/powerpoint/2010/main" val="195947671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107"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xfrm>
            <a:off x="1150938" y="692150"/>
            <a:ext cx="4556125" cy="3416300"/>
          </a:xfrm>
          <a:ln/>
        </p:spPr>
      </p:sp>
      <p:sp>
        <p:nvSpPr>
          <p:cNvPr id="1658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571805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1150938" y="692150"/>
            <a:ext cx="4556125" cy="3416300"/>
          </a:xfrm>
          <a:ln/>
        </p:spPr>
      </p:sp>
      <p:sp>
        <p:nvSpPr>
          <p:cNvPr id="870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218880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1150938" y="692150"/>
            <a:ext cx="4556125" cy="3416300"/>
          </a:xfrm>
          <a:ln/>
        </p:spPr>
      </p:sp>
      <p:sp>
        <p:nvSpPr>
          <p:cNvPr id="4915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41621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1150938" y="692150"/>
            <a:ext cx="4556125" cy="3416300"/>
          </a:xfrm>
          <a:ln/>
        </p:spPr>
      </p:sp>
      <p:sp>
        <p:nvSpPr>
          <p:cNvPr id="440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536871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1150938" y="692150"/>
            <a:ext cx="4556125" cy="3416300"/>
          </a:xfrm>
          <a:ln/>
        </p:spPr>
      </p:sp>
      <p:sp>
        <p:nvSpPr>
          <p:cNvPr id="440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916476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1150938" y="692150"/>
            <a:ext cx="4556125" cy="3416300"/>
          </a:xfrm>
          <a:ln/>
        </p:spPr>
      </p:sp>
      <p:sp>
        <p:nvSpPr>
          <p:cNvPr id="450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059670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1150938" y="692150"/>
            <a:ext cx="4556125" cy="3416300"/>
          </a:xfrm>
          <a:ln/>
        </p:spPr>
      </p:sp>
      <p:sp>
        <p:nvSpPr>
          <p:cNvPr id="450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808150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1150938" y="692150"/>
            <a:ext cx="4556125" cy="3416300"/>
          </a:xfrm>
          <a:ln/>
        </p:spPr>
      </p:sp>
      <p:sp>
        <p:nvSpPr>
          <p:cNvPr id="450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415089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1150938" y="692150"/>
            <a:ext cx="4556125" cy="3416300"/>
          </a:xfrm>
          <a:ln/>
        </p:spPr>
      </p:sp>
      <p:sp>
        <p:nvSpPr>
          <p:cNvPr id="450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449015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1150938" y="692150"/>
            <a:ext cx="4556125" cy="3416300"/>
          </a:xfrm>
          <a:ln/>
        </p:spPr>
      </p:sp>
      <p:sp>
        <p:nvSpPr>
          <p:cNvPr id="450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343786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1150938" y="692150"/>
            <a:ext cx="4556125" cy="3416300"/>
          </a:xfrm>
          <a:ln/>
        </p:spPr>
      </p:sp>
      <p:sp>
        <p:nvSpPr>
          <p:cNvPr id="450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40354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Rectangle 10"/>
          <p:cNvSpPr/>
          <p:nvPr userDrawn="1"/>
        </p:nvSpPr>
        <p:spPr bwMode="auto">
          <a:xfrm>
            <a:off x="0" y="0"/>
            <a:ext cx="9144000" cy="6858000"/>
          </a:xfrm>
          <a:prstGeom prst="rect">
            <a:avLst/>
          </a:prstGeom>
          <a:solidFill>
            <a:schemeClr val="accent4">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36866" name="Rectangle 2"/>
          <p:cNvSpPr>
            <a:spLocks noGrp="1" noChangeArrowheads="1"/>
          </p:cNvSpPr>
          <p:nvPr>
            <p:ph type="ctrTitle"/>
          </p:nvPr>
        </p:nvSpPr>
        <p:spPr>
          <a:xfrm>
            <a:off x="0" y="0"/>
            <a:ext cx="9144000" cy="2438400"/>
          </a:xfrm>
          <a:prstGeom prst="rect">
            <a:avLst/>
          </a:prstGeom>
          <a:ln>
            <a:solidFill>
              <a:schemeClr val="accent4">
                <a:lumMod val="65000"/>
                <a:lumOff val="35000"/>
              </a:schemeClr>
            </a:solidFill>
          </a:ln>
        </p:spPr>
        <p:txBody>
          <a:bodyPr/>
          <a:lstStyle>
            <a:lvl1pPr algn="ctr">
              <a:defRPr sz="5400" b="0" baseline="0">
                <a:solidFill>
                  <a:schemeClr val="bg1"/>
                </a:solidFill>
              </a:defRPr>
            </a:lvl1pPr>
          </a:lstStyle>
          <a:p>
            <a:r>
              <a:rPr lang="en-US" dirty="0" smtClean="0"/>
              <a:t>Click to edit Master title style</a:t>
            </a:r>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534400" cy="5486400"/>
          </a:xfrm>
          <a:prstGeom prst="rect">
            <a:avLst/>
          </a:prstGeom>
        </p:spPr>
        <p:txBody>
          <a:bodyPr/>
          <a:lstStyle>
            <a:lvl1pPr>
              <a:defRPr sz="2000">
                <a:latin typeface="Tahoma" pitchFamily="34" charset="0"/>
                <a:cs typeface="Tahoma" pitchFamily="34" charset="0"/>
              </a:defRPr>
            </a:lvl1pPr>
          </a:lstStyle>
          <a:p>
            <a:r>
              <a:rPr lang="en-US" dirty="0" smtClean="0"/>
              <a:t>Click to edit Master title style</a:t>
            </a:r>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381000" y="685800"/>
            <a:ext cx="82296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smtClean="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12875"/>
            <a:ext cx="8915400" cy="4530725"/>
          </a:xfrm>
        </p:spPr>
        <p:txBody>
          <a:bodyPr/>
          <a:lstStyle>
            <a:lvl1pPr>
              <a:buSzPct val="88000"/>
              <a:defRPr>
                <a:solidFill>
                  <a:schemeClr val="tx1"/>
                </a:solidFill>
              </a:defRPr>
            </a:lvl1pPr>
            <a:lvl2pPr>
              <a:defRPr sz="2600">
                <a:solidFill>
                  <a:schemeClr val="tx1"/>
                </a:solidFill>
              </a:defRPr>
            </a:lvl2pPr>
            <a:lvl3pPr>
              <a:defRPr sz="2400">
                <a:solidFill>
                  <a:schemeClr val="tx1"/>
                </a:solidFill>
              </a:defRPr>
            </a:lvl3pPr>
            <a:lvl4pPr>
              <a:defRPr sz="2200">
                <a:solidFill>
                  <a:schemeClr val="tx1"/>
                </a:solidFill>
              </a:defRPr>
            </a:lvl4pPr>
            <a:lvl5pPr>
              <a:buClrTx/>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50"/>
          <p:cNvSpPr>
            <a:spLocks noGrp="1" noChangeArrowheads="1"/>
          </p:cNvSpPr>
          <p:nvPr>
            <p:ph type="title"/>
          </p:nvPr>
        </p:nvSpPr>
        <p:spPr bwMode="gray">
          <a:xfrm>
            <a:off x="250825" y="0"/>
            <a:ext cx="8893175" cy="1016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a:t>
            </a:r>
            <a:br>
              <a:rPr lang="en-US" dirty="0" smtClean="0"/>
            </a:br>
            <a:r>
              <a:rPr lang="en-US" dirty="0" smtClean="0"/>
              <a:t>title style</a:t>
            </a:r>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0"/>
          <p:cNvSpPr>
            <a:spLocks noGrp="1" noChangeArrowheads="1"/>
          </p:cNvSpPr>
          <p:nvPr>
            <p:ph type="title"/>
          </p:nvPr>
        </p:nvSpPr>
        <p:spPr bwMode="gray">
          <a:xfrm>
            <a:off x="250825" y="152400"/>
            <a:ext cx="8677275"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a:t>
            </a:r>
            <a:br>
              <a:rPr lang="en-US" dirty="0" smtClean="0"/>
            </a:br>
            <a:r>
              <a:rPr lang="en-US" dirty="0" smtClean="0"/>
              <a:t>title style</a:t>
            </a:r>
          </a:p>
        </p:txBody>
      </p:sp>
      <p:sp>
        <p:nvSpPr>
          <p:cNvPr id="7" name="Rectangle 6"/>
          <p:cNvSpPr/>
          <p:nvPr userDrawn="1"/>
        </p:nvSpPr>
        <p:spPr bwMode="auto">
          <a:xfrm>
            <a:off x="0" y="1219200"/>
            <a:ext cx="9144000" cy="52578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50"/>
          <p:cNvSpPr>
            <a:spLocks noGrp="1" noChangeArrowheads="1"/>
          </p:cNvSpPr>
          <p:nvPr>
            <p:ph type="title"/>
          </p:nvPr>
        </p:nvSpPr>
        <p:spPr bwMode="gray">
          <a:xfrm>
            <a:off x="250825" y="152400"/>
            <a:ext cx="8677275"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a:t>
            </a:r>
            <a:br>
              <a:rPr lang="en-US" dirty="0" smtClean="0"/>
            </a:br>
            <a:r>
              <a:rPr lang="en-US" dirty="0" smtClean="0"/>
              <a:t>title style</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50"/>
          <p:cNvSpPr>
            <a:spLocks noGrp="1" noChangeArrowheads="1"/>
          </p:cNvSpPr>
          <p:nvPr>
            <p:ph type="title"/>
          </p:nvPr>
        </p:nvSpPr>
        <p:spPr bwMode="gray">
          <a:xfrm>
            <a:off x="250825" y="152400"/>
            <a:ext cx="8677275"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a:t>
            </a:r>
            <a:br>
              <a:rPr lang="en-US" dirty="0" smtClean="0"/>
            </a:br>
            <a:r>
              <a:rPr lang="en-US" dirty="0" smtClean="0"/>
              <a:t>title style</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ctangle 50"/>
          <p:cNvSpPr>
            <a:spLocks noGrp="1" noChangeArrowheads="1"/>
          </p:cNvSpPr>
          <p:nvPr>
            <p:ph type="title"/>
          </p:nvPr>
        </p:nvSpPr>
        <p:spPr bwMode="gray">
          <a:xfrm>
            <a:off x="0" y="0"/>
            <a:ext cx="91440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a:t>
            </a:r>
            <a:br>
              <a:rPr lang="en-US" dirty="0" smtClean="0"/>
            </a:br>
            <a:r>
              <a:rPr lang="en-US" dirty="0" smtClean="0"/>
              <a:t>title style</a:t>
            </a:r>
          </a:p>
        </p:txBody>
      </p:sp>
    </p:spTree>
    <p:extLst>
      <p:ext uri="{BB962C8B-B14F-4D97-AF65-F5344CB8AC3E}">
        <p14:creationId xmlns:p14="http://schemas.microsoft.com/office/powerpoint/2010/main" val="1898158674"/>
      </p:ext>
    </p:extLst>
  </p:cSld>
  <p:clrMapOvr>
    <a:masterClrMapping/>
  </p:clrMapOvr>
  <p:transition>
    <p:zoom/>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12875"/>
            <a:ext cx="8915400" cy="4530725"/>
          </a:xfrm>
        </p:spPr>
        <p:txBody>
          <a:bodyPr/>
          <a:lstStyle>
            <a:lvl1pPr>
              <a:defRPr>
                <a:solidFill>
                  <a:schemeClr val="tx1"/>
                </a:solidFill>
              </a:defRPr>
            </a:lvl1pPr>
            <a:lvl2pPr>
              <a:defRPr sz="2600">
                <a:solidFill>
                  <a:schemeClr val="tx1"/>
                </a:solidFill>
              </a:defRPr>
            </a:lvl2pPr>
            <a:lvl3pPr>
              <a:defRPr sz="2400">
                <a:solidFill>
                  <a:schemeClr val="tx1"/>
                </a:solidFill>
              </a:defRPr>
            </a:lvl3pPr>
            <a:lvl4pPr>
              <a:defRPr sz="2200">
                <a:solidFill>
                  <a:schemeClr val="tx1"/>
                </a:solidFill>
              </a:defRPr>
            </a:lvl4pPr>
            <a:lvl5pPr>
              <a:buClrTx/>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50"/>
          <p:cNvSpPr>
            <a:spLocks noGrp="1" noChangeArrowheads="1"/>
          </p:cNvSpPr>
          <p:nvPr>
            <p:ph type="title"/>
          </p:nvPr>
        </p:nvSpPr>
        <p:spPr bwMode="gray">
          <a:xfrm>
            <a:off x="250825" y="0"/>
            <a:ext cx="8893175" cy="1016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a:t>
            </a:r>
            <a:br>
              <a:rPr lang="en-US" dirty="0" smtClean="0"/>
            </a:br>
            <a:r>
              <a:rPr lang="en-US" dirty="0" smtClean="0"/>
              <a:t>title style</a:t>
            </a: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50"/>
          <p:cNvSpPr>
            <a:spLocks noGrp="1" noChangeArrowheads="1"/>
          </p:cNvSpPr>
          <p:nvPr>
            <p:ph type="title"/>
          </p:nvPr>
        </p:nvSpPr>
        <p:spPr bwMode="gray">
          <a:xfrm>
            <a:off x="250825" y="152400"/>
            <a:ext cx="8677275"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a:t>
            </a:r>
            <a:br>
              <a:rPr lang="en-US" dirty="0" smtClean="0"/>
            </a:br>
            <a:r>
              <a:rPr lang="en-US" dirty="0" smtClean="0"/>
              <a:t>title style</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50"/>
          <p:cNvSpPr>
            <a:spLocks noGrp="1" noChangeArrowheads="1"/>
          </p:cNvSpPr>
          <p:nvPr>
            <p:ph type="title"/>
          </p:nvPr>
        </p:nvSpPr>
        <p:spPr bwMode="gray">
          <a:xfrm>
            <a:off x="250825" y="152400"/>
            <a:ext cx="8677275"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a:t>
            </a:r>
            <a:br>
              <a:rPr lang="en-US" dirty="0" smtClean="0"/>
            </a:br>
            <a:r>
              <a:rPr lang="en-US" dirty="0" smtClean="0"/>
              <a:t>title style</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0" y="914400"/>
            <a:ext cx="89154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Text Box 57"/>
          <p:cNvSpPr txBox="1">
            <a:spLocks noChangeArrowheads="1"/>
          </p:cNvSpPr>
          <p:nvPr userDrawn="1"/>
        </p:nvSpPr>
        <p:spPr bwMode="auto">
          <a:xfrm>
            <a:off x="8458200" y="6581775"/>
            <a:ext cx="6858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chemeClr val="tx1"/>
                </a:solidFill>
              </a:rPr>
              <a:pPr algn="r">
                <a:defRPr/>
              </a:pPr>
              <a:t>‹#›</a:t>
            </a:fld>
            <a:endParaRPr lang="en-US" sz="1200" b="1" i="1" dirty="0">
              <a:solidFill>
                <a:schemeClr val="tx1"/>
              </a:solidFill>
            </a:endParaRPr>
          </a:p>
        </p:txBody>
      </p:sp>
      <p:sp>
        <p:nvSpPr>
          <p:cNvPr id="12" name="Text Box 57"/>
          <p:cNvSpPr txBox="1">
            <a:spLocks noChangeArrowheads="1"/>
          </p:cNvSpPr>
          <p:nvPr userDrawn="1"/>
        </p:nvSpPr>
        <p:spPr bwMode="auto">
          <a:xfrm>
            <a:off x="4171950" y="6553200"/>
            <a:ext cx="3067050" cy="276999"/>
          </a:xfrm>
          <a:prstGeom prst="rect">
            <a:avLst/>
          </a:prstGeom>
          <a:noFill/>
          <a:ln w="9525">
            <a:noFill/>
            <a:miter lim="800000"/>
            <a:headEnd/>
            <a:tailEnd/>
          </a:ln>
          <a:effectLst/>
        </p:spPr>
        <p:txBody>
          <a:bodyPr>
            <a:spAutoFit/>
          </a:bodyPr>
          <a:lstStyle/>
          <a:p>
            <a:pPr>
              <a:defRPr/>
            </a:pPr>
            <a:r>
              <a:rPr lang="en-US" sz="1200" b="1" i="1" kern="1200" dirty="0">
                <a:solidFill>
                  <a:schemeClr val="tx1"/>
                </a:solidFill>
                <a:latin typeface="Verdana" pitchFamily="34" charset="0"/>
                <a:ea typeface="ＭＳ Ｐゴシック" charset="-128"/>
                <a:cs typeface="+mn-cs"/>
              </a:rPr>
              <a:t>Ardavan Asef-Vaziri    </a:t>
            </a:r>
            <a:r>
              <a:rPr lang="en-US" sz="1200" b="1" i="1" kern="1200" dirty="0" smtClean="0">
                <a:solidFill>
                  <a:schemeClr val="tx1"/>
                </a:solidFill>
                <a:latin typeface="Verdana" pitchFamily="34" charset="0"/>
                <a:ea typeface="ＭＳ Ｐゴシック" charset="-128"/>
                <a:cs typeface="+mn-cs"/>
              </a:rPr>
              <a:t>Jan.-2016</a:t>
            </a:r>
            <a:endParaRPr lang="en-US" sz="1200" b="1" i="1" kern="1200" dirty="0">
              <a:solidFill>
                <a:schemeClr val="tx1"/>
              </a:solidFill>
              <a:latin typeface="Verdana" pitchFamily="34" charset="0"/>
              <a:ea typeface="ＭＳ Ｐゴシック" charset="-128"/>
              <a:cs typeface="+mn-cs"/>
            </a:endParaRPr>
          </a:p>
        </p:txBody>
      </p:sp>
      <p:sp>
        <p:nvSpPr>
          <p:cNvPr id="13" name="Text Box 57"/>
          <p:cNvSpPr txBox="1">
            <a:spLocks noChangeArrowheads="1"/>
          </p:cNvSpPr>
          <p:nvPr userDrawn="1"/>
        </p:nvSpPr>
        <p:spPr bwMode="auto">
          <a:xfrm>
            <a:off x="0" y="6553200"/>
            <a:ext cx="4267200" cy="276999"/>
          </a:xfrm>
          <a:prstGeom prst="rect">
            <a:avLst/>
          </a:prstGeom>
          <a:noFill/>
          <a:ln w="9525">
            <a:noFill/>
            <a:miter lim="800000"/>
            <a:headEnd/>
            <a:tailEnd/>
          </a:ln>
          <a:effectLst/>
        </p:spPr>
        <p:txBody>
          <a:bodyPr wrap="square">
            <a:spAutoFit/>
          </a:bodyPr>
          <a:lstStyle/>
          <a:p>
            <a:pPr algn="l">
              <a:defRPr/>
            </a:pPr>
            <a:r>
              <a:rPr lang="en-US" sz="1200" b="1" i="1" dirty="0" smtClean="0">
                <a:solidFill>
                  <a:schemeClr val="tx1"/>
                </a:solidFill>
              </a:rPr>
              <a:t>Basics Probability Distributions- Uniform  </a:t>
            </a:r>
            <a:endParaRPr lang="en-US" sz="1200" b="1" i="1" dirty="0">
              <a:solidFill>
                <a:schemeClr val="tx1"/>
              </a:solidFill>
            </a:endParaRPr>
          </a:p>
        </p:txBody>
      </p:sp>
      <p:sp>
        <p:nvSpPr>
          <p:cNvPr id="14" name="Rectangle 50"/>
          <p:cNvSpPr>
            <a:spLocks noGrp="1" noChangeArrowheads="1"/>
          </p:cNvSpPr>
          <p:nvPr>
            <p:ph type="title"/>
          </p:nvPr>
        </p:nvSpPr>
        <p:spPr bwMode="gray">
          <a:xfrm>
            <a:off x="0" y="0"/>
            <a:ext cx="91440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cxnSp>
        <p:nvCxnSpPr>
          <p:cNvPr id="19" name="Straight Connector 18"/>
          <p:cNvCxnSpPr/>
          <p:nvPr userDrawn="1"/>
        </p:nvCxnSpPr>
        <p:spPr bwMode="auto">
          <a:xfrm>
            <a:off x="0" y="838200"/>
            <a:ext cx="9144000" cy="1588"/>
          </a:xfrm>
          <a:prstGeom prst="line">
            <a:avLst/>
          </a:prstGeom>
          <a:solidFill>
            <a:schemeClr val="accent1"/>
          </a:solidFill>
          <a:ln w="76200" cap="flat" cmpd="sng" algn="ctr">
            <a:solidFill>
              <a:schemeClr val="accent4"/>
            </a:solidFill>
            <a:prstDash val="solid"/>
            <a:round/>
            <a:headEnd type="none" w="med" len="med"/>
            <a:tailEnd type="none" w="med" len="med"/>
          </a:ln>
          <a:effectLst/>
        </p:spPr>
      </p:cxnSp>
      <p:cxnSp>
        <p:nvCxnSpPr>
          <p:cNvPr id="20" name="Straight Connector 19"/>
          <p:cNvCxnSpPr/>
          <p:nvPr userDrawn="1"/>
        </p:nvCxnSpPr>
        <p:spPr bwMode="auto">
          <a:xfrm>
            <a:off x="0" y="6475412"/>
            <a:ext cx="9144000" cy="1588"/>
          </a:xfrm>
          <a:prstGeom prst="line">
            <a:avLst/>
          </a:prstGeom>
          <a:solidFill>
            <a:schemeClr val="accent1"/>
          </a:solidFill>
          <a:ln w="76200" cap="flat" cmpd="sng" algn="ctr">
            <a:noFill/>
            <a:prstDash val="solid"/>
            <a:round/>
            <a:headEnd type="none" w="med" len="med"/>
            <a:tailEnd type="none" w="med" len="med"/>
          </a:ln>
          <a:effectLst/>
        </p:spPr>
      </p:cxnSp>
      <p:cxnSp>
        <p:nvCxnSpPr>
          <p:cNvPr id="10" name="Straight Connector 9"/>
          <p:cNvCxnSpPr/>
          <p:nvPr userDrawn="1"/>
        </p:nvCxnSpPr>
        <p:spPr bwMode="auto">
          <a:xfrm>
            <a:off x="0" y="6477000"/>
            <a:ext cx="9144000" cy="1588"/>
          </a:xfrm>
          <a:prstGeom prst="line">
            <a:avLst/>
          </a:prstGeom>
          <a:solidFill>
            <a:schemeClr val="accent1"/>
          </a:solidFill>
          <a:ln w="57150" cap="flat" cmpd="sng" algn="ctr">
            <a:solidFill>
              <a:schemeClr val="tx1"/>
            </a:solid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763" r:id="rId1"/>
    <p:sldLayoutId id="2147483752" r:id="rId2"/>
    <p:sldLayoutId id="2147483756" r:id="rId3"/>
    <p:sldLayoutId id="2147483761" r:id="rId4"/>
    <p:sldLayoutId id="2147483762" r:id="rId5"/>
    <p:sldLayoutId id="2147483790" r:id="rId6"/>
  </p:sldLayoutIdLst>
  <p:transition/>
  <p:timing>
    <p:tnLst>
      <p:par>
        <p:cTn id="1" dur="indefinite" restart="never" nodeType="tmRoot"/>
      </p:par>
    </p:tnLst>
  </p:timing>
  <p:txStyles>
    <p:titleStyle>
      <a:lvl1pPr algn="l" rtl="0" eaLnBrk="1" fontAlgn="base" hangingPunct="1">
        <a:spcBef>
          <a:spcPct val="0"/>
        </a:spcBef>
        <a:spcAft>
          <a:spcPct val="0"/>
        </a:spcAft>
        <a:defRPr sz="3600">
          <a:solidFill>
            <a:schemeClr val="tx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
          <a:schemeClr val="tx1"/>
        </a:buClr>
        <a:buSzPct val="75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381000" y="685800"/>
            <a:ext cx="82296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smtClean="0"/>
          </a:p>
        </p:txBody>
      </p:sp>
      <p:sp>
        <p:nvSpPr>
          <p:cNvPr id="11" name="Text Box 57"/>
          <p:cNvSpPr txBox="1">
            <a:spLocks noChangeArrowheads="1"/>
          </p:cNvSpPr>
          <p:nvPr userDrawn="1"/>
        </p:nvSpPr>
        <p:spPr bwMode="auto">
          <a:xfrm>
            <a:off x="8458200" y="6581775"/>
            <a:ext cx="6858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B050"/>
                </a:solidFill>
              </a:rPr>
              <a:pPr algn="r">
                <a:defRPr/>
              </a:pPr>
              <a:t>‹#›</a:t>
            </a:fld>
            <a:endParaRPr lang="en-US" sz="1200" b="1" i="1" dirty="0">
              <a:solidFill>
                <a:srgbClr val="00B050"/>
              </a:solidFill>
            </a:endParaRPr>
          </a:p>
        </p:txBody>
      </p:sp>
      <p:sp>
        <p:nvSpPr>
          <p:cNvPr id="12" name="Text Box 57"/>
          <p:cNvSpPr txBox="1">
            <a:spLocks noChangeArrowheads="1"/>
          </p:cNvSpPr>
          <p:nvPr userDrawn="1"/>
        </p:nvSpPr>
        <p:spPr bwMode="auto">
          <a:xfrm>
            <a:off x="4171950" y="6553200"/>
            <a:ext cx="3067050" cy="276999"/>
          </a:xfrm>
          <a:prstGeom prst="rect">
            <a:avLst/>
          </a:prstGeom>
          <a:noFill/>
          <a:ln w="9525">
            <a:noFill/>
            <a:miter lim="800000"/>
            <a:headEnd/>
            <a:tailEnd/>
          </a:ln>
          <a:effectLst/>
        </p:spPr>
        <p:txBody>
          <a:bodyPr>
            <a:spAutoFit/>
          </a:bodyPr>
          <a:lstStyle/>
          <a:p>
            <a:pPr>
              <a:defRPr/>
            </a:pPr>
            <a:r>
              <a:rPr lang="en-US" sz="1200" b="1" i="1" dirty="0">
                <a:solidFill>
                  <a:srgbClr val="00B050"/>
                </a:solidFill>
              </a:rPr>
              <a:t>Ardavan Asef-Vaziri    </a:t>
            </a:r>
            <a:r>
              <a:rPr lang="en-US" sz="1200" b="1" i="1" dirty="0" smtClean="0">
                <a:solidFill>
                  <a:srgbClr val="00B050"/>
                </a:solidFill>
              </a:rPr>
              <a:t>Jul-09</a:t>
            </a:r>
            <a:endParaRPr lang="en-US" sz="1200" b="1" i="1" dirty="0">
              <a:solidFill>
                <a:srgbClr val="00B050"/>
              </a:solidFill>
            </a:endParaRPr>
          </a:p>
        </p:txBody>
      </p:sp>
      <p:sp>
        <p:nvSpPr>
          <p:cNvPr id="13" name="Text Box 57"/>
          <p:cNvSpPr txBox="1">
            <a:spLocks noChangeArrowheads="1"/>
          </p:cNvSpPr>
          <p:nvPr userDrawn="1"/>
        </p:nvSpPr>
        <p:spPr bwMode="auto">
          <a:xfrm>
            <a:off x="0" y="6553200"/>
            <a:ext cx="4267200" cy="276999"/>
          </a:xfrm>
          <a:prstGeom prst="rect">
            <a:avLst/>
          </a:prstGeom>
          <a:noFill/>
          <a:ln w="9525">
            <a:noFill/>
            <a:miter lim="800000"/>
            <a:headEnd/>
            <a:tailEnd/>
          </a:ln>
          <a:effectLst/>
        </p:spPr>
        <p:txBody>
          <a:bodyPr wrap="square">
            <a:spAutoFit/>
          </a:bodyPr>
          <a:lstStyle/>
          <a:p>
            <a:pPr algn="l">
              <a:defRPr/>
            </a:pPr>
            <a:r>
              <a:rPr lang="en-US" sz="1200" b="1" i="1" kern="1200" dirty="0" smtClean="0">
                <a:solidFill>
                  <a:srgbClr val="00B050"/>
                </a:solidFill>
                <a:latin typeface="Verdana" pitchFamily="34" charset="0"/>
                <a:ea typeface="ＭＳ Ｐゴシック" charset="-128"/>
                <a:cs typeface="+mn-cs"/>
              </a:rPr>
              <a:t>Theory of Constraints:  1- Throughput World </a:t>
            </a:r>
            <a:endParaRPr lang="en-US" sz="1200" b="1" i="1" kern="1200" dirty="0">
              <a:solidFill>
                <a:srgbClr val="00B050"/>
              </a:solidFill>
              <a:latin typeface="Verdana" pitchFamily="34" charset="0"/>
              <a:ea typeface="ＭＳ Ｐゴシック" charset="-128"/>
              <a:cs typeface="+mn-cs"/>
            </a:endParaRPr>
          </a:p>
        </p:txBody>
      </p:sp>
      <p:cxnSp>
        <p:nvCxnSpPr>
          <p:cNvPr id="19" name="Straight Connector 18"/>
          <p:cNvCxnSpPr/>
          <p:nvPr userDrawn="1"/>
        </p:nvCxnSpPr>
        <p:spPr bwMode="auto">
          <a:xfrm>
            <a:off x="0" y="455612"/>
            <a:ext cx="9144000" cy="1588"/>
          </a:xfrm>
          <a:prstGeom prst="line">
            <a:avLst/>
          </a:prstGeom>
          <a:solidFill>
            <a:schemeClr val="accent1"/>
          </a:solidFill>
          <a:ln w="127000" cap="flat" cmpd="sng" algn="ctr">
            <a:solidFill>
              <a:srgbClr val="00B050"/>
            </a:solidFill>
            <a:prstDash val="solid"/>
            <a:round/>
            <a:headEnd type="none" w="med" len="med"/>
            <a:tailEnd type="none" w="med" len="med"/>
          </a:ln>
          <a:effectLst/>
        </p:spPr>
      </p:cxnSp>
      <p:cxnSp>
        <p:nvCxnSpPr>
          <p:cNvPr id="20" name="Straight Connector 19"/>
          <p:cNvCxnSpPr/>
          <p:nvPr userDrawn="1"/>
        </p:nvCxnSpPr>
        <p:spPr bwMode="auto">
          <a:xfrm>
            <a:off x="0" y="6475412"/>
            <a:ext cx="9144000" cy="1588"/>
          </a:xfrm>
          <a:prstGeom prst="line">
            <a:avLst/>
          </a:prstGeom>
          <a:solidFill>
            <a:schemeClr val="accent1"/>
          </a:solidFill>
          <a:ln w="76200" cap="flat" cmpd="sng" algn="ctr">
            <a:solidFill>
              <a:srgbClr val="00B050"/>
            </a:solidFill>
            <a:prstDash val="solid"/>
            <a:round/>
            <a:headEnd type="none" w="med" len="med"/>
            <a:tailEnd type="none" w="med" len="med"/>
          </a:ln>
          <a:effectLst/>
        </p:spPr>
      </p:cxnSp>
      <p:sp>
        <p:nvSpPr>
          <p:cNvPr id="9" name="Text Box 57"/>
          <p:cNvSpPr txBox="1">
            <a:spLocks noChangeArrowheads="1"/>
          </p:cNvSpPr>
          <p:nvPr userDrawn="1"/>
        </p:nvSpPr>
        <p:spPr bwMode="auto">
          <a:xfrm>
            <a:off x="152400" y="-76200"/>
            <a:ext cx="4267200" cy="523220"/>
          </a:xfrm>
          <a:prstGeom prst="rect">
            <a:avLst/>
          </a:prstGeom>
          <a:noFill/>
          <a:ln w="9525">
            <a:noFill/>
            <a:miter lim="800000"/>
            <a:headEnd/>
            <a:tailEnd/>
          </a:ln>
          <a:effectLst/>
        </p:spPr>
        <p:txBody>
          <a:bodyPr wrap="square">
            <a:spAutoFit/>
          </a:bodyPr>
          <a:lstStyle/>
          <a:p>
            <a:pPr algn="l">
              <a:defRPr/>
            </a:pPr>
            <a:r>
              <a:rPr lang="en-US" sz="2800" b="0" i="0" dirty="0" smtClean="0">
                <a:solidFill>
                  <a:srgbClr val="00B050"/>
                </a:solidFill>
                <a:latin typeface="Impact" pitchFamily="34" charset="0"/>
              </a:rPr>
              <a:t>Information</a:t>
            </a:r>
            <a:endParaRPr lang="en-US" sz="2800" b="0" i="0" dirty="0">
              <a:solidFill>
                <a:srgbClr val="00B050"/>
              </a:solidFill>
              <a:latin typeface="Impact"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par>
    </p:tnLst>
  </p:timing>
  <p:txStyles>
    <p:titleStyle>
      <a:lvl1pPr algn="l" rtl="0" eaLnBrk="1" fontAlgn="base" hangingPunct="1">
        <a:spcBef>
          <a:spcPct val="0"/>
        </a:spcBef>
        <a:spcAft>
          <a:spcPct val="0"/>
        </a:spcAft>
        <a:defRPr sz="3600">
          <a:solidFill>
            <a:srgbClr val="00B05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None/>
        <a:defRPr sz="20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381000" y="1412875"/>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Text Box 57"/>
          <p:cNvSpPr txBox="1">
            <a:spLocks noChangeArrowheads="1"/>
          </p:cNvSpPr>
          <p:nvPr userDrawn="1"/>
        </p:nvSpPr>
        <p:spPr bwMode="auto">
          <a:xfrm>
            <a:off x="8458200" y="6581775"/>
            <a:ext cx="6858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2060"/>
                </a:solidFill>
              </a:rPr>
              <a:pPr algn="r">
                <a:defRPr/>
              </a:pPr>
              <a:t>‹#›</a:t>
            </a:fld>
            <a:endParaRPr lang="en-US" sz="1200" b="1" i="1" dirty="0">
              <a:solidFill>
                <a:srgbClr val="002060"/>
              </a:solidFill>
            </a:endParaRPr>
          </a:p>
        </p:txBody>
      </p:sp>
      <p:sp>
        <p:nvSpPr>
          <p:cNvPr id="12" name="Text Box 57"/>
          <p:cNvSpPr txBox="1">
            <a:spLocks noChangeArrowheads="1"/>
          </p:cNvSpPr>
          <p:nvPr userDrawn="1"/>
        </p:nvSpPr>
        <p:spPr bwMode="auto">
          <a:xfrm>
            <a:off x="4171950" y="6553200"/>
            <a:ext cx="3067050" cy="276999"/>
          </a:xfrm>
          <a:prstGeom prst="rect">
            <a:avLst/>
          </a:prstGeom>
          <a:noFill/>
          <a:ln w="9525">
            <a:noFill/>
            <a:miter lim="800000"/>
            <a:headEnd/>
            <a:tailEnd/>
          </a:ln>
          <a:effectLst/>
        </p:spPr>
        <p:txBody>
          <a:bodyPr>
            <a:spAutoFit/>
          </a:bodyPr>
          <a:lstStyle/>
          <a:p>
            <a:pPr>
              <a:defRPr/>
            </a:pPr>
            <a:r>
              <a:rPr lang="en-US" sz="1200" b="1" i="1" dirty="0">
                <a:solidFill>
                  <a:srgbClr val="002060"/>
                </a:solidFill>
              </a:rPr>
              <a:t>Ardavan Asef-Vaziri    </a:t>
            </a:r>
            <a:r>
              <a:rPr lang="en-US" sz="1200" b="1" i="1" dirty="0" smtClean="0">
                <a:solidFill>
                  <a:srgbClr val="002060"/>
                </a:solidFill>
              </a:rPr>
              <a:t>Jul-09</a:t>
            </a:r>
            <a:endParaRPr lang="en-US" sz="1200" b="1" i="1" dirty="0">
              <a:solidFill>
                <a:srgbClr val="002060"/>
              </a:solidFill>
            </a:endParaRPr>
          </a:p>
        </p:txBody>
      </p:sp>
      <p:sp>
        <p:nvSpPr>
          <p:cNvPr id="13" name="Text Box 57"/>
          <p:cNvSpPr txBox="1">
            <a:spLocks noChangeArrowheads="1"/>
          </p:cNvSpPr>
          <p:nvPr userDrawn="1"/>
        </p:nvSpPr>
        <p:spPr bwMode="auto">
          <a:xfrm>
            <a:off x="0" y="6553200"/>
            <a:ext cx="4267200" cy="276999"/>
          </a:xfrm>
          <a:prstGeom prst="rect">
            <a:avLst/>
          </a:prstGeom>
          <a:noFill/>
          <a:ln w="9525">
            <a:noFill/>
            <a:miter lim="800000"/>
            <a:headEnd/>
            <a:tailEnd/>
          </a:ln>
          <a:effectLst/>
        </p:spPr>
        <p:txBody>
          <a:bodyPr wrap="square">
            <a:spAutoFit/>
          </a:bodyPr>
          <a:lstStyle/>
          <a:p>
            <a:pPr algn="l" rtl="0" eaLnBrk="0" fontAlgn="base" hangingPunct="0">
              <a:spcBef>
                <a:spcPct val="0"/>
              </a:spcBef>
              <a:spcAft>
                <a:spcPct val="0"/>
              </a:spcAft>
              <a:defRPr/>
            </a:pPr>
            <a:r>
              <a:rPr lang="en-US" sz="1200" b="1" i="1" kern="1200" dirty="0" smtClean="0">
                <a:solidFill>
                  <a:srgbClr val="002060"/>
                </a:solidFill>
                <a:latin typeface="Verdana" pitchFamily="34" charset="0"/>
                <a:ea typeface="ＭＳ Ｐゴシック" charset="-128"/>
                <a:cs typeface="+mn-cs"/>
              </a:rPr>
              <a:t>Theory of Constraints:  1- Throughput World </a:t>
            </a:r>
            <a:endParaRPr lang="en-US" sz="1200" b="1" i="1" kern="1200" dirty="0">
              <a:solidFill>
                <a:srgbClr val="002060"/>
              </a:solidFill>
              <a:latin typeface="Verdana" pitchFamily="34" charset="0"/>
              <a:ea typeface="ＭＳ Ｐゴシック" charset="-128"/>
              <a:cs typeface="+mn-cs"/>
            </a:endParaRPr>
          </a:p>
        </p:txBody>
      </p:sp>
      <p:sp>
        <p:nvSpPr>
          <p:cNvPr id="14" name="Rectangle 50"/>
          <p:cNvSpPr>
            <a:spLocks noGrp="1" noChangeArrowheads="1"/>
          </p:cNvSpPr>
          <p:nvPr>
            <p:ph type="title"/>
          </p:nvPr>
        </p:nvSpPr>
        <p:spPr bwMode="gray">
          <a:xfrm>
            <a:off x="250825" y="0"/>
            <a:ext cx="8664575"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Practice: </a:t>
            </a:r>
            <a:br>
              <a:rPr lang="en-US" dirty="0" smtClean="0"/>
            </a:br>
            <a:endParaRPr lang="en-US" dirty="0" smtClean="0"/>
          </a:p>
        </p:txBody>
      </p:sp>
      <p:cxnSp>
        <p:nvCxnSpPr>
          <p:cNvPr id="19" name="Straight Connector 18"/>
          <p:cNvCxnSpPr/>
          <p:nvPr userDrawn="1"/>
        </p:nvCxnSpPr>
        <p:spPr bwMode="auto">
          <a:xfrm>
            <a:off x="0" y="1141412"/>
            <a:ext cx="9144000" cy="1588"/>
          </a:xfrm>
          <a:prstGeom prst="line">
            <a:avLst/>
          </a:prstGeom>
          <a:solidFill>
            <a:schemeClr val="accent1"/>
          </a:solidFill>
          <a:ln w="127000" cap="flat" cmpd="sng" algn="ctr">
            <a:solidFill>
              <a:srgbClr val="002060"/>
            </a:solidFill>
            <a:prstDash val="solid"/>
            <a:round/>
            <a:headEnd type="none" w="med" len="med"/>
            <a:tailEnd type="none" w="med" len="med"/>
          </a:ln>
          <a:effectLst/>
        </p:spPr>
      </p:cxnSp>
      <p:cxnSp>
        <p:nvCxnSpPr>
          <p:cNvPr id="20" name="Straight Connector 19"/>
          <p:cNvCxnSpPr/>
          <p:nvPr userDrawn="1"/>
        </p:nvCxnSpPr>
        <p:spPr bwMode="auto">
          <a:xfrm>
            <a:off x="0" y="6475412"/>
            <a:ext cx="9144000" cy="1588"/>
          </a:xfrm>
          <a:prstGeom prst="line">
            <a:avLst/>
          </a:prstGeom>
          <a:solidFill>
            <a:schemeClr val="accent1"/>
          </a:solidFill>
          <a:ln w="76200" cap="flat" cmpd="sng" algn="ctr">
            <a:solidFill>
              <a:srgbClr val="002060"/>
            </a:solid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766" r:id="rId1"/>
    <p:sldLayoutId id="2147483768" r:id="rId2"/>
    <p:sldLayoutId id="2147483769" r:id="rId3"/>
  </p:sldLayoutIdLst>
  <p:transition/>
  <p:timing>
    <p:tnLst>
      <p:par>
        <p:cTn id="1" dur="indefinite" restart="never" nodeType="tmRoot"/>
      </p:par>
    </p:tnLst>
  </p:timing>
  <p:txStyles>
    <p:titleStyle>
      <a:lvl1pPr algn="l" rtl="0" eaLnBrk="1" fontAlgn="base" hangingPunct="1">
        <a:spcBef>
          <a:spcPct val="0"/>
        </a:spcBef>
        <a:spcAft>
          <a:spcPct val="0"/>
        </a:spcAft>
        <a:defRPr sz="3600">
          <a:solidFill>
            <a:srgbClr val="00206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Char char="p"/>
        <a:defRPr sz="2800">
          <a:solidFill>
            <a:srgbClr val="002060"/>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rgbClr val="002060"/>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rgbClr val="002060"/>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rgbClr val="002060"/>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381000" y="685800"/>
            <a:ext cx="82296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smtClean="0"/>
          </a:p>
        </p:txBody>
      </p:sp>
      <p:sp>
        <p:nvSpPr>
          <p:cNvPr id="11" name="Text Box 57"/>
          <p:cNvSpPr txBox="1">
            <a:spLocks noChangeArrowheads="1"/>
          </p:cNvSpPr>
          <p:nvPr userDrawn="1"/>
        </p:nvSpPr>
        <p:spPr bwMode="auto">
          <a:xfrm>
            <a:off x="8458200" y="6581775"/>
            <a:ext cx="6858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B050"/>
                </a:solidFill>
              </a:rPr>
              <a:pPr algn="r">
                <a:defRPr/>
              </a:pPr>
              <a:t>‹#›</a:t>
            </a:fld>
            <a:endParaRPr lang="en-US" sz="1200" b="1" i="1" dirty="0">
              <a:solidFill>
                <a:srgbClr val="00B050"/>
              </a:solidFill>
            </a:endParaRPr>
          </a:p>
        </p:txBody>
      </p:sp>
      <p:sp>
        <p:nvSpPr>
          <p:cNvPr id="12" name="Text Box 57"/>
          <p:cNvSpPr txBox="1">
            <a:spLocks noChangeArrowheads="1"/>
          </p:cNvSpPr>
          <p:nvPr userDrawn="1"/>
        </p:nvSpPr>
        <p:spPr bwMode="auto">
          <a:xfrm>
            <a:off x="4171950" y="6553200"/>
            <a:ext cx="3067050" cy="276225"/>
          </a:xfrm>
          <a:prstGeom prst="rect">
            <a:avLst/>
          </a:prstGeom>
          <a:noFill/>
          <a:ln w="9525">
            <a:noFill/>
            <a:miter lim="800000"/>
            <a:headEnd/>
            <a:tailEnd/>
          </a:ln>
          <a:effectLst/>
        </p:spPr>
        <p:txBody>
          <a:bodyPr>
            <a:spAutoFit/>
          </a:bodyPr>
          <a:lstStyle/>
          <a:p>
            <a:pPr>
              <a:defRPr/>
            </a:pPr>
            <a:r>
              <a:rPr lang="en-US" sz="1200" b="1" i="1" dirty="0">
                <a:solidFill>
                  <a:srgbClr val="00B050"/>
                </a:solidFill>
              </a:rPr>
              <a:t>Ardavan Asef-Vaziri    6/4/2009</a:t>
            </a:r>
          </a:p>
        </p:txBody>
      </p:sp>
      <p:sp>
        <p:nvSpPr>
          <p:cNvPr id="13" name="Text Box 57"/>
          <p:cNvSpPr txBox="1">
            <a:spLocks noChangeArrowheads="1"/>
          </p:cNvSpPr>
          <p:nvPr userDrawn="1"/>
        </p:nvSpPr>
        <p:spPr bwMode="auto">
          <a:xfrm>
            <a:off x="0" y="6553200"/>
            <a:ext cx="4267200" cy="276999"/>
          </a:xfrm>
          <a:prstGeom prst="rect">
            <a:avLst/>
          </a:prstGeom>
          <a:noFill/>
          <a:ln w="9525">
            <a:noFill/>
            <a:miter lim="800000"/>
            <a:headEnd/>
            <a:tailEnd/>
          </a:ln>
          <a:effectLst/>
        </p:spPr>
        <p:txBody>
          <a:bodyPr wrap="square">
            <a:spAutoFit/>
          </a:bodyPr>
          <a:lstStyle/>
          <a:p>
            <a:pPr algn="l">
              <a:defRPr/>
            </a:pPr>
            <a:r>
              <a:rPr lang="en-US" sz="1200" b="1" i="1" dirty="0" smtClean="0">
                <a:solidFill>
                  <a:srgbClr val="00B050"/>
                </a:solidFill>
              </a:rPr>
              <a:t>Lean Thinking:  1- Introduction </a:t>
            </a:r>
            <a:endParaRPr lang="en-US" sz="1200" b="1" i="1" dirty="0">
              <a:solidFill>
                <a:srgbClr val="00B050"/>
              </a:solidFill>
            </a:endParaRPr>
          </a:p>
        </p:txBody>
      </p:sp>
      <p:cxnSp>
        <p:nvCxnSpPr>
          <p:cNvPr id="19" name="Straight Connector 18"/>
          <p:cNvCxnSpPr/>
          <p:nvPr userDrawn="1"/>
        </p:nvCxnSpPr>
        <p:spPr bwMode="auto">
          <a:xfrm>
            <a:off x="0" y="455612"/>
            <a:ext cx="9144000" cy="1588"/>
          </a:xfrm>
          <a:prstGeom prst="line">
            <a:avLst/>
          </a:prstGeom>
          <a:solidFill>
            <a:schemeClr val="accent1"/>
          </a:solidFill>
          <a:ln w="127000" cap="flat" cmpd="sng" algn="ctr">
            <a:solidFill>
              <a:srgbClr val="00B050"/>
            </a:solidFill>
            <a:prstDash val="solid"/>
            <a:round/>
            <a:headEnd type="none" w="med" len="med"/>
            <a:tailEnd type="none" w="med" len="med"/>
          </a:ln>
          <a:effectLst/>
        </p:spPr>
      </p:cxnSp>
      <p:cxnSp>
        <p:nvCxnSpPr>
          <p:cNvPr id="20" name="Straight Connector 19"/>
          <p:cNvCxnSpPr/>
          <p:nvPr userDrawn="1"/>
        </p:nvCxnSpPr>
        <p:spPr bwMode="auto">
          <a:xfrm>
            <a:off x="0" y="6475412"/>
            <a:ext cx="9144000" cy="1588"/>
          </a:xfrm>
          <a:prstGeom prst="line">
            <a:avLst/>
          </a:prstGeom>
          <a:solidFill>
            <a:schemeClr val="accent1"/>
          </a:solidFill>
          <a:ln w="76200" cap="flat" cmpd="sng" algn="ctr">
            <a:solidFill>
              <a:srgbClr val="00B050"/>
            </a:solidFill>
            <a:prstDash val="solid"/>
            <a:round/>
            <a:headEnd type="none" w="med" len="med"/>
            <a:tailEnd type="none" w="med" len="med"/>
          </a:ln>
          <a:effectLst/>
        </p:spPr>
      </p:cxnSp>
      <p:sp>
        <p:nvSpPr>
          <p:cNvPr id="9" name="Text Box 57"/>
          <p:cNvSpPr txBox="1">
            <a:spLocks noChangeArrowheads="1"/>
          </p:cNvSpPr>
          <p:nvPr userDrawn="1"/>
        </p:nvSpPr>
        <p:spPr bwMode="auto">
          <a:xfrm>
            <a:off x="152400" y="-76200"/>
            <a:ext cx="4267200" cy="523220"/>
          </a:xfrm>
          <a:prstGeom prst="rect">
            <a:avLst/>
          </a:prstGeom>
          <a:noFill/>
          <a:ln w="9525">
            <a:noFill/>
            <a:miter lim="800000"/>
            <a:headEnd/>
            <a:tailEnd/>
          </a:ln>
          <a:effectLst/>
        </p:spPr>
        <p:txBody>
          <a:bodyPr wrap="square">
            <a:spAutoFit/>
          </a:bodyPr>
          <a:lstStyle/>
          <a:p>
            <a:pPr algn="l">
              <a:defRPr/>
            </a:pPr>
            <a:r>
              <a:rPr lang="en-US" sz="2800" b="0" i="0" dirty="0" smtClean="0">
                <a:solidFill>
                  <a:srgbClr val="00B050"/>
                </a:solidFill>
                <a:latin typeface="Impact" pitchFamily="34" charset="0"/>
              </a:rPr>
              <a:t>Information</a:t>
            </a:r>
            <a:endParaRPr lang="en-US" sz="2800" b="0" i="0" dirty="0">
              <a:solidFill>
                <a:srgbClr val="00B050"/>
              </a:solidFill>
              <a:latin typeface="Impact" pitchFamily="34" charset="0"/>
            </a:endParaRPr>
          </a:p>
        </p:txBody>
      </p:sp>
    </p:spTree>
  </p:cSld>
  <p:clrMap bg1="lt1" tx1="dk1" bg2="lt2" tx2="dk2" accent1="accent1" accent2="accent2" accent3="accent3" accent4="accent4" accent5="accent5" accent6="accent6" hlink="hlink" folHlink="folHlink"/>
  <p:sldLayoutIdLst>
    <p:sldLayoutId id="2147483787" r:id="rId1"/>
    <p:sldLayoutId id="2147483786" r:id="rId2"/>
  </p:sldLayoutIdLst>
  <p:transition/>
  <p:timing>
    <p:tnLst>
      <p:par>
        <p:cTn id="1" dur="indefinite" restart="never" nodeType="tmRoot"/>
      </p:par>
    </p:tnLst>
  </p:timing>
  <p:txStyles>
    <p:titleStyle>
      <a:lvl1pPr algn="l" rtl="0" eaLnBrk="1" fontAlgn="base" hangingPunct="1">
        <a:spcBef>
          <a:spcPct val="0"/>
        </a:spcBef>
        <a:spcAft>
          <a:spcPct val="0"/>
        </a:spcAft>
        <a:defRPr sz="3600">
          <a:solidFill>
            <a:srgbClr val="00B05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None/>
        <a:defRPr sz="2000">
          <a:solidFill>
            <a:srgbClr val="00B050"/>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6.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package" Target="../embeddings/Microsoft_Excel_Worksheet5.xlsx"/><Relationship Id="rId5" Type="http://schemas.openxmlformats.org/officeDocument/2006/relationships/image" Target="../media/image5.emf"/><Relationship Id="rId4" Type="http://schemas.openxmlformats.org/officeDocument/2006/relationships/package" Target="../embeddings/Microsoft_Excel_Worksheet4.xlsx"/></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package" Target="../embeddings/Microsoft_Excel_Worksheet.xlsx"/><Relationship Id="rId7" Type="http://schemas.openxmlformats.org/officeDocument/2006/relationships/package" Target="../embeddings/Microsoft_Excel_Worksheet2.xls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package" Target="../embeddings/Microsoft_Excel_Worksheet1.xlsx"/><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6.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8.emf"/><Relationship Id="rId5" Type="http://schemas.openxmlformats.org/officeDocument/2006/relationships/oleObject" Target="../embeddings/oleObject4.bin"/><Relationship Id="rId4" Type="http://schemas.openxmlformats.org/officeDocument/2006/relationships/image" Target="../media/image17.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2.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png"/><Relationship Id="rId5" Type="http://schemas.openxmlformats.org/officeDocument/2006/relationships/image" Target="../media/image280.png"/><Relationship Id="rId10" Type="http://schemas.openxmlformats.org/officeDocument/2006/relationships/image" Target="../media/image2.emf"/><Relationship Id="rId4" Type="http://schemas.openxmlformats.org/officeDocument/2006/relationships/image" Target="../media/image6.png"/><Relationship Id="rId9" Type="http://schemas.openxmlformats.org/officeDocument/2006/relationships/package" Target="../embeddings/Microsoft_Excel_Worksheet3.xlsx"/></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0"/>
            <a:ext cx="9144000" cy="6858000"/>
          </a:xfrm>
          <a:prstGeom prst="rect">
            <a:avLst/>
          </a:prstGeom>
          <a:solidFill>
            <a:srgbClr val="000078"/>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pic>
        <p:nvPicPr>
          <p:cNvPr id="2" name="Picture 1"/>
          <p:cNvPicPr>
            <a:picLocks noChangeAspect="1"/>
          </p:cNvPicPr>
          <p:nvPr/>
        </p:nvPicPr>
        <p:blipFill>
          <a:blip r:embed="rId2"/>
          <a:stretch>
            <a:fillRect/>
          </a:stretch>
        </p:blipFill>
        <p:spPr>
          <a:xfrm>
            <a:off x="-1676" y="0"/>
            <a:ext cx="9144000" cy="5971873"/>
          </a:xfrm>
          <a:prstGeom prst="rect">
            <a:avLst/>
          </a:prstGeom>
        </p:spPr>
      </p:pic>
      <p:sp>
        <p:nvSpPr>
          <p:cNvPr id="3" name="Rectangle 2"/>
          <p:cNvSpPr/>
          <p:nvPr/>
        </p:nvSpPr>
        <p:spPr>
          <a:xfrm>
            <a:off x="0" y="6165304"/>
            <a:ext cx="9144000" cy="754053"/>
          </a:xfrm>
          <a:prstGeom prst="rect">
            <a:avLst/>
          </a:prstGeom>
          <a:solidFill>
            <a:srgbClr val="000078"/>
          </a:solidFill>
        </p:spPr>
        <p:txBody>
          <a:bodyPr wrap="square">
            <a:spAutoFit/>
          </a:bodyPr>
          <a:lstStyle/>
          <a:p>
            <a:r>
              <a:rPr lang="en-US" sz="4300" dirty="0">
                <a:solidFill>
                  <a:schemeClr val="bg1"/>
                </a:solidFill>
                <a:latin typeface="Impact" panose="020B0806030902050204" pitchFamily="34" charset="0"/>
              </a:rPr>
              <a:t>Exponential and Poisson  Distributions</a:t>
            </a:r>
          </a:p>
        </p:txBody>
      </p:sp>
    </p:spTree>
    <p:extLst>
      <p:ext uri="{BB962C8B-B14F-4D97-AF65-F5344CB8AC3E}">
        <p14:creationId xmlns:p14="http://schemas.microsoft.com/office/powerpoint/2010/main" val="1028599230"/>
      </p:ext>
    </p:extLst>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7" name="Rectangle 9"/>
          <p:cNvSpPr>
            <a:spLocks noChangeArrowheads="1"/>
          </p:cNvSpPr>
          <p:nvPr/>
        </p:nvSpPr>
        <p:spPr bwMode="auto">
          <a:xfrm>
            <a:off x="0" y="980728"/>
            <a:ext cx="9144000" cy="1368152"/>
          </a:xfrm>
          <a:prstGeom prst="rect">
            <a:avLst/>
          </a:prstGeom>
          <a:noFill/>
          <a:ln w="12700">
            <a:noFill/>
            <a:miter lim="800000"/>
            <a:headEnd/>
            <a:tailEnd/>
          </a:ln>
          <a:effectLst/>
        </p:spPr>
        <p:txBody>
          <a:bodyPr lIns="90488" tIns="44450" rIns="90488" bIns="44450"/>
          <a:lstStyle/>
          <a:p>
            <a:pPr algn="l">
              <a:spcBef>
                <a:spcPct val="20000"/>
              </a:spcBef>
              <a:buClr>
                <a:srgbClr val="66FFFF"/>
              </a:buClr>
              <a:buSzPct val="75000"/>
              <a:buFont typeface="Monotype Sorts" pitchFamily="2" charset="2"/>
              <a:buNone/>
            </a:pPr>
            <a:r>
              <a:rPr lang="en-US" sz="2400" dirty="0" smtClean="0">
                <a:latin typeface="Book Antiqua" pitchFamily="18" charset="0"/>
              </a:rPr>
              <a:t>90% of customers are served in less than what time interval?</a:t>
            </a:r>
          </a:p>
          <a:p>
            <a:pPr algn="l">
              <a:spcBef>
                <a:spcPct val="20000"/>
              </a:spcBef>
              <a:buClr>
                <a:srgbClr val="66FFFF"/>
              </a:buClr>
              <a:buSzPct val="75000"/>
              <a:buFont typeface="Monotype Sorts" pitchFamily="2" charset="2"/>
              <a:buNone/>
            </a:pPr>
            <a:endParaRPr lang="en-US" sz="2400" dirty="0" smtClean="0">
              <a:latin typeface="Book Antiqua"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52782313"/>
              </p:ext>
            </p:extLst>
          </p:nvPr>
        </p:nvGraphicFramePr>
        <p:xfrm>
          <a:off x="2095148" y="1566445"/>
          <a:ext cx="6825912" cy="3418281"/>
        </p:xfrm>
        <a:graphic>
          <a:graphicData uri="http://schemas.openxmlformats.org/presentationml/2006/ole">
            <mc:AlternateContent xmlns:mc="http://schemas.openxmlformats.org/markup-compatibility/2006">
              <mc:Choice xmlns:v="urn:schemas-microsoft-com:vml" Requires="v">
                <p:oleObj spid="_x0000_s74942" name="Worksheet" r:id="rId4" imgW="6105441" imgH="3057480" progId="Excel.Sheet.12">
                  <p:embed/>
                </p:oleObj>
              </mc:Choice>
              <mc:Fallback>
                <p:oleObj name="Worksheet" r:id="rId4" imgW="6105441" imgH="3057480" progId="Excel.Sheet.12">
                  <p:embed/>
                  <p:pic>
                    <p:nvPicPr>
                      <p:cNvPr id="0" name=""/>
                      <p:cNvPicPr/>
                      <p:nvPr/>
                    </p:nvPicPr>
                    <p:blipFill>
                      <a:blip r:embed="rId5"/>
                      <a:stretch>
                        <a:fillRect/>
                      </a:stretch>
                    </p:blipFill>
                    <p:spPr>
                      <a:xfrm>
                        <a:off x="2095148" y="1566445"/>
                        <a:ext cx="6825912" cy="3418281"/>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940367995"/>
              </p:ext>
            </p:extLst>
          </p:nvPr>
        </p:nvGraphicFramePr>
        <p:xfrm>
          <a:off x="6457950" y="5613154"/>
          <a:ext cx="2000250" cy="733425"/>
        </p:xfrm>
        <a:graphic>
          <a:graphicData uri="http://schemas.openxmlformats.org/presentationml/2006/ole">
            <mc:AlternateContent xmlns:mc="http://schemas.openxmlformats.org/markup-compatibility/2006">
              <mc:Choice xmlns:v="urn:schemas-microsoft-com:vml" Requires="v">
                <p:oleObj spid="_x0000_s74943" name="Worksheet" r:id="rId6" imgW="2000351" imgH="733320" progId="Excel.Sheet.12">
                  <p:embed/>
                </p:oleObj>
              </mc:Choice>
              <mc:Fallback>
                <p:oleObj name="Worksheet" r:id="rId6" imgW="2000351" imgH="733320" progId="Excel.Sheet.12">
                  <p:embed/>
                  <p:pic>
                    <p:nvPicPr>
                      <p:cNvPr id="0" name=""/>
                      <p:cNvPicPr/>
                      <p:nvPr/>
                    </p:nvPicPr>
                    <p:blipFill>
                      <a:blip r:embed="rId7"/>
                      <a:stretch>
                        <a:fillRect/>
                      </a:stretch>
                    </p:blipFill>
                    <p:spPr>
                      <a:xfrm>
                        <a:off x="6457950" y="5613154"/>
                        <a:ext cx="2000250" cy="733425"/>
                      </a:xfrm>
                      <a:prstGeom prst="rect">
                        <a:avLst/>
                      </a:prstGeom>
                    </p:spPr>
                  </p:pic>
                </p:oleObj>
              </mc:Fallback>
            </mc:AlternateContent>
          </a:graphicData>
        </a:graphic>
      </p:graphicFrame>
      <p:sp>
        <p:nvSpPr>
          <p:cNvPr id="6" name="Rectangle 9"/>
          <p:cNvSpPr>
            <a:spLocks noChangeArrowheads="1"/>
          </p:cNvSpPr>
          <p:nvPr/>
        </p:nvSpPr>
        <p:spPr bwMode="auto">
          <a:xfrm>
            <a:off x="0" y="1578799"/>
            <a:ext cx="1872208" cy="1368152"/>
          </a:xfrm>
          <a:prstGeom prst="rect">
            <a:avLst/>
          </a:prstGeom>
          <a:noFill/>
          <a:ln w="12700">
            <a:noFill/>
            <a:miter lim="800000"/>
            <a:headEnd/>
            <a:tailEnd/>
          </a:ln>
          <a:effectLst/>
        </p:spPr>
        <p:txBody>
          <a:bodyPr lIns="90488" tIns="44450" rIns="90488" bIns="44450"/>
          <a:lstStyle/>
          <a:p>
            <a:pPr algn="l">
              <a:spcBef>
                <a:spcPct val="20000"/>
              </a:spcBef>
              <a:buClr>
                <a:srgbClr val="66FFFF"/>
              </a:buClr>
              <a:buSzPct val="75000"/>
              <a:buFont typeface="Monotype Sorts" pitchFamily="2" charset="2"/>
              <a:buNone/>
            </a:pPr>
            <a:r>
              <a:rPr lang="en-US" sz="2400" dirty="0" smtClean="0">
                <a:latin typeface="Book Antiqua" pitchFamily="18" charset="0"/>
              </a:rPr>
              <a:t>1-e</a:t>
            </a:r>
            <a:r>
              <a:rPr lang="en-US" sz="2400" baseline="30000" dirty="0" smtClean="0">
                <a:latin typeface="Book Antiqua" pitchFamily="18" charset="0"/>
              </a:rPr>
              <a:t>-X0/</a:t>
            </a:r>
            <a:r>
              <a:rPr lang="en-US" sz="2400" baseline="30000" dirty="0" smtClean="0">
                <a:latin typeface="Book Antiqua" pitchFamily="18" charset="0"/>
                <a:sym typeface="Symbol"/>
              </a:rPr>
              <a:t></a:t>
            </a:r>
            <a:r>
              <a:rPr lang="en-US" sz="2400" baseline="30000" dirty="0" smtClean="0">
                <a:latin typeface="Book Antiqua" pitchFamily="18" charset="0"/>
              </a:rPr>
              <a:t> </a:t>
            </a:r>
            <a:r>
              <a:rPr lang="en-US" sz="2400" dirty="0" smtClean="0">
                <a:latin typeface="Book Antiqua" pitchFamily="18" charset="0"/>
              </a:rPr>
              <a:t>= 0.9</a:t>
            </a:r>
          </a:p>
          <a:p>
            <a:pPr algn="l">
              <a:spcBef>
                <a:spcPct val="20000"/>
              </a:spcBef>
              <a:buClr>
                <a:srgbClr val="66FFFF"/>
              </a:buClr>
              <a:buSzPct val="75000"/>
              <a:buFont typeface="Monotype Sorts" pitchFamily="2" charset="2"/>
              <a:buNone/>
            </a:pPr>
            <a:r>
              <a:rPr lang="en-US" sz="2400" dirty="0" smtClean="0">
                <a:latin typeface="Book Antiqua" pitchFamily="18" charset="0"/>
              </a:rPr>
              <a:t>Find X0</a:t>
            </a:r>
          </a:p>
          <a:p>
            <a:pPr algn="l">
              <a:spcBef>
                <a:spcPct val="20000"/>
              </a:spcBef>
              <a:buClr>
                <a:srgbClr val="66FFFF"/>
              </a:buClr>
              <a:buSzPct val="75000"/>
              <a:buFont typeface="Monotype Sorts" pitchFamily="2" charset="2"/>
              <a:buNone/>
            </a:pPr>
            <a:endParaRPr lang="en-US" sz="2400" dirty="0" smtClean="0">
              <a:latin typeface="Book Antiqua" pitchFamily="18" charset="0"/>
            </a:endParaRPr>
          </a:p>
        </p:txBody>
      </p:sp>
      <p:sp>
        <p:nvSpPr>
          <p:cNvPr id="7" name="Rectangle 9"/>
          <p:cNvSpPr>
            <a:spLocks noChangeArrowheads="1"/>
          </p:cNvSpPr>
          <p:nvPr/>
        </p:nvSpPr>
        <p:spPr bwMode="auto">
          <a:xfrm>
            <a:off x="4798963" y="5798269"/>
            <a:ext cx="1418282" cy="554907"/>
          </a:xfrm>
          <a:prstGeom prst="rect">
            <a:avLst/>
          </a:prstGeom>
          <a:noFill/>
          <a:ln w="12700">
            <a:noFill/>
            <a:miter lim="800000"/>
            <a:headEnd/>
            <a:tailEnd/>
          </a:ln>
          <a:effectLst/>
        </p:spPr>
        <p:txBody>
          <a:bodyPr lIns="90488" tIns="44450" rIns="90488" bIns="44450"/>
          <a:lstStyle/>
          <a:p>
            <a:pPr algn="l">
              <a:spcBef>
                <a:spcPct val="20000"/>
              </a:spcBef>
              <a:buClr>
                <a:srgbClr val="66FFFF"/>
              </a:buClr>
              <a:buSzPct val="75000"/>
              <a:buFont typeface="Monotype Sorts" pitchFamily="2" charset="2"/>
              <a:buNone/>
            </a:pPr>
            <a:r>
              <a:rPr lang="en-US" sz="2400" dirty="0" smtClean="0">
                <a:effectLst>
                  <a:outerShdw blurRad="38100" dist="38100" dir="2700000" algn="tl">
                    <a:srgbClr val="000000"/>
                  </a:outerShdw>
                </a:effectLst>
                <a:latin typeface="Book Antiqua" pitchFamily="18" charset="0"/>
              </a:rPr>
              <a:t>SOLVER</a:t>
            </a:r>
          </a:p>
          <a:p>
            <a:pPr algn="l">
              <a:spcBef>
                <a:spcPct val="20000"/>
              </a:spcBef>
              <a:buClr>
                <a:srgbClr val="66FFFF"/>
              </a:buClr>
              <a:buSzPct val="75000"/>
              <a:buFont typeface="Monotype Sorts" pitchFamily="2" charset="2"/>
              <a:buNone/>
            </a:pPr>
            <a:endParaRPr lang="en-US" sz="2400" dirty="0" smtClean="0">
              <a:effectLst>
                <a:outerShdw blurRad="38100" dist="38100" dir="2700000" algn="tl">
                  <a:srgbClr val="000000"/>
                </a:outerShdw>
              </a:effectLst>
              <a:latin typeface="Book Antiqua" pitchFamily="18" charset="0"/>
            </a:endParaRPr>
          </a:p>
        </p:txBody>
      </p:sp>
      <p:sp>
        <p:nvSpPr>
          <p:cNvPr id="9" name="Rectangle 2"/>
          <p:cNvSpPr>
            <a:spLocks noChangeArrowheads="1"/>
          </p:cNvSpPr>
          <p:nvPr/>
        </p:nvSpPr>
        <p:spPr bwMode="auto">
          <a:xfrm>
            <a:off x="0" y="-10865"/>
            <a:ext cx="9144000" cy="814387"/>
          </a:xfrm>
          <a:prstGeom prst="rect">
            <a:avLst/>
          </a:prstGeom>
          <a:noFill/>
          <a:ln w="12700">
            <a:noFill/>
            <a:miter lim="800000"/>
            <a:headEnd/>
            <a:tailEnd/>
          </a:ln>
          <a:effectLst/>
        </p:spPr>
        <p:txBody>
          <a:bodyPr lIns="90488" tIns="44450" rIns="90488" bIns="44450" anchor="ctr"/>
          <a:lstStyle/>
          <a:p>
            <a:pPr eaLnBrk="1" hangingPunct="1"/>
            <a:r>
              <a:rPr lang="en-US" sz="3600" dirty="0">
                <a:latin typeface="Impact" pitchFamily="34" charset="0"/>
                <a:ea typeface="ＭＳ Ｐゴシック" pitchFamily="-65" charset="-128"/>
                <a:cs typeface="Impact" pitchFamily="34" charset="0"/>
              </a:rPr>
              <a:t>Exponential Probability Distribution</a:t>
            </a:r>
          </a:p>
        </p:txBody>
      </p:sp>
    </p:spTree>
    <p:extLst>
      <p:ext uri="{BB962C8B-B14F-4D97-AF65-F5344CB8AC3E}">
        <p14:creationId xmlns:p14="http://schemas.microsoft.com/office/powerpoint/2010/main" val="10455399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linds(horizontal)">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P spid="7"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a:spLocks noChangeArrowheads="1"/>
          </p:cNvSpPr>
          <p:nvPr/>
        </p:nvSpPr>
        <p:spPr bwMode="auto">
          <a:xfrm>
            <a:off x="184716" y="1052736"/>
            <a:ext cx="8774567" cy="4587869"/>
          </a:xfrm>
          <a:prstGeom prst="rect">
            <a:avLst/>
          </a:prstGeom>
          <a:noFill/>
          <a:ln w="12700">
            <a:noFill/>
            <a:miter lim="800000"/>
            <a:headEnd/>
            <a:tailEnd/>
          </a:ln>
          <a:effectLst/>
        </p:spPr>
        <p:txBody>
          <a:bodyPr lIns="90488" tIns="44450" rIns="90488" bIns="44450"/>
          <a:lstStyle/>
          <a:p>
            <a:pPr algn="l">
              <a:spcBef>
                <a:spcPct val="20000"/>
              </a:spcBef>
              <a:buClr>
                <a:srgbClr val="66FFFF"/>
              </a:buClr>
              <a:buSzPct val="75000"/>
              <a:buFont typeface="Monotype Sorts" pitchFamily="2" charset="2"/>
              <a:buNone/>
            </a:pPr>
            <a:r>
              <a:rPr lang="en-US" sz="2400" dirty="0" smtClean="0">
                <a:latin typeface="Book Antiqua" pitchFamily="18" charset="0"/>
              </a:rPr>
              <a:t>P(x ≤ X0) = 1-e</a:t>
            </a:r>
            <a:r>
              <a:rPr lang="en-US" sz="2400" baseline="30000" dirty="0" smtClean="0">
                <a:latin typeface="Book Antiqua" pitchFamily="18" charset="0"/>
              </a:rPr>
              <a:t>(-X0/µ)</a:t>
            </a:r>
          </a:p>
          <a:p>
            <a:pPr algn="l">
              <a:spcBef>
                <a:spcPct val="20000"/>
              </a:spcBef>
              <a:buClr>
                <a:srgbClr val="66FFFF"/>
              </a:buClr>
              <a:buSzPct val="75000"/>
            </a:pPr>
            <a:r>
              <a:rPr lang="en-US" sz="2400" dirty="0">
                <a:latin typeface="Book Antiqua" pitchFamily="18" charset="0"/>
              </a:rPr>
              <a:t>P(x ≤ X0) </a:t>
            </a:r>
            <a:r>
              <a:rPr lang="en-US" sz="2400" dirty="0" smtClean="0">
                <a:latin typeface="Book Antiqua" pitchFamily="18" charset="0"/>
              </a:rPr>
              <a:t>= rand() =  </a:t>
            </a:r>
            <a:r>
              <a:rPr lang="en-US" sz="2400" dirty="0">
                <a:latin typeface="Book Antiqua" pitchFamily="18" charset="0"/>
              </a:rPr>
              <a:t>1-e</a:t>
            </a:r>
            <a:r>
              <a:rPr lang="en-US" sz="2400" baseline="30000" dirty="0" smtClean="0">
                <a:latin typeface="Book Antiqua" pitchFamily="18" charset="0"/>
              </a:rPr>
              <a:t>(-X0/µ)</a:t>
            </a:r>
          </a:p>
          <a:p>
            <a:pPr algn="l">
              <a:spcBef>
                <a:spcPct val="20000"/>
              </a:spcBef>
              <a:buClr>
                <a:srgbClr val="66FFFF"/>
              </a:buClr>
              <a:buSzPct val="75000"/>
            </a:pPr>
            <a:r>
              <a:rPr lang="en-US" sz="2400" dirty="0" smtClean="0">
                <a:latin typeface="Book Antiqua" pitchFamily="18" charset="0"/>
              </a:rPr>
              <a:t>1-rand() = e</a:t>
            </a:r>
            <a:r>
              <a:rPr lang="en-US" sz="2400" baseline="30000" dirty="0" smtClean="0">
                <a:latin typeface="Book Antiqua" pitchFamily="18" charset="0"/>
              </a:rPr>
              <a:t>(-X0/µ)</a:t>
            </a:r>
            <a:endParaRPr lang="en-US" sz="2400" dirty="0" smtClean="0">
              <a:latin typeface="Book Antiqua" pitchFamily="18" charset="0"/>
            </a:endParaRPr>
          </a:p>
          <a:p>
            <a:pPr algn="l">
              <a:spcBef>
                <a:spcPct val="20000"/>
              </a:spcBef>
              <a:buClr>
                <a:srgbClr val="66FFFF"/>
              </a:buClr>
              <a:buSzPct val="75000"/>
            </a:pPr>
            <a:r>
              <a:rPr lang="en-US" sz="2400" dirty="0" smtClean="0">
                <a:latin typeface="Book Antiqua" pitchFamily="18" charset="0"/>
              </a:rPr>
              <a:t>1-rand() by itself is a rand()</a:t>
            </a:r>
          </a:p>
          <a:p>
            <a:pPr algn="l">
              <a:spcBef>
                <a:spcPct val="20000"/>
              </a:spcBef>
              <a:buClr>
                <a:srgbClr val="66FFFF"/>
              </a:buClr>
              <a:buSzPct val="75000"/>
            </a:pPr>
            <a:r>
              <a:rPr lang="en-US" sz="2400" dirty="0" smtClean="0">
                <a:latin typeface="Book Antiqua" pitchFamily="18" charset="0"/>
              </a:rPr>
              <a:t>rand() = e</a:t>
            </a:r>
            <a:r>
              <a:rPr lang="en-US" sz="2400" baseline="30000" dirty="0" smtClean="0">
                <a:latin typeface="Book Antiqua" pitchFamily="18" charset="0"/>
              </a:rPr>
              <a:t>(-X0)/µ</a:t>
            </a:r>
            <a:r>
              <a:rPr lang="en-US" sz="2400" baseline="30000" dirty="0">
                <a:latin typeface="Book Antiqua" pitchFamily="18" charset="0"/>
              </a:rPr>
              <a:t>) </a:t>
            </a:r>
            <a:r>
              <a:rPr lang="en-US" sz="2400" baseline="30000" dirty="0" smtClean="0">
                <a:latin typeface="Book Antiqua" pitchFamily="18" charset="0"/>
              </a:rPr>
              <a:t>  </a:t>
            </a:r>
          </a:p>
          <a:p>
            <a:pPr algn="l">
              <a:spcBef>
                <a:spcPct val="20000"/>
              </a:spcBef>
              <a:buClr>
                <a:srgbClr val="66FFFF"/>
              </a:buClr>
              <a:buSzPct val="75000"/>
            </a:pPr>
            <a:r>
              <a:rPr lang="en-US" sz="2400" dirty="0" smtClean="0">
                <a:latin typeface="Book Antiqua" pitchFamily="18" charset="0"/>
              </a:rPr>
              <a:t>e</a:t>
            </a:r>
            <a:r>
              <a:rPr lang="en-US" sz="2400" baseline="30000" dirty="0" smtClean="0">
                <a:latin typeface="Book Antiqua" pitchFamily="18" charset="0"/>
              </a:rPr>
              <a:t>(-X0/µ</a:t>
            </a:r>
            <a:r>
              <a:rPr lang="en-US" sz="2400" baseline="30000" dirty="0">
                <a:latin typeface="Book Antiqua" pitchFamily="18" charset="0"/>
              </a:rPr>
              <a:t>) </a:t>
            </a:r>
            <a:r>
              <a:rPr lang="en-US" sz="2400" baseline="30000" dirty="0" smtClean="0">
                <a:latin typeface="Book Antiqua" pitchFamily="18" charset="0"/>
              </a:rPr>
              <a:t> </a:t>
            </a:r>
            <a:r>
              <a:rPr lang="en-US" sz="2400" dirty="0" smtClean="0">
                <a:latin typeface="Book Antiqua" pitchFamily="18" charset="0"/>
              </a:rPr>
              <a:t>= rand</a:t>
            </a:r>
            <a:r>
              <a:rPr lang="en-US" sz="2400" dirty="0">
                <a:latin typeface="Book Antiqua" pitchFamily="18" charset="0"/>
              </a:rPr>
              <a:t>() </a:t>
            </a:r>
          </a:p>
          <a:p>
            <a:pPr>
              <a:spcBef>
                <a:spcPct val="20000"/>
              </a:spcBef>
              <a:buClr>
                <a:srgbClr val="66FFFF"/>
              </a:buClr>
              <a:buSzPct val="75000"/>
            </a:pPr>
            <a:r>
              <a:rPr lang="en-US" sz="2400" dirty="0" smtClean="0">
                <a:latin typeface="Book Antiqua" pitchFamily="18" charset="0"/>
              </a:rPr>
              <a:t>-X0/µ</a:t>
            </a:r>
            <a:r>
              <a:rPr lang="en-US" sz="2400" dirty="0">
                <a:latin typeface="Book Antiqua" pitchFamily="18" charset="0"/>
              </a:rPr>
              <a:t>= </a:t>
            </a:r>
            <a:r>
              <a:rPr lang="en-US" sz="2400" dirty="0" smtClean="0">
                <a:latin typeface="Book Antiqua" pitchFamily="18" charset="0"/>
              </a:rPr>
              <a:t>ln(rand())</a:t>
            </a:r>
          </a:p>
          <a:p>
            <a:pPr algn="l">
              <a:spcBef>
                <a:spcPct val="20000"/>
              </a:spcBef>
              <a:buClr>
                <a:srgbClr val="66FFFF"/>
              </a:buClr>
              <a:buSzPct val="75000"/>
            </a:pPr>
            <a:r>
              <a:rPr lang="en-US" sz="2400" dirty="0">
                <a:latin typeface="Book Antiqua" pitchFamily="18" charset="0"/>
              </a:rPr>
              <a:t>x</a:t>
            </a:r>
            <a:r>
              <a:rPr lang="en-US" sz="2400" dirty="0" smtClean="0">
                <a:latin typeface="Book Antiqua" pitchFamily="18" charset="0"/>
              </a:rPr>
              <a:t>= </a:t>
            </a:r>
            <a:r>
              <a:rPr lang="en-US" sz="2400" dirty="0">
                <a:latin typeface="Book Antiqua" pitchFamily="18" charset="0"/>
              </a:rPr>
              <a:t>-</a:t>
            </a:r>
            <a:r>
              <a:rPr lang="en-US" sz="2400" dirty="0" smtClean="0">
                <a:latin typeface="Book Antiqua" pitchFamily="18" charset="0"/>
              </a:rPr>
              <a:t>µln(rand())</a:t>
            </a:r>
            <a:endParaRPr lang="en-US" sz="2400" dirty="0">
              <a:latin typeface="Book Antiqua" pitchFamily="18" charset="0"/>
            </a:endParaRPr>
          </a:p>
          <a:p>
            <a:pPr algn="l">
              <a:spcBef>
                <a:spcPct val="20000"/>
              </a:spcBef>
              <a:buClr>
                <a:srgbClr val="66FFFF"/>
              </a:buClr>
              <a:buSzPct val="75000"/>
            </a:pPr>
            <a:endParaRPr lang="en-US" sz="2400" dirty="0">
              <a:effectLst>
                <a:outerShdw blurRad="38100" dist="38100" dir="2700000" algn="tl">
                  <a:srgbClr val="000000"/>
                </a:outerShdw>
              </a:effectLst>
              <a:latin typeface="Book Antiqua" pitchFamily="18" charset="0"/>
            </a:endParaRPr>
          </a:p>
          <a:p>
            <a:pPr algn="l">
              <a:spcBef>
                <a:spcPct val="20000"/>
              </a:spcBef>
              <a:buClr>
                <a:srgbClr val="66FFFF"/>
              </a:buClr>
              <a:buSzPct val="75000"/>
            </a:pPr>
            <a:endParaRPr lang="en-US" sz="2400" dirty="0" smtClean="0">
              <a:effectLst>
                <a:outerShdw blurRad="38100" dist="38100" dir="2700000" algn="tl">
                  <a:srgbClr val="000000"/>
                </a:outerShdw>
              </a:effectLst>
              <a:latin typeface="Book Antiqua" pitchFamily="18" charset="0"/>
            </a:endParaRPr>
          </a:p>
          <a:p>
            <a:pPr algn="l">
              <a:spcBef>
                <a:spcPct val="20000"/>
              </a:spcBef>
              <a:buClr>
                <a:srgbClr val="66FFFF"/>
              </a:buClr>
              <a:buSzPct val="75000"/>
            </a:pPr>
            <a:endParaRPr lang="en-US" sz="2400" dirty="0">
              <a:effectLst>
                <a:outerShdw blurRad="38100" dist="38100" dir="2700000" algn="tl">
                  <a:srgbClr val="000000"/>
                </a:outerShdw>
              </a:effectLst>
              <a:latin typeface="Book Antiqua" pitchFamily="18" charset="0"/>
            </a:endParaRPr>
          </a:p>
          <a:p>
            <a:pPr algn="l">
              <a:spcBef>
                <a:spcPct val="20000"/>
              </a:spcBef>
              <a:buClr>
                <a:srgbClr val="66FFFF"/>
              </a:buClr>
              <a:buSzPct val="75000"/>
            </a:pPr>
            <a:endParaRPr lang="en-US" sz="2400" dirty="0">
              <a:effectLst>
                <a:outerShdw blurRad="38100" dist="38100" dir="2700000" algn="tl">
                  <a:srgbClr val="000000"/>
                </a:outerShdw>
              </a:effectLst>
              <a:latin typeface="Book Antiqua" pitchFamily="18" charset="0"/>
            </a:endParaRPr>
          </a:p>
          <a:p>
            <a:pPr algn="l">
              <a:spcBef>
                <a:spcPct val="20000"/>
              </a:spcBef>
              <a:buClr>
                <a:srgbClr val="66FFFF"/>
              </a:buClr>
              <a:buSzPct val="75000"/>
            </a:pPr>
            <a:endParaRPr lang="en-US" sz="2400" baseline="30000" dirty="0">
              <a:effectLst>
                <a:outerShdw blurRad="38100" dist="38100" dir="2700000" algn="tl">
                  <a:srgbClr val="000000"/>
                </a:outerShdw>
              </a:effectLst>
              <a:latin typeface="Book Antiqua" pitchFamily="18" charset="0"/>
            </a:endParaRPr>
          </a:p>
          <a:p>
            <a:pPr algn="l">
              <a:spcBef>
                <a:spcPct val="20000"/>
              </a:spcBef>
              <a:buClr>
                <a:srgbClr val="66FFFF"/>
              </a:buClr>
              <a:buSzPct val="75000"/>
              <a:buFont typeface="Monotype Sorts" pitchFamily="2" charset="2"/>
              <a:buNone/>
            </a:pPr>
            <a:endParaRPr lang="en-US" sz="2400" dirty="0">
              <a:effectLst>
                <a:outerShdw blurRad="38100" dist="38100" dir="2700000" algn="tl">
                  <a:srgbClr val="000000"/>
                </a:outerShdw>
              </a:effectLst>
              <a:latin typeface="Book Antiqua" pitchFamily="18" charset="0"/>
            </a:endParaRPr>
          </a:p>
          <a:p>
            <a:pPr algn="l">
              <a:spcBef>
                <a:spcPct val="20000"/>
              </a:spcBef>
              <a:buClr>
                <a:srgbClr val="66FFFF"/>
              </a:buClr>
              <a:buSzPct val="75000"/>
              <a:buFont typeface="Monotype Sorts" pitchFamily="2" charset="2"/>
              <a:buNone/>
            </a:pPr>
            <a:endParaRPr lang="en-US" sz="2400" dirty="0" smtClean="0">
              <a:effectLst>
                <a:outerShdw blurRad="38100" dist="38100" dir="2700000" algn="tl">
                  <a:srgbClr val="000000"/>
                </a:outerShdw>
              </a:effectLst>
              <a:latin typeface="Book Antiqua" pitchFamily="18" charset="0"/>
            </a:endParaRPr>
          </a:p>
        </p:txBody>
      </p:sp>
      <p:sp>
        <p:nvSpPr>
          <p:cNvPr id="5" name="Rectangle 2"/>
          <p:cNvSpPr>
            <a:spLocks noChangeArrowheads="1"/>
          </p:cNvSpPr>
          <p:nvPr/>
        </p:nvSpPr>
        <p:spPr bwMode="auto">
          <a:xfrm>
            <a:off x="0" y="-10865"/>
            <a:ext cx="9144000" cy="814387"/>
          </a:xfrm>
          <a:prstGeom prst="rect">
            <a:avLst/>
          </a:prstGeom>
          <a:noFill/>
          <a:ln w="12700">
            <a:noFill/>
            <a:miter lim="800000"/>
            <a:headEnd/>
            <a:tailEnd/>
          </a:ln>
          <a:effectLst/>
        </p:spPr>
        <p:txBody>
          <a:bodyPr lIns="90488" tIns="44450" rIns="90488" bIns="44450" anchor="ctr"/>
          <a:lstStyle/>
          <a:p>
            <a:pPr eaLnBrk="1" hangingPunct="1"/>
            <a:r>
              <a:rPr lang="en-US" sz="3600" dirty="0">
                <a:latin typeface="Impact" pitchFamily="34" charset="0"/>
                <a:ea typeface="ＭＳ Ｐゴシック" pitchFamily="-65" charset="-128"/>
                <a:cs typeface="Impact" pitchFamily="34" charset="0"/>
              </a:rPr>
              <a:t>Exponential Probability Distribution</a:t>
            </a:r>
          </a:p>
        </p:txBody>
      </p:sp>
    </p:spTree>
    <p:extLst>
      <p:ext uri="{BB962C8B-B14F-4D97-AF65-F5344CB8AC3E}">
        <p14:creationId xmlns:p14="http://schemas.microsoft.com/office/powerpoint/2010/main" val="39321273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linds(horizontal)">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blinds(horizontal)">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blinds(horizontal)">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blinds(horizontal)">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blinds(horizontal)">
                                      <p:cBhvr>
                                        <p:cTn id="4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8" name="Line 6"/>
          <p:cNvSpPr>
            <a:spLocks noChangeShapeType="1"/>
          </p:cNvSpPr>
          <p:nvPr/>
        </p:nvSpPr>
        <p:spPr bwMode="auto">
          <a:xfrm>
            <a:off x="4283968" y="1774996"/>
            <a:ext cx="0" cy="590550"/>
          </a:xfrm>
          <a:prstGeom prst="line">
            <a:avLst/>
          </a:prstGeom>
          <a:noFill/>
          <a:ln w="28575">
            <a:solidFill>
              <a:schemeClr val="tx1"/>
            </a:solidFill>
            <a:round/>
            <a:headEnd/>
            <a:tailEnd type="triangle" w="med" len="med"/>
          </a:ln>
          <a:effectLst>
            <a:outerShdw dist="17961" dir="2700000" algn="ctr" rotWithShape="0">
              <a:schemeClr val="bg2"/>
            </a:outerShdw>
          </a:effectLst>
        </p:spPr>
        <p:txBody>
          <a:bodyPr/>
          <a:lstStyle/>
          <a:p>
            <a:endParaRPr lang="en-US" dirty="0"/>
          </a:p>
        </p:txBody>
      </p:sp>
      <p:sp>
        <p:nvSpPr>
          <p:cNvPr id="74759" name="Line 7"/>
          <p:cNvSpPr>
            <a:spLocks noChangeShapeType="1"/>
          </p:cNvSpPr>
          <p:nvPr/>
        </p:nvSpPr>
        <p:spPr bwMode="auto">
          <a:xfrm flipV="1">
            <a:off x="4572000" y="1759424"/>
            <a:ext cx="0" cy="590550"/>
          </a:xfrm>
          <a:prstGeom prst="line">
            <a:avLst/>
          </a:prstGeom>
          <a:noFill/>
          <a:ln w="28575">
            <a:solidFill>
              <a:schemeClr val="tx1"/>
            </a:solidFill>
            <a:round/>
            <a:headEnd/>
            <a:tailEnd type="triangle" w="med" len="med"/>
          </a:ln>
          <a:effectLst>
            <a:outerShdw dist="17961" dir="2700000" algn="ctr" rotWithShape="0">
              <a:schemeClr val="bg2"/>
            </a:outerShdw>
          </a:effectLst>
        </p:spPr>
        <p:txBody>
          <a:bodyPr/>
          <a:lstStyle/>
          <a:p>
            <a:endParaRPr lang="en-US" dirty="0"/>
          </a:p>
        </p:txBody>
      </p:sp>
      <p:sp>
        <p:nvSpPr>
          <p:cNvPr id="10" name="Rectangle 9"/>
          <p:cNvSpPr>
            <a:spLocks noChangeArrowheads="1"/>
          </p:cNvSpPr>
          <p:nvPr/>
        </p:nvSpPr>
        <p:spPr bwMode="auto">
          <a:xfrm>
            <a:off x="-12195" y="3501008"/>
            <a:ext cx="8760659" cy="2207525"/>
          </a:xfrm>
          <a:prstGeom prst="rect">
            <a:avLst/>
          </a:prstGeom>
          <a:noFill/>
          <a:ln w="12700">
            <a:noFill/>
            <a:miter lim="800000"/>
            <a:headEnd/>
            <a:tailEnd/>
          </a:ln>
          <a:effectLst/>
        </p:spPr>
        <p:txBody>
          <a:bodyPr lIns="90488" tIns="44450" rIns="90488" bIns="44450"/>
          <a:lstStyle/>
          <a:p>
            <a:pPr algn="l">
              <a:spcBef>
                <a:spcPct val="20000"/>
              </a:spcBef>
              <a:buClr>
                <a:srgbClr val="66FFFF"/>
              </a:buClr>
              <a:buSzPct val="75000"/>
              <a:buFont typeface="Monotype Sorts" pitchFamily="2" charset="2"/>
              <a:buNone/>
            </a:pPr>
            <a:r>
              <a:rPr lang="en-US" sz="2400" dirty="0" smtClean="0">
                <a:latin typeface="Book Antiqua" pitchFamily="18" charset="0"/>
              </a:rPr>
              <a:t>One </a:t>
            </a:r>
            <a:r>
              <a:rPr lang="en-US" sz="2400" dirty="0">
                <a:latin typeface="Book Antiqua" pitchFamily="18" charset="0"/>
              </a:rPr>
              <a:t>customer arrives per 15 minutes. </a:t>
            </a:r>
          </a:p>
          <a:p>
            <a:pPr algn="l">
              <a:spcBef>
                <a:spcPct val="20000"/>
              </a:spcBef>
              <a:buClr>
                <a:srgbClr val="66FFFF"/>
              </a:buClr>
              <a:buSzPct val="75000"/>
              <a:buFont typeface="Monotype Sorts" pitchFamily="2" charset="2"/>
              <a:buNone/>
            </a:pPr>
            <a:r>
              <a:rPr lang="en-US" sz="2400" dirty="0">
                <a:latin typeface="Book Antiqua" pitchFamily="18" charset="0"/>
              </a:rPr>
              <a:t>The average number of </a:t>
            </a:r>
            <a:r>
              <a:rPr lang="en-US" sz="2400" dirty="0" smtClean="0">
                <a:latin typeface="Book Antiqua" pitchFamily="18" charset="0"/>
              </a:rPr>
              <a:t>customers arriving in 30 mins is 2.</a:t>
            </a:r>
          </a:p>
          <a:p>
            <a:pPr algn="l">
              <a:spcBef>
                <a:spcPct val="20000"/>
              </a:spcBef>
              <a:buClr>
                <a:srgbClr val="66FFFF"/>
              </a:buClr>
              <a:buSzPct val="75000"/>
              <a:buFont typeface="Monotype Sorts" pitchFamily="2" charset="2"/>
              <a:buNone/>
            </a:pPr>
            <a:r>
              <a:rPr lang="en-US" sz="2400" dirty="0" smtClean="0">
                <a:latin typeface="Book Antiqua" pitchFamily="18" charset="0"/>
              </a:rPr>
              <a:t>This is Poisson distribution. </a:t>
            </a:r>
          </a:p>
          <a:p>
            <a:pPr algn="l">
              <a:spcBef>
                <a:spcPct val="20000"/>
              </a:spcBef>
              <a:buClr>
                <a:srgbClr val="66FFFF"/>
              </a:buClr>
              <a:buSzPct val="75000"/>
              <a:buFont typeface="Monotype Sorts" pitchFamily="2" charset="2"/>
              <a:buNone/>
            </a:pPr>
            <a:r>
              <a:rPr lang="en-US" sz="2400" dirty="0">
                <a:latin typeface="Book Antiqua" pitchFamily="18" charset="0"/>
              </a:rPr>
              <a:t>=POISSON.DIST(3,2,1</a:t>
            </a:r>
            <a:r>
              <a:rPr lang="en-US" sz="2400" dirty="0" smtClean="0">
                <a:latin typeface="Book Antiqua" pitchFamily="18" charset="0"/>
              </a:rPr>
              <a:t>)  =0.857123</a:t>
            </a:r>
            <a:endParaRPr lang="en-US" sz="2400" dirty="0">
              <a:latin typeface="Book Antiqua" pitchFamily="18" charset="0"/>
            </a:endParaRPr>
          </a:p>
          <a:p>
            <a:pPr algn="l">
              <a:spcBef>
                <a:spcPct val="20000"/>
              </a:spcBef>
              <a:buClr>
                <a:srgbClr val="66FFFF"/>
              </a:buClr>
              <a:buSzPct val="75000"/>
              <a:buFont typeface="Monotype Sorts" pitchFamily="2" charset="2"/>
              <a:buNone/>
            </a:pPr>
            <a:endParaRPr lang="en-US" sz="2400" dirty="0" smtClean="0">
              <a:latin typeface="Book Antiqua" pitchFamily="18" charset="0"/>
            </a:endParaRPr>
          </a:p>
        </p:txBody>
      </p:sp>
      <p:sp>
        <p:nvSpPr>
          <p:cNvPr id="2" name="Rectangle 1"/>
          <p:cNvSpPr/>
          <p:nvPr/>
        </p:nvSpPr>
        <p:spPr>
          <a:xfrm>
            <a:off x="1745660" y="1028734"/>
            <a:ext cx="5616624" cy="646331"/>
          </a:xfrm>
          <a:prstGeom prst="rect">
            <a:avLst/>
          </a:prstGeom>
          <a:ln w="38100">
            <a:solidFill>
              <a:schemeClr val="tx1"/>
            </a:solidFill>
          </a:ln>
        </p:spPr>
        <p:txBody>
          <a:bodyPr wrap="square">
            <a:spAutoFit/>
          </a:bodyPr>
          <a:lstStyle/>
          <a:p>
            <a:pPr algn="ctr"/>
            <a:r>
              <a:rPr lang="en-US" dirty="0">
                <a:latin typeface="Book Antiqua" pitchFamily="18" charset="0"/>
              </a:rPr>
              <a:t>The Poisson distribution provides an appropriate </a:t>
            </a:r>
          </a:p>
          <a:p>
            <a:pPr algn="ctr"/>
            <a:r>
              <a:rPr lang="en-US" dirty="0">
                <a:latin typeface="Book Antiqua" pitchFamily="18" charset="0"/>
              </a:rPr>
              <a:t>Description of the number of occurrences per interval</a:t>
            </a:r>
          </a:p>
        </p:txBody>
      </p:sp>
      <p:sp>
        <p:nvSpPr>
          <p:cNvPr id="11" name="Rectangle 10"/>
          <p:cNvSpPr/>
          <p:nvPr/>
        </p:nvSpPr>
        <p:spPr>
          <a:xfrm>
            <a:off x="1187624" y="2440013"/>
            <a:ext cx="6912768" cy="646331"/>
          </a:xfrm>
          <a:prstGeom prst="rect">
            <a:avLst/>
          </a:prstGeom>
          <a:ln w="38100">
            <a:solidFill>
              <a:schemeClr val="tx1"/>
            </a:solidFill>
          </a:ln>
        </p:spPr>
        <p:txBody>
          <a:bodyPr wrap="square">
            <a:spAutoFit/>
          </a:bodyPr>
          <a:lstStyle/>
          <a:p>
            <a:pPr algn="ctr"/>
            <a:r>
              <a:rPr lang="en-US" dirty="0">
                <a:latin typeface="Book Antiqua" pitchFamily="18" charset="0"/>
              </a:rPr>
              <a:t>The exponential </a:t>
            </a:r>
            <a:r>
              <a:rPr lang="en-US" dirty="0" smtClean="0">
                <a:latin typeface="Book Antiqua" pitchFamily="18" charset="0"/>
              </a:rPr>
              <a:t>distribution provides </a:t>
            </a:r>
            <a:r>
              <a:rPr lang="en-US" dirty="0">
                <a:latin typeface="Book Antiqua" pitchFamily="18" charset="0"/>
              </a:rPr>
              <a:t>an appropriate </a:t>
            </a:r>
            <a:r>
              <a:rPr lang="en-US" dirty="0" smtClean="0">
                <a:latin typeface="Book Antiqua" pitchFamily="18" charset="0"/>
              </a:rPr>
              <a:t>description of </a:t>
            </a:r>
            <a:r>
              <a:rPr lang="en-US" dirty="0">
                <a:latin typeface="Book Antiqua" pitchFamily="18" charset="0"/>
              </a:rPr>
              <a:t>the length of the </a:t>
            </a:r>
            <a:r>
              <a:rPr lang="en-US" dirty="0" smtClean="0">
                <a:latin typeface="Book Antiqua" pitchFamily="18" charset="0"/>
              </a:rPr>
              <a:t>interval between occurrences</a:t>
            </a:r>
            <a:endParaRPr lang="en-US" dirty="0">
              <a:latin typeface="Book Antiqua" pitchFamily="18" charset="0"/>
            </a:endParaRPr>
          </a:p>
        </p:txBody>
      </p:sp>
      <p:sp>
        <p:nvSpPr>
          <p:cNvPr id="9" name="Rectangle 2"/>
          <p:cNvSpPr>
            <a:spLocks noChangeArrowheads="1"/>
          </p:cNvSpPr>
          <p:nvPr/>
        </p:nvSpPr>
        <p:spPr bwMode="auto">
          <a:xfrm>
            <a:off x="0" y="-10865"/>
            <a:ext cx="9144000" cy="814387"/>
          </a:xfrm>
          <a:prstGeom prst="rect">
            <a:avLst/>
          </a:prstGeom>
          <a:noFill/>
          <a:ln w="12700">
            <a:noFill/>
            <a:miter lim="800000"/>
            <a:headEnd/>
            <a:tailEnd/>
          </a:ln>
          <a:effectLst/>
        </p:spPr>
        <p:txBody>
          <a:bodyPr lIns="90488" tIns="44450" rIns="90488" bIns="44450" anchor="ctr"/>
          <a:lstStyle/>
          <a:p>
            <a:pPr eaLnBrk="1" hangingPunct="1"/>
            <a:r>
              <a:rPr lang="en-US" sz="3600" dirty="0">
                <a:latin typeface="Impact" pitchFamily="34" charset="0"/>
                <a:ea typeface="ＭＳ Ｐゴシック" pitchFamily="-65" charset="-128"/>
                <a:cs typeface="Impact" pitchFamily="34" charset="0"/>
              </a:rPr>
              <a:t>Exponential </a:t>
            </a:r>
            <a:r>
              <a:rPr lang="en-US" sz="3600" dirty="0" smtClean="0">
                <a:latin typeface="Impact" pitchFamily="34" charset="0"/>
                <a:ea typeface="ＭＳ Ｐゴシック" pitchFamily="-65" charset="-128"/>
                <a:cs typeface="Impact" pitchFamily="34" charset="0"/>
              </a:rPr>
              <a:t>&amp; Poisson Relationship</a:t>
            </a:r>
            <a:endParaRPr lang="en-US" sz="3600" dirty="0">
              <a:latin typeface="Impact" pitchFamily="34" charset="0"/>
              <a:ea typeface="ＭＳ Ｐゴシック" pitchFamily="-65" charset="-128"/>
              <a:cs typeface="Impact" pitchFamily="34" charset="0"/>
            </a:endParaRPr>
          </a:p>
        </p:txBody>
      </p:sp>
    </p:spTree>
    <p:extLst>
      <p:ext uri="{BB962C8B-B14F-4D97-AF65-F5344CB8AC3E}">
        <p14:creationId xmlns:p14="http://schemas.microsoft.com/office/powerpoint/2010/main" val="1535837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74758"/>
                                        </p:tgtEl>
                                        <p:attrNameLst>
                                          <p:attrName>style.visibility</p:attrName>
                                        </p:attrNameLst>
                                      </p:cBhvr>
                                      <p:to>
                                        <p:strVal val="visible"/>
                                      </p:to>
                                    </p:set>
                                    <p:animEffect transition="in" filter="slide(fromTop)">
                                      <p:cBhvr>
                                        <p:cTn id="7" dur="500"/>
                                        <p:tgtEl>
                                          <p:spTgt spid="74758"/>
                                        </p:tgtEl>
                                      </p:cBhvr>
                                    </p:animEffect>
                                  </p:childTnLst>
                                </p:cTn>
                              </p:par>
                            </p:childTnLst>
                          </p:cTn>
                        </p:par>
                        <p:par>
                          <p:cTn id="8" fill="hold">
                            <p:stCondLst>
                              <p:cond delay="500"/>
                            </p:stCondLst>
                            <p:childTnLst>
                              <p:par>
                                <p:cTn id="9" presetID="12" presetClass="entr" presetSubtype="4" fill="hold" grpId="0" nodeType="afterEffect">
                                  <p:stCondLst>
                                    <p:cond delay="2000"/>
                                  </p:stCondLst>
                                  <p:childTnLst>
                                    <p:set>
                                      <p:cBhvr>
                                        <p:cTn id="10" dur="1" fill="hold">
                                          <p:stCondLst>
                                            <p:cond delay="0"/>
                                          </p:stCondLst>
                                        </p:cTn>
                                        <p:tgtEl>
                                          <p:spTgt spid="74759"/>
                                        </p:tgtEl>
                                        <p:attrNameLst>
                                          <p:attrName>style.visibility</p:attrName>
                                        </p:attrNameLst>
                                      </p:cBhvr>
                                      <p:to>
                                        <p:strVal val="visible"/>
                                      </p:to>
                                    </p:set>
                                    <p:animEffect transition="in" filter="slide(fromBottom)">
                                      <p:cBhvr>
                                        <p:cTn id="11" dur="500"/>
                                        <p:tgtEl>
                                          <p:spTgt spid="74759"/>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blinds(horizontal)">
                                      <p:cBhvr>
                                        <p:cTn id="16" dur="500"/>
                                        <p:tgtEl>
                                          <p:spTgt spid="1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Effect transition="in" filter="blinds(horizontal)">
                                      <p:cBhvr>
                                        <p:cTn id="21" dur="500"/>
                                        <p:tgtEl>
                                          <p:spTgt spid="10">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0">
                                            <p:txEl>
                                              <p:pRg st="2" end="2"/>
                                            </p:txEl>
                                          </p:spTgt>
                                        </p:tgtEl>
                                        <p:attrNameLst>
                                          <p:attrName>style.visibility</p:attrName>
                                        </p:attrNameLst>
                                      </p:cBhvr>
                                      <p:to>
                                        <p:strVal val="visible"/>
                                      </p:to>
                                    </p:set>
                                    <p:animEffect transition="in" filter="blinds(horizontal)">
                                      <p:cBhvr>
                                        <p:cTn id="26" dur="500"/>
                                        <p:tgtEl>
                                          <p:spTgt spid="10">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animEffect transition="in" filter="blinds(horizontal)">
                                      <p:cBhvr>
                                        <p:cTn id="31"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8" grpId="0" animBg="1"/>
      <p:bldP spid="74759" grpId="0" animBg="1"/>
      <p:bldP spid="10"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366" y="908720"/>
            <a:ext cx="9129634" cy="5544616"/>
          </a:xfrm>
        </p:spPr>
        <p:txBody>
          <a:bodyPr/>
          <a:lstStyle/>
          <a:p>
            <a:pPr>
              <a:spcBef>
                <a:spcPts val="0"/>
              </a:spcBef>
              <a:spcAft>
                <a:spcPts val="1200"/>
              </a:spcAft>
            </a:pPr>
            <a:r>
              <a:rPr lang="en-US" dirty="0" smtClean="0"/>
              <a:t>The </a:t>
            </a:r>
            <a:r>
              <a:rPr lang="en-US" dirty="0"/>
              <a:t>number of knotholes in 14 linear feet </a:t>
            </a:r>
            <a:r>
              <a:rPr lang="en-US" dirty="0" smtClean="0"/>
              <a:t>of pine board</a:t>
            </a:r>
          </a:p>
          <a:p>
            <a:pPr>
              <a:spcBef>
                <a:spcPts val="0"/>
              </a:spcBef>
              <a:spcAft>
                <a:spcPts val="1200"/>
              </a:spcAft>
            </a:pPr>
            <a:r>
              <a:rPr lang="en-US" dirty="0"/>
              <a:t>T</a:t>
            </a:r>
            <a:r>
              <a:rPr lang="en-US" dirty="0" smtClean="0"/>
              <a:t>he </a:t>
            </a:r>
            <a:r>
              <a:rPr lang="en-US" dirty="0"/>
              <a:t>number of vehicles arriving at a toll </a:t>
            </a:r>
            <a:r>
              <a:rPr lang="en-US" dirty="0" smtClean="0"/>
              <a:t>booth </a:t>
            </a:r>
            <a:r>
              <a:rPr lang="en-US" dirty="0"/>
              <a:t>in one hour</a:t>
            </a:r>
          </a:p>
          <a:p>
            <a:pPr>
              <a:spcBef>
                <a:spcPts val="0"/>
              </a:spcBef>
              <a:spcAft>
                <a:spcPts val="1200"/>
              </a:spcAft>
            </a:pPr>
            <a:r>
              <a:rPr lang="en-US" dirty="0" smtClean="0"/>
              <a:t>Bell </a:t>
            </a:r>
            <a:r>
              <a:rPr lang="en-US" dirty="0"/>
              <a:t>Labs used the Poisson distribution to </a:t>
            </a:r>
            <a:r>
              <a:rPr lang="en-US" dirty="0" smtClean="0"/>
              <a:t>model the </a:t>
            </a:r>
            <a:r>
              <a:rPr lang="en-US" dirty="0"/>
              <a:t>arrival of phone calls</a:t>
            </a:r>
            <a:r>
              <a:rPr lang="en-US" dirty="0" smtClean="0"/>
              <a:t>.</a:t>
            </a:r>
          </a:p>
          <a:p>
            <a:pPr>
              <a:spcBef>
                <a:spcPts val="0"/>
              </a:spcBef>
              <a:spcAft>
                <a:spcPts val="1200"/>
              </a:spcAft>
            </a:pPr>
            <a:r>
              <a:rPr lang="en-US" dirty="0"/>
              <a:t>A Poisson distributed random variable is </a:t>
            </a:r>
            <a:r>
              <a:rPr lang="en-US" dirty="0" smtClean="0"/>
              <a:t>often useful </a:t>
            </a:r>
            <a:r>
              <a:rPr lang="en-US" dirty="0"/>
              <a:t>in </a:t>
            </a:r>
            <a:r>
              <a:rPr lang="en-US" dirty="0" smtClean="0"/>
              <a:t>estimating </a:t>
            </a:r>
            <a:r>
              <a:rPr lang="en-US" dirty="0"/>
              <a:t>the number of </a:t>
            </a:r>
            <a:r>
              <a:rPr lang="en-US" dirty="0" smtClean="0"/>
              <a:t>occurrences over </a:t>
            </a:r>
            <a:r>
              <a:rPr lang="en-US" dirty="0"/>
              <a:t>a </a:t>
            </a:r>
            <a:r>
              <a:rPr lang="en-US" u="sng" dirty="0"/>
              <a:t>specified interval of time or </a:t>
            </a:r>
            <a:r>
              <a:rPr lang="en-US" u="sng" dirty="0" smtClean="0"/>
              <a:t>space.</a:t>
            </a:r>
          </a:p>
          <a:p>
            <a:pPr>
              <a:spcBef>
                <a:spcPts val="0"/>
              </a:spcBef>
              <a:spcAft>
                <a:spcPts val="1200"/>
              </a:spcAft>
            </a:pPr>
            <a:r>
              <a:rPr lang="en-US" dirty="0"/>
              <a:t>It is a discrete random variable that may </a:t>
            </a:r>
            <a:r>
              <a:rPr lang="en-US" dirty="0" smtClean="0"/>
              <a:t>assume an </a:t>
            </a:r>
            <a:r>
              <a:rPr lang="en-US" u="sng" dirty="0"/>
              <a:t>infinite sequence of values</a:t>
            </a:r>
            <a:r>
              <a:rPr lang="en-US" dirty="0"/>
              <a:t> (x = 0, 1, 2, . . . </a:t>
            </a:r>
            <a:r>
              <a:rPr lang="en-US" dirty="0" smtClean="0"/>
              <a:t>). </a:t>
            </a:r>
          </a:p>
          <a:p>
            <a:pPr>
              <a:spcBef>
                <a:spcPts val="0"/>
              </a:spcBef>
              <a:spcAft>
                <a:spcPts val="1200"/>
              </a:spcAft>
            </a:pPr>
            <a:r>
              <a:rPr lang="en-US" sz="2400" dirty="0" smtClean="0"/>
              <a:t>The </a:t>
            </a:r>
            <a:r>
              <a:rPr lang="en-US" sz="2400" dirty="0"/>
              <a:t>probability of an occurrence is the </a:t>
            </a:r>
            <a:r>
              <a:rPr lang="en-US" sz="2400" dirty="0" smtClean="0"/>
              <a:t>same for </a:t>
            </a:r>
            <a:r>
              <a:rPr lang="en-US" sz="2400" dirty="0"/>
              <a:t>any two intervals of equal length</a:t>
            </a:r>
            <a:r>
              <a:rPr lang="en-US" sz="2400" dirty="0" smtClean="0"/>
              <a:t>. </a:t>
            </a:r>
          </a:p>
        </p:txBody>
      </p:sp>
      <p:sp>
        <p:nvSpPr>
          <p:cNvPr id="5" name="Rectangle 2"/>
          <p:cNvSpPr>
            <a:spLocks noChangeArrowheads="1"/>
          </p:cNvSpPr>
          <p:nvPr/>
        </p:nvSpPr>
        <p:spPr bwMode="auto">
          <a:xfrm>
            <a:off x="0" y="-10865"/>
            <a:ext cx="9144000" cy="814387"/>
          </a:xfrm>
          <a:prstGeom prst="rect">
            <a:avLst/>
          </a:prstGeom>
          <a:noFill/>
          <a:ln w="12700">
            <a:noFill/>
            <a:miter lim="800000"/>
            <a:headEnd/>
            <a:tailEnd/>
          </a:ln>
          <a:effectLst/>
        </p:spPr>
        <p:txBody>
          <a:bodyPr lIns="90488" tIns="44450" rIns="90488" bIns="44450" anchor="ctr"/>
          <a:lstStyle/>
          <a:p>
            <a:pPr eaLnBrk="1" hangingPunct="1"/>
            <a:r>
              <a:rPr lang="en-US" sz="3600" dirty="0" smtClean="0">
                <a:latin typeface="Impact" pitchFamily="34" charset="0"/>
                <a:ea typeface="ＭＳ Ｐゴシック" pitchFamily="-65" charset="-128"/>
                <a:cs typeface="Impact" pitchFamily="34" charset="0"/>
              </a:rPr>
              <a:t>Poisson </a:t>
            </a:r>
            <a:r>
              <a:rPr lang="en-US" sz="3600" dirty="0">
                <a:latin typeface="Impact" pitchFamily="34" charset="0"/>
                <a:ea typeface="ＭＳ Ｐゴシック" pitchFamily="-65" charset="-128"/>
                <a:cs typeface="Impact" pitchFamily="34" charset="0"/>
              </a:rPr>
              <a:t>Probability Distribution</a:t>
            </a:r>
          </a:p>
        </p:txBody>
      </p:sp>
    </p:spTree>
    <p:extLst>
      <p:ext uri="{BB962C8B-B14F-4D97-AF65-F5344CB8AC3E}">
        <p14:creationId xmlns:p14="http://schemas.microsoft.com/office/powerpoint/2010/main" val="30717818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366" y="908720"/>
            <a:ext cx="9129634" cy="5544616"/>
          </a:xfrm>
        </p:spPr>
        <p:txBody>
          <a:bodyPr/>
          <a:lstStyle/>
          <a:p>
            <a:pPr>
              <a:spcBef>
                <a:spcPts val="0"/>
              </a:spcBef>
              <a:spcAft>
                <a:spcPts val="1200"/>
              </a:spcAft>
            </a:pPr>
            <a:r>
              <a:rPr lang="en-US" sz="2400" dirty="0" smtClean="0"/>
              <a:t>The </a:t>
            </a:r>
            <a:r>
              <a:rPr lang="en-US" sz="2400" dirty="0"/>
              <a:t>occurrence or nonoccurrence in </a:t>
            </a:r>
            <a:r>
              <a:rPr lang="en-US" sz="2400" dirty="0" smtClean="0"/>
              <a:t>any interval </a:t>
            </a:r>
            <a:r>
              <a:rPr lang="en-US" sz="2400" dirty="0"/>
              <a:t>is </a:t>
            </a:r>
            <a:r>
              <a:rPr lang="en-US" sz="2400" dirty="0" smtClean="0"/>
              <a:t>independent </a:t>
            </a:r>
            <a:r>
              <a:rPr lang="en-US" sz="2400" dirty="0"/>
              <a:t>of the occurrence </a:t>
            </a:r>
            <a:r>
              <a:rPr lang="en-US" sz="2400" dirty="0" smtClean="0"/>
              <a:t>or nonoccurrence </a:t>
            </a:r>
            <a:r>
              <a:rPr lang="en-US" sz="2400" dirty="0"/>
              <a:t>in any other interval</a:t>
            </a:r>
            <a:r>
              <a:rPr lang="en-US" sz="2400" dirty="0" smtClean="0"/>
              <a:t>. </a:t>
            </a:r>
          </a:p>
          <a:p>
            <a:pPr>
              <a:spcBef>
                <a:spcPts val="0"/>
              </a:spcBef>
              <a:spcAft>
                <a:spcPts val="1200"/>
              </a:spcAft>
            </a:pPr>
            <a:r>
              <a:rPr lang="en-US" sz="2400" dirty="0" smtClean="0"/>
              <a:t>Since </a:t>
            </a:r>
            <a:r>
              <a:rPr lang="en-US" sz="2400" dirty="0"/>
              <a:t>there is no stated upper limit for the </a:t>
            </a:r>
            <a:r>
              <a:rPr lang="en-US" sz="2400" dirty="0" smtClean="0"/>
              <a:t>number of </a:t>
            </a:r>
            <a:r>
              <a:rPr lang="en-US" sz="2400" dirty="0"/>
              <a:t>occurrences, the probability function </a:t>
            </a:r>
            <a:r>
              <a:rPr lang="en-US" sz="2400" i="1" dirty="0"/>
              <a:t>f</a:t>
            </a:r>
            <a:r>
              <a:rPr lang="en-US" sz="2400" dirty="0"/>
              <a:t>(</a:t>
            </a:r>
            <a:r>
              <a:rPr lang="en-US" sz="2400" i="1" dirty="0"/>
              <a:t>x</a:t>
            </a:r>
            <a:r>
              <a:rPr lang="en-US" sz="2400" dirty="0"/>
              <a:t>) </a:t>
            </a:r>
            <a:r>
              <a:rPr lang="en-US" sz="2400" dirty="0" smtClean="0"/>
              <a:t>is applicable </a:t>
            </a:r>
            <a:r>
              <a:rPr lang="en-US" sz="2400" dirty="0"/>
              <a:t>for values </a:t>
            </a:r>
            <a:r>
              <a:rPr lang="en-US" sz="2400" i="1" dirty="0"/>
              <a:t>x</a:t>
            </a:r>
            <a:r>
              <a:rPr lang="en-US" sz="2400" dirty="0"/>
              <a:t> = 0, 1, 2, … without </a:t>
            </a:r>
            <a:r>
              <a:rPr lang="en-US" sz="2400" dirty="0" smtClean="0"/>
              <a:t>limit.</a:t>
            </a:r>
          </a:p>
          <a:p>
            <a:pPr>
              <a:spcBef>
                <a:spcPts val="0"/>
              </a:spcBef>
              <a:spcAft>
                <a:spcPts val="1200"/>
              </a:spcAft>
            </a:pPr>
            <a:r>
              <a:rPr lang="en-US" sz="2400" dirty="0" smtClean="0"/>
              <a:t>In </a:t>
            </a:r>
            <a:r>
              <a:rPr lang="en-US" sz="2400" dirty="0"/>
              <a:t>practical applications, </a:t>
            </a:r>
            <a:r>
              <a:rPr lang="en-US" sz="2400" i="1" dirty="0"/>
              <a:t>x</a:t>
            </a:r>
            <a:r>
              <a:rPr lang="en-US" sz="2400" dirty="0"/>
              <a:t> will eventually </a:t>
            </a:r>
            <a:r>
              <a:rPr lang="en-US" sz="2400" dirty="0" smtClean="0"/>
              <a:t>become large </a:t>
            </a:r>
            <a:r>
              <a:rPr lang="en-US" sz="2400" dirty="0"/>
              <a:t>enough so that </a:t>
            </a:r>
            <a:r>
              <a:rPr lang="en-US" sz="2400" i="1" dirty="0"/>
              <a:t>f</a:t>
            </a:r>
            <a:r>
              <a:rPr lang="en-US" sz="2400" dirty="0"/>
              <a:t>(</a:t>
            </a:r>
            <a:r>
              <a:rPr lang="en-US" sz="2400" i="1" dirty="0"/>
              <a:t>x</a:t>
            </a:r>
            <a:r>
              <a:rPr lang="en-US" sz="2400" dirty="0"/>
              <a:t>) is approximately </a:t>
            </a:r>
            <a:r>
              <a:rPr lang="en-US" sz="2400" dirty="0" smtClean="0"/>
              <a:t>zero and </a:t>
            </a:r>
            <a:r>
              <a:rPr lang="en-US" sz="2400" dirty="0"/>
              <a:t>the probability of any larger values of </a:t>
            </a:r>
            <a:r>
              <a:rPr lang="en-US" sz="2400" i="1" dirty="0" smtClean="0"/>
              <a:t>x </a:t>
            </a:r>
            <a:r>
              <a:rPr lang="en-US" sz="2400" dirty="0" smtClean="0"/>
              <a:t> </a:t>
            </a:r>
            <a:r>
              <a:rPr lang="en-US" sz="2400" dirty="0"/>
              <a:t>becomes negligible.</a:t>
            </a:r>
          </a:p>
          <a:p>
            <a:pPr marL="228600" lvl="1" indent="-114300">
              <a:lnSpc>
                <a:spcPct val="80000"/>
              </a:lnSpc>
              <a:buClr>
                <a:srgbClr val="66FFFF"/>
              </a:buClr>
              <a:buSzPct val="110000"/>
            </a:pPr>
            <a:endParaRPr lang="en-US" sz="2400" dirty="0">
              <a:effectLst>
                <a:outerShdw blurRad="38100" dist="38100" dir="2700000" algn="tl">
                  <a:srgbClr val="000000"/>
                </a:outerShdw>
              </a:effectLst>
            </a:endParaRPr>
          </a:p>
          <a:p>
            <a:pPr>
              <a:spcBef>
                <a:spcPts val="0"/>
              </a:spcBef>
              <a:spcAft>
                <a:spcPts val="1200"/>
              </a:spcAft>
            </a:pPr>
            <a:endParaRPr lang="en-US" sz="2400" dirty="0"/>
          </a:p>
          <a:p>
            <a:endParaRPr lang="en-US" sz="2400" dirty="0"/>
          </a:p>
          <a:p>
            <a:endParaRPr lang="en-US" dirty="0"/>
          </a:p>
          <a:p>
            <a:endParaRPr lang="en-US" u="sng" dirty="0"/>
          </a:p>
          <a:p>
            <a:endParaRPr lang="en-US" dirty="0"/>
          </a:p>
          <a:p>
            <a:endParaRPr lang="en-US" dirty="0"/>
          </a:p>
          <a:p>
            <a:endParaRPr lang="en-US" dirty="0"/>
          </a:p>
        </p:txBody>
      </p:sp>
      <p:sp>
        <p:nvSpPr>
          <p:cNvPr id="5" name="Rectangle 2"/>
          <p:cNvSpPr>
            <a:spLocks noChangeArrowheads="1"/>
          </p:cNvSpPr>
          <p:nvPr/>
        </p:nvSpPr>
        <p:spPr bwMode="auto">
          <a:xfrm>
            <a:off x="0" y="-10865"/>
            <a:ext cx="9144000" cy="814387"/>
          </a:xfrm>
          <a:prstGeom prst="rect">
            <a:avLst/>
          </a:prstGeom>
          <a:noFill/>
          <a:ln w="12700">
            <a:noFill/>
            <a:miter lim="800000"/>
            <a:headEnd/>
            <a:tailEnd/>
          </a:ln>
          <a:effectLst/>
        </p:spPr>
        <p:txBody>
          <a:bodyPr lIns="90488" tIns="44450" rIns="90488" bIns="44450" anchor="ctr"/>
          <a:lstStyle/>
          <a:p>
            <a:pPr eaLnBrk="1" hangingPunct="1"/>
            <a:r>
              <a:rPr lang="en-US" sz="3600" dirty="0">
                <a:latin typeface="Impact" pitchFamily="34" charset="0"/>
                <a:ea typeface="ＭＳ Ｐゴシック" pitchFamily="-65" charset="-128"/>
                <a:cs typeface="Impact" pitchFamily="34" charset="0"/>
              </a:rPr>
              <a:t>Poisson Probability Distribution</a:t>
            </a:r>
          </a:p>
        </p:txBody>
      </p:sp>
    </p:spTree>
    <p:extLst>
      <p:ext uri="{BB962C8B-B14F-4D97-AF65-F5344CB8AC3E}">
        <p14:creationId xmlns:p14="http://schemas.microsoft.com/office/powerpoint/2010/main" val="267691918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5"/>
          <p:cNvSpPr>
            <a:spLocks noChangeArrowheads="1"/>
          </p:cNvSpPr>
          <p:nvPr/>
        </p:nvSpPr>
        <p:spPr bwMode="auto">
          <a:xfrm>
            <a:off x="2915816" y="980728"/>
            <a:ext cx="2351088" cy="1158875"/>
          </a:xfrm>
          <a:prstGeom prst="rect">
            <a:avLst/>
          </a:prstGeom>
          <a:gradFill flip="none" rotWithShape="1">
            <a:gsLst>
              <a:gs pos="0">
                <a:srgbClr val="72AF2F">
                  <a:shade val="30000"/>
                  <a:satMod val="115000"/>
                </a:srgbClr>
              </a:gs>
              <a:gs pos="50000">
                <a:srgbClr val="72AF2F">
                  <a:shade val="67500"/>
                  <a:satMod val="115000"/>
                </a:srgbClr>
              </a:gs>
              <a:gs pos="100000">
                <a:srgbClr val="72AF2F">
                  <a:shade val="100000"/>
                  <a:satMod val="115000"/>
                </a:srgbClr>
              </a:gs>
            </a:gsLst>
            <a:lin ang="16200000" scaled="1"/>
            <a:tileRect/>
          </a:gradFill>
          <a:ln w="635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dirty="0"/>
          </a:p>
        </p:txBody>
      </p:sp>
      <p:graphicFrame>
        <p:nvGraphicFramePr>
          <p:cNvPr id="23556" name="Object 4">
            <a:hlinkClick r:id="" action="ppaction://ole?verb=0"/>
          </p:cNvPr>
          <p:cNvGraphicFramePr>
            <a:graphicFrameLocks/>
          </p:cNvGraphicFramePr>
          <p:nvPr>
            <p:extLst>
              <p:ext uri="{D42A27DB-BD31-4B8C-83A1-F6EECF244321}">
                <p14:modId xmlns:p14="http://schemas.microsoft.com/office/powerpoint/2010/main" val="3886813391"/>
              </p:ext>
            </p:extLst>
          </p:nvPr>
        </p:nvGraphicFramePr>
        <p:xfrm>
          <a:off x="3147591" y="1112490"/>
          <a:ext cx="1873250" cy="823913"/>
        </p:xfrm>
        <a:graphic>
          <a:graphicData uri="http://schemas.openxmlformats.org/presentationml/2006/ole">
            <mc:AlternateContent xmlns:mc="http://schemas.openxmlformats.org/markup-compatibility/2006">
              <mc:Choice xmlns:v="urn:schemas-microsoft-com:vml" Requires="v">
                <p:oleObj spid="_x0000_s61557" name="Equation" r:id="rId4" imgW="1484280" imgH="658800" progId="Equation.3">
                  <p:embed/>
                </p:oleObj>
              </mc:Choice>
              <mc:Fallback>
                <p:oleObj name="Equation" r:id="rId4" imgW="1484280" imgH="658800" progId="Equation.3">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7591" y="1112490"/>
                        <a:ext cx="1873250" cy="82391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23558" name="Rectangle 6"/>
          <p:cNvSpPr>
            <a:spLocks noChangeArrowheads="1"/>
          </p:cNvSpPr>
          <p:nvPr/>
        </p:nvSpPr>
        <p:spPr bwMode="auto">
          <a:xfrm>
            <a:off x="683568" y="2432199"/>
            <a:ext cx="8424936" cy="4021137"/>
          </a:xfrm>
          <a:prstGeom prst="rect">
            <a:avLst/>
          </a:prstGeom>
          <a:noFill/>
          <a:ln w="12700">
            <a:noFill/>
            <a:miter lim="800000"/>
            <a:headEnd/>
            <a:tailEnd/>
          </a:ln>
          <a:effectLst/>
        </p:spPr>
        <p:txBody>
          <a:bodyPr wrap="none" anchor="ctr"/>
          <a:lstStyle/>
          <a:p>
            <a:pPr algn="l">
              <a:spcBef>
                <a:spcPct val="20000"/>
              </a:spcBef>
              <a:buClr>
                <a:srgbClr val="66FFFF"/>
              </a:buClr>
              <a:buSzPct val="75000"/>
              <a:buFont typeface="Monotype Sorts" pitchFamily="2" charset="2"/>
              <a:buNone/>
            </a:pPr>
            <a:r>
              <a:rPr lang="en-US" sz="2400" i="1" dirty="0" smtClean="0">
                <a:latin typeface="Book Antiqua" pitchFamily="18" charset="0"/>
              </a:rPr>
              <a:t>x</a:t>
            </a:r>
            <a:r>
              <a:rPr lang="en-US" sz="2400" dirty="0" smtClean="0">
                <a:latin typeface="Book Antiqua" pitchFamily="18" charset="0"/>
              </a:rPr>
              <a:t> = the number of occurrences in an interval</a:t>
            </a:r>
          </a:p>
          <a:p>
            <a:pPr algn="l">
              <a:spcBef>
                <a:spcPct val="20000"/>
              </a:spcBef>
              <a:buClr>
                <a:srgbClr val="66FFFF"/>
              </a:buClr>
              <a:buSzPct val="75000"/>
              <a:buFont typeface="Monotype Sorts" pitchFamily="2" charset="2"/>
              <a:buNone/>
            </a:pPr>
            <a:r>
              <a:rPr lang="en-US" sz="2400" i="1" dirty="0" smtClean="0">
                <a:latin typeface="Book Antiqua" pitchFamily="18" charset="0"/>
              </a:rPr>
              <a:t>       f(x</a:t>
            </a:r>
            <a:r>
              <a:rPr lang="en-US" sz="2400" i="1" dirty="0">
                <a:latin typeface="Book Antiqua" pitchFamily="18" charset="0"/>
              </a:rPr>
              <a:t>) </a:t>
            </a:r>
            <a:r>
              <a:rPr lang="en-US" sz="2400" dirty="0">
                <a:latin typeface="Book Antiqua" pitchFamily="18" charset="0"/>
              </a:rPr>
              <a:t>= </a:t>
            </a:r>
            <a:r>
              <a:rPr lang="en-US" sz="2400" dirty="0" smtClean="0">
                <a:latin typeface="Book Antiqua" pitchFamily="18" charset="0"/>
              </a:rPr>
              <a:t>the probability </a:t>
            </a:r>
            <a:r>
              <a:rPr lang="en-US" sz="2400" dirty="0">
                <a:latin typeface="Book Antiqua" pitchFamily="18" charset="0"/>
              </a:rPr>
              <a:t>of </a:t>
            </a:r>
            <a:r>
              <a:rPr lang="en-US" sz="2400" i="1" dirty="0">
                <a:latin typeface="Book Antiqua" pitchFamily="18" charset="0"/>
              </a:rPr>
              <a:t>x</a:t>
            </a:r>
            <a:r>
              <a:rPr lang="en-US" sz="2400" dirty="0">
                <a:latin typeface="Book Antiqua" pitchFamily="18" charset="0"/>
              </a:rPr>
              <a:t> occurrences in an interval</a:t>
            </a:r>
          </a:p>
          <a:p>
            <a:pPr algn="l">
              <a:spcBef>
                <a:spcPct val="20000"/>
              </a:spcBef>
              <a:buClr>
                <a:srgbClr val="66FFFF"/>
              </a:buClr>
              <a:buSzPct val="75000"/>
              <a:buFont typeface="Monotype Sorts" pitchFamily="2" charset="2"/>
              <a:buNone/>
            </a:pPr>
            <a:r>
              <a:rPr lang="en-US" sz="2400" i="1" dirty="0">
                <a:latin typeface="Book Antiqua" pitchFamily="18" charset="0"/>
              </a:rPr>
              <a:t> </a:t>
            </a:r>
            <a:r>
              <a:rPr lang="en-US" sz="2400" i="1" dirty="0" smtClean="0">
                <a:latin typeface="Book Antiqua" pitchFamily="18" charset="0"/>
              </a:rPr>
              <a:t>        </a:t>
            </a:r>
            <a:r>
              <a:rPr lang="en-US" sz="2400" i="1" dirty="0" smtClean="0">
                <a:latin typeface="Symbol" pitchFamily="18" charset="2"/>
              </a:rPr>
              <a:t></a:t>
            </a:r>
            <a:r>
              <a:rPr lang="en-US" sz="2400" dirty="0" smtClean="0">
                <a:latin typeface="Book Antiqua" pitchFamily="18" charset="0"/>
              </a:rPr>
              <a:t>  </a:t>
            </a:r>
            <a:r>
              <a:rPr lang="en-US" sz="2400" dirty="0">
                <a:latin typeface="Book Antiqua" pitchFamily="18" charset="0"/>
              </a:rPr>
              <a:t>= mean number of occurrences in an interval</a:t>
            </a:r>
          </a:p>
          <a:p>
            <a:pPr algn="l">
              <a:spcBef>
                <a:spcPct val="20000"/>
              </a:spcBef>
              <a:buClr>
                <a:srgbClr val="66FFFF"/>
              </a:buClr>
              <a:buSzPct val="75000"/>
              <a:buFont typeface="Monotype Sorts" pitchFamily="2" charset="2"/>
              <a:buNone/>
            </a:pPr>
            <a:r>
              <a:rPr lang="en-US" sz="2400" i="1" dirty="0">
                <a:latin typeface="Book Antiqua" pitchFamily="18" charset="0"/>
              </a:rPr>
              <a:t> </a:t>
            </a:r>
            <a:r>
              <a:rPr lang="en-US" sz="2400" i="1" dirty="0" smtClean="0">
                <a:latin typeface="Book Antiqua" pitchFamily="18" charset="0"/>
              </a:rPr>
              <a:t>          e</a:t>
            </a:r>
            <a:r>
              <a:rPr lang="en-US" sz="2400" dirty="0" smtClean="0">
                <a:latin typeface="Book Antiqua" pitchFamily="18" charset="0"/>
              </a:rPr>
              <a:t> </a:t>
            </a:r>
            <a:r>
              <a:rPr lang="en-US" sz="2400" dirty="0">
                <a:latin typeface="Book Antiqua" pitchFamily="18" charset="0"/>
              </a:rPr>
              <a:t>= </a:t>
            </a:r>
            <a:r>
              <a:rPr lang="en-US" sz="2400" dirty="0" smtClean="0">
                <a:latin typeface="Book Antiqua" pitchFamily="18" charset="0"/>
              </a:rPr>
              <a:t>2.71828</a:t>
            </a:r>
          </a:p>
          <a:p>
            <a:pPr algn="l">
              <a:spcBef>
                <a:spcPct val="20000"/>
              </a:spcBef>
              <a:buClr>
                <a:srgbClr val="66FFFF"/>
              </a:buClr>
              <a:buSzPct val="75000"/>
              <a:buFont typeface="Monotype Sorts" pitchFamily="2" charset="2"/>
              <a:buNone/>
            </a:pPr>
            <a:r>
              <a:rPr lang="en-US" sz="2400" i="1" dirty="0" smtClean="0">
                <a:latin typeface="Book Antiqua" pitchFamily="18" charset="0"/>
              </a:rPr>
              <a:t>         x</a:t>
            </a:r>
            <a:r>
              <a:rPr lang="en-US" sz="2400" dirty="0" smtClean="0">
                <a:latin typeface="Book Antiqua" pitchFamily="18" charset="0"/>
              </a:rPr>
              <a:t>! =  </a:t>
            </a:r>
            <a:r>
              <a:rPr lang="en-US" sz="2400" i="1" dirty="0" smtClean="0">
                <a:latin typeface="Book Antiqua" pitchFamily="18" charset="0"/>
              </a:rPr>
              <a:t>x</a:t>
            </a:r>
            <a:r>
              <a:rPr lang="en-US" sz="2400" dirty="0" smtClean="0">
                <a:latin typeface="Book Antiqua" pitchFamily="18" charset="0"/>
              </a:rPr>
              <a:t>(</a:t>
            </a:r>
            <a:r>
              <a:rPr lang="en-US" sz="2400" i="1" dirty="0" smtClean="0">
                <a:latin typeface="Book Antiqua" pitchFamily="18" charset="0"/>
              </a:rPr>
              <a:t>x</a:t>
            </a:r>
            <a:r>
              <a:rPr lang="en-US" sz="2400" dirty="0" smtClean="0">
                <a:latin typeface="Book Antiqua" pitchFamily="18" charset="0"/>
              </a:rPr>
              <a:t> – 1)(</a:t>
            </a:r>
            <a:r>
              <a:rPr lang="en-US" sz="2400" i="1" dirty="0" smtClean="0">
                <a:latin typeface="Book Antiqua" pitchFamily="18" charset="0"/>
              </a:rPr>
              <a:t>x</a:t>
            </a:r>
            <a:r>
              <a:rPr lang="en-US" sz="2400" dirty="0" smtClean="0">
                <a:latin typeface="Book Antiqua" pitchFamily="18" charset="0"/>
              </a:rPr>
              <a:t> – 2) . . . (2)(1)</a:t>
            </a:r>
          </a:p>
          <a:p>
            <a:pPr>
              <a:spcBef>
                <a:spcPct val="20000"/>
              </a:spcBef>
              <a:buClr>
                <a:srgbClr val="66FFFF"/>
              </a:buClr>
              <a:buSzPct val="75000"/>
            </a:pPr>
            <a:r>
              <a:rPr lang="en-US" sz="2400" i="1" dirty="0" smtClean="0">
                <a:latin typeface="Symbol" pitchFamily="18" charset="2"/>
              </a:rPr>
              <a:t></a:t>
            </a:r>
            <a:r>
              <a:rPr lang="en-US" sz="2400" dirty="0" smtClean="0">
                <a:latin typeface="Book Antiqua" pitchFamily="18" charset="0"/>
              </a:rPr>
              <a:t>  in Poisson is the same as 1/</a:t>
            </a:r>
            <a:r>
              <a:rPr lang="en-US" sz="2400" i="1" dirty="0" smtClean="0">
                <a:latin typeface="Symbol" pitchFamily="18" charset="2"/>
              </a:rPr>
              <a:t> </a:t>
            </a:r>
            <a:r>
              <a:rPr lang="en-US" sz="2400" dirty="0" smtClean="0">
                <a:latin typeface="Book Antiqua" pitchFamily="18" charset="0"/>
              </a:rPr>
              <a:t>in Exponential. </a:t>
            </a:r>
          </a:p>
          <a:p>
            <a:pPr>
              <a:spcBef>
                <a:spcPct val="20000"/>
              </a:spcBef>
              <a:buClr>
                <a:srgbClr val="66FFFF"/>
              </a:buClr>
              <a:buSzPct val="75000"/>
            </a:pPr>
            <a:r>
              <a:rPr lang="en-US" sz="2400" i="1" dirty="0" smtClean="0">
                <a:latin typeface="Symbol" pitchFamily="18" charset="2"/>
              </a:rPr>
              <a:t>  </a:t>
            </a:r>
            <a:r>
              <a:rPr lang="en-US" sz="2400" dirty="0" smtClean="0">
                <a:latin typeface="Book Antiqua" pitchFamily="18" charset="0"/>
              </a:rPr>
              <a:t>=1 customer every 5 mins in Exponential is the same as</a:t>
            </a:r>
          </a:p>
          <a:p>
            <a:pPr>
              <a:spcBef>
                <a:spcPct val="20000"/>
              </a:spcBef>
              <a:buClr>
                <a:srgbClr val="66FFFF"/>
              </a:buClr>
              <a:buSzPct val="75000"/>
            </a:pPr>
            <a:r>
              <a:rPr lang="en-US" sz="2400" i="1" dirty="0">
                <a:latin typeface="Symbol" pitchFamily="18" charset="2"/>
              </a:rPr>
              <a:t> </a:t>
            </a:r>
            <a:r>
              <a:rPr lang="en-US" sz="2400" i="1" dirty="0" smtClean="0">
                <a:latin typeface="Symbol" pitchFamily="18" charset="2"/>
              </a:rPr>
              <a:t>=</a:t>
            </a:r>
            <a:r>
              <a:rPr lang="en-US" sz="2400" dirty="0" smtClean="0">
                <a:latin typeface="Book Antiqua" pitchFamily="18" charset="0"/>
              </a:rPr>
              <a:t>1/5 customer per minute in Poisson</a:t>
            </a:r>
            <a:endParaRPr lang="en-US" sz="2400" dirty="0">
              <a:latin typeface="Book Antiqua" pitchFamily="18" charset="0"/>
            </a:endParaRPr>
          </a:p>
        </p:txBody>
      </p:sp>
      <p:sp>
        <p:nvSpPr>
          <p:cNvPr id="7" name="Rectangle 2"/>
          <p:cNvSpPr>
            <a:spLocks noChangeArrowheads="1"/>
          </p:cNvSpPr>
          <p:nvPr/>
        </p:nvSpPr>
        <p:spPr bwMode="auto">
          <a:xfrm>
            <a:off x="0" y="-10865"/>
            <a:ext cx="9144000" cy="814387"/>
          </a:xfrm>
          <a:prstGeom prst="rect">
            <a:avLst/>
          </a:prstGeom>
          <a:noFill/>
          <a:ln w="12700">
            <a:noFill/>
            <a:miter lim="800000"/>
            <a:headEnd/>
            <a:tailEnd/>
          </a:ln>
          <a:effectLst/>
        </p:spPr>
        <p:txBody>
          <a:bodyPr lIns="90488" tIns="44450" rIns="90488" bIns="44450" anchor="ctr"/>
          <a:lstStyle/>
          <a:p>
            <a:pPr eaLnBrk="1" hangingPunct="1"/>
            <a:r>
              <a:rPr lang="en-US" sz="3600" dirty="0">
                <a:latin typeface="Impact" pitchFamily="34" charset="0"/>
                <a:ea typeface="ＭＳ Ｐゴシック" pitchFamily="-65" charset="-128"/>
                <a:cs typeface="Impact" pitchFamily="34" charset="0"/>
              </a:rPr>
              <a:t>Poisson Probability Distribution</a:t>
            </a:r>
          </a:p>
        </p:txBody>
      </p:sp>
    </p:spTree>
    <p:extLst>
      <p:ext uri="{BB962C8B-B14F-4D97-AF65-F5344CB8AC3E}">
        <p14:creationId xmlns:p14="http://schemas.microsoft.com/office/powerpoint/2010/main" val="210881776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836712"/>
            <a:ext cx="9144001" cy="4752528"/>
          </a:xfrm>
        </p:spPr>
        <p:txBody>
          <a:bodyPr/>
          <a:lstStyle/>
          <a:p>
            <a:pPr marL="0" indent="0">
              <a:buNone/>
            </a:pPr>
            <a:r>
              <a:rPr lang="en-US" dirty="0"/>
              <a:t>The interarrival time between two airplanes landing in a busy airport is 1.5 minutes. </a:t>
            </a:r>
          </a:p>
          <a:p>
            <a:pPr lvl="0"/>
            <a:r>
              <a:rPr lang="en-US" dirty="0"/>
              <a:t>What is the probability that the time between arrivals of two airplanes is more than one minute?</a:t>
            </a:r>
          </a:p>
          <a:p>
            <a:pPr marL="0" lvl="0" indent="0">
              <a:buNone/>
            </a:pPr>
            <a:r>
              <a:rPr lang="en-US" dirty="0"/>
              <a:t>0.513417119	=EXP(-1/1.5) </a:t>
            </a:r>
          </a:p>
          <a:p>
            <a:pPr marL="0" indent="0">
              <a:buNone/>
            </a:pPr>
            <a:r>
              <a:rPr lang="en-US" dirty="0"/>
              <a:t>0.513417119	=1-EXPON.DIST(1,1/1.5,1)</a:t>
            </a:r>
          </a:p>
          <a:p>
            <a:pPr lvl="0"/>
            <a:r>
              <a:rPr lang="en-US" dirty="0"/>
              <a:t>What is the probability that the time between arrivals of two airplanes is less than 150 seconds?</a:t>
            </a:r>
          </a:p>
          <a:p>
            <a:pPr marL="0" indent="0">
              <a:buNone/>
            </a:pPr>
            <a:r>
              <a:rPr lang="en-US" dirty="0"/>
              <a:t>0.811124397	=1-EXP(-150/90)</a:t>
            </a:r>
          </a:p>
          <a:p>
            <a:pPr marL="0" indent="0">
              <a:buNone/>
            </a:pPr>
            <a:r>
              <a:rPr lang="en-US" dirty="0"/>
              <a:t>0.811124397	=</a:t>
            </a:r>
            <a:r>
              <a:rPr lang="en-US" dirty="0" smtClean="0"/>
              <a:t>EXPON.DIST(150,1/90,1)</a:t>
            </a:r>
          </a:p>
          <a:p>
            <a:pPr marL="0" indent="0">
              <a:buNone/>
            </a:pPr>
            <a:r>
              <a:rPr lang="en-US" dirty="0"/>
              <a:t>0.811124</a:t>
            </a:r>
            <a:r>
              <a:rPr lang="en-US" dirty="0"/>
              <a:t>	=EXPON.DIST(2.5,1/1.5,1)</a:t>
            </a:r>
            <a:r>
              <a:rPr lang="en-US" dirty="0">
                <a:solidFill>
                  <a:srgbClr val="000000"/>
                </a:solidFill>
                <a:latin typeface="Calibri" panose="020F0502020204030204" pitchFamily="34" charset="0"/>
              </a:rPr>
              <a:t>			</a:t>
            </a:r>
          </a:p>
          <a:p>
            <a:pPr marL="0" indent="0">
              <a:buNone/>
            </a:pPr>
            <a:endParaRPr lang="en-US" dirty="0"/>
          </a:p>
        </p:txBody>
      </p:sp>
      <p:sp>
        <p:nvSpPr>
          <p:cNvPr id="3" name="Title 2"/>
          <p:cNvSpPr>
            <a:spLocks noGrp="1"/>
          </p:cNvSpPr>
          <p:nvPr>
            <p:ph type="title"/>
          </p:nvPr>
        </p:nvSpPr>
        <p:spPr>
          <a:xfrm>
            <a:off x="1" y="0"/>
            <a:ext cx="9144000" cy="836712"/>
          </a:xfrm>
        </p:spPr>
        <p:txBody>
          <a:bodyPr/>
          <a:lstStyle/>
          <a:p>
            <a:r>
              <a:rPr lang="en-US" dirty="0" smtClean="0"/>
              <a:t>Problem</a:t>
            </a:r>
            <a:endParaRPr lang="en-US" dirty="0"/>
          </a:p>
        </p:txBody>
      </p:sp>
    </p:spTree>
    <p:extLst>
      <p:ext uri="{BB962C8B-B14F-4D97-AF65-F5344CB8AC3E}">
        <p14:creationId xmlns:p14="http://schemas.microsoft.com/office/powerpoint/2010/main" val="12111276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dissolv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dissolv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dissolve">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836712"/>
            <a:ext cx="9144001" cy="4752528"/>
          </a:xfrm>
        </p:spPr>
        <p:txBody>
          <a:bodyPr/>
          <a:lstStyle/>
          <a:p>
            <a:r>
              <a:rPr lang="en-US" dirty="0"/>
              <a:t>What is the probability that the time between arrivals of two airplanes is between 100 and 200 seconds?</a:t>
            </a:r>
          </a:p>
          <a:p>
            <a:pPr marL="0" indent="0">
              <a:buNone/>
            </a:pPr>
            <a:r>
              <a:rPr lang="en-US" dirty="0"/>
              <a:t>0.329192988	=EXP(-100/90)</a:t>
            </a:r>
          </a:p>
          <a:p>
            <a:pPr marL="0" indent="0">
              <a:buNone/>
            </a:pPr>
            <a:r>
              <a:rPr lang="en-US" dirty="0"/>
              <a:t>0.108368023	=EXP(-200/90)</a:t>
            </a:r>
          </a:p>
          <a:p>
            <a:pPr marL="0" indent="0">
              <a:buNone/>
            </a:pPr>
            <a:r>
              <a:rPr lang="en-US" dirty="0"/>
              <a:t>0.220824965	=A4-A5</a:t>
            </a:r>
          </a:p>
          <a:p>
            <a:pPr marL="0" indent="0">
              <a:buNone/>
            </a:pPr>
            <a:r>
              <a:rPr lang="en-US" dirty="0"/>
              <a:t>	</a:t>
            </a:r>
          </a:p>
          <a:p>
            <a:pPr marL="0" indent="0">
              <a:buNone/>
            </a:pPr>
            <a:r>
              <a:rPr lang="en-US" dirty="0"/>
              <a:t>0.670807012	=EXPON.DIST(100,1/90,1)</a:t>
            </a:r>
          </a:p>
          <a:p>
            <a:pPr marL="0" indent="0">
              <a:buNone/>
            </a:pPr>
            <a:r>
              <a:rPr lang="en-US" dirty="0"/>
              <a:t>0.891631977	=EXPON.DIST(200,1/90,1)</a:t>
            </a:r>
          </a:p>
          <a:p>
            <a:pPr marL="0" indent="0">
              <a:buNone/>
            </a:pPr>
            <a:r>
              <a:rPr lang="en-US" dirty="0"/>
              <a:t>0.220824965	=A9-A8</a:t>
            </a:r>
          </a:p>
        </p:txBody>
      </p:sp>
      <p:sp>
        <p:nvSpPr>
          <p:cNvPr id="3" name="Title 2"/>
          <p:cNvSpPr>
            <a:spLocks noGrp="1"/>
          </p:cNvSpPr>
          <p:nvPr>
            <p:ph type="title"/>
          </p:nvPr>
        </p:nvSpPr>
        <p:spPr>
          <a:xfrm>
            <a:off x="1" y="0"/>
            <a:ext cx="9144000" cy="836712"/>
          </a:xfrm>
        </p:spPr>
        <p:txBody>
          <a:bodyPr/>
          <a:lstStyle/>
          <a:p>
            <a:r>
              <a:rPr lang="en-US" dirty="0" smtClean="0"/>
              <a:t>Problem</a:t>
            </a:r>
            <a:endParaRPr lang="en-US" dirty="0"/>
          </a:p>
        </p:txBody>
      </p:sp>
    </p:spTree>
    <p:extLst>
      <p:ext uri="{BB962C8B-B14F-4D97-AF65-F5344CB8AC3E}">
        <p14:creationId xmlns:p14="http://schemas.microsoft.com/office/powerpoint/2010/main" val="6176012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dissolv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dissolv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dissolve">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9144000" cy="836712"/>
          </a:xfrm>
        </p:spPr>
        <p:txBody>
          <a:bodyPr/>
          <a:lstStyle/>
          <a:p>
            <a:r>
              <a:rPr lang="en-US" dirty="0"/>
              <a:t>Problem</a:t>
            </a:r>
          </a:p>
        </p:txBody>
      </p:sp>
      <p:pic>
        <p:nvPicPr>
          <p:cNvPr id="6" name="Picture 5"/>
          <p:cNvPicPr/>
          <p:nvPr/>
        </p:nvPicPr>
        <p:blipFill>
          <a:blip r:embed="rId2"/>
          <a:stretch>
            <a:fillRect/>
          </a:stretch>
        </p:blipFill>
        <p:spPr>
          <a:xfrm>
            <a:off x="179512" y="1980298"/>
            <a:ext cx="5256584" cy="1890726"/>
          </a:xfrm>
          <a:prstGeom prst="rect">
            <a:avLst/>
          </a:prstGeom>
        </p:spPr>
      </p:pic>
      <p:sp>
        <p:nvSpPr>
          <p:cNvPr id="7" name="Rectangle 6"/>
          <p:cNvSpPr/>
          <p:nvPr/>
        </p:nvSpPr>
        <p:spPr>
          <a:xfrm>
            <a:off x="0" y="979744"/>
            <a:ext cx="9036495" cy="867802"/>
          </a:xfrm>
          <a:prstGeom prst="rect">
            <a:avLst/>
          </a:prstGeom>
        </p:spPr>
        <p:txBody>
          <a:bodyPr wrap="square">
            <a:spAutoFit/>
          </a:bodyPr>
          <a:lstStyle/>
          <a:p>
            <a:pPr marL="342900" marR="0" lvl="0" indent="-342900" eaLnBrk="1" hangingPunct="1">
              <a:lnSpc>
                <a:spcPct val="107000"/>
              </a:lnSpc>
              <a:spcBef>
                <a:spcPct val="20000"/>
              </a:spcBef>
              <a:buClr>
                <a:schemeClr val="tx1"/>
              </a:buClr>
              <a:buSzPct val="88000"/>
              <a:buFont typeface="Wingdings" pitchFamily="2" charset="2"/>
              <a:buChar char="p"/>
            </a:pPr>
            <a:r>
              <a:rPr lang="en-US" sz="2400" dirty="0">
                <a:latin typeface="Book Antiqua" pitchFamily="18" charset="0"/>
                <a:ea typeface="ＭＳ Ｐゴシック" pitchFamily="-65" charset="-128"/>
                <a:cs typeface="Book Antiqua" pitchFamily="18" charset="0"/>
              </a:rPr>
              <a:t>The top 10% longest interarrival times exceed what time interval? </a:t>
            </a:r>
          </a:p>
        </p:txBody>
      </p:sp>
      <p:sp>
        <p:nvSpPr>
          <p:cNvPr id="8" name="Rectangle 7"/>
          <p:cNvSpPr/>
          <p:nvPr/>
        </p:nvSpPr>
        <p:spPr>
          <a:xfrm>
            <a:off x="-9175" y="4077072"/>
            <a:ext cx="9153175" cy="2171620"/>
          </a:xfrm>
          <a:prstGeom prst="rect">
            <a:avLst/>
          </a:prstGeom>
        </p:spPr>
        <p:txBody>
          <a:bodyPr wrap="square">
            <a:spAutoFit/>
          </a:bodyPr>
          <a:lstStyle/>
          <a:p>
            <a:pPr marL="342900" marR="0" lvl="0" indent="-342900" eaLnBrk="1" hangingPunct="1">
              <a:lnSpc>
                <a:spcPct val="107000"/>
              </a:lnSpc>
              <a:spcBef>
                <a:spcPct val="20000"/>
              </a:spcBef>
              <a:buClr>
                <a:schemeClr val="tx1"/>
              </a:buClr>
              <a:buSzPct val="88000"/>
              <a:buFont typeface="Wingdings" pitchFamily="2" charset="2"/>
              <a:buChar char="p"/>
            </a:pPr>
            <a:r>
              <a:rPr lang="en-US" sz="2400" dirty="0">
                <a:latin typeface="Book Antiqua" pitchFamily="18" charset="0"/>
                <a:ea typeface="ＭＳ Ｐゴシック" pitchFamily="-65" charset="-128"/>
                <a:cs typeface="Book Antiqua" pitchFamily="18" charset="0"/>
              </a:rPr>
              <a:t>On Average how many airplanes arrive in every 15 minutes?</a:t>
            </a:r>
          </a:p>
          <a:p>
            <a:pPr marR="0" eaLnBrk="1" hangingPunct="1">
              <a:lnSpc>
                <a:spcPct val="107000"/>
              </a:lnSpc>
              <a:spcBef>
                <a:spcPct val="20000"/>
              </a:spcBef>
              <a:buClr>
                <a:schemeClr val="tx1"/>
              </a:buClr>
              <a:buSzPct val="88000"/>
            </a:pPr>
            <a:r>
              <a:rPr lang="en-US" sz="2400" dirty="0">
                <a:latin typeface="Book Antiqua" pitchFamily="18" charset="0"/>
                <a:ea typeface="ＭＳ Ｐゴシック" pitchFamily="-65" charset="-128"/>
                <a:cs typeface="Book Antiqua" pitchFamily="18" charset="0"/>
              </a:rPr>
              <a:t>15/1.5= 10 airplanes per 15 minutes</a:t>
            </a:r>
          </a:p>
          <a:p>
            <a:pPr marL="342900" indent="-342900" eaLnBrk="1" hangingPunct="1">
              <a:lnSpc>
                <a:spcPct val="107000"/>
              </a:lnSpc>
              <a:spcBef>
                <a:spcPct val="20000"/>
              </a:spcBef>
              <a:buClr>
                <a:schemeClr val="tx1"/>
              </a:buClr>
              <a:buSzPct val="88000"/>
              <a:buFont typeface="Wingdings" pitchFamily="2" charset="2"/>
              <a:buChar char="p"/>
            </a:pPr>
            <a:r>
              <a:rPr lang="en-US" sz="2400" dirty="0">
                <a:latin typeface="Book Antiqua" pitchFamily="18" charset="0"/>
                <a:ea typeface="ＭＳ Ｐゴシック" pitchFamily="-65" charset="-128"/>
                <a:cs typeface="Book Antiqua" pitchFamily="18" charset="0"/>
              </a:rPr>
              <a:t>What is the probability of arrival of 12 airplanes in 15 minutes?</a:t>
            </a:r>
          </a:p>
          <a:p>
            <a:pPr eaLnBrk="1" hangingPunct="1">
              <a:lnSpc>
                <a:spcPct val="107000"/>
              </a:lnSpc>
              <a:spcBef>
                <a:spcPct val="20000"/>
              </a:spcBef>
              <a:buClr>
                <a:schemeClr val="tx1"/>
              </a:buClr>
              <a:buSzPct val="88000"/>
            </a:pPr>
            <a:r>
              <a:rPr lang="en-US" sz="2400" dirty="0">
                <a:latin typeface="Book Antiqua" pitchFamily="18" charset="0"/>
                <a:ea typeface="ＭＳ Ｐゴシック" pitchFamily="-65" charset="-128"/>
                <a:cs typeface="Book Antiqua" pitchFamily="18" charset="0"/>
              </a:rPr>
              <a:t>0.09478033	=POISSON.DIST(12,10,0)</a:t>
            </a:r>
          </a:p>
          <a:p>
            <a:endParaRPr lang="en-US" dirty="0"/>
          </a:p>
        </p:txBody>
      </p:sp>
    </p:spTree>
    <p:extLst>
      <p:ext uri="{BB962C8B-B14F-4D97-AF65-F5344CB8AC3E}">
        <p14:creationId xmlns:p14="http://schemas.microsoft.com/office/powerpoint/2010/main" val="38421891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dissolv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dissolv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dissolv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dissolve">
                                      <p:cBhvr>
                                        <p:cTn id="2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836712"/>
            <a:ext cx="9144001" cy="4752528"/>
          </a:xfrm>
        </p:spPr>
        <p:txBody>
          <a:bodyPr/>
          <a:lstStyle/>
          <a:p>
            <a:pPr lvl="0"/>
            <a:r>
              <a:rPr lang="en-US" dirty="0"/>
              <a:t>What is the probability of arrival of at least 15 airplanes in 15 minutes?</a:t>
            </a:r>
          </a:p>
          <a:p>
            <a:pPr marL="0" indent="0">
              <a:buNone/>
            </a:pPr>
            <a:r>
              <a:rPr lang="en-US" dirty="0"/>
              <a:t>0.083458473	=1-POISSON.DIST(14,10,1)</a:t>
            </a:r>
          </a:p>
          <a:p>
            <a:pPr lvl="0"/>
            <a:r>
              <a:rPr lang="en-US" dirty="0"/>
              <a:t>What is the probability of arrival of 10 to 20  airplanes in 30 </a:t>
            </a:r>
            <a:r>
              <a:rPr lang="en-US" dirty="0" smtClean="0"/>
              <a:t>minutes?</a:t>
            </a:r>
          </a:p>
          <a:p>
            <a:pPr marL="0" lvl="0" indent="0">
              <a:buNone/>
            </a:pPr>
            <a:r>
              <a:rPr lang="fi-FI" dirty="0" smtClean="0"/>
              <a:t>0.004995412</a:t>
            </a:r>
            <a:r>
              <a:rPr lang="fi-FI" dirty="0"/>
              <a:t>	=</a:t>
            </a:r>
            <a:r>
              <a:rPr lang="fi-FI" dirty="0" smtClean="0"/>
              <a:t>POISSON.DIST(9,20,1)</a:t>
            </a:r>
          </a:p>
          <a:p>
            <a:pPr marL="0" lvl="0" indent="0">
              <a:buNone/>
            </a:pPr>
            <a:r>
              <a:rPr lang="fi-FI" dirty="0" smtClean="0"/>
              <a:t>0.559092584</a:t>
            </a:r>
            <a:r>
              <a:rPr lang="fi-FI" dirty="0"/>
              <a:t>	=</a:t>
            </a:r>
            <a:r>
              <a:rPr lang="fi-FI" dirty="0" smtClean="0"/>
              <a:t>POISSON.DIST(20,20,1)</a:t>
            </a:r>
          </a:p>
          <a:p>
            <a:pPr marL="0" lvl="0" indent="0">
              <a:buNone/>
            </a:pPr>
            <a:r>
              <a:rPr lang="fi-FI" dirty="0" smtClean="0"/>
              <a:t>0.554097172</a:t>
            </a:r>
            <a:r>
              <a:rPr lang="fi-FI" dirty="0"/>
              <a:t>	=L23-L22</a:t>
            </a:r>
          </a:p>
          <a:p>
            <a:pPr marL="0" indent="0">
              <a:buNone/>
            </a:pPr>
            <a:endParaRPr lang="en-US" dirty="0"/>
          </a:p>
        </p:txBody>
      </p:sp>
      <p:sp>
        <p:nvSpPr>
          <p:cNvPr id="3" name="Title 2"/>
          <p:cNvSpPr>
            <a:spLocks noGrp="1"/>
          </p:cNvSpPr>
          <p:nvPr>
            <p:ph type="title"/>
          </p:nvPr>
        </p:nvSpPr>
        <p:spPr>
          <a:xfrm>
            <a:off x="1" y="0"/>
            <a:ext cx="9144000" cy="836712"/>
          </a:xfrm>
        </p:spPr>
        <p:txBody>
          <a:bodyPr/>
          <a:lstStyle/>
          <a:p>
            <a:pPr>
              <a:lnSpc>
                <a:spcPct val="107000"/>
              </a:lnSpc>
              <a:spcBef>
                <a:spcPct val="20000"/>
              </a:spcBef>
              <a:buClr>
                <a:schemeClr val="tx1"/>
              </a:buClr>
              <a:buSzPct val="88000"/>
            </a:pPr>
            <a:r>
              <a:rPr lang="en-US" dirty="0"/>
              <a:t>Problem</a:t>
            </a:r>
            <a:endParaRPr lang="en-US" kern="1200" dirty="0">
              <a:latin typeface="Book Antiqua" pitchFamily="18" charset="0"/>
              <a:cs typeface="Book Antiqua" pitchFamily="18" charset="0"/>
            </a:endParaRPr>
          </a:p>
        </p:txBody>
      </p:sp>
    </p:spTree>
    <p:extLst>
      <p:ext uri="{BB962C8B-B14F-4D97-AF65-F5344CB8AC3E}">
        <p14:creationId xmlns:p14="http://schemas.microsoft.com/office/powerpoint/2010/main" val="32731638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dissolv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9144000" cy="764704"/>
          </a:xfrm>
        </p:spPr>
        <p:txBody>
          <a:bodyPr/>
          <a:lstStyle/>
          <a:p>
            <a:pPr eaLnBrk="0" hangingPunct="0"/>
            <a:r>
              <a:rPr lang="en-US" kern="1200" dirty="0">
                <a:ea typeface="ＭＳ Ｐゴシック" charset="-128"/>
                <a:cs typeface="+mn-cs"/>
              </a:rPr>
              <a:t>Exponential and Poisson Relationship</a:t>
            </a:r>
          </a:p>
        </p:txBody>
      </p:sp>
      <p:graphicFrame>
        <p:nvGraphicFramePr>
          <p:cNvPr id="4" name="Object 3"/>
          <p:cNvGraphicFramePr>
            <a:graphicFrameLocks noChangeAspect="1"/>
          </p:cNvGraphicFramePr>
          <p:nvPr>
            <p:extLst>
              <p:ext uri="{D42A27DB-BD31-4B8C-83A1-F6EECF244321}">
                <p14:modId xmlns:p14="http://schemas.microsoft.com/office/powerpoint/2010/main" val="811961539"/>
              </p:ext>
            </p:extLst>
          </p:nvPr>
        </p:nvGraphicFramePr>
        <p:xfrm>
          <a:off x="10599" y="980728"/>
          <a:ext cx="4321175" cy="2697163"/>
        </p:xfrm>
        <a:graphic>
          <a:graphicData uri="http://schemas.openxmlformats.org/presentationml/2006/ole">
            <mc:AlternateContent xmlns:mc="http://schemas.openxmlformats.org/markup-compatibility/2006">
              <mc:Choice xmlns:v="urn:schemas-microsoft-com:vml" Requires="v">
                <p:oleObj spid="_x0000_s65859" name="Worksheet" r:id="rId3" imgW="4321958" imgH="2697382" progId="Excel.Sheet.12">
                  <p:embed/>
                </p:oleObj>
              </mc:Choice>
              <mc:Fallback>
                <p:oleObj name="Worksheet" r:id="rId3" imgW="4321958" imgH="2697382" progId="Excel.Sheet.12">
                  <p:embed/>
                  <p:pic>
                    <p:nvPicPr>
                      <p:cNvPr id="0" name=""/>
                      <p:cNvPicPr/>
                      <p:nvPr/>
                    </p:nvPicPr>
                    <p:blipFill>
                      <a:blip r:embed="rId4"/>
                      <a:stretch>
                        <a:fillRect/>
                      </a:stretch>
                    </p:blipFill>
                    <p:spPr>
                      <a:xfrm>
                        <a:off x="10599" y="980728"/>
                        <a:ext cx="4321175" cy="2697163"/>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403578732"/>
              </p:ext>
            </p:extLst>
          </p:nvPr>
        </p:nvGraphicFramePr>
        <p:xfrm>
          <a:off x="4534374" y="980728"/>
          <a:ext cx="4579937" cy="2706687"/>
        </p:xfrm>
        <a:graphic>
          <a:graphicData uri="http://schemas.openxmlformats.org/presentationml/2006/ole">
            <mc:AlternateContent xmlns:mc="http://schemas.openxmlformats.org/markup-compatibility/2006">
              <mc:Choice xmlns:v="urn:schemas-microsoft-com:vml" Requires="v">
                <p:oleObj spid="_x0000_s65860" name="Worksheet" r:id="rId5" imgW="4579599" imgH="2706755" progId="Excel.Sheet.12">
                  <p:embed/>
                </p:oleObj>
              </mc:Choice>
              <mc:Fallback>
                <p:oleObj name="Worksheet" r:id="rId5" imgW="4579599" imgH="2706755" progId="Excel.Sheet.12">
                  <p:embed/>
                  <p:pic>
                    <p:nvPicPr>
                      <p:cNvPr id="0" name=""/>
                      <p:cNvPicPr/>
                      <p:nvPr/>
                    </p:nvPicPr>
                    <p:blipFill>
                      <a:blip r:embed="rId6"/>
                      <a:stretch>
                        <a:fillRect/>
                      </a:stretch>
                    </p:blipFill>
                    <p:spPr>
                      <a:xfrm>
                        <a:off x="4534374" y="980728"/>
                        <a:ext cx="4579937" cy="2706687"/>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555063378"/>
              </p:ext>
            </p:extLst>
          </p:nvPr>
        </p:nvGraphicFramePr>
        <p:xfrm>
          <a:off x="2224311" y="3687415"/>
          <a:ext cx="4579937" cy="2708275"/>
        </p:xfrm>
        <a:graphic>
          <a:graphicData uri="http://schemas.openxmlformats.org/presentationml/2006/ole">
            <mc:AlternateContent xmlns:mc="http://schemas.openxmlformats.org/markup-compatibility/2006">
              <mc:Choice xmlns:v="urn:schemas-microsoft-com:vml" Requires="v">
                <p:oleObj spid="_x0000_s65861" name="Worksheet" r:id="rId7" imgW="4579599" imgH="2708197" progId="Excel.Sheet.12">
                  <p:embed/>
                </p:oleObj>
              </mc:Choice>
              <mc:Fallback>
                <p:oleObj name="Worksheet" r:id="rId7" imgW="4579599" imgH="2708197" progId="Excel.Sheet.12">
                  <p:embed/>
                  <p:pic>
                    <p:nvPicPr>
                      <p:cNvPr id="0" name=""/>
                      <p:cNvPicPr/>
                      <p:nvPr/>
                    </p:nvPicPr>
                    <p:blipFill>
                      <a:blip r:embed="rId8"/>
                      <a:stretch>
                        <a:fillRect/>
                      </a:stretch>
                    </p:blipFill>
                    <p:spPr>
                      <a:xfrm>
                        <a:off x="2224311" y="3687415"/>
                        <a:ext cx="4579937" cy="2708275"/>
                      </a:xfrm>
                      <a:prstGeom prst="rect">
                        <a:avLst/>
                      </a:prstGeom>
                    </p:spPr>
                  </p:pic>
                </p:oleObj>
              </mc:Fallback>
            </mc:AlternateContent>
          </a:graphicData>
        </a:graphic>
      </p:graphicFrame>
    </p:spTree>
    <p:extLst>
      <p:ext uri="{BB962C8B-B14F-4D97-AF65-F5344CB8AC3E}">
        <p14:creationId xmlns:p14="http://schemas.microsoft.com/office/powerpoint/2010/main" val="37444773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9144000" cy="836712"/>
          </a:xfrm>
        </p:spPr>
        <p:txBody>
          <a:bodyPr/>
          <a:lstStyle/>
          <a:p>
            <a:r>
              <a:rPr lang="en-US" dirty="0" smtClean="0"/>
              <a:t>Problem</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687040201"/>
              </p:ext>
            </p:extLst>
          </p:nvPr>
        </p:nvGraphicFramePr>
        <p:xfrm>
          <a:off x="107504" y="1052736"/>
          <a:ext cx="2141537" cy="4214812"/>
        </p:xfrm>
        <a:graphic>
          <a:graphicData uri="http://schemas.openxmlformats.org/presentationml/2006/ole">
            <mc:AlternateContent xmlns:mc="http://schemas.openxmlformats.org/markup-compatibility/2006">
              <mc:Choice xmlns:v="urn:schemas-microsoft-com:vml" Requires="v">
                <p:oleObj spid="_x0000_s76807" name="Worksheet" r:id="rId3" imgW="2141397" imgH="4214064" progId="Excel.Sheet.12">
                  <p:embed/>
                </p:oleObj>
              </mc:Choice>
              <mc:Fallback>
                <p:oleObj name="Worksheet" r:id="rId3" imgW="2141397" imgH="4214064" progId="Excel.Sheet.12">
                  <p:embed/>
                  <p:pic>
                    <p:nvPicPr>
                      <p:cNvPr id="0" name=""/>
                      <p:cNvPicPr/>
                      <p:nvPr/>
                    </p:nvPicPr>
                    <p:blipFill>
                      <a:blip r:embed="rId4"/>
                      <a:stretch>
                        <a:fillRect/>
                      </a:stretch>
                    </p:blipFill>
                    <p:spPr>
                      <a:xfrm>
                        <a:off x="107504" y="1052736"/>
                        <a:ext cx="2141537" cy="4214812"/>
                      </a:xfrm>
                      <a:prstGeom prst="rect">
                        <a:avLst/>
                      </a:prstGeom>
                    </p:spPr>
                  </p:pic>
                </p:oleObj>
              </mc:Fallback>
            </mc:AlternateContent>
          </a:graphicData>
        </a:graphic>
      </p:graphicFrame>
    </p:spTree>
    <p:extLst>
      <p:ext uri="{BB962C8B-B14F-4D97-AF65-F5344CB8AC3E}">
        <p14:creationId xmlns:p14="http://schemas.microsoft.com/office/powerpoint/2010/main" val="346190685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859699"/>
            <a:ext cx="9144000" cy="5593637"/>
          </a:xfrm>
        </p:spPr>
        <p:txBody>
          <a:bodyPr/>
          <a:lstStyle/>
          <a:p>
            <a:pPr marL="0" indent="0">
              <a:buNone/>
            </a:pPr>
            <a:r>
              <a:rPr lang="en-US" dirty="0"/>
              <a:t>More than 50 million guests stay at bed and breakfasts each </a:t>
            </a:r>
            <a:r>
              <a:rPr lang="en-US" dirty="0" smtClean="0"/>
              <a:t>year.</a:t>
            </a:r>
            <a:endParaRPr lang="en-US" dirty="0"/>
          </a:p>
          <a:p>
            <a:pPr marL="0" indent="0">
              <a:buNone/>
            </a:pPr>
            <a:r>
              <a:rPr lang="en-US" dirty="0" smtClean="0"/>
              <a:t>The </a:t>
            </a:r>
            <a:r>
              <a:rPr lang="en-US" dirty="0"/>
              <a:t>website for B&amp;B Inns of North America which averages.</a:t>
            </a:r>
          </a:p>
          <a:p>
            <a:pPr marL="0" indent="0">
              <a:buNone/>
            </a:pPr>
            <a:r>
              <a:rPr lang="en-US" dirty="0"/>
              <a:t>7 visitors per minute, enables many B&amp;B to attract quests.	</a:t>
            </a:r>
          </a:p>
        </p:txBody>
      </p:sp>
      <p:sp>
        <p:nvSpPr>
          <p:cNvPr id="3" name="Title 2"/>
          <p:cNvSpPr>
            <a:spLocks noGrp="1"/>
          </p:cNvSpPr>
          <p:nvPr>
            <p:ph type="title"/>
          </p:nvPr>
        </p:nvSpPr>
        <p:spPr>
          <a:xfrm>
            <a:off x="1" y="-9144"/>
            <a:ext cx="9144000" cy="845856"/>
          </a:xfrm>
        </p:spPr>
        <p:txBody>
          <a:bodyPr/>
          <a:lstStyle/>
          <a:p>
            <a:r>
              <a:rPr lang="en-US" dirty="0" smtClean="0"/>
              <a:t>Problem</a:t>
            </a:r>
            <a:endParaRPr lang="en-US" dirty="0"/>
          </a:p>
        </p:txBody>
      </p:sp>
      <p:sp>
        <p:nvSpPr>
          <p:cNvPr id="5" name="Content Placeholder 1"/>
          <p:cNvSpPr txBox="1">
            <a:spLocks/>
          </p:cNvSpPr>
          <p:nvPr/>
        </p:nvSpPr>
        <p:spPr bwMode="auto">
          <a:xfrm>
            <a:off x="0" y="2276872"/>
            <a:ext cx="9144000" cy="55936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buNone/>
            </a:pPr>
            <a:r>
              <a:rPr lang="en-US" kern="0" dirty="0" smtClean="0"/>
              <a:t>a) Compute the probability of 0 website visitor in a one minute period. </a:t>
            </a:r>
          </a:p>
          <a:p>
            <a:pPr marL="0" indent="0">
              <a:buFont typeface="Wingdings" pitchFamily="2" charset="2"/>
              <a:buNone/>
            </a:pPr>
            <a:r>
              <a:rPr lang="en-US" kern="0" dirty="0" smtClean="0"/>
              <a:t>0.000911882	=POISSON.DIST(0,7,0)</a:t>
            </a:r>
          </a:p>
          <a:p>
            <a:pPr marL="0" indent="0">
              <a:buFont typeface="Wingdings" pitchFamily="2" charset="2"/>
              <a:buNone/>
            </a:pPr>
            <a:r>
              <a:rPr lang="en-US" kern="0" dirty="0" smtClean="0"/>
              <a:t>0.000911882	=POISSON.DIST(0,7,1)</a:t>
            </a:r>
          </a:p>
          <a:p>
            <a:pPr marL="0" indent="0">
              <a:buFont typeface="Wingdings" pitchFamily="2" charset="2"/>
              <a:buNone/>
            </a:pPr>
            <a:r>
              <a:rPr lang="en-US" kern="0" dirty="0" smtClean="0"/>
              <a:t>b) Compute the probability of 2 or more website visitors in a one minute period.</a:t>
            </a:r>
          </a:p>
          <a:p>
            <a:pPr marL="0" indent="0">
              <a:buFont typeface="Wingdings" pitchFamily="2" charset="2"/>
              <a:buNone/>
            </a:pPr>
            <a:r>
              <a:rPr lang="en-US" kern="0" dirty="0" smtClean="0"/>
              <a:t>0.992705 =1-POISSON.DIST(1,7,1)</a:t>
            </a:r>
          </a:p>
          <a:p>
            <a:pPr marL="0" indent="0">
              <a:buNone/>
            </a:pPr>
            <a:r>
              <a:rPr lang="en-US" dirty="0"/>
              <a:t>c) Compute the probability of  1 or more website visitors in a 30 second period.	</a:t>
            </a:r>
          </a:p>
          <a:p>
            <a:pPr marL="0" indent="0">
              <a:buNone/>
            </a:pPr>
            <a:r>
              <a:rPr lang="en-US" dirty="0"/>
              <a:t>0.969803 =1-POISSON.DIST(0,7/2,1)</a:t>
            </a:r>
            <a:r>
              <a:rPr lang="en-US" kern="0" dirty="0" smtClean="0"/>
              <a:t> </a:t>
            </a:r>
            <a:endParaRPr lang="en-US" kern="0" dirty="0"/>
          </a:p>
        </p:txBody>
      </p:sp>
    </p:spTree>
    <p:extLst>
      <p:ext uri="{BB962C8B-B14F-4D97-AF65-F5344CB8AC3E}">
        <p14:creationId xmlns:p14="http://schemas.microsoft.com/office/powerpoint/2010/main" val="6688878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ssolv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dissolv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dissolve">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859699"/>
            <a:ext cx="9144001" cy="5593637"/>
          </a:xfrm>
        </p:spPr>
        <p:txBody>
          <a:bodyPr/>
          <a:lstStyle/>
          <a:p>
            <a:pPr marL="0" indent="0">
              <a:buNone/>
            </a:pPr>
            <a:r>
              <a:rPr lang="en-US" dirty="0" smtClean="0"/>
              <a:t>d</a:t>
            </a:r>
            <a:r>
              <a:rPr lang="en-US" dirty="0"/>
              <a:t>) Compute the probability of </a:t>
            </a:r>
            <a:r>
              <a:rPr lang="en-US" dirty="0" smtClean="0"/>
              <a:t>5 or </a:t>
            </a:r>
            <a:r>
              <a:rPr lang="en-US" dirty="0"/>
              <a:t>more website visitors in a one minute period.	</a:t>
            </a:r>
            <a:endParaRPr lang="en-US" dirty="0" smtClean="0"/>
          </a:p>
          <a:p>
            <a:pPr marL="0" indent="0">
              <a:buNone/>
            </a:pPr>
            <a:r>
              <a:rPr lang="en-US" dirty="0" smtClean="0"/>
              <a:t>0.827008 </a:t>
            </a:r>
            <a:r>
              <a:rPr lang="en-US" dirty="0"/>
              <a:t>=1-POISSON.DIST(4,7,1) </a:t>
            </a:r>
          </a:p>
          <a:p>
            <a:pPr marL="0" indent="0">
              <a:buNone/>
            </a:pPr>
            <a:r>
              <a:rPr lang="en-US" dirty="0"/>
              <a:t>e) Compute the probability that the interarrival between two consecutive customers exceed 20 seconds</a:t>
            </a:r>
            <a:r>
              <a:rPr lang="en-US" dirty="0" smtClean="0"/>
              <a:t>.</a:t>
            </a:r>
          </a:p>
          <a:p>
            <a:pPr marL="0" indent="0">
              <a:buNone/>
            </a:pPr>
            <a:r>
              <a:rPr lang="en-US" dirty="0" smtClean="0"/>
              <a:t>This is an exponential distribution associated with a Poison Distribution</a:t>
            </a:r>
          </a:p>
          <a:p>
            <a:pPr marL="0" indent="0">
              <a:buNone/>
            </a:pPr>
            <a:r>
              <a:rPr lang="en-US" dirty="0"/>
              <a:t>7</a:t>
            </a:r>
            <a:r>
              <a:rPr lang="en-US" dirty="0" smtClean="0"/>
              <a:t> per minutes, 1/7 in each minute, or average of </a:t>
            </a:r>
            <a:r>
              <a:rPr lang="en-US" dirty="0"/>
              <a:t>8.571429 </a:t>
            </a:r>
            <a:r>
              <a:rPr lang="en-US" dirty="0" smtClean="0"/>
              <a:t> seconds between two arrivals. </a:t>
            </a:r>
          </a:p>
          <a:p>
            <a:pPr marL="0" indent="0">
              <a:buNone/>
            </a:pPr>
            <a:r>
              <a:rPr lang="en-US" dirty="0" smtClean="0"/>
              <a:t>Or Rate of 7/60 per second. </a:t>
            </a:r>
          </a:p>
          <a:p>
            <a:pPr marL="0" indent="0">
              <a:buNone/>
            </a:pPr>
            <a:r>
              <a:rPr lang="en-US" dirty="0"/>
              <a:t>0.096971968 =EXP</a:t>
            </a:r>
            <a:r>
              <a:rPr lang="en-US" dirty="0" smtClean="0"/>
              <a:t>(-x/mu)= EXP[-20</a:t>
            </a:r>
            <a:r>
              <a:rPr lang="en-US" dirty="0"/>
              <a:t>/(60/7</a:t>
            </a:r>
            <a:r>
              <a:rPr lang="en-US" dirty="0" smtClean="0"/>
              <a:t>)] </a:t>
            </a:r>
          </a:p>
          <a:p>
            <a:pPr marL="0" indent="0">
              <a:buNone/>
            </a:pPr>
            <a:r>
              <a:rPr lang="en-US" dirty="0"/>
              <a:t>0.09697197 =1-EXPON.DIST(20,7/60,1) </a:t>
            </a:r>
          </a:p>
          <a:p>
            <a:pPr marL="0" indent="0">
              <a:buNone/>
            </a:pPr>
            <a:endParaRPr lang="en-US" dirty="0"/>
          </a:p>
          <a:p>
            <a:endParaRPr lang="en-US" dirty="0"/>
          </a:p>
        </p:txBody>
      </p:sp>
      <p:sp>
        <p:nvSpPr>
          <p:cNvPr id="3" name="Title 2"/>
          <p:cNvSpPr>
            <a:spLocks noGrp="1"/>
          </p:cNvSpPr>
          <p:nvPr>
            <p:ph type="title"/>
          </p:nvPr>
        </p:nvSpPr>
        <p:spPr>
          <a:xfrm>
            <a:off x="1" y="-9144"/>
            <a:ext cx="9144000" cy="845856"/>
          </a:xfrm>
        </p:spPr>
        <p:txBody>
          <a:bodyPr/>
          <a:lstStyle/>
          <a:p>
            <a:r>
              <a:rPr lang="en-US" dirty="0" smtClean="0"/>
              <a:t>Problem</a:t>
            </a:r>
            <a:endParaRPr lang="en-US" dirty="0"/>
          </a:p>
        </p:txBody>
      </p:sp>
    </p:spTree>
    <p:extLst>
      <p:ext uri="{BB962C8B-B14F-4D97-AF65-F5344CB8AC3E}">
        <p14:creationId xmlns:p14="http://schemas.microsoft.com/office/powerpoint/2010/main" val="14635465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dissolv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dissolv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dissolve">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908720"/>
            <a:ext cx="8915400" cy="5400600"/>
          </a:xfrm>
        </p:spPr>
        <p:txBody>
          <a:bodyPr/>
          <a:lstStyle/>
          <a:p>
            <a:pPr marL="0" indent="0">
              <a:buNone/>
            </a:pPr>
            <a:r>
              <a:rPr lang="en-US" dirty="0"/>
              <a:t>Patients arrive at the emergency room of Mercy Hospital at the average rate of  7 per hour on weekend</a:t>
            </a:r>
          </a:p>
          <a:p>
            <a:pPr marL="457200" indent="-457200">
              <a:buAutoNum type="alphaLcParenR"/>
            </a:pPr>
            <a:r>
              <a:rPr lang="en-US" dirty="0" smtClean="0"/>
              <a:t>Compute </a:t>
            </a:r>
            <a:r>
              <a:rPr lang="en-US" dirty="0"/>
              <a:t>the probability of  4	arrivals in 30 minutes on a weekend evening?		</a:t>
            </a:r>
            <a:endParaRPr lang="en-US" dirty="0" smtClean="0"/>
          </a:p>
          <a:p>
            <a:pPr marL="0" indent="0">
              <a:buNone/>
            </a:pPr>
            <a:r>
              <a:rPr lang="en-US" dirty="0" smtClean="0"/>
              <a:t>Average in 30 mins is 7/2</a:t>
            </a:r>
          </a:p>
          <a:p>
            <a:pPr marL="0" indent="0">
              <a:buNone/>
            </a:pPr>
            <a:r>
              <a:rPr lang="en-US" dirty="0"/>
              <a:t>0.18881229 =POISSON.DIST(4,7/2,0</a:t>
            </a:r>
            <a:r>
              <a:rPr lang="en-US" dirty="0" smtClean="0"/>
              <a:t>)</a:t>
            </a:r>
            <a:endParaRPr lang="en-US" dirty="0"/>
          </a:p>
          <a:p>
            <a:pPr marL="0" indent="0">
              <a:buNone/>
            </a:pPr>
            <a:r>
              <a:rPr lang="en-US" dirty="0"/>
              <a:t>b) Compute the probability of  2	or less arrivals in 30 minutes on a weekend evening?	</a:t>
            </a:r>
            <a:endParaRPr lang="en-US" dirty="0" smtClean="0"/>
          </a:p>
          <a:p>
            <a:pPr marL="0" indent="0">
              <a:buNone/>
            </a:pPr>
            <a:r>
              <a:rPr lang="en-US" dirty="0"/>
              <a:t>0.3208472 =POISSON.DIST(2,7/2,1) 			</a:t>
            </a:r>
          </a:p>
          <a:p>
            <a:pPr marL="0" indent="0">
              <a:buNone/>
            </a:pPr>
            <a:r>
              <a:rPr lang="en-US" dirty="0"/>
              <a:t>c) Compute the probability of  3	or more  arrivals in 30 minutes on a weekend evening</a:t>
            </a:r>
            <a:r>
              <a:rPr lang="en-US" dirty="0" smtClean="0"/>
              <a:t>?</a:t>
            </a:r>
          </a:p>
          <a:p>
            <a:pPr marL="0" indent="0">
              <a:buNone/>
            </a:pPr>
            <a:r>
              <a:rPr lang="en-US" dirty="0" smtClean="0"/>
              <a:t>1- </a:t>
            </a:r>
            <a:r>
              <a:rPr lang="en-US" dirty="0"/>
              <a:t>0.3208472 </a:t>
            </a:r>
            <a:r>
              <a:rPr lang="en-US" dirty="0" smtClean="0"/>
              <a:t>= </a:t>
            </a:r>
            <a:r>
              <a:rPr lang="en-US" dirty="0"/>
              <a:t>0.6791528 				</a:t>
            </a:r>
          </a:p>
        </p:txBody>
      </p:sp>
      <p:sp>
        <p:nvSpPr>
          <p:cNvPr id="3" name="Title 2"/>
          <p:cNvSpPr>
            <a:spLocks noGrp="1"/>
          </p:cNvSpPr>
          <p:nvPr>
            <p:ph type="title"/>
          </p:nvPr>
        </p:nvSpPr>
        <p:spPr>
          <a:xfrm>
            <a:off x="1" y="0"/>
            <a:ext cx="9144000" cy="764704"/>
          </a:xfrm>
        </p:spPr>
        <p:txBody>
          <a:bodyPr/>
          <a:lstStyle/>
          <a:p>
            <a:r>
              <a:rPr lang="en-US" dirty="0"/>
              <a:t>Problem</a:t>
            </a:r>
          </a:p>
        </p:txBody>
      </p:sp>
    </p:spTree>
    <p:extLst>
      <p:ext uri="{BB962C8B-B14F-4D97-AF65-F5344CB8AC3E}">
        <p14:creationId xmlns:p14="http://schemas.microsoft.com/office/powerpoint/2010/main" val="23017209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dissolv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dissolv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dissolve">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908720"/>
            <a:ext cx="8915400" cy="5472608"/>
          </a:xfrm>
        </p:spPr>
        <p:txBody>
          <a:bodyPr/>
          <a:lstStyle/>
          <a:p>
            <a:pPr marL="0" indent="0">
              <a:buNone/>
            </a:pPr>
            <a:r>
              <a:rPr lang="en-US" dirty="0" smtClean="0"/>
              <a:t>d</a:t>
            </a:r>
            <a:r>
              <a:rPr lang="en-US" dirty="0"/>
              <a:t>) Compute the probability of 12 or more  arrivals in two hours on a weekend evening</a:t>
            </a:r>
            <a:r>
              <a:rPr lang="en-US" dirty="0" smtClean="0"/>
              <a:t>?</a:t>
            </a:r>
          </a:p>
          <a:p>
            <a:pPr marL="0" indent="0">
              <a:buNone/>
            </a:pPr>
            <a:r>
              <a:rPr lang="en-US" dirty="0" smtClean="0"/>
              <a:t>Mu in 2 hours = 7*2</a:t>
            </a:r>
          </a:p>
          <a:p>
            <a:pPr marL="0" indent="0">
              <a:buNone/>
            </a:pPr>
            <a:r>
              <a:rPr lang="en-US" dirty="0"/>
              <a:t>0.73996008 =1-POISSON.DIST(11,7*2,1) 				</a:t>
            </a:r>
          </a:p>
          <a:p>
            <a:pPr marL="0" indent="0">
              <a:buNone/>
            </a:pPr>
            <a:r>
              <a:rPr lang="en-US" dirty="0"/>
              <a:t>e) Compute the probability that the interarrival between two consecutive customers is less </a:t>
            </a:r>
            <a:r>
              <a:rPr lang="en-US" dirty="0" smtClean="0"/>
              <a:t>than</a:t>
            </a:r>
            <a:r>
              <a:rPr lang="en-US" dirty="0"/>
              <a:t> </a:t>
            </a:r>
            <a:r>
              <a:rPr lang="en-US" dirty="0" smtClean="0"/>
              <a:t>10 </a:t>
            </a:r>
            <a:r>
              <a:rPr lang="en-US" dirty="0"/>
              <a:t>minutes. 	</a:t>
            </a:r>
            <a:endParaRPr lang="en-US" dirty="0" smtClean="0"/>
          </a:p>
          <a:p>
            <a:pPr marL="0" indent="0">
              <a:buNone/>
            </a:pPr>
            <a:r>
              <a:rPr lang="en-US" dirty="0"/>
              <a:t>0.688596776	=EXPON.DIST(1/6,7,1)</a:t>
            </a:r>
          </a:p>
          <a:p>
            <a:pPr marL="0" indent="0">
              <a:buNone/>
            </a:pPr>
            <a:r>
              <a:rPr lang="en-US" dirty="0"/>
              <a:t>0.688596776	=EXPON.DIST(10,7/60,1)</a:t>
            </a:r>
          </a:p>
          <a:p>
            <a:pPr marL="0" indent="0">
              <a:buNone/>
            </a:pPr>
            <a:r>
              <a:rPr lang="en-US" dirty="0"/>
              <a:t>0.688596776	=1-EXP(-10/(60/7))</a:t>
            </a:r>
          </a:p>
          <a:p>
            <a:pPr marL="0" indent="0">
              <a:buNone/>
            </a:pPr>
            <a:endParaRPr lang="en-US" dirty="0"/>
          </a:p>
          <a:p>
            <a:pPr marL="0" indent="0">
              <a:buNone/>
            </a:pPr>
            <a:r>
              <a:rPr lang="en-US" dirty="0"/>
              <a:t>f) 70% of patients arrive in  less than what time interval after the previous patient</a:t>
            </a:r>
            <a:r>
              <a:rPr lang="en-US" dirty="0" smtClean="0"/>
              <a:t>.</a:t>
            </a:r>
          </a:p>
          <a:p>
            <a:pPr marL="0" indent="0">
              <a:buNone/>
            </a:pPr>
            <a:r>
              <a:rPr lang="en-US" dirty="0" smtClean="0"/>
              <a:t>mu = 60/7 = </a:t>
            </a:r>
            <a:r>
              <a:rPr lang="en-US" dirty="0"/>
              <a:t>8.571428571 </a:t>
            </a:r>
          </a:p>
        </p:txBody>
      </p:sp>
      <p:sp>
        <p:nvSpPr>
          <p:cNvPr id="3" name="Title 2"/>
          <p:cNvSpPr>
            <a:spLocks noGrp="1"/>
          </p:cNvSpPr>
          <p:nvPr>
            <p:ph type="title"/>
          </p:nvPr>
        </p:nvSpPr>
        <p:spPr>
          <a:xfrm>
            <a:off x="1" y="0"/>
            <a:ext cx="9144000" cy="764704"/>
          </a:xfrm>
        </p:spPr>
        <p:txBody>
          <a:bodyPr/>
          <a:lstStyle/>
          <a:p>
            <a:r>
              <a:rPr lang="en-US" dirty="0"/>
              <a:t>Problem</a:t>
            </a:r>
          </a:p>
        </p:txBody>
      </p:sp>
    </p:spTree>
    <p:extLst>
      <p:ext uri="{BB962C8B-B14F-4D97-AF65-F5344CB8AC3E}">
        <p14:creationId xmlns:p14="http://schemas.microsoft.com/office/powerpoint/2010/main" val="23161327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dissolv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dissolv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dissolve">
                                      <p:cBhvr>
                                        <p:cTn id="42" dur="500"/>
                                        <p:tgtEl>
                                          <p:spTgt spid="2">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dissolve">
                                      <p:cBhvr>
                                        <p:cTn id="47"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0" y="-10865"/>
            <a:ext cx="9144000" cy="814387"/>
          </a:xfrm>
          <a:prstGeom prst="rect">
            <a:avLst/>
          </a:prstGeom>
          <a:noFill/>
          <a:ln w="12700">
            <a:noFill/>
            <a:miter lim="800000"/>
            <a:headEnd/>
            <a:tailEnd/>
          </a:ln>
          <a:effectLst/>
        </p:spPr>
        <p:txBody>
          <a:bodyPr lIns="90488" tIns="44450" rIns="90488" bIns="44450" anchor="ctr"/>
          <a:lstStyle/>
          <a:p>
            <a:pPr eaLnBrk="1" hangingPunct="1"/>
            <a:r>
              <a:rPr lang="en-US" sz="3600" dirty="0">
                <a:latin typeface="Impact" pitchFamily="34" charset="0"/>
                <a:ea typeface="ＭＳ Ｐゴシック" pitchFamily="-65" charset="-128"/>
                <a:cs typeface="Impact" pitchFamily="34" charset="0"/>
              </a:rPr>
              <a:t>Exponential &amp; Poisson </a:t>
            </a:r>
            <a:r>
              <a:rPr lang="en-US" sz="3600" dirty="0" smtClean="0">
                <a:latin typeface="Impact" pitchFamily="34" charset="0"/>
                <a:ea typeface="ＭＳ Ｐゴシック" pitchFamily="-65" charset="-128"/>
                <a:cs typeface="Impact" pitchFamily="34" charset="0"/>
              </a:rPr>
              <a:t>Relationship</a:t>
            </a:r>
            <a:endParaRPr lang="en-US" sz="3600" dirty="0">
              <a:latin typeface="Impact" pitchFamily="34" charset="0"/>
              <a:ea typeface="ＭＳ Ｐゴシック" pitchFamily="-65" charset="-128"/>
              <a:cs typeface="Impact"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577227313"/>
              </p:ext>
            </p:extLst>
          </p:nvPr>
        </p:nvGraphicFramePr>
        <p:xfrm>
          <a:off x="179511" y="980728"/>
          <a:ext cx="8879147" cy="1944216"/>
        </p:xfrm>
        <a:graphic>
          <a:graphicData uri="http://schemas.openxmlformats.org/presentationml/2006/ole">
            <mc:AlternateContent xmlns:mc="http://schemas.openxmlformats.org/markup-compatibility/2006">
              <mc:Choice xmlns:v="urn:schemas-microsoft-com:vml" Requires="v">
                <p:oleObj spid="_x0000_s70028" name="Worksheet" r:id="rId3" imgW="6713397" imgH="1470723" progId="Excel.Sheet.12">
                  <p:embed/>
                </p:oleObj>
              </mc:Choice>
              <mc:Fallback>
                <p:oleObj name="Worksheet" r:id="rId3" imgW="6713397" imgH="1470723" progId="Excel.Sheet.12">
                  <p:embed/>
                  <p:pic>
                    <p:nvPicPr>
                      <p:cNvPr id="0" name=""/>
                      <p:cNvPicPr/>
                      <p:nvPr/>
                    </p:nvPicPr>
                    <p:blipFill>
                      <a:blip r:embed="rId4"/>
                      <a:stretch>
                        <a:fillRect/>
                      </a:stretch>
                    </p:blipFill>
                    <p:spPr>
                      <a:xfrm>
                        <a:off x="179511" y="980728"/>
                        <a:ext cx="8879147" cy="1944216"/>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858366341"/>
              </p:ext>
            </p:extLst>
          </p:nvPr>
        </p:nvGraphicFramePr>
        <p:xfrm>
          <a:off x="179511" y="3102150"/>
          <a:ext cx="8785402" cy="2343074"/>
        </p:xfrm>
        <a:graphic>
          <a:graphicData uri="http://schemas.openxmlformats.org/presentationml/2006/ole">
            <mc:AlternateContent xmlns:mc="http://schemas.openxmlformats.org/markup-compatibility/2006">
              <mc:Choice xmlns:v="urn:schemas-microsoft-com:vml" Requires="v">
                <p:oleObj spid="_x0000_s70029" name="Worksheet" r:id="rId5" imgW="6202609" imgH="1653556" progId="Excel.Sheet.12">
                  <p:embed/>
                </p:oleObj>
              </mc:Choice>
              <mc:Fallback>
                <p:oleObj name="Worksheet" r:id="rId5" imgW="6202609" imgH="1653556" progId="Excel.Sheet.12">
                  <p:embed/>
                  <p:pic>
                    <p:nvPicPr>
                      <p:cNvPr id="0" name=""/>
                      <p:cNvPicPr/>
                      <p:nvPr/>
                    </p:nvPicPr>
                    <p:blipFill>
                      <a:blip r:embed="rId6"/>
                      <a:stretch>
                        <a:fillRect/>
                      </a:stretch>
                    </p:blipFill>
                    <p:spPr>
                      <a:xfrm>
                        <a:off x="179511" y="3102150"/>
                        <a:ext cx="8785402" cy="2343074"/>
                      </a:xfrm>
                      <a:prstGeom prst="rect">
                        <a:avLst/>
                      </a:prstGeom>
                    </p:spPr>
                  </p:pic>
                </p:oleObj>
              </mc:Fallback>
            </mc:AlternateContent>
          </a:graphicData>
        </a:graphic>
      </p:graphicFrame>
    </p:spTree>
    <p:extLst>
      <p:ext uri="{BB962C8B-B14F-4D97-AF65-F5344CB8AC3E}">
        <p14:creationId xmlns:p14="http://schemas.microsoft.com/office/powerpoint/2010/main" val="141759518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08720"/>
            <a:ext cx="9143999" cy="5472608"/>
          </a:xfrm>
        </p:spPr>
        <p:txBody>
          <a:bodyPr/>
          <a:lstStyle/>
          <a:p>
            <a:pPr marL="0" indent="0">
              <a:buAutoNum type="arabicPeriod"/>
            </a:pPr>
            <a:r>
              <a:rPr lang="en-US" dirty="0"/>
              <a:t>The number of days that elapse between the beginning of a calendar year and the moment a high-risk driver is involved in an accident is exponentially distributed. An insurance company expects that 30% of high-risk drivers will be involved in an accident during the first 50 days of a calendar year</a:t>
            </a:r>
            <a:r>
              <a:rPr lang="en-US" dirty="0" smtClean="0"/>
              <a:t>. </a:t>
            </a:r>
            <a:endParaRPr lang="en-US" dirty="0"/>
          </a:p>
          <a:p>
            <a:pPr marL="0" indent="0">
              <a:buNone/>
            </a:pPr>
            <a:r>
              <a:rPr lang="en-US" dirty="0"/>
              <a:t>Calculate the portion of high-risk drivers are expected to be involved in an accident during the first 80 days of a calendar year. </a:t>
            </a:r>
          </a:p>
          <a:p>
            <a:pPr marL="0" indent="0">
              <a:buNone/>
            </a:pPr>
            <a:r>
              <a:rPr lang="en-US" dirty="0"/>
              <a:t>(A) 0.15 </a:t>
            </a:r>
          </a:p>
          <a:p>
            <a:pPr marL="0" indent="0">
              <a:buNone/>
            </a:pPr>
            <a:r>
              <a:rPr lang="en-US" dirty="0"/>
              <a:t>(B) 0.34 </a:t>
            </a:r>
          </a:p>
          <a:p>
            <a:pPr marL="0" indent="0">
              <a:buNone/>
            </a:pPr>
            <a:r>
              <a:rPr lang="en-US" dirty="0"/>
              <a:t>(C) 0.43 </a:t>
            </a:r>
          </a:p>
          <a:p>
            <a:pPr marL="0" indent="0">
              <a:buNone/>
            </a:pPr>
            <a:r>
              <a:rPr lang="en-US" dirty="0"/>
              <a:t>(D) 0.57 </a:t>
            </a:r>
          </a:p>
          <a:p>
            <a:pPr marL="0" indent="0">
              <a:buNone/>
            </a:pPr>
            <a:r>
              <a:rPr lang="en-US" dirty="0"/>
              <a:t>(E) 0.66</a:t>
            </a:r>
            <a:endParaRPr lang="en-US" dirty="0" smtClean="0"/>
          </a:p>
        </p:txBody>
      </p:sp>
      <p:sp>
        <p:nvSpPr>
          <p:cNvPr id="3" name="Title 2"/>
          <p:cNvSpPr>
            <a:spLocks noGrp="1"/>
          </p:cNvSpPr>
          <p:nvPr>
            <p:ph type="title"/>
          </p:nvPr>
        </p:nvSpPr>
        <p:spPr>
          <a:xfrm>
            <a:off x="1" y="0"/>
            <a:ext cx="9144000" cy="764704"/>
          </a:xfrm>
        </p:spPr>
        <p:txBody>
          <a:bodyPr/>
          <a:lstStyle/>
          <a:p>
            <a:r>
              <a:rPr lang="en-US" dirty="0"/>
              <a:t>Problem</a:t>
            </a:r>
          </a:p>
        </p:txBody>
      </p:sp>
    </p:spTree>
    <p:extLst>
      <p:ext uri="{BB962C8B-B14F-4D97-AF65-F5344CB8AC3E}">
        <p14:creationId xmlns:p14="http://schemas.microsoft.com/office/powerpoint/2010/main" val="190555121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08720"/>
            <a:ext cx="9143999" cy="5472608"/>
          </a:xfrm>
        </p:spPr>
        <p:txBody>
          <a:bodyPr/>
          <a:lstStyle/>
          <a:p>
            <a:pPr marL="0" indent="0">
              <a:buNone/>
            </a:pPr>
            <a:r>
              <a:rPr lang="en-US" dirty="0"/>
              <a:t>An actuary has discovered that policyholders are three times as likely to file two claims as to file four claims. </a:t>
            </a:r>
          </a:p>
          <a:p>
            <a:pPr marL="0" indent="0">
              <a:buNone/>
            </a:pPr>
            <a:r>
              <a:rPr lang="en-US" dirty="0"/>
              <a:t>The number of claims filed has a Poisson distribution. </a:t>
            </a:r>
          </a:p>
          <a:p>
            <a:pPr marL="0" indent="0">
              <a:buNone/>
            </a:pPr>
            <a:r>
              <a:rPr lang="en-US" dirty="0"/>
              <a:t>Calculate the variance of the number of claims filed. </a:t>
            </a:r>
          </a:p>
        </p:txBody>
      </p:sp>
      <p:sp>
        <p:nvSpPr>
          <p:cNvPr id="3" name="Title 2"/>
          <p:cNvSpPr>
            <a:spLocks noGrp="1"/>
          </p:cNvSpPr>
          <p:nvPr>
            <p:ph type="title"/>
          </p:nvPr>
        </p:nvSpPr>
        <p:spPr>
          <a:xfrm>
            <a:off x="1" y="0"/>
            <a:ext cx="9144000" cy="764704"/>
          </a:xfrm>
        </p:spPr>
        <p:txBody>
          <a:bodyPr/>
          <a:lstStyle/>
          <a:p>
            <a:r>
              <a:rPr lang="en-US" dirty="0"/>
              <a:t>Problem</a:t>
            </a:r>
          </a:p>
        </p:txBody>
      </p:sp>
      <p:pic>
        <p:nvPicPr>
          <p:cNvPr id="4" name="Picture 3"/>
          <p:cNvPicPr>
            <a:picLocks noChangeAspect="1"/>
          </p:cNvPicPr>
          <p:nvPr/>
        </p:nvPicPr>
        <p:blipFill>
          <a:blip r:embed="rId2"/>
          <a:stretch>
            <a:fillRect/>
          </a:stretch>
        </p:blipFill>
        <p:spPr>
          <a:xfrm>
            <a:off x="0" y="3212976"/>
            <a:ext cx="1590675" cy="1943100"/>
          </a:xfrm>
          <a:prstGeom prst="rect">
            <a:avLst/>
          </a:prstGeom>
        </p:spPr>
      </p:pic>
    </p:spTree>
    <p:extLst>
      <p:ext uri="{BB962C8B-B14F-4D97-AF65-F5344CB8AC3E}">
        <p14:creationId xmlns:p14="http://schemas.microsoft.com/office/powerpoint/2010/main" val="130566887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08720"/>
            <a:ext cx="9143999" cy="5472608"/>
          </a:xfrm>
        </p:spPr>
        <p:txBody>
          <a:bodyPr/>
          <a:lstStyle/>
          <a:p>
            <a:pPr marL="0" indent="0">
              <a:buNone/>
            </a:pPr>
            <a:r>
              <a:rPr lang="en-US" dirty="0"/>
              <a:t>The lifetime of a printer costing 200 is exponentially distributed with mean 2 years. The manufacturer agrees to pay a full refund to a buyer if the printer fails during the first year following its purchase, a one-half refund if it fails during the second year, and no refund for failure after the second year. </a:t>
            </a:r>
          </a:p>
          <a:p>
            <a:pPr marL="0" indent="0">
              <a:buNone/>
            </a:pPr>
            <a:r>
              <a:rPr lang="en-US" dirty="0"/>
              <a:t>Calculate the expected total amount of refunds from the sale of 100 printers. </a:t>
            </a:r>
          </a:p>
          <a:p>
            <a:pPr marL="0" indent="0">
              <a:buNone/>
            </a:pPr>
            <a:r>
              <a:rPr lang="en-US" dirty="0"/>
              <a:t>(A) 6,321 </a:t>
            </a:r>
          </a:p>
          <a:p>
            <a:pPr marL="0" indent="0">
              <a:buNone/>
            </a:pPr>
            <a:r>
              <a:rPr lang="en-US" dirty="0"/>
              <a:t>(B) 7,358 </a:t>
            </a:r>
          </a:p>
          <a:p>
            <a:pPr marL="0" indent="0">
              <a:buNone/>
            </a:pPr>
            <a:r>
              <a:rPr lang="en-US" dirty="0"/>
              <a:t>(C) 7,869 </a:t>
            </a:r>
          </a:p>
          <a:p>
            <a:pPr marL="0" indent="0">
              <a:buNone/>
            </a:pPr>
            <a:r>
              <a:rPr lang="en-US" dirty="0"/>
              <a:t>(D) 10,256 </a:t>
            </a:r>
          </a:p>
          <a:p>
            <a:pPr marL="0" indent="0">
              <a:buNone/>
            </a:pPr>
            <a:r>
              <a:rPr lang="en-US" dirty="0"/>
              <a:t>(E) 12,642</a:t>
            </a:r>
          </a:p>
        </p:txBody>
      </p:sp>
      <p:sp>
        <p:nvSpPr>
          <p:cNvPr id="3" name="Title 2"/>
          <p:cNvSpPr>
            <a:spLocks noGrp="1"/>
          </p:cNvSpPr>
          <p:nvPr>
            <p:ph type="title"/>
          </p:nvPr>
        </p:nvSpPr>
        <p:spPr>
          <a:xfrm>
            <a:off x="1" y="0"/>
            <a:ext cx="9144000" cy="764704"/>
          </a:xfrm>
        </p:spPr>
        <p:txBody>
          <a:bodyPr/>
          <a:lstStyle/>
          <a:p>
            <a:r>
              <a:rPr lang="en-US" dirty="0"/>
              <a:t>Problem</a:t>
            </a:r>
          </a:p>
        </p:txBody>
      </p:sp>
    </p:spTree>
    <p:extLst>
      <p:ext uri="{BB962C8B-B14F-4D97-AF65-F5344CB8AC3E}">
        <p14:creationId xmlns:p14="http://schemas.microsoft.com/office/powerpoint/2010/main" val="328976110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ChangeArrowheads="1"/>
          </p:cNvSpPr>
          <p:nvPr/>
        </p:nvSpPr>
        <p:spPr bwMode="auto">
          <a:xfrm>
            <a:off x="0" y="-10865"/>
            <a:ext cx="9144000" cy="814387"/>
          </a:xfrm>
          <a:prstGeom prst="rect">
            <a:avLst/>
          </a:prstGeom>
          <a:noFill/>
          <a:ln w="12700">
            <a:noFill/>
            <a:miter lim="800000"/>
            <a:headEnd/>
            <a:tailEnd/>
          </a:ln>
          <a:effectLst/>
        </p:spPr>
        <p:txBody>
          <a:bodyPr lIns="90488" tIns="44450" rIns="90488" bIns="44450" anchor="ctr"/>
          <a:lstStyle/>
          <a:p>
            <a:pPr eaLnBrk="1" hangingPunct="1"/>
            <a:r>
              <a:rPr lang="en-US" sz="3600" dirty="0">
                <a:latin typeface="Impact" pitchFamily="34" charset="0"/>
                <a:ea typeface="ＭＳ Ｐゴシック" pitchFamily="-65" charset="-128"/>
                <a:cs typeface="Impact" pitchFamily="34" charset="0"/>
              </a:rPr>
              <a:t>Exponential Probability Distribution</a:t>
            </a:r>
          </a:p>
        </p:txBody>
      </p:sp>
      <p:sp>
        <p:nvSpPr>
          <p:cNvPr id="162839" name="Rectangle 23"/>
          <p:cNvSpPr>
            <a:spLocks noChangeArrowheads="1"/>
          </p:cNvSpPr>
          <p:nvPr/>
        </p:nvSpPr>
        <p:spPr bwMode="auto">
          <a:xfrm>
            <a:off x="14288" y="814360"/>
            <a:ext cx="9129712" cy="5638975"/>
          </a:xfrm>
          <a:prstGeom prst="rect">
            <a:avLst/>
          </a:prstGeom>
          <a:noFill/>
          <a:ln w="12700">
            <a:noFill/>
            <a:miter lim="800000"/>
            <a:headEnd/>
            <a:tailEnd/>
          </a:ln>
          <a:effectLst/>
        </p:spPr>
        <p:txBody>
          <a:bodyPr lIns="90488" tIns="44450" rIns="90488" bIns="44450"/>
          <a:lstStyle/>
          <a:p>
            <a:pPr algn="l">
              <a:spcBef>
                <a:spcPct val="20000"/>
              </a:spcBef>
              <a:buClr>
                <a:srgbClr val="66FFFF"/>
              </a:buClr>
              <a:buSzPct val="75000"/>
            </a:pPr>
            <a:r>
              <a:rPr lang="en-US" sz="2400" dirty="0">
                <a:latin typeface="Book Antiqua" pitchFamily="18" charset="0"/>
              </a:rPr>
              <a:t>The exponential random variables can be used to describe</a:t>
            </a:r>
            <a:r>
              <a:rPr lang="en-US" sz="2400" dirty="0" smtClean="0">
                <a:latin typeface="Book Antiqua" pitchFamily="18" charset="0"/>
              </a:rPr>
              <a:t>:</a:t>
            </a:r>
          </a:p>
          <a:p>
            <a:pPr marL="800100" lvl="1" indent="-342900" algn="l">
              <a:buSzPct val="125000"/>
              <a:buFont typeface="Wingdings" panose="05000000000000000000" pitchFamily="2" charset="2"/>
              <a:buChar char="§"/>
            </a:pPr>
            <a:r>
              <a:rPr lang="en-US" sz="2400" dirty="0">
                <a:latin typeface="Book Antiqua" pitchFamily="18" charset="0"/>
              </a:rPr>
              <a:t>Time between vehicle arrivals at a toll </a:t>
            </a:r>
            <a:r>
              <a:rPr lang="en-US" sz="2400" dirty="0" smtClean="0">
                <a:latin typeface="Book Antiqua" pitchFamily="18" charset="0"/>
              </a:rPr>
              <a:t>booth.</a:t>
            </a:r>
            <a:endParaRPr lang="en-US" sz="2400" dirty="0">
              <a:latin typeface="Book Antiqua" pitchFamily="18" charset="0"/>
            </a:endParaRPr>
          </a:p>
          <a:p>
            <a:pPr marL="800100" lvl="1" indent="-342900" algn="l">
              <a:buSzPct val="125000"/>
              <a:buFont typeface="Wingdings" panose="05000000000000000000" pitchFamily="2" charset="2"/>
              <a:buChar char="§"/>
            </a:pPr>
            <a:r>
              <a:rPr lang="en-US" sz="2400" dirty="0">
                <a:latin typeface="Book Antiqua" pitchFamily="18" charset="0"/>
              </a:rPr>
              <a:t>Distance between major defects in a </a:t>
            </a:r>
            <a:r>
              <a:rPr lang="en-US" sz="2400" dirty="0" smtClean="0">
                <a:latin typeface="Book Antiqua" pitchFamily="18" charset="0"/>
              </a:rPr>
              <a:t>highway.</a:t>
            </a:r>
            <a:endParaRPr lang="en-US" sz="2400" dirty="0">
              <a:latin typeface="Book Antiqua" pitchFamily="18" charset="0"/>
            </a:endParaRPr>
          </a:p>
          <a:p>
            <a:pPr marL="800100" lvl="1" indent="-342900" algn="l">
              <a:buSzPct val="125000"/>
              <a:buFont typeface="Wingdings" panose="05000000000000000000" pitchFamily="2" charset="2"/>
              <a:buChar char="§"/>
            </a:pPr>
            <a:r>
              <a:rPr lang="en-US" sz="2400" dirty="0">
                <a:latin typeface="Book Antiqua" pitchFamily="18" charset="0"/>
              </a:rPr>
              <a:t>Time required to complete a </a:t>
            </a:r>
            <a:r>
              <a:rPr lang="en-US" sz="2400" dirty="0" smtClean="0">
                <a:latin typeface="Book Antiqua" pitchFamily="18" charset="0"/>
              </a:rPr>
              <a:t>questionnaire.</a:t>
            </a:r>
            <a:endParaRPr lang="en-US" sz="2400" dirty="0">
              <a:latin typeface="Book Antiqua" pitchFamily="18" charset="0"/>
            </a:endParaRPr>
          </a:p>
          <a:p>
            <a:pPr marL="800100" lvl="1" indent="-342900" algn="l">
              <a:buSzPct val="125000"/>
              <a:buFont typeface="Wingdings" panose="05000000000000000000" pitchFamily="2" charset="2"/>
              <a:buChar char="§"/>
            </a:pPr>
            <a:r>
              <a:rPr lang="en-US" sz="2400" dirty="0">
                <a:latin typeface="Book Antiqua" pitchFamily="18" charset="0"/>
              </a:rPr>
              <a:t>T</a:t>
            </a:r>
            <a:r>
              <a:rPr lang="en-US" sz="2400" dirty="0" smtClean="0">
                <a:latin typeface="Book Antiqua" pitchFamily="18" charset="0"/>
              </a:rPr>
              <a:t>ime </a:t>
            </a:r>
            <a:r>
              <a:rPr lang="en-US" sz="2400" dirty="0">
                <a:latin typeface="Book Antiqua" pitchFamily="18" charset="0"/>
              </a:rPr>
              <a:t>it takes to complete a </a:t>
            </a:r>
            <a:r>
              <a:rPr lang="en-US" sz="2400" dirty="0" smtClean="0">
                <a:latin typeface="Book Antiqua" pitchFamily="18" charset="0"/>
              </a:rPr>
              <a:t>task.</a:t>
            </a:r>
          </a:p>
          <a:p>
            <a:pPr algn="l">
              <a:spcBef>
                <a:spcPct val="20000"/>
              </a:spcBef>
              <a:buClr>
                <a:srgbClr val="66FFFF"/>
              </a:buClr>
              <a:buSzPct val="75000"/>
            </a:pPr>
            <a:r>
              <a:rPr lang="en-US" sz="2400" dirty="0">
                <a:latin typeface="Book Antiqua" pitchFamily="18" charset="0"/>
              </a:rPr>
              <a:t>In waiting line applications, the exponential distribution is often used for interarrival </a:t>
            </a:r>
            <a:r>
              <a:rPr lang="en-US" sz="2400" dirty="0" smtClean="0">
                <a:latin typeface="Book Antiqua" pitchFamily="18" charset="0"/>
              </a:rPr>
              <a:t>times </a:t>
            </a:r>
            <a:r>
              <a:rPr lang="en-US" sz="2400" dirty="0">
                <a:latin typeface="Book Antiqua" pitchFamily="18" charset="0"/>
              </a:rPr>
              <a:t>and service times</a:t>
            </a:r>
            <a:r>
              <a:rPr lang="en-US" sz="2400" dirty="0" smtClean="0">
                <a:latin typeface="Book Antiqua" pitchFamily="18" charset="0"/>
              </a:rPr>
              <a:t>.</a:t>
            </a:r>
          </a:p>
          <a:p>
            <a:pPr>
              <a:spcBef>
                <a:spcPct val="20000"/>
              </a:spcBef>
              <a:buClr>
                <a:srgbClr val="66FFFF"/>
              </a:buClr>
              <a:buSzPct val="75000"/>
            </a:pPr>
            <a:r>
              <a:rPr lang="en-US" sz="2400" dirty="0" smtClean="0">
                <a:latin typeface="Book Antiqua" pitchFamily="18" charset="0"/>
              </a:rPr>
              <a:t>In real-life applications it is valid for </a:t>
            </a:r>
            <a:r>
              <a:rPr lang="en-US" sz="2400" dirty="0">
                <a:latin typeface="Book Antiqua" pitchFamily="18" charset="0"/>
              </a:rPr>
              <a:t>interarrival </a:t>
            </a:r>
            <a:r>
              <a:rPr lang="en-US" sz="2400" dirty="0" smtClean="0">
                <a:latin typeface="Book Antiqua" pitchFamily="18" charset="0"/>
              </a:rPr>
              <a:t>times  but not for </a:t>
            </a:r>
            <a:r>
              <a:rPr lang="en-US" sz="2400" dirty="0">
                <a:latin typeface="Book Antiqua" pitchFamily="18" charset="0"/>
              </a:rPr>
              <a:t>service </a:t>
            </a:r>
            <a:r>
              <a:rPr lang="en-US" sz="2400" dirty="0" smtClean="0">
                <a:latin typeface="Book Antiqua" pitchFamily="18" charset="0"/>
              </a:rPr>
              <a:t>times. However, since it has some neat mathematical futures, it is used for </a:t>
            </a:r>
            <a:r>
              <a:rPr lang="en-US" sz="2400" dirty="0">
                <a:latin typeface="Book Antiqua" pitchFamily="18" charset="0"/>
              </a:rPr>
              <a:t>service </a:t>
            </a:r>
            <a:r>
              <a:rPr lang="en-US" sz="2400" dirty="0" smtClean="0">
                <a:latin typeface="Book Antiqua" pitchFamily="18" charset="0"/>
              </a:rPr>
              <a:t>times too. </a:t>
            </a:r>
          </a:p>
          <a:p>
            <a:pPr algn="l">
              <a:spcBef>
                <a:spcPct val="20000"/>
              </a:spcBef>
              <a:buClr>
                <a:srgbClr val="66FFFF"/>
              </a:buClr>
              <a:buSzPct val="75000"/>
            </a:pPr>
            <a:r>
              <a:rPr lang="en-US" sz="2400" dirty="0">
                <a:latin typeface="Book Antiqua" pitchFamily="18" charset="0"/>
              </a:rPr>
              <a:t>A property of the exponential distribution is that the mean and standard deviation are equal</a:t>
            </a:r>
            <a:r>
              <a:rPr lang="en-US" sz="2400" dirty="0" smtClean="0">
                <a:latin typeface="Book Antiqua" pitchFamily="18" charset="0"/>
              </a:rPr>
              <a:t>.</a:t>
            </a:r>
          </a:p>
          <a:p>
            <a:pPr algn="l">
              <a:spcBef>
                <a:spcPct val="20000"/>
              </a:spcBef>
              <a:buClr>
                <a:srgbClr val="66FFFF"/>
              </a:buClr>
              <a:buSzPct val="75000"/>
            </a:pPr>
            <a:r>
              <a:rPr lang="en-US" sz="2400" dirty="0">
                <a:latin typeface="Book Antiqua" pitchFamily="18" charset="0"/>
              </a:rPr>
              <a:t>The exponential distribution is skewed to the right.  Its skewness measure is 2.</a:t>
            </a:r>
          </a:p>
          <a:p>
            <a:pPr algn="l">
              <a:spcBef>
                <a:spcPct val="20000"/>
              </a:spcBef>
              <a:buClr>
                <a:srgbClr val="66FFFF"/>
              </a:buClr>
              <a:buSzPct val="75000"/>
            </a:pPr>
            <a:endParaRPr lang="en-US" sz="2400" dirty="0">
              <a:latin typeface="Book Antiqua" pitchFamily="18" charset="0"/>
            </a:endParaRPr>
          </a:p>
          <a:p>
            <a:pPr algn="l">
              <a:spcBef>
                <a:spcPct val="20000"/>
              </a:spcBef>
              <a:buClr>
                <a:srgbClr val="66FFFF"/>
              </a:buClr>
              <a:buSzPct val="75000"/>
            </a:pPr>
            <a:endParaRPr lang="en-US" sz="2400" dirty="0">
              <a:latin typeface="Book Antiqua" pitchFamily="18" charset="0"/>
            </a:endParaRPr>
          </a:p>
          <a:p>
            <a:pPr algn="l">
              <a:spcBef>
                <a:spcPct val="20000"/>
              </a:spcBef>
              <a:buClr>
                <a:srgbClr val="66FFFF"/>
              </a:buClr>
              <a:buSzPct val="75000"/>
            </a:pPr>
            <a:endParaRPr lang="en-US" sz="2400" dirty="0">
              <a:latin typeface="Book Antiqua" pitchFamily="18" charset="0"/>
            </a:endParaRPr>
          </a:p>
          <a:p>
            <a:pPr algn="l">
              <a:spcBef>
                <a:spcPct val="20000"/>
              </a:spcBef>
              <a:buClr>
                <a:srgbClr val="66FFFF"/>
              </a:buClr>
              <a:buSzPct val="75000"/>
            </a:pPr>
            <a:endParaRPr lang="en-US" sz="2400" dirty="0">
              <a:latin typeface="Book Antiqua" pitchFamily="18" charset="0"/>
            </a:endParaRPr>
          </a:p>
        </p:txBody>
      </p:sp>
    </p:spTree>
    <p:extLst>
      <p:ext uri="{BB962C8B-B14F-4D97-AF65-F5344CB8AC3E}">
        <p14:creationId xmlns:p14="http://schemas.microsoft.com/office/powerpoint/2010/main" val="294319751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2839"/>
                                        </p:tgtEl>
                                        <p:attrNameLst>
                                          <p:attrName>style.visibility</p:attrName>
                                        </p:attrNameLst>
                                      </p:cBhvr>
                                      <p:to>
                                        <p:strVal val="visible"/>
                                      </p:to>
                                    </p:set>
                                    <p:animEffect transition="in" filter="blinds(horizontal)">
                                      <p:cBhvr>
                                        <p:cTn id="7" dur="500"/>
                                        <p:tgtEl>
                                          <p:spTgt spid="1628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39"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0" y="1646204"/>
                <a:ext cx="7092279" cy="1348061"/>
              </a:xfrm>
              <a:prstGeom prst="rect">
                <a:avLst/>
              </a:prstGeom>
              <a:noFill/>
            </p:spPr>
            <p:txBody>
              <a:bodyPr wrap="square" rtlCol="0">
                <a:spAutoFit/>
              </a:bodyPr>
              <a:lstStyle/>
              <a:p>
                <a:pPr algn="l">
                  <a:spcBef>
                    <a:spcPct val="20000"/>
                  </a:spcBef>
                  <a:buClr>
                    <a:srgbClr val="66FFFF"/>
                  </a:buClr>
                  <a:buSzPct val="75000"/>
                </a:pPr>
                <a14:m>
                  <m:oMath xmlns:m="http://schemas.openxmlformats.org/officeDocument/2006/math">
                    <m:r>
                      <a:rPr lang="en-US" sz="2400" i="1" smtClean="0">
                        <a:solidFill>
                          <a:srgbClr val="A50023"/>
                        </a:solidFill>
                        <a:effectLst/>
                        <a:latin typeface="Cambria Math" panose="02040503050406030204" pitchFamily="18" charset="0"/>
                      </a:rPr>
                      <m:t>µ</m:t>
                    </m:r>
                  </m:oMath>
                </a14:m>
                <a:r>
                  <a:rPr lang="en-US" sz="2400" dirty="0" smtClean="0">
                    <a:solidFill>
                      <a:srgbClr val="A50023"/>
                    </a:solidFill>
                    <a:effectLst/>
                    <a:latin typeface="Book Antiqua" pitchFamily="18" charset="0"/>
                  </a:rPr>
                  <a:t>= </a:t>
                </a:r>
                <a:r>
                  <a:rPr lang="en-US" sz="2400" dirty="0">
                    <a:solidFill>
                      <a:srgbClr val="A50023"/>
                    </a:solidFill>
                    <a:effectLst/>
                    <a:latin typeface="Book Antiqua" pitchFamily="18" charset="0"/>
                  </a:rPr>
                  <a:t>expected or mean in terms of </a:t>
                </a:r>
                <a:r>
                  <a:rPr lang="en-US" sz="2400" dirty="0" smtClean="0">
                    <a:solidFill>
                      <a:srgbClr val="A50023"/>
                    </a:solidFill>
                    <a:effectLst/>
                    <a:latin typeface="Book Antiqua" pitchFamily="18" charset="0"/>
                  </a:rPr>
                  <a:t>time</a:t>
                </a:r>
              </a:p>
              <a:p>
                <a:pPr>
                  <a:spcBef>
                    <a:spcPct val="20000"/>
                  </a:spcBef>
                  <a:buClr>
                    <a:srgbClr val="66FFFF"/>
                  </a:buClr>
                  <a:buSzPct val="75000"/>
                </a:pPr>
                <a:r>
                  <a:rPr lang="en-US" sz="2400" dirty="0" smtClean="0">
                    <a:solidFill>
                      <a:srgbClr val="A50023"/>
                    </a:solidFill>
                    <a:latin typeface="Book Antiqua" pitchFamily="18" charset="0"/>
                  </a:rPr>
                  <a:t>Rate per unit of time = 1/</a:t>
                </a:r>
                <a:r>
                  <a:rPr lang="en-US" sz="2400" dirty="0" smtClean="0">
                    <a:solidFill>
                      <a:srgbClr val="A50023"/>
                    </a:solidFill>
                    <a:latin typeface="Book Antiqua" pitchFamily="18" charset="0"/>
                    <a:sym typeface="Symbol" panose="05050102010706020507" pitchFamily="18" charset="2"/>
                  </a:rPr>
                  <a:t></a:t>
                </a:r>
              </a:p>
              <a:p>
                <a:pPr>
                  <a:spcBef>
                    <a:spcPct val="20000"/>
                  </a:spcBef>
                  <a:buClr>
                    <a:srgbClr val="66FFFF"/>
                  </a:buClr>
                  <a:buSzPct val="75000"/>
                </a:pPr>
                <a:r>
                  <a:rPr lang="en-US" sz="2400" dirty="0" smtClean="0">
                    <a:solidFill>
                      <a:srgbClr val="A50023"/>
                    </a:solidFill>
                    <a:latin typeface="Book Antiqua" pitchFamily="18" charset="0"/>
                    <a:sym typeface="Symbol" panose="05050102010706020507" pitchFamily="18" charset="2"/>
                  </a:rPr>
                  <a:t>Mean = StdDev</a:t>
                </a:r>
              </a:p>
            </p:txBody>
          </p:sp>
        </mc:Choice>
        <mc:Fallback xmlns="">
          <p:sp>
            <p:nvSpPr>
              <p:cNvPr id="4" name="TextBox 3"/>
              <p:cNvSpPr txBox="1">
                <a:spLocks noRot="1" noChangeAspect="1" noMove="1" noResize="1" noEditPoints="1" noAdjustHandles="1" noChangeArrowheads="1" noChangeShapeType="1" noTextEdit="1"/>
              </p:cNvSpPr>
              <p:nvPr/>
            </p:nvSpPr>
            <p:spPr>
              <a:xfrm>
                <a:off x="0" y="1646204"/>
                <a:ext cx="7092279" cy="1348061"/>
              </a:xfrm>
              <a:prstGeom prst="rect">
                <a:avLst/>
              </a:prstGeom>
              <a:blipFill rotWithShape="0">
                <a:blip r:embed="rId4"/>
                <a:stretch>
                  <a:fillRect l="-1290" t="-3167" b="-95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251520" y="1020545"/>
                <a:ext cx="4176464" cy="565348"/>
              </a:xfrm>
              <a:prstGeom prst="rect">
                <a:avLst/>
              </a:prstGeom>
              <a:noFill/>
            </p:spPr>
            <p:txBody>
              <a:bodyPr wrap="square" lIns="0" tIns="0" rIns="0" bIns="0" rtlCol="0">
                <a:spAutoFit/>
              </a:bodyPr>
              <a:lstStyle/>
              <a:p>
                <a14:m>
                  <m:oMath xmlns:m="http://schemas.openxmlformats.org/officeDocument/2006/math">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𝜇</m:t>
                        </m:r>
                      </m:den>
                    </m:f>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𝜇</m:t>
                        </m:r>
                      </m:sup>
                    </m:sSup>
                  </m:oMath>
                </a14:m>
                <a:r>
                  <a:rPr lang="en-US" sz="2400" dirty="0" smtClean="0"/>
                  <a:t>       </a:t>
                </a:r>
                <a:r>
                  <a:rPr lang="en-US" sz="2400" dirty="0">
                    <a:latin typeface="Book Antiqua" pitchFamily="18" charset="0"/>
                  </a:rPr>
                  <a:t>for x</a:t>
                </a:r>
                <a:r>
                  <a:rPr lang="en-US" sz="2400" dirty="0" smtClean="0"/>
                  <a:t> ≥</a:t>
                </a:r>
                <a:r>
                  <a:rPr lang="en-US" sz="2400" dirty="0">
                    <a:latin typeface="Book Antiqua" pitchFamily="18" charset="0"/>
                  </a:rPr>
                  <a:t>0</a:t>
                </a:r>
              </a:p>
            </p:txBody>
          </p:sp>
        </mc:Choice>
        <mc:Fallback xmlns="">
          <p:sp>
            <p:nvSpPr>
              <p:cNvPr id="3" name="TextBox 2"/>
              <p:cNvSpPr txBox="1">
                <a:spLocks noRot="1" noChangeAspect="1" noMove="1" noResize="1" noEditPoints="1" noAdjustHandles="1" noChangeArrowheads="1" noChangeShapeType="1" noTextEdit="1"/>
              </p:cNvSpPr>
              <p:nvPr/>
            </p:nvSpPr>
            <p:spPr>
              <a:xfrm>
                <a:off x="251520" y="1020545"/>
                <a:ext cx="4176464" cy="565348"/>
              </a:xfrm>
              <a:prstGeom prst="rect">
                <a:avLst/>
              </a:prstGeom>
              <a:blipFill rotWithShape="0">
                <a:blip r:embed="rId5"/>
                <a:stretch>
                  <a:fillRect l="-146" t="-5376" b="-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0" y="3013247"/>
                <a:ext cx="5220072" cy="904863"/>
              </a:xfrm>
              <a:prstGeom prst="rect">
                <a:avLst/>
              </a:prstGeom>
              <a:noFill/>
            </p:spPr>
            <p:txBody>
              <a:bodyPr wrap="square" rtlCol="0">
                <a:spAutoFit/>
              </a:bodyPr>
              <a:lstStyle/>
              <a:p>
                <a:pPr algn="l">
                  <a:spcBef>
                    <a:spcPct val="20000"/>
                  </a:spcBef>
                  <a:buClr>
                    <a:srgbClr val="66FFFF"/>
                  </a:buClr>
                  <a:buSzPct val="75000"/>
                </a:pPr>
                <a:r>
                  <a:rPr lang="en-US" sz="2400" dirty="0">
                    <a:latin typeface="Book Antiqua" pitchFamily="18" charset="0"/>
                  </a:rPr>
                  <a:t>If</a:t>
                </a:r>
                <a:r>
                  <a:rPr lang="en-US" sz="2400" dirty="0" smtClean="0">
                    <a:solidFill>
                      <a:schemeClr val="tx1"/>
                    </a:solidFill>
                    <a:effectLst/>
                  </a:rPr>
                  <a:t> </a:t>
                </a:r>
                <a14:m>
                  <m:oMath xmlns:m="http://schemas.openxmlformats.org/officeDocument/2006/math">
                    <m:r>
                      <a:rPr lang="en-US" sz="2400" i="1" smtClean="0">
                        <a:solidFill>
                          <a:schemeClr val="tx1"/>
                        </a:solidFill>
                        <a:effectLst/>
                        <a:latin typeface="Cambria Math" panose="02040503050406030204" pitchFamily="18" charset="0"/>
                      </a:rPr>
                      <m:t>µ</m:t>
                    </m:r>
                  </m:oMath>
                </a14:m>
                <a:r>
                  <a:rPr lang="en-US" sz="2400" dirty="0" smtClean="0">
                    <a:solidFill>
                      <a:schemeClr val="tx1"/>
                    </a:solidFill>
                    <a:effectLst/>
                    <a:latin typeface="Book Antiqua" pitchFamily="18" charset="0"/>
                  </a:rPr>
                  <a:t>= 5 min, compute </a:t>
                </a:r>
                <a:r>
                  <a:rPr lang="en-US" sz="2400" dirty="0" smtClean="0">
                    <a:latin typeface="Book Antiqua" pitchFamily="18" charset="0"/>
                  </a:rPr>
                  <a:t>f(2) </a:t>
                </a:r>
              </a:p>
              <a:p>
                <a:pPr>
                  <a:spcBef>
                    <a:spcPct val="20000"/>
                  </a:spcBef>
                  <a:buClr>
                    <a:srgbClr val="66FFFF"/>
                  </a:buClr>
                  <a:buSzPct val="75000"/>
                </a:pPr>
                <a:r>
                  <a:rPr lang="en-US" sz="2400" dirty="0" smtClean="0">
                    <a:latin typeface="Book Antiqua" pitchFamily="18" charset="0"/>
                  </a:rPr>
                  <a:t>f(2</a:t>
                </a:r>
                <a:r>
                  <a:rPr lang="en-US" sz="2400" dirty="0">
                    <a:latin typeface="Book Antiqua" pitchFamily="18" charset="0"/>
                  </a:rPr>
                  <a:t>) </a:t>
                </a:r>
                <a:r>
                  <a:rPr lang="en-US" sz="2400" dirty="0" smtClean="0">
                    <a:latin typeface="Book Antiqua" pitchFamily="18" charset="0"/>
                  </a:rPr>
                  <a:t>=</a:t>
                </a:r>
                <a:r>
                  <a:rPr lang="en-US" sz="2400" dirty="0">
                    <a:latin typeface="Book Antiqua" pitchFamily="18" charset="0"/>
                  </a:rPr>
                  <a:t>EXPON.DIST(2,</a:t>
                </a:r>
                <a:r>
                  <a:rPr lang="en-US" sz="2400" b="1" dirty="0">
                    <a:solidFill>
                      <a:srgbClr val="A50023"/>
                    </a:solidFill>
                    <a:latin typeface="Book Antiqua" pitchFamily="18" charset="0"/>
                  </a:rPr>
                  <a:t>1/5</a:t>
                </a:r>
                <a:r>
                  <a:rPr lang="en-US" sz="2400" dirty="0">
                    <a:latin typeface="Book Antiqua" pitchFamily="18" charset="0"/>
                  </a:rPr>
                  <a:t>,</a:t>
                </a:r>
                <a:r>
                  <a:rPr lang="en-US" sz="2400" b="1" dirty="0">
                    <a:solidFill>
                      <a:srgbClr val="A50023"/>
                    </a:solidFill>
                    <a:latin typeface="Book Antiqua" pitchFamily="18" charset="0"/>
                  </a:rPr>
                  <a:t>0</a:t>
                </a:r>
                <a:r>
                  <a:rPr lang="en-US" sz="2400" dirty="0">
                    <a:latin typeface="Book Antiqua" pitchFamily="18" charset="0"/>
                  </a:rPr>
                  <a:t>)</a:t>
                </a:r>
                <a:endParaRPr lang="en-US" sz="2400" dirty="0" smtClean="0">
                  <a:latin typeface="Book Antiqua" pitchFamily="18"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0" y="3013247"/>
                <a:ext cx="5220072" cy="904863"/>
              </a:xfrm>
              <a:prstGeom prst="rect">
                <a:avLst/>
              </a:prstGeom>
              <a:blipFill rotWithShape="0">
                <a:blip r:embed="rId6"/>
                <a:stretch>
                  <a:fillRect l="-1752" t="-4698" b="-140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0" y="4124852"/>
                <a:ext cx="3333412" cy="3831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𝑋</m:t>
                          </m:r>
                          <m:r>
                            <a:rPr lang="en-US" sz="2400" b="0" i="1" smtClean="0">
                              <a:latin typeface="Cambria Math" panose="02040503050406030204" pitchFamily="18" charset="0"/>
                              <a:ea typeface="Cambria Math" panose="02040503050406030204" pitchFamily="18" charset="0"/>
                            </a:rPr>
                            <m:t>1</m:t>
                          </m:r>
                        </m:e>
                      </m:d>
                      <m:r>
                        <a:rPr lang="en-US" sz="2400" b="0" i="1" smtClean="0">
                          <a:latin typeface="Cambria Math" panose="02040503050406030204" pitchFamily="18" charset="0"/>
                          <a:ea typeface="Cambria Math" panose="02040503050406030204" pitchFamily="18" charset="0"/>
                        </a:rPr>
                        <m:t>=1−</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𝑒</m:t>
                          </m:r>
                        </m:e>
                        <m:sup>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𝑋</m:t>
                          </m:r>
                          <m:r>
                            <a:rPr lang="en-US" sz="2400" b="0" i="1" smtClean="0">
                              <a:latin typeface="Cambria Math" panose="02040503050406030204" pitchFamily="18" charset="0"/>
                              <a:ea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𝜇</m:t>
                          </m:r>
                        </m:sup>
                      </m:sSup>
                    </m:oMath>
                  </m:oMathPara>
                </a14:m>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0" y="4124852"/>
                <a:ext cx="3333412" cy="383118"/>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33409" y="4726764"/>
                <a:ext cx="2958694" cy="3831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r>
                            <a:rPr lang="en-US" sz="2400" b="0" i="1" smtClean="0">
                              <a:latin typeface="Cambria Math" panose="02040503050406030204" pitchFamily="18" charset="0"/>
                              <a:ea typeface="Cambria Math" panose="02040503050406030204" pitchFamily="18" charset="0"/>
                            </a:rPr>
                            <m:t>≤2</m:t>
                          </m:r>
                        </m:e>
                      </m:d>
                      <m:r>
                        <a:rPr lang="en-US" sz="2400" b="0" i="1" smtClean="0">
                          <a:latin typeface="Cambria Math" panose="02040503050406030204" pitchFamily="18" charset="0"/>
                          <a:ea typeface="Cambria Math" panose="02040503050406030204" pitchFamily="18" charset="0"/>
                        </a:rPr>
                        <m:t>=1−</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𝑒</m:t>
                          </m:r>
                        </m:e>
                        <m:sup>
                          <m:r>
                            <a:rPr lang="en-US" sz="2400" b="0" i="1" smtClean="0">
                              <a:latin typeface="Cambria Math" panose="02040503050406030204" pitchFamily="18" charset="0"/>
                              <a:ea typeface="Cambria Math" panose="02040503050406030204" pitchFamily="18" charset="0"/>
                            </a:rPr>
                            <m:t>−2/5</m:t>
                          </m:r>
                        </m:sup>
                      </m:sSup>
                    </m:oMath>
                  </m:oMathPara>
                </a14:m>
                <a:endParaRPr lang="en-US" sz="2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33409" y="4726764"/>
                <a:ext cx="2958694" cy="383118"/>
              </a:xfrm>
              <a:prstGeom prst="rect">
                <a:avLst/>
              </a:prstGeom>
              <a:blipFill rotWithShape="0">
                <a:blip r:embed="rId8"/>
                <a:stretch>
                  <a:fillRect/>
                </a:stretch>
              </a:blipFill>
            </p:spPr>
            <p:txBody>
              <a:bodyPr/>
              <a:lstStyle/>
              <a:p>
                <a:r>
                  <a:rPr lang="en-US">
                    <a:noFill/>
                  </a:rPr>
                  <a:t> </a:t>
                </a:r>
              </a:p>
            </p:txBody>
          </p:sp>
        </mc:Fallback>
      </mc:AlternateContent>
      <p:sp>
        <p:nvSpPr>
          <p:cNvPr id="8" name="Rectangle 7"/>
          <p:cNvSpPr/>
          <p:nvPr/>
        </p:nvSpPr>
        <p:spPr>
          <a:xfrm>
            <a:off x="3700705" y="3475845"/>
            <a:ext cx="1249060" cy="461665"/>
          </a:xfrm>
          <a:prstGeom prst="rect">
            <a:avLst/>
          </a:prstGeom>
        </p:spPr>
        <p:txBody>
          <a:bodyPr wrap="none">
            <a:spAutoFit/>
          </a:bodyPr>
          <a:lstStyle/>
          <a:p>
            <a:r>
              <a:rPr lang="en-US" sz="2400" dirty="0" smtClean="0">
                <a:solidFill>
                  <a:srgbClr val="000000"/>
                </a:solidFill>
                <a:latin typeface="Book Antiqua" panose="02040602050305030304" pitchFamily="18" charset="0"/>
              </a:rPr>
              <a:t>=</a:t>
            </a:r>
            <a:r>
              <a:rPr lang="en-US" sz="2400" dirty="0" smtClean="0">
                <a:latin typeface="Book Antiqua" panose="02040602050305030304" pitchFamily="18" charset="0"/>
              </a:rPr>
              <a:t>0.134</a:t>
            </a:r>
            <a:r>
              <a:rPr lang="en-US" sz="2400" dirty="0" smtClean="0"/>
              <a:t> </a:t>
            </a:r>
            <a:r>
              <a:rPr lang="en-US" sz="2400" dirty="0" smtClean="0">
                <a:latin typeface="Book Antiqua" panose="02040602050305030304" pitchFamily="18" charset="0"/>
              </a:rPr>
              <a:t> </a:t>
            </a:r>
            <a:endParaRPr lang="en-US" sz="2400" dirty="0">
              <a:latin typeface="Book Antiqua" panose="02040602050305030304" pitchFamily="18" charset="0"/>
            </a:endParaRPr>
          </a:p>
        </p:txBody>
      </p:sp>
      <p:sp>
        <p:nvSpPr>
          <p:cNvPr id="27" name="TextBox 26"/>
          <p:cNvSpPr txBox="1"/>
          <p:nvPr/>
        </p:nvSpPr>
        <p:spPr>
          <a:xfrm>
            <a:off x="-54544" y="5326482"/>
            <a:ext cx="5220072" cy="461665"/>
          </a:xfrm>
          <a:prstGeom prst="rect">
            <a:avLst/>
          </a:prstGeom>
          <a:noFill/>
        </p:spPr>
        <p:txBody>
          <a:bodyPr wrap="square" rtlCol="0">
            <a:spAutoFit/>
          </a:bodyPr>
          <a:lstStyle/>
          <a:p>
            <a:pPr>
              <a:spcBef>
                <a:spcPct val="20000"/>
              </a:spcBef>
              <a:buClr>
                <a:srgbClr val="66FFFF"/>
              </a:buClr>
              <a:buSzPct val="75000"/>
            </a:pPr>
            <a:r>
              <a:rPr lang="en-US" sz="2400" dirty="0" smtClean="0">
                <a:latin typeface="Book Antiqua" pitchFamily="18" charset="0"/>
              </a:rPr>
              <a:t>=EXPON.DIST(2,</a:t>
            </a:r>
            <a:r>
              <a:rPr lang="en-US" sz="2400" b="1" dirty="0" smtClean="0">
                <a:solidFill>
                  <a:srgbClr val="A50023"/>
                </a:solidFill>
                <a:latin typeface="Book Antiqua" pitchFamily="18" charset="0"/>
              </a:rPr>
              <a:t>1/5</a:t>
            </a:r>
            <a:r>
              <a:rPr lang="en-US" sz="2400" dirty="0" smtClean="0">
                <a:latin typeface="Book Antiqua" pitchFamily="18" charset="0"/>
              </a:rPr>
              <a:t>,</a:t>
            </a:r>
            <a:r>
              <a:rPr lang="en-US" sz="2400" b="1" dirty="0" smtClean="0">
                <a:solidFill>
                  <a:srgbClr val="A50023"/>
                </a:solidFill>
                <a:latin typeface="Book Antiqua" pitchFamily="18" charset="0"/>
              </a:rPr>
              <a:t>1</a:t>
            </a:r>
            <a:r>
              <a:rPr lang="en-US" sz="2400" dirty="0" smtClean="0">
                <a:latin typeface="Book Antiqua" pitchFamily="18" charset="0"/>
              </a:rPr>
              <a:t>)</a:t>
            </a:r>
          </a:p>
        </p:txBody>
      </p:sp>
      <p:sp>
        <p:nvSpPr>
          <p:cNvPr id="28" name="Rectangle 27"/>
          <p:cNvSpPr/>
          <p:nvPr/>
        </p:nvSpPr>
        <p:spPr>
          <a:xfrm>
            <a:off x="89932" y="5919663"/>
            <a:ext cx="1601721" cy="461665"/>
          </a:xfrm>
          <a:prstGeom prst="rect">
            <a:avLst/>
          </a:prstGeom>
        </p:spPr>
        <p:txBody>
          <a:bodyPr wrap="none">
            <a:spAutoFit/>
          </a:bodyPr>
          <a:lstStyle/>
          <a:p>
            <a:r>
              <a:rPr lang="en-US" sz="2400" dirty="0">
                <a:solidFill>
                  <a:srgbClr val="000000"/>
                </a:solidFill>
                <a:latin typeface="Book Antiqua" panose="02040602050305030304" pitchFamily="18" charset="0"/>
              </a:rPr>
              <a:t>=0.32968   </a:t>
            </a:r>
          </a:p>
        </p:txBody>
      </p:sp>
      <p:graphicFrame>
        <p:nvGraphicFramePr>
          <p:cNvPr id="12" name="Object 11"/>
          <p:cNvGraphicFramePr>
            <a:graphicFrameLocks noChangeAspect="1"/>
          </p:cNvGraphicFramePr>
          <p:nvPr>
            <p:extLst>
              <p:ext uri="{D42A27DB-BD31-4B8C-83A1-F6EECF244321}">
                <p14:modId xmlns:p14="http://schemas.microsoft.com/office/powerpoint/2010/main" val="189292183"/>
              </p:ext>
            </p:extLst>
          </p:nvPr>
        </p:nvGraphicFramePr>
        <p:xfrm>
          <a:off x="4716016" y="3781755"/>
          <a:ext cx="4238022" cy="2645261"/>
        </p:xfrm>
        <a:graphic>
          <a:graphicData uri="http://schemas.openxmlformats.org/presentationml/2006/ole">
            <mc:AlternateContent xmlns:mc="http://schemas.openxmlformats.org/markup-compatibility/2006">
              <mc:Choice xmlns:v="urn:schemas-microsoft-com:vml" Requires="v">
                <p:oleObj spid="_x0000_s75807" name="Worksheet" r:id="rId9" imgW="4321958" imgH="2697382" progId="Excel.Sheet.12">
                  <p:embed/>
                </p:oleObj>
              </mc:Choice>
              <mc:Fallback>
                <p:oleObj name="Worksheet" r:id="rId9" imgW="4321958" imgH="2697382" progId="Excel.Sheet.12">
                  <p:embed/>
                  <p:pic>
                    <p:nvPicPr>
                      <p:cNvPr id="0" name=""/>
                      <p:cNvPicPr/>
                      <p:nvPr/>
                    </p:nvPicPr>
                    <p:blipFill>
                      <a:blip r:embed="rId10"/>
                      <a:stretch>
                        <a:fillRect/>
                      </a:stretch>
                    </p:blipFill>
                    <p:spPr>
                      <a:xfrm>
                        <a:off x="4716016" y="3781755"/>
                        <a:ext cx="4238022" cy="2645261"/>
                      </a:xfrm>
                      <a:prstGeom prst="rect">
                        <a:avLst/>
                      </a:prstGeom>
                    </p:spPr>
                  </p:pic>
                </p:oleObj>
              </mc:Fallback>
            </mc:AlternateContent>
          </a:graphicData>
        </a:graphic>
      </p:graphicFrame>
      <p:sp>
        <p:nvSpPr>
          <p:cNvPr id="13" name="Rectangle 2"/>
          <p:cNvSpPr>
            <a:spLocks noChangeArrowheads="1"/>
          </p:cNvSpPr>
          <p:nvPr/>
        </p:nvSpPr>
        <p:spPr bwMode="auto">
          <a:xfrm>
            <a:off x="0" y="-10865"/>
            <a:ext cx="9144000" cy="814387"/>
          </a:xfrm>
          <a:prstGeom prst="rect">
            <a:avLst/>
          </a:prstGeom>
          <a:noFill/>
          <a:ln w="12700">
            <a:noFill/>
            <a:miter lim="800000"/>
            <a:headEnd/>
            <a:tailEnd/>
          </a:ln>
          <a:effectLst/>
        </p:spPr>
        <p:txBody>
          <a:bodyPr lIns="90488" tIns="44450" rIns="90488" bIns="44450" anchor="ctr"/>
          <a:lstStyle/>
          <a:p>
            <a:pPr eaLnBrk="1" hangingPunct="1"/>
            <a:r>
              <a:rPr lang="en-US" sz="3600" dirty="0">
                <a:latin typeface="Impact" pitchFamily="34" charset="0"/>
                <a:ea typeface="ＭＳ Ｐゴシック" pitchFamily="-65" charset="-128"/>
                <a:cs typeface="Impact" pitchFamily="34" charset="0"/>
              </a:rPr>
              <a:t>Exponential Probability Distribution</a:t>
            </a:r>
          </a:p>
        </p:txBody>
      </p:sp>
    </p:spTree>
    <p:extLst>
      <p:ext uri="{BB962C8B-B14F-4D97-AF65-F5344CB8AC3E}">
        <p14:creationId xmlns:p14="http://schemas.microsoft.com/office/powerpoint/2010/main" val="41539549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dissolv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dissolve">
                                      <p:cBhvr>
                                        <p:cTn id="17" dur="500"/>
                                        <p:tgtEl>
                                          <p:spTgt spid="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dissolv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7">
                                            <p:txEl>
                                              <p:pRg st="0" end="0"/>
                                            </p:txEl>
                                          </p:spTgt>
                                        </p:tgtEl>
                                        <p:attrNameLst>
                                          <p:attrName>style.visibility</p:attrName>
                                        </p:attrNameLst>
                                      </p:cBhvr>
                                      <p:to>
                                        <p:strVal val="visible"/>
                                      </p:to>
                                    </p:set>
                                    <p:animEffect transition="in" filter="dissolve">
                                      <p:cBhvr>
                                        <p:cTn id="37" dur="500"/>
                                        <p:tgtEl>
                                          <p:spTgt spid="2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dissolve">
                                      <p:cBhvr>
                                        <p:cTn id="4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build="p"/>
      <p:bldP spid="7" grpId="0"/>
      <p:bldP spid="25" grpId="0"/>
      <p:bldP spid="8" grpId="0"/>
      <p:bldP spid="27" grpId="0" build="p"/>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3" name="TextBox 22"/>
              <p:cNvSpPr txBox="1"/>
              <p:nvPr/>
            </p:nvSpPr>
            <p:spPr>
              <a:xfrm>
                <a:off x="83324" y="1707418"/>
                <a:ext cx="6004271" cy="3831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𝑋</m:t>
                          </m:r>
                          <m:r>
                            <a:rPr lang="en-US" sz="2400" b="0" i="1" smtClean="0">
                              <a:latin typeface="Cambria Math" panose="02040503050406030204" pitchFamily="18" charset="0"/>
                              <a:ea typeface="Cambria Math" panose="02040503050406030204" pitchFamily="18" charset="0"/>
                            </a:rPr>
                            <m:t>1</m:t>
                          </m:r>
                        </m:e>
                      </m:d>
                      <m:r>
                        <a:rPr lang="en-US" sz="2400" b="0" i="1" smtClean="0">
                          <a:latin typeface="Cambria Math" panose="02040503050406030204" pitchFamily="18" charset="0"/>
                          <a:ea typeface="Cambria Math" panose="02040503050406030204" pitchFamily="18" charset="0"/>
                        </a:rPr>
                        <m:t>=1−</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𝑋</m:t>
                          </m:r>
                          <m:r>
                            <a:rPr lang="en-US" sz="2400" b="0" i="1" smtClean="0">
                              <a:latin typeface="Cambria Math" panose="02040503050406030204" pitchFamily="18" charset="0"/>
                              <a:ea typeface="Cambria Math" panose="02040503050406030204" pitchFamily="18" charset="0"/>
                            </a:rPr>
                            <m:t>1</m:t>
                          </m:r>
                        </m:e>
                      </m:d>
                      <m:r>
                        <a:rPr lang="en-US" sz="2400" b="0" i="1" smtClean="0">
                          <a:latin typeface="Cambria Math" panose="02040503050406030204" pitchFamily="18" charset="0"/>
                          <a:ea typeface="Cambria Math" panose="02040503050406030204" pitchFamily="18" charset="0"/>
                        </a:rPr>
                        <m:t>=1−1+</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𝑒</m:t>
                          </m:r>
                        </m:e>
                        <m:sup>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𝑋</m:t>
                          </m:r>
                          <m:r>
                            <a:rPr lang="en-US" sz="2400" b="0" i="1" smtClean="0">
                              <a:latin typeface="Cambria Math" panose="02040503050406030204" pitchFamily="18" charset="0"/>
                              <a:ea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𝜇</m:t>
                          </m:r>
                        </m:sup>
                      </m:sSup>
                    </m:oMath>
                  </m:oMathPara>
                </a14:m>
                <a:endParaRPr lang="en-US" sz="2400" dirty="0"/>
              </a:p>
            </p:txBody>
          </p:sp>
        </mc:Choice>
        <mc:Fallback xmlns="">
          <p:sp>
            <p:nvSpPr>
              <p:cNvPr id="23" name="TextBox 22"/>
              <p:cNvSpPr txBox="1">
                <a:spLocks noRot="1" noChangeAspect="1" noMove="1" noResize="1" noEditPoints="1" noAdjustHandles="1" noChangeArrowheads="1" noChangeShapeType="1" noTextEdit="1"/>
              </p:cNvSpPr>
              <p:nvPr/>
            </p:nvSpPr>
            <p:spPr>
              <a:xfrm>
                <a:off x="83324" y="1707418"/>
                <a:ext cx="6004271" cy="383118"/>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64543" y="2278058"/>
                <a:ext cx="3112134" cy="3831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𝑋</m:t>
                          </m:r>
                          <m:r>
                            <a:rPr lang="en-US" sz="2400" b="0" i="1" smtClean="0">
                              <a:latin typeface="Cambria Math" panose="02040503050406030204" pitchFamily="18" charset="0"/>
                              <a:ea typeface="Cambria Math" panose="02040503050406030204" pitchFamily="18" charset="0"/>
                            </a:rPr>
                            <m:t>1</m:t>
                          </m:r>
                        </m:e>
                      </m:d>
                      <m:r>
                        <a:rPr lang="en-US" sz="2400" b="0" i="1" smtClean="0">
                          <a:latin typeface="Cambria Math" panose="02040503050406030204" pitchFamily="18" charset="0"/>
                          <a:ea typeface="Cambria Math" panose="02040503050406030204" pitchFamily="18" charset="0"/>
                        </a:rPr>
                        <m:t>=</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𝑒</m:t>
                          </m:r>
                        </m:e>
                        <m:sup>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𝑋</m:t>
                          </m:r>
                          <m:r>
                            <a:rPr lang="en-US" sz="2400" b="0" i="1" smtClean="0">
                              <a:latin typeface="Cambria Math" panose="02040503050406030204" pitchFamily="18" charset="0"/>
                              <a:ea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𝜇</m:t>
                          </m:r>
                        </m:sup>
                      </m:sSup>
                      <m:r>
                        <a:rPr lang="en-US" sz="2400" b="0" i="1"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64543" y="2278058"/>
                <a:ext cx="3112134" cy="383118"/>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64543" y="3559554"/>
                <a:ext cx="3442737" cy="461665"/>
              </a:xfrm>
              <a:prstGeom prst="rect">
                <a:avLst/>
              </a:prstGeom>
            </p:spPr>
            <p:txBody>
              <a:bodyPr wrap="none">
                <a:spAutoFit/>
              </a:bodyPr>
              <a:lstStyle/>
              <a:p>
                <a:r>
                  <a:rPr lang="en-US" sz="2400" dirty="0" smtClean="0">
                    <a:solidFill>
                      <a:srgbClr val="000000"/>
                    </a:solidFill>
                    <a:latin typeface="Book Antiqua" panose="02040602050305030304" pitchFamily="18" charset="0"/>
                  </a:rPr>
                  <a:t>=</a:t>
                </a:r>
                <a14:m>
                  <m:oMath xmlns:m="http://schemas.openxmlformats.org/officeDocument/2006/math">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𝑥</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2</m:t>
                        </m:r>
                      </m:e>
                    </m:d>
                  </m:oMath>
                </a14:m>
                <a:r>
                  <a:rPr lang="en-US" sz="2400" dirty="0" smtClean="0">
                    <a:solidFill>
                      <a:srgbClr val="000000"/>
                    </a:solidFill>
                    <a:latin typeface="Book Antiqua" panose="02040602050305030304" pitchFamily="18" charset="0"/>
                  </a:rPr>
                  <a:t>= EXP</a:t>
                </a:r>
                <a:r>
                  <a:rPr lang="en-US" sz="2400" dirty="0">
                    <a:solidFill>
                      <a:srgbClr val="000000"/>
                    </a:solidFill>
                    <a:latin typeface="Book Antiqua" panose="02040602050305030304" pitchFamily="18" charset="0"/>
                  </a:rPr>
                  <a:t>(-2/5)   </a:t>
                </a:r>
              </a:p>
            </p:txBody>
          </p:sp>
        </mc:Choice>
        <mc:Fallback xmlns="">
          <p:sp>
            <p:nvSpPr>
              <p:cNvPr id="30" name="Rectangle 29"/>
              <p:cNvSpPr>
                <a:spLocks noRot="1" noChangeAspect="1" noMove="1" noResize="1" noEditPoints="1" noAdjustHandles="1" noChangeArrowheads="1" noChangeShapeType="1" noTextEdit="1"/>
              </p:cNvSpPr>
              <p:nvPr/>
            </p:nvSpPr>
            <p:spPr>
              <a:xfrm>
                <a:off x="64543" y="3559554"/>
                <a:ext cx="3442737" cy="461665"/>
              </a:xfrm>
              <a:prstGeom prst="rect">
                <a:avLst/>
              </a:prstGeom>
              <a:blipFill rotWithShape="0">
                <a:blip r:embed="rId5"/>
                <a:stretch>
                  <a:fillRect l="-2837" t="-9211" r="-1950" b="-30263"/>
                </a:stretch>
              </a:blipFill>
            </p:spPr>
            <p:txBody>
              <a:bodyPr/>
              <a:lstStyle/>
              <a:p>
                <a:r>
                  <a:rPr lang="en-US">
                    <a:noFill/>
                  </a:rPr>
                  <a:t> </a:t>
                </a:r>
              </a:p>
            </p:txBody>
          </p:sp>
        </mc:Fallback>
      </mc:AlternateContent>
      <p:sp>
        <p:nvSpPr>
          <p:cNvPr id="31" name="Rectangle 30"/>
          <p:cNvSpPr/>
          <p:nvPr/>
        </p:nvSpPr>
        <p:spPr>
          <a:xfrm>
            <a:off x="3196646" y="3531630"/>
            <a:ext cx="1678665" cy="461665"/>
          </a:xfrm>
          <a:prstGeom prst="rect">
            <a:avLst/>
          </a:prstGeom>
        </p:spPr>
        <p:txBody>
          <a:bodyPr wrap="none">
            <a:spAutoFit/>
          </a:bodyPr>
          <a:lstStyle/>
          <a:p>
            <a:r>
              <a:rPr lang="en-US" sz="2400" dirty="0" smtClean="0">
                <a:solidFill>
                  <a:srgbClr val="000000"/>
                </a:solidFill>
                <a:latin typeface="Book Antiqua" panose="02040602050305030304" pitchFamily="18" charset="0"/>
              </a:rPr>
              <a:t>=</a:t>
            </a:r>
            <a:r>
              <a:rPr lang="en-US" sz="2400" dirty="0">
                <a:latin typeface="Book Antiqua" panose="02040602050305030304" pitchFamily="18" charset="0"/>
              </a:rPr>
              <a:t>0.67032 </a:t>
            </a:r>
            <a:r>
              <a:rPr lang="en-US" sz="2400" dirty="0" smtClean="0">
                <a:solidFill>
                  <a:srgbClr val="000000"/>
                </a:solidFill>
                <a:latin typeface="Book Antiqua" panose="02040602050305030304" pitchFamily="18" charset="0"/>
              </a:rPr>
              <a:t>   </a:t>
            </a:r>
            <a:endParaRPr lang="en-US" sz="2400" dirty="0">
              <a:solidFill>
                <a:srgbClr val="000000"/>
              </a:solidFill>
              <a:latin typeface="Book Antiqua" panose="02040602050305030304" pitchFamily="18" charset="0"/>
            </a:endParaRPr>
          </a:p>
        </p:txBody>
      </p:sp>
      <mc:AlternateContent xmlns:mc="http://schemas.openxmlformats.org/markup-compatibility/2006" xmlns:a14="http://schemas.microsoft.com/office/drawing/2010/main">
        <mc:Choice Requires="a14">
          <p:sp>
            <p:nvSpPr>
              <p:cNvPr id="33" name="TextBox 32"/>
              <p:cNvSpPr txBox="1"/>
              <p:nvPr/>
            </p:nvSpPr>
            <p:spPr>
              <a:xfrm>
                <a:off x="83324" y="2891030"/>
                <a:ext cx="4226285" cy="3752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𝑋</m:t>
                          </m:r>
                          <m:r>
                            <a:rPr lang="en-US" sz="2400" b="0" i="1" smtClean="0">
                              <a:latin typeface="Cambria Math" panose="02040503050406030204" pitchFamily="18" charset="0"/>
                              <a:ea typeface="Cambria Math" panose="02040503050406030204" pitchFamily="18" charset="0"/>
                            </a:rPr>
                            <m:t>1</m:t>
                          </m:r>
                        </m:e>
                      </m:d>
                      <m:r>
                        <a:rPr lang="en-US" sz="2400" b="0" i="1" smtClean="0">
                          <a:latin typeface="Cambria Math" panose="02040503050406030204" pitchFamily="18" charset="0"/>
                          <a:ea typeface="Cambria Math" panose="02040503050406030204" pitchFamily="18" charset="0"/>
                        </a:rPr>
                        <m:t>=1−</m:t>
                      </m:r>
                      <m:r>
                        <m:rPr>
                          <m:nor/>
                        </m:rPr>
                        <a:rPr lang="en-US" sz="2400" dirty="0">
                          <a:solidFill>
                            <a:srgbClr val="000000"/>
                          </a:solidFill>
                          <a:latin typeface="Book Antiqua" panose="02040602050305030304" pitchFamily="18" charset="0"/>
                        </a:rPr>
                        <m:t>EXP</m:t>
                      </m:r>
                      <m:r>
                        <m:rPr>
                          <m:nor/>
                        </m:rPr>
                        <a:rPr lang="en-US" sz="2400" dirty="0">
                          <a:solidFill>
                            <a:srgbClr val="000000"/>
                          </a:solidFill>
                          <a:latin typeface="Book Antiqua" panose="02040602050305030304" pitchFamily="18" charset="0"/>
                        </a:rPr>
                        <m:t>(−</m:t>
                      </m:r>
                      <m:r>
                        <m:rPr>
                          <m:nor/>
                        </m:rPr>
                        <a:rPr lang="en-US" sz="2400" dirty="0">
                          <a:solidFill>
                            <a:srgbClr val="000000"/>
                          </a:solidFill>
                          <a:latin typeface="Book Antiqua" panose="02040602050305030304" pitchFamily="18" charset="0"/>
                        </a:rPr>
                        <m:t>X</m:t>
                      </m:r>
                      <m:r>
                        <m:rPr>
                          <m:nor/>
                        </m:rPr>
                        <a:rPr lang="en-US" sz="2400" dirty="0">
                          <a:solidFill>
                            <a:srgbClr val="000000"/>
                          </a:solidFill>
                          <a:latin typeface="Book Antiqua" panose="02040602050305030304" pitchFamily="18" charset="0"/>
                        </a:rPr>
                        <m:t>1/</m:t>
                      </m:r>
                      <m:r>
                        <a:rPr lang="en-US" sz="2400" i="1" dirty="0" smtClean="0">
                          <a:solidFill>
                            <a:srgbClr val="000000"/>
                          </a:solidFill>
                          <a:latin typeface="Cambria Math" panose="02040503050406030204" pitchFamily="18" charset="0"/>
                        </a:rPr>
                        <m:t>µ</m:t>
                      </m:r>
                      <m:r>
                        <m:rPr>
                          <m:nor/>
                        </m:rPr>
                        <a:rPr lang="en-US" sz="2400" dirty="0">
                          <a:solidFill>
                            <a:srgbClr val="000000"/>
                          </a:solidFill>
                          <a:latin typeface="Book Antiqua" panose="02040602050305030304" pitchFamily="18" charset="0"/>
                        </a:rPr>
                        <m:t>)   </m:t>
                      </m:r>
                    </m:oMath>
                  </m:oMathPara>
                </a14:m>
                <a:endParaRPr lang="en-US" sz="2400" dirty="0">
                  <a:solidFill>
                    <a:srgbClr val="000000"/>
                  </a:solidFill>
                  <a:latin typeface="Book Antiqua" panose="02040602050305030304" pitchFamily="18" charset="0"/>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83324" y="2891030"/>
                <a:ext cx="4226285" cy="375296"/>
              </a:xfrm>
              <a:prstGeom prst="rect">
                <a:avLst/>
              </a:prstGeom>
              <a:blipFill rotWithShape="0">
                <a:blip r:embed="rId6"/>
                <a:stretch>
                  <a:fillRect l="-1443" t="-1613" b="-32258"/>
                </a:stretch>
              </a:blipFill>
            </p:spPr>
            <p:txBody>
              <a:bodyPr/>
              <a:lstStyle/>
              <a:p>
                <a:r>
                  <a:rPr lang="en-US">
                    <a:noFill/>
                  </a:rPr>
                  <a:t> </a:t>
                </a:r>
              </a:p>
            </p:txBody>
          </p:sp>
        </mc:Fallback>
      </mc:AlternateContent>
      <p:sp>
        <p:nvSpPr>
          <p:cNvPr id="9" name="TextBox 8"/>
          <p:cNvSpPr txBox="1"/>
          <p:nvPr/>
        </p:nvSpPr>
        <p:spPr>
          <a:xfrm>
            <a:off x="64543" y="1098201"/>
            <a:ext cx="5220072" cy="461665"/>
          </a:xfrm>
          <a:prstGeom prst="rect">
            <a:avLst/>
          </a:prstGeom>
          <a:noFill/>
        </p:spPr>
        <p:txBody>
          <a:bodyPr wrap="square" rtlCol="0">
            <a:spAutoFit/>
          </a:bodyPr>
          <a:lstStyle/>
          <a:p>
            <a:pPr>
              <a:spcBef>
                <a:spcPct val="20000"/>
              </a:spcBef>
              <a:buClr>
                <a:srgbClr val="66FFFF"/>
              </a:buClr>
              <a:buSzPct val="75000"/>
            </a:pPr>
            <a:r>
              <a:rPr lang="en-US" sz="2400" dirty="0" smtClean="0">
                <a:latin typeface="Book Antiqua" pitchFamily="18" charset="0"/>
              </a:rPr>
              <a:t>=EXPON.DIST(X1,</a:t>
            </a:r>
            <a:r>
              <a:rPr lang="en-US" sz="2400" b="1" dirty="0" smtClean="0">
                <a:solidFill>
                  <a:srgbClr val="A50023"/>
                </a:solidFill>
                <a:latin typeface="Book Antiqua" pitchFamily="18" charset="0"/>
              </a:rPr>
              <a:t>1/µ</a:t>
            </a:r>
            <a:r>
              <a:rPr lang="en-US" sz="2400" dirty="0" smtClean="0">
                <a:latin typeface="Book Antiqua" pitchFamily="18" charset="0"/>
              </a:rPr>
              <a:t>,</a:t>
            </a:r>
            <a:r>
              <a:rPr lang="en-US" sz="2400" b="1" dirty="0" smtClean="0">
                <a:solidFill>
                  <a:srgbClr val="A50023"/>
                </a:solidFill>
                <a:latin typeface="Book Antiqua" pitchFamily="18" charset="0"/>
              </a:rPr>
              <a:t>1</a:t>
            </a:r>
            <a:r>
              <a:rPr lang="en-US" sz="2400" dirty="0" smtClean="0">
                <a:latin typeface="Book Antiqua" pitchFamily="18" charset="0"/>
              </a:rPr>
              <a:t>)</a:t>
            </a:r>
          </a:p>
        </p:txBody>
      </p:sp>
      <p:sp>
        <p:nvSpPr>
          <p:cNvPr id="10" name="Rectangle 9"/>
          <p:cNvSpPr/>
          <p:nvPr/>
        </p:nvSpPr>
        <p:spPr>
          <a:xfrm>
            <a:off x="3176677" y="2268027"/>
            <a:ext cx="2024913" cy="461665"/>
          </a:xfrm>
          <a:prstGeom prst="rect">
            <a:avLst/>
          </a:prstGeom>
        </p:spPr>
        <p:txBody>
          <a:bodyPr wrap="none">
            <a:spAutoFit/>
          </a:bodyPr>
          <a:lstStyle/>
          <a:p>
            <a:r>
              <a:rPr lang="en-US" sz="2400" dirty="0" smtClean="0">
                <a:solidFill>
                  <a:srgbClr val="000000"/>
                </a:solidFill>
                <a:latin typeface="Book Antiqua" panose="02040602050305030304" pitchFamily="18" charset="0"/>
              </a:rPr>
              <a:t>EXP(-X1/µ)   </a:t>
            </a:r>
            <a:endParaRPr lang="en-US" sz="2400" dirty="0">
              <a:solidFill>
                <a:srgbClr val="000000"/>
              </a:solidFill>
              <a:latin typeface="Book Antiqua" panose="02040602050305030304" pitchFamily="18" charset="0"/>
            </a:endParaRPr>
          </a:p>
        </p:txBody>
      </p:sp>
      <mc:AlternateContent xmlns:mc="http://schemas.openxmlformats.org/markup-compatibility/2006" xmlns:a14="http://schemas.microsoft.com/office/drawing/2010/main">
        <mc:Choice Requires="a14">
          <p:sp>
            <p:nvSpPr>
              <p:cNvPr id="11" name="TextBox 10"/>
              <p:cNvSpPr txBox="1"/>
              <p:nvPr/>
            </p:nvSpPr>
            <p:spPr>
              <a:xfrm>
                <a:off x="114386" y="4059158"/>
                <a:ext cx="6847965" cy="369332"/>
              </a:xfrm>
              <a:prstGeom prst="rect">
                <a:avLst/>
              </a:prstGeom>
              <a:noFill/>
            </p:spPr>
            <p:txBody>
              <a:bodyPr wrap="none" lIns="0" tIns="0" rIns="0" bIns="0" rtlCol="0">
                <a:spAutoFit/>
              </a:bodyPr>
              <a:lstStyle/>
              <a:p>
                <a14:m>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r>
                          <a:rPr lang="en-US" sz="2400" b="0" i="1" smtClean="0">
                            <a:latin typeface="Cambria Math" panose="02040503050406030204" pitchFamily="18" charset="0"/>
                            <a:ea typeface="Cambria Math" panose="02040503050406030204" pitchFamily="18" charset="0"/>
                          </a:rPr>
                          <m:t>≤2</m:t>
                        </m:r>
                      </m:e>
                    </m:d>
                    <m:r>
                      <a:rPr lang="en-US" sz="2400" b="0" i="1" smtClean="0">
                        <a:latin typeface="Cambria Math" panose="02040503050406030204" pitchFamily="18" charset="0"/>
                        <a:ea typeface="Cambria Math" panose="02040503050406030204" pitchFamily="18" charset="0"/>
                      </a:rPr>
                      <m:t>=1−</m:t>
                    </m:r>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𝑥</m:t>
                        </m:r>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2</m:t>
                        </m:r>
                      </m:e>
                    </m:d>
                    <m:r>
                      <a:rPr lang="en-US" sz="2400" b="0" i="1" smtClean="0">
                        <a:latin typeface="Cambria Math" panose="02040503050406030204" pitchFamily="18" charset="0"/>
                        <a:ea typeface="Cambria Math" panose="02040503050406030204" pitchFamily="18" charset="0"/>
                      </a:rPr>
                      <m:t>=1−</m:t>
                    </m:r>
                    <m:r>
                      <m:rPr>
                        <m:nor/>
                      </m:rPr>
                      <a:rPr lang="en-US" sz="2400" dirty="0">
                        <a:latin typeface="Book Antiqua" panose="02040602050305030304" pitchFamily="18" charset="0"/>
                      </a:rPr>
                      <m:t>0.67032</m:t>
                    </m:r>
                  </m:oMath>
                </a14:m>
                <a:r>
                  <a:rPr lang="en-US" sz="2400" dirty="0" smtClean="0"/>
                  <a:t> = </a:t>
                </a:r>
                <a:r>
                  <a:rPr lang="en-US" sz="2400" dirty="0">
                    <a:solidFill>
                      <a:srgbClr val="000000"/>
                    </a:solidFill>
                    <a:latin typeface="Book Antiqua" panose="02040602050305030304" pitchFamily="18" charset="0"/>
                  </a:rPr>
                  <a:t>0.32968</a:t>
                </a:r>
                <a:r>
                  <a:rPr lang="en-US" sz="2400" dirty="0" smtClean="0"/>
                  <a:t> </a:t>
                </a:r>
                <a:endParaRPr lang="en-US" sz="2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114386" y="4059158"/>
                <a:ext cx="6847965" cy="369332"/>
              </a:xfrm>
              <a:prstGeom prst="rect">
                <a:avLst/>
              </a:prstGeom>
              <a:blipFill rotWithShape="0">
                <a:blip r:embed="rId7"/>
                <a:stretch>
                  <a:fillRect l="-1603" t="-31667" r="-178" b="-51667"/>
                </a:stretch>
              </a:blipFill>
            </p:spPr>
            <p:txBody>
              <a:bodyPr/>
              <a:lstStyle/>
              <a:p>
                <a:r>
                  <a:rPr lang="en-US">
                    <a:noFill/>
                  </a:rPr>
                  <a:t> </a:t>
                </a:r>
              </a:p>
            </p:txBody>
          </p:sp>
        </mc:Fallback>
      </mc:AlternateContent>
      <p:sp>
        <p:nvSpPr>
          <p:cNvPr id="12" name="Rectangle 2"/>
          <p:cNvSpPr>
            <a:spLocks noChangeArrowheads="1"/>
          </p:cNvSpPr>
          <p:nvPr/>
        </p:nvSpPr>
        <p:spPr bwMode="auto">
          <a:xfrm>
            <a:off x="0" y="-10865"/>
            <a:ext cx="9144000" cy="814387"/>
          </a:xfrm>
          <a:prstGeom prst="rect">
            <a:avLst/>
          </a:prstGeom>
          <a:noFill/>
          <a:ln w="12700">
            <a:noFill/>
            <a:miter lim="800000"/>
            <a:headEnd/>
            <a:tailEnd/>
          </a:ln>
          <a:effectLst/>
        </p:spPr>
        <p:txBody>
          <a:bodyPr lIns="90488" tIns="44450" rIns="90488" bIns="44450" anchor="ctr"/>
          <a:lstStyle/>
          <a:p>
            <a:pPr eaLnBrk="1" hangingPunct="1"/>
            <a:r>
              <a:rPr lang="en-US" sz="3600" dirty="0">
                <a:latin typeface="Impact" pitchFamily="34" charset="0"/>
                <a:ea typeface="ＭＳ Ｐゴシック" pitchFamily="-65" charset="-128"/>
                <a:cs typeface="Impact" pitchFamily="34" charset="0"/>
              </a:rPr>
              <a:t>Exponential Probability Distribution</a:t>
            </a:r>
          </a:p>
        </p:txBody>
      </p:sp>
    </p:spTree>
    <p:extLst>
      <p:ext uri="{BB962C8B-B14F-4D97-AF65-F5344CB8AC3E}">
        <p14:creationId xmlns:p14="http://schemas.microsoft.com/office/powerpoint/2010/main" val="38581748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dissolv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dissolv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dissolve">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dissolve">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dissolve">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dissolv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30" grpId="0"/>
      <p:bldP spid="31" grpId="0"/>
      <p:bldP spid="33" grpId="0"/>
      <p:bldP spid="9" grpId="0" build="p"/>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7" name="Rectangle 9"/>
          <p:cNvSpPr>
            <a:spLocks noChangeArrowheads="1"/>
          </p:cNvSpPr>
          <p:nvPr/>
        </p:nvSpPr>
        <p:spPr bwMode="auto">
          <a:xfrm>
            <a:off x="-44220" y="837496"/>
            <a:ext cx="9188220" cy="1842412"/>
          </a:xfrm>
          <a:prstGeom prst="rect">
            <a:avLst/>
          </a:prstGeom>
          <a:noFill/>
          <a:ln w="12700">
            <a:noFill/>
            <a:miter lim="800000"/>
            <a:headEnd/>
            <a:tailEnd/>
          </a:ln>
          <a:effectLst/>
        </p:spPr>
        <p:txBody>
          <a:bodyPr lIns="90488" tIns="44450" rIns="90488" bIns="44450"/>
          <a:lstStyle/>
          <a:p>
            <a:pPr algn="l">
              <a:spcBef>
                <a:spcPct val="20000"/>
              </a:spcBef>
              <a:buClr>
                <a:srgbClr val="66FFFF"/>
              </a:buClr>
              <a:buSzPct val="75000"/>
              <a:buFont typeface="Monotype Sorts" pitchFamily="2" charset="2"/>
              <a:buNone/>
            </a:pPr>
            <a:r>
              <a:rPr lang="en-US" sz="2400" dirty="0" smtClean="0">
                <a:latin typeface="Book Antiqua" pitchFamily="18" charset="0"/>
              </a:rPr>
              <a:t>The </a:t>
            </a:r>
            <a:r>
              <a:rPr lang="en-US" sz="2400" dirty="0">
                <a:latin typeface="Book Antiqua" pitchFamily="18" charset="0"/>
              </a:rPr>
              <a:t>time between arrivals of cars at Al’s </a:t>
            </a:r>
            <a:r>
              <a:rPr lang="en-US" sz="2400" dirty="0" smtClean="0">
                <a:latin typeface="Book Antiqua" pitchFamily="18" charset="0"/>
              </a:rPr>
              <a:t>gas station follows </a:t>
            </a:r>
            <a:r>
              <a:rPr lang="en-US" sz="2400" dirty="0">
                <a:latin typeface="Book Antiqua" pitchFamily="18" charset="0"/>
              </a:rPr>
              <a:t>an exponential </a:t>
            </a:r>
            <a:r>
              <a:rPr lang="en-US" sz="2400" dirty="0" smtClean="0">
                <a:latin typeface="Book Antiqua" pitchFamily="18" charset="0"/>
              </a:rPr>
              <a:t>probability distribution </a:t>
            </a:r>
            <a:r>
              <a:rPr lang="en-US" sz="2400" dirty="0">
                <a:latin typeface="Book Antiqua" pitchFamily="18" charset="0"/>
              </a:rPr>
              <a:t>with a mean time between arrivals of </a:t>
            </a:r>
            <a:r>
              <a:rPr lang="en-US" sz="2400" dirty="0" smtClean="0">
                <a:latin typeface="Book Antiqua" pitchFamily="18" charset="0"/>
              </a:rPr>
              <a:t>3 minutes</a:t>
            </a:r>
            <a:r>
              <a:rPr lang="en-US" sz="2400" dirty="0">
                <a:latin typeface="Book Antiqua" pitchFamily="18" charset="0"/>
              </a:rPr>
              <a:t>.  Al would like to know the probability </a:t>
            </a:r>
            <a:r>
              <a:rPr lang="en-US" sz="2400" dirty="0" smtClean="0">
                <a:latin typeface="Book Antiqua" pitchFamily="18" charset="0"/>
              </a:rPr>
              <a:t>that the </a:t>
            </a:r>
            <a:r>
              <a:rPr lang="en-US" sz="2400" dirty="0">
                <a:latin typeface="Book Antiqua" pitchFamily="18" charset="0"/>
              </a:rPr>
              <a:t>time between two successive arrivals will be </a:t>
            </a:r>
            <a:r>
              <a:rPr lang="en-US" sz="2400" dirty="0" smtClean="0">
                <a:latin typeface="Book Antiqua" pitchFamily="18" charset="0"/>
              </a:rPr>
              <a:t>2 minutes </a:t>
            </a:r>
            <a:r>
              <a:rPr lang="en-US" sz="2400" dirty="0">
                <a:latin typeface="Book Antiqua" pitchFamily="18" charset="0"/>
              </a:rPr>
              <a:t>or less</a:t>
            </a:r>
            <a:r>
              <a:rPr lang="en-US" sz="2400" dirty="0" smtClean="0">
                <a:latin typeface="Book Antiqua" pitchFamily="18" charset="0"/>
              </a:rPr>
              <a:t>.</a:t>
            </a:r>
          </a:p>
          <a:p>
            <a:pPr marL="342900" indent="-342900" algn="l">
              <a:spcBef>
                <a:spcPct val="20000"/>
              </a:spcBef>
              <a:buClr>
                <a:srgbClr val="66FFFF"/>
              </a:buClr>
              <a:buSzPct val="75000"/>
              <a:buFont typeface="Monotype Sorts" pitchFamily="2" charset="2"/>
              <a:buNone/>
            </a:pPr>
            <a:endParaRPr lang="en-US" sz="2400" dirty="0">
              <a:effectLst>
                <a:outerShdw blurRad="38100" dist="38100" dir="2700000" algn="tl">
                  <a:srgbClr val="000000"/>
                </a:outerShdw>
              </a:effectLst>
              <a:latin typeface="Book Antiqua" pitchFamily="18" charset="0"/>
            </a:endParaRPr>
          </a:p>
        </p:txBody>
      </p:sp>
      <p:sp>
        <p:nvSpPr>
          <p:cNvPr id="6" name="Rectangle 4"/>
          <p:cNvSpPr>
            <a:spLocks noChangeArrowheads="1"/>
          </p:cNvSpPr>
          <p:nvPr/>
        </p:nvSpPr>
        <p:spPr bwMode="auto">
          <a:xfrm>
            <a:off x="5598094" y="5229374"/>
            <a:ext cx="336632" cy="459100"/>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l"/>
            <a:r>
              <a:rPr lang="en-US" sz="2400" i="1" dirty="0">
                <a:latin typeface="Book Antiqua" pitchFamily="18" charset="0"/>
              </a:rPr>
              <a:t>x</a:t>
            </a:r>
          </a:p>
        </p:txBody>
      </p:sp>
      <p:sp>
        <p:nvSpPr>
          <p:cNvPr id="7" name="Rectangle 5"/>
          <p:cNvSpPr>
            <a:spLocks noChangeArrowheads="1"/>
          </p:cNvSpPr>
          <p:nvPr/>
        </p:nvSpPr>
        <p:spPr bwMode="auto">
          <a:xfrm>
            <a:off x="302194" y="2467124"/>
            <a:ext cx="644408" cy="459100"/>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l"/>
            <a:r>
              <a:rPr lang="en-US" sz="2400" i="1" dirty="0">
                <a:latin typeface="Book Antiqua" pitchFamily="18" charset="0"/>
              </a:rPr>
              <a:t>f</a:t>
            </a:r>
            <a:r>
              <a:rPr lang="en-US" sz="2400" dirty="0">
                <a:latin typeface="Book Antiqua" pitchFamily="18" charset="0"/>
              </a:rPr>
              <a:t>(</a:t>
            </a:r>
            <a:r>
              <a:rPr lang="en-US" sz="2400" i="1" dirty="0">
                <a:latin typeface="Book Antiqua" pitchFamily="18" charset="0"/>
              </a:rPr>
              <a:t>x</a:t>
            </a:r>
            <a:r>
              <a:rPr lang="en-US" sz="2400" dirty="0">
                <a:latin typeface="Book Antiqua" pitchFamily="18" charset="0"/>
              </a:rPr>
              <a:t>)</a:t>
            </a:r>
          </a:p>
        </p:txBody>
      </p:sp>
      <p:grpSp>
        <p:nvGrpSpPr>
          <p:cNvPr id="8" name="Group 112"/>
          <p:cNvGrpSpPr>
            <a:grpSpLocks/>
          </p:cNvGrpSpPr>
          <p:nvPr/>
        </p:nvGrpSpPr>
        <p:grpSpPr bwMode="auto">
          <a:xfrm>
            <a:off x="475232" y="3376761"/>
            <a:ext cx="215900" cy="1562100"/>
            <a:chOff x="1297" y="1734"/>
            <a:chExt cx="136" cy="984"/>
          </a:xfrm>
        </p:grpSpPr>
        <p:sp>
          <p:nvSpPr>
            <p:cNvPr id="9" name="Line 6"/>
            <p:cNvSpPr>
              <a:spLocks noChangeShapeType="1"/>
            </p:cNvSpPr>
            <p:nvPr/>
          </p:nvSpPr>
          <p:spPr bwMode="auto">
            <a:xfrm>
              <a:off x="1297" y="2718"/>
              <a:ext cx="124"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10" name="Line 7"/>
            <p:cNvSpPr>
              <a:spLocks noChangeShapeType="1"/>
            </p:cNvSpPr>
            <p:nvPr/>
          </p:nvSpPr>
          <p:spPr bwMode="auto">
            <a:xfrm>
              <a:off x="1309" y="2394"/>
              <a:ext cx="124"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11" name="Line 8"/>
            <p:cNvSpPr>
              <a:spLocks noChangeShapeType="1"/>
            </p:cNvSpPr>
            <p:nvPr/>
          </p:nvSpPr>
          <p:spPr bwMode="auto">
            <a:xfrm>
              <a:off x="1309" y="2070"/>
              <a:ext cx="124"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12" name="Line 9"/>
            <p:cNvSpPr>
              <a:spLocks noChangeShapeType="1"/>
            </p:cNvSpPr>
            <p:nvPr/>
          </p:nvSpPr>
          <p:spPr bwMode="auto">
            <a:xfrm>
              <a:off x="1309" y="1734"/>
              <a:ext cx="124"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grpSp>
      <p:grpSp>
        <p:nvGrpSpPr>
          <p:cNvPr id="13" name="Group 113"/>
          <p:cNvGrpSpPr>
            <a:grpSpLocks/>
          </p:cNvGrpSpPr>
          <p:nvPr/>
        </p:nvGrpSpPr>
        <p:grpSpPr bwMode="auto">
          <a:xfrm>
            <a:off x="35496" y="3171975"/>
            <a:ext cx="433388" cy="1982788"/>
            <a:chOff x="1020" y="1605"/>
            <a:chExt cx="273" cy="1249"/>
          </a:xfrm>
        </p:grpSpPr>
        <p:sp>
          <p:nvSpPr>
            <p:cNvPr id="14" name="Rectangle 10"/>
            <p:cNvSpPr>
              <a:spLocks noChangeArrowheads="1"/>
            </p:cNvSpPr>
            <p:nvPr/>
          </p:nvSpPr>
          <p:spPr bwMode="auto">
            <a:xfrm>
              <a:off x="1020" y="2565"/>
              <a:ext cx="261" cy="289"/>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l"/>
              <a:r>
                <a:rPr lang="en-US" sz="2400" dirty="0">
                  <a:latin typeface="Book Antiqua" pitchFamily="18" charset="0"/>
                </a:rPr>
                <a:t>.1</a:t>
              </a:r>
            </a:p>
          </p:txBody>
        </p:sp>
        <p:sp>
          <p:nvSpPr>
            <p:cNvPr id="15" name="Rectangle 11"/>
            <p:cNvSpPr>
              <a:spLocks noChangeArrowheads="1"/>
            </p:cNvSpPr>
            <p:nvPr/>
          </p:nvSpPr>
          <p:spPr bwMode="auto">
            <a:xfrm>
              <a:off x="1032" y="1929"/>
              <a:ext cx="261" cy="289"/>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l"/>
              <a:r>
                <a:rPr lang="en-US" sz="2400" dirty="0">
                  <a:latin typeface="Book Antiqua" pitchFamily="18" charset="0"/>
                </a:rPr>
                <a:t>.3</a:t>
              </a:r>
            </a:p>
          </p:txBody>
        </p:sp>
        <p:sp>
          <p:nvSpPr>
            <p:cNvPr id="16" name="Rectangle 12"/>
            <p:cNvSpPr>
              <a:spLocks noChangeArrowheads="1"/>
            </p:cNvSpPr>
            <p:nvPr/>
          </p:nvSpPr>
          <p:spPr bwMode="auto">
            <a:xfrm>
              <a:off x="1032" y="1605"/>
              <a:ext cx="261" cy="289"/>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l"/>
              <a:r>
                <a:rPr lang="en-US" sz="2400" dirty="0">
                  <a:latin typeface="Book Antiqua" pitchFamily="18" charset="0"/>
                </a:rPr>
                <a:t>.4</a:t>
              </a:r>
            </a:p>
          </p:txBody>
        </p:sp>
        <p:sp>
          <p:nvSpPr>
            <p:cNvPr id="17" name="Rectangle 13"/>
            <p:cNvSpPr>
              <a:spLocks noChangeArrowheads="1"/>
            </p:cNvSpPr>
            <p:nvPr/>
          </p:nvSpPr>
          <p:spPr bwMode="auto">
            <a:xfrm>
              <a:off x="1032" y="2253"/>
              <a:ext cx="261" cy="289"/>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l"/>
              <a:r>
                <a:rPr lang="en-US" sz="2400" dirty="0">
                  <a:latin typeface="Book Antiqua" pitchFamily="18" charset="0"/>
                </a:rPr>
                <a:t>.2</a:t>
              </a:r>
            </a:p>
          </p:txBody>
        </p:sp>
      </p:grpSp>
      <p:grpSp>
        <p:nvGrpSpPr>
          <p:cNvPr id="18" name="Group 111"/>
          <p:cNvGrpSpPr>
            <a:grpSpLocks/>
          </p:cNvGrpSpPr>
          <p:nvPr/>
        </p:nvGrpSpPr>
        <p:grpSpPr bwMode="auto">
          <a:xfrm>
            <a:off x="1030857" y="5354786"/>
            <a:ext cx="4057650" cy="196850"/>
            <a:chOff x="1647" y="2980"/>
            <a:chExt cx="2556" cy="124"/>
          </a:xfrm>
        </p:grpSpPr>
        <p:sp>
          <p:nvSpPr>
            <p:cNvPr id="19" name="Line 14"/>
            <p:cNvSpPr>
              <a:spLocks noChangeShapeType="1"/>
            </p:cNvSpPr>
            <p:nvPr/>
          </p:nvSpPr>
          <p:spPr bwMode="auto">
            <a:xfrm>
              <a:off x="1647" y="2980"/>
              <a:ext cx="0" cy="124"/>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20" name="Line 15"/>
            <p:cNvSpPr>
              <a:spLocks noChangeShapeType="1"/>
            </p:cNvSpPr>
            <p:nvPr/>
          </p:nvSpPr>
          <p:spPr bwMode="auto">
            <a:xfrm>
              <a:off x="2511" y="2980"/>
              <a:ext cx="0" cy="124"/>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21" name="Line 16"/>
            <p:cNvSpPr>
              <a:spLocks noChangeShapeType="1"/>
            </p:cNvSpPr>
            <p:nvPr/>
          </p:nvSpPr>
          <p:spPr bwMode="auto">
            <a:xfrm>
              <a:off x="2799" y="2980"/>
              <a:ext cx="0" cy="124"/>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22" name="Line 17"/>
            <p:cNvSpPr>
              <a:spLocks noChangeShapeType="1"/>
            </p:cNvSpPr>
            <p:nvPr/>
          </p:nvSpPr>
          <p:spPr bwMode="auto">
            <a:xfrm>
              <a:off x="1929" y="2980"/>
              <a:ext cx="0" cy="124"/>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23" name="Line 18"/>
            <p:cNvSpPr>
              <a:spLocks noChangeShapeType="1"/>
            </p:cNvSpPr>
            <p:nvPr/>
          </p:nvSpPr>
          <p:spPr bwMode="auto">
            <a:xfrm>
              <a:off x="2223" y="2980"/>
              <a:ext cx="0" cy="124"/>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24" name="Line 19"/>
            <p:cNvSpPr>
              <a:spLocks noChangeShapeType="1"/>
            </p:cNvSpPr>
            <p:nvPr/>
          </p:nvSpPr>
          <p:spPr bwMode="auto">
            <a:xfrm>
              <a:off x="3063" y="2980"/>
              <a:ext cx="0" cy="124"/>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25" name="Line 20"/>
            <p:cNvSpPr>
              <a:spLocks noChangeShapeType="1"/>
            </p:cNvSpPr>
            <p:nvPr/>
          </p:nvSpPr>
          <p:spPr bwMode="auto">
            <a:xfrm>
              <a:off x="3339" y="2980"/>
              <a:ext cx="0" cy="124"/>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26" name="Line 21"/>
            <p:cNvSpPr>
              <a:spLocks noChangeShapeType="1"/>
            </p:cNvSpPr>
            <p:nvPr/>
          </p:nvSpPr>
          <p:spPr bwMode="auto">
            <a:xfrm>
              <a:off x="3927" y="2980"/>
              <a:ext cx="0" cy="124"/>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27" name="Line 22"/>
            <p:cNvSpPr>
              <a:spLocks noChangeShapeType="1"/>
            </p:cNvSpPr>
            <p:nvPr/>
          </p:nvSpPr>
          <p:spPr bwMode="auto">
            <a:xfrm>
              <a:off x="3639" y="2980"/>
              <a:ext cx="0" cy="124"/>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28" name="Line 23"/>
            <p:cNvSpPr>
              <a:spLocks noChangeShapeType="1"/>
            </p:cNvSpPr>
            <p:nvPr/>
          </p:nvSpPr>
          <p:spPr bwMode="auto">
            <a:xfrm>
              <a:off x="4203" y="2980"/>
              <a:ext cx="0" cy="124"/>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grpSp>
      <p:sp>
        <p:nvSpPr>
          <p:cNvPr id="29" name="Rectangle 24"/>
          <p:cNvSpPr>
            <a:spLocks noChangeArrowheads="1"/>
          </p:cNvSpPr>
          <p:nvPr/>
        </p:nvSpPr>
        <p:spPr bwMode="auto">
          <a:xfrm>
            <a:off x="340294" y="5616724"/>
            <a:ext cx="5107168" cy="459100"/>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l"/>
            <a:r>
              <a:rPr lang="en-US" sz="2400" dirty="0">
                <a:latin typeface="Book Antiqua" pitchFamily="18" charset="0"/>
              </a:rPr>
              <a:t> 0    1    2    3    4    5    6    7    8    9   10</a:t>
            </a:r>
          </a:p>
        </p:txBody>
      </p:sp>
      <p:sp>
        <p:nvSpPr>
          <p:cNvPr id="30" name="Freeform 26"/>
          <p:cNvSpPr>
            <a:spLocks/>
          </p:cNvSpPr>
          <p:nvPr/>
        </p:nvSpPr>
        <p:spPr bwMode="auto">
          <a:xfrm>
            <a:off x="578419" y="3735536"/>
            <a:ext cx="904875" cy="1712913"/>
          </a:xfrm>
          <a:custGeom>
            <a:avLst/>
            <a:gdLst/>
            <a:ahLst/>
            <a:cxnLst>
              <a:cxn ang="0">
                <a:pos x="5" y="0"/>
              </a:cxn>
              <a:cxn ang="0">
                <a:pos x="0" y="1073"/>
              </a:cxn>
              <a:cxn ang="0">
                <a:pos x="570" y="1079"/>
              </a:cxn>
              <a:cxn ang="0">
                <a:pos x="567" y="602"/>
              </a:cxn>
              <a:cxn ang="0">
                <a:pos x="563" y="598"/>
              </a:cxn>
              <a:cxn ang="0">
                <a:pos x="537" y="584"/>
              </a:cxn>
              <a:cxn ang="0">
                <a:pos x="513" y="574"/>
              </a:cxn>
              <a:cxn ang="0">
                <a:pos x="487" y="558"/>
              </a:cxn>
              <a:cxn ang="0">
                <a:pos x="455" y="540"/>
              </a:cxn>
              <a:cxn ang="0">
                <a:pos x="426" y="520"/>
              </a:cxn>
              <a:cxn ang="0">
                <a:pos x="398" y="506"/>
              </a:cxn>
              <a:cxn ang="0">
                <a:pos x="362" y="482"/>
              </a:cxn>
              <a:cxn ang="0">
                <a:pos x="326" y="458"/>
              </a:cxn>
              <a:cxn ang="0">
                <a:pos x="294" y="438"/>
              </a:cxn>
              <a:cxn ang="0">
                <a:pos x="266" y="410"/>
              </a:cxn>
              <a:cxn ang="0">
                <a:pos x="232" y="388"/>
              </a:cxn>
              <a:cxn ang="0">
                <a:pos x="208" y="364"/>
              </a:cxn>
              <a:cxn ang="0">
                <a:pos x="182" y="338"/>
              </a:cxn>
              <a:cxn ang="0">
                <a:pos x="147" y="300"/>
              </a:cxn>
              <a:cxn ang="0">
                <a:pos x="121" y="262"/>
              </a:cxn>
              <a:cxn ang="0">
                <a:pos x="99" y="232"/>
              </a:cxn>
              <a:cxn ang="0">
                <a:pos x="73" y="190"/>
              </a:cxn>
              <a:cxn ang="0">
                <a:pos x="45" y="132"/>
              </a:cxn>
              <a:cxn ang="0">
                <a:pos x="24" y="77"/>
              </a:cxn>
              <a:cxn ang="0">
                <a:pos x="9" y="26"/>
              </a:cxn>
            </a:cxnLst>
            <a:rect l="0" t="0" r="r" b="b"/>
            <a:pathLst>
              <a:path w="570" h="1079">
                <a:moveTo>
                  <a:pt x="5" y="0"/>
                </a:moveTo>
                <a:lnTo>
                  <a:pt x="0" y="1073"/>
                </a:lnTo>
                <a:lnTo>
                  <a:pt x="570" y="1079"/>
                </a:lnTo>
                <a:lnTo>
                  <a:pt x="567" y="602"/>
                </a:lnTo>
                <a:lnTo>
                  <a:pt x="563" y="598"/>
                </a:lnTo>
                <a:lnTo>
                  <a:pt x="537" y="584"/>
                </a:lnTo>
                <a:lnTo>
                  <a:pt x="513" y="574"/>
                </a:lnTo>
                <a:lnTo>
                  <a:pt x="487" y="558"/>
                </a:lnTo>
                <a:lnTo>
                  <a:pt x="455" y="540"/>
                </a:lnTo>
                <a:lnTo>
                  <a:pt x="426" y="520"/>
                </a:lnTo>
                <a:lnTo>
                  <a:pt x="398" y="506"/>
                </a:lnTo>
                <a:lnTo>
                  <a:pt x="362" y="482"/>
                </a:lnTo>
                <a:lnTo>
                  <a:pt x="326" y="458"/>
                </a:lnTo>
                <a:lnTo>
                  <a:pt x="294" y="438"/>
                </a:lnTo>
                <a:lnTo>
                  <a:pt x="266" y="410"/>
                </a:lnTo>
                <a:lnTo>
                  <a:pt x="232" y="388"/>
                </a:lnTo>
                <a:lnTo>
                  <a:pt x="208" y="364"/>
                </a:lnTo>
                <a:lnTo>
                  <a:pt x="182" y="338"/>
                </a:lnTo>
                <a:lnTo>
                  <a:pt x="147" y="300"/>
                </a:lnTo>
                <a:lnTo>
                  <a:pt x="121" y="262"/>
                </a:lnTo>
                <a:lnTo>
                  <a:pt x="99" y="232"/>
                </a:lnTo>
                <a:lnTo>
                  <a:pt x="73" y="190"/>
                </a:lnTo>
                <a:lnTo>
                  <a:pt x="45" y="132"/>
                </a:lnTo>
                <a:lnTo>
                  <a:pt x="24" y="77"/>
                </a:lnTo>
                <a:lnTo>
                  <a:pt x="9" y="26"/>
                </a:lnTo>
              </a:path>
            </a:pathLst>
          </a:custGeom>
          <a:gradFill rotWithShape="0">
            <a:gsLst>
              <a:gs pos="0">
                <a:srgbClr val="993366">
                  <a:gamma/>
                  <a:shade val="46275"/>
                  <a:invGamma/>
                </a:srgbClr>
              </a:gs>
              <a:gs pos="50000">
                <a:srgbClr val="993366"/>
              </a:gs>
              <a:gs pos="100000">
                <a:srgbClr val="993366">
                  <a:gamma/>
                  <a:shade val="46275"/>
                  <a:invGamma/>
                </a:srgbClr>
              </a:gs>
            </a:gsLst>
            <a:lin ang="0" scaled="1"/>
          </a:gradFill>
          <a:ln w="12700" cap="rnd" cmpd="sng">
            <a:noFill/>
            <a:prstDash val="solid"/>
            <a:round/>
            <a:headEnd type="none" w="med" len="med"/>
            <a:tailEnd type="none" w="med" len="med"/>
          </a:ln>
          <a:effectLst/>
        </p:spPr>
        <p:txBody>
          <a:bodyPr/>
          <a:lstStyle/>
          <a:p>
            <a:endParaRPr lang="en-US" dirty="0"/>
          </a:p>
        </p:txBody>
      </p:sp>
      <p:sp>
        <p:nvSpPr>
          <p:cNvPr id="31" name="Line 27"/>
          <p:cNvSpPr>
            <a:spLocks noChangeShapeType="1"/>
          </p:cNvSpPr>
          <p:nvPr/>
        </p:nvSpPr>
        <p:spPr bwMode="auto">
          <a:xfrm flipH="1" flipV="1">
            <a:off x="1481707" y="4700736"/>
            <a:ext cx="1587" cy="758825"/>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32" name="Line 28"/>
          <p:cNvSpPr>
            <a:spLocks noChangeShapeType="1"/>
          </p:cNvSpPr>
          <p:nvPr/>
        </p:nvSpPr>
        <p:spPr bwMode="auto">
          <a:xfrm>
            <a:off x="583182" y="3002111"/>
            <a:ext cx="0" cy="254635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33" name="Line 29"/>
          <p:cNvSpPr>
            <a:spLocks noChangeShapeType="1"/>
          </p:cNvSpPr>
          <p:nvPr/>
        </p:nvSpPr>
        <p:spPr bwMode="auto">
          <a:xfrm>
            <a:off x="589532" y="5453211"/>
            <a:ext cx="4902200"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34" name="Line 30"/>
          <p:cNvSpPr>
            <a:spLocks noChangeShapeType="1"/>
          </p:cNvSpPr>
          <p:nvPr/>
        </p:nvSpPr>
        <p:spPr bwMode="auto">
          <a:xfrm flipV="1">
            <a:off x="1173732" y="3625999"/>
            <a:ext cx="309562" cy="1300162"/>
          </a:xfrm>
          <a:prstGeom prst="line">
            <a:avLst/>
          </a:prstGeom>
          <a:noFill/>
          <a:ln w="12700">
            <a:solidFill>
              <a:schemeClr val="tx1"/>
            </a:solidFill>
            <a:round/>
            <a:headEnd type="triangle" w="med" len="med"/>
            <a:tailEnd/>
          </a:ln>
          <a:effectLst>
            <a:outerShdw dist="17961" dir="2700000" algn="ctr" rotWithShape="0">
              <a:srgbClr val="000000"/>
            </a:outerShdw>
          </a:effectLst>
        </p:spPr>
        <p:txBody>
          <a:bodyPr wrap="none" anchor="ctr"/>
          <a:lstStyle/>
          <a:p>
            <a:endParaRPr lang="en-US" dirty="0"/>
          </a:p>
        </p:txBody>
      </p:sp>
      <p:grpSp>
        <p:nvGrpSpPr>
          <p:cNvPr id="35" name="Group 118"/>
          <p:cNvGrpSpPr>
            <a:grpSpLocks/>
          </p:cNvGrpSpPr>
          <p:nvPr/>
        </p:nvGrpSpPr>
        <p:grpSpPr bwMode="auto">
          <a:xfrm>
            <a:off x="551432" y="3737124"/>
            <a:ext cx="4549775" cy="1600200"/>
            <a:chOff x="1129" y="1961"/>
            <a:chExt cx="2866" cy="1008"/>
          </a:xfrm>
        </p:grpSpPr>
        <p:sp>
          <p:nvSpPr>
            <p:cNvPr id="36" name="Line 25"/>
            <p:cNvSpPr>
              <a:spLocks noChangeShapeType="1"/>
            </p:cNvSpPr>
            <p:nvPr/>
          </p:nvSpPr>
          <p:spPr bwMode="auto">
            <a:xfrm rot="197881">
              <a:off x="3403" y="2965"/>
              <a:ext cx="592" cy="4"/>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37" name="Arc 32"/>
            <p:cNvSpPr>
              <a:spLocks/>
            </p:cNvSpPr>
            <p:nvPr/>
          </p:nvSpPr>
          <p:spPr bwMode="auto">
            <a:xfrm rot="157834">
              <a:off x="1129" y="1961"/>
              <a:ext cx="2289" cy="932"/>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a:effectLst>
              <a:outerShdw dist="17961" dir="2700000" algn="ctr" rotWithShape="0">
                <a:srgbClr val="000000"/>
              </a:outerShdw>
            </a:effectLst>
          </p:spPr>
          <p:txBody>
            <a:bodyPr wrap="none" anchor="ctr"/>
            <a:lstStyle/>
            <a:p>
              <a:endParaRPr lang="en-US" dirty="0"/>
            </a:p>
          </p:txBody>
        </p:sp>
      </p:grpSp>
      <p:sp>
        <p:nvSpPr>
          <p:cNvPr id="38" name="Rectangle 33"/>
          <p:cNvSpPr>
            <a:spLocks noChangeArrowheads="1"/>
          </p:cNvSpPr>
          <p:nvPr/>
        </p:nvSpPr>
        <p:spPr bwMode="auto">
          <a:xfrm>
            <a:off x="403794" y="6029474"/>
            <a:ext cx="4446731" cy="366767"/>
          </a:xfrm>
          <a:prstGeom prst="rect">
            <a:avLst/>
          </a:prstGeom>
          <a:noFill/>
          <a:ln w="12700">
            <a:noFill/>
            <a:miter lim="800000"/>
            <a:headEnd/>
            <a:tailEnd/>
          </a:ln>
          <a:effectLst/>
        </p:spPr>
        <p:txBody>
          <a:bodyPr wrap="none" lIns="90488" tIns="44450" rIns="90488" bIns="44450">
            <a:spAutoFit/>
          </a:bodyPr>
          <a:lstStyle/>
          <a:p>
            <a:pPr algn="l"/>
            <a:r>
              <a:rPr lang="en-US" dirty="0">
                <a:latin typeface="Book Antiqua" pitchFamily="18" charset="0"/>
              </a:rPr>
              <a:t>Time Between Successive Arrivals (mins.)</a:t>
            </a:r>
          </a:p>
        </p:txBody>
      </p:sp>
      <p:sp>
        <p:nvSpPr>
          <p:cNvPr id="39" name="Rectangle 115"/>
          <p:cNvSpPr>
            <a:spLocks noChangeArrowheads="1"/>
          </p:cNvSpPr>
          <p:nvPr/>
        </p:nvSpPr>
        <p:spPr bwMode="auto">
          <a:xfrm>
            <a:off x="949894" y="2929086"/>
            <a:ext cx="4846242" cy="750947"/>
          </a:xfrm>
          <a:prstGeom prst="rect">
            <a:avLst/>
          </a:prstGeom>
          <a:gradFill rotWithShape="0">
            <a:gsLst>
              <a:gs pos="0">
                <a:srgbClr val="969696">
                  <a:gamma/>
                  <a:shade val="46275"/>
                  <a:invGamma/>
                </a:srgbClr>
              </a:gs>
              <a:gs pos="50000">
                <a:srgbClr val="969696"/>
              </a:gs>
              <a:gs pos="100000">
                <a:srgbClr val="969696">
                  <a:gamma/>
                  <a:shade val="46275"/>
                  <a:invGamma/>
                </a:srgbClr>
              </a:gs>
            </a:gsLst>
            <a:lin ang="5400000" scaled="1"/>
          </a:gra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r>
              <a:rPr lang="en-US" sz="2400" i="1" dirty="0">
                <a:latin typeface="Book Antiqua" pitchFamily="18" charset="0"/>
              </a:rPr>
              <a:t> P</a:t>
            </a:r>
            <a:r>
              <a:rPr lang="en-US" sz="2400" dirty="0">
                <a:latin typeface="Book Antiqua" pitchFamily="18" charset="0"/>
              </a:rPr>
              <a:t>(</a:t>
            </a:r>
            <a:r>
              <a:rPr lang="en-US" sz="2400" i="1" dirty="0">
                <a:latin typeface="Book Antiqua" pitchFamily="18" charset="0"/>
              </a:rPr>
              <a:t>x</a:t>
            </a:r>
            <a:r>
              <a:rPr lang="en-US" sz="2400" dirty="0">
                <a:latin typeface="Book Antiqua" pitchFamily="18" charset="0"/>
              </a:rPr>
              <a:t> </a:t>
            </a:r>
            <a:r>
              <a:rPr lang="en-US" sz="2400" u="sng" dirty="0" smtClean="0">
                <a:latin typeface="Book Antiqua" pitchFamily="18" charset="0"/>
              </a:rPr>
              <a:t>&lt;</a:t>
            </a:r>
            <a:r>
              <a:rPr lang="en-US" sz="2400" dirty="0" smtClean="0">
                <a:latin typeface="Book Antiqua" pitchFamily="18" charset="0"/>
              </a:rPr>
              <a:t> </a:t>
            </a:r>
            <a:r>
              <a:rPr lang="en-US" sz="2400" dirty="0">
                <a:latin typeface="Book Antiqua" pitchFamily="18" charset="0"/>
              </a:rPr>
              <a:t>2) = </a:t>
            </a:r>
            <a:r>
              <a:rPr lang="en-US" sz="2400" dirty="0" smtClean="0">
                <a:latin typeface="Book Antiqua" pitchFamily="18" charset="0"/>
              </a:rPr>
              <a:t>1- 0.5134171= 0.4865829 </a:t>
            </a:r>
          </a:p>
        </p:txBody>
      </p:sp>
      <p:sp>
        <p:nvSpPr>
          <p:cNvPr id="43" name="Rectangle 115"/>
          <p:cNvSpPr>
            <a:spLocks noChangeArrowheads="1"/>
          </p:cNvSpPr>
          <p:nvPr/>
        </p:nvSpPr>
        <p:spPr bwMode="auto">
          <a:xfrm>
            <a:off x="2007764" y="3891934"/>
            <a:ext cx="5516564" cy="830909"/>
          </a:xfrm>
          <a:prstGeom prst="rect">
            <a:avLst/>
          </a:prstGeom>
          <a:gradFill rotWithShape="0">
            <a:gsLst>
              <a:gs pos="0">
                <a:srgbClr val="969696">
                  <a:gamma/>
                  <a:shade val="46275"/>
                  <a:invGamma/>
                </a:srgbClr>
              </a:gs>
              <a:gs pos="50000">
                <a:srgbClr val="969696"/>
              </a:gs>
              <a:gs pos="100000">
                <a:srgbClr val="969696">
                  <a:gamma/>
                  <a:shade val="46275"/>
                  <a:invGamma/>
                </a:srgbClr>
              </a:gs>
            </a:gsLst>
            <a:lin ang="5400000" scaled="1"/>
          </a:gra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r>
              <a:rPr lang="en-US" sz="2400" i="1" dirty="0">
                <a:latin typeface="Book Antiqua" pitchFamily="18" charset="0"/>
              </a:rPr>
              <a:t>  P</a:t>
            </a:r>
            <a:r>
              <a:rPr lang="en-US" sz="2400" dirty="0">
                <a:latin typeface="Book Antiqua" pitchFamily="18" charset="0"/>
              </a:rPr>
              <a:t>(</a:t>
            </a:r>
            <a:r>
              <a:rPr lang="en-US" sz="2400" i="1" dirty="0">
                <a:latin typeface="Book Antiqua" pitchFamily="18" charset="0"/>
              </a:rPr>
              <a:t>x</a:t>
            </a:r>
            <a:r>
              <a:rPr lang="en-US" sz="2400" dirty="0">
                <a:latin typeface="Book Antiqua" pitchFamily="18" charset="0"/>
              </a:rPr>
              <a:t> </a:t>
            </a:r>
            <a:r>
              <a:rPr lang="en-US" sz="2400" dirty="0" smtClean="0">
                <a:latin typeface="Book Antiqua" pitchFamily="18" charset="0"/>
              </a:rPr>
              <a:t>≥ </a:t>
            </a:r>
            <a:r>
              <a:rPr lang="en-US" sz="2400" dirty="0">
                <a:latin typeface="Book Antiqua" pitchFamily="18" charset="0"/>
              </a:rPr>
              <a:t>2) </a:t>
            </a:r>
            <a:r>
              <a:rPr lang="en-US" sz="2400" dirty="0" smtClean="0">
                <a:latin typeface="Book Antiqua" pitchFamily="18" charset="0"/>
              </a:rPr>
              <a:t>=e</a:t>
            </a:r>
            <a:r>
              <a:rPr lang="en-US" sz="2400" baseline="30000" dirty="0" smtClean="0">
                <a:latin typeface="Book Antiqua" pitchFamily="18" charset="0"/>
              </a:rPr>
              <a:t>-2/3</a:t>
            </a:r>
            <a:r>
              <a:rPr lang="en-US" sz="2400" dirty="0" smtClean="0">
                <a:latin typeface="Book Antiqua" pitchFamily="18" charset="0"/>
              </a:rPr>
              <a:t> = EXP(-2/3) = 0.5134171</a:t>
            </a:r>
          </a:p>
        </p:txBody>
      </p:sp>
      <p:sp>
        <p:nvSpPr>
          <p:cNvPr id="45" name="Line 30"/>
          <p:cNvSpPr>
            <a:spLocks noChangeShapeType="1"/>
          </p:cNvSpPr>
          <p:nvPr/>
        </p:nvSpPr>
        <p:spPr bwMode="auto">
          <a:xfrm flipV="1">
            <a:off x="1847464" y="4490015"/>
            <a:ext cx="218983" cy="790094"/>
          </a:xfrm>
          <a:prstGeom prst="line">
            <a:avLst/>
          </a:prstGeom>
          <a:noFill/>
          <a:ln w="12700">
            <a:solidFill>
              <a:schemeClr val="tx1"/>
            </a:solidFill>
            <a:round/>
            <a:headEnd type="triangle" w="med" len="med"/>
            <a:tailEnd/>
          </a:ln>
          <a:effectLst>
            <a:outerShdw dist="17961" dir="2700000" algn="ctr" rotWithShape="0">
              <a:srgbClr val="000000"/>
            </a:outerShdw>
          </a:effectLst>
        </p:spPr>
        <p:txBody>
          <a:bodyPr wrap="none" anchor="ctr"/>
          <a:lstStyle/>
          <a:p>
            <a:endParaRPr lang="en-US" dirty="0"/>
          </a:p>
        </p:txBody>
      </p:sp>
      <p:sp>
        <p:nvSpPr>
          <p:cNvPr id="41" name="Rectangle 2"/>
          <p:cNvSpPr>
            <a:spLocks noChangeArrowheads="1"/>
          </p:cNvSpPr>
          <p:nvPr/>
        </p:nvSpPr>
        <p:spPr bwMode="auto">
          <a:xfrm>
            <a:off x="0" y="-10865"/>
            <a:ext cx="9144000" cy="814387"/>
          </a:xfrm>
          <a:prstGeom prst="rect">
            <a:avLst/>
          </a:prstGeom>
          <a:noFill/>
          <a:ln w="12700">
            <a:noFill/>
            <a:miter lim="800000"/>
            <a:headEnd/>
            <a:tailEnd/>
          </a:ln>
          <a:effectLst/>
        </p:spPr>
        <p:txBody>
          <a:bodyPr lIns="90488" tIns="44450" rIns="90488" bIns="44450" anchor="ctr"/>
          <a:lstStyle/>
          <a:p>
            <a:pPr eaLnBrk="1" hangingPunct="1"/>
            <a:r>
              <a:rPr lang="en-US" sz="3600" dirty="0">
                <a:latin typeface="Impact" pitchFamily="34" charset="0"/>
                <a:ea typeface="ＭＳ Ｐゴシック" pitchFamily="-65" charset="-128"/>
                <a:cs typeface="Impact" pitchFamily="34" charset="0"/>
              </a:rPr>
              <a:t>Exponential Probability Distribution</a:t>
            </a:r>
          </a:p>
        </p:txBody>
      </p:sp>
    </p:spTree>
    <p:extLst>
      <p:ext uri="{BB962C8B-B14F-4D97-AF65-F5344CB8AC3E}">
        <p14:creationId xmlns:p14="http://schemas.microsoft.com/office/powerpoint/2010/main" val="30969907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1000"/>
                                  </p:stCondLst>
                                  <p:childTnLst>
                                    <p:set>
                                      <p:cBhvr>
                                        <p:cTn id="6" dur="1" fill="hold">
                                          <p:stCondLst>
                                            <p:cond delay="0"/>
                                          </p:stCondLst>
                                        </p:cTn>
                                        <p:tgtEl>
                                          <p:spTgt spid="33"/>
                                        </p:tgtEl>
                                        <p:attrNameLst>
                                          <p:attrName>style.visibility</p:attrName>
                                        </p:attrNameLst>
                                      </p:cBhvr>
                                      <p:to>
                                        <p:strVal val="visible"/>
                                      </p:to>
                                    </p:set>
                                    <p:animEffect transition="in" filter="slide(fromLeft)">
                                      <p:cBhvr>
                                        <p:cTn id="7" dur="500"/>
                                        <p:tgtEl>
                                          <p:spTgt spid="33"/>
                                        </p:tgtEl>
                                      </p:cBhvr>
                                    </p:animEffect>
                                  </p:childTnLst>
                                </p:cTn>
                              </p:par>
                            </p:childTnLst>
                          </p:cTn>
                        </p:par>
                        <p:par>
                          <p:cTn id="8" fill="hold">
                            <p:stCondLst>
                              <p:cond delay="1500"/>
                            </p:stCondLst>
                            <p:childTnLst>
                              <p:par>
                                <p:cTn id="9" presetID="1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lide(fromLeft)">
                                      <p:cBhvr>
                                        <p:cTn id="11" dur="500"/>
                                        <p:tgtEl>
                                          <p:spTgt spid="6"/>
                                        </p:tgtEl>
                                      </p:cBhvr>
                                    </p:animEffect>
                                  </p:childTnLst>
                                </p:cTn>
                              </p:par>
                            </p:childTnLst>
                          </p:cTn>
                        </p:par>
                        <p:par>
                          <p:cTn id="12" fill="hold">
                            <p:stCondLst>
                              <p:cond delay="2000"/>
                            </p:stCondLst>
                            <p:childTnLst>
                              <p:par>
                                <p:cTn id="13" presetID="12" presetClass="entr" presetSubtype="4" fill="hold" grpId="0" nodeType="afterEffect">
                                  <p:stCondLst>
                                    <p:cond delay="200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4500"/>
                            </p:stCondLst>
                            <p:childTnLst>
                              <p:par>
                                <p:cTn id="17" presetID="12" presetClass="entr" presetSubtype="4"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slide(fromBottom)">
                                      <p:cBhvr>
                                        <p:cTn id="19" dur="500"/>
                                        <p:tgtEl>
                                          <p:spTgt spid="7"/>
                                        </p:tgtEl>
                                      </p:cBhvr>
                                    </p:animEffect>
                                  </p:childTnLst>
                                </p:cTn>
                              </p:par>
                            </p:childTnLst>
                          </p:cTn>
                        </p:par>
                        <p:par>
                          <p:cTn id="20" fill="hold">
                            <p:stCondLst>
                              <p:cond delay="5000"/>
                            </p:stCondLst>
                            <p:childTnLst>
                              <p:par>
                                <p:cTn id="21" presetID="12" presetClass="entr" presetSubtype="8" fill="hold" nodeType="afterEffect">
                                  <p:stCondLst>
                                    <p:cond delay="1000"/>
                                  </p:stCondLst>
                                  <p:childTnLst>
                                    <p:set>
                                      <p:cBhvr>
                                        <p:cTn id="22" dur="1" fill="hold">
                                          <p:stCondLst>
                                            <p:cond delay="0"/>
                                          </p:stCondLst>
                                        </p:cTn>
                                        <p:tgtEl>
                                          <p:spTgt spid="18"/>
                                        </p:tgtEl>
                                        <p:attrNameLst>
                                          <p:attrName>style.visibility</p:attrName>
                                        </p:attrNameLst>
                                      </p:cBhvr>
                                      <p:to>
                                        <p:strVal val="visible"/>
                                      </p:to>
                                    </p:set>
                                    <p:animEffect transition="in" filter="slide(fromLeft)">
                                      <p:cBhvr>
                                        <p:cTn id="23" dur="500"/>
                                        <p:tgtEl>
                                          <p:spTgt spid="18"/>
                                        </p:tgtEl>
                                      </p:cBhvr>
                                    </p:animEffect>
                                  </p:childTnLst>
                                </p:cTn>
                              </p:par>
                            </p:childTnLst>
                          </p:cTn>
                        </p:par>
                        <p:par>
                          <p:cTn id="24" fill="hold">
                            <p:stCondLst>
                              <p:cond delay="6500"/>
                            </p:stCondLst>
                            <p:childTnLst>
                              <p:par>
                                <p:cTn id="25" presetID="12" presetClass="entr" presetSubtype="8" fill="hold" grpId="0" nodeType="afterEffect">
                                  <p:stCondLst>
                                    <p:cond delay="1000"/>
                                  </p:stCondLst>
                                  <p:childTnLst>
                                    <p:set>
                                      <p:cBhvr>
                                        <p:cTn id="26" dur="1" fill="hold">
                                          <p:stCondLst>
                                            <p:cond delay="0"/>
                                          </p:stCondLst>
                                        </p:cTn>
                                        <p:tgtEl>
                                          <p:spTgt spid="29"/>
                                        </p:tgtEl>
                                        <p:attrNameLst>
                                          <p:attrName>style.visibility</p:attrName>
                                        </p:attrNameLst>
                                      </p:cBhvr>
                                      <p:to>
                                        <p:strVal val="visible"/>
                                      </p:to>
                                    </p:set>
                                    <p:animEffect transition="in" filter="slide(fromLeft)">
                                      <p:cBhvr>
                                        <p:cTn id="27" dur="500"/>
                                        <p:tgtEl>
                                          <p:spTgt spid="29"/>
                                        </p:tgtEl>
                                      </p:cBhvr>
                                    </p:animEffect>
                                  </p:childTnLst>
                                </p:cTn>
                              </p:par>
                            </p:childTnLst>
                          </p:cTn>
                        </p:par>
                        <p:par>
                          <p:cTn id="28" fill="hold">
                            <p:stCondLst>
                              <p:cond delay="8000"/>
                            </p:stCondLst>
                            <p:childTnLst>
                              <p:par>
                                <p:cTn id="29" presetID="12" presetClass="entr" presetSubtype="1" fill="hold" grpId="0" nodeType="afterEffect">
                                  <p:stCondLst>
                                    <p:cond delay="1000"/>
                                  </p:stCondLst>
                                  <p:childTnLst>
                                    <p:set>
                                      <p:cBhvr>
                                        <p:cTn id="30" dur="1" fill="hold">
                                          <p:stCondLst>
                                            <p:cond delay="0"/>
                                          </p:stCondLst>
                                        </p:cTn>
                                        <p:tgtEl>
                                          <p:spTgt spid="38"/>
                                        </p:tgtEl>
                                        <p:attrNameLst>
                                          <p:attrName>style.visibility</p:attrName>
                                        </p:attrNameLst>
                                      </p:cBhvr>
                                      <p:to>
                                        <p:strVal val="visible"/>
                                      </p:to>
                                    </p:set>
                                    <p:animEffect transition="in" filter="slide(fromTop)">
                                      <p:cBhvr>
                                        <p:cTn id="31" dur="500"/>
                                        <p:tgtEl>
                                          <p:spTgt spid="38"/>
                                        </p:tgtEl>
                                      </p:cBhvr>
                                    </p:animEffect>
                                  </p:childTnLst>
                                </p:cTn>
                              </p:par>
                            </p:childTnLst>
                          </p:cTn>
                        </p:par>
                        <p:par>
                          <p:cTn id="32" fill="hold">
                            <p:stCondLst>
                              <p:cond delay="9500"/>
                            </p:stCondLst>
                            <p:childTnLst>
                              <p:par>
                                <p:cTn id="33" presetID="12" presetClass="entr" presetSubtype="4" fill="hold" nodeType="afterEffect">
                                  <p:stCondLst>
                                    <p:cond delay="1000"/>
                                  </p:stCondLst>
                                  <p:childTnLst>
                                    <p:set>
                                      <p:cBhvr>
                                        <p:cTn id="34" dur="1" fill="hold">
                                          <p:stCondLst>
                                            <p:cond delay="0"/>
                                          </p:stCondLst>
                                        </p:cTn>
                                        <p:tgtEl>
                                          <p:spTgt spid="8"/>
                                        </p:tgtEl>
                                        <p:attrNameLst>
                                          <p:attrName>style.visibility</p:attrName>
                                        </p:attrNameLst>
                                      </p:cBhvr>
                                      <p:to>
                                        <p:strVal val="visible"/>
                                      </p:to>
                                    </p:set>
                                    <p:animEffect transition="in" filter="slide(fromBottom)">
                                      <p:cBhvr>
                                        <p:cTn id="35" dur="500"/>
                                        <p:tgtEl>
                                          <p:spTgt spid="8"/>
                                        </p:tgtEl>
                                      </p:cBhvr>
                                    </p:animEffect>
                                  </p:childTnLst>
                                </p:cTn>
                              </p:par>
                            </p:childTnLst>
                          </p:cTn>
                        </p:par>
                        <p:par>
                          <p:cTn id="36" fill="hold">
                            <p:stCondLst>
                              <p:cond delay="11000"/>
                            </p:stCondLst>
                            <p:childTnLst>
                              <p:par>
                                <p:cTn id="37" presetID="12" presetClass="entr" presetSubtype="4" fill="hold" nodeType="afterEffect">
                                  <p:stCondLst>
                                    <p:cond delay="1000"/>
                                  </p:stCondLst>
                                  <p:childTnLst>
                                    <p:set>
                                      <p:cBhvr>
                                        <p:cTn id="38" dur="1" fill="hold">
                                          <p:stCondLst>
                                            <p:cond delay="0"/>
                                          </p:stCondLst>
                                        </p:cTn>
                                        <p:tgtEl>
                                          <p:spTgt spid="13"/>
                                        </p:tgtEl>
                                        <p:attrNameLst>
                                          <p:attrName>style.visibility</p:attrName>
                                        </p:attrNameLst>
                                      </p:cBhvr>
                                      <p:to>
                                        <p:strVal val="visible"/>
                                      </p:to>
                                    </p:set>
                                    <p:animEffect transition="in" filter="slide(fromBottom)">
                                      <p:cBhvr>
                                        <p:cTn id="39" dur="500"/>
                                        <p:tgtEl>
                                          <p:spTgt spid="13"/>
                                        </p:tgtEl>
                                      </p:cBhvr>
                                    </p:animEffect>
                                  </p:childTnLst>
                                </p:cTn>
                              </p:par>
                            </p:childTnLst>
                          </p:cTn>
                        </p:par>
                        <p:par>
                          <p:cTn id="40" fill="hold">
                            <p:stCondLst>
                              <p:cond delay="12500"/>
                            </p:stCondLst>
                            <p:childTnLst>
                              <p:par>
                                <p:cTn id="41" presetID="16" presetClass="entr" presetSubtype="21" fill="hold" nodeType="afterEffect">
                                  <p:stCondLst>
                                    <p:cond delay="2000"/>
                                  </p:stCondLst>
                                  <p:childTnLst>
                                    <p:set>
                                      <p:cBhvr>
                                        <p:cTn id="42" dur="1" fill="hold">
                                          <p:stCondLst>
                                            <p:cond delay="0"/>
                                          </p:stCondLst>
                                        </p:cTn>
                                        <p:tgtEl>
                                          <p:spTgt spid="35"/>
                                        </p:tgtEl>
                                        <p:attrNameLst>
                                          <p:attrName>style.visibility</p:attrName>
                                        </p:attrNameLst>
                                      </p:cBhvr>
                                      <p:to>
                                        <p:strVal val="visible"/>
                                      </p:to>
                                    </p:set>
                                    <p:animEffect transition="in" filter="barn(inVertical)">
                                      <p:cBhvr>
                                        <p:cTn id="43" dur="500"/>
                                        <p:tgtEl>
                                          <p:spTgt spid="35"/>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4" fill="hold" grpId="0"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slide(fromBottom)">
                                      <p:cBhvr>
                                        <p:cTn id="48" dur="500"/>
                                        <p:tgtEl>
                                          <p:spTgt spid="31"/>
                                        </p:tgtEl>
                                      </p:cBhvr>
                                    </p:animEffect>
                                  </p:childTnLst>
                                </p:cTn>
                              </p:par>
                            </p:childTnLst>
                          </p:cTn>
                        </p:par>
                        <p:par>
                          <p:cTn id="49" fill="hold">
                            <p:stCondLst>
                              <p:cond delay="500"/>
                            </p:stCondLst>
                            <p:childTnLst>
                              <p:par>
                                <p:cTn id="50" presetID="9" presetClass="entr" presetSubtype="0" fill="hold" grpId="0" nodeType="afterEffect">
                                  <p:stCondLst>
                                    <p:cond delay="1000"/>
                                  </p:stCondLst>
                                  <p:childTnLst>
                                    <p:set>
                                      <p:cBhvr>
                                        <p:cTn id="51" dur="1" fill="hold">
                                          <p:stCondLst>
                                            <p:cond delay="0"/>
                                          </p:stCondLst>
                                        </p:cTn>
                                        <p:tgtEl>
                                          <p:spTgt spid="30"/>
                                        </p:tgtEl>
                                        <p:attrNameLst>
                                          <p:attrName>style.visibility</p:attrName>
                                        </p:attrNameLst>
                                      </p:cBhvr>
                                      <p:to>
                                        <p:strVal val="visible"/>
                                      </p:to>
                                    </p:set>
                                    <p:animEffect transition="in" filter="dissolve">
                                      <p:cBhvr>
                                        <p:cTn id="52" dur="500"/>
                                        <p:tgtEl>
                                          <p:spTgt spid="30"/>
                                        </p:tgtEl>
                                      </p:cBhvr>
                                    </p:animEffect>
                                  </p:childTnLst>
                                </p:cTn>
                              </p:par>
                            </p:childTnLst>
                          </p:cTn>
                        </p:par>
                        <p:par>
                          <p:cTn id="53" fill="hold">
                            <p:stCondLst>
                              <p:cond delay="2000"/>
                            </p:stCondLst>
                            <p:childTnLst>
                              <p:par>
                                <p:cTn id="54" presetID="23" presetClass="entr" presetSubtype="272"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 calcmode="lin" valueType="num">
                                      <p:cBhvr>
                                        <p:cTn id="56" dur="500" fill="hold"/>
                                        <p:tgtEl>
                                          <p:spTgt spid="43"/>
                                        </p:tgtEl>
                                        <p:attrNameLst>
                                          <p:attrName>ppt_w</p:attrName>
                                        </p:attrNameLst>
                                      </p:cBhvr>
                                      <p:tavLst>
                                        <p:tav tm="0">
                                          <p:val>
                                            <p:strVal val="2/3*#ppt_w"/>
                                          </p:val>
                                        </p:tav>
                                        <p:tav tm="100000">
                                          <p:val>
                                            <p:strVal val="#ppt_w"/>
                                          </p:val>
                                        </p:tav>
                                      </p:tavLst>
                                    </p:anim>
                                    <p:anim calcmode="lin" valueType="num">
                                      <p:cBhvr>
                                        <p:cTn id="57" dur="500" fill="hold"/>
                                        <p:tgtEl>
                                          <p:spTgt spid="43"/>
                                        </p:tgtEl>
                                        <p:attrNameLst>
                                          <p:attrName>ppt_h</p:attrName>
                                        </p:attrNameLst>
                                      </p:cBhvr>
                                      <p:tavLst>
                                        <p:tav tm="0">
                                          <p:val>
                                            <p:strVal val="2/3*#ppt_h"/>
                                          </p:val>
                                        </p:tav>
                                        <p:tav tm="100000">
                                          <p:val>
                                            <p:strVal val="#ppt_h"/>
                                          </p:val>
                                        </p:tav>
                                      </p:tavLst>
                                    </p:anim>
                                  </p:childTnLst>
                                </p:cTn>
                              </p:par>
                            </p:childTnLst>
                          </p:cTn>
                        </p:par>
                        <p:par>
                          <p:cTn id="58" fill="hold">
                            <p:stCondLst>
                              <p:cond delay="2500"/>
                            </p:stCondLst>
                            <p:childTnLst>
                              <p:par>
                                <p:cTn id="59" presetID="12" presetClass="entr" presetSubtype="1" fill="hold" grpId="0"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slide(fromTop)">
                                      <p:cBhvr>
                                        <p:cTn id="61" dur="500"/>
                                        <p:tgtEl>
                                          <p:spTgt spid="45"/>
                                        </p:tgtEl>
                                      </p:cBhvr>
                                    </p:animEffect>
                                  </p:childTnLst>
                                </p:cTn>
                              </p:par>
                            </p:childTnLst>
                          </p:cTn>
                        </p:par>
                        <p:par>
                          <p:cTn id="62" fill="hold">
                            <p:stCondLst>
                              <p:cond delay="3000"/>
                            </p:stCondLst>
                            <p:childTnLst>
                              <p:par>
                                <p:cTn id="63" presetID="23" presetClass="entr" presetSubtype="272" fill="hold" grpId="0" nodeType="afterEffect">
                                  <p:stCondLst>
                                    <p:cond delay="200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strVal val="2/3*#ppt_w"/>
                                          </p:val>
                                        </p:tav>
                                        <p:tav tm="100000">
                                          <p:val>
                                            <p:strVal val="#ppt_w"/>
                                          </p:val>
                                        </p:tav>
                                      </p:tavLst>
                                    </p:anim>
                                    <p:anim calcmode="lin" valueType="num">
                                      <p:cBhvr>
                                        <p:cTn id="66" dur="500" fill="hold"/>
                                        <p:tgtEl>
                                          <p:spTgt spid="39"/>
                                        </p:tgtEl>
                                        <p:attrNameLst>
                                          <p:attrName>ppt_h</p:attrName>
                                        </p:attrNameLst>
                                      </p:cBhvr>
                                      <p:tavLst>
                                        <p:tav tm="0">
                                          <p:val>
                                            <p:strVal val="2/3*#ppt_h"/>
                                          </p:val>
                                        </p:tav>
                                        <p:tav tm="100000">
                                          <p:val>
                                            <p:strVal val="#ppt_h"/>
                                          </p:val>
                                        </p:tav>
                                      </p:tavLst>
                                    </p:anim>
                                  </p:childTnLst>
                                </p:cTn>
                              </p:par>
                            </p:childTnLst>
                          </p:cTn>
                        </p:par>
                        <p:par>
                          <p:cTn id="67" fill="hold">
                            <p:stCondLst>
                              <p:cond delay="5500"/>
                            </p:stCondLst>
                            <p:childTnLst>
                              <p:par>
                                <p:cTn id="68" presetID="12" presetClass="entr" presetSubtype="1" fill="hold" grpId="0" nodeType="afterEffect">
                                  <p:stCondLst>
                                    <p:cond delay="1000"/>
                                  </p:stCondLst>
                                  <p:childTnLst>
                                    <p:set>
                                      <p:cBhvr>
                                        <p:cTn id="69" dur="1" fill="hold">
                                          <p:stCondLst>
                                            <p:cond delay="0"/>
                                          </p:stCondLst>
                                        </p:cTn>
                                        <p:tgtEl>
                                          <p:spTgt spid="34"/>
                                        </p:tgtEl>
                                        <p:attrNameLst>
                                          <p:attrName>style.visibility</p:attrName>
                                        </p:attrNameLst>
                                      </p:cBhvr>
                                      <p:to>
                                        <p:strVal val="visible"/>
                                      </p:to>
                                    </p:set>
                                    <p:animEffect transition="in" filter="slide(fromTop)">
                                      <p:cBhvr>
                                        <p:cTn id="7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utoUpdateAnimBg="0"/>
      <p:bldP spid="29" grpId="0" autoUpdateAnimBg="0"/>
      <p:bldP spid="30" grpId="0" animBg="1"/>
      <p:bldP spid="31" grpId="0" animBg="1"/>
      <p:bldP spid="32" grpId="0" animBg="1"/>
      <p:bldP spid="33" grpId="0" animBg="1"/>
      <p:bldP spid="34" grpId="0" animBg="1"/>
      <p:bldP spid="38" grpId="0" autoUpdateAnimBg="0"/>
      <p:bldP spid="39" grpId="0" animBg="1" autoUpdateAnimBg="0"/>
      <p:bldP spid="43" grpId="0" animBg="1" autoUpdateAnimBg="0"/>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7" name="Rectangle 9"/>
          <p:cNvSpPr>
            <a:spLocks noChangeArrowheads="1"/>
          </p:cNvSpPr>
          <p:nvPr/>
        </p:nvSpPr>
        <p:spPr bwMode="auto">
          <a:xfrm>
            <a:off x="-28351" y="836712"/>
            <a:ext cx="9064847" cy="6061069"/>
          </a:xfrm>
          <a:prstGeom prst="rect">
            <a:avLst/>
          </a:prstGeom>
          <a:noFill/>
          <a:ln w="12700">
            <a:noFill/>
            <a:miter lim="800000"/>
            <a:headEnd/>
            <a:tailEnd/>
          </a:ln>
          <a:effectLst/>
        </p:spPr>
        <p:txBody>
          <a:bodyPr lIns="90488" tIns="44450" rIns="90488" bIns="44450"/>
          <a:lstStyle/>
          <a:p>
            <a:pPr algn="l">
              <a:spcBef>
                <a:spcPct val="20000"/>
              </a:spcBef>
              <a:buClr>
                <a:srgbClr val="66FFFF"/>
              </a:buClr>
              <a:buSzPct val="75000"/>
              <a:buFont typeface="Monotype Sorts" pitchFamily="2" charset="2"/>
              <a:buNone/>
            </a:pPr>
            <a:r>
              <a:rPr lang="en-US" sz="2400" dirty="0" smtClean="0">
                <a:latin typeface="Book Antiqua" pitchFamily="18" charset="0"/>
              </a:rPr>
              <a:t>Average trade time in Ameritrade is one second. </a:t>
            </a:r>
            <a:r>
              <a:rPr lang="en-US" sz="2400" dirty="0">
                <a:latin typeface="Book Antiqua" pitchFamily="18" charset="0"/>
              </a:rPr>
              <a:t>Ameritrade </a:t>
            </a:r>
            <a:r>
              <a:rPr lang="en-US" sz="2400" dirty="0" smtClean="0">
                <a:latin typeface="Book Antiqua" pitchFamily="18" charset="0"/>
              </a:rPr>
              <a:t>has promised its customers if trade time exceeds 5 second it is free (a $10.99 cost saving. The same promises have been practiced by Damion Pizza (A free regular pizza)  and Wells Fargo ($5 if waiting time exceeds 5 minutes).  There are 150,000 average daily trade. What is the cost to Ameritrade”</a:t>
            </a:r>
          </a:p>
          <a:p>
            <a:pPr algn="l">
              <a:spcBef>
                <a:spcPct val="20000"/>
              </a:spcBef>
              <a:buClr>
                <a:srgbClr val="66FFFF"/>
              </a:buClr>
              <a:buSzPct val="75000"/>
              <a:buFont typeface="Monotype Sorts" pitchFamily="2" charset="2"/>
              <a:buNone/>
            </a:pPr>
            <a:endParaRPr lang="en-US" sz="2400" dirty="0" smtClean="0">
              <a:latin typeface="Book Antiqua" pitchFamily="18" charset="0"/>
            </a:endParaRPr>
          </a:p>
          <a:p>
            <a:pPr>
              <a:spcBef>
                <a:spcPts val="0"/>
              </a:spcBef>
              <a:spcAft>
                <a:spcPts val="1200"/>
              </a:spcAft>
              <a:buClr>
                <a:srgbClr val="66FFFF"/>
              </a:buClr>
              <a:buSzPct val="75000"/>
            </a:pPr>
            <a:r>
              <a:rPr lang="en-US" sz="2400" dirty="0" smtClean="0">
                <a:latin typeface="Book Antiqua" pitchFamily="18" charset="0"/>
              </a:rPr>
              <a:t>P(x≥ X0) = EXP(-X0/µ) </a:t>
            </a:r>
            <a:r>
              <a:rPr lang="en-US" sz="2400" dirty="0">
                <a:latin typeface="Book Antiqua" pitchFamily="18" charset="0"/>
              </a:rPr>
              <a:t>= EXP</a:t>
            </a:r>
            <a:r>
              <a:rPr lang="en-US" sz="2400" dirty="0" smtClean="0">
                <a:latin typeface="Book Antiqua" pitchFamily="18" charset="0"/>
              </a:rPr>
              <a:t>(-5/1) </a:t>
            </a:r>
            <a:r>
              <a:rPr lang="en-US" sz="2400" baseline="30000" dirty="0" smtClean="0">
                <a:latin typeface="Book Antiqua" pitchFamily="18" charset="0"/>
              </a:rPr>
              <a:t>  </a:t>
            </a:r>
            <a:r>
              <a:rPr lang="en-US" sz="2400" dirty="0">
                <a:latin typeface="Book Antiqua" pitchFamily="18" charset="0"/>
              </a:rPr>
              <a:t>= </a:t>
            </a:r>
            <a:r>
              <a:rPr lang="en-US" sz="2400" dirty="0" smtClean="0">
                <a:latin typeface="Book Antiqua" pitchFamily="18" charset="0"/>
              </a:rPr>
              <a:t>0.006738</a:t>
            </a:r>
          </a:p>
          <a:p>
            <a:pPr algn="l">
              <a:spcBef>
                <a:spcPts val="0"/>
              </a:spcBef>
              <a:spcAft>
                <a:spcPts val="1200"/>
              </a:spcAft>
              <a:buClr>
                <a:srgbClr val="66FFFF"/>
              </a:buClr>
              <a:buSzPct val="75000"/>
            </a:pPr>
            <a:r>
              <a:rPr lang="en-US" sz="2400" dirty="0" smtClean="0">
                <a:latin typeface="Book Antiqua" pitchFamily="18" charset="0"/>
              </a:rPr>
              <a:t>Probability of not meeting the promise is 0.6738%</a:t>
            </a:r>
          </a:p>
          <a:p>
            <a:pPr algn="l">
              <a:spcBef>
                <a:spcPts val="0"/>
              </a:spcBef>
              <a:spcAft>
                <a:spcPts val="1200"/>
              </a:spcAft>
              <a:buClr>
                <a:srgbClr val="66FFFF"/>
              </a:buClr>
              <a:buSzPct val="75000"/>
              <a:buFont typeface="Monotype Sorts" pitchFamily="2" charset="2"/>
              <a:buNone/>
            </a:pPr>
            <a:r>
              <a:rPr lang="en-US" sz="2400" dirty="0" smtClean="0">
                <a:latin typeface="Book Antiqua" pitchFamily="18" charset="0"/>
              </a:rPr>
              <a:t>0.006738*150,000* = 1011 orders</a:t>
            </a:r>
          </a:p>
          <a:p>
            <a:pPr algn="l">
              <a:spcBef>
                <a:spcPts val="0"/>
              </a:spcBef>
              <a:spcAft>
                <a:spcPts val="1200"/>
              </a:spcAft>
              <a:buClr>
                <a:srgbClr val="66FFFF"/>
              </a:buClr>
              <a:buSzPct val="75000"/>
              <a:buFont typeface="Monotype Sorts" pitchFamily="2" charset="2"/>
              <a:buNone/>
            </a:pPr>
            <a:r>
              <a:rPr lang="en-US" sz="2400" dirty="0">
                <a:latin typeface="Book Antiqua" pitchFamily="18" charset="0"/>
              </a:rPr>
              <a:t>@</a:t>
            </a:r>
            <a:r>
              <a:rPr lang="en-US" sz="2400" dirty="0" smtClean="0">
                <a:latin typeface="Book Antiqua" pitchFamily="18" charset="0"/>
              </a:rPr>
              <a:t>10.99 per order = 10.99*1011 = $11111 per day</a:t>
            </a:r>
          </a:p>
        </p:txBody>
      </p:sp>
      <p:sp>
        <p:nvSpPr>
          <p:cNvPr id="5" name="Rectangle 2"/>
          <p:cNvSpPr>
            <a:spLocks noChangeArrowheads="1"/>
          </p:cNvSpPr>
          <p:nvPr/>
        </p:nvSpPr>
        <p:spPr bwMode="auto">
          <a:xfrm>
            <a:off x="0" y="-10865"/>
            <a:ext cx="9144000" cy="814387"/>
          </a:xfrm>
          <a:prstGeom prst="rect">
            <a:avLst/>
          </a:prstGeom>
          <a:noFill/>
          <a:ln w="12700">
            <a:noFill/>
            <a:miter lim="800000"/>
            <a:headEnd/>
            <a:tailEnd/>
          </a:ln>
          <a:effectLst/>
        </p:spPr>
        <p:txBody>
          <a:bodyPr lIns="90488" tIns="44450" rIns="90488" bIns="44450" anchor="ctr"/>
          <a:lstStyle/>
          <a:p>
            <a:pPr eaLnBrk="1" hangingPunct="1"/>
            <a:r>
              <a:rPr lang="en-US" sz="3600" dirty="0">
                <a:latin typeface="Impact" pitchFamily="34" charset="0"/>
                <a:ea typeface="ＭＳ Ｐゴシック" pitchFamily="-65" charset="-128"/>
                <a:cs typeface="Impact" pitchFamily="34" charset="0"/>
              </a:rPr>
              <a:t>Exponential Probability Distribution</a:t>
            </a:r>
          </a:p>
        </p:txBody>
      </p:sp>
    </p:spTree>
    <p:extLst>
      <p:ext uri="{BB962C8B-B14F-4D97-AF65-F5344CB8AC3E}">
        <p14:creationId xmlns:p14="http://schemas.microsoft.com/office/powerpoint/2010/main" val="29362788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537">
                                            <p:txEl>
                                              <p:pRg st="0" end="0"/>
                                            </p:txEl>
                                          </p:spTgt>
                                        </p:tgtEl>
                                        <p:attrNameLst>
                                          <p:attrName>style.visibility</p:attrName>
                                        </p:attrNameLst>
                                      </p:cBhvr>
                                      <p:to>
                                        <p:strVal val="visible"/>
                                      </p:to>
                                    </p:set>
                                    <p:animEffect transition="in" filter="blinds(horizontal)">
                                      <p:cBhvr>
                                        <p:cTn id="7" dur="500"/>
                                        <p:tgtEl>
                                          <p:spTgt spid="225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537">
                                            <p:txEl>
                                              <p:pRg st="2" end="2"/>
                                            </p:txEl>
                                          </p:spTgt>
                                        </p:tgtEl>
                                        <p:attrNameLst>
                                          <p:attrName>style.visibility</p:attrName>
                                        </p:attrNameLst>
                                      </p:cBhvr>
                                      <p:to>
                                        <p:strVal val="visible"/>
                                      </p:to>
                                    </p:set>
                                    <p:animEffect transition="in" filter="blinds(horizontal)">
                                      <p:cBhvr>
                                        <p:cTn id="12" dur="500"/>
                                        <p:tgtEl>
                                          <p:spTgt spid="2253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2537">
                                            <p:txEl>
                                              <p:pRg st="3" end="3"/>
                                            </p:txEl>
                                          </p:spTgt>
                                        </p:tgtEl>
                                        <p:attrNameLst>
                                          <p:attrName>style.visibility</p:attrName>
                                        </p:attrNameLst>
                                      </p:cBhvr>
                                      <p:to>
                                        <p:strVal val="visible"/>
                                      </p:to>
                                    </p:set>
                                    <p:animEffect transition="in" filter="blinds(horizontal)">
                                      <p:cBhvr>
                                        <p:cTn id="17" dur="500"/>
                                        <p:tgtEl>
                                          <p:spTgt spid="2253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2537">
                                            <p:txEl>
                                              <p:pRg st="4" end="4"/>
                                            </p:txEl>
                                          </p:spTgt>
                                        </p:tgtEl>
                                        <p:attrNameLst>
                                          <p:attrName>style.visibility</p:attrName>
                                        </p:attrNameLst>
                                      </p:cBhvr>
                                      <p:to>
                                        <p:strVal val="visible"/>
                                      </p:to>
                                    </p:set>
                                    <p:animEffect transition="in" filter="blinds(horizontal)">
                                      <p:cBhvr>
                                        <p:cTn id="22" dur="500"/>
                                        <p:tgtEl>
                                          <p:spTgt spid="2253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2537">
                                            <p:txEl>
                                              <p:pRg st="5" end="5"/>
                                            </p:txEl>
                                          </p:spTgt>
                                        </p:tgtEl>
                                        <p:attrNameLst>
                                          <p:attrName>style.visibility</p:attrName>
                                        </p:attrNameLst>
                                      </p:cBhvr>
                                      <p:to>
                                        <p:strVal val="visible"/>
                                      </p:to>
                                    </p:set>
                                    <p:animEffect transition="in" filter="blinds(horizontal)">
                                      <p:cBhvr>
                                        <p:cTn id="27" dur="500"/>
                                        <p:tgtEl>
                                          <p:spTgt spid="2253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7"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7" name="Rectangle 9"/>
          <p:cNvSpPr>
            <a:spLocks noChangeArrowheads="1"/>
          </p:cNvSpPr>
          <p:nvPr/>
        </p:nvSpPr>
        <p:spPr bwMode="auto">
          <a:xfrm>
            <a:off x="-28351" y="836713"/>
            <a:ext cx="9064847" cy="2520280"/>
          </a:xfrm>
          <a:prstGeom prst="rect">
            <a:avLst/>
          </a:prstGeom>
          <a:noFill/>
          <a:ln w="12700">
            <a:noFill/>
            <a:miter lim="800000"/>
            <a:headEnd/>
            <a:tailEnd/>
          </a:ln>
          <a:effectLst/>
        </p:spPr>
        <p:txBody>
          <a:bodyPr lIns="90488" tIns="44450" rIns="90488" bIns="44450"/>
          <a:lstStyle/>
          <a:p>
            <a:pPr algn="l">
              <a:spcBef>
                <a:spcPts val="0"/>
              </a:spcBef>
              <a:spcAft>
                <a:spcPts val="1200"/>
              </a:spcAft>
              <a:buClr>
                <a:srgbClr val="66FFFF"/>
              </a:buClr>
              <a:buSzPct val="75000"/>
              <a:buFont typeface="Monotype Sorts" pitchFamily="2" charset="2"/>
              <a:buNone/>
            </a:pPr>
            <a:r>
              <a:rPr lang="en-US" sz="2400" dirty="0" smtClean="0">
                <a:latin typeface="Book Antiqua" pitchFamily="18" charset="0"/>
              </a:rPr>
              <a:t>What was the cost if they had improved their service level by 50% that is to make it free for transactions exceeding 2.5 secs. </a:t>
            </a:r>
          </a:p>
          <a:p>
            <a:pPr algn="l">
              <a:spcBef>
                <a:spcPts val="0"/>
              </a:spcBef>
              <a:spcAft>
                <a:spcPts val="1200"/>
              </a:spcAft>
              <a:buClr>
                <a:srgbClr val="66FFFF"/>
              </a:buClr>
              <a:buSzPct val="75000"/>
            </a:pPr>
            <a:r>
              <a:rPr lang="en-US" sz="2400" dirty="0" smtClean="0">
                <a:latin typeface="Book Antiqua" pitchFamily="18" charset="0"/>
              </a:rPr>
              <a:t>EXP(-2.5/1) </a:t>
            </a:r>
            <a:r>
              <a:rPr lang="en-US" sz="2400" baseline="30000" dirty="0" smtClean="0">
                <a:latin typeface="Book Antiqua" pitchFamily="18" charset="0"/>
              </a:rPr>
              <a:t> </a:t>
            </a:r>
            <a:r>
              <a:rPr lang="en-US" sz="2400" dirty="0">
                <a:latin typeface="Book Antiqua" pitchFamily="18" charset="0"/>
              </a:rPr>
              <a:t>= </a:t>
            </a:r>
            <a:r>
              <a:rPr lang="en-US" sz="2400" dirty="0" smtClean="0">
                <a:latin typeface="Book Antiqua" pitchFamily="18" charset="0"/>
              </a:rPr>
              <a:t>0.082085</a:t>
            </a:r>
          </a:p>
          <a:p>
            <a:pPr algn="l">
              <a:spcBef>
                <a:spcPts val="0"/>
              </a:spcBef>
              <a:spcAft>
                <a:spcPts val="1200"/>
              </a:spcAft>
              <a:buClr>
                <a:srgbClr val="66FFFF"/>
              </a:buClr>
              <a:buSzPct val="75000"/>
            </a:pPr>
            <a:r>
              <a:rPr lang="en-US" sz="2400" dirty="0" smtClean="0">
                <a:latin typeface="Book Antiqua" pitchFamily="18" charset="0"/>
              </a:rPr>
              <a:t>8.2085%*150,000*10.99 </a:t>
            </a:r>
            <a:r>
              <a:rPr lang="en-US" sz="2400" dirty="0">
                <a:latin typeface="Book Antiqua" pitchFamily="18" charset="0"/>
              </a:rPr>
              <a:t>= </a:t>
            </a:r>
            <a:r>
              <a:rPr lang="en-US" sz="2400" dirty="0" smtClean="0">
                <a:latin typeface="Book Antiqua" pitchFamily="18" charset="0"/>
              </a:rPr>
              <a:t>$135317 </a:t>
            </a:r>
            <a:r>
              <a:rPr lang="en-US" sz="2400" dirty="0">
                <a:latin typeface="Book Antiqua" pitchFamily="18" charset="0"/>
              </a:rPr>
              <a:t>per </a:t>
            </a:r>
            <a:r>
              <a:rPr lang="en-US" sz="2400" dirty="0" smtClean="0">
                <a:latin typeface="Book Antiqua" pitchFamily="18" charset="0"/>
              </a:rPr>
              <a:t>day</a:t>
            </a:r>
            <a:endParaRPr lang="en-US" sz="2400" dirty="0">
              <a:latin typeface="Book Antiqua" pitchFamily="18" charset="0"/>
              <a:sym typeface="Wingdings" panose="05000000000000000000" pitchFamily="2" charset="2"/>
            </a:endParaRPr>
          </a:p>
          <a:p>
            <a:pPr algn="l">
              <a:spcBef>
                <a:spcPts val="0"/>
              </a:spcBef>
              <a:spcAft>
                <a:spcPts val="1200"/>
              </a:spcAft>
              <a:buClr>
                <a:srgbClr val="66FFFF"/>
              </a:buClr>
              <a:buSzPct val="75000"/>
            </a:pPr>
            <a:r>
              <a:rPr lang="en-US" sz="2400" dirty="0" smtClean="0">
                <a:latin typeface="Book Antiqua" pitchFamily="18" charset="0"/>
                <a:sym typeface="Wingdings" panose="05000000000000000000" pitchFamily="2" charset="2"/>
              </a:rPr>
              <a:t>We cut the promised time by half, our cost increased 12 times.  </a:t>
            </a:r>
            <a:endParaRPr lang="en-US" sz="2400" dirty="0">
              <a:latin typeface="Book Antiqua" pitchFamily="18" charset="0"/>
            </a:endParaRPr>
          </a:p>
          <a:p>
            <a:pPr algn="l">
              <a:spcBef>
                <a:spcPts val="0"/>
              </a:spcBef>
              <a:spcAft>
                <a:spcPts val="1200"/>
              </a:spcAft>
              <a:buClr>
                <a:srgbClr val="66FFFF"/>
              </a:buClr>
              <a:buSzPct val="75000"/>
            </a:pPr>
            <a:endParaRPr lang="en-US" sz="2400" dirty="0">
              <a:latin typeface="Book Antiqua" pitchFamily="18" charset="0"/>
            </a:endParaRPr>
          </a:p>
          <a:p>
            <a:pPr algn="l">
              <a:spcBef>
                <a:spcPts val="0"/>
              </a:spcBef>
              <a:spcAft>
                <a:spcPts val="1200"/>
              </a:spcAft>
              <a:buClr>
                <a:srgbClr val="66FFFF"/>
              </a:buClr>
              <a:buSzPct val="75000"/>
              <a:buFont typeface="Monotype Sorts" pitchFamily="2" charset="2"/>
              <a:buNone/>
            </a:pPr>
            <a:endParaRPr lang="en-US" sz="2400" dirty="0" smtClean="0">
              <a:latin typeface="Book Antiqua" pitchFamily="18" charset="0"/>
            </a:endParaRPr>
          </a:p>
          <a:p>
            <a:pPr algn="l">
              <a:spcBef>
                <a:spcPts val="0"/>
              </a:spcBef>
              <a:spcAft>
                <a:spcPts val="1200"/>
              </a:spcAft>
              <a:buClr>
                <a:srgbClr val="66FFFF"/>
              </a:buClr>
              <a:buSzPct val="75000"/>
              <a:buFont typeface="Monotype Sorts" pitchFamily="2" charset="2"/>
              <a:buNone/>
            </a:pPr>
            <a:endParaRPr lang="en-US" sz="2400" dirty="0" smtClean="0">
              <a:latin typeface="Book Antiqua" pitchFamily="18" charset="0"/>
            </a:endParaRPr>
          </a:p>
        </p:txBody>
      </p:sp>
      <p:sp>
        <p:nvSpPr>
          <p:cNvPr id="5" name="Rectangle 2"/>
          <p:cNvSpPr>
            <a:spLocks noChangeArrowheads="1"/>
          </p:cNvSpPr>
          <p:nvPr/>
        </p:nvSpPr>
        <p:spPr bwMode="auto">
          <a:xfrm>
            <a:off x="0" y="-10865"/>
            <a:ext cx="9144000" cy="814387"/>
          </a:xfrm>
          <a:prstGeom prst="rect">
            <a:avLst/>
          </a:prstGeom>
          <a:noFill/>
          <a:ln w="12700">
            <a:noFill/>
            <a:miter lim="800000"/>
            <a:headEnd/>
            <a:tailEnd/>
          </a:ln>
          <a:effectLst/>
        </p:spPr>
        <p:txBody>
          <a:bodyPr lIns="90488" tIns="44450" rIns="90488" bIns="44450" anchor="ctr"/>
          <a:lstStyle/>
          <a:p>
            <a:pPr eaLnBrk="1" hangingPunct="1"/>
            <a:r>
              <a:rPr lang="en-US" sz="3600" dirty="0">
                <a:latin typeface="Impact" pitchFamily="34" charset="0"/>
                <a:ea typeface="ＭＳ Ｐゴシック" pitchFamily="-65" charset="-128"/>
                <a:cs typeface="Impact" pitchFamily="34" charset="0"/>
              </a:rPr>
              <a:t>Exponential Probability Distribution</a:t>
            </a:r>
          </a:p>
        </p:txBody>
      </p:sp>
    </p:spTree>
    <p:extLst>
      <p:ext uri="{BB962C8B-B14F-4D97-AF65-F5344CB8AC3E}">
        <p14:creationId xmlns:p14="http://schemas.microsoft.com/office/powerpoint/2010/main" val="2156119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537">
                                            <p:txEl>
                                              <p:pRg st="0" end="0"/>
                                            </p:txEl>
                                          </p:spTgt>
                                        </p:tgtEl>
                                        <p:attrNameLst>
                                          <p:attrName>style.visibility</p:attrName>
                                        </p:attrNameLst>
                                      </p:cBhvr>
                                      <p:to>
                                        <p:strVal val="visible"/>
                                      </p:to>
                                    </p:set>
                                    <p:animEffect transition="in" filter="blinds(horizontal)">
                                      <p:cBhvr>
                                        <p:cTn id="7" dur="500"/>
                                        <p:tgtEl>
                                          <p:spTgt spid="225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537">
                                            <p:txEl>
                                              <p:pRg st="1" end="1"/>
                                            </p:txEl>
                                          </p:spTgt>
                                        </p:tgtEl>
                                        <p:attrNameLst>
                                          <p:attrName>style.visibility</p:attrName>
                                        </p:attrNameLst>
                                      </p:cBhvr>
                                      <p:to>
                                        <p:strVal val="visible"/>
                                      </p:to>
                                    </p:set>
                                    <p:animEffect transition="in" filter="blinds(horizontal)">
                                      <p:cBhvr>
                                        <p:cTn id="12" dur="500"/>
                                        <p:tgtEl>
                                          <p:spTgt spid="2253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2537">
                                            <p:txEl>
                                              <p:pRg st="2" end="2"/>
                                            </p:txEl>
                                          </p:spTgt>
                                        </p:tgtEl>
                                        <p:attrNameLst>
                                          <p:attrName>style.visibility</p:attrName>
                                        </p:attrNameLst>
                                      </p:cBhvr>
                                      <p:to>
                                        <p:strVal val="visible"/>
                                      </p:to>
                                    </p:set>
                                    <p:animEffect transition="in" filter="blinds(horizontal)">
                                      <p:cBhvr>
                                        <p:cTn id="17" dur="500"/>
                                        <p:tgtEl>
                                          <p:spTgt spid="2253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2537">
                                            <p:txEl>
                                              <p:pRg st="3" end="3"/>
                                            </p:txEl>
                                          </p:spTgt>
                                        </p:tgtEl>
                                        <p:attrNameLst>
                                          <p:attrName>style.visibility</p:attrName>
                                        </p:attrNameLst>
                                      </p:cBhvr>
                                      <p:to>
                                        <p:strVal val="visible"/>
                                      </p:to>
                                    </p:set>
                                    <p:animEffect transition="in" filter="blinds(horizontal)">
                                      <p:cBhvr>
                                        <p:cTn id="22" dur="500"/>
                                        <p:tgtEl>
                                          <p:spTgt spid="2253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7"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7" name="Rectangle 9"/>
          <p:cNvSpPr>
            <a:spLocks noChangeArrowheads="1"/>
          </p:cNvSpPr>
          <p:nvPr/>
        </p:nvSpPr>
        <p:spPr bwMode="auto">
          <a:xfrm>
            <a:off x="0" y="913040"/>
            <a:ext cx="9144000" cy="5540296"/>
          </a:xfrm>
          <a:prstGeom prst="rect">
            <a:avLst/>
          </a:prstGeom>
          <a:noFill/>
          <a:ln w="12700">
            <a:noFill/>
            <a:miter lim="800000"/>
            <a:headEnd/>
            <a:tailEnd/>
          </a:ln>
          <a:effectLst/>
        </p:spPr>
        <p:txBody>
          <a:bodyPr lIns="90488" tIns="44450" rIns="90488" bIns="44450"/>
          <a:lstStyle/>
          <a:p>
            <a:pPr algn="l">
              <a:spcBef>
                <a:spcPct val="20000"/>
              </a:spcBef>
              <a:buClr>
                <a:srgbClr val="66FFFF"/>
              </a:buClr>
              <a:buSzPct val="75000"/>
              <a:buFont typeface="Monotype Sorts" pitchFamily="2" charset="2"/>
              <a:buNone/>
            </a:pPr>
            <a:r>
              <a:rPr lang="en-US" sz="2400" dirty="0" smtClean="0">
                <a:latin typeface="Book Antiqua" pitchFamily="18" charset="0"/>
              </a:rPr>
              <a:t>In a single phase single server service process and exponentially distributed interarrival time and service times, the actual total time that a customer spends in the process is also exponentially.  </a:t>
            </a:r>
          </a:p>
          <a:p>
            <a:pPr algn="l">
              <a:spcBef>
                <a:spcPct val="20000"/>
              </a:spcBef>
              <a:buClr>
                <a:srgbClr val="66FFFF"/>
              </a:buClr>
              <a:buSzPct val="75000"/>
              <a:buFont typeface="Monotype Sorts" pitchFamily="2" charset="2"/>
              <a:buNone/>
            </a:pPr>
            <a:r>
              <a:rPr lang="en-US" sz="2400" dirty="0" smtClean="0">
                <a:latin typeface="Book Antiqua" pitchFamily="18" charset="0"/>
              </a:rPr>
              <a:t>Suppose total time the  customers spend in a pharmacy is exponentially distributed with mean of 15 minutes. The pharmacy has promised to fill all prescriptions in 30 minutes. What percentage of the customers cannot be served within this time limit?</a:t>
            </a:r>
          </a:p>
          <a:p>
            <a:pPr algn="l">
              <a:spcBef>
                <a:spcPts val="0"/>
              </a:spcBef>
              <a:spcAft>
                <a:spcPts val="1200"/>
              </a:spcAft>
              <a:buClr>
                <a:srgbClr val="66FFFF"/>
              </a:buClr>
              <a:buSzPct val="75000"/>
              <a:buFont typeface="Monotype Sorts" pitchFamily="2" charset="2"/>
              <a:buNone/>
            </a:pPr>
            <a:r>
              <a:rPr lang="en-US" sz="2400" dirty="0" smtClean="0">
                <a:latin typeface="Book Antiqua" pitchFamily="18" charset="0"/>
              </a:rPr>
              <a:t>P(x</a:t>
            </a:r>
            <a:r>
              <a:rPr lang="en-US" sz="2400" dirty="0">
                <a:latin typeface="Book Antiqua" pitchFamily="18" charset="0"/>
              </a:rPr>
              <a:t>≥30) = </a:t>
            </a:r>
            <a:r>
              <a:rPr lang="en-US" sz="2400" dirty="0" smtClean="0">
                <a:latin typeface="Book Antiqua" pitchFamily="18" charset="0"/>
              </a:rPr>
              <a:t>EXP(-</a:t>
            </a:r>
            <a:r>
              <a:rPr lang="en-US" sz="2400" dirty="0">
                <a:latin typeface="Book Antiqua" pitchFamily="18" charset="0"/>
              </a:rPr>
              <a:t>30/15) = 0.1353</a:t>
            </a:r>
          </a:p>
          <a:p>
            <a:pPr algn="l">
              <a:spcBef>
                <a:spcPts val="0"/>
              </a:spcBef>
              <a:spcAft>
                <a:spcPts val="1200"/>
              </a:spcAft>
              <a:buClr>
                <a:srgbClr val="66FFFF"/>
              </a:buClr>
              <a:buSzPct val="75000"/>
              <a:buFont typeface="Monotype Sorts" pitchFamily="2" charset="2"/>
              <a:buNone/>
            </a:pPr>
            <a:r>
              <a:rPr lang="en-US" sz="2400" dirty="0">
                <a:latin typeface="Book Antiqua" pitchFamily="18" charset="0"/>
              </a:rPr>
              <a:t>13.53% of customers will wait more than 30 minutes. </a:t>
            </a:r>
            <a:endParaRPr lang="en-US" sz="2400" dirty="0" smtClean="0">
              <a:latin typeface="Book Antiqua" pitchFamily="18" charset="0"/>
            </a:endParaRPr>
          </a:p>
          <a:p>
            <a:pPr algn="l">
              <a:spcBef>
                <a:spcPts val="0"/>
              </a:spcBef>
              <a:spcAft>
                <a:spcPts val="1200"/>
              </a:spcAft>
              <a:buClr>
                <a:srgbClr val="66FFFF"/>
              </a:buClr>
              <a:buSzPct val="75000"/>
              <a:buFont typeface="Monotype Sorts" pitchFamily="2" charset="2"/>
              <a:buNone/>
            </a:pPr>
            <a:r>
              <a:rPr lang="en-US" sz="2400" dirty="0" smtClean="0">
                <a:latin typeface="Book Antiqua" pitchFamily="18" charset="0"/>
              </a:rPr>
              <a:t>=</a:t>
            </a:r>
            <a:r>
              <a:rPr lang="en-US" sz="2400" dirty="0">
                <a:latin typeface="Book Antiqua" pitchFamily="18" charset="0"/>
              </a:rPr>
              <a:t> </a:t>
            </a:r>
            <a:r>
              <a:rPr lang="en-US" sz="2400" dirty="0" smtClean="0">
                <a:latin typeface="Book Antiqua" pitchFamily="18" charset="0"/>
              </a:rPr>
              <a:t>P(x≤30</a:t>
            </a:r>
            <a:r>
              <a:rPr lang="en-US" sz="2400" dirty="0">
                <a:latin typeface="Book Antiqua" pitchFamily="18" charset="0"/>
              </a:rPr>
              <a:t>) </a:t>
            </a:r>
            <a:r>
              <a:rPr lang="en-US" sz="2400" dirty="0" smtClean="0">
                <a:latin typeface="Book Antiqua" pitchFamily="18" charset="0"/>
              </a:rPr>
              <a:t>= EXPON.DIST(30,</a:t>
            </a:r>
            <a:r>
              <a:rPr lang="en-US" sz="2400" dirty="0" smtClean="0">
                <a:solidFill>
                  <a:srgbClr val="FF0000"/>
                </a:solidFill>
                <a:latin typeface="Book Antiqua" pitchFamily="18" charset="0"/>
              </a:rPr>
              <a:t>1/15</a:t>
            </a:r>
            <a:r>
              <a:rPr lang="en-US" sz="2400" dirty="0" smtClean="0">
                <a:latin typeface="Book Antiqua" pitchFamily="18" charset="0"/>
              </a:rPr>
              <a:t>,</a:t>
            </a:r>
            <a:r>
              <a:rPr lang="en-US" sz="2400" dirty="0" smtClean="0">
                <a:solidFill>
                  <a:srgbClr val="00B050"/>
                </a:solidFill>
                <a:latin typeface="Book Antiqua" pitchFamily="18" charset="0"/>
              </a:rPr>
              <a:t>1</a:t>
            </a:r>
            <a:r>
              <a:rPr lang="en-US" sz="2400" dirty="0" smtClean="0">
                <a:latin typeface="Book Antiqua" pitchFamily="18" charset="0"/>
              </a:rPr>
              <a:t>)</a:t>
            </a:r>
          </a:p>
          <a:p>
            <a:pPr algn="l">
              <a:spcBef>
                <a:spcPts val="0"/>
              </a:spcBef>
              <a:spcAft>
                <a:spcPts val="1200"/>
              </a:spcAft>
              <a:buClr>
                <a:srgbClr val="66FFFF"/>
              </a:buClr>
              <a:buSzPct val="75000"/>
              <a:buFont typeface="Monotype Sorts" pitchFamily="2" charset="2"/>
              <a:buNone/>
            </a:pPr>
            <a:r>
              <a:rPr lang="en-US" sz="2400" dirty="0" smtClean="0">
                <a:latin typeface="Book Antiqua" pitchFamily="18" charset="0"/>
              </a:rPr>
              <a:t>= </a:t>
            </a:r>
            <a:r>
              <a:rPr lang="en-US" sz="2400" dirty="0">
                <a:latin typeface="Book Antiqua" pitchFamily="18" charset="0"/>
              </a:rPr>
              <a:t>P(x≤30) = </a:t>
            </a:r>
            <a:r>
              <a:rPr lang="en-US" sz="2400" dirty="0" smtClean="0">
                <a:latin typeface="Book Antiqua" pitchFamily="18" charset="0"/>
              </a:rPr>
              <a:t>0.864665</a:t>
            </a:r>
          </a:p>
          <a:p>
            <a:pPr algn="l">
              <a:spcBef>
                <a:spcPts val="0"/>
              </a:spcBef>
              <a:spcAft>
                <a:spcPts val="1200"/>
              </a:spcAft>
              <a:buClr>
                <a:srgbClr val="66FFFF"/>
              </a:buClr>
              <a:buSzPct val="75000"/>
            </a:pPr>
            <a:r>
              <a:rPr lang="en-US" sz="2400" dirty="0" smtClean="0">
                <a:latin typeface="Book Antiqua" pitchFamily="18" charset="0"/>
              </a:rPr>
              <a:t>P(x</a:t>
            </a:r>
            <a:r>
              <a:rPr lang="en-US" sz="2400" dirty="0">
                <a:latin typeface="Book Antiqua" pitchFamily="18" charset="0"/>
              </a:rPr>
              <a:t> </a:t>
            </a:r>
            <a:r>
              <a:rPr lang="en-US" sz="2400" dirty="0" smtClean="0">
                <a:latin typeface="Book Antiqua" pitchFamily="18" charset="0"/>
              </a:rPr>
              <a:t>≥ 30) = 1-  </a:t>
            </a:r>
            <a:r>
              <a:rPr lang="en-US" sz="2400" dirty="0">
                <a:latin typeface="Book Antiqua" pitchFamily="18" charset="0"/>
              </a:rPr>
              <a:t>P(x≤30) = </a:t>
            </a:r>
            <a:r>
              <a:rPr lang="en-US" sz="2400" dirty="0" smtClean="0">
                <a:latin typeface="Book Antiqua" pitchFamily="18" charset="0"/>
              </a:rPr>
              <a:t>1- 0.864665 = 0.1353</a:t>
            </a:r>
          </a:p>
          <a:p>
            <a:pPr algn="l">
              <a:spcBef>
                <a:spcPct val="20000"/>
              </a:spcBef>
              <a:buClr>
                <a:srgbClr val="66FFFF"/>
              </a:buClr>
              <a:buSzPct val="75000"/>
              <a:buFont typeface="Monotype Sorts" pitchFamily="2" charset="2"/>
              <a:buNone/>
            </a:pPr>
            <a:endParaRPr lang="en-US" sz="2400" dirty="0">
              <a:latin typeface="Book Antiqua" pitchFamily="18" charset="0"/>
            </a:endParaRPr>
          </a:p>
          <a:p>
            <a:pPr algn="l">
              <a:spcBef>
                <a:spcPct val="20000"/>
              </a:spcBef>
              <a:buClr>
                <a:srgbClr val="66FFFF"/>
              </a:buClr>
              <a:buSzPct val="75000"/>
              <a:buFont typeface="Monotype Sorts" pitchFamily="2" charset="2"/>
              <a:buNone/>
            </a:pPr>
            <a:endParaRPr lang="en-US" sz="2400" dirty="0">
              <a:latin typeface="Book Antiqua" pitchFamily="18" charset="0"/>
            </a:endParaRPr>
          </a:p>
          <a:p>
            <a:pPr algn="l">
              <a:spcBef>
                <a:spcPct val="20000"/>
              </a:spcBef>
              <a:buClr>
                <a:srgbClr val="66FFFF"/>
              </a:buClr>
              <a:buSzPct val="75000"/>
              <a:buFont typeface="Monotype Sorts" pitchFamily="2" charset="2"/>
              <a:buNone/>
            </a:pPr>
            <a:endParaRPr lang="en-US" sz="2400" dirty="0">
              <a:latin typeface="Book Antiqua" pitchFamily="18" charset="0"/>
            </a:endParaRPr>
          </a:p>
        </p:txBody>
      </p:sp>
      <p:sp>
        <p:nvSpPr>
          <p:cNvPr id="5" name="Rectangle 2"/>
          <p:cNvSpPr>
            <a:spLocks noChangeArrowheads="1"/>
          </p:cNvSpPr>
          <p:nvPr/>
        </p:nvSpPr>
        <p:spPr bwMode="auto">
          <a:xfrm>
            <a:off x="0" y="-10865"/>
            <a:ext cx="9144000" cy="814387"/>
          </a:xfrm>
          <a:prstGeom prst="rect">
            <a:avLst/>
          </a:prstGeom>
          <a:noFill/>
          <a:ln w="12700">
            <a:noFill/>
            <a:miter lim="800000"/>
            <a:headEnd/>
            <a:tailEnd/>
          </a:ln>
          <a:effectLst/>
        </p:spPr>
        <p:txBody>
          <a:bodyPr lIns="90488" tIns="44450" rIns="90488" bIns="44450" anchor="ctr"/>
          <a:lstStyle/>
          <a:p>
            <a:pPr eaLnBrk="1" hangingPunct="1"/>
            <a:r>
              <a:rPr lang="en-US" sz="3600" dirty="0">
                <a:latin typeface="Impact" pitchFamily="34" charset="0"/>
                <a:ea typeface="ＭＳ Ｐゴシック" pitchFamily="-65" charset="-128"/>
                <a:cs typeface="Impact" pitchFamily="34" charset="0"/>
              </a:rPr>
              <a:t>Exponential Probability Distribution</a:t>
            </a:r>
          </a:p>
        </p:txBody>
      </p:sp>
    </p:spTree>
    <p:extLst>
      <p:ext uri="{BB962C8B-B14F-4D97-AF65-F5344CB8AC3E}">
        <p14:creationId xmlns:p14="http://schemas.microsoft.com/office/powerpoint/2010/main" val="28816918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537">
                                            <p:txEl>
                                              <p:pRg st="0" end="0"/>
                                            </p:txEl>
                                          </p:spTgt>
                                        </p:tgtEl>
                                        <p:attrNameLst>
                                          <p:attrName>style.visibility</p:attrName>
                                        </p:attrNameLst>
                                      </p:cBhvr>
                                      <p:to>
                                        <p:strVal val="visible"/>
                                      </p:to>
                                    </p:set>
                                    <p:animEffect transition="in" filter="blinds(horizontal)">
                                      <p:cBhvr>
                                        <p:cTn id="7" dur="500"/>
                                        <p:tgtEl>
                                          <p:spTgt spid="225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537">
                                            <p:txEl>
                                              <p:pRg st="1" end="1"/>
                                            </p:txEl>
                                          </p:spTgt>
                                        </p:tgtEl>
                                        <p:attrNameLst>
                                          <p:attrName>style.visibility</p:attrName>
                                        </p:attrNameLst>
                                      </p:cBhvr>
                                      <p:to>
                                        <p:strVal val="visible"/>
                                      </p:to>
                                    </p:set>
                                    <p:animEffect transition="in" filter="blinds(horizontal)">
                                      <p:cBhvr>
                                        <p:cTn id="12" dur="500"/>
                                        <p:tgtEl>
                                          <p:spTgt spid="2253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2537">
                                            <p:txEl>
                                              <p:pRg st="2" end="2"/>
                                            </p:txEl>
                                          </p:spTgt>
                                        </p:tgtEl>
                                        <p:attrNameLst>
                                          <p:attrName>style.visibility</p:attrName>
                                        </p:attrNameLst>
                                      </p:cBhvr>
                                      <p:to>
                                        <p:strVal val="visible"/>
                                      </p:to>
                                    </p:set>
                                    <p:animEffect transition="in" filter="blinds(horizontal)">
                                      <p:cBhvr>
                                        <p:cTn id="17" dur="500"/>
                                        <p:tgtEl>
                                          <p:spTgt spid="2253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2537">
                                            <p:txEl>
                                              <p:pRg st="3" end="3"/>
                                            </p:txEl>
                                          </p:spTgt>
                                        </p:tgtEl>
                                        <p:attrNameLst>
                                          <p:attrName>style.visibility</p:attrName>
                                        </p:attrNameLst>
                                      </p:cBhvr>
                                      <p:to>
                                        <p:strVal val="visible"/>
                                      </p:to>
                                    </p:set>
                                    <p:animEffect transition="in" filter="blinds(horizontal)">
                                      <p:cBhvr>
                                        <p:cTn id="22" dur="500"/>
                                        <p:tgtEl>
                                          <p:spTgt spid="2253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2537">
                                            <p:txEl>
                                              <p:pRg st="4" end="4"/>
                                            </p:txEl>
                                          </p:spTgt>
                                        </p:tgtEl>
                                        <p:attrNameLst>
                                          <p:attrName>style.visibility</p:attrName>
                                        </p:attrNameLst>
                                      </p:cBhvr>
                                      <p:to>
                                        <p:strVal val="visible"/>
                                      </p:to>
                                    </p:set>
                                    <p:animEffect transition="in" filter="blinds(horizontal)">
                                      <p:cBhvr>
                                        <p:cTn id="27" dur="500"/>
                                        <p:tgtEl>
                                          <p:spTgt spid="2253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2537">
                                            <p:txEl>
                                              <p:pRg st="5" end="5"/>
                                            </p:txEl>
                                          </p:spTgt>
                                        </p:tgtEl>
                                        <p:attrNameLst>
                                          <p:attrName>style.visibility</p:attrName>
                                        </p:attrNameLst>
                                      </p:cBhvr>
                                      <p:to>
                                        <p:strVal val="visible"/>
                                      </p:to>
                                    </p:set>
                                    <p:animEffect transition="in" filter="blinds(horizontal)">
                                      <p:cBhvr>
                                        <p:cTn id="32" dur="500"/>
                                        <p:tgtEl>
                                          <p:spTgt spid="2253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2537">
                                            <p:txEl>
                                              <p:pRg st="6" end="6"/>
                                            </p:txEl>
                                          </p:spTgt>
                                        </p:tgtEl>
                                        <p:attrNameLst>
                                          <p:attrName>style.visibility</p:attrName>
                                        </p:attrNameLst>
                                      </p:cBhvr>
                                      <p:to>
                                        <p:strVal val="visible"/>
                                      </p:to>
                                    </p:set>
                                    <p:animEffect transition="in" filter="blinds(horizontal)">
                                      <p:cBhvr>
                                        <p:cTn id="37" dur="500"/>
                                        <p:tgtEl>
                                          <p:spTgt spid="2253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7" grpId="0" build="p" autoUpdateAnimBg="0"/>
    </p:bldLst>
  </p:timing>
</p:sld>
</file>

<file path=ppt/theme/theme1.xml><?xml version="1.0" encoding="utf-8"?>
<a:theme xmlns:a="http://schemas.openxmlformats.org/drawingml/2006/main" name="Lean Thinking Final.ppt">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Lean Thinking Final.ppt</Template>
  <TotalTime>19227</TotalTime>
  <Words>1523</Words>
  <Application>Microsoft Office PowerPoint</Application>
  <PresentationFormat>On-screen Show (4:3)</PresentationFormat>
  <Paragraphs>215</Paragraphs>
  <Slides>28</Slides>
  <Notes>11</Notes>
  <HiddenSlides>0</HiddenSlides>
  <MMClips>0</MMClips>
  <ScaleCrop>false</ScaleCrop>
  <HeadingPairs>
    <vt:vector size="8" baseType="variant">
      <vt:variant>
        <vt:lpstr>Fonts Used</vt:lpstr>
      </vt:variant>
      <vt:variant>
        <vt:i4>11</vt:i4>
      </vt:variant>
      <vt:variant>
        <vt:lpstr>Theme</vt:lpstr>
      </vt:variant>
      <vt:variant>
        <vt:i4>4</vt:i4>
      </vt:variant>
      <vt:variant>
        <vt:lpstr>Embedded OLE Servers</vt:lpstr>
      </vt:variant>
      <vt:variant>
        <vt:i4>2</vt:i4>
      </vt:variant>
      <vt:variant>
        <vt:lpstr>Slide Titles</vt:lpstr>
      </vt:variant>
      <vt:variant>
        <vt:i4>28</vt:i4>
      </vt:variant>
    </vt:vector>
  </HeadingPairs>
  <TitlesOfParts>
    <vt:vector size="45" baseType="lpstr">
      <vt:lpstr>ＭＳ Ｐゴシック</vt:lpstr>
      <vt:lpstr>Book Antiqua</vt:lpstr>
      <vt:lpstr>Calibri</vt:lpstr>
      <vt:lpstr>Cambria Math</vt:lpstr>
      <vt:lpstr>Garamond</vt:lpstr>
      <vt:lpstr>Impact</vt:lpstr>
      <vt:lpstr>Monotype Sorts</vt:lpstr>
      <vt:lpstr>MS Reference Sans Serif</vt:lpstr>
      <vt:lpstr>Symbol</vt:lpstr>
      <vt:lpstr>Verdana</vt:lpstr>
      <vt:lpstr>Wingdings</vt:lpstr>
      <vt:lpstr>Lean Thinking Final.ppt</vt:lpstr>
      <vt:lpstr>1_Lean Thinking Final</vt:lpstr>
      <vt:lpstr>Lean Thinking Final</vt:lpstr>
      <vt:lpstr>2_Lean Thinking Final</vt:lpstr>
      <vt:lpstr>Worksheet</vt:lpstr>
      <vt:lpstr>Equation</vt:lpstr>
      <vt:lpstr>PowerPoint Presentation</vt:lpstr>
      <vt:lpstr>Exponential and Poisson Relationship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Problem</vt:lpstr>
      <vt:lpstr>Problem</vt:lpstr>
      <vt:lpstr>Problem</vt:lpstr>
      <vt:lpstr>Problem</vt:lpstr>
      <vt:lpstr>Problem</vt:lpstr>
      <vt:lpstr>Problem</vt:lpstr>
      <vt:lpstr>Problem</vt:lpstr>
      <vt:lpstr>Problem</vt:lpstr>
      <vt:lpstr>Problem</vt:lpstr>
      <vt:lpstr>PowerPoint Presentation</vt:lpstr>
      <vt:lpstr>Problem</vt:lpstr>
      <vt:lpstr>Problem</vt:lpstr>
      <vt:lpstr>Problem</vt:lpstr>
    </vt:vector>
  </TitlesOfParts>
  <Company>CSU, Northridge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Lean Thinking</dc:title>
  <dc:creator>aa2035</dc:creator>
  <cp:lastModifiedBy>Asef-Vaziri, Ardavan</cp:lastModifiedBy>
  <cp:revision>433</cp:revision>
  <cp:lastPrinted>2016-09-26T01:37:06Z</cp:lastPrinted>
  <dcterms:created xsi:type="dcterms:W3CDTF">2008-11-22T01:06:20Z</dcterms:created>
  <dcterms:modified xsi:type="dcterms:W3CDTF">2018-11-01T01:30:22Z</dcterms:modified>
</cp:coreProperties>
</file>