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35"/>
  </p:notesMasterIdLst>
  <p:handoutMasterIdLst>
    <p:handoutMasterId r:id="rId36"/>
  </p:handoutMasterIdLst>
  <p:sldIdLst>
    <p:sldId id="779" r:id="rId5"/>
    <p:sldId id="759" r:id="rId6"/>
    <p:sldId id="760" r:id="rId7"/>
    <p:sldId id="761" r:id="rId8"/>
    <p:sldId id="762" r:id="rId9"/>
    <p:sldId id="763" r:id="rId10"/>
    <p:sldId id="764" r:id="rId11"/>
    <p:sldId id="765" r:id="rId12"/>
    <p:sldId id="766" r:id="rId13"/>
    <p:sldId id="767" r:id="rId14"/>
    <p:sldId id="776" r:id="rId15"/>
    <p:sldId id="778" r:id="rId16"/>
    <p:sldId id="587" r:id="rId17"/>
    <p:sldId id="569" r:id="rId18"/>
    <p:sldId id="687" r:id="rId19"/>
    <p:sldId id="689" r:id="rId20"/>
    <p:sldId id="690" r:id="rId21"/>
    <p:sldId id="692" r:id="rId22"/>
    <p:sldId id="777" r:id="rId23"/>
    <p:sldId id="691" r:id="rId24"/>
    <p:sldId id="768" r:id="rId25"/>
    <p:sldId id="769" r:id="rId26"/>
    <p:sldId id="770" r:id="rId27"/>
    <p:sldId id="771" r:id="rId28"/>
    <p:sldId id="772" r:id="rId29"/>
    <p:sldId id="773" r:id="rId30"/>
    <p:sldId id="774" r:id="rId31"/>
    <p:sldId id="775" r:id="rId32"/>
    <p:sldId id="755" r:id="rId33"/>
    <p:sldId id="756"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a:srgbClr val="BE181E"/>
    <a:srgbClr val="A50023"/>
    <a:srgbClr val="C61A20"/>
    <a:srgbClr val="FFFFFF"/>
    <a:srgbClr val="C01B1E"/>
    <a:srgbClr val="DF2B26"/>
    <a:srgbClr val="016E39"/>
    <a:srgbClr val="AF0000"/>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05" autoAdjust="0"/>
    <p:restoredTop sz="94660"/>
  </p:normalViewPr>
  <p:slideViewPr>
    <p:cSldViewPr>
      <p:cViewPr varScale="1">
        <p:scale>
          <a:sx n="110" d="100"/>
          <a:sy n="110" d="100"/>
        </p:scale>
        <p:origin x="384"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6/21/2022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6/21/2022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1279744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93700" y="692150"/>
            <a:ext cx="6070600" cy="3416300"/>
          </a:xfrm>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7817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18</a:t>
            </a:fld>
            <a:endParaRPr lang="en-US" dirty="0"/>
          </a:p>
        </p:txBody>
      </p:sp>
    </p:spTree>
    <p:extLst>
      <p:ext uri="{BB962C8B-B14F-4D97-AF65-F5344CB8AC3E}">
        <p14:creationId xmlns:p14="http://schemas.microsoft.com/office/powerpoint/2010/main" val="178487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93700" y="692150"/>
            <a:ext cx="6070600" cy="3416300"/>
          </a:xfrm>
          <a:ln/>
        </p:spPr>
      </p:sp>
      <p:sp>
        <p:nvSpPr>
          <p:cNvPr id="87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4701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393700" y="692150"/>
            <a:ext cx="6070600" cy="3416300"/>
          </a:xfrm>
          <a:ln/>
        </p:spPr>
      </p:sp>
      <p:sp>
        <p:nvSpPr>
          <p:cNvPr id="165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7746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93700" y="692150"/>
            <a:ext cx="6070600" cy="3416300"/>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5338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530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1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7482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949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0932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0259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C00000"/>
              </a:highligh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solidFill>
            <a:srgbClr val="AA0000"/>
          </a:solidFill>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12192000" cy="5904656"/>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1" cy="54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725" y="5751"/>
            <a:ext cx="11569700" cy="614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0" y="23004"/>
            <a:ext cx="12192000" cy="5256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12192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extLst>
      <p:ext uri="{BB962C8B-B14F-4D97-AF65-F5344CB8AC3E}">
        <p14:creationId xmlns:p14="http://schemas.microsoft.com/office/powerpoint/2010/main" val="32116348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7460" y="651055"/>
            <a:ext cx="12117212" cy="581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5010ABE-216E-4CB1-B947-1039A7C4134E}"/>
              </a:ext>
            </a:extLst>
          </p:cNvPr>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64383B4-48F1-4C9E-9358-FDF8D6BE163F}"/>
              </a:ext>
            </a:extLst>
          </p:cNvPr>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8" name="Text Box 57">
            <a:extLst>
              <a:ext uri="{FF2B5EF4-FFF2-40B4-BE49-F238E27FC236}">
                <a16:creationId xmlns:a16="http://schemas.microsoft.com/office/drawing/2014/main" id="{7F53569A-2B0A-4DE1-A813-471065EA8EE0}"/>
              </a:ext>
            </a:extLst>
          </p:cNvPr>
          <p:cNvSpPr txBox="1">
            <a:spLocks noChangeArrowheads="1"/>
          </p:cNvSpPr>
          <p:nvPr userDrawn="1"/>
        </p:nvSpPr>
        <p:spPr bwMode="auto">
          <a:xfrm>
            <a:off x="-8237" y="6547942"/>
            <a:ext cx="9920661"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Uniform Probability Distribution, Ardavan Asef-Vaziri. </a:t>
            </a:r>
          </a:p>
        </p:txBody>
      </p:sp>
      <p:sp>
        <p:nvSpPr>
          <p:cNvPr id="21" name="Rectangle 20">
            <a:extLst>
              <a:ext uri="{FF2B5EF4-FFF2-40B4-BE49-F238E27FC236}">
                <a16:creationId xmlns:a16="http://schemas.microsoft.com/office/drawing/2014/main" id="{94AE40BE-333E-40B2-8D12-72506B420F0D}"/>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22" name="Rectangle 50">
            <a:extLst>
              <a:ext uri="{FF2B5EF4-FFF2-40B4-BE49-F238E27FC236}">
                <a16:creationId xmlns:a16="http://schemas.microsoft.com/office/drawing/2014/main" id="{B2613141-CDA8-44A8-91D8-2BF51FF36BB2}"/>
              </a:ext>
            </a:extLst>
          </p:cNvPr>
          <p:cNvSpPr>
            <a:spLocks noGrp="1" noChangeArrowheads="1"/>
          </p:cNvSpPr>
          <p:nvPr>
            <p:ph type="title"/>
          </p:nvPr>
        </p:nvSpPr>
        <p:spPr bwMode="gray">
          <a:xfrm>
            <a:off x="-9934" y="0"/>
            <a:ext cx="12192000" cy="589738"/>
          </a:xfrm>
          <a:prstGeom prst="rect">
            <a:avLst/>
          </a:prstGeom>
          <a:solidFill>
            <a:srgbClr val="AF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3" name="Text Box 57">
            <a:extLst>
              <a:ext uri="{FF2B5EF4-FFF2-40B4-BE49-F238E27FC236}">
                <a16:creationId xmlns:a16="http://schemas.microsoft.com/office/drawing/2014/main" id="{5CB557A3-0E0C-48EA-97FA-377C81917CF0}"/>
              </a:ext>
            </a:extLst>
          </p:cNvPr>
          <p:cNvSpPr txBox="1">
            <a:spLocks noChangeArrowheads="1"/>
          </p:cNvSpPr>
          <p:nvPr userDrawn="1"/>
        </p:nvSpPr>
        <p:spPr bwMode="auto">
          <a:xfrm>
            <a:off x="11759952" y="6521318"/>
            <a:ext cx="432048"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64E6806-B735-4F14-9560-CDD486872F21}" type="slidenum">
              <a:rPr lang="en-US" sz="1400" b="1" i="1" smtClean="0">
                <a:ln>
                  <a:noFill/>
                </a:ln>
                <a:solidFill>
                  <a:schemeClr val="bg1"/>
                </a:solidFill>
                <a:latin typeface="Book Antiqua" panose="02040602050305030304" pitchFamily="18" charset="0"/>
              </a:rPr>
              <a:t>‹#›</a:t>
            </a:fld>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90" r:id="rId5"/>
  </p:sldLayoutIdLst>
  <p:transition/>
  <p:txStyles>
    <p:titleStyle>
      <a:lvl1pPr algn="l" rtl="0" eaLnBrk="1" fontAlgn="base" hangingPunct="1">
        <a:spcBef>
          <a:spcPct val="0"/>
        </a:spcBef>
        <a:spcAft>
          <a:spcPct val="0"/>
        </a:spcAft>
        <a:defRPr sz="360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yfcwjJataV4?feature=oembed" TargetMode="External"/><Relationship Id="rId5" Type="http://schemas.openxmlformats.org/officeDocument/2006/relationships/hyperlink" Target="https://youtu.be/yfcwjJataV4"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sun.edu/~aa2035/CourseBase/Probability/S-3b-Binomial/Poisson.xlsx#Page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csun.edu/~aa2035/CourseBase/Probability/S-3b-Binomial/Poisson.xlsx#Page2"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mqZG6roVqU" TargetMode="External"/><Relationship Id="rId2" Type="http://schemas.openxmlformats.org/officeDocument/2006/relationships/hyperlink" Target="https://www.youtube.com/watch?v=2zK3KpV3bx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1.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csun.edu/~aa2035/CourseBase/Probability/S-3b-Binomial/Poisson.xlsx#Page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oleObject" Target="../embeddings/oleObject4.bin"/><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csun.edu/~aa2035/CourseBase/Probability/S-3b-Binomial/Poisson.xlsx#Page3"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1.emf"/><Relationship Id="rId5" Type="http://schemas.openxmlformats.org/officeDocument/2006/relationships/oleObject" Target="../embeddings/oleObject6.bin"/><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4.xlsx"/><Relationship Id="rId5" Type="http://schemas.openxmlformats.org/officeDocument/2006/relationships/image" Target="../media/image12.emf"/><Relationship Id="rId4" Type="http://schemas.openxmlformats.org/officeDocument/2006/relationships/package" Target="../embeddings/Microsoft_Excel_Worksheet3.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3F7D8C-1EC1-4ECA-B228-86AE7176ECC9}"/>
              </a:ext>
            </a:extLst>
          </p:cNvPr>
          <p:cNvSpPr>
            <a:spLocks noGrp="1"/>
          </p:cNvSpPr>
          <p:nvPr>
            <p:ph type="title"/>
          </p:nvPr>
        </p:nvSpPr>
        <p:spPr/>
        <p:txBody>
          <a:bodyPr/>
          <a:lstStyle/>
          <a:p>
            <a:r>
              <a:rPr lang="en-US" dirty="0"/>
              <a:t>Lecture on Exponential Probability Distribution</a:t>
            </a:r>
          </a:p>
        </p:txBody>
      </p:sp>
      <p:pic>
        <p:nvPicPr>
          <p:cNvPr id="8" name="Online Media 7">
            <a:hlinkClick r:id="" action="ppaction://media"/>
            <a:extLst>
              <a:ext uri="{FF2B5EF4-FFF2-40B4-BE49-F238E27FC236}">
                <a16:creationId xmlns:a16="http://schemas.microsoft.com/office/drawing/2014/main" id="{28D09CCC-D312-453F-87C7-4361461486AD}"/>
              </a:ext>
            </a:extLst>
          </p:cNvPr>
          <p:cNvPicPr>
            <a:picLocks noRot="1" noChangeAspect="1"/>
          </p:cNvPicPr>
          <p:nvPr>
            <a:videoFile r:link="rId1"/>
          </p:nvPr>
        </p:nvPicPr>
        <p:blipFill>
          <a:blip r:embed="rId4"/>
          <a:srcRect/>
          <a:stretch/>
        </p:blipFill>
        <p:spPr>
          <a:xfrm>
            <a:off x="0" y="21747"/>
            <a:ext cx="12192000" cy="6814505"/>
          </a:xfrm>
          <a:prstGeom prst="rect">
            <a:avLst/>
          </a:prstGeom>
        </p:spPr>
      </p:pic>
      <p:sp>
        <p:nvSpPr>
          <p:cNvPr id="7" name="Rectangle 6">
            <a:extLst>
              <a:ext uri="{FF2B5EF4-FFF2-40B4-BE49-F238E27FC236}">
                <a16:creationId xmlns:a16="http://schemas.microsoft.com/office/drawing/2014/main" id="{53C839FE-0E49-431C-873F-10BC5ECC0350}"/>
              </a:ext>
            </a:extLst>
          </p:cNvPr>
          <p:cNvSpPr/>
          <p:nvPr/>
        </p:nvSpPr>
        <p:spPr>
          <a:xfrm>
            <a:off x="2895600" y="990600"/>
            <a:ext cx="5400837" cy="584775"/>
          </a:xfrm>
          <a:prstGeom prst="rect">
            <a:avLst/>
          </a:prstGeom>
        </p:spPr>
        <p:txBody>
          <a:bodyPr wrap="none">
            <a:spAutoFit/>
          </a:bodyPr>
          <a:lstStyle/>
          <a:p>
            <a:r>
              <a:rPr lang="en-US" sz="3200" dirty="0">
                <a:solidFill>
                  <a:schemeClr val="bg1"/>
                </a:solidFill>
                <a:latin typeface="Arial" panose="020B0604020202020204" pitchFamily="34" charset="0"/>
                <a:hlinkClick r:id="rId5">
                  <a:extLst>
                    <a:ext uri="{A12FA001-AC4F-418D-AE19-62706E023703}">
                      <ahyp:hlinkClr xmlns:ahyp="http://schemas.microsoft.com/office/drawing/2018/hyperlinkcolor" val="tx"/>
                    </a:ext>
                  </a:extLst>
                </a:hlinkClick>
              </a:rPr>
              <a:t>https://youtu.be/yfcwjJataV4 </a:t>
            </a:r>
            <a:endParaRPr lang="en-US" sz="3200" dirty="0">
              <a:solidFill>
                <a:schemeClr val="bg1"/>
              </a:solidFill>
            </a:endParaRPr>
          </a:p>
        </p:txBody>
      </p:sp>
      <p:sp>
        <p:nvSpPr>
          <p:cNvPr id="2" name="Rectangle 1">
            <a:extLst>
              <a:ext uri="{FF2B5EF4-FFF2-40B4-BE49-F238E27FC236}">
                <a16:creationId xmlns:a16="http://schemas.microsoft.com/office/drawing/2014/main" id="{99888F7D-B354-46AC-8A73-0CBD13A25DA7}"/>
              </a:ext>
            </a:extLst>
          </p:cNvPr>
          <p:cNvSpPr/>
          <p:nvPr/>
        </p:nvSpPr>
        <p:spPr bwMode="auto">
          <a:xfrm>
            <a:off x="2057400" y="6019799"/>
            <a:ext cx="7620000" cy="838199"/>
          </a:xfrm>
          <a:prstGeom prst="rect">
            <a:avLst/>
          </a:prstGeom>
          <a:solidFill>
            <a:srgbClr val="A50023"/>
          </a:solidFill>
          <a:ln w="9525" cap="flat" cmpd="sng" algn="ctr">
            <a:solidFill>
              <a:srgbClr val="A500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A50023"/>
              </a:solidFill>
              <a:effectLst/>
              <a:latin typeface="Verdana" pitchFamily="-112" charset="0"/>
            </a:endParaRPr>
          </a:p>
        </p:txBody>
      </p:sp>
      <p:sp>
        <p:nvSpPr>
          <p:cNvPr id="5" name="TextBox 4">
            <a:extLst>
              <a:ext uri="{FF2B5EF4-FFF2-40B4-BE49-F238E27FC236}">
                <a16:creationId xmlns:a16="http://schemas.microsoft.com/office/drawing/2014/main" id="{F7B0F91C-4298-4508-AC37-7AB682B97CCC}"/>
              </a:ext>
            </a:extLst>
          </p:cNvPr>
          <p:cNvSpPr txBox="1"/>
          <p:nvPr/>
        </p:nvSpPr>
        <p:spPr>
          <a:xfrm>
            <a:off x="-76200" y="6385460"/>
            <a:ext cx="12192000" cy="461665"/>
          </a:xfrm>
          <a:prstGeom prst="rect">
            <a:avLst/>
          </a:prstGeom>
          <a:noFill/>
        </p:spPr>
        <p:txBody>
          <a:bodyPr wrap="square" rtlCol="0">
            <a:spAutoFit/>
          </a:bodyPr>
          <a:lstStyle/>
          <a:p>
            <a:pPr algn="ctr"/>
            <a:r>
              <a:rPr lang="en-US" sz="2400" b="1" dirty="0">
                <a:solidFill>
                  <a:schemeClr val="bg1"/>
                </a:solidFill>
                <a:latin typeface="Lucida Calligraphy" panose="03010101010101010101" pitchFamily="66" charset="0"/>
              </a:rPr>
              <a:t>Ardavan Asef-Vaziri</a:t>
            </a:r>
          </a:p>
        </p:txBody>
      </p:sp>
    </p:spTree>
    <p:extLst>
      <p:ext uri="{BB962C8B-B14F-4D97-AF65-F5344CB8AC3E}">
        <p14:creationId xmlns:p14="http://schemas.microsoft.com/office/powerpoint/2010/main" val="152069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52400" y="914400"/>
            <a:ext cx="9108229" cy="4587869"/>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P(x </a:t>
            </a:r>
            <a:r>
              <a:rPr lang="en-US" sz="2400" dirty="0">
                <a:latin typeface="Book Antiqua" pitchFamily="18" charset="0"/>
                <a:sym typeface="Symbol" panose="05050102010706020507" pitchFamily="18" charset="2"/>
              </a:rPr>
              <a:t></a:t>
            </a:r>
            <a:r>
              <a:rPr lang="en-US" sz="2400" dirty="0">
                <a:latin typeface="Book Antiqua" pitchFamily="18" charset="0"/>
              </a:rPr>
              <a:t> X) = e</a:t>
            </a:r>
            <a:r>
              <a:rPr lang="en-US" sz="2400" baseline="30000" dirty="0">
                <a:latin typeface="Book Antiqua" pitchFamily="18" charset="0"/>
              </a:rPr>
              <a:t>(-X/µ)</a:t>
            </a:r>
          </a:p>
          <a:p>
            <a:pPr>
              <a:spcBef>
                <a:spcPct val="20000"/>
              </a:spcBef>
              <a:buClr>
                <a:srgbClr val="66FFFF"/>
              </a:buClr>
              <a:buSzPct val="75000"/>
            </a:pPr>
            <a:r>
              <a:rPr lang="en-US" sz="2400" dirty="0">
                <a:latin typeface="Book Antiqua" pitchFamily="18" charset="0"/>
              </a:rPr>
              <a:t>P(x </a:t>
            </a:r>
            <a:r>
              <a:rPr lang="en-US" sz="2400" dirty="0">
                <a:latin typeface="Book Antiqua" pitchFamily="18" charset="0"/>
                <a:sym typeface="Symbol" panose="05050102010706020507" pitchFamily="18" charset="2"/>
              </a:rPr>
              <a:t> </a:t>
            </a:r>
            <a:r>
              <a:rPr lang="en-US" sz="2400" dirty="0">
                <a:latin typeface="Book Antiqua" pitchFamily="18" charset="0"/>
              </a:rPr>
              <a:t>X) = between 0 and 1 = rand() </a:t>
            </a:r>
            <a:endParaRPr lang="en-US" sz="2400" baseline="30000" dirty="0">
              <a:latin typeface="Book Antiqua" pitchFamily="18" charset="0"/>
            </a:endParaRPr>
          </a:p>
          <a:p>
            <a:pPr algn="l">
              <a:spcBef>
                <a:spcPct val="20000"/>
              </a:spcBef>
              <a:buClr>
                <a:srgbClr val="66FFFF"/>
              </a:buClr>
              <a:buSzPct val="75000"/>
            </a:pPr>
            <a:r>
              <a:rPr lang="en-US" sz="2400" dirty="0">
                <a:latin typeface="Book Antiqua" pitchFamily="18" charset="0"/>
              </a:rPr>
              <a:t>e</a:t>
            </a:r>
            <a:r>
              <a:rPr lang="en-US" sz="2400" baseline="30000" dirty="0">
                <a:latin typeface="Book Antiqua" pitchFamily="18" charset="0"/>
              </a:rPr>
              <a:t>(-X/µ)  </a:t>
            </a:r>
            <a:r>
              <a:rPr lang="en-US" sz="2400" dirty="0">
                <a:latin typeface="Book Antiqua" pitchFamily="18" charset="0"/>
              </a:rPr>
              <a:t>= rand() </a:t>
            </a:r>
          </a:p>
          <a:p>
            <a:pPr>
              <a:spcBef>
                <a:spcPct val="20000"/>
              </a:spcBef>
              <a:buClr>
                <a:srgbClr val="66FFFF"/>
              </a:buClr>
              <a:buSzPct val="75000"/>
            </a:pPr>
            <a:r>
              <a:rPr lang="en-US" sz="2400" dirty="0">
                <a:latin typeface="Book Antiqua" pitchFamily="18" charset="0"/>
              </a:rPr>
              <a:t>-X/µ= ln(rand())</a:t>
            </a:r>
          </a:p>
          <a:p>
            <a:pPr algn="l">
              <a:spcBef>
                <a:spcPct val="20000"/>
              </a:spcBef>
              <a:buClr>
                <a:srgbClr val="66FFFF"/>
              </a:buClr>
              <a:buSzPct val="75000"/>
            </a:pPr>
            <a:r>
              <a:rPr lang="en-US" sz="2400" dirty="0">
                <a:latin typeface="Book Antiqua" pitchFamily="18" charset="0"/>
              </a:rPr>
              <a:t>X = -µln(rand())</a:t>
            </a: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baseline="300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p:txBody>
      </p:sp>
      <p:sp>
        <p:nvSpPr>
          <p:cNvPr id="5" name="Rectangle 2"/>
          <p:cNvSpPr>
            <a:spLocks noChangeArrowheads="1"/>
          </p:cNvSpPr>
          <p:nvPr/>
        </p:nvSpPr>
        <p:spPr bwMode="auto">
          <a:xfrm>
            <a:off x="15844" y="1"/>
            <a:ext cx="12176156" cy="620687"/>
          </a:xfrm>
          <a:prstGeom prst="rect">
            <a:avLst/>
          </a:prstGeom>
          <a:noFill/>
          <a:ln w="12700">
            <a:noFill/>
            <a:miter lim="800000"/>
            <a:headEnd/>
            <a:tailEnd/>
          </a:ln>
          <a:effectLst/>
        </p:spPr>
        <p:txBody>
          <a:bodyPr lIns="90488" tIns="44450" rIns="90488" bIns="44450" anchor="ctr"/>
          <a:lstStyle/>
          <a:p>
            <a:pPr eaLnBrk="1" hangingPunct="1"/>
            <a:r>
              <a:rPr lang="en-US" sz="3600" dirty="0">
                <a:solidFill>
                  <a:schemeClr val="bg1"/>
                </a:solidFill>
                <a:latin typeface="Impact" pitchFamily="34" charset="0"/>
                <a:ea typeface="ＭＳ Ｐゴシック" pitchFamily="-65" charset="-128"/>
              </a:rPr>
              <a:t>Exponential Random Number Generator</a:t>
            </a:r>
          </a:p>
        </p:txBody>
      </p:sp>
    </p:spTree>
    <p:extLst>
      <p:ext uri="{BB962C8B-B14F-4D97-AF65-F5344CB8AC3E}">
        <p14:creationId xmlns:p14="http://schemas.microsoft.com/office/powerpoint/2010/main" val="3783907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26" y="819860"/>
            <a:ext cx="12170874" cy="5472608"/>
          </a:xfrm>
        </p:spPr>
        <p:txBody>
          <a:bodyPr/>
          <a:lstStyle/>
          <a:p>
            <a:pPr marL="0" indent="0">
              <a:buAutoNum type="arabicPeriod"/>
            </a:pPr>
            <a:r>
              <a:rPr lang="en-US" dirty="0"/>
              <a:t>The number of days that elapse between the beginning of a calendar year and the moment a high-risk driver is involved in an accident is exponentially distributed. An insurance company expects that 30% of high-risk drivers will be involved in an accident during the first 50 days of a calendar year. </a:t>
            </a:r>
          </a:p>
          <a:p>
            <a:pPr marL="0" indent="0">
              <a:buNone/>
            </a:pPr>
            <a:r>
              <a:rPr lang="en-US" dirty="0"/>
              <a:t>Compute the average and Standard Deviation of this distribution.</a:t>
            </a:r>
          </a:p>
          <a:p>
            <a:pPr marL="0" indent="0">
              <a:buNone/>
            </a:pPr>
            <a:r>
              <a:rPr lang="en-US" dirty="0"/>
              <a:t>Calculate the portion of high-risk drivers are expected to be involved in an accident during the first 80 days of a calendar year. </a:t>
            </a:r>
          </a:p>
          <a:p>
            <a:pPr marL="0" indent="0">
              <a:buNone/>
            </a:pPr>
            <a:r>
              <a:rPr lang="en-US" dirty="0"/>
              <a:t>(A) 0.15 </a:t>
            </a:r>
          </a:p>
          <a:p>
            <a:pPr marL="0" indent="0">
              <a:buNone/>
            </a:pPr>
            <a:r>
              <a:rPr lang="en-US" dirty="0"/>
              <a:t>(B) 0.34 </a:t>
            </a:r>
          </a:p>
          <a:p>
            <a:pPr marL="0" indent="0">
              <a:buNone/>
            </a:pPr>
            <a:r>
              <a:rPr lang="en-US" dirty="0"/>
              <a:t>(C) 0.43 </a:t>
            </a:r>
          </a:p>
          <a:p>
            <a:pPr marL="0" indent="0">
              <a:buNone/>
            </a:pPr>
            <a:r>
              <a:rPr lang="en-US" dirty="0"/>
              <a:t>(D) 0.57 </a:t>
            </a:r>
          </a:p>
          <a:p>
            <a:pPr marL="0" indent="0">
              <a:buNone/>
            </a:pPr>
            <a:r>
              <a:rPr lang="en-US" dirty="0"/>
              <a:t>(E) 0.66</a:t>
            </a:r>
          </a:p>
        </p:txBody>
      </p:sp>
      <p:sp>
        <p:nvSpPr>
          <p:cNvPr id="3" name="Title 2"/>
          <p:cNvSpPr>
            <a:spLocks noGrp="1"/>
          </p:cNvSpPr>
          <p:nvPr>
            <p:ph type="title"/>
          </p:nvPr>
        </p:nvSpPr>
        <p:spPr>
          <a:xfrm>
            <a:off x="21126" y="-33704"/>
            <a:ext cx="9144000" cy="599236"/>
          </a:xfrm>
        </p:spPr>
        <p:txBody>
          <a:bodyPr/>
          <a:lstStyle/>
          <a:p>
            <a:r>
              <a:rPr lang="en-US" dirty="0"/>
              <a:t>Problem- Exponential- Not Easy</a:t>
            </a:r>
          </a:p>
        </p:txBody>
      </p:sp>
      <p:grpSp>
        <p:nvGrpSpPr>
          <p:cNvPr id="8" name="Group 7"/>
          <p:cNvGrpSpPr/>
          <p:nvPr/>
        </p:nvGrpSpPr>
        <p:grpSpPr>
          <a:xfrm>
            <a:off x="4655840" y="3933056"/>
            <a:ext cx="5402310" cy="2448272"/>
            <a:chOff x="4499992" y="4581128"/>
            <a:chExt cx="3933825" cy="1325120"/>
          </a:xfrm>
        </p:grpSpPr>
        <p:pic>
          <p:nvPicPr>
            <p:cNvPr id="4" name="Picture 3"/>
            <p:cNvPicPr>
              <a:picLocks noChangeAspect="1"/>
            </p:cNvPicPr>
            <p:nvPr/>
          </p:nvPicPr>
          <p:blipFill>
            <a:blip r:embed="rId3"/>
            <a:stretch>
              <a:fillRect/>
            </a:stretch>
          </p:blipFill>
          <p:spPr>
            <a:xfrm>
              <a:off x="4499992" y="4581128"/>
              <a:ext cx="3933825" cy="1295400"/>
            </a:xfrm>
            <a:prstGeom prst="rect">
              <a:avLst/>
            </a:prstGeom>
          </p:spPr>
        </p:pic>
        <p:pic>
          <p:nvPicPr>
            <p:cNvPr id="7" name="Picture 6"/>
            <p:cNvPicPr>
              <a:picLocks noChangeAspect="1"/>
            </p:cNvPicPr>
            <p:nvPr/>
          </p:nvPicPr>
          <p:blipFill>
            <a:blip r:embed="rId4"/>
            <a:stretch>
              <a:fillRect/>
            </a:stretch>
          </p:blipFill>
          <p:spPr>
            <a:xfrm>
              <a:off x="4814317" y="4915648"/>
              <a:ext cx="3619500" cy="990600"/>
            </a:xfrm>
            <a:prstGeom prst="rect">
              <a:avLst/>
            </a:prstGeom>
          </p:spPr>
        </p:pic>
      </p:grpSp>
      <p:graphicFrame>
        <p:nvGraphicFramePr>
          <p:cNvPr id="9" name="Object 8"/>
          <p:cNvGraphicFramePr>
            <a:graphicFrameLocks noChangeAspect="1"/>
          </p:cNvGraphicFramePr>
          <p:nvPr/>
        </p:nvGraphicFramePr>
        <p:xfrm>
          <a:off x="5087502" y="4551110"/>
          <a:ext cx="4970648" cy="1775308"/>
        </p:xfrm>
        <a:graphic>
          <a:graphicData uri="http://schemas.openxmlformats.org/presentationml/2006/ole">
            <mc:AlternateContent xmlns:mc="http://schemas.openxmlformats.org/markup-compatibility/2006">
              <mc:Choice xmlns:v="urn:schemas-microsoft-com:vml" Requires="v">
                <p:oleObj spid="_x0000_s21507" name="Worksheet" r:id="rId5" imgW="2895458" imgH="738967" progId="Excel.Sheet.12">
                  <p:embed/>
                </p:oleObj>
              </mc:Choice>
              <mc:Fallback>
                <p:oleObj name="Worksheet" r:id="rId5" imgW="2895458" imgH="738967" progId="Excel.Sheet.12">
                  <p:embed/>
                  <p:pic>
                    <p:nvPicPr>
                      <p:cNvPr id="9" name="Object 8"/>
                      <p:cNvPicPr/>
                      <p:nvPr/>
                    </p:nvPicPr>
                    <p:blipFill>
                      <a:blip r:embed="rId6"/>
                      <a:stretch>
                        <a:fillRect/>
                      </a:stretch>
                    </p:blipFill>
                    <p:spPr>
                      <a:xfrm>
                        <a:off x="5087502" y="4551110"/>
                        <a:ext cx="4970648" cy="1775308"/>
                      </a:xfrm>
                      <a:prstGeom prst="rect">
                        <a:avLst/>
                      </a:prstGeom>
                    </p:spPr>
                  </p:pic>
                </p:oleObj>
              </mc:Fallback>
            </mc:AlternateContent>
          </a:graphicData>
        </a:graphic>
      </p:graphicFrame>
    </p:spTree>
    <p:extLst>
      <p:ext uri="{BB962C8B-B14F-4D97-AF65-F5344CB8AC3E}">
        <p14:creationId xmlns:p14="http://schemas.microsoft.com/office/powerpoint/2010/main" val="2206603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079776" y="4077073"/>
            <a:ext cx="6248400" cy="1990725"/>
          </a:xfrm>
          <a:prstGeom prst="rect">
            <a:avLst/>
          </a:prstGeom>
        </p:spPr>
      </p:pic>
      <p:sp>
        <p:nvSpPr>
          <p:cNvPr id="2" name="Content Placeholder 1"/>
          <p:cNvSpPr>
            <a:spLocks noGrp="1"/>
          </p:cNvSpPr>
          <p:nvPr>
            <p:ph idx="1"/>
          </p:nvPr>
        </p:nvSpPr>
        <p:spPr>
          <a:xfrm>
            <a:off x="1" y="810306"/>
            <a:ext cx="12191999" cy="5472608"/>
          </a:xfrm>
        </p:spPr>
        <p:txBody>
          <a:bodyPr/>
          <a:lstStyle/>
          <a:p>
            <a:pPr marL="0" indent="0">
              <a:buNone/>
            </a:pPr>
            <a:r>
              <a:rPr lang="en-US" dirty="0"/>
              <a:t>The lifetime of a printer costing 200 is exponentially distributed with mean 2 years. The manufacturer agrees to pay a full refund to a buyer if the printer fails during the first year following its purchase, a one-half refund if it fails during the second year, and no refund for failure after the second year. </a:t>
            </a:r>
          </a:p>
          <a:p>
            <a:pPr marL="0" indent="0">
              <a:buNone/>
            </a:pPr>
            <a:r>
              <a:rPr lang="en-US" dirty="0"/>
              <a:t>Calculate the expected total amount of refunds from the sale of 100 printers. </a:t>
            </a:r>
          </a:p>
          <a:p>
            <a:pPr marL="0" indent="0">
              <a:buNone/>
            </a:pPr>
            <a:r>
              <a:rPr lang="en-US" dirty="0"/>
              <a:t>(A) 6,321 </a:t>
            </a:r>
          </a:p>
          <a:p>
            <a:pPr marL="0" indent="0">
              <a:buNone/>
            </a:pPr>
            <a:r>
              <a:rPr lang="en-US" dirty="0"/>
              <a:t>(B) 7,358 </a:t>
            </a:r>
          </a:p>
          <a:p>
            <a:pPr marL="0" indent="0">
              <a:buNone/>
            </a:pPr>
            <a:r>
              <a:rPr lang="en-US" dirty="0"/>
              <a:t>(C) 7,869 </a:t>
            </a:r>
          </a:p>
          <a:p>
            <a:pPr marL="0" indent="0">
              <a:buNone/>
            </a:pPr>
            <a:r>
              <a:rPr lang="en-US" dirty="0"/>
              <a:t>(D) 10,256 </a:t>
            </a:r>
          </a:p>
          <a:p>
            <a:pPr marL="0" indent="0">
              <a:buNone/>
            </a:pPr>
            <a:r>
              <a:rPr lang="en-US" dirty="0"/>
              <a:t>(E) 12,642</a:t>
            </a:r>
          </a:p>
        </p:txBody>
      </p:sp>
      <p:sp>
        <p:nvSpPr>
          <p:cNvPr id="3" name="Title 2"/>
          <p:cNvSpPr>
            <a:spLocks noGrp="1"/>
          </p:cNvSpPr>
          <p:nvPr>
            <p:ph type="title"/>
          </p:nvPr>
        </p:nvSpPr>
        <p:spPr>
          <a:xfrm>
            <a:off x="0" y="-31798"/>
            <a:ext cx="9144000" cy="626988"/>
          </a:xfrm>
        </p:spPr>
        <p:txBody>
          <a:bodyPr/>
          <a:lstStyle/>
          <a:p>
            <a:r>
              <a:rPr lang="en-US" dirty="0"/>
              <a:t>Problem-Exponential-Not easy</a:t>
            </a:r>
          </a:p>
        </p:txBody>
      </p:sp>
      <p:graphicFrame>
        <p:nvGraphicFramePr>
          <p:cNvPr id="4" name="Object 3"/>
          <p:cNvGraphicFramePr>
            <a:graphicFrameLocks noChangeAspect="1"/>
          </p:cNvGraphicFramePr>
          <p:nvPr/>
        </p:nvGraphicFramePr>
        <p:xfrm>
          <a:off x="4394096" y="4428702"/>
          <a:ext cx="5878368" cy="1592586"/>
        </p:xfrm>
        <a:graphic>
          <a:graphicData uri="http://schemas.openxmlformats.org/presentationml/2006/ole">
            <mc:AlternateContent xmlns:mc="http://schemas.openxmlformats.org/markup-compatibility/2006">
              <mc:Choice xmlns:v="urn:schemas-microsoft-com:vml" Requires="v">
                <p:oleObj spid="_x0000_s22531" name="Worksheet" r:id="rId4" imgW="4716603" imgH="1287890" progId="Excel.Sheet.12">
                  <p:embed/>
                </p:oleObj>
              </mc:Choice>
              <mc:Fallback>
                <p:oleObj name="Worksheet" r:id="rId4" imgW="4716603" imgH="1287890" progId="Excel.Sheet.12">
                  <p:embed/>
                  <p:pic>
                    <p:nvPicPr>
                      <p:cNvPr id="4" name="Object 3"/>
                      <p:cNvPicPr/>
                      <p:nvPr/>
                    </p:nvPicPr>
                    <p:blipFill>
                      <a:blip r:embed="rId5"/>
                      <a:stretch>
                        <a:fillRect/>
                      </a:stretch>
                    </p:blipFill>
                    <p:spPr>
                      <a:xfrm>
                        <a:off x="4394096" y="4428702"/>
                        <a:ext cx="5878368" cy="1592586"/>
                      </a:xfrm>
                      <a:prstGeom prst="rect">
                        <a:avLst/>
                      </a:prstGeom>
                    </p:spPr>
                  </p:pic>
                </p:oleObj>
              </mc:Fallback>
            </mc:AlternateContent>
          </a:graphicData>
        </a:graphic>
      </p:graphicFrame>
    </p:spTree>
    <p:extLst>
      <p:ext uri="{BB962C8B-B14F-4D97-AF65-F5344CB8AC3E}">
        <p14:creationId xmlns:p14="http://schemas.microsoft.com/office/powerpoint/2010/main" val="588509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609600"/>
          </a:xfrm>
        </p:spPr>
        <p:txBody>
          <a:bodyPr/>
          <a:lstStyle/>
          <a:p>
            <a:r>
              <a:rPr lang="en-US" dirty="0"/>
              <a:t>Poisson Probability Distribution</a:t>
            </a:r>
          </a:p>
        </p:txBody>
      </p:sp>
      <p:sp>
        <p:nvSpPr>
          <p:cNvPr id="8" name="Content Placeholder 1"/>
          <p:cNvSpPr txBox="1">
            <a:spLocks/>
          </p:cNvSpPr>
          <p:nvPr/>
        </p:nvSpPr>
        <p:spPr bwMode="auto">
          <a:xfrm>
            <a:off x="119336" y="609600"/>
            <a:ext cx="12072664" cy="5915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sz="2400" dirty="0">
                <a:solidFill>
                  <a:schemeClr val="tx1"/>
                </a:solidFill>
              </a:rPr>
              <a:t>A Poisson distributed random variable may assume  an infinite sequence of values (x = 0, 1, 2, . . . ).Theoretically, there is no upper limit for the number of occurrences. </a:t>
            </a:r>
          </a:p>
          <a:p>
            <a:pPr marL="457200">
              <a:lnSpc>
                <a:spcPct val="80000"/>
              </a:lnSpc>
            </a:pPr>
            <a:r>
              <a:rPr lang="en-US" sz="2400" dirty="0">
                <a:solidFill>
                  <a:schemeClr val="tx1"/>
                </a:solidFill>
              </a:rPr>
              <a:t>In reality, f(x) after an initial increase, starts decreasing, such that after some points it is approximately zero. </a:t>
            </a:r>
          </a:p>
          <a:p>
            <a:r>
              <a:rPr lang="en-US" sz="2400" dirty="0">
                <a:solidFill>
                  <a:schemeClr val="tx1"/>
                </a:solidFill>
              </a:rPr>
              <a:t>Two properties  of Poisson Distribution</a:t>
            </a:r>
          </a:p>
          <a:p>
            <a:pPr lvl="1">
              <a:lnSpc>
                <a:spcPct val="80000"/>
              </a:lnSpc>
            </a:pPr>
            <a:r>
              <a:rPr lang="en-US" sz="2200" dirty="0">
                <a:solidFill>
                  <a:schemeClr val="tx1"/>
                </a:solidFill>
              </a:rPr>
              <a:t>The probability of an occurrence is the same for any two intervals of equal length.</a:t>
            </a:r>
          </a:p>
          <a:p>
            <a:pPr lvl="1">
              <a:lnSpc>
                <a:spcPct val="80000"/>
              </a:lnSpc>
            </a:pPr>
            <a:r>
              <a:rPr lang="en-US" sz="2200" dirty="0">
                <a:solidFill>
                  <a:schemeClr val="tx1"/>
                </a:solidFill>
              </a:rPr>
              <a:t>The occurrence or nonoccurrence in any interval is independent of the occurrence or nonoccurrence other intervals.</a:t>
            </a:r>
          </a:p>
          <a:p>
            <a:pPr algn="l">
              <a:spcBef>
                <a:spcPct val="20000"/>
              </a:spcBef>
              <a:buClr>
                <a:srgbClr val="66FFFF"/>
              </a:buClr>
              <a:buSzPct val="75000"/>
              <a:buFont typeface="Monotype Sorts" pitchFamily="2" charset="2"/>
              <a:buNone/>
            </a:pPr>
            <a:r>
              <a:rPr lang="en-US" sz="2400" i="1" dirty="0">
                <a:solidFill>
                  <a:schemeClr val="tx1"/>
                </a:solidFill>
                <a:latin typeface="Book Antiqua" panose="02040602050305030304" pitchFamily="18" charset="0"/>
              </a:rPr>
              <a:t>x</a:t>
            </a:r>
            <a:r>
              <a:rPr lang="en-US" sz="2400" dirty="0">
                <a:solidFill>
                  <a:schemeClr val="tx1"/>
                </a:solidFill>
                <a:latin typeface="Book Antiqua" pitchFamily="18" charset="0"/>
              </a:rPr>
              <a:t> = the number of occurrences in an interval</a:t>
            </a:r>
          </a:p>
          <a:p>
            <a:pPr algn="l">
              <a:spcBef>
                <a:spcPct val="20000"/>
              </a:spcBef>
              <a:buClr>
                <a:srgbClr val="66FFFF"/>
              </a:buClr>
              <a:buSzPct val="75000"/>
              <a:buFont typeface="Monotype Sorts" pitchFamily="2" charset="2"/>
              <a:buNone/>
            </a:pPr>
            <a:r>
              <a:rPr lang="en-US" sz="2400" i="1" dirty="0">
                <a:solidFill>
                  <a:schemeClr val="tx1"/>
                </a:solidFill>
                <a:latin typeface="Book Antiqua" pitchFamily="18" charset="0"/>
              </a:rPr>
              <a:t>f(x) </a:t>
            </a:r>
            <a:r>
              <a:rPr lang="en-US" sz="2400" dirty="0">
                <a:solidFill>
                  <a:schemeClr val="tx1"/>
                </a:solidFill>
                <a:latin typeface="Book Antiqua" pitchFamily="18" charset="0"/>
              </a:rPr>
              <a:t>= the probability of </a:t>
            </a:r>
            <a:r>
              <a:rPr lang="en-US" sz="2400" i="1" dirty="0">
                <a:solidFill>
                  <a:schemeClr val="tx1"/>
                </a:solidFill>
                <a:latin typeface="Book Antiqua" pitchFamily="18" charset="0"/>
              </a:rPr>
              <a:t>x</a:t>
            </a:r>
            <a:r>
              <a:rPr lang="en-US" sz="2400" dirty="0">
                <a:solidFill>
                  <a:schemeClr val="tx1"/>
                </a:solidFill>
                <a:latin typeface="Book Antiqua" pitchFamily="18" charset="0"/>
              </a:rPr>
              <a:t> occurrences in an interval</a:t>
            </a:r>
          </a:p>
          <a:p>
            <a:pPr algn="l">
              <a:spcBef>
                <a:spcPct val="20000"/>
              </a:spcBef>
              <a:buClr>
                <a:srgbClr val="66FFFF"/>
              </a:buClr>
              <a:buSzPct val="75000"/>
              <a:buFont typeface="Monotype Sorts" pitchFamily="2" charset="2"/>
              <a:buNone/>
            </a:pPr>
            <a:r>
              <a:rPr lang="en-US" sz="2400" i="1" dirty="0">
                <a:solidFill>
                  <a:schemeClr val="tx1"/>
                </a:solidFill>
                <a:latin typeface="Book Antiqua" panose="02040602050305030304" pitchFamily="18" charset="0"/>
              </a:rPr>
              <a:t>µ</a:t>
            </a:r>
            <a:r>
              <a:rPr lang="en-US" sz="2400" dirty="0">
                <a:solidFill>
                  <a:schemeClr val="tx1"/>
                </a:solidFill>
                <a:latin typeface="Book Antiqua" pitchFamily="18" charset="0"/>
              </a:rPr>
              <a:t>  = mean number of occurrences in an interval</a:t>
            </a:r>
          </a:p>
          <a:p>
            <a:pPr lvl="1">
              <a:lnSpc>
                <a:spcPct val="80000"/>
              </a:lnSpc>
            </a:pPr>
            <a:endParaRPr lang="en-US" sz="2400" dirty="0">
              <a:solidFill>
                <a:schemeClr val="tx1"/>
              </a:solidFill>
            </a:endParaRPr>
          </a:p>
          <a:p>
            <a:pPr marL="0" indent="0">
              <a:buNone/>
            </a:pPr>
            <a:endParaRPr lang="en-US" sz="2400" dirty="0">
              <a:solidFill>
                <a:schemeClr val="tx1"/>
              </a:solidFill>
            </a:endParaRPr>
          </a:p>
          <a:p>
            <a:endParaRPr lang="en-US" sz="2400" dirty="0">
              <a:solidFill>
                <a:schemeClr val="tx1"/>
              </a:solidFill>
            </a:endParaRP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B3B3A960-1F45-4BDE-8E0A-8D9BC2A6D894}"/>
                  </a:ext>
                </a:extLst>
              </p:cNvPr>
              <p:cNvSpPr txBox="1">
                <a:spLocks/>
              </p:cNvSpPr>
              <p:nvPr/>
            </p:nvSpPr>
            <p:spPr bwMode="auto">
              <a:xfrm>
                <a:off x="6960096" y="4149080"/>
                <a:ext cx="2088232" cy="1185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lvl="1">
                  <a:lnSpc>
                    <a:spcPct val="80000"/>
                  </a:lnSpc>
                </a:pPr>
                <a:endParaRPr lang="en-US" sz="22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𝑓</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𝑥</m:t>
                          </m:r>
                        </m:e>
                      </m:d>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sSup>
                            <m:sSupPr>
                              <m:ctrlPr>
                                <a:rPr lang="en-US" sz="2400" b="0" i="1" smtClean="0">
                                  <a:solidFill>
                                    <a:schemeClr val="tx1"/>
                                  </a:solidFill>
                                  <a:latin typeface="Cambria Math" panose="02040503050406030204" pitchFamily="18" charset="0"/>
                                </a:rPr>
                              </m:ctrlPr>
                            </m:sSup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ea typeface="Cambria Math" panose="02040503050406030204" pitchFamily="18" charset="0"/>
                                    </a:rPr>
                                    <m:t>𝜇</m:t>
                                  </m:r>
                                </m:e>
                                <m:sup>
                                  <m:r>
                                    <a:rPr lang="en-US" sz="2400" i="1">
                                      <a:solidFill>
                                        <a:schemeClr val="tx1"/>
                                      </a:solidFill>
                                      <a:latin typeface="Cambria Math" panose="02040503050406030204" pitchFamily="18" charset="0"/>
                                    </a:rPr>
                                    <m:t>𝑥</m:t>
                                  </m:r>
                                </m:sup>
                              </m:sSup>
                              <m:r>
                                <a:rPr lang="en-US" sz="2400" b="0" i="1" smtClean="0">
                                  <a:solidFill>
                                    <a:schemeClr val="tx1"/>
                                  </a:solidFill>
                                  <a:latin typeface="Cambria Math" panose="02040503050406030204" pitchFamily="18" charset="0"/>
                                </a:rPr>
                                <m:t>𝑒</m:t>
                              </m:r>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𝜇</m:t>
                              </m:r>
                            </m:sup>
                          </m:sSup>
                        </m:num>
                        <m:den>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den>
                      </m:f>
                    </m:oMath>
                  </m:oMathPara>
                </a14:m>
                <a:endParaRPr lang="en-US" sz="2400" dirty="0">
                  <a:solidFill>
                    <a:schemeClr val="tx1"/>
                  </a:solidFill>
                </a:endParaRPr>
              </a:p>
              <a:p>
                <a:endParaRPr lang="en-US" sz="2400" dirty="0">
                  <a:solidFill>
                    <a:schemeClr val="tx1"/>
                  </a:solidFill>
                </a:endParaRPr>
              </a:p>
            </p:txBody>
          </p:sp>
        </mc:Choice>
        <mc:Fallback xmlns="">
          <p:sp>
            <p:nvSpPr>
              <p:cNvPr id="5" name="Content Placeholder 1">
                <a:extLst>
                  <a:ext uri="{FF2B5EF4-FFF2-40B4-BE49-F238E27FC236}">
                    <a16:creationId xmlns:a16="http://schemas.microsoft.com/office/drawing/2014/main" id="{B3B3A960-1F45-4BDE-8E0A-8D9BC2A6D894}"/>
                  </a:ext>
                </a:extLst>
              </p:cNvPr>
              <p:cNvSpPr txBox="1">
                <a:spLocks noRot="1" noChangeAspect="1" noMove="1" noResize="1" noEditPoints="1" noAdjustHandles="1" noChangeArrowheads="1" noChangeShapeType="1" noTextEdit="1"/>
              </p:cNvSpPr>
              <p:nvPr/>
            </p:nvSpPr>
            <p:spPr bwMode="auto">
              <a:xfrm>
                <a:off x="6960096" y="4149080"/>
                <a:ext cx="2088232" cy="1185056"/>
              </a:xfrm>
              <a:prstGeom prst="rect">
                <a:avLst/>
              </a:prstGeom>
              <a:blipFill>
                <a:blip r:embed="rId2"/>
                <a:stretch>
                  <a:fillRect/>
                </a:stretch>
              </a:blipFill>
              <a:ln w="9525">
                <a:noFill/>
                <a:miter lim="800000"/>
                <a:headEnd/>
                <a:tailEnd/>
              </a:ln>
            </p:spPr>
            <p:txBody>
              <a:bodyPr/>
              <a:lstStyle/>
              <a:p>
                <a:r>
                  <a:rPr lang="en-US">
                    <a:noFill/>
                  </a:rPr>
                  <a:t> </a:t>
                </a:r>
              </a:p>
            </p:txBody>
          </p:sp>
        </mc:Fallback>
      </mc:AlternateContent>
      <p:sp>
        <p:nvSpPr>
          <p:cNvPr id="6" name="Rectangle 6">
            <a:extLst>
              <a:ext uri="{FF2B5EF4-FFF2-40B4-BE49-F238E27FC236}">
                <a16:creationId xmlns:a16="http://schemas.microsoft.com/office/drawing/2014/main" id="{2551C039-CFA7-48BD-8B1E-B319B84BF088}"/>
              </a:ext>
            </a:extLst>
          </p:cNvPr>
          <p:cNvSpPr>
            <a:spLocks noChangeArrowheads="1"/>
          </p:cNvSpPr>
          <p:nvPr/>
        </p:nvSpPr>
        <p:spPr bwMode="auto">
          <a:xfrm>
            <a:off x="154305" y="5524152"/>
            <a:ext cx="7197955" cy="867402"/>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i="1" dirty="0">
                <a:latin typeface="Book Antiqua" pitchFamily="18" charset="0"/>
              </a:rPr>
              <a:t>e</a:t>
            </a:r>
            <a:r>
              <a:rPr lang="en-US" sz="2400" dirty="0">
                <a:latin typeface="Book Antiqua" pitchFamily="18" charset="0"/>
              </a:rPr>
              <a:t> = 2.71828</a:t>
            </a:r>
          </a:p>
          <a:p>
            <a:pPr algn="l">
              <a:spcBef>
                <a:spcPct val="20000"/>
              </a:spcBef>
              <a:buClr>
                <a:srgbClr val="66FFFF"/>
              </a:buClr>
              <a:buSzPct val="75000"/>
              <a:buFont typeface="Monotype Sorts" pitchFamily="2" charset="2"/>
              <a:buNone/>
            </a:pPr>
            <a:r>
              <a:rPr lang="en-US" sz="2400" i="1" dirty="0">
                <a:latin typeface="Book Antiqua" pitchFamily="18" charset="0"/>
              </a:rPr>
              <a:t>x</a:t>
            </a:r>
            <a:r>
              <a:rPr lang="en-US" sz="2400" dirty="0">
                <a:latin typeface="Book Antiqua" pitchFamily="18" charset="0"/>
              </a:rPr>
              <a:t>! =  </a:t>
            </a:r>
            <a:r>
              <a:rPr lang="en-US" sz="2400" i="1" dirty="0">
                <a:latin typeface="Book Antiqua" pitchFamily="18" charset="0"/>
              </a:rPr>
              <a:t>x</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 1)(</a:t>
            </a:r>
            <a:r>
              <a:rPr lang="en-US" sz="2400" i="1" dirty="0">
                <a:latin typeface="Book Antiqua" pitchFamily="18" charset="0"/>
              </a:rPr>
              <a:t>x</a:t>
            </a:r>
            <a:r>
              <a:rPr lang="en-US" sz="2400" dirty="0">
                <a:latin typeface="Book Antiqua" pitchFamily="18" charset="0"/>
              </a:rPr>
              <a:t> – 2) . . . (2)(1)</a:t>
            </a:r>
          </a:p>
        </p:txBody>
      </p:sp>
    </p:spTree>
    <p:extLst>
      <p:ext uri="{BB962C8B-B14F-4D97-AF65-F5344CB8AC3E}">
        <p14:creationId xmlns:p14="http://schemas.microsoft.com/office/powerpoint/2010/main" val="993550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6126"/>
            <a:ext cx="12192000" cy="571500"/>
          </a:xfrm>
          <a:noFill/>
          <a:ln/>
        </p:spPr>
        <p:txBody>
          <a:bodyPr/>
          <a:lstStyle/>
          <a:p>
            <a:r>
              <a:rPr lang="en-US" dirty="0"/>
              <a:t>Poisson Probability Distribution Formula</a:t>
            </a:r>
          </a:p>
        </p:txBody>
      </p:sp>
      <p:sp>
        <p:nvSpPr>
          <p:cNvPr id="9" name="Content Placeholder 1"/>
          <p:cNvSpPr txBox="1">
            <a:spLocks/>
          </p:cNvSpPr>
          <p:nvPr/>
        </p:nvSpPr>
        <p:spPr bwMode="auto">
          <a:xfrm>
            <a:off x="59940" y="4365104"/>
            <a:ext cx="7171438" cy="2003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a:lnSpc>
                <a:spcPct val="80000"/>
              </a:lnSpc>
            </a:pPr>
            <a:endParaRPr lang="en-US" sz="2400" dirty="0"/>
          </a:p>
        </p:txBody>
      </p:sp>
      <p:sp>
        <p:nvSpPr>
          <p:cNvPr id="7" name="Content Placeholder 1">
            <a:extLst>
              <a:ext uri="{FF2B5EF4-FFF2-40B4-BE49-F238E27FC236}">
                <a16:creationId xmlns:a16="http://schemas.microsoft.com/office/drawing/2014/main" id="{3C5A6009-3A34-4038-A5BE-90BF4B6FF2D8}"/>
              </a:ext>
            </a:extLst>
          </p:cNvPr>
          <p:cNvSpPr>
            <a:spLocks noGrp="1"/>
          </p:cNvSpPr>
          <p:nvPr>
            <p:ph idx="1"/>
          </p:nvPr>
        </p:nvSpPr>
        <p:spPr>
          <a:xfrm>
            <a:off x="59940" y="650445"/>
            <a:ext cx="12132060" cy="1338395"/>
          </a:xfrm>
        </p:spPr>
        <p:txBody>
          <a:bodyPr/>
          <a:lstStyle/>
          <a:p>
            <a:pPr marL="0" indent="0">
              <a:buNone/>
            </a:pPr>
            <a:r>
              <a:rPr lang="en-US" dirty="0"/>
              <a:t>Every 10 minutes 8 airplanes arrive at LAX. </a:t>
            </a:r>
            <a:r>
              <a:rPr lang="en-US" dirty="0">
                <a:latin typeface="Symbol" panose="05050102010706020507" pitchFamily="18" charset="2"/>
              </a:rPr>
              <a:t>m</a:t>
            </a:r>
            <a:r>
              <a:rPr lang="en-US" dirty="0"/>
              <a:t> = 8 arrivals per 10 min. Radom Variable x shows the number of arrivals in 10 mins.</a:t>
            </a:r>
          </a:p>
          <a:p>
            <a:pPr marL="0" indent="0">
              <a:buNone/>
            </a:pPr>
            <a:r>
              <a:rPr lang="en-US" dirty="0"/>
              <a:t>Use Poison formula to compute P(x) = 1, 2, 3, ….10. Also compute P(x) ≤ 1, 2, 3, ….10.</a:t>
            </a:r>
          </a:p>
        </p:txBody>
      </p:sp>
      <p:pic>
        <p:nvPicPr>
          <p:cNvPr id="8" name="Picture 7">
            <a:hlinkClick r:id="rId3"/>
            <a:extLst>
              <a:ext uri="{FF2B5EF4-FFF2-40B4-BE49-F238E27FC236}">
                <a16:creationId xmlns:a16="http://schemas.microsoft.com/office/drawing/2014/main" id="{BF7F1BD2-DF09-4EE2-B971-A50C35B3F0B7}"/>
              </a:ext>
            </a:extLst>
          </p:cNvPr>
          <p:cNvPicPr>
            <a:picLocks noChangeAspect="1"/>
          </p:cNvPicPr>
          <p:nvPr/>
        </p:nvPicPr>
        <p:blipFill>
          <a:blip r:embed="rId4"/>
          <a:stretch>
            <a:fillRect/>
          </a:stretch>
        </p:blipFill>
        <p:spPr>
          <a:xfrm>
            <a:off x="191343" y="2218499"/>
            <a:ext cx="5978821" cy="3989055"/>
          </a:xfrm>
          <a:prstGeom prst="rect">
            <a:avLst/>
          </a:prstGeom>
        </p:spPr>
      </p:pic>
      <p:pic>
        <p:nvPicPr>
          <p:cNvPr id="10" name="Picture 9">
            <a:hlinkClick r:id="rId5"/>
            <a:extLst>
              <a:ext uri="{FF2B5EF4-FFF2-40B4-BE49-F238E27FC236}">
                <a16:creationId xmlns:a16="http://schemas.microsoft.com/office/drawing/2014/main" id="{347235C2-105E-46FB-8DBA-63DC64F48154}"/>
              </a:ext>
            </a:extLst>
          </p:cNvPr>
          <p:cNvPicPr>
            <a:picLocks noChangeAspect="1"/>
          </p:cNvPicPr>
          <p:nvPr/>
        </p:nvPicPr>
        <p:blipFill>
          <a:blip r:embed="rId6"/>
          <a:stretch>
            <a:fillRect/>
          </a:stretch>
        </p:blipFill>
        <p:spPr>
          <a:xfrm>
            <a:off x="6960096" y="2140917"/>
            <a:ext cx="4767603" cy="3989055"/>
          </a:xfrm>
          <a:prstGeom prst="rect">
            <a:avLst/>
          </a:prstGeom>
        </p:spPr>
      </p:pic>
    </p:spTree>
    <p:extLst>
      <p:ext uri="{BB962C8B-B14F-4D97-AF65-F5344CB8AC3E}">
        <p14:creationId xmlns:p14="http://schemas.microsoft.com/office/powerpoint/2010/main" val="34045874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72" y="0"/>
            <a:ext cx="9144000" cy="762000"/>
          </a:xfrm>
        </p:spPr>
        <p:txBody>
          <a:bodyPr/>
          <a:lstStyle/>
          <a:p>
            <a:r>
              <a:rPr lang="en-US" dirty="0"/>
              <a:t>Poisson Probability Distribution</a:t>
            </a:r>
          </a:p>
        </p:txBody>
      </p:sp>
      <p:sp>
        <p:nvSpPr>
          <p:cNvPr id="10" name="Rectangle 9"/>
          <p:cNvSpPr/>
          <p:nvPr/>
        </p:nvSpPr>
        <p:spPr>
          <a:xfrm>
            <a:off x="1524000" y="5949280"/>
            <a:ext cx="4572000" cy="523220"/>
          </a:xfrm>
          <a:prstGeom prst="rect">
            <a:avLst/>
          </a:prstGeom>
        </p:spPr>
        <p:txBody>
          <a:bodyPr>
            <a:spAutoFit/>
          </a:bodyPr>
          <a:lstStyle/>
          <a:p>
            <a:r>
              <a:rPr lang="en-US" sz="2800" u="sng" dirty="0">
                <a:latin typeface="Book Antiqua" panose="02040602050305030304" pitchFamily="18" charset="0"/>
                <a:hlinkClick r:id="rId2"/>
              </a:rPr>
              <a:t>Poisson Distribution 1</a:t>
            </a:r>
            <a:endParaRPr lang="en-US" sz="2800" dirty="0">
              <a:latin typeface="Book Antiqua" panose="02040602050305030304" pitchFamily="18" charset="0"/>
            </a:endParaRPr>
          </a:p>
        </p:txBody>
      </p:sp>
      <p:sp>
        <p:nvSpPr>
          <p:cNvPr id="11" name="Rectangle 10"/>
          <p:cNvSpPr/>
          <p:nvPr/>
        </p:nvSpPr>
        <p:spPr>
          <a:xfrm>
            <a:off x="6600056" y="5949280"/>
            <a:ext cx="4572000" cy="523220"/>
          </a:xfrm>
          <a:prstGeom prst="rect">
            <a:avLst/>
          </a:prstGeom>
        </p:spPr>
        <p:txBody>
          <a:bodyPr>
            <a:spAutoFit/>
          </a:bodyPr>
          <a:lstStyle/>
          <a:p>
            <a:r>
              <a:rPr lang="en-US" sz="2800" u="sng" dirty="0">
                <a:latin typeface="Book Antiqua" panose="02040602050305030304" pitchFamily="18" charset="0"/>
                <a:hlinkClick r:id="rId3"/>
              </a:rPr>
              <a:t>Poisson Distribution 2</a:t>
            </a:r>
            <a:endParaRPr lang="en-US" sz="2800" dirty="0">
              <a:latin typeface="Book Antiqua" panose="02040602050305030304" pitchFamily="18" charset="0"/>
            </a:endParaRPr>
          </a:p>
        </p:txBody>
      </p:sp>
      <p:sp>
        <p:nvSpPr>
          <p:cNvPr id="8" name="Content Placeholder 1"/>
          <p:cNvSpPr txBox="1">
            <a:spLocks/>
          </p:cNvSpPr>
          <p:nvPr/>
        </p:nvSpPr>
        <p:spPr bwMode="auto">
          <a:xfrm>
            <a:off x="152400" y="771053"/>
            <a:ext cx="12115800" cy="50448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sz="2400" dirty="0">
                <a:solidFill>
                  <a:schemeClr val="tx1"/>
                </a:solidFill>
              </a:rPr>
              <a:t>A Poisson random variable is useful in estimating the number of occurrences over a specified interval of time or space.</a:t>
            </a:r>
          </a:p>
          <a:p>
            <a:pPr>
              <a:spcBef>
                <a:spcPts val="0"/>
              </a:spcBef>
              <a:spcAft>
                <a:spcPts val="1200"/>
              </a:spcAft>
            </a:pPr>
            <a:r>
              <a:rPr lang="en-US" sz="2400" dirty="0">
                <a:solidFill>
                  <a:schemeClr val="tx1"/>
                </a:solidFill>
              </a:rPr>
              <a:t>In practical applications, </a:t>
            </a:r>
            <a:r>
              <a:rPr lang="en-US" sz="2400" i="1" dirty="0">
                <a:solidFill>
                  <a:schemeClr val="tx1"/>
                </a:solidFill>
              </a:rPr>
              <a:t>x</a:t>
            </a:r>
            <a:r>
              <a:rPr lang="en-US" sz="2400" dirty="0">
                <a:solidFill>
                  <a:schemeClr val="tx1"/>
                </a:solidFill>
              </a:rPr>
              <a:t> will eventually become large enough so that </a:t>
            </a:r>
            <a:r>
              <a:rPr lang="en-US" sz="2400" i="1" dirty="0">
                <a:solidFill>
                  <a:schemeClr val="tx1"/>
                </a:solidFill>
              </a:rPr>
              <a:t>f</a:t>
            </a:r>
            <a:r>
              <a:rPr lang="en-US" sz="2400" dirty="0">
                <a:solidFill>
                  <a:schemeClr val="tx1"/>
                </a:solidFill>
              </a:rPr>
              <a:t>(</a:t>
            </a:r>
            <a:r>
              <a:rPr lang="en-US" sz="2400" i="1" dirty="0">
                <a:solidFill>
                  <a:schemeClr val="tx1"/>
                </a:solidFill>
              </a:rPr>
              <a:t>x</a:t>
            </a:r>
            <a:r>
              <a:rPr lang="en-US" sz="2400" dirty="0">
                <a:solidFill>
                  <a:schemeClr val="tx1"/>
                </a:solidFill>
              </a:rPr>
              <a:t>) is approximately zero and the probability of any larger values of </a:t>
            </a:r>
            <a:r>
              <a:rPr lang="en-US" sz="2400" i="1" dirty="0">
                <a:solidFill>
                  <a:schemeClr val="tx1"/>
                </a:solidFill>
              </a:rPr>
              <a:t>x </a:t>
            </a:r>
            <a:r>
              <a:rPr lang="en-US" sz="2400" dirty="0">
                <a:solidFill>
                  <a:schemeClr val="tx1"/>
                </a:solidFill>
              </a:rPr>
              <a:t> becomes negligible.</a:t>
            </a:r>
          </a:p>
          <a:p>
            <a:endParaRPr lang="en-US" sz="2400" dirty="0">
              <a:solidFill>
                <a:schemeClr val="tx1"/>
              </a:solidFill>
            </a:endParaRPr>
          </a:p>
        </p:txBody>
      </p:sp>
    </p:spTree>
    <p:extLst>
      <p:ext uri="{BB962C8B-B14F-4D97-AF65-F5344CB8AC3E}">
        <p14:creationId xmlns:p14="http://schemas.microsoft.com/office/powerpoint/2010/main" val="17972575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8" y="805036"/>
            <a:ext cx="12188982" cy="5562600"/>
          </a:xfrm>
        </p:spPr>
        <p:txBody>
          <a:bodyPr/>
          <a:lstStyle/>
          <a:p>
            <a:pPr marL="0" indent="0">
              <a:buNone/>
            </a:pPr>
            <a:r>
              <a:rPr lang="en-US" altLang="en-US" dirty="0">
                <a:ea typeface="Times New Roman" panose="02020603050405020304" pitchFamily="18" charset="0"/>
              </a:rPr>
              <a:t>A retail store aimed to reduce the number of bad checks cashed by its cashiers. The store's goal is to cash no more than eight bad checks per week. The average number of bad checks cashed is three per week. </a:t>
            </a:r>
          </a:p>
          <a:p>
            <a:pPr marL="0" indent="0">
              <a:buNone/>
            </a:pPr>
            <a:r>
              <a:rPr lang="en-US" altLang="en-US" dirty="0">
                <a:ea typeface="Times New Roman" panose="02020603050405020304" pitchFamily="18" charset="0"/>
              </a:rPr>
              <a:t>a) Find the probability that the store's cashiers will not cash any bad checks in a particular week.</a:t>
            </a:r>
          </a:p>
          <a:p>
            <a:pPr marL="0" indent="0">
              <a:buNone/>
            </a:pPr>
            <a:r>
              <a:rPr lang="en-US" altLang="en-US" dirty="0">
                <a:ea typeface="Times New Roman" panose="02020603050405020304" pitchFamily="18" charset="0"/>
              </a:rPr>
              <a:t>P(x=0) = </a:t>
            </a:r>
            <a:r>
              <a:rPr lang="en-US" dirty="0"/>
              <a:t>POISSON.DIST(0,3,0) = 0.04979 =</a:t>
            </a:r>
            <a:endParaRPr lang="en-US" altLang="en-US" dirty="0">
              <a:ea typeface="Times New Roman" panose="02020603050405020304" pitchFamily="18" charset="0"/>
            </a:endParaRPr>
          </a:p>
          <a:p>
            <a:pPr marL="0" indent="0">
              <a:buNone/>
            </a:pPr>
            <a:r>
              <a:rPr lang="en-US" altLang="en-US" dirty="0">
                <a:ea typeface="Times New Roman" panose="02020603050405020304" pitchFamily="18" charset="0"/>
              </a:rPr>
              <a:t>b) Find the probability that the store will not meet its goal in a particular week.</a:t>
            </a:r>
          </a:p>
          <a:p>
            <a:pPr marL="0" indent="0">
              <a:buNone/>
            </a:pPr>
            <a:r>
              <a:rPr lang="en-US" dirty="0"/>
              <a:t>P(x&gt;8) = 1- P(x≤ 8) = 1- POISSON.DIST(8,3,1) = 1- 0.9962 = 0.0038 </a:t>
            </a:r>
          </a:p>
        </p:txBody>
      </p:sp>
      <p:sp>
        <p:nvSpPr>
          <p:cNvPr id="3" name="Title 2"/>
          <p:cNvSpPr>
            <a:spLocks noGrp="1"/>
          </p:cNvSpPr>
          <p:nvPr>
            <p:ph type="title"/>
          </p:nvPr>
        </p:nvSpPr>
        <p:spPr>
          <a:xfrm>
            <a:off x="0" y="-31676"/>
            <a:ext cx="12115800" cy="836712"/>
          </a:xfrm>
        </p:spPr>
        <p:txBody>
          <a:bodyPr/>
          <a:lstStyle/>
          <a:p>
            <a:r>
              <a:rPr lang="en-US" dirty="0"/>
              <a:t>Examples of Poisson Probability Distribution</a:t>
            </a:r>
          </a:p>
        </p:txBody>
      </p:sp>
    </p:spTree>
    <p:extLst>
      <p:ext uri="{BB962C8B-B14F-4D97-AF65-F5344CB8AC3E}">
        <p14:creationId xmlns:p14="http://schemas.microsoft.com/office/powerpoint/2010/main" val="3417043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25" y="838200"/>
            <a:ext cx="12018475" cy="5562600"/>
          </a:xfrm>
        </p:spPr>
        <p:txBody>
          <a:bodyPr/>
          <a:lstStyle/>
          <a:p>
            <a:pPr marL="0" indent="0">
              <a:buNone/>
            </a:pPr>
            <a:r>
              <a:rPr lang="en-US" altLang="en-US" dirty="0">
                <a:ea typeface="Times New Roman" panose="02020603050405020304" pitchFamily="18" charset="0"/>
              </a:rPr>
              <a:t>c) Find the probability that the store's cashiers will cash no more than 4 bad checks per two-week period.</a:t>
            </a:r>
          </a:p>
          <a:p>
            <a:pPr marL="0" indent="0">
              <a:buNone/>
            </a:pPr>
            <a:r>
              <a:rPr lang="en-US" altLang="en-US" dirty="0">
                <a:ea typeface="Times New Roman" panose="02020603050405020304" pitchFamily="18" charset="0"/>
              </a:rPr>
              <a:t>Mean for 2 weeks = 2(3) = 6</a:t>
            </a:r>
          </a:p>
          <a:p>
            <a:pPr marL="0" indent="0">
              <a:buNone/>
            </a:pPr>
            <a:r>
              <a:rPr lang="en-US" dirty="0"/>
              <a:t>P(x≤ 4)  =POISSON.DIST(4,6,1) =  0.28506 </a:t>
            </a:r>
            <a:endParaRPr lang="en-US" altLang="en-US" dirty="0">
              <a:ea typeface="Times New Roman" panose="02020603050405020304" pitchFamily="18" charset="0"/>
            </a:endParaRPr>
          </a:p>
          <a:p>
            <a:pPr marL="0" indent="0">
              <a:buNone/>
            </a:pPr>
            <a:endParaRPr lang="en-US" altLang="en-US" dirty="0">
              <a:ea typeface="Times New Roman" panose="02020603050405020304" pitchFamily="18" charset="0"/>
            </a:endParaRPr>
          </a:p>
          <a:p>
            <a:pPr marL="0" indent="0">
              <a:buNone/>
            </a:pPr>
            <a:r>
              <a:rPr lang="en-US" altLang="en-US" dirty="0">
                <a:ea typeface="Times New Roman" panose="02020603050405020304" pitchFamily="18" charset="0"/>
              </a:rPr>
              <a:t>d)  Find the mean, variance, and standard deviation of the number of bad checks per week?</a:t>
            </a:r>
          </a:p>
          <a:p>
            <a:pPr marL="0" indent="0">
              <a:buNone/>
            </a:pPr>
            <a:r>
              <a:rPr lang="en-US" altLang="en-US" dirty="0">
                <a:ea typeface="Times New Roman" panose="02020603050405020304" pitchFamily="18" charset="0"/>
              </a:rPr>
              <a:t>3, 3, SQRT(3)</a:t>
            </a:r>
          </a:p>
          <a:p>
            <a:pPr marL="0" indent="0">
              <a:buNone/>
            </a:pPr>
            <a:endParaRPr lang="en-US" dirty="0">
              <a:ea typeface="Times New Roman" panose="02020603050405020304" pitchFamily="18" charset="0"/>
            </a:endParaRPr>
          </a:p>
          <a:p>
            <a:pPr marL="457200" indent="-457200">
              <a:buAutoNum type="alphaLcPeriod"/>
            </a:pPr>
            <a:endParaRPr lang="en-US" dirty="0">
              <a:ea typeface="Times New Roman" panose="02020603050405020304" pitchFamily="18" charset="0"/>
            </a:endParaRPr>
          </a:p>
        </p:txBody>
      </p:sp>
      <p:sp>
        <p:nvSpPr>
          <p:cNvPr id="3" name="Title 2"/>
          <p:cNvSpPr>
            <a:spLocks noGrp="1"/>
          </p:cNvSpPr>
          <p:nvPr>
            <p:ph type="title"/>
          </p:nvPr>
        </p:nvSpPr>
        <p:spPr>
          <a:xfrm>
            <a:off x="0" y="20370"/>
            <a:ext cx="12192000" cy="741630"/>
          </a:xfrm>
        </p:spPr>
        <p:txBody>
          <a:bodyPr/>
          <a:lstStyle/>
          <a:p>
            <a:r>
              <a:rPr lang="en-US" dirty="0"/>
              <a:t>Examples of Poisson Probability Distribution</a:t>
            </a:r>
          </a:p>
        </p:txBody>
      </p:sp>
    </p:spTree>
    <p:extLst>
      <p:ext uri="{BB962C8B-B14F-4D97-AF65-F5344CB8AC3E}">
        <p14:creationId xmlns:p14="http://schemas.microsoft.com/office/powerpoint/2010/main" val="3596979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870"/>
            <a:ext cx="9144001" cy="762000"/>
          </a:xfrm>
        </p:spPr>
        <p:txBody>
          <a:bodyPr/>
          <a:lstStyle/>
          <a:p>
            <a:r>
              <a:rPr lang="en-US" dirty="0"/>
              <a:t>Poisson Excel Sheets</a:t>
            </a:r>
          </a:p>
        </p:txBody>
      </p:sp>
      <p:pic>
        <p:nvPicPr>
          <p:cNvPr id="4" name="Picture 3">
            <a:hlinkClick r:id="rId4"/>
          </p:cNvPr>
          <p:cNvPicPr>
            <a:picLocks noChangeAspect="1"/>
          </p:cNvPicPr>
          <p:nvPr/>
        </p:nvPicPr>
        <p:blipFill>
          <a:blip r:embed="rId5"/>
          <a:stretch>
            <a:fillRect/>
          </a:stretch>
        </p:blipFill>
        <p:spPr>
          <a:xfrm>
            <a:off x="1524000" y="908721"/>
            <a:ext cx="7643192" cy="5373143"/>
          </a:xfrm>
          <a:prstGeom prst="rect">
            <a:avLst/>
          </a:prstGeom>
        </p:spPr>
      </p:pic>
      <p:pic>
        <p:nvPicPr>
          <p:cNvPr id="5" name="Picture 4"/>
          <p:cNvPicPr>
            <a:picLocks noChangeAspect="1"/>
          </p:cNvPicPr>
          <p:nvPr/>
        </p:nvPicPr>
        <p:blipFill>
          <a:blip r:embed="rId6"/>
          <a:stretch>
            <a:fillRect/>
          </a:stretch>
        </p:blipFill>
        <p:spPr>
          <a:xfrm>
            <a:off x="9982201" y="13607"/>
            <a:ext cx="685801" cy="674044"/>
          </a:xfrm>
          <a:prstGeom prst="rect">
            <a:avLst/>
          </a:prstGeom>
        </p:spPr>
      </p:pic>
      <p:sp>
        <p:nvSpPr>
          <p:cNvPr id="7" name="Rectangle 6"/>
          <p:cNvSpPr/>
          <p:nvPr/>
        </p:nvSpPr>
        <p:spPr bwMode="auto">
          <a:xfrm>
            <a:off x="1775520" y="1174718"/>
            <a:ext cx="7416824" cy="51125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graphicFrame>
        <p:nvGraphicFramePr>
          <p:cNvPr id="6" name="Object 5"/>
          <p:cNvGraphicFramePr>
            <a:graphicFrameLocks noChangeAspect="1"/>
          </p:cNvGraphicFramePr>
          <p:nvPr/>
        </p:nvGraphicFramePr>
        <p:xfrm>
          <a:off x="1768158" y="1174719"/>
          <a:ext cx="7399035" cy="5107145"/>
        </p:xfrm>
        <a:graphic>
          <a:graphicData uri="http://schemas.openxmlformats.org/presentationml/2006/ole">
            <mc:AlternateContent xmlns:mc="http://schemas.openxmlformats.org/markup-compatibility/2006">
              <mc:Choice xmlns:v="urn:schemas-microsoft-com:vml" Requires="v">
                <p:oleObj spid="_x0000_s23555" name="Worksheet" r:id="rId7" imgW="8477250" imgH="5695852" progId="Excel.Sheet.12">
                  <p:embed/>
                </p:oleObj>
              </mc:Choice>
              <mc:Fallback>
                <p:oleObj name="Worksheet" r:id="rId7" imgW="8477250" imgH="5695852" progId="Excel.Sheet.12">
                  <p:embed/>
                  <p:pic>
                    <p:nvPicPr>
                      <p:cNvPr id="6" name="Object 5"/>
                      <p:cNvPicPr/>
                      <p:nvPr/>
                    </p:nvPicPr>
                    <p:blipFill>
                      <a:blip r:embed="rId8"/>
                      <a:stretch>
                        <a:fillRect/>
                      </a:stretch>
                    </p:blipFill>
                    <p:spPr>
                      <a:xfrm>
                        <a:off x="1768158" y="1174719"/>
                        <a:ext cx="7399035" cy="5107145"/>
                      </a:xfrm>
                      <a:prstGeom prst="rect">
                        <a:avLst/>
                      </a:prstGeom>
                    </p:spPr>
                  </p:pic>
                </p:oleObj>
              </mc:Fallback>
            </mc:AlternateContent>
          </a:graphicData>
        </a:graphic>
      </p:graphicFrame>
    </p:spTree>
    <p:extLst>
      <p:ext uri="{BB962C8B-B14F-4D97-AF65-F5344CB8AC3E}">
        <p14:creationId xmlns:p14="http://schemas.microsoft.com/office/powerpoint/2010/main" val="4465558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97" y="790092"/>
            <a:ext cx="12208597" cy="5472608"/>
          </a:xfrm>
        </p:spPr>
        <p:txBody>
          <a:bodyPr/>
          <a:lstStyle/>
          <a:p>
            <a:pPr marL="0" indent="0">
              <a:buNone/>
            </a:pPr>
            <a:r>
              <a:rPr lang="en-US" dirty="0"/>
              <a:t>An actuary has discovered that policyholders are three times as likely to file two claims as to file four claims. </a:t>
            </a:r>
          </a:p>
          <a:p>
            <a:pPr marL="0" indent="0">
              <a:buNone/>
            </a:pPr>
            <a:r>
              <a:rPr lang="en-US" dirty="0"/>
              <a:t>The number of claims filed has a Poisson distribution. </a:t>
            </a:r>
          </a:p>
          <a:p>
            <a:pPr marL="0" indent="0">
              <a:buNone/>
            </a:pPr>
            <a:r>
              <a:rPr lang="en-US" dirty="0"/>
              <a:t>Calculate the variance of the number of claims filed.</a:t>
            </a:r>
          </a:p>
          <a:p>
            <a:pPr marL="457200" indent="-457200">
              <a:buAutoNum type="alphaUcParenR"/>
            </a:pPr>
            <a:r>
              <a:rPr lang="en-US" dirty="0"/>
              <a:t>0.58</a:t>
            </a:r>
          </a:p>
          <a:p>
            <a:pPr marL="457200" indent="-457200">
              <a:buAutoNum type="alphaUcParenR"/>
            </a:pPr>
            <a:r>
              <a:rPr lang="en-US" dirty="0"/>
              <a:t>1</a:t>
            </a:r>
          </a:p>
          <a:p>
            <a:pPr marL="457200" indent="-457200">
              <a:buAutoNum type="alphaUcParenR"/>
            </a:pPr>
            <a:r>
              <a:rPr lang="en-US" dirty="0"/>
              <a:t>1.41</a:t>
            </a:r>
          </a:p>
          <a:p>
            <a:pPr marL="457200" indent="-457200">
              <a:buAutoNum type="alphaUcParenR"/>
            </a:pPr>
            <a:r>
              <a:rPr lang="en-US" dirty="0"/>
              <a:t>2</a:t>
            </a:r>
          </a:p>
          <a:p>
            <a:pPr marL="457200" indent="-457200">
              <a:buAutoNum type="alphaUcParenR"/>
            </a:pPr>
            <a:r>
              <a:rPr lang="en-US" dirty="0"/>
              <a:t>4 </a:t>
            </a:r>
          </a:p>
        </p:txBody>
      </p:sp>
      <p:sp>
        <p:nvSpPr>
          <p:cNvPr id="3" name="Title 2"/>
          <p:cNvSpPr>
            <a:spLocks noGrp="1"/>
          </p:cNvSpPr>
          <p:nvPr>
            <p:ph type="title"/>
          </p:nvPr>
        </p:nvSpPr>
        <p:spPr>
          <a:xfrm>
            <a:off x="-16598" y="25388"/>
            <a:ext cx="9144000" cy="764704"/>
          </a:xfrm>
        </p:spPr>
        <p:txBody>
          <a:bodyPr/>
          <a:lstStyle/>
          <a:p>
            <a:r>
              <a:rPr lang="en-US" dirty="0"/>
              <a:t>Problem- Poisson- Not Easy</a:t>
            </a:r>
          </a:p>
        </p:txBody>
      </p:sp>
      <p:grpSp>
        <p:nvGrpSpPr>
          <p:cNvPr id="7" name="Group 6"/>
          <p:cNvGrpSpPr/>
          <p:nvPr/>
        </p:nvGrpSpPr>
        <p:grpSpPr>
          <a:xfrm>
            <a:off x="3880840" y="3861048"/>
            <a:ext cx="6257544" cy="2019300"/>
            <a:chOff x="2411760" y="3861048"/>
            <a:chExt cx="6257544" cy="2019300"/>
          </a:xfrm>
        </p:grpSpPr>
        <p:pic>
          <p:nvPicPr>
            <p:cNvPr id="5" name="Picture 4"/>
            <p:cNvPicPr>
              <a:picLocks noChangeAspect="1"/>
            </p:cNvPicPr>
            <p:nvPr/>
          </p:nvPicPr>
          <p:blipFill>
            <a:blip r:embed="rId3"/>
            <a:stretch>
              <a:fillRect/>
            </a:stretch>
          </p:blipFill>
          <p:spPr>
            <a:xfrm>
              <a:off x="2411760" y="3861048"/>
              <a:ext cx="6248400" cy="2019300"/>
            </a:xfrm>
            <a:prstGeom prst="rect">
              <a:avLst/>
            </a:prstGeom>
          </p:spPr>
        </p:pic>
        <p:pic>
          <p:nvPicPr>
            <p:cNvPr id="6" name="Picture 5"/>
            <p:cNvPicPr>
              <a:picLocks noChangeAspect="1"/>
            </p:cNvPicPr>
            <p:nvPr/>
          </p:nvPicPr>
          <p:blipFill>
            <a:blip r:embed="rId4"/>
            <a:stretch>
              <a:fillRect/>
            </a:stretch>
          </p:blipFill>
          <p:spPr>
            <a:xfrm>
              <a:off x="2725704" y="4167368"/>
              <a:ext cx="5943600" cy="1666875"/>
            </a:xfrm>
            <a:prstGeom prst="rect">
              <a:avLst/>
            </a:prstGeom>
          </p:spPr>
        </p:pic>
      </p:grpSp>
      <p:graphicFrame>
        <p:nvGraphicFramePr>
          <p:cNvPr id="8" name="Object 7"/>
          <p:cNvGraphicFramePr>
            <a:graphicFrameLocks noChangeAspect="1"/>
          </p:cNvGraphicFramePr>
          <p:nvPr/>
        </p:nvGraphicFramePr>
        <p:xfrm>
          <a:off x="4249704" y="4176591"/>
          <a:ext cx="5878744" cy="1657652"/>
        </p:xfrm>
        <a:graphic>
          <a:graphicData uri="http://schemas.openxmlformats.org/presentationml/2006/ole">
            <mc:AlternateContent xmlns:mc="http://schemas.openxmlformats.org/markup-compatibility/2006">
              <mc:Choice xmlns:v="urn:schemas-microsoft-com:vml" Requires="v">
                <p:oleObj spid="_x0000_s24579" name="Worksheet" r:id="rId5" imgW="4716603" imgH="1287890" progId="Excel.Sheet.12">
                  <p:embed/>
                </p:oleObj>
              </mc:Choice>
              <mc:Fallback>
                <p:oleObj name="Worksheet" r:id="rId5" imgW="4716603" imgH="1287890" progId="Excel.Sheet.12">
                  <p:embed/>
                  <p:pic>
                    <p:nvPicPr>
                      <p:cNvPr id="8" name="Object 7"/>
                      <p:cNvPicPr/>
                      <p:nvPr/>
                    </p:nvPicPr>
                    <p:blipFill>
                      <a:blip r:embed="rId6"/>
                      <a:stretch>
                        <a:fillRect/>
                      </a:stretch>
                    </p:blipFill>
                    <p:spPr>
                      <a:xfrm>
                        <a:off x="4249704" y="4176591"/>
                        <a:ext cx="5878744" cy="1657652"/>
                      </a:xfrm>
                      <a:prstGeom prst="rect">
                        <a:avLst/>
                      </a:prstGeom>
                    </p:spPr>
                  </p:pic>
                </p:oleObj>
              </mc:Fallback>
            </mc:AlternateContent>
          </a:graphicData>
        </a:graphic>
      </p:graphicFrame>
    </p:spTree>
    <p:extLst>
      <p:ext uri="{BB962C8B-B14F-4D97-AF65-F5344CB8AC3E}">
        <p14:creationId xmlns:p14="http://schemas.microsoft.com/office/powerpoint/2010/main" val="2754626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52" y="12378"/>
            <a:ext cx="9144000" cy="764704"/>
          </a:xfrm>
        </p:spPr>
        <p:txBody>
          <a:bodyPr/>
          <a:lstStyle/>
          <a:p>
            <a:pPr eaLnBrk="0" hangingPunct="0"/>
            <a:r>
              <a:rPr lang="en-US" kern="1200" dirty="0">
                <a:ea typeface="ＭＳ Ｐゴシック" charset="-128"/>
                <a:cs typeface="+mn-cs"/>
              </a:rPr>
              <a:t>Exponential and Poisson Relationship</a:t>
            </a:r>
          </a:p>
        </p:txBody>
      </p:sp>
      <p:graphicFrame>
        <p:nvGraphicFramePr>
          <p:cNvPr id="4" name="Object 3"/>
          <p:cNvGraphicFramePr>
            <a:graphicFrameLocks noChangeAspect="1"/>
          </p:cNvGraphicFramePr>
          <p:nvPr/>
        </p:nvGraphicFramePr>
        <p:xfrm>
          <a:off x="2689225" y="914400"/>
          <a:ext cx="4321175" cy="2697163"/>
        </p:xfrm>
        <a:graphic>
          <a:graphicData uri="http://schemas.openxmlformats.org/presentationml/2006/ole">
            <mc:AlternateContent xmlns:mc="http://schemas.openxmlformats.org/markup-compatibility/2006">
              <mc:Choice xmlns:v="urn:schemas-microsoft-com:vml" Requires="v">
                <p:oleObj spid="_x0000_s19461" name="Worksheet" r:id="rId3" imgW="4321958" imgH="2697382" progId="Excel.Sheet.12">
                  <p:embed/>
                </p:oleObj>
              </mc:Choice>
              <mc:Fallback>
                <p:oleObj name="Worksheet" r:id="rId3" imgW="4321958" imgH="2697382" progId="Excel.Sheet.12">
                  <p:embed/>
                  <p:pic>
                    <p:nvPicPr>
                      <p:cNvPr id="4" name="Object 3"/>
                      <p:cNvPicPr/>
                      <p:nvPr/>
                    </p:nvPicPr>
                    <p:blipFill>
                      <a:blip r:embed="rId4"/>
                      <a:stretch>
                        <a:fillRect/>
                      </a:stretch>
                    </p:blipFill>
                    <p:spPr>
                      <a:xfrm>
                        <a:off x="2689225" y="914400"/>
                        <a:ext cx="4321175" cy="2697163"/>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154863" y="914400"/>
          <a:ext cx="4579937" cy="2706687"/>
        </p:xfrm>
        <a:graphic>
          <a:graphicData uri="http://schemas.openxmlformats.org/presentationml/2006/ole">
            <mc:AlternateContent xmlns:mc="http://schemas.openxmlformats.org/markup-compatibility/2006">
              <mc:Choice xmlns:v="urn:schemas-microsoft-com:vml" Requires="v">
                <p:oleObj spid="_x0000_s19462" name="Worksheet" r:id="rId5" imgW="4579599" imgH="2706755" progId="Excel.Sheet.12">
                  <p:embed/>
                </p:oleObj>
              </mc:Choice>
              <mc:Fallback>
                <p:oleObj name="Worksheet" r:id="rId5" imgW="4579599" imgH="2706755" progId="Excel.Sheet.12">
                  <p:embed/>
                  <p:pic>
                    <p:nvPicPr>
                      <p:cNvPr id="5" name="Object 4"/>
                      <p:cNvPicPr/>
                      <p:nvPr/>
                    </p:nvPicPr>
                    <p:blipFill>
                      <a:blip r:embed="rId6"/>
                      <a:stretch>
                        <a:fillRect/>
                      </a:stretch>
                    </p:blipFill>
                    <p:spPr>
                      <a:xfrm>
                        <a:off x="7154863" y="914400"/>
                        <a:ext cx="4579937" cy="2706687"/>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7154862" y="3655792"/>
          <a:ext cx="4579937" cy="2708275"/>
        </p:xfrm>
        <a:graphic>
          <a:graphicData uri="http://schemas.openxmlformats.org/presentationml/2006/ole">
            <mc:AlternateContent xmlns:mc="http://schemas.openxmlformats.org/markup-compatibility/2006">
              <mc:Choice xmlns:v="urn:schemas-microsoft-com:vml" Requires="v">
                <p:oleObj spid="_x0000_s19463" name="Worksheet" r:id="rId7" imgW="4579599" imgH="2708197" progId="Excel.Sheet.12">
                  <p:embed/>
                </p:oleObj>
              </mc:Choice>
              <mc:Fallback>
                <p:oleObj name="Worksheet" r:id="rId7" imgW="4579599" imgH="2708197" progId="Excel.Sheet.12">
                  <p:embed/>
                  <p:pic>
                    <p:nvPicPr>
                      <p:cNvPr id="6" name="Object 5"/>
                      <p:cNvPicPr/>
                      <p:nvPr/>
                    </p:nvPicPr>
                    <p:blipFill>
                      <a:blip r:embed="rId8"/>
                      <a:stretch>
                        <a:fillRect/>
                      </a:stretch>
                    </p:blipFill>
                    <p:spPr>
                      <a:xfrm>
                        <a:off x="7154862" y="3655792"/>
                        <a:ext cx="4579937" cy="2708275"/>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1F38BEF-F59C-493E-9FBC-729EDC59C9EA}"/>
              </a:ext>
            </a:extLst>
          </p:cNvPr>
          <p:cNvSpPr txBox="1"/>
          <p:nvPr/>
        </p:nvSpPr>
        <p:spPr>
          <a:xfrm>
            <a:off x="0" y="3886200"/>
            <a:ext cx="7010400" cy="2677656"/>
          </a:xfrm>
          <a:prstGeom prst="rect">
            <a:avLst/>
          </a:prstGeom>
          <a:noFill/>
        </p:spPr>
        <p:txBody>
          <a:bodyPr wrap="square" rtlCol="0">
            <a:spAutoFit/>
          </a:bodyPr>
          <a:lstStyle/>
          <a:p>
            <a:r>
              <a:rPr lang="en-US" sz="2400" dirty="0">
                <a:latin typeface="Book Antiqua" panose="02040602050305030304" pitchFamily="18" charset="0"/>
              </a:rPr>
              <a:t>When average is small: Poisson Looks Like Exponential</a:t>
            </a:r>
          </a:p>
          <a:p>
            <a:r>
              <a:rPr lang="en-US" sz="2400" dirty="0">
                <a:latin typeface="Book Antiqua" panose="02040602050305030304" pitchFamily="18" charset="0"/>
              </a:rPr>
              <a:t>As average goes up: Poisson moves looking like Normal</a:t>
            </a:r>
          </a:p>
          <a:p>
            <a:r>
              <a:rPr lang="en-US" sz="2400" dirty="0">
                <a:latin typeface="Book Antiqua" panose="02040602050305030304" pitchFamily="18" charset="0"/>
              </a:rPr>
              <a:t>But do not forget: Poisson is a Discrete distribution, Exponential &amp; Normal are Continuous Distributions.</a:t>
            </a:r>
          </a:p>
        </p:txBody>
      </p:sp>
    </p:spTree>
    <p:extLst>
      <p:ext uri="{BB962C8B-B14F-4D97-AF65-F5344CB8AC3E}">
        <p14:creationId xmlns:p14="http://schemas.microsoft.com/office/powerpoint/2010/main" val="199726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41766" y="952500"/>
            <a:ext cx="12178552" cy="4610100"/>
          </a:xfrm>
          <a:prstGeom prst="rect">
            <a:avLst/>
          </a:prstGeom>
        </p:spPr>
      </p:pic>
      <p:sp>
        <p:nvSpPr>
          <p:cNvPr id="9" name="Title 2"/>
          <p:cNvSpPr>
            <a:spLocks noGrp="1"/>
          </p:cNvSpPr>
          <p:nvPr>
            <p:ph type="title"/>
          </p:nvPr>
        </p:nvSpPr>
        <p:spPr>
          <a:xfrm>
            <a:off x="0" y="45829"/>
            <a:ext cx="9144000" cy="641822"/>
          </a:xfrm>
        </p:spPr>
        <p:txBody>
          <a:bodyPr/>
          <a:lstStyle/>
          <a:p>
            <a:r>
              <a:rPr lang="en-US" dirty="0"/>
              <a:t>Poisson Distribution</a:t>
            </a:r>
          </a:p>
        </p:txBody>
      </p:sp>
      <p:pic>
        <p:nvPicPr>
          <p:cNvPr id="10" name="Picture 9"/>
          <p:cNvPicPr>
            <a:picLocks noChangeAspect="1"/>
          </p:cNvPicPr>
          <p:nvPr/>
        </p:nvPicPr>
        <p:blipFill>
          <a:blip r:embed="rId4"/>
          <a:stretch>
            <a:fillRect/>
          </a:stretch>
        </p:blipFill>
        <p:spPr>
          <a:xfrm>
            <a:off x="11501296" y="13607"/>
            <a:ext cx="685801" cy="674044"/>
          </a:xfrm>
          <a:prstGeom prst="rect">
            <a:avLst/>
          </a:prstGeom>
        </p:spPr>
      </p:pic>
    </p:spTree>
    <p:extLst>
      <p:ext uri="{BB962C8B-B14F-4D97-AF65-F5344CB8AC3E}">
        <p14:creationId xmlns:p14="http://schemas.microsoft.com/office/powerpoint/2010/main" val="7528126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Line 6"/>
          <p:cNvSpPr>
            <a:spLocks noChangeShapeType="1"/>
          </p:cNvSpPr>
          <p:nvPr/>
        </p:nvSpPr>
        <p:spPr bwMode="auto">
          <a:xfrm>
            <a:off x="5807968" y="1774996"/>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74759" name="Line 7"/>
          <p:cNvSpPr>
            <a:spLocks noChangeShapeType="1"/>
          </p:cNvSpPr>
          <p:nvPr/>
        </p:nvSpPr>
        <p:spPr bwMode="auto">
          <a:xfrm flipV="1">
            <a:off x="6096000" y="1759424"/>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10" name="Rectangle 9"/>
          <p:cNvSpPr>
            <a:spLocks noChangeArrowheads="1"/>
          </p:cNvSpPr>
          <p:nvPr/>
        </p:nvSpPr>
        <p:spPr bwMode="auto">
          <a:xfrm>
            <a:off x="76200" y="3581400"/>
            <a:ext cx="12115800" cy="2664296"/>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One customer arrives per 15 minutes.</a:t>
            </a:r>
          </a:p>
          <a:p>
            <a:pPr algn="l">
              <a:spcBef>
                <a:spcPct val="20000"/>
              </a:spcBef>
              <a:buClr>
                <a:srgbClr val="66FFFF"/>
              </a:buClr>
              <a:buSzPct val="75000"/>
              <a:buFont typeface="Monotype Sorts" pitchFamily="2" charset="2"/>
              <a:buNone/>
            </a:pPr>
            <a:r>
              <a:rPr lang="en-US" sz="2400" dirty="0">
                <a:latin typeface="Book Antiqua" pitchFamily="18" charset="0"/>
              </a:rPr>
              <a:t>This is Exponential Distribution. </a:t>
            </a:r>
          </a:p>
          <a:p>
            <a:pPr algn="l">
              <a:spcBef>
                <a:spcPct val="20000"/>
              </a:spcBef>
              <a:buClr>
                <a:srgbClr val="66FFFF"/>
              </a:buClr>
              <a:buSzPct val="75000"/>
              <a:buFont typeface="Monotype Sorts" pitchFamily="2" charset="2"/>
              <a:buNone/>
            </a:pPr>
            <a:r>
              <a:rPr lang="en-US" sz="2400" dirty="0">
                <a:latin typeface="Book Antiqua" pitchFamily="18" charset="0"/>
              </a:rPr>
              <a:t>What is the probability of arrival of 3 customers in 30 minutes.  </a:t>
            </a:r>
          </a:p>
          <a:p>
            <a:pPr>
              <a:spcBef>
                <a:spcPct val="20000"/>
              </a:spcBef>
              <a:buClr>
                <a:srgbClr val="66FFFF"/>
              </a:buClr>
              <a:buSzPct val="75000"/>
            </a:pPr>
            <a:r>
              <a:rPr lang="en-US" sz="2400" dirty="0">
                <a:latin typeface="Book Antiqua" pitchFamily="18" charset="0"/>
              </a:rPr>
              <a:t>This is Poisson distribution. </a:t>
            </a:r>
          </a:p>
          <a:p>
            <a:pPr algn="l">
              <a:spcBef>
                <a:spcPct val="20000"/>
              </a:spcBef>
              <a:buClr>
                <a:srgbClr val="66FFFF"/>
              </a:buClr>
              <a:buSzPct val="75000"/>
              <a:buFont typeface="Monotype Sorts" pitchFamily="2" charset="2"/>
              <a:buNone/>
            </a:pPr>
            <a:r>
              <a:rPr lang="en-US" sz="2400" dirty="0">
                <a:latin typeface="Book Antiqua" pitchFamily="18" charset="0"/>
              </a:rPr>
              <a:t>The average number of customers arriving in 30 mins is 2.</a:t>
            </a:r>
          </a:p>
          <a:p>
            <a:pPr algn="l">
              <a:spcBef>
                <a:spcPct val="20000"/>
              </a:spcBef>
              <a:buClr>
                <a:srgbClr val="66FFFF"/>
              </a:buClr>
              <a:buSzPct val="75000"/>
              <a:buFont typeface="Monotype Sorts" pitchFamily="2" charset="2"/>
              <a:buNone/>
            </a:pPr>
            <a:r>
              <a:rPr lang="en-US" sz="2400" dirty="0">
                <a:latin typeface="Book Antiqua" pitchFamily="18" charset="0"/>
              </a:rPr>
              <a:t>=POISSON.DIST(3,2,1)  =0.857123</a:t>
            </a: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
        <p:nvSpPr>
          <p:cNvPr id="2" name="Rectangle 1"/>
          <p:cNvSpPr/>
          <p:nvPr/>
        </p:nvSpPr>
        <p:spPr>
          <a:xfrm>
            <a:off x="3269660" y="1028735"/>
            <a:ext cx="5616624" cy="646331"/>
          </a:xfrm>
          <a:prstGeom prst="rect">
            <a:avLst/>
          </a:prstGeom>
          <a:ln w="38100">
            <a:solidFill>
              <a:schemeClr val="tx1"/>
            </a:solidFill>
          </a:ln>
        </p:spPr>
        <p:txBody>
          <a:bodyPr wrap="square">
            <a:spAutoFit/>
          </a:bodyPr>
          <a:lstStyle/>
          <a:p>
            <a:pPr algn="ctr"/>
            <a:r>
              <a:rPr lang="en-US" dirty="0">
                <a:latin typeface="Book Antiqua" pitchFamily="18" charset="0"/>
              </a:rPr>
              <a:t>The Poisson distribution provides an appropriate </a:t>
            </a:r>
          </a:p>
          <a:p>
            <a:pPr algn="ctr"/>
            <a:r>
              <a:rPr lang="en-US" dirty="0">
                <a:latin typeface="Book Antiqua" pitchFamily="18" charset="0"/>
              </a:rPr>
              <a:t>Description of the number of occurrences per interval</a:t>
            </a:r>
          </a:p>
        </p:txBody>
      </p:sp>
      <p:sp>
        <p:nvSpPr>
          <p:cNvPr id="11" name="Rectangle 10"/>
          <p:cNvSpPr/>
          <p:nvPr/>
        </p:nvSpPr>
        <p:spPr>
          <a:xfrm>
            <a:off x="2711624" y="2440014"/>
            <a:ext cx="6912768" cy="646331"/>
          </a:xfrm>
          <a:prstGeom prst="rect">
            <a:avLst/>
          </a:prstGeom>
          <a:ln w="38100">
            <a:solidFill>
              <a:schemeClr val="tx1"/>
            </a:solidFill>
          </a:ln>
        </p:spPr>
        <p:txBody>
          <a:bodyPr wrap="square">
            <a:spAutoFit/>
          </a:bodyPr>
          <a:lstStyle/>
          <a:p>
            <a:pPr algn="ctr"/>
            <a:r>
              <a:rPr lang="en-US" dirty="0">
                <a:latin typeface="Book Antiqua" pitchFamily="18" charset="0"/>
              </a:rPr>
              <a:t>The exponential distribution provides an appropriate description of the length of the interval between occurrences</a:t>
            </a:r>
          </a:p>
        </p:txBody>
      </p:sp>
      <p:sp>
        <p:nvSpPr>
          <p:cNvPr id="9" name="Rectangle 2"/>
          <p:cNvSpPr>
            <a:spLocks noChangeArrowheads="1"/>
          </p:cNvSpPr>
          <p:nvPr/>
        </p:nvSpPr>
        <p:spPr bwMode="auto">
          <a:xfrm>
            <a:off x="15089" y="1"/>
            <a:ext cx="9144000" cy="762000"/>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&amp; Poisson Relationship</a:t>
            </a:r>
          </a:p>
        </p:txBody>
      </p:sp>
    </p:spTree>
    <p:extLst>
      <p:ext uri="{BB962C8B-B14F-4D97-AF65-F5344CB8AC3E}">
        <p14:creationId xmlns:p14="http://schemas.microsoft.com/office/powerpoint/2010/main" val="602225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slide(fromTop)">
                                      <p:cBhvr>
                                        <p:cTn id="7" dur="500"/>
                                        <p:tgtEl>
                                          <p:spTgt spid="74758"/>
                                        </p:tgtEl>
                                      </p:cBhvr>
                                    </p:animEffect>
                                  </p:childTnLst>
                                </p:cTn>
                              </p:par>
                            </p:childTnLst>
                          </p:cTn>
                        </p:par>
                        <p:par>
                          <p:cTn id="8" fill="hold">
                            <p:stCondLst>
                              <p:cond delay="500"/>
                            </p:stCondLst>
                            <p:childTnLst>
                              <p:par>
                                <p:cTn id="9" presetID="12" presetClass="entr" presetSubtype="4" fill="hold" grpId="0" nodeType="afterEffect">
                                  <p:stCondLst>
                                    <p:cond delay="2000"/>
                                  </p:stCondLst>
                                  <p:childTnLst>
                                    <p:set>
                                      <p:cBhvr>
                                        <p:cTn id="10" dur="1" fill="hold">
                                          <p:stCondLst>
                                            <p:cond delay="0"/>
                                          </p:stCondLst>
                                        </p:cTn>
                                        <p:tgtEl>
                                          <p:spTgt spid="74759"/>
                                        </p:tgtEl>
                                        <p:attrNameLst>
                                          <p:attrName>style.visibility</p:attrName>
                                        </p:attrNameLst>
                                      </p:cBhvr>
                                      <p:to>
                                        <p:strVal val="visible"/>
                                      </p:to>
                                    </p:set>
                                    <p:animEffect transition="in" filter="slide(fromBottom)">
                                      <p:cBhvr>
                                        <p:cTn id="11" dur="500"/>
                                        <p:tgtEl>
                                          <p:spTgt spid="7475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blinds(horizontal)">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blinds(horizontal)">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blinds(horizontal)">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blinds(horizontal)">
                                      <p:cBhvr>
                                        <p:cTn id="31" dur="500"/>
                                        <p:tgtEl>
                                          <p:spTgt spid="1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blinds(horizontal)">
                                      <p:cBhvr>
                                        <p:cTn id="36" dur="500"/>
                                        <p:tgtEl>
                                          <p:spTgt spid="10">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Effect transition="in" filter="blinds(horizontal)">
                                      <p:cBhvr>
                                        <p:cTn id="4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P spid="74759" grpId="0" animBg="1"/>
      <p:bldP spid="1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0"/>
            <a:ext cx="12115800" cy="5544616"/>
          </a:xfrm>
        </p:spPr>
        <p:txBody>
          <a:bodyPr/>
          <a:lstStyle/>
          <a:p>
            <a:pPr marL="0" indent="0">
              <a:buNone/>
            </a:pPr>
            <a:r>
              <a:rPr lang="en-US" dirty="0"/>
              <a:t>The interarrival time between two airplanes landing in a busy airport is 1.5 minutes. </a:t>
            </a:r>
          </a:p>
          <a:p>
            <a:pPr marL="0" indent="0">
              <a:buNone/>
            </a:pPr>
            <a:r>
              <a:rPr lang="en-US" dirty="0"/>
              <a:t>a) What is the probability that the time between arrivals of two airplanes is more than one minute?</a:t>
            </a:r>
          </a:p>
          <a:p>
            <a:pPr marL="0" indent="0">
              <a:buNone/>
            </a:pPr>
            <a:r>
              <a:rPr lang="en-US" dirty="0"/>
              <a:t>0.513417119	=EXP(-1/1.5) </a:t>
            </a:r>
          </a:p>
          <a:p>
            <a:pPr marL="0" indent="0">
              <a:buNone/>
            </a:pPr>
            <a:r>
              <a:rPr lang="en-US" dirty="0"/>
              <a:t>0.513417119	=1-EXPON.DIST(1,1/1.5,1)</a:t>
            </a:r>
          </a:p>
          <a:p>
            <a:pPr marL="0" indent="0">
              <a:buNone/>
            </a:pPr>
            <a:endParaRPr lang="en-US" dirty="0"/>
          </a:p>
          <a:p>
            <a:pPr marL="0" indent="0">
              <a:buNone/>
            </a:pPr>
            <a:r>
              <a:rPr lang="en-US" dirty="0"/>
              <a:t>b) What is the probability that the time between arrivals of two airplanes is less than 150 seconds?</a:t>
            </a:r>
          </a:p>
          <a:p>
            <a:pPr marL="0" indent="0">
              <a:buNone/>
            </a:pPr>
            <a:r>
              <a:rPr lang="en-US" dirty="0"/>
              <a:t>0.811124397	=1-EXP(-150/90)</a:t>
            </a:r>
          </a:p>
          <a:p>
            <a:pPr marL="0" indent="0">
              <a:buNone/>
            </a:pPr>
            <a:r>
              <a:rPr lang="en-US" dirty="0"/>
              <a:t>0.811124397	=EXPON.DIST(150,1/90,1)</a:t>
            </a:r>
          </a:p>
          <a:p>
            <a:pPr marL="0" indent="0">
              <a:buNone/>
            </a:pPr>
            <a:r>
              <a:rPr lang="en-US" dirty="0"/>
              <a:t>0.811124	=EXPON.DIST(2.5,1/1.5,1)</a:t>
            </a:r>
            <a:r>
              <a:rPr lang="en-US" dirty="0">
                <a:solidFill>
                  <a:srgbClr val="000000"/>
                </a:solidFill>
                <a:latin typeface="Calibri" panose="020F0502020204030204" pitchFamily="34" charset="0"/>
              </a:rPr>
              <a:t>			</a:t>
            </a:r>
          </a:p>
          <a:p>
            <a:pPr marL="0" indent="0">
              <a:buNone/>
            </a:pPr>
            <a:endParaRPr lang="en-US" dirty="0"/>
          </a:p>
        </p:txBody>
      </p:sp>
      <p:sp>
        <p:nvSpPr>
          <p:cNvPr id="3" name="Title 2"/>
          <p:cNvSpPr>
            <a:spLocks noGrp="1"/>
          </p:cNvSpPr>
          <p:nvPr>
            <p:ph type="title"/>
          </p:nvPr>
        </p:nvSpPr>
        <p:spPr>
          <a:xfrm>
            <a:off x="0" y="0"/>
            <a:ext cx="12192000" cy="762000"/>
          </a:xfrm>
        </p:spPr>
        <p:txBody>
          <a:bodyPr/>
          <a:lstStyle/>
          <a:p>
            <a:r>
              <a:rPr lang="en-US" dirty="0"/>
              <a:t>Problem- Exponential &amp; Passion Relationship</a:t>
            </a:r>
          </a:p>
        </p:txBody>
      </p:sp>
    </p:spTree>
    <p:extLst>
      <p:ext uri="{BB962C8B-B14F-4D97-AF65-F5344CB8AC3E}">
        <p14:creationId xmlns:p14="http://schemas.microsoft.com/office/powerpoint/2010/main" val="7332167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12192000" cy="4752528"/>
          </a:xfrm>
        </p:spPr>
        <p:txBody>
          <a:bodyPr/>
          <a:lstStyle/>
          <a:p>
            <a:pPr marL="0" indent="0">
              <a:buNone/>
            </a:pPr>
            <a:r>
              <a:rPr lang="en-US" dirty="0"/>
              <a:t>c) What is the probability that the time between arrivals of two airplanes is between 100 and 200 seconds?</a:t>
            </a:r>
          </a:p>
          <a:p>
            <a:pPr marL="0" indent="0">
              <a:buNone/>
            </a:pPr>
            <a:r>
              <a:rPr lang="en-US" dirty="0"/>
              <a:t>0.329192988	=EXP(-100/90)</a:t>
            </a:r>
          </a:p>
          <a:p>
            <a:pPr marL="0" indent="0">
              <a:buNone/>
            </a:pPr>
            <a:r>
              <a:rPr lang="en-US" dirty="0"/>
              <a:t>0.108368023	=EXP(-200/90)</a:t>
            </a:r>
          </a:p>
          <a:p>
            <a:pPr marL="0" indent="0">
              <a:buNone/>
            </a:pPr>
            <a:r>
              <a:rPr lang="en-US" dirty="0"/>
              <a:t>0.220824965	=A4-A5</a:t>
            </a:r>
          </a:p>
          <a:p>
            <a:pPr marL="0" indent="0">
              <a:buNone/>
            </a:pPr>
            <a:r>
              <a:rPr lang="en-US" dirty="0"/>
              <a:t>	</a:t>
            </a:r>
          </a:p>
          <a:p>
            <a:pPr marL="0" indent="0">
              <a:buNone/>
            </a:pPr>
            <a:r>
              <a:rPr lang="en-US" dirty="0"/>
              <a:t>0.670807012	=EXPON.DIST(100,1/90,1)</a:t>
            </a:r>
          </a:p>
          <a:p>
            <a:pPr marL="0" indent="0">
              <a:buNone/>
            </a:pPr>
            <a:r>
              <a:rPr lang="en-US" dirty="0"/>
              <a:t>0.891631977	=EXPON.DIST(200,1/90,1)</a:t>
            </a:r>
          </a:p>
          <a:p>
            <a:pPr marL="0" indent="0">
              <a:buNone/>
            </a:pPr>
            <a:r>
              <a:rPr lang="en-US" dirty="0"/>
              <a:t>0.220824965	=A9-A8</a:t>
            </a:r>
          </a:p>
        </p:txBody>
      </p:sp>
      <p:sp>
        <p:nvSpPr>
          <p:cNvPr id="3" name="Title 2"/>
          <p:cNvSpPr>
            <a:spLocks noGrp="1"/>
          </p:cNvSpPr>
          <p:nvPr>
            <p:ph type="title"/>
          </p:nvPr>
        </p:nvSpPr>
        <p:spPr>
          <a:xfrm>
            <a:off x="0" y="0"/>
            <a:ext cx="9144000" cy="762000"/>
          </a:xfrm>
        </p:spPr>
        <p:txBody>
          <a:bodyPr/>
          <a:lstStyle/>
          <a:p>
            <a:r>
              <a:rPr lang="en-US" dirty="0"/>
              <a:t>Problem- Exponential &amp; Passion Relationship</a:t>
            </a:r>
          </a:p>
        </p:txBody>
      </p:sp>
    </p:spTree>
    <p:extLst>
      <p:ext uri="{BB962C8B-B14F-4D97-AF65-F5344CB8AC3E}">
        <p14:creationId xmlns:p14="http://schemas.microsoft.com/office/powerpoint/2010/main" val="1352555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41554"/>
          </a:xfrm>
        </p:spPr>
        <p:txBody>
          <a:bodyPr/>
          <a:lstStyle/>
          <a:p>
            <a:r>
              <a:rPr lang="en-US" dirty="0"/>
              <a:t>Problem- Exponential &amp; Passion Relationship</a:t>
            </a:r>
          </a:p>
        </p:txBody>
      </p:sp>
      <p:pic>
        <p:nvPicPr>
          <p:cNvPr id="6" name="Picture 5"/>
          <p:cNvPicPr/>
          <p:nvPr/>
        </p:nvPicPr>
        <p:blipFill>
          <a:blip r:embed="rId2"/>
          <a:stretch>
            <a:fillRect/>
          </a:stretch>
        </p:blipFill>
        <p:spPr>
          <a:xfrm>
            <a:off x="1631505" y="1676068"/>
            <a:ext cx="4176464" cy="1450136"/>
          </a:xfrm>
          <a:prstGeom prst="rect">
            <a:avLst/>
          </a:prstGeom>
        </p:spPr>
      </p:pic>
      <p:sp>
        <p:nvSpPr>
          <p:cNvPr id="7" name="Rectangle 6"/>
          <p:cNvSpPr/>
          <p:nvPr/>
        </p:nvSpPr>
        <p:spPr>
          <a:xfrm>
            <a:off x="76200" y="986407"/>
            <a:ext cx="10363199" cy="472630"/>
          </a:xfrm>
          <a:prstGeom prst="rect">
            <a:avLst/>
          </a:prstGeom>
        </p:spPr>
        <p:txBody>
          <a:bodyPr wrap="square">
            <a:spAutoFit/>
          </a:bodyPr>
          <a:lstStyle/>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d) The top 10% longest interarrival times exceed what time interval? </a:t>
            </a:r>
          </a:p>
        </p:txBody>
      </p:sp>
      <p:sp>
        <p:nvSpPr>
          <p:cNvPr id="8" name="Rectangle 7"/>
          <p:cNvSpPr/>
          <p:nvPr/>
        </p:nvSpPr>
        <p:spPr>
          <a:xfrm>
            <a:off x="76200" y="3294674"/>
            <a:ext cx="12115800" cy="882678"/>
          </a:xfrm>
          <a:prstGeom prst="rect">
            <a:avLst/>
          </a:prstGeom>
        </p:spPr>
        <p:txBody>
          <a:bodyPr wrap="square">
            <a:spAutoFit/>
          </a:bodyPr>
          <a:lstStyle/>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Set cell A12 as your x. Then in cell B12 type EXP(-A12/1.5). Then in solver the problem to set B12=0.1.</a:t>
            </a:r>
            <a:endParaRPr lang="en-US" dirty="0"/>
          </a:p>
        </p:txBody>
      </p:sp>
      <p:sp>
        <p:nvSpPr>
          <p:cNvPr id="9" name="Rectangle 8"/>
          <p:cNvSpPr/>
          <p:nvPr/>
        </p:nvSpPr>
        <p:spPr>
          <a:xfrm>
            <a:off x="76200" y="4322366"/>
            <a:ext cx="12115800" cy="2171620"/>
          </a:xfrm>
          <a:prstGeom prst="rect">
            <a:avLst/>
          </a:prstGeom>
        </p:spPr>
        <p:txBody>
          <a:bodyPr wrap="square">
            <a:spAutoFit/>
          </a:bodyPr>
          <a:lstStyle/>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e) On Average how many airplanes arrive in every 15 minutes?</a:t>
            </a:r>
          </a:p>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15/1.5= 10 airplanes per 15 minutes</a:t>
            </a:r>
          </a:p>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f) What is the probability of arrival of 12 airplanes in 15 minutes?</a:t>
            </a:r>
          </a:p>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0.09478033	=POISSON.DIST(12,10,0)</a:t>
            </a:r>
          </a:p>
          <a:p>
            <a:endParaRPr lang="en-US" dirty="0"/>
          </a:p>
        </p:txBody>
      </p:sp>
    </p:spTree>
    <p:extLst>
      <p:ext uri="{BB962C8B-B14F-4D97-AF65-F5344CB8AC3E}">
        <p14:creationId xmlns:p14="http://schemas.microsoft.com/office/powerpoint/2010/main" val="3124558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dissolv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dissolv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dissolve">
                                      <p:cBhvr>
                                        <p:cTn id="3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5" y="762000"/>
            <a:ext cx="12177665" cy="4752528"/>
          </a:xfrm>
        </p:spPr>
        <p:txBody>
          <a:bodyPr/>
          <a:lstStyle/>
          <a:p>
            <a:pPr marL="0" indent="0">
              <a:buNone/>
            </a:pPr>
            <a:r>
              <a:rPr lang="en-US" dirty="0"/>
              <a:t>g) What is the probability of arrival of at least 15 airplanes in 15 minutes?</a:t>
            </a:r>
          </a:p>
          <a:p>
            <a:pPr marL="0" indent="0">
              <a:buNone/>
            </a:pPr>
            <a:r>
              <a:rPr lang="en-US" dirty="0"/>
              <a:t>0.083458473	=1-POISSON.DIST(14,10,1)</a:t>
            </a:r>
          </a:p>
          <a:p>
            <a:pPr marL="0" indent="0">
              <a:buNone/>
            </a:pPr>
            <a:r>
              <a:rPr lang="en-US" dirty="0"/>
              <a:t>h) What is the probability of arrival of 10 to 20  airplanes in 30 minutes?</a:t>
            </a:r>
          </a:p>
          <a:p>
            <a:pPr marL="0" indent="0">
              <a:buNone/>
            </a:pPr>
            <a:r>
              <a:rPr lang="fi-FI" dirty="0"/>
              <a:t>0.004995412	=POISSON.DIST(9,20,1)</a:t>
            </a:r>
          </a:p>
          <a:p>
            <a:pPr marL="0" indent="0">
              <a:buNone/>
            </a:pPr>
            <a:r>
              <a:rPr lang="fi-FI" dirty="0"/>
              <a:t>0.559092584	=POISSON.DIST(20,20,1)</a:t>
            </a:r>
          </a:p>
          <a:p>
            <a:pPr marL="0" indent="0">
              <a:buNone/>
            </a:pPr>
            <a:r>
              <a:rPr lang="fi-FI" dirty="0"/>
              <a:t>0.554097172	=L23-L22</a:t>
            </a:r>
          </a:p>
          <a:p>
            <a:pPr marL="0" indent="0">
              <a:buNone/>
            </a:pPr>
            <a:endParaRPr lang="en-US" dirty="0"/>
          </a:p>
        </p:txBody>
      </p:sp>
      <p:sp>
        <p:nvSpPr>
          <p:cNvPr id="3" name="Title 2"/>
          <p:cNvSpPr>
            <a:spLocks noGrp="1"/>
          </p:cNvSpPr>
          <p:nvPr>
            <p:ph type="title"/>
          </p:nvPr>
        </p:nvSpPr>
        <p:spPr>
          <a:xfrm>
            <a:off x="0" y="0"/>
            <a:ext cx="9144000" cy="762000"/>
          </a:xfrm>
        </p:spPr>
        <p:txBody>
          <a:bodyPr/>
          <a:lstStyle/>
          <a:p>
            <a:pPr>
              <a:lnSpc>
                <a:spcPct val="107000"/>
              </a:lnSpc>
              <a:spcBef>
                <a:spcPct val="20000"/>
              </a:spcBef>
              <a:buClr>
                <a:schemeClr val="tx1"/>
              </a:buClr>
              <a:buSzPct val="88000"/>
            </a:pPr>
            <a:r>
              <a:rPr lang="en-US" dirty="0"/>
              <a:t>Problem- Exponential &amp; Passion Relationship</a:t>
            </a:r>
            <a:endParaRPr lang="en-US" kern="1200" dirty="0">
              <a:latin typeface="Book Antiqua" pitchFamily="18" charset="0"/>
              <a:cs typeface="Book Antiqua" pitchFamily="18" charset="0"/>
            </a:endParaRPr>
          </a:p>
        </p:txBody>
      </p:sp>
    </p:spTree>
    <p:extLst>
      <p:ext uri="{BB962C8B-B14F-4D97-AF65-F5344CB8AC3E}">
        <p14:creationId xmlns:p14="http://schemas.microsoft.com/office/powerpoint/2010/main" val="3958390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0"/>
            <a:ext cx="12115800" cy="5400600"/>
          </a:xfrm>
        </p:spPr>
        <p:txBody>
          <a:bodyPr/>
          <a:lstStyle/>
          <a:p>
            <a:pPr marL="0" indent="0">
              <a:buNone/>
            </a:pPr>
            <a:r>
              <a:rPr lang="en-US" dirty="0"/>
              <a:t>Patients arrive at the emergency room of Mercy Hospital at the average rate of  7 per hour on weekend</a:t>
            </a:r>
          </a:p>
          <a:p>
            <a:pPr marL="457200" indent="-457200">
              <a:buAutoNum type="alphaLcParenR"/>
            </a:pPr>
            <a:r>
              <a:rPr lang="en-US" dirty="0"/>
              <a:t>Compute the probability of  4	arrivals in 30 minutes on a weekend evening?		</a:t>
            </a:r>
          </a:p>
          <a:p>
            <a:pPr marL="0" indent="0">
              <a:buNone/>
            </a:pPr>
            <a:r>
              <a:rPr lang="en-US" dirty="0"/>
              <a:t>Average in 30 mins is 7/2</a:t>
            </a:r>
          </a:p>
          <a:p>
            <a:pPr marL="0" indent="0">
              <a:buNone/>
            </a:pPr>
            <a:r>
              <a:rPr lang="en-US" dirty="0"/>
              <a:t>0.18881229 =POISSON.DIST(4,7/2,0)</a:t>
            </a:r>
          </a:p>
          <a:p>
            <a:pPr marL="0" indent="0">
              <a:buNone/>
            </a:pPr>
            <a:r>
              <a:rPr lang="en-US" dirty="0"/>
              <a:t>b) Compute the probability of  2	or less arrivals in 30 minutes on a weekend evening?	</a:t>
            </a:r>
          </a:p>
          <a:p>
            <a:pPr marL="0" indent="0">
              <a:buNone/>
            </a:pPr>
            <a:r>
              <a:rPr lang="en-US" dirty="0"/>
              <a:t>0.3208472 =POISSON.DIST(2,7/2,1) 			</a:t>
            </a:r>
          </a:p>
          <a:p>
            <a:pPr marL="0" indent="0">
              <a:buNone/>
            </a:pPr>
            <a:r>
              <a:rPr lang="en-US" dirty="0"/>
              <a:t>c) Compute the probability of  3	or more  arrivals in 30 minutes on a weekend evening?</a:t>
            </a:r>
          </a:p>
          <a:p>
            <a:pPr marL="0" indent="0">
              <a:buNone/>
            </a:pPr>
            <a:r>
              <a:rPr lang="en-US" dirty="0"/>
              <a:t>1- 0.3208472 = 0.6791528 				</a:t>
            </a:r>
          </a:p>
        </p:txBody>
      </p:sp>
      <p:sp>
        <p:nvSpPr>
          <p:cNvPr id="3" name="Title 2"/>
          <p:cNvSpPr>
            <a:spLocks noGrp="1"/>
          </p:cNvSpPr>
          <p:nvPr>
            <p:ph type="title"/>
          </p:nvPr>
        </p:nvSpPr>
        <p:spPr>
          <a:xfrm>
            <a:off x="0" y="0"/>
            <a:ext cx="9144000" cy="764704"/>
          </a:xfrm>
        </p:spPr>
        <p:txBody>
          <a:bodyPr/>
          <a:lstStyle/>
          <a:p>
            <a:r>
              <a:rPr lang="en-US" dirty="0"/>
              <a:t>Problem- Exponential &amp; Passion Relationship</a:t>
            </a:r>
          </a:p>
        </p:txBody>
      </p:sp>
    </p:spTree>
    <p:extLst>
      <p:ext uri="{BB962C8B-B14F-4D97-AF65-F5344CB8AC3E}">
        <p14:creationId xmlns:p14="http://schemas.microsoft.com/office/powerpoint/2010/main" val="1904967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77544"/>
            <a:ext cx="12192000" cy="5040560"/>
          </a:xfrm>
        </p:spPr>
        <p:txBody>
          <a:bodyPr/>
          <a:lstStyle/>
          <a:p>
            <a:pPr marL="0" indent="0">
              <a:buNone/>
            </a:pPr>
            <a:r>
              <a:rPr lang="en-US" dirty="0"/>
              <a:t>d) Compute the probability of 12 or more  arrivals in two hours on a weekend evening?</a:t>
            </a:r>
          </a:p>
          <a:p>
            <a:pPr marL="0" indent="0">
              <a:buNone/>
            </a:pPr>
            <a:r>
              <a:rPr lang="en-US" dirty="0"/>
              <a:t>Mu in 2 hours = 7(2)= 14</a:t>
            </a:r>
          </a:p>
          <a:p>
            <a:pPr marL="0" indent="0">
              <a:buNone/>
            </a:pPr>
            <a:r>
              <a:rPr lang="en-US" dirty="0"/>
              <a:t>0.73996008 =1-POISSON.DIST(11,14,1) 				</a:t>
            </a:r>
          </a:p>
          <a:p>
            <a:pPr marL="0" indent="0">
              <a:buNone/>
            </a:pPr>
            <a:r>
              <a:rPr lang="en-US" dirty="0"/>
              <a:t>e) Compute the probability that the interarrival between two consecutive customers is less than 10 minutes. 	</a:t>
            </a:r>
          </a:p>
          <a:p>
            <a:pPr marL="0" indent="0">
              <a:buNone/>
            </a:pPr>
            <a:r>
              <a:rPr lang="en-US" dirty="0"/>
              <a:t>0.688596776	=EXPON.DIST(1/6,7,1)</a:t>
            </a:r>
          </a:p>
          <a:p>
            <a:pPr marL="0" indent="0">
              <a:buNone/>
            </a:pPr>
            <a:r>
              <a:rPr lang="en-US" dirty="0"/>
              <a:t>0.688596776	=EXPON.DIST(10,7/60,1)</a:t>
            </a:r>
          </a:p>
          <a:p>
            <a:pPr marL="0" indent="0">
              <a:buNone/>
            </a:pPr>
            <a:r>
              <a:rPr lang="en-US" dirty="0"/>
              <a:t>0.688596776	=1-EXP(-10/(60/7))</a:t>
            </a:r>
          </a:p>
          <a:p>
            <a:pPr marL="0" indent="0">
              <a:buNone/>
            </a:pPr>
            <a:r>
              <a:rPr lang="en-US" dirty="0"/>
              <a:t>f) 70% of patients arrive in  less than what time interval after the previous patient.</a:t>
            </a:r>
          </a:p>
          <a:p>
            <a:pPr marL="0" indent="0">
              <a:buNone/>
            </a:pPr>
            <a:r>
              <a:rPr lang="en-US" dirty="0"/>
              <a:t>mu = 60/7 = 8.571428571 </a:t>
            </a:r>
          </a:p>
        </p:txBody>
      </p:sp>
      <p:sp>
        <p:nvSpPr>
          <p:cNvPr id="3" name="Title 2"/>
          <p:cNvSpPr>
            <a:spLocks noGrp="1"/>
          </p:cNvSpPr>
          <p:nvPr>
            <p:ph type="title"/>
          </p:nvPr>
        </p:nvSpPr>
        <p:spPr>
          <a:xfrm>
            <a:off x="0" y="12840"/>
            <a:ext cx="9144000" cy="764704"/>
          </a:xfrm>
        </p:spPr>
        <p:txBody>
          <a:bodyPr/>
          <a:lstStyle/>
          <a:p>
            <a:r>
              <a:rPr lang="en-US" dirty="0"/>
              <a:t>Problem- Exponential &amp; Passion Relationship</a:t>
            </a:r>
          </a:p>
        </p:txBody>
      </p:sp>
      <p:pic>
        <p:nvPicPr>
          <p:cNvPr id="4" name="Picture 3"/>
          <p:cNvPicPr>
            <a:picLocks noChangeAspect="1"/>
          </p:cNvPicPr>
          <p:nvPr/>
        </p:nvPicPr>
        <p:blipFill>
          <a:blip r:embed="rId2"/>
          <a:stretch>
            <a:fillRect/>
          </a:stretch>
        </p:blipFill>
        <p:spPr>
          <a:xfrm>
            <a:off x="6528049" y="5301208"/>
            <a:ext cx="3267075" cy="1009650"/>
          </a:xfrm>
          <a:prstGeom prst="rect">
            <a:avLst/>
          </a:prstGeom>
        </p:spPr>
      </p:pic>
    </p:spTree>
    <p:extLst>
      <p:ext uri="{BB962C8B-B14F-4D97-AF65-F5344CB8AC3E}">
        <p14:creationId xmlns:p14="http://schemas.microsoft.com/office/powerpoint/2010/main" val="2276735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22935"/>
            <a:ext cx="9144000" cy="708736"/>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&amp; Poisson Relationship</a:t>
            </a:r>
          </a:p>
        </p:txBody>
      </p:sp>
      <p:graphicFrame>
        <p:nvGraphicFramePr>
          <p:cNvPr id="3" name="Object 2"/>
          <p:cNvGraphicFramePr>
            <a:graphicFrameLocks noChangeAspect="1"/>
          </p:cNvGraphicFramePr>
          <p:nvPr/>
        </p:nvGraphicFramePr>
        <p:xfrm>
          <a:off x="228601" y="980728"/>
          <a:ext cx="10485144" cy="2295872"/>
        </p:xfrm>
        <a:graphic>
          <a:graphicData uri="http://schemas.openxmlformats.org/presentationml/2006/ole">
            <mc:AlternateContent xmlns:mc="http://schemas.openxmlformats.org/markup-compatibility/2006">
              <mc:Choice xmlns:v="urn:schemas-microsoft-com:vml" Requires="v">
                <p:oleObj spid="_x0000_s25604" name="Worksheet" r:id="rId3" imgW="6713397" imgH="1470723" progId="Excel.Sheet.12">
                  <p:embed/>
                </p:oleObj>
              </mc:Choice>
              <mc:Fallback>
                <p:oleObj name="Worksheet" r:id="rId3" imgW="6713397" imgH="1470723" progId="Excel.Sheet.12">
                  <p:embed/>
                  <p:pic>
                    <p:nvPicPr>
                      <p:cNvPr id="3" name="Object 2"/>
                      <p:cNvPicPr/>
                      <p:nvPr/>
                    </p:nvPicPr>
                    <p:blipFill>
                      <a:blip r:embed="rId4"/>
                      <a:stretch>
                        <a:fillRect/>
                      </a:stretch>
                    </p:blipFill>
                    <p:spPr>
                      <a:xfrm>
                        <a:off x="228601" y="980728"/>
                        <a:ext cx="10485144" cy="2295872"/>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79298" y="3657600"/>
          <a:ext cx="10499682" cy="2800274"/>
        </p:xfrm>
        <a:graphic>
          <a:graphicData uri="http://schemas.openxmlformats.org/presentationml/2006/ole">
            <mc:AlternateContent xmlns:mc="http://schemas.openxmlformats.org/markup-compatibility/2006">
              <mc:Choice xmlns:v="urn:schemas-microsoft-com:vml" Requires="v">
                <p:oleObj spid="_x0000_s25605" name="Worksheet" r:id="rId5" imgW="6202609" imgH="1653556" progId="Excel.Sheet.12">
                  <p:embed/>
                </p:oleObj>
              </mc:Choice>
              <mc:Fallback>
                <p:oleObj name="Worksheet" r:id="rId5" imgW="6202609" imgH="1653556" progId="Excel.Sheet.12">
                  <p:embed/>
                  <p:pic>
                    <p:nvPicPr>
                      <p:cNvPr id="4" name="Object 3"/>
                      <p:cNvPicPr/>
                      <p:nvPr/>
                    </p:nvPicPr>
                    <p:blipFill>
                      <a:blip r:embed="rId6"/>
                      <a:stretch>
                        <a:fillRect/>
                      </a:stretch>
                    </p:blipFill>
                    <p:spPr>
                      <a:xfrm>
                        <a:off x="179298" y="3657600"/>
                        <a:ext cx="10499682" cy="2800274"/>
                      </a:xfrm>
                      <a:prstGeom prst="rect">
                        <a:avLst/>
                      </a:prstGeom>
                    </p:spPr>
                  </p:pic>
                </p:oleObj>
              </mc:Fallback>
            </mc:AlternateContent>
          </a:graphicData>
        </a:graphic>
      </p:graphicFrame>
    </p:spTree>
    <p:extLst>
      <p:ext uri="{BB962C8B-B14F-4D97-AF65-F5344CB8AC3E}">
        <p14:creationId xmlns:p14="http://schemas.microsoft.com/office/powerpoint/2010/main" val="281828353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12192000" cy="609600"/>
          </a:xfrm>
        </p:spPr>
        <p:txBody>
          <a:bodyPr/>
          <a:lstStyle/>
          <a:p>
            <a:r>
              <a:rPr lang="en-US" dirty="0"/>
              <a:t>Poisson and Binomial Relationship </a:t>
            </a:r>
          </a:p>
        </p:txBody>
      </p:sp>
      <p:sp>
        <p:nvSpPr>
          <p:cNvPr id="8" name="Content Placeholder 1"/>
          <p:cNvSpPr txBox="1">
            <a:spLocks/>
          </p:cNvSpPr>
          <p:nvPr/>
        </p:nvSpPr>
        <p:spPr bwMode="auto">
          <a:xfrm>
            <a:off x="0" y="762000"/>
            <a:ext cx="12115800"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80000"/>
              </a:lnSpc>
              <a:buNone/>
            </a:pPr>
            <a:r>
              <a:rPr lang="en-US" altLang="en-US" sz="2400" dirty="0">
                <a:solidFill>
                  <a:schemeClr val="tx1"/>
                </a:solidFill>
              </a:rPr>
              <a:t>Suppose 60% of a large group of animals is infected with a particular disease. Let Y= the number of non- infected animals in a sample of size 5. The distribution of Y is</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a) binomial with n = 5 and p = 0.6             </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b) binomial with n = 5 and p = 0.4</a:t>
            </a: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c) binomial with n = 5 and p = 0.5                 </a:t>
            </a: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d) Poisson with mu </a:t>
            </a:r>
            <a:r>
              <a:rPr lang="en-US" altLang="en-US" sz="2400" dirty="0">
                <a:solidFill>
                  <a:schemeClr val="tx1"/>
                </a:solidFill>
                <a:ea typeface="ＭＳ Ｐゴシック" pitchFamily="-65" charset="-128"/>
                <a:cs typeface="Book Antiqua" panose="02040602050305030304" pitchFamily="18" charset="0"/>
                <a:sym typeface="Symbol" panose="05050102010706020507" pitchFamily="18" charset="2"/>
              </a:rPr>
              <a:t></a:t>
            </a:r>
            <a:r>
              <a:rPr lang="en-US" altLang="en-US" sz="2400" dirty="0">
                <a:solidFill>
                  <a:schemeClr val="tx1"/>
                </a:solidFill>
                <a:ea typeface="ＭＳ Ｐゴシック" pitchFamily="-65" charset="-128"/>
                <a:cs typeface="Book Antiqua" panose="02040602050305030304" pitchFamily="18" charset="0"/>
              </a:rPr>
              <a:t>= 0.6</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e) Poisson with </a:t>
            </a:r>
            <a:r>
              <a:rPr lang="el-GR" altLang="en-US" sz="2400" dirty="0">
                <a:solidFill>
                  <a:srgbClr val="00B050"/>
                </a:solidFill>
                <a:ea typeface="ＭＳ Ｐゴシック" pitchFamily="-65" charset="-128"/>
                <a:cs typeface="Book Antiqua" panose="02040602050305030304" pitchFamily="18" charset="0"/>
                <a:sym typeface="Symbol" panose="05050102010706020507" pitchFamily="18" charset="2"/>
              </a:rPr>
              <a:t></a:t>
            </a:r>
            <a:r>
              <a:rPr lang="en-US" altLang="en-US" sz="2400" dirty="0">
                <a:solidFill>
                  <a:srgbClr val="00B050"/>
                </a:solidFill>
                <a:ea typeface="ＭＳ Ｐゴシック" pitchFamily="-65" charset="-128"/>
                <a:cs typeface="Book Antiqua" panose="02040602050305030304" pitchFamily="18" charset="0"/>
              </a:rPr>
              <a:t> = 3</a:t>
            </a:r>
          </a:p>
          <a:p>
            <a:pPr marL="285750" lvl="1" indent="0">
              <a:lnSpc>
                <a:spcPct val="80000"/>
              </a:lnSpc>
              <a:buNone/>
            </a:pPr>
            <a:endParaRPr lang="en-US" altLang="en-US" sz="2400" dirty="0">
              <a:solidFill>
                <a:schemeClr val="tx1"/>
              </a:solidFill>
              <a:ea typeface="ＭＳ Ｐゴシック" pitchFamily="-65" charset="-128"/>
              <a:cs typeface="Book Antiqua" panose="02040602050305030304" pitchFamily="18" charset="0"/>
            </a:endParaRPr>
          </a:p>
          <a:p>
            <a:pPr lvl="1"/>
            <a:endParaRPr lang="en-US" sz="2200" dirty="0">
              <a:solidFill>
                <a:schemeClr val="tx1"/>
              </a:solidFill>
            </a:endParaRPr>
          </a:p>
        </p:txBody>
      </p:sp>
      <p:sp>
        <p:nvSpPr>
          <p:cNvPr id="4" name="Content Placeholder 1">
            <a:extLst>
              <a:ext uri="{FF2B5EF4-FFF2-40B4-BE49-F238E27FC236}">
                <a16:creationId xmlns:a16="http://schemas.microsoft.com/office/drawing/2014/main" id="{83013776-A863-4B6B-9830-1D1C32DCA198}"/>
              </a:ext>
            </a:extLst>
          </p:cNvPr>
          <p:cNvSpPr txBox="1">
            <a:spLocks/>
          </p:cNvSpPr>
          <p:nvPr/>
        </p:nvSpPr>
        <p:spPr bwMode="auto">
          <a:xfrm>
            <a:off x="76200" y="3714328"/>
            <a:ext cx="12115800"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80000"/>
              </a:lnSpc>
              <a:buNone/>
            </a:pPr>
            <a:r>
              <a:rPr lang="en-US" altLang="en-US" sz="2400" dirty="0">
                <a:solidFill>
                  <a:schemeClr val="tx1"/>
                </a:solidFill>
              </a:rPr>
              <a:t>Compute probability of 2 infected animal in a group of 5. </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a) binomial with n = 5 and p = 0.6 </a:t>
            </a:r>
            <a:r>
              <a:rPr lang="en-US" altLang="en-US" sz="2400" dirty="0">
                <a:solidFill>
                  <a:srgbClr val="00B050"/>
                </a:solidFill>
                <a:ea typeface="ＭＳ Ｐゴシック" pitchFamily="-65" charset="-128"/>
                <a:cs typeface="Book Antiqua" panose="02040602050305030304" pitchFamily="18" charset="0"/>
                <a:sym typeface="Wingdings" panose="05000000000000000000" pitchFamily="2" charset="2"/>
              </a:rPr>
              <a:t> </a:t>
            </a:r>
            <a:r>
              <a:rPr lang="en-US" altLang="en-US" sz="2400" dirty="0">
                <a:solidFill>
                  <a:srgbClr val="00B050"/>
                </a:solidFill>
                <a:ea typeface="ＭＳ Ｐゴシック" pitchFamily="-65" charset="-128"/>
                <a:cs typeface="Book Antiqua" panose="02040602050305030304" pitchFamily="18" charset="0"/>
              </a:rPr>
              <a:t>   </a:t>
            </a:r>
            <a:r>
              <a:rPr lang="en-US" dirty="0"/>
              <a:t>=BINOM.DIST(2,5,0.6,0)=0.2304</a:t>
            </a:r>
            <a:r>
              <a:rPr lang="en-US" sz="2400" dirty="0"/>
              <a:t> </a:t>
            </a:r>
            <a:r>
              <a:rPr lang="en-US" altLang="en-US" sz="2400" dirty="0">
                <a:solidFill>
                  <a:srgbClr val="00B050"/>
                </a:solidFill>
                <a:ea typeface="ＭＳ Ｐゴシック" pitchFamily="-65" charset="-128"/>
                <a:cs typeface="Book Antiqua" panose="02040602050305030304" pitchFamily="18" charset="0"/>
              </a:rPr>
              <a:t>        </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b) binomial with n = 5 and p = 0.4 </a:t>
            </a:r>
            <a:r>
              <a:rPr lang="en-US" altLang="en-US" sz="2400" dirty="0">
                <a:solidFill>
                  <a:srgbClr val="00B050"/>
                </a:solidFill>
                <a:ea typeface="ＭＳ Ｐゴシック" pitchFamily="-65" charset="-128"/>
                <a:cs typeface="Book Antiqua" panose="02040602050305030304" pitchFamily="18" charset="0"/>
                <a:sym typeface="Wingdings" panose="05000000000000000000" pitchFamily="2" charset="2"/>
              </a:rPr>
              <a:t> </a:t>
            </a:r>
            <a:r>
              <a:rPr lang="en-US" dirty="0"/>
              <a:t>=BINOM.DIST(3,5,0.4,0)=0.2304</a:t>
            </a:r>
            <a:r>
              <a:rPr lang="en-US" sz="2400" dirty="0"/>
              <a:t> </a:t>
            </a:r>
            <a:endParaRPr lang="en-US" altLang="en-US" sz="2400" dirty="0">
              <a:solidFill>
                <a:srgbClr val="00B050"/>
              </a:solidFill>
              <a:ea typeface="ＭＳ Ｐゴシック" pitchFamily="-65" charset="-128"/>
              <a:cs typeface="Book Antiqua" panose="02040602050305030304" pitchFamily="18" charset="0"/>
            </a:endParaRP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c) binomial with n = 5 and p = 0.5                 </a:t>
            </a: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d) Poisson with mu </a:t>
            </a:r>
            <a:r>
              <a:rPr lang="en-US" altLang="en-US" sz="2400" dirty="0">
                <a:solidFill>
                  <a:schemeClr val="tx1"/>
                </a:solidFill>
                <a:ea typeface="ＭＳ Ｐゴシック" pitchFamily="-65" charset="-128"/>
                <a:cs typeface="Book Antiqua" panose="02040602050305030304" pitchFamily="18" charset="0"/>
                <a:sym typeface="Symbol" panose="05050102010706020507" pitchFamily="18" charset="2"/>
              </a:rPr>
              <a:t></a:t>
            </a:r>
            <a:r>
              <a:rPr lang="en-US" altLang="en-US" sz="2400" dirty="0">
                <a:solidFill>
                  <a:schemeClr val="tx1"/>
                </a:solidFill>
                <a:ea typeface="ＭＳ Ｐゴシック" pitchFamily="-65" charset="-128"/>
                <a:cs typeface="Book Antiqua" panose="02040602050305030304" pitchFamily="18" charset="0"/>
              </a:rPr>
              <a:t>= 0.6</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e) Poisson with </a:t>
            </a:r>
            <a:r>
              <a:rPr lang="el-GR" altLang="en-US" sz="2400" dirty="0">
                <a:solidFill>
                  <a:srgbClr val="00B050"/>
                </a:solidFill>
                <a:ea typeface="ＭＳ Ｐゴシック" pitchFamily="-65" charset="-128"/>
                <a:cs typeface="Book Antiqua" panose="02040602050305030304" pitchFamily="18" charset="0"/>
                <a:sym typeface="Symbol" panose="05050102010706020507" pitchFamily="18" charset="2"/>
              </a:rPr>
              <a:t></a:t>
            </a:r>
            <a:r>
              <a:rPr lang="en-US" altLang="en-US" sz="2400" dirty="0">
                <a:solidFill>
                  <a:srgbClr val="00B050"/>
                </a:solidFill>
                <a:ea typeface="ＭＳ Ｐゴシック" pitchFamily="-65" charset="-128"/>
                <a:cs typeface="Book Antiqua" panose="02040602050305030304" pitchFamily="18" charset="0"/>
              </a:rPr>
              <a:t> = 3 </a:t>
            </a:r>
            <a:r>
              <a:rPr lang="en-US" altLang="en-US" sz="2400" dirty="0">
                <a:solidFill>
                  <a:srgbClr val="00B050"/>
                </a:solidFill>
                <a:ea typeface="ＭＳ Ｐゴシック" pitchFamily="-65" charset="-128"/>
                <a:cs typeface="Book Antiqua" panose="02040602050305030304" pitchFamily="18" charset="0"/>
                <a:sym typeface="Wingdings" panose="05000000000000000000" pitchFamily="2" charset="2"/>
              </a:rPr>
              <a:t> </a:t>
            </a:r>
            <a:r>
              <a:rPr lang="en-US" dirty="0"/>
              <a:t>=POISSON(2,3,0)=0.224041807655388</a:t>
            </a:r>
            <a:r>
              <a:rPr lang="en-US" sz="2400" dirty="0"/>
              <a:t> </a:t>
            </a:r>
            <a:endParaRPr lang="en-US" altLang="en-US" sz="2400" dirty="0">
              <a:solidFill>
                <a:srgbClr val="00B050"/>
              </a:solidFill>
              <a:ea typeface="ＭＳ Ｐゴシック" pitchFamily="-65" charset="-128"/>
              <a:cs typeface="Book Antiqua" panose="02040602050305030304" pitchFamily="18" charset="0"/>
            </a:endParaRPr>
          </a:p>
          <a:p>
            <a:pPr marL="285750" lvl="1" indent="0">
              <a:lnSpc>
                <a:spcPct val="80000"/>
              </a:lnSpc>
              <a:buNone/>
            </a:pPr>
            <a:endParaRPr lang="en-US" altLang="en-US" sz="2400" dirty="0">
              <a:solidFill>
                <a:schemeClr val="tx1"/>
              </a:solidFill>
              <a:ea typeface="ＭＳ Ｐゴシック" pitchFamily="-65" charset="-128"/>
              <a:cs typeface="Book Antiqua" panose="02040602050305030304" pitchFamily="18" charset="0"/>
            </a:endParaRPr>
          </a:p>
          <a:p>
            <a:pPr lvl="1"/>
            <a:endParaRPr lang="en-US" sz="2200" dirty="0">
              <a:solidFill>
                <a:schemeClr val="tx1"/>
              </a:solidFill>
            </a:endParaRPr>
          </a:p>
        </p:txBody>
      </p:sp>
    </p:spTree>
    <p:extLst>
      <p:ext uri="{BB962C8B-B14F-4D97-AF65-F5344CB8AC3E}">
        <p14:creationId xmlns:p14="http://schemas.microsoft.com/office/powerpoint/2010/main" val="33885311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12192000" cy="548680"/>
          </a:xfrm>
          <a:prstGeom prst="rect">
            <a:avLst/>
          </a:prstGeom>
          <a:noFill/>
          <a:ln w="12700">
            <a:noFill/>
            <a:miter lim="800000"/>
            <a:headEnd/>
            <a:tailEnd/>
          </a:ln>
          <a:effectLst/>
        </p:spPr>
        <p:txBody>
          <a:bodyPr lIns="90488" tIns="44450" rIns="90488" bIns="44450" anchor="ctr"/>
          <a:lstStyle/>
          <a:p>
            <a:pPr eaLnBrk="1" hangingPunct="1"/>
            <a:r>
              <a:rPr lang="en-US" sz="3600" dirty="0">
                <a:solidFill>
                  <a:schemeClr val="bg1"/>
                </a:solidFill>
                <a:latin typeface="Impact" pitchFamily="34" charset="0"/>
                <a:ea typeface="ＭＳ Ｐゴシック" pitchFamily="-65" charset="-128"/>
                <a:cs typeface="Impact" pitchFamily="34" charset="0"/>
              </a:rPr>
              <a:t>Exponential Probability Distribution</a:t>
            </a:r>
          </a:p>
        </p:txBody>
      </p:sp>
      <p:sp>
        <p:nvSpPr>
          <p:cNvPr id="162839" name="Rectangle 23"/>
          <p:cNvSpPr>
            <a:spLocks noChangeArrowheads="1"/>
          </p:cNvSpPr>
          <p:nvPr/>
        </p:nvSpPr>
        <p:spPr bwMode="auto">
          <a:xfrm>
            <a:off x="76200" y="692696"/>
            <a:ext cx="12039600" cy="5638975"/>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pPr>
            <a:r>
              <a:rPr lang="en-US" sz="2400" dirty="0">
                <a:latin typeface="Book Antiqua" pitchFamily="18" charset="0"/>
              </a:rPr>
              <a:t>The exponential random variables can be used to describe:</a:t>
            </a:r>
          </a:p>
          <a:p>
            <a:pPr marL="342900" indent="-342900">
              <a:buSzPct val="125000"/>
              <a:buFont typeface="Wingdings" panose="05000000000000000000" pitchFamily="2" charset="2"/>
              <a:buChar char="§"/>
            </a:pPr>
            <a:r>
              <a:rPr lang="en-US" sz="2400" dirty="0">
                <a:latin typeface="Book Antiqua" pitchFamily="18" charset="0"/>
              </a:rPr>
              <a:t>Time between vehicle arrivals at a toll booth.</a:t>
            </a:r>
          </a:p>
          <a:p>
            <a:pPr marL="342900" indent="-342900">
              <a:buSzPct val="125000"/>
              <a:buFont typeface="Wingdings" panose="05000000000000000000" pitchFamily="2" charset="2"/>
              <a:buChar char="§"/>
            </a:pPr>
            <a:r>
              <a:rPr lang="en-US" sz="2400" dirty="0">
                <a:latin typeface="Book Antiqua" pitchFamily="18" charset="0"/>
              </a:rPr>
              <a:t>Distance between major defects in a highway.</a:t>
            </a:r>
          </a:p>
          <a:p>
            <a:pPr marL="342900" indent="-342900">
              <a:buSzPct val="125000"/>
              <a:buFont typeface="Wingdings" panose="05000000000000000000" pitchFamily="2" charset="2"/>
              <a:buChar char="§"/>
            </a:pPr>
            <a:r>
              <a:rPr lang="en-US" sz="2400" dirty="0">
                <a:latin typeface="Book Antiqua" pitchFamily="18" charset="0"/>
              </a:rPr>
              <a:t>Time required to complete a questionnaire.</a:t>
            </a:r>
          </a:p>
          <a:p>
            <a:pPr marL="342900" indent="-342900">
              <a:buSzPct val="125000"/>
              <a:buFont typeface="Wingdings" panose="05000000000000000000" pitchFamily="2" charset="2"/>
              <a:buChar char="§"/>
            </a:pPr>
            <a:r>
              <a:rPr lang="en-US" sz="2400" dirty="0">
                <a:latin typeface="Book Antiqua" pitchFamily="18" charset="0"/>
              </a:rPr>
              <a:t>Time it takes to complete a task.</a:t>
            </a:r>
          </a:p>
          <a:p>
            <a:pPr algn="l">
              <a:spcBef>
                <a:spcPct val="20000"/>
              </a:spcBef>
              <a:buClr>
                <a:srgbClr val="66FFFF"/>
              </a:buClr>
              <a:buSzPct val="75000"/>
            </a:pPr>
            <a:r>
              <a:rPr lang="en-US" sz="2400" dirty="0">
                <a:latin typeface="Book Antiqua" pitchFamily="18" charset="0"/>
              </a:rPr>
              <a:t>In waiting line applications, the exponential distribution is often used for interarrival time of orders and processing/service  times.</a:t>
            </a:r>
          </a:p>
          <a:p>
            <a:pPr>
              <a:spcBef>
                <a:spcPct val="20000"/>
              </a:spcBef>
              <a:buClr>
                <a:srgbClr val="66FFFF"/>
              </a:buClr>
              <a:buSzPct val="75000"/>
            </a:pPr>
            <a:r>
              <a:rPr lang="en-US" sz="2400" dirty="0">
                <a:latin typeface="Book Antiqua" pitchFamily="18" charset="0"/>
              </a:rPr>
              <a:t>In real-life applications it is a close to reality assumption for interarrival times  but not for processing times. However, since exponential distribution has some mathematical futures, it is used for processing times too. </a:t>
            </a:r>
          </a:p>
          <a:p>
            <a:pPr>
              <a:spcBef>
                <a:spcPct val="20000"/>
              </a:spcBef>
              <a:buClr>
                <a:srgbClr val="66FFFF"/>
              </a:buClr>
              <a:buSzPct val="75000"/>
            </a:pPr>
            <a:r>
              <a:rPr lang="en-US" sz="2400" dirty="0">
                <a:latin typeface="Book Antiqua" pitchFamily="18" charset="0"/>
              </a:rPr>
              <a:t>The exponential distribution is skewed to the right. The mean and standard deviation are equal in Exponential distribution. In  Poison distribution mean and variance are equal. </a:t>
            </a: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p:txBody>
      </p:sp>
    </p:spTree>
    <p:extLst>
      <p:ext uri="{BB962C8B-B14F-4D97-AF65-F5344CB8AC3E}">
        <p14:creationId xmlns:p14="http://schemas.microsoft.com/office/powerpoint/2010/main" val="4197197769"/>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685800"/>
          </a:xfrm>
        </p:spPr>
        <p:txBody>
          <a:bodyPr/>
          <a:lstStyle/>
          <a:p>
            <a:r>
              <a:rPr lang="en-US" dirty="0"/>
              <a:t>Poisson and Binomial Relationship</a:t>
            </a:r>
          </a:p>
        </p:txBody>
      </p:sp>
      <p:sp>
        <p:nvSpPr>
          <p:cNvPr id="2" name="Rectangle 1"/>
          <p:cNvSpPr/>
          <p:nvPr/>
        </p:nvSpPr>
        <p:spPr>
          <a:xfrm>
            <a:off x="21125" y="762000"/>
            <a:ext cx="12170875" cy="5041380"/>
          </a:xfrm>
          <a:prstGeom prst="rect">
            <a:avLst/>
          </a:prstGeom>
        </p:spPr>
        <p:txBody>
          <a:bodyPr wrap="square">
            <a:spAutoFit/>
          </a:bodyPr>
          <a:lstStyle/>
          <a:p>
            <a:pPr eaLnBrk="1" hangingPunct="1">
              <a:spcBef>
                <a:spcPct val="20000"/>
              </a:spcBef>
              <a:buSzPct val="75000"/>
            </a:pPr>
            <a:r>
              <a:rPr lang="en-US" sz="2400" dirty="0">
                <a:latin typeface="Book Antiqua" panose="02040602050305030304" pitchFamily="18" charset="0"/>
                <a:ea typeface="ＭＳ Ｐゴシック" pitchFamily="-65" charset="-128"/>
                <a:cs typeface="Book Antiqua" panose="02040602050305030304" pitchFamily="18" charset="0"/>
              </a:rPr>
              <a:t>A typical page in a book contains one typo per page. Suppose that every page in the chapter contains exactly 500 words , and there is still an average of one typo per page. What is the probability that there are exactly 8 typos in a given 10-page chapter?</a:t>
            </a:r>
          </a:p>
          <a:p>
            <a:pPr eaLnBrk="1" hangingPunct="1">
              <a:spcBef>
                <a:spcPct val="20000"/>
              </a:spcBef>
              <a:buSzPct val="75000"/>
            </a:pPr>
            <a:endParaRPr lang="en-US" sz="2400" dirty="0">
              <a:latin typeface="Book Antiqua" panose="02040602050305030304" pitchFamily="18" charset="0"/>
              <a:ea typeface="ＭＳ Ｐゴシック" pitchFamily="-65" charset="-128"/>
              <a:cs typeface="Book Antiqua" panose="02040602050305030304" pitchFamily="18" charset="0"/>
            </a:endParaRPr>
          </a:p>
          <a:p>
            <a:pPr eaLnBrk="1" hangingPunct="1">
              <a:spcBef>
                <a:spcPct val="20000"/>
              </a:spcBef>
              <a:buSzPct val="75000"/>
            </a:pPr>
            <a:r>
              <a:rPr lang="en-US" sz="2400" dirty="0">
                <a:latin typeface="Book Antiqua" panose="02040602050305030304" pitchFamily="18" charset="0"/>
                <a:ea typeface="ＭＳ Ｐゴシック" pitchFamily="-65" charset="-128"/>
                <a:cs typeface="Book Antiqua" panose="02040602050305030304" pitchFamily="18" charset="0"/>
              </a:rPr>
              <a:t>Poisson distribution:  Since the expected number of typos on one page is 1, the expected number of typos in 10 pages is 10. </a:t>
            </a:r>
          </a:p>
          <a:p>
            <a:pPr marL="342900" indent="-342900" eaLnBrk="1" hangingPunct="1">
              <a:spcBef>
                <a:spcPct val="20000"/>
              </a:spcBef>
              <a:buSzPct val="75000"/>
              <a:buFont typeface="Symbol" panose="05050102010706020507" pitchFamily="18" charset="2"/>
              <a:buChar char="m"/>
            </a:pPr>
            <a:r>
              <a:rPr lang="en-US" sz="2400" dirty="0">
                <a:latin typeface="Book Antiqua" panose="02040602050305030304" pitchFamily="18" charset="0"/>
                <a:ea typeface="ＭＳ Ｐゴシック" pitchFamily="-65" charset="-128"/>
                <a:cs typeface="Book Antiqua" panose="02040602050305030304" pitchFamily="18" charset="0"/>
              </a:rPr>
              <a:t>= 10, P(x=8) =? </a:t>
            </a:r>
          </a:p>
          <a:p>
            <a:pPr eaLnBrk="1" hangingPunct="1">
              <a:spcBef>
                <a:spcPct val="20000"/>
              </a:spcBef>
              <a:buSzPct val="75000"/>
            </a:pPr>
            <a:r>
              <a:rPr lang="en-US" sz="2400" dirty="0">
                <a:latin typeface="Times New Roman" panose="02020603050405020304" pitchFamily="18" charset="0"/>
                <a:cs typeface="Times New Roman" panose="02020603050405020304" pitchFamily="18" charset="0"/>
              </a:rPr>
              <a:t>=POISSON(8,10,0)=0.11259903214902 </a:t>
            </a:r>
          </a:p>
          <a:p>
            <a:pPr eaLnBrk="1" hangingPunct="1">
              <a:spcBef>
                <a:spcPct val="20000"/>
              </a:spcBef>
              <a:buSzPct val="75000"/>
            </a:pPr>
            <a:endParaRPr lang="en-US" sz="2400" dirty="0">
              <a:latin typeface="Book Antiqua" panose="02040602050305030304" pitchFamily="18" charset="0"/>
              <a:ea typeface="ＭＳ Ｐゴシック" pitchFamily="-65" charset="-128"/>
              <a:cs typeface="Book Antiqua" panose="02040602050305030304" pitchFamily="18" charset="0"/>
            </a:endParaRPr>
          </a:p>
          <a:p>
            <a:pPr eaLnBrk="1" hangingPunct="1">
              <a:spcBef>
                <a:spcPct val="20000"/>
              </a:spcBef>
              <a:buSzPct val="75000"/>
            </a:pPr>
            <a:r>
              <a:rPr lang="en-US" sz="2400" dirty="0">
                <a:latin typeface="Book Antiqua" panose="02040602050305030304" pitchFamily="18" charset="0"/>
                <a:ea typeface="ＭＳ Ｐゴシック" pitchFamily="-65" charset="-128"/>
                <a:cs typeface="Book Antiqua" panose="02040602050305030304" pitchFamily="18" charset="0"/>
              </a:rPr>
              <a:t>Binomial distribution: Assume a typo counts as a success. The probability of success is p= 1/500 ; we have n= 5000 trials.</a:t>
            </a:r>
          </a:p>
          <a:p>
            <a:pPr eaLnBrk="1" hangingPunct="1">
              <a:spcBef>
                <a:spcPct val="20000"/>
              </a:spcBef>
              <a:buSzPct val="75000"/>
            </a:pPr>
            <a:r>
              <a:rPr lang="en-US" sz="2400" dirty="0">
                <a:latin typeface="Times New Roman" panose="02020603050405020304" pitchFamily="18" charset="0"/>
                <a:cs typeface="Times New Roman" panose="02020603050405020304" pitchFamily="18" charset="0"/>
              </a:rPr>
              <a:t>=BINOM.DIST(8,5000,1/500,0)=0.112644065666273 </a:t>
            </a:r>
            <a:endParaRPr lang="en-US" sz="2400" dirty="0">
              <a:latin typeface="Times New Roman" panose="02020603050405020304" pitchFamily="18" charset="0"/>
              <a:ea typeface="ＭＳ Ｐゴシック" pitchFamily="-65" charset="-128"/>
              <a:cs typeface="Times New Roman" panose="02020603050405020304" pitchFamily="18" charset="0"/>
            </a:endParaRPr>
          </a:p>
        </p:txBody>
      </p:sp>
    </p:spTree>
    <p:extLst>
      <p:ext uri="{BB962C8B-B14F-4D97-AF65-F5344CB8AC3E}">
        <p14:creationId xmlns:p14="http://schemas.microsoft.com/office/powerpoint/2010/main" val="9265159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142759" y="1268589"/>
                <a:ext cx="9144000" cy="1348061"/>
              </a:xfrm>
              <a:prstGeom prst="rect">
                <a:avLst/>
              </a:prstGeom>
              <a:noFill/>
            </p:spPr>
            <p:txBody>
              <a:bodyPr wrap="square" rtlCol="0">
                <a:spAutoFit/>
              </a:bodyPr>
              <a:lstStyle/>
              <a:p>
                <a:pPr algn="l">
                  <a:spcBef>
                    <a:spcPct val="20000"/>
                  </a:spcBef>
                  <a:buClr>
                    <a:srgbClr val="66FFFF"/>
                  </a:buClr>
                  <a:buSzPct val="75000"/>
                </a:pPr>
                <a14:m>
                  <m:oMath xmlns:m="http://schemas.openxmlformats.org/officeDocument/2006/math">
                    <m:r>
                      <a:rPr lang="en-US" sz="2400" i="1">
                        <a:solidFill>
                          <a:srgbClr val="A50023"/>
                        </a:solidFill>
                        <a:latin typeface="Cambria Math" panose="02040503050406030204" pitchFamily="18" charset="0"/>
                      </a:rPr>
                      <m:t>µ</m:t>
                    </m:r>
                  </m:oMath>
                </a14:m>
                <a:r>
                  <a:rPr lang="en-US" sz="2400" dirty="0">
                    <a:solidFill>
                      <a:srgbClr val="A50023"/>
                    </a:solidFill>
                    <a:latin typeface="Book Antiqua" pitchFamily="18" charset="0"/>
                  </a:rPr>
                  <a:t>= expected or mean in terms of time</a:t>
                </a:r>
              </a:p>
              <a:p>
                <a:pPr>
                  <a:spcBef>
                    <a:spcPct val="20000"/>
                  </a:spcBef>
                  <a:buClr>
                    <a:srgbClr val="66FFFF"/>
                  </a:buClr>
                  <a:buSzPct val="75000"/>
                </a:pPr>
                <a:r>
                  <a:rPr lang="en-US" sz="2400" dirty="0">
                    <a:solidFill>
                      <a:srgbClr val="A50023"/>
                    </a:solidFill>
                    <a:latin typeface="Book Antiqua" pitchFamily="18" charset="0"/>
                  </a:rPr>
                  <a:t>Rate per unit of time = 1/</a:t>
                </a:r>
                <a:r>
                  <a:rPr lang="en-US" sz="2400" dirty="0">
                    <a:solidFill>
                      <a:srgbClr val="A50023"/>
                    </a:solidFill>
                    <a:latin typeface="Book Antiqua" pitchFamily="18" charset="0"/>
                    <a:sym typeface="Symbol" panose="05050102010706020507" pitchFamily="18" charset="2"/>
                  </a:rPr>
                  <a:t></a:t>
                </a:r>
              </a:p>
              <a:p>
                <a:pPr>
                  <a:spcBef>
                    <a:spcPct val="20000"/>
                  </a:spcBef>
                  <a:buClr>
                    <a:srgbClr val="66FFFF"/>
                  </a:buClr>
                  <a:buSzPct val="75000"/>
                </a:pPr>
                <a:r>
                  <a:rPr lang="en-US" sz="2400" dirty="0">
                    <a:solidFill>
                      <a:srgbClr val="A50023"/>
                    </a:solidFill>
                    <a:latin typeface="Book Antiqua" pitchFamily="18" charset="0"/>
                    <a:sym typeface="Symbol" panose="05050102010706020507" pitchFamily="18" charset="2"/>
                  </a:rPr>
                  <a:t>Mean = StdDev</a:t>
                </a:r>
              </a:p>
            </p:txBody>
          </p:sp>
        </mc:Choice>
        <mc:Fallback>
          <p:sp>
            <p:nvSpPr>
              <p:cNvPr id="4" name="TextBox 3"/>
              <p:cNvSpPr txBox="1">
                <a:spLocks noRot="1" noChangeAspect="1" noMove="1" noResize="1" noEditPoints="1" noAdjustHandles="1" noChangeArrowheads="1" noChangeShapeType="1" noTextEdit="1"/>
              </p:cNvSpPr>
              <p:nvPr/>
            </p:nvSpPr>
            <p:spPr>
              <a:xfrm>
                <a:off x="142759" y="1268589"/>
                <a:ext cx="9144000" cy="1348061"/>
              </a:xfrm>
              <a:prstGeom prst="rect">
                <a:avLst/>
              </a:prstGeom>
              <a:blipFill>
                <a:blip r:embed="rId3"/>
                <a:stretch>
                  <a:fillRect l="-1000" t="-3167" b="-95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263352" y="764704"/>
                <a:ext cx="4176464" cy="565348"/>
              </a:xfrm>
              <a:prstGeom prst="rect">
                <a:avLst/>
              </a:prstGeom>
              <a:noFill/>
            </p:spPr>
            <p:txBody>
              <a:bodyPr wrap="square" lIns="0" tIns="0" rIns="0" bIns="0" rtlCol="0">
                <a:spAutoFit/>
              </a:bodyPr>
              <a:lstStyle/>
              <a:p>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𝜇</m:t>
                        </m:r>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a14:m>
                <a:r>
                  <a:rPr lang="en-US" sz="2400" dirty="0">
                    <a:latin typeface="Book Antiqua" panose="02040602050305030304" pitchFamily="18" charset="0"/>
                  </a:rPr>
                  <a:t>       for x ≥0</a:t>
                </a:r>
              </a:p>
            </p:txBody>
          </p:sp>
        </mc:Choice>
        <mc:Fallback>
          <p:sp>
            <p:nvSpPr>
              <p:cNvPr id="3" name="TextBox 2"/>
              <p:cNvSpPr txBox="1">
                <a:spLocks noRot="1" noChangeAspect="1" noMove="1" noResize="1" noEditPoints="1" noAdjustHandles="1" noChangeArrowheads="1" noChangeShapeType="1" noTextEdit="1"/>
              </p:cNvSpPr>
              <p:nvPr/>
            </p:nvSpPr>
            <p:spPr>
              <a:xfrm>
                <a:off x="263352" y="764704"/>
                <a:ext cx="4176464" cy="565348"/>
              </a:xfrm>
              <a:prstGeom prst="rect">
                <a:avLst/>
              </a:prstGeom>
              <a:blipFill>
                <a:blip r:embed="rId4"/>
                <a:stretch>
                  <a:fillRect l="-146" t="-1075" b="-129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142760" y="2576530"/>
                <a:ext cx="6948264" cy="461665"/>
              </a:xfrm>
              <a:prstGeom prst="rect">
                <a:avLst/>
              </a:prstGeom>
              <a:noFill/>
            </p:spPr>
            <p:txBody>
              <a:bodyPr wrap="square" rtlCol="0">
                <a:spAutoFit/>
              </a:bodyPr>
              <a:lstStyle/>
              <a:p>
                <a:pPr algn="l">
                  <a:spcBef>
                    <a:spcPct val="20000"/>
                  </a:spcBef>
                  <a:buClr>
                    <a:srgbClr val="66FFFF"/>
                  </a:buClr>
                  <a:buSzPct val="75000"/>
                </a:pPr>
                <a:r>
                  <a:rPr lang="en-US" sz="2400" dirty="0">
                    <a:latin typeface="Book Antiqua" panose="02040602050305030304" pitchFamily="18" charset="0"/>
                  </a:rPr>
                  <a:t>If </a:t>
                </a:r>
                <a14:m>
                  <m:oMath xmlns:m="http://schemas.openxmlformats.org/officeDocument/2006/math">
                    <m:r>
                      <a:rPr lang="en-US" sz="2400" i="1">
                        <a:latin typeface="Cambria Math" panose="02040503050406030204" pitchFamily="18" charset="0"/>
                      </a:rPr>
                      <m:t>µ</m:t>
                    </m:r>
                  </m:oMath>
                </a14:m>
                <a:r>
                  <a:rPr lang="en-US" sz="2400" dirty="0">
                    <a:latin typeface="Book Antiqua" pitchFamily="18" charset="0"/>
                  </a:rPr>
                  <a:t>= 5 min, compute f(2)  = EXPON.DIST(2,</a:t>
                </a:r>
                <a:r>
                  <a:rPr lang="en-US" sz="2400" b="1" dirty="0">
                    <a:solidFill>
                      <a:srgbClr val="A50023"/>
                    </a:solidFill>
                    <a:latin typeface="Book Antiqua" pitchFamily="18" charset="0"/>
                  </a:rPr>
                  <a:t>1/5</a:t>
                </a:r>
                <a:r>
                  <a:rPr lang="en-US" sz="2400" dirty="0">
                    <a:latin typeface="Book Antiqua" pitchFamily="18" charset="0"/>
                  </a:rPr>
                  <a:t>,</a:t>
                </a:r>
                <a:r>
                  <a:rPr lang="en-US" sz="2400" b="1" dirty="0">
                    <a:solidFill>
                      <a:srgbClr val="A50023"/>
                    </a:solidFill>
                    <a:latin typeface="Book Antiqua" pitchFamily="18" charset="0"/>
                  </a:rPr>
                  <a:t>0</a:t>
                </a:r>
                <a:r>
                  <a:rPr lang="en-US" sz="2400" dirty="0">
                    <a:latin typeface="Book Antiqua" pitchFamily="18" charset="0"/>
                  </a:rPr>
                  <a:t>)</a:t>
                </a:r>
              </a:p>
            </p:txBody>
          </p:sp>
        </mc:Choice>
        <mc:Fallback>
          <p:sp>
            <p:nvSpPr>
              <p:cNvPr id="21" name="TextBox 20"/>
              <p:cNvSpPr txBox="1">
                <a:spLocks noRot="1" noChangeAspect="1" noMove="1" noResize="1" noEditPoints="1" noAdjustHandles="1" noChangeArrowheads="1" noChangeShapeType="1" noTextEdit="1"/>
              </p:cNvSpPr>
              <p:nvPr/>
            </p:nvSpPr>
            <p:spPr>
              <a:xfrm>
                <a:off x="142760" y="2576530"/>
                <a:ext cx="6948264" cy="461665"/>
              </a:xfrm>
              <a:prstGeom prst="rect">
                <a:avLst/>
              </a:prstGeom>
              <a:blipFill>
                <a:blip r:embed="rId5"/>
                <a:stretch>
                  <a:fillRect l="-1316" t="-10667"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167707" y="3481629"/>
                <a:ext cx="3041730"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m:t>
                      </m:r>
                      <m:d>
                        <m:dPr>
                          <m:ctrlPr>
                            <a:rPr lang="en-US" sz="2400" i="1" smtClean="0">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e>
                      </m:d>
                      <m:r>
                        <a:rPr lang="en-US" sz="2400" i="1">
                          <a:latin typeface="Cambria Math" panose="02040503050406030204" pitchFamily="18" charset="0"/>
                          <a:ea typeface="Cambria Math" panose="02040503050406030204" pitchFamily="18" charset="0"/>
                        </a:rPr>
                        <m:t>=1−</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m:oMathPara>
                </a14:m>
                <a:endParaRPr lang="en-US" sz="2400" dirty="0">
                  <a:latin typeface="Book Antiqua" panose="0204060205030503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67707" y="3481629"/>
                <a:ext cx="3041730" cy="383118"/>
              </a:xfrm>
              <a:prstGeom prst="rect">
                <a:avLst/>
              </a:prstGeom>
              <a:blipFill>
                <a:blip r:embed="rId6"/>
                <a:stretch>
                  <a:fillRect l="-1807" t="-6349" r="-602"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274700" y="4593054"/>
                <a:ext cx="9110591" cy="1352614"/>
              </a:xfrm>
              <a:prstGeom prst="rect">
                <a:avLst/>
              </a:prstGeom>
              <a:noFill/>
            </p:spPr>
            <p:txBody>
              <a:bodyPr wrap="square" lIns="0" tIns="0" rIns="0" bIns="0" rtlCol="0">
                <a:spAutoFit/>
              </a:bodyPr>
              <a:lstStyle/>
              <a:p>
                <a:pPr>
                  <a:spcAft>
                    <a:spcPts val="900"/>
                  </a:spcAft>
                </a:pP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oMath>
                </a14:m>
                <a:r>
                  <a:rPr lang="en-US" sz="2400" dirty="0">
                    <a:latin typeface="Book Antiqua" panose="02040602050305030304" pitchFamily="18" charset="0"/>
                  </a:rPr>
                  <a:t> =1- </a:t>
                </a:r>
                <a14:m>
                  <m:oMath xmlns:m="http://schemas.openxmlformats.org/officeDocument/2006/math">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−2/5</m:t>
                        </m:r>
                      </m:sup>
                    </m:sSup>
                  </m:oMath>
                </a14:m>
                <a:r>
                  <a:rPr lang="en-US" sz="2400" dirty="0">
                    <a:latin typeface="Book Antiqua" panose="02040602050305030304" pitchFamily="18" charset="0"/>
                  </a:rPr>
                  <a:t>  </a:t>
                </a:r>
              </a:p>
              <a:p>
                <a:pPr>
                  <a:spcAft>
                    <a:spcPts val="900"/>
                  </a:spcAft>
                </a:pPr>
                <a:r>
                  <a:rPr lang="en-US" sz="2400" dirty="0">
                    <a:latin typeface="Book Antiqua" panose="02040602050305030304" pitchFamily="18" charset="0"/>
                  </a:rPr>
                  <a:t>= 1-EXP(-2/5) = 1- 0.67032  </a:t>
                </a:r>
              </a:p>
              <a:p>
                <a:pPr>
                  <a:spcAft>
                    <a:spcPts val="900"/>
                  </a:spcAft>
                </a:pPr>
                <a:r>
                  <a:rPr lang="en-US" sz="2400" dirty="0">
                    <a:latin typeface="Book Antiqua" panose="02040602050305030304" pitchFamily="18" charset="0"/>
                  </a:rPr>
                  <a:t>=</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oMath>
                </a14:m>
                <a:r>
                  <a:rPr lang="en-US" sz="2400" dirty="0">
                    <a:latin typeface="Book Antiqua" panose="02040602050305030304" pitchFamily="18" charset="0"/>
                  </a:rPr>
                  <a:t> = 0.32968  </a:t>
                </a:r>
              </a:p>
            </p:txBody>
          </p:sp>
        </mc:Choice>
        <mc:Fallback>
          <p:sp>
            <p:nvSpPr>
              <p:cNvPr id="25" name="TextBox 24"/>
              <p:cNvSpPr txBox="1">
                <a:spLocks noRot="1" noChangeAspect="1" noMove="1" noResize="1" noEditPoints="1" noAdjustHandles="1" noChangeArrowheads="1" noChangeShapeType="1" noTextEdit="1"/>
              </p:cNvSpPr>
              <p:nvPr/>
            </p:nvSpPr>
            <p:spPr>
              <a:xfrm>
                <a:off x="274700" y="4593054"/>
                <a:ext cx="9110591" cy="1352614"/>
              </a:xfrm>
              <a:prstGeom prst="rect">
                <a:avLst/>
              </a:prstGeom>
              <a:blipFill>
                <a:blip r:embed="rId7"/>
                <a:stretch>
                  <a:fillRect l="-2007" t="-5405" b="-13063"/>
                </a:stretch>
              </a:blipFill>
            </p:spPr>
            <p:txBody>
              <a:bodyPr/>
              <a:lstStyle/>
              <a:p>
                <a:r>
                  <a:rPr lang="en-US">
                    <a:noFill/>
                  </a:rPr>
                  <a:t> </a:t>
                </a:r>
              </a:p>
            </p:txBody>
          </p:sp>
        </mc:Fallback>
      </mc:AlternateContent>
      <p:sp>
        <p:nvSpPr>
          <p:cNvPr id="8" name="Rectangle 7"/>
          <p:cNvSpPr/>
          <p:nvPr/>
        </p:nvSpPr>
        <p:spPr>
          <a:xfrm>
            <a:off x="6939831" y="2586120"/>
            <a:ext cx="1249060" cy="461665"/>
          </a:xfrm>
          <a:prstGeom prst="rect">
            <a:avLst/>
          </a:prstGeom>
        </p:spPr>
        <p:txBody>
          <a:bodyPr wrap="none">
            <a:spAutoFit/>
          </a:bodyPr>
          <a:lstStyle/>
          <a:p>
            <a:r>
              <a:rPr lang="en-US" sz="2400" dirty="0">
                <a:solidFill>
                  <a:srgbClr val="000000"/>
                </a:solidFill>
                <a:latin typeface="Book Antiqua" panose="02040602050305030304" pitchFamily="18" charset="0"/>
              </a:rPr>
              <a:t>=</a:t>
            </a:r>
            <a:r>
              <a:rPr lang="en-US" sz="2400" dirty="0">
                <a:latin typeface="Book Antiqua" panose="02040602050305030304" pitchFamily="18" charset="0"/>
              </a:rPr>
              <a:t>0.134  </a:t>
            </a:r>
          </a:p>
        </p:txBody>
      </p:sp>
      <p:sp>
        <p:nvSpPr>
          <p:cNvPr id="27" name="TextBox 26"/>
          <p:cNvSpPr txBox="1"/>
          <p:nvPr/>
        </p:nvSpPr>
        <p:spPr>
          <a:xfrm>
            <a:off x="2785775" y="3039947"/>
            <a:ext cx="5220072" cy="461665"/>
          </a:xfrm>
          <a:prstGeom prst="rect">
            <a:avLst/>
          </a:prstGeom>
          <a:noFill/>
        </p:spPr>
        <p:txBody>
          <a:bodyPr wrap="square" rtlCol="0">
            <a:spAutoFit/>
          </a:bodyPr>
          <a:lstStyle/>
          <a:p>
            <a:pPr>
              <a:spcBef>
                <a:spcPct val="20000"/>
              </a:spcBef>
              <a:buClr>
                <a:srgbClr val="66FFFF"/>
              </a:buClr>
              <a:buSzPct val="75000"/>
            </a:pPr>
            <a:r>
              <a:rPr lang="en-US" sz="2400" dirty="0">
                <a:latin typeface="Book Antiqua" panose="02040602050305030304" pitchFamily="18" charset="0"/>
              </a:rPr>
              <a:t>=EXPON.DIST(2,</a:t>
            </a:r>
            <a:r>
              <a:rPr lang="en-US" sz="2400" b="1" dirty="0">
                <a:solidFill>
                  <a:srgbClr val="A50023"/>
                </a:solidFill>
                <a:latin typeface="Book Antiqua" pitchFamily="18" charset="0"/>
              </a:rPr>
              <a:t>1/5</a:t>
            </a:r>
            <a:r>
              <a:rPr lang="en-US" sz="2400" dirty="0">
                <a:latin typeface="Book Antiqua" pitchFamily="18" charset="0"/>
              </a:rPr>
              <a:t>,</a:t>
            </a:r>
            <a:r>
              <a:rPr lang="en-US" sz="2400" b="1" dirty="0">
                <a:solidFill>
                  <a:srgbClr val="A50023"/>
                </a:solidFill>
                <a:latin typeface="Book Antiqua" pitchFamily="18" charset="0"/>
              </a:rPr>
              <a:t>1</a:t>
            </a:r>
            <a:r>
              <a:rPr lang="en-US" sz="2400" dirty="0">
                <a:latin typeface="Book Antiqua" pitchFamily="18" charset="0"/>
              </a:rPr>
              <a:t>)</a:t>
            </a:r>
          </a:p>
        </p:txBody>
      </p:sp>
      <p:sp>
        <p:nvSpPr>
          <p:cNvPr id="28" name="Rectangle 27"/>
          <p:cNvSpPr/>
          <p:nvPr/>
        </p:nvSpPr>
        <p:spPr>
          <a:xfrm>
            <a:off x="5962641" y="3044560"/>
            <a:ext cx="1678665" cy="461665"/>
          </a:xfrm>
          <a:prstGeom prst="rect">
            <a:avLst/>
          </a:prstGeom>
        </p:spPr>
        <p:txBody>
          <a:bodyPr wrap="none">
            <a:spAutoFit/>
          </a:bodyPr>
          <a:lstStyle/>
          <a:p>
            <a:r>
              <a:rPr lang="en-US" sz="2400" dirty="0">
                <a:solidFill>
                  <a:srgbClr val="000000"/>
                </a:solidFill>
                <a:latin typeface="Book Antiqua" panose="02040602050305030304" pitchFamily="18" charset="0"/>
              </a:rPr>
              <a:t>= 0.32968   </a:t>
            </a:r>
          </a:p>
        </p:txBody>
      </p:sp>
      <p:sp>
        <p:nvSpPr>
          <p:cNvPr id="13" name="Rectangle 2"/>
          <p:cNvSpPr>
            <a:spLocks noChangeArrowheads="1"/>
          </p:cNvSpPr>
          <p:nvPr/>
        </p:nvSpPr>
        <p:spPr bwMode="auto">
          <a:xfrm>
            <a:off x="0" y="1"/>
            <a:ext cx="12192000" cy="565328"/>
          </a:xfrm>
          <a:prstGeom prst="rect">
            <a:avLst/>
          </a:prstGeom>
          <a:noFill/>
          <a:ln w="12700">
            <a:noFill/>
            <a:miter lim="800000"/>
            <a:headEnd/>
            <a:tailEnd/>
          </a:ln>
          <a:effectLst/>
        </p:spPr>
        <p:txBody>
          <a:bodyPr lIns="90488" tIns="44450" rIns="90488" bIns="44450" anchor="ctr"/>
          <a:lstStyle/>
          <a:p>
            <a:pPr eaLnBrk="1" hangingPunct="1"/>
            <a:r>
              <a:rPr lang="en-US" sz="3600" dirty="0">
                <a:solidFill>
                  <a:schemeClr val="bg1"/>
                </a:solidFill>
                <a:latin typeface="Impact" pitchFamily="34" charset="0"/>
                <a:ea typeface="ＭＳ Ｐゴシック" pitchFamily="-65" charset="-128"/>
              </a:rPr>
              <a:t>Exponential Probability Distribution</a:t>
            </a:r>
          </a:p>
        </p:txBody>
      </p:sp>
      <mc:AlternateContent xmlns:mc="http://schemas.openxmlformats.org/markup-compatibility/2006">
        <mc:Choice xmlns:a14="http://schemas.microsoft.com/office/drawing/2010/main" Requires="a14">
          <p:sp>
            <p:nvSpPr>
              <p:cNvPr id="14" name="TextBox 13"/>
              <p:cNvSpPr txBox="1"/>
              <p:nvPr/>
            </p:nvSpPr>
            <p:spPr>
              <a:xfrm>
                <a:off x="263353" y="4043886"/>
                <a:ext cx="4693785" cy="383118"/>
              </a:xfrm>
              <a:prstGeom prst="rect">
                <a:avLst/>
              </a:prstGeom>
              <a:noFill/>
            </p:spPr>
            <p:txBody>
              <a:bodyPr wrap="none" lIns="0" tIns="0" rIns="0" bIns="0" rtlCol="0">
                <a:spAutoFit/>
              </a:bodyPr>
              <a:lstStyle/>
              <a:p>
                <a14:m>
                  <m:oMath xmlns:m="http://schemas.openxmlformats.org/officeDocument/2006/math">
                    <m:r>
                      <a:rPr lang="en-US" sz="2400" i="1" smtClean="0">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e>
                    </m:d>
                    <m:r>
                      <a:rPr lang="en-US" sz="2400" i="1">
                        <a:latin typeface="Cambria Math" panose="02040503050406030204" pitchFamily="18" charset="0"/>
                        <a:ea typeface="Cambria Math" panose="02040503050406030204" pitchFamily="18" charset="0"/>
                      </a:rPr>
                      <m:t>=1−1+</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a14:m>
                <a:r>
                  <a:rPr lang="en-US" sz="2400" dirty="0">
                    <a:latin typeface="Book Antiqua" panose="02040602050305030304" pitchFamily="18" charset="0"/>
                  </a:rPr>
                  <a:t> = </a:t>
                </a:r>
                <a14:m>
                  <m:oMath xmlns:m="http://schemas.openxmlformats.org/officeDocument/2006/math">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a14:m>
                <a:r>
                  <a:rPr lang="en-US" sz="2400" dirty="0">
                    <a:latin typeface="Book Antiqua" panose="02040602050305030304" pitchFamily="18" charset="0"/>
                  </a:rPr>
                  <a:t> </a:t>
                </a:r>
              </a:p>
            </p:txBody>
          </p:sp>
        </mc:Choice>
        <mc:Fallback>
          <p:sp>
            <p:nvSpPr>
              <p:cNvPr id="14" name="TextBox 13"/>
              <p:cNvSpPr txBox="1">
                <a:spLocks noRot="1" noChangeAspect="1" noMove="1" noResize="1" noEditPoints="1" noAdjustHandles="1" noChangeArrowheads="1" noChangeShapeType="1" noTextEdit="1"/>
              </p:cNvSpPr>
              <p:nvPr/>
            </p:nvSpPr>
            <p:spPr>
              <a:xfrm>
                <a:off x="263353" y="4043886"/>
                <a:ext cx="4693785" cy="383118"/>
              </a:xfrm>
              <a:prstGeom prst="rect">
                <a:avLst/>
              </a:prstGeom>
              <a:blipFill>
                <a:blip r:embed="rId8"/>
                <a:stretch>
                  <a:fillRect l="-2208" t="-19048" b="-492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99528" y="3009723"/>
                <a:ext cx="27165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Compute</m:t>
                      </m:r>
                      <m:r>
                        <a:rPr lang="en-US" sz="2400" i="1">
                          <a:latin typeface="Cambria Math" panose="02040503050406030204" pitchFamily="18" charset="0"/>
                        </a:rPr>
                        <m:t> </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oMath>
                  </m:oMathPara>
                </a14:m>
                <a:endParaRPr lang="en-US" sz="2400" dirty="0">
                  <a:latin typeface="Book Antiqua" panose="0204060205030503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9528" y="3009723"/>
                <a:ext cx="2716578" cy="461665"/>
              </a:xfrm>
              <a:prstGeom prst="rect">
                <a:avLst/>
              </a:prstGeom>
              <a:blipFill>
                <a:blip r:embed="rId9"/>
                <a:stretch>
                  <a:fillRect b="-17333"/>
                </a:stretch>
              </a:blipFill>
            </p:spPr>
            <p:txBody>
              <a:bodyPr/>
              <a:lstStyle/>
              <a:p>
                <a:r>
                  <a:rPr lang="en-US">
                    <a:noFill/>
                  </a:rPr>
                  <a:t> </a:t>
                </a:r>
              </a:p>
            </p:txBody>
          </p:sp>
        </mc:Fallback>
      </mc:AlternateContent>
    </p:spTree>
    <p:extLst>
      <p:ext uri="{BB962C8B-B14F-4D97-AF65-F5344CB8AC3E}">
        <p14:creationId xmlns:p14="http://schemas.microsoft.com/office/powerpoint/2010/main" val="2363637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dissolve">
                                      <p:cBhvr>
                                        <p:cTn id="27" dur="500"/>
                                        <p:tgtEl>
                                          <p:spTgt spid="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dissolve">
                                      <p:cBhvr>
                                        <p:cTn id="47" dur="5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
                                            <p:txEl>
                                              <p:pRg st="1" end="1"/>
                                            </p:txEl>
                                          </p:spTgt>
                                        </p:tgtEl>
                                        <p:attrNameLst>
                                          <p:attrName>style.visibility</p:attrName>
                                        </p:attrNameLst>
                                      </p:cBhvr>
                                      <p:to>
                                        <p:strVal val="visible"/>
                                      </p:to>
                                    </p:set>
                                    <p:animEffect transition="in" filter="dissolve">
                                      <p:cBhvr>
                                        <p:cTn id="52" dur="500"/>
                                        <p:tgtEl>
                                          <p:spTgt spid="2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5">
                                            <p:txEl>
                                              <p:pRg st="2" end="2"/>
                                            </p:txEl>
                                          </p:spTgt>
                                        </p:tgtEl>
                                        <p:attrNameLst>
                                          <p:attrName>style.visibility</p:attrName>
                                        </p:attrNameLst>
                                      </p:cBhvr>
                                      <p:to>
                                        <p:strVal val="visible"/>
                                      </p:to>
                                    </p:set>
                                    <p:animEffect transition="in" filter="dissolve">
                                      <p:cBhvr>
                                        <p:cTn id="5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build="p"/>
      <p:bldP spid="7" grpId="0"/>
      <p:bldP spid="25" grpId="0" build="p"/>
      <p:bldP spid="8" grpId="0"/>
      <p:bldP spid="27" grpId="0" build="p"/>
      <p:bldP spid="28" grpId="0"/>
      <p:bldP spid="1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3514" y="822014"/>
            <a:ext cx="12188486" cy="184241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The time between arrivals of cars at a gas station follows an exponential probability distribution with a mean time between arrivals of 3 minutes.  </a:t>
            </a:r>
          </a:p>
          <a:p>
            <a:pPr algn="l">
              <a:spcBef>
                <a:spcPct val="20000"/>
              </a:spcBef>
              <a:buClr>
                <a:srgbClr val="66FFFF"/>
              </a:buClr>
              <a:buSzPct val="75000"/>
              <a:buFont typeface="Monotype Sorts" pitchFamily="2" charset="2"/>
              <a:buNone/>
            </a:pPr>
            <a:r>
              <a:rPr lang="en-US" sz="2400" dirty="0">
                <a:latin typeface="Book Antiqua" pitchFamily="18" charset="0"/>
              </a:rPr>
              <a:t>What is the probability that the time between two successive arrivals will be 2 minutes or less.</a:t>
            </a:r>
          </a:p>
          <a:p>
            <a:pPr marL="342900" indent="-342900">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p:txBody>
      </p:sp>
      <p:sp>
        <p:nvSpPr>
          <p:cNvPr id="6" name="Rectangle 4"/>
          <p:cNvSpPr>
            <a:spLocks noChangeArrowheads="1"/>
          </p:cNvSpPr>
          <p:nvPr/>
        </p:nvSpPr>
        <p:spPr bwMode="auto">
          <a:xfrm>
            <a:off x="9457730" y="5223639"/>
            <a:ext cx="336632"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x</a:t>
            </a:r>
          </a:p>
        </p:txBody>
      </p:sp>
      <p:sp>
        <p:nvSpPr>
          <p:cNvPr id="7" name="Rectangle 5"/>
          <p:cNvSpPr>
            <a:spLocks noChangeArrowheads="1"/>
          </p:cNvSpPr>
          <p:nvPr/>
        </p:nvSpPr>
        <p:spPr bwMode="auto">
          <a:xfrm>
            <a:off x="4161830" y="2461389"/>
            <a:ext cx="64440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f</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a:t>
            </a:r>
          </a:p>
        </p:txBody>
      </p:sp>
      <p:grpSp>
        <p:nvGrpSpPr>
          <p:cNvPr id="8" name="Group 112"/>
          <p:cNvGrpSpPr>
            <a:grpSpLocks/>
          </p:cNvGrpSpPr>
          <p:nvPr/>
        </p:nvGrpSpPr>
        <p:grpSpPr bwMode="auto">
          <a:xfrm>
            <a:off x="4334868" y="3371026"/>
            <a:ext cx="215900" cy="1562100"/>
            <a:chOff x="1297" y="1734"/>
            <a:chExt cx="136" cy="984"/>
          </a:xfrm>
        </p:grpSpPr>
        <p:sp>
          <p:nvSpPr>
            <p:cNvPr id="9" name="Line 6"/>
            <p:cNvSpPr>
              <a:spLocks noChangeShapeType="1"/>
            </p:cNvSpPr>
            <p:nvPr/>
          </p:nvSpPr>
          <p:spPr bwMode="auto">
            <a:xfrm>
              <a:off x="1297" y="2718"/>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0" name="Line 7"/>
            <p:cNvSpPr>
              <a:spLocks noChangeShapeType="1"/>
            </p:cNvSpPr>
            <p:nvPr/>
          </p:nvSpPr>
          <p:spPr bwMode="auto">
            <a:xfrm>
              <a:off x="1309" y="239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1" name="Line 8"/>
            <p:cNvSpPr>
              <a:spLocks noChangeShapeType="1"/>
            </p:cNvSpPr>
            <p:nvPr/>
          </p:nvSpPr>
          <p:spPr bwMode="auto">
            <a:xfrm>
              <a:off x="1309" y="2070"/>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2" name="Line 9"/>
            <p:cNvSpPr>
              <a:spLocks noChangeShapeType="1"/>
            </p:cNvSpPr>
            <p:nvPr/>
          </p:nvSpPr>
          <p:spPr bwMode="auto">
            <a:xfrm>
              <a:off x="1309" y="173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grpSp>
        <p:nvGrpSpPr>
          <p:cNvPr id="13" name="Group 113"/>
          <p:cNvGrpSpPr>
            <a:grpSpLocks/>
          </p:cNvGrpSpPr>
          <p:nvPr/>
        </p:nvGrpSpPr>
        <p:grpSpPr bwMode="auto">
          <a:xfrm>
            <a:off x="3895132" y="3166240"/>
            <a:ext cx="433388" cy="1982788"/>
            <a:chOff x="1020" y="1605"/>
            <a:chExt cx="273" cy="1249"/>
          </a:xfrm>
        </p:grpSpPr>
        <p:sp>
          <p:nvSpPr>
            <p:cNvPr id="14" name="Rectangle 10"/>
            <p:cNvSpPr>
              <a:spLocks noChangeArrowheads="1"/>
            </p:cNvSpPr>
            <p:nvPr/>
          </p:nvSpPr>
          <p:spPr bwMode="auto">
            <a:xfrm>
              <a:off x="1020" y="256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.1</a:t>
              </a:r>
            </a:p>
          </p:txBody>
        </p:sp>
        <p:sp>
          <p:nvSpPr>
            <p:cNvPr id="15" name="Rectangle 11"/>
            <p:cNvSpPr>
              <a:spLocks noChangeArrowheads="1"/>
            </p:cNvSpPr>
            <p:nvPr/>
          </p:nvSpPr>
          <p:spPr bwMode="auto">
            <a:xfrm>
              <a:off x="1032" y="1929"/>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.3</a:t>
              </a:r>
            </a:p>
          </p:txBody>
        </p:sp>
        <p:sp>
          <p:nvSpPr>
            <p:cNvPr id="16" name="Rectangle 12"/>
            <p:cNvSpPr>
              <a:spLocks noChangeArrowheads="1"/>
            </p:cNvSpPr>
            <p:nvPr/>
          </p:nvSpPr>
          <p:spPr bwMode="auto">
            <a:xfrm>
              <a:off x="1032" y="160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.4</a:t>
              </a:r>
            </a:p>
          </p:txBody>
        </p:sp>
        <p:sp>
          <p:nvSpPr>
            <p:cNvPr id="17" name="Rectangle 13"/>
            <p:cNvSpPr>
              <a:spLocks noChangeArrowheads="1"/>
            </p:cNvSpPr>
            <p:nvPr/>
          </p:nvSpPr>
          <p:spPr bwMode="auto">
            <a:xfrm>
              <a:off x="1032" y="2253"/>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.2</a:t>
              </a:r>
            </a:p>
          </p:txBody>
        </p:sp>
      </p:grpSp>
      <p:grpSp>
        <p:nvGrpSpPr>
          <p:cNvPr id="18" name="Group 111"/>
          <p:cNvGrpSpPr>
            <a:grpSpLocks/>
          </p:cNvGrpSpPr>
          <p:nvPr/>
        </p:nvGrpSpPr>
        <p:grpSpPr bwMode="auto">
          <a:xfrm>
            <a:off x="4890493" y="5349051"/>
            <a:ext cx="4057650" cy="196850"/>
            <a:chOff x="1647" y="2980"/>
            <a:chExt cx="2556" cy="124"/>
          </a:xfrm>
        </p:grpSpPr>
        <p:sp>
          <p:nvSpPr>
            <p:cNvPr id="19" name="Line 14"/>
            <p:cNvSpPr>
              <a:spLocks noChangeShapeType="1"/>
            </p:cNvSpPr>
            <p:nvPr/>
          </p:nvSpPr>
          <p:spPr bwMode="auto">
            <a:xfrm>
              <a:off x="164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0" name="Line 15"/>
            <p:cNvSpPr>
              <a:spLocks noChangeShapeType="1"/>
            </p:cNvSpPr>
            <p:nvPr/>
          </p:nvSpPr>
          <p:spPr bwMode="auto">
            <a:xfrm>
              <a:off x="2511"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1" name="Line 16"/>
            <p:cNvSpPr>
              <a:spLocks noChangeShapeType="1"/>
            </p:cNvSpPr>
            <p:nvPr/>
          </p:nvSpPr>
          <p:spPr bwMode="auto">
            <a:xfrm>
              <a:off x="279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2" name="Line 17"/>
            <p:cNvSpPr>
              <a:spLocks noChangeShapeType="1"/>
            </p:cNvSpPr>
            <p:nvPr/>
          </p:nvSpPr>
          <p:spPr bwMode="auto">
            <a:xfrm>
              <a:off x="192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3" name="Line 18"/>
            <p:cNvSpPr>
              <a:spLocks noChangeShapeType="1"/>
            </p:cNvSpPr>
            <p:nvPr/>
          </p:nvSpPr>
          <p:spPr bwMode="auto">
            <a:xfrm>
              <a:off x="222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4" name="Line 19"/>
            <p:cNvSpPr>
              <a:spLocks noChangeShapeType="1"/>
            </p:cNvSpPr>
            <p:nvPr/>
          </p:nvSpPr>
          <p:spPr bwMode="auto">
            <a:xfrm>
              <a:off x="306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5" name="Line 20"/>
            <p:cNvSpPr>
              <a:spLocks noChangeShapeType="1"/>
            </p:cNvSpPr>
            <p:nvPr/>
          </p:nvSpPr>
          <p:spPr bwMode="auto">
            <a:xfrm>
              <a:off x="33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6" name="Line 21"/>
            <p:cNvSpPr>
              <a:spLocks noChangeShapeType="1"/>
            </p:cNvSpPr>
            <p:nvPr/>
          </p:nvSpPr>
          <p:spPr bwMode="auto">
            <a:xfrm>
              <a:off x="392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7" name="Line 22"/>
            <p:cNvSpPr>
              <a:spLocks noChangeShapeType="1"/>
            </p:cNvSpPr>
            <p:nvPr/>
          </p:nvSpPr>
          <p:spPr bwMode="auto">
            <a:xfrm>
              <a:off x="36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8" name="Line 23"/>
            <p:cNvSpPr>
              <a:spLocks noChangeShapeType="1"/>
            </p:cNvSpPr>
            <p:nvPr/>
          </p:nvSpPr>
          <p:spPr bwMode="auto">
            <a:xfrm>
              <a:off x="420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29" name="Rectangle 24"/>
          <p:cNvSpPr>
            <a:spLocks noChangeArrowheads="1"/>
          </p:cNvSpPr>
          <p:nvPr/>
        </p:nvSpPr>
        <p:spPr bwMode="auto">
          <a:xfrm>
            <a:off x="4199930" y="5610989"/>
            <a:ext cx="510716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 0    1    2    3    4    5    6    7    8    9   10</a:t>
            </a:r>
          </a:p>
        </p:txBody>
      </p:sp>
      <p:sp>
        <p:nvSpPr>
          <p:cNvPr id="30" name="Freeform 26"/>
          <p:cNvSpPr>
            <a:spLocks/>
          </p:cNvSpPr>
          <p:nvPr/>
        </p:nvSpPr>
        <p:spPr bwMode="auto">
          <a:xfrm>
            <a:off x="4438056" y="3729802"/>
            <a:ext cx="904875" cy="1712913"/>
          </a:xfrm>
          <a:custGeom>
            <a:avLst/>
            <a:gdLst/>
            <a:ahLst/>
            <a:cxnLst>
              <a:cxn ang="0">
                <a:pos x="5" y="0"/>
              </a:cxn>
              <a:cxn ang="0">
                <a:pos x="0" y="1073"/>
              </a:cxn>
              <a:cxn ang="0">
                <a:pos x="570" y="1079"/>
              </a:cxn>
              <a:cxn ang="0">
                <a:pos x="567" y="602"/>
              </a:cxn>
              <a:cxn ang="0">
                <a:pos x="563" y="598"/>
              </a:cxn>
              <a:cxn ang="0">
                <a:pos x="537" y="584"/>
              </a:cxn>
              <a:cxn ang="0">
                <a:pos x="513" y="574"/>
              </a:cxn>
              <a:cxn ang="0">
                <a:pos x="487" y="558"/>
              </a:cxn>
              <a:cxn ang="0">
                <a:pos x="455" y="540"/>
              </a:cxn>
              <a:cxn ang="0">
                <a:pos x="426" y="520"/>
              </a:cxn>
              <a:cxn ang="0">
                <a:pos x="398" y="506"/>
              </a:cxn>
              <a:cxn ang="0">
                <a:pos x="362" y="482"/>
              </a:cxn>
              <a:cxn ang="0">
                <a:pos x="326" y="458"/>
              </a:cxn>
              <a:cxn ang="0">
                <a:pos x="294" y="438"/>
              </a:cxn>
              <a:cxn ang="0">
                <a:pos x="266" y="410"/>
              </a:cxn>
              <a:cxn ang="0">
                <a:pos x="232" y="388"/>
              </a:cxn>
              <a:cxn ang="0">
                <a:pos x="208" y="364"/>
              </a:cxn>
              <a:cxn ang="0">
                <a:pos x="182" y="338"/>
              </a:cxn>
              <a:cxn ang="0">
                <a:pos x="147" y="300"/>
              </a:cxn>
              <a:cxn ang="0">
                <a:pos x="121" y="262"/>
              </a:cxn>
              <a:cxn ang="0">
                <a:pos x="99" y="232"/>
              </a:cxn>
              <a:cxn ang="0">
                <a:pos x="73" y="190"/>
              </a:cxn>
              <a:cxn ang="0">
                <a:pos x="45" y="132"/>
              </a:cxn>
              <a:cxn ang="0">
                <a:pos x="24" y="77"/>
              </a:cxn>
              <a:cxn ang="0">
                <a:pos x="9" y="26"/>
              </a:cxn>
            </a:cxnLst>
            <a:rect l="0" t="0" r="r" b="b"/>
            <a:pathLst>
              <a:path w="570" h="1079">
                <a:moveTo>
                  <a:pt x="5" y="0"/>
                </a:moveTo>
                <a:lnTo>
                  <a:pt x="0" y="1073"/>
                </a:lnTo>
                <a:lnTo>
                  <a:pt x="570" y="1079"/>
                </a:lnTo>
                <a:lnTo>
                  <a:pt x="567" y="602"/>
                </a:lnTo>
                <a:lnTo>
                  <a:pt x="563" y="598"/>
                </a:lnTo>
                <a:lnTo>
                  <a:pt x="537" y="584"/>
                </a:lnTo>
                <a:lnTo>
                  <a:pt x="513" y="574"/>
                </a:lnTo>
                <a:lnTo>
                  <a:pt x="487" y="558"/>
                </a:lnTo>
                <a:lnTo>
                  <a:pt x="455" y="540"/>
                </a:lnTo>
                <a:lnTo>
                  <a:pt x="426" y="520"/>
                </a:lnTo>
                <a:lnTo>
                  <a:pt x="398" y="506"/>
                </a:lnTo>
                <a:lnTo>
                  <a:pt x="362" y="482"/>
                </a:lnTo>
                <a:lnTo>
                  <a:pt x="326" y="458"/>
                </a:lnTo>
                <a:lnTo>
                  <a:pt x="294" y="438"/>
                </a:lnTo>
                <a:lnTo>
                  <a:pt x="266" y="410"/>
                </a:lnTo>
                <a:lnTo>
                  <a:pt x="232" y="388"/>
                </a:lnTo>
                <a:lnTo>
                  <a:pt x="208" y="364"/>
                </a:lnTo>
                <a:lnTo>
                  <a:pt x="182" y="338"/>
                </a:lnTo>
                <a:lnTo>
                  <a:pt x="147" y="300"/>
                </a:lnTo>
                <a:lnTo>
                  <a:pt x="121" y="262"/>
                </a:lnTo>
                <a:lnTo>
                  <a:pt x="99" y="232"/>
                </a:lnTo>
                <a:lnTo>
                  <a:pt x="73" y="190"/>
                </a:lnTo>
                <a:lnTo>
                  <a:pt x="45" y="132"/>
                </a:lnTo>
                <a:lnTo>
                  <a:pt x="24" y="77"/>
                </a:lnTo>
                <a:lnTo>
                  <a:pt x="9" y="26"/>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dirty="0"/>
          </a:p>
        </p:txBody>
      </p:sp>
      <p:sp>
        <p:nvSpPr>
          <p:cNvPr id="31" name="Line 27"/>
          <p:cNvSpPr>
            <a:spLocks noChangeShapeType="1"/>
          </p:cNvSpPr>
          <p:nvPr/>
        </p:nvSpPr>
        <p:spPr bwMode="auto">
          <a:xfrm flipH="1" flipV="1">
            <a:off x="5341344" y="4695002"/>
            <a:ext cx="1587" cy="75882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2" name="Line 28"/>
          <p:cNvSpPr>
            <a:spLocks noChangeShapeType="1"/>
          </p:cNvSpPr>
          <p:nvPr/>
        </p:nvSpPr>
        <p:spPr bwMode="auto">
          <a:xfrm>
            <a:off x="4442818" y="2996376"/>
            <a:ext cx="0" cy="25463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3" name="Line 29"/>
          <p:cNvSpPr>
            <a:spLocks noChangeShapeType="1"/>
          </p:cNvSpPr>
          <p:nvPr/>
        </p:nvSpPr>
        <p:spPr bwMode="auto">
          <a:xfrm>
            <a:off x="4449168" y="5447476"/>
            <a:ext cx="490220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4" name="Line 30"/>
          <p:cNvSpPr>
            <a:spLocks noChangeShapeType="1"/>
          </p:cNvSpPr>
          <p:nvPr/>
        </p:nvSpPr>
        <p:spPr bwMode="auto">
          <a:xfrm flipV="1">
            <a:off x="5033368" y="3620264"/>
            <a:ext cx="309562" cy="1300162"/>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grpSp>
        <p:nvGrpSpPr>
          <p:cNvPr id="35" name="Group 118"/>
          <p:cNvGrpSpPr>
            <a:grpSpLocks/>
          </p:cNvGrpSpPr>
          <p:nvPr/>
        </p:nvGrpSpPr>
        <p:grpSpPr bwMode="auto">
          <a:xfrm>
            <a:off x="4411069" y="3731389"/>
            <a:ext cx="4549775" cy="1600200"/>
            <a:chOff x="1129" y="1961"/>
            <a:chExt cx="2866" cy="1008"/>
          </a:xfrm>
        </p:grpSpPr>
        <p:sp>
          <p:nvSpPr>
            <p:cNvPr id="36" name="Line 25"/>
            <p:cNvSpPr>
              <a:spLocks noChangeShapeType="1"/>
            </p:cNvSpPr>
            <p:nvPr/>
          </p:nvSpPr>
          <p:spPr bwMode="auto">
            <a:xfrm rot="197881">
              <a:off x="3403" y="2965"/>
              <a:ext cx="592" cy="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7" name="Arc 32"/>
            <p:cNvSpPr>
              <a:spLocks/>
            </p:cNvSpPr>
            <p:nvPr/>
          </p:nvSpPr>
          <p:spPr bwMode="auto">
            <a:xfrm rot="157834">
              <a:off x="1129" y="1961"/>
              <a:ext cx="2289" cy="93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38" name="Rectangle 33"/>
          <p:cNvSpPr>
            <a:spLocks noChangeArrowheads="1"/>
          </p:cNvSpPr>
          <p:nvPr/>
        </p:nvSpPr>
        <p:spPr bwMode="auto">
          <a:xfrm>
            <a:off x="4263431" y="6023740"/>
            <a:ext cx="4446731" cy="366767"/>
          </a:xfrm>
          <a:prstGeom prst="rect">
            <a:avLst/>
          </a:prstGeom>
          <a:noFill/>
          <a:ln w="12700">
            <a:noFill/>
            <a:miter lim="800000"/>
            <a:headEnd/>
            <a:tailEnd/>
          </a:ln>
          <a:effectLst/>
        </p:spPr>
        <p:txBody>
          <a:bodyPr wrap="none" lIns="90488" tIns="44450" rIns="90488" bIns="44450">
            <a:spAutoFit/>
          </a:bodyPr>
          <a:lstStyle/>
          <a:p>
            <a:pPr algn="l"/>
            <a:r>
              <a:rPr lang="en-US" dirty="0">
                <a:latin typeface="Book Antiqua" pitchFamily="18" charset="0"/>
              </a:rPr>
              <a:t>Time Between Successive Arrivals (mins.)</a:t>
            </a:r>
          </a:p>
        </p:txBody>
      </p:sp>
      <p:sp>
        <p:nvSpPr>
          <p:cNvPr id="39" name="Rectangle 115"/>
          <p:cNvSpPr>
            <a:spLocks noChangeArrowheads="1"/>
          </p:cNvSpPr>
          <p:nvPr/>
        </p:nvSpPr>
        <p:spPr bwMode="auto">
          <a:xfrm>
            <a:off x="4809530" y="2923352"/>
            <a:ext cx="4846242" cy="750947"/>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a:t>
            </a:r>
            <a:r>
              <a:rPr lang="en-US" sz="2400" u="sng" dirty="0">
                <a:latin typeface="Book Antiqua" pitchFamily="18" charset="0"/>
              </a:rPr>
              <a:t>&lt;</a:t>
            </a:r>
            <a:r>
              <a:rPr lang="en-US" sz="2400" dirty="0">
                <a:latin typeface="Book Antiqua" pitchFamily="18" charset="0"/>
              </a:rPr>
              <a:t> 2) = 1- 0.5134171= 0.4865829 </a:t>
            </a:r>
          </a:p>
        </p:txBody>
      </p:sp>
      <p:sp>
        <p:nvSpPr>
          <p:cNvPr id="43" name="Rectangle 115"/>
          <p:cNvSpPr>
            <a:spLocks noChangeArrowheads="1"/>
          </p:cNvSpPr>
          <p:nvPr/>
        </p:nvSpPr>
        <p:spPr bwMode="auto">
          <a:xfrm>
            <a:off x="5867400" y="3886200"/>
            <a:ext cx="5516564" cy="830909"/>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 2) =e</a:t>
            </a:r>
            <a:r>
              <a:rPr lang="en-US" sz="2400" baseline="30000" dirty="0">
                <a:latin typeface="Book Antiqua" pitchFamily="18" charset="0"/>
              </a:rPr>
              <a:t>-2/3</a:t>
            </a:r>
            <a:r>
              <a:rPr lang="en-US" sz="2400" dirty="0">
                <a:latin typeface="Book Antiqua" pitchFamily="18" charset="0"/>
              </a:rPr>
              <a:t> = EXP(-2/3) = 0.5134171</a:t>
            </a:r>
          </a:p>
        </p:txBody>
      </p:sp>
      <p:sp>
        <p:nvSpPr>
          <p:cNvPr id="45" name="Line 30"/>
          <p:cNvSpPr>
            <a:spLocks noChangeShapeType="1"/>
          </p:cNvSpPr>
          <p:nvPr/>
        </p:nvSpPr>
        <p:spPr bwMode="auto">
          <a:xfrm flipV="1">
            <a:off x="5707101" y="4484280"/>
            <a:ext cx="218983" cy="790094"/>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sp>
        <p:nvSpPr>
          <p:cNvPr id="41" name="Rectangle 2"/>
          <p:cNvSpPr>
            <a:spLocks noChangeArrowheads="1"/>
          </p:cNvSpPr>
          <p:nvPr/>
        </p:nvSpPr>
        <p:spPr bwMode="auto">
          <a:xfrm>
            <a:off x="0" y="-27253"/>
            <a:ext cx="12221823" cy="600089"/>
          </a:xfrm>
          <a:prstGeom prst="rect">
            <a:avLst/>
          </a:prstGeom>
          <a:noFill/>
          <a:ln w="12700">
            <a:noFill/>
            <a:miter lim="800000"/>
            <a:headEnd/>
            <a:tailEnd/>
          </a:ln>
          <a:effectLst/>
        </p:spPr>
        <p:txBody>
          <a:bodyPr lIns="90488" tIns="44450" rIns="90488" bIns="44450" anchor="ctr"/>
          <a:lstStyle/>
          <a:p>
            <a:pPr eaLnBrk="1" hangingPunct="1"/>
            <a:r>
              <a:rPr lang="en-US" sz="3600" dirty="0">
                <a:solidFill>
                  <a:schemeClr val="bg1"/>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810544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par>
                          <p:cTn id="8" fill="hold">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par>
                          <p:cTn id="12" fill="hold">
                            <p:stCondLst>
                              <p:cond delay="2000"/>
                            </p:stCondLst>
                            <p:childTnLst>
                              <p:par>
                                <p:cTn id="13" presetID="12" presetClass="entr" presetSubtype="4" fill="hold" grpId="0" nodeType="afterEffect">
                                  <p:stCondLst>
                                    <p:cond delay="200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4500"/>
                            </p:stCondLst>
                            <p:childTnLst>
                              <p:par>
                                <p:cTn id="17" presetID="1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par>
                          <p:cTn id="20" fill="hold">
                            <p:stCondLst>
                              <p:cond delay="5000"/>
                            </p:stCondLst>
                            <p:childTnLst>
                              <p:par>
                                <p:cTn id="21" presetID="12" presetClass="entr" presetSubtype="8"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childTnLst>
                          </p:cTn>
                        </p:par>
                        <p:par>
                          <p:cTn id="24" fill="hold">
                            <p:stCondLst>
                              <p:cond delay="6500"/>
                            </p:stCondLst>
                            <p:childTnLst>
                              <p:par>
                                <p:cTn id="25" presetID="12" presetClass="entr" presetSubtype="8" fill="hold" grpId="0" nodeType="afterEffect" nodePh="1">
                                  <p:stCondLst>
                                    <p:cond delay="1000"/>
                                  </p:stCondLst>
                                  <p:endCondLst>
                                    <p:cond evt="begin" delay="0">
                                      <p:tn val="25"/>
                                    </p:cond>
                                  </p:endCondLst>
                                  <p:childTnLst>
                                    <p:set>
                                      <p:cBhvr>
                                        <p:cTn id="26" dur="1" fill="hold">
                                          <p:stCondLst>
                                            <p:cond delay="0"/>
                                          </p:stCondLst>
                                        </p:cTn>
                                        <p:tgtEl>
                                          <p:spTgt spid="29"/>
                                        </p:tgtEl>
                                        <p:attrNameLst>
                                          <p:attrName>style.visibility</p:attrName>
                                        </p:attrNameLst>
                                      </p:cBhvr>
                                      <p:to>
                                        <p:strVal val="visible"/>
                                      </p:to>
                                    </p:set>
                                    <p:animEffect transition="in" filter="slide(fromLeft)">
                                      <p:cBhvr>
                                        <p:cTn id="27" dur="500"/>
                                        <p:tgtEl>
                                          <p:spTgt spid="29"/>
                                        </p:tgtEl>
                                      </p:cBhvr>
                                    </p:animEffect>
                                  </p:childTnLst>
                                </p:cTn>
                              </p:par>
                            </p:childTnLst>
                          </p:cTn>
                        </p:par>
                        <p:par>
                          <p:cTn id="28" fill="hold">
                            <p:stCondLst>
                              <p:cond delay="8000"/>
                            </p:stCondLst>
                            <p:childTnLst>
                              <p:par>
                                <p:cTn id="29" presetID="12" presetClass="entr" presetSubtype="1" fill="hold" grpId="0" nodeType="afterEffect">
                                  <p:stCondLst>
                                    <p:cond delay="1000"/>
                                  </p:stCondLst>
                                  <p:childTnLst>
                                    <p:set>
                                      <p:cBhvr>
                                        <p:cTn id="30" dur="1" fill="hold">
                                          <p:stCondLst>
                                            <p:cond delay="0"/>
                                          </p:stCondLst>
                                        </p:cTn>
                                        <p:tgtEl>
                                          <p:spTgt spid="38"/>
                                        </p:tgtEl>
                                        <p:attrNameLst>
                                          <p:attrName>style.visibility</p:attrName>
                                        </p:attrNameLst>
                                      </p:cBhvr>
                                      <p:to>
                                        <p:strVal val="visible"/>
                                      </p:to>
                                    </p:set>
                                    <p:animEffect transition="in" filter="slide(fromTop)">
                                      <p:cBhvr>
                                        <p:cTn id="31" dur="500"/>
                                        <p:tgtEl>
                                          <p:spTgt spid="38"/>
                                        </p:tgtEl>
                                      </p:cBhvr>
                                    </p:animEffect>
                                  </p:childTnLst>
                                </p:cTn>
                              </p:par>
                            </p:childTnLst>
                          </p:cTn>
                        </p:par>
                        <p:par>
                          <p:cTn id="32" fill="hold">
                            <p:stCondLst>
                              <p:cond delay="9500"/>
                            </p:stCondLst>
                            <p:childTnLst>
                              <p:par>
                                <p:cTn id="33" presetID="12" presetClass="entr" presetSubtype="4" fill="hold"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slide(fromBottom)">
                                      <p:cBhvr>
                                        <p:cTn id="35" dur="500"/>
                                        <p:tgtEl>
                                          <p:spTgt spid="8"/>
                                        </p:tgtEl>
                                      </p:cBhvr>
                                    </p:animEffect>
                                  </p:childTnLst>
                                </p:cTn>
                              </p:par>
                            </p:childTnLst>
                          </p:cTn>
                        </p:par>
                        <p:par>
                          <p:cTn id="36" fill="hold">
                            <p:stCondLst>
                              <p:cond delay="11000"/>
                            </p:stCondLst>
                            <p:childTnLst>
                              <p:par>
                                <p:cTn id="37" presetID="12" presetClass="entr" presetSubtype="4" fill="hold" nodeType="after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slide(fromBottom)">
                                      <p:cBhvr>
                                        <p:cTn id="39" dur="500"/>
                                        <p:tgtEl>
                                          <p:spTgt spid="13"/>
                                        </p:tgtEl>
                                      </p:cBhvr>
                                    </p:animEffect>
                                  </p:childTnLst>
                                </p:cTn>
                              </p:par>
                            </p:childTnLst>
                          </p:cTn>
                        </p:par>
                        <p:par>
                          <p:cTn id="40" fill="hold">
                            <p:stCondLst>
                              <p:cond delay="12500"/>
                            </p:stCondLst>
                            <p:childTnLst>
                              <p:par>
                                <p:cTn id="41" presetID="16" presetClass="entr" presetSubtype="21" fill="hold" nodeType="afterEffect">
                                  <p:stCondLst>
                                    <p:cond delay="200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slide(fromBottom)">
                                      <p:cBhvr>
                                        <p:cTn id="48" dur="500"/>
                                        <p:tgtEl>
                                          <p:spTgt spid="31"/>
                                        </p:tgtEl>
                                      </p:cBhvr>
                                    </p:animEffect>
                                  </p:childTnLst>
                                </p:cTn>
                              </p:par>
                            </p:childTnLst>
                          </p:cTn>
                        </p:par>
                        <p:par>
                          <p:cTn id="49" fill="hold">
                            <p:stCondLst>
                              <p:cond delay="500"/>
                            </p:stCondLst>
                            <p:childTnLst>
                              <p:par>
                                <p:cTn id="50" presetID="9" presetClass="entr" presetSubtype="0" fill="hold" grpId="0" nodeType="afterEffect">
                                  <p:stCondLst>
                                    <p:cond delay="100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childTnLst>
                          </p:cTn>
                        </p:par>
                        <p:par>
                          <p:cTn id="53" fill="hold">
                            <p:stCondLst>
                              <p:cond delay="2000"/>
                            </p:stCondLst>
                            <p:childTnLst>
                              <p:par>
                                <p:cTn id="54" presetID="23" presetClass="entr" presetSubtype="272"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strVal val="2/3*#ppt_w"/>
                                          </p:val>
                                        </p:tav>
                                        <p:tav tm="100000">
                                          <p:val>
                                            <p:strVal val="#ppt_w"/>
                                          </p:val>
                                        </p:tav>
                                      </p:tavLst>
                                    </p:anim>
                                    <p:anim calcmode="lin" valueType="num">
                                      <p:cBhvr>
                                        <p:cTn id="57" dur="500" fill="hold"/>
                                        <p:tgtEl>
                                          <p:spTgt spid="43"/>
                                        </p:tgtEl>
                                        <p:attrNameLst>
                                          <p:attrName>ppt_h</p:attrName>
                                        </p:attrNameLst>
                                      </p:cBhvr>
                                      <p:tavLst>
                                        <p:tav tm="0">
                                          <p:val>
                                            <p:strVal val="2/3*#ppt_h"/>
                                          </p:val>
                                        </p:tav>
                                        <p:tav tm="100000">
                                          <p:val>
                                            <p:strVal val="#ppt_h"/>
                                          </p:val>
                                        </p:tav>
                                      </p:tavLst>
                                    </p:anim>
                                  </p:childTnLst>
                                </p:cTn>
                              </p:par>
                            </p:childTnLst>
                          </p:cTn>
                        </p:par>
                        <p:par>
                          <p:cTn id="58" fill="hold">
                            <p:stCondLst>
                              <p:cond delay="2500"/>
                            </p:stCondLst>
                            <p:childTnLst>
                              <p:par>
                                <p:cTn id="59" presetID="12" presetClass="entr" presetSubtype="1"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slide(fromTop)">
                                      <p:cBhvr>
                                        <p:cTn id="61" dur="500"/>
                                        <p:tgtEl>
                                          <p:spTgt spid="45"/>
                                        </p:tgtEl>
                                      </p:cBhvr>
                                    </p:animEffect>
                                  </p:childTnLst>
                                </p:cTn>
                              </p:par>
                            </p:childTnLst>
                          </p:cTn>
                        </p:par>
                        <p:par>
                          <p:cTn id="62" fill="hold">
                            <p:stCondLst>
                              <p:cond delay="3000"/>
                            </p:stCondLst>
                            <p:childTnLst>
                              <p:par>
                                <p:cTn id="63" presetID="23" presetClass="entr" presetSubtype="272" fill="hold" grpId="0" nodeType="afterEffect">
                                  <p:stCondLst>
                                    <p:cond delay="200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strVal val="2/3*#ppt_w"/>
                                          </p:val>
                                        </p:tav>
                                        <p:tav tm="100000">
                                          <p:val>
                                            <p:strVal val="#ppt_w"/>
                                          </p:val>
                                        </p:tav>
                                      </p:tavLst>
                                    </p:anim>
                                    <p:anim calcmode="lin" valueType="num">
                                      <p:cBhvr>
                                        <p:cTn id="66" dur="500" fill="hold"/>
                                        <p:tgtEl>
                                          <p:spTgt spid="39"/>
                                        </p:tgtEl>
                                        <p:attrNameLst>
                                          <p:attrName>ppt_h</p:attrName>
                                        </p:attrNameLst>
                                      </p:cBhvr>
                                      <p:tavLst>
                                        <p:tav tm="0">
                                          <p:val>
                                            <p:strVal val="2/3*#ppt_h"/>
                                          </p:val>
                                        </p:tav>
                                        <p:tav tm="100000">
                                          <p:val>
                                            <p:strVal val="#ppt_h"/>
                                          </p:val>
                                        </p:tav>
                                      </p:tavLst>
                                    </p:anim>
                                  </p:childTnLst>
                                </p:cTn>
                              </p:par>
                            </p:childTnLst>
                          </p:cTn>
                        </p:par>
                        <p:par>
                          <p:cTn id="67" fill="hold">
                            <p:stCondLst>
                              <p:cond delay="5500"/>
                            </p:stCondLst>
                            <p:childTnLst>
                              <p:par>
                                <p:cTn id="68" presetID="12" presetClass="entr" presetSubtype="1" fill="hold" grpId="0" nodeType="afterEffect">
                                  <p:stCondLst>
                                    <p:cond delay="1000"/>
                                  </p:stCondLst>
                                  <p:childTnLst>
                                    <p:set>
                                      <p:cBhvr>
                                        <p:cTn id="69" dur="1" fill="hold">
                                          <p:stCondLst>
                                            <p:cond delay="0"/>
                                          </p:stCondLst>
                                        </p:cTn>
                                        <p:tgtEl>
                                          <p:spTgt spid="34"/>
                                        </p:tgtEl>
                                        <p:attrNameLst>
                                          <p:attrName>style.visibility</p:attrName>
                                        </p:attrNameLst>
                                      </p:cBhvr>
                                      <p:to>
                                        <p:strVal val="visible"/>
                                      </p:to>
                                    </p:set>
                                    <p:animEffect transition="in" filter="slide(fromTop)">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29" grpId="0" autoUpdateAnimBg="0"/>
      <p:bldP spid="30" grpId="0" animBg="1"/>
      <p:bldP spid="31" grpId="0" animBg="1"/>
      <p:bldP spid="32" grpId="0" animBg="1"/>
      <p:bldP spid="33" grpId="0" animBg="1"/>
      <p:bldP spid="34" grpId="0" animBg="1"/>
      <p:bldP spid="38" grpId="0" autoUpdateAnimBg="0"/>
      <p:bldP spid="39" grpId="0" animBg="1" autoUpdateAnimBg="0"/>
      <p:bldP spid="43" grpId="0" animBg="1" autoUpdateAnimBg="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9808" y="548681"/>
            <a:ext cx="12192000" cy="6233120"/>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anose="02040602050305030304" pitchFamily="18" charset="0"/>
              </a:rPr>
              <a:t>Average trade time in Ameritrade is one second. Ameritrade has promised its customers if trade time exceeds 5 second it is free (a $10.99 cost saving). The same promises have been exercised by Dominion Pizza (A free regular pizza)  and Wells Fargo ($5 if waiting time exceeds 5 minutes).  There are 150,000 average daily trade. What is the cost to Ameritrade? Service time follows Exponential distribution. </a:t>
            </a:r>
          </a:p>
          <a:p>
            <a:pPr algn="l">
              <a:spcBef>
                <a:spcPct val="20000"/>
              </a:spcBef>
              <a:buClr>
                <a:srgbClr val="66FFFF"/>
              </a:buClr>
              <a:buSzPct val="75000"/>
              <a:buFont typeface="Monotype Sorts" pitchFamily="2" charset="2"/>
              <a:buNone/>
            </a:pPr>
            <a:endParaRPr lang="en-US" sz="2400" dirty="0">
              <a:latin typeface="Book Antiqua" panose="02040602050305030304" pitchFamily="18" charset="0"/>
            </a:endParaRPr>
          </a:p>
          <a:p>
            <a:pPr>
              <a:spcBef>
                <a:spcPts val="0"/>
              </a:spcBef>
              <a:spcAft>
                <a:spcPts val="1200"/>
              </a:spcAft>
              <a:buClr>
                <a:srgbClr val="66FFFF"/>
              </a:buClr>
              <a:buSzPct val="75000"/>
            </a:pPr>
            <a:r>
              <a:rPr lang="en-US" sz="2400" dirty="0">
                <a:latin typeface="Book Antiqua" panose="02040602050305030304" pitchFamily="18" charset="0"/>
              </a:rPr>
              <a:t>P(x≥ K) = EXP(-K/µ) = EXP(-5/1) </a:t>
            </a:r>
            <a:r>
              <a:rPr lang="en-US" sz="2400" baseline="30000" dirty="0">
                <a:latin typeface="Book Antiqua" pitchFamily="18" charset="0"/>
              </a:rPr>
              <a:t>  </a:t>
            </a:r>
            <a:r>
              <a:rPr lang="en-US" sz="2400" dirty="0">
                <a:latin typeface="Book Antiqua" pitchFamily="18" charset="0"/>
              </a:rPr>
              <a:t>= 0.006738</a:t>
            </a:r>
          </a:p>
          <a:p>
            <a:pPr>
              <a:spcBef>
                <a:spcPts val="0"/>
              </a:spcBef>
              <a:spcAft>
                <a:spcPts val="1200"/>
              </a:spcAft>
              <a:buClr>
                <a:srgbClr val="66FFFF"/>
              </a:buClr>
              <a:buSzPct val="75000"/>
            </a:pPr>
            <a:r>
              <a:rPr lang="en-US" sz="2400" dirty="0">
                <a:latin typeface="Book Antiqua" pitchFamily="18" charset="0"/>
              </a:rPr>
              <a:t>=1- EXPON.DIST(5,1/1,1) =1- 0.993262 = 0.006738</a:t>
            </a:r>
          </a:p>
          <a:p>
            <a:pPr>
              <a:spcBef>
                <a:spcPts val="0"/>
              </a:spcBef>
              <a:spcAft>
                <a:spcPts val="1200"/>
              </a:spcAft>
              <a:buClr>
                <a:srgbClr val="66FFFF"/>
              </a:buClr>
              <a:buSzPct val="75000"/>
            </a:pPr>
            <a:r>
              <a:rPr lang="en-US" sz="2400" dirty="0">
                <a:latin typeface="Book Antiqua" pitchFamily="18" charset="0"/>
              </a:rPr>
              <a:t>Probability of not meeting the promise is 0.6738%</a:t>
            </a:r>
          </a:p>
          <a:p>
            <a:pPr>
              <a:spcBef>
                <a:spcPts val="0"/>
              </a:spcBef>
              <a:spcAft>
                <a:spcPts val="1200"/>
              </a:spcAft>
              <a:buClr>
                <a:srgbClr val="66FFFF"/>
              </a:buClr>
              <a:buSzPct val="75000"/>
            </a:pPr>
            <a:r>
              <a:rPr lang="en-US" sz="2400" dirty="0">
                <a:latin typeface="Book Antiqua" pitchFamily="18" charset="0"/>
              </a:rPr>
              <a:t>0.006738*150,000* = 1011 orders</a:t>
            </a:r>
          </a:p>
          <a:p>
            <a:pPr>
              <a:spcBef>
                <a:spcPts val="0"/>
              </a:spcBef>
              <a:spcAft>
                <a:spcPts val="1200"/>
              </a:spcAft>
              <a:buClr>
                <a:srgbClr val="66FFFF"/>
              </a:buClr>
              <a:buSzPct val="75000"/>
            </a:pPr>
            <a:r>
              <a:rPr lang="en-US" sz="2400" dirty="0">
                <a:latin typeface="Book Antiqua" pitchFamily="18" charset="0"/>
              </a:rPr>
              <a:t>@10.99 per order = 10.99*1011 = $11111 per day</a:t>
            </a:r>
          </a:p>
        </p:txBody>
      </p:sp>
      <p:sp>
        <p:nvSpPr>
          <p:cNvPr id="5" name="Rectangle 2"/>
          <p:cNvSpPr>
            <a:spLocks noChangeArrowheads="1"/>
          </p:cNvSpPr>
          <p:nvPr/>
        </p:nvSpPr>
        <p:spPr bwMode="auto">
          <a:xfrm>
            <a:off x="0" y="1"/>
            <a:ext cx="12192000" cy="548679"/>
          </a:xfrm>
          <a:prstGeom prst="rect">
            <a:avLst/>
          </a:prstGeom>
          <a:noFill/>
          <a:ln w="12700">
            <a:noFill/>
            <a:miter lim="800000"/>
            <a:headEnd/>
            <a:tailEnd/>
          </a:ln>
          <a:effectLst/>
        </p:spPr>
        <p:txBody>
          <a:bodyPr lIns="90488" tIns="44450" rIns="90488" bIns="44450" anchor="ctr"/>
          <a:lstStyle/>
          <a:p>
            <a:pPr eaLnBrk="1" hangingPunct="1"/>
            <a:r>
              <a:rPr lang="en-US" sz="3600" dirty="0">
                <a:solidFill>
                  <a:schemeClr val="bg1"/>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3978180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2" dur="500"/>
                                        <p:tgtEl>
                                          <p:spTgt spid="225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17" dur="500"/>
                                        <p:tgtEl>
                                          <p:spTgt spid="225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2" dur="500"/>
                                        <p:tgtEl>
                                          <p:spTgt spid="225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27" dur="500"/>
                                        <p:tgtEl>
                                          <p:spTgt spid="2253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7">
                                            <p:txEl>
                                              <p:pRg st="6" end="6"/>
                                            </p:txEl>
                                          </p:spTgt>
                                        </p:tgtEl>
                                        <p:attrNameLst>
                                          <p:attrName>style.visibility</p:attrName>
                                        </p:attrNameLst>
                                      </p:cBhvr>
                                      <p:to>
                                        <p:strVal val="visible"/>
                                      </p:to>
                                    </p:set>
                                    <p:animEffect transition="in" filter="blinds(horizontal)">
                                      <p:cBhvr>
                                        <p:cTn id="32" dur="500"/>
                                        <p:tgtEl>
                                          <p:spTgt spid="225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37722" y="838200"/>
            <a:ext cx="12154277" cy="3352800"/>
          </a:xfrm>
          <a:prstGeom prst="rect">
            <a:avLst/>
          </a:prstGeom>
          <a:noFill/>
          <a:ln w="12700">
            <a:noFill/>
            <a:miter lim="800000"/>
            <a:headEnd/>
            <a:tailEnd/>
          </a:ln>
          <a:effectLst/>
        </p:spPr>
        <p:txBody>
          <a:bodyPr lIns="90488" tIns="44450" rIns="90488" bIns="44450"/>
          <a:lstStyle/>
          <a:p>
            <a:pPr>
              <a:spcBef>
                <a:spcPts val="0"/>
              </a:spcBef>
              <a:spcAft>
                <a:spcPts val="1200"/>
              </a:spcAft>
              <a:buClr>
                <a:srgbClr val="66FFFF"/>
              </a:buClr>
              <a:buSzPct val="75000"/>
            </a:pPr>
            <a:r>
              <a:rPr lang="en-US" sz="2400" dirty="0">
                <a:latin typeface="Book Antiqua" pitchFamily="18" charset="0"/>
              </a:rPr>
              <a:t>What was the cost if they had improved their service level by 50% that is to make it free for transactions exceeding 2.5 secs. </a:t>
            </a:r>
          </a:p>
          <a:p>
            <a:pPr>
              <a:spcBef>
                <a:spcPts val="0"/>
              </a:spcBef>
              <a:spcAft>
                <a:spcPts val="1200"/>
              </a:spcAft>
              <a:buClr>
                <a:srgbClr val="66FFFF"/>
              </a:buClr>
              <a:buSzPct val="75000"/>
            </a:pPr>
            <a:r>
              <a:rPr lang="en-US" sz="2400" dirty="0">
                <a:latin typeface="Book Antiqua" pitchFamily="18" charset="0"/>
              </a:rPr>
              <a:t>EXP(-2.5/1) </a:t>
            </a:r>
            <a:r>
              <a:rPr lang="en-US" sz="2400" baseline="30000" dirty="0">
                <a:latin typeface="Book Antiqua" pitchFamily="18" charset="0"/>
              </a:rPr>
              <a:t> </a:t>
            </a:r>
            <a:r>
              <a:rPr lang="en-US" sz="2400" dirty="0">
                <a:latin typeface="Book Antiqua" pitchFamily="18" charset="0"/>
              </a:rPr>
              <a:t>= 0.082085</a:t>
            </a:r>
          </a:p>
          <a:p>
            <a:pPr>
              <a:spcBef>
                <a:spcPts val="0"/>
              </a:spcBef>
              <a:spcAft>
                <a:spcPts val="1200"/>
              </a:spcAft>
              <a:buClr>
                <a:srgbClr val="66FFFF"/>
              </a:buClr>
              <a:buSzPct val="75000"/>
            </a:pPr>
            <a:r>
              <a:rPr lang="en-US" sz="2400" dirty="0">
                <a:latin typeface="Book Antiqua" pitchFamily="18" charset="0"/>
              </a:rPr>
              <a:t>8.2085%*150,000*10.99 = $135317 per day</a:t>
            </a:r>
            <a:endParaRPr lang="en-US" sz="2400" dirty="0">
              <a:latin typeface="Book Antiqua" pitchFamily="18" charset="0"/>
              <a:sym typeface="Wingdings" panose="05000000000000000000" pitchFamily="2" charset="2"/>
            </a:endParaRPr>
          </a:p>
          <a:p>
            <a:pPr>
              <a:spcBef>
                <a:spcPts val="0"/>
              </a:spcBef>
              <a:spcAft>
                <a:spcPts val="1200"/>
              </a:spcAft>
              <a:buClr>
                <a:srgbClr val="66FFFF"/>
              </a:buClr>
              <a:buSzPct val="75000"/>
            </a:pPr>
            <a:r>
              <a:rPr lang="en-US" sz="2400" dirty="0">
                <a:latin typeface="Book Antiqua" pitchFamily="18" charset="0"/>
                <a:sym typeface="Wingdings" panose="05000000000000000000" pitchFamily="2" charset="2"/>
              </a:rPr>
              <a:t>We cut the promised time by half- we may say our service quality doubled.</a:t>
            </a:r>
          </a:p>
          <a:p>
            <a:pPr>
              <a:spcBef>
                <a:spcPts val="0"/>
              </a:spcBef>
              <a:spcAft>
                <a:spcPts val="1200"/>
              </a:spcAft>
              <a:buClr>
                <a:srgbClr val="66FFFF"/>
              </a:buClr>
              <a:buSzPct val="75000"/>
            </a:pPr>
            <a:r>
              <a:rPr lang="en-US" sz="2400" dirty="0">
                <a:latin typeface="Book Antiqua" pitchFamily="18" charset="0"/>
                <a:sym typeface="Wingdings" panose="05000000000000000000" pitchFamily="2" charset="2"/>
              </a:rPr>
              <a:t>Our cost increased 12 times- we may say our costs increased by 1100%.  </a:t>
            </a:r>
            <a:endParaRPr lang="en-US" sz="2400" dirty="0">
              <a:latin typeface="Book Antiqua" pitchFamily="18" charset="0"/>
            </a:endParaRPr>
          </a:p>
          <a:p>
            <a:pPr>
              <a:spcBef>
                <a:spcPts val="0"/>
              </a:spcBef>
              <a:spcAft>
                <a:spcPts val="1200"/>
              </a:spcAft>
              <a:buClr>
                <a:srgbClr val="66FFFF"/>
              </a:buClr>
              <a:buSzPct val="75000"/>
            </a:pPr>
            <a:endParaRPr lang="en-US" sz="2400" dirty="0">
              <a:latin typeface="Book Antiqua" pitchFamily="18" charset="0"/>
            </a:endParaRPr>
          </a:p>
          <a:p>
            <a:pPr>
              <a:spcBef>
                <a:spcPts val="0"/>
              </a:spcBef>
              <a:spcAft>
                <a:spcPts val="1200"/>
              </a:spcAft>
              <a:buClr>
                <a:srgbClr val="66FFFF"/>
              </a:buClr>
              <a:buSzPct val="75000"/>
            </a:pPr>
            <a:endParaRPr lang="en-US" sz="2400" dirty="0">
              <a:latin typeface="Book Antiqua" pitchFamily="18" charset="0"/>
            </a:endParaRPr>
          </a:p>
          <a:p>
            <a:pPr>
              <a:spcBef>
                <a:spcPts val="0"/>
              </a:spcBef>
              <a:spcAft>
                <a:spcPts val="1200"/>
              </a:spcAft>
              <a:buClr>
                <a:srgbClr val="66FFFF"/>
              </a:buClr>
              <a:buSzPct val="75000"/>
            </a:pPr>
            <a:endParaRPr lang="en-US" sz="2400" dirty="0">
              <a:latin typeface="Book Antiqua" pitchFamily="18" charset="0"/>
            </a:endParaRPr>
          </a:p>
        </p:txBody>
      </p:sp>
      <p:sp>
        <p:nvSpPr>
          <p:cNvPr id="5" name="Rectangle 2"/>
          <p:cNvSpPr>
            <a:spLocks noChangeArrowheads="1"/>
          </p:cNvSpPr>
          <p:nvPr/>
        </p:nvSpPr>
        <p:spPr bwMode="auto">
          <a:xfrm>
            <a:off x="37722" y="1"/>
            <a:ext cx="12154277" cy="620688"/>
          </a:xfrm>
          <a:prstGeom prst="rect">
            <a:avLst/>
          </a:prstGeom>
          <a:noFill/>
          <a:ln w="12700">
            <a:noFill/>
            <a:miter lim="800000"/>
            <a:headEnd/>
            <a:tailEnd/>
          </a:ln>
          <a:effectLst/>
        </p:spPr>
        <p:txBody>
          <a:bodyPr lIns="90488" tIns="44450" rIns="90488" bIns="44450" anchor="ctr"/>
          <a:lstStyle/>
          <a:p>
            <a:pPr eaLnBrk="1" hangingPunct="1"/>
            <a:r>
              <a:rPr lang="en-US" sz="3600" dirty="0">
                <a:solidFill>
                  <a:schemeClr val="bg1"/>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383237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7" dur="500"/>
                                        <p:tgtEl>
                                          <p:spTgt spid="225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0" y="753700"/>
            <a:ext cx="12192000" cy="5540296"/>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In a single phase single server service process and exponentially distributed interarrival time and service times, the actual total time that a customer spends in the process is also exponentially.  </a:t>
            </a:r>
          </a:p>
          <a:p>
            <a:pPr algn="l">
              <a:spcBef>
                <a:spcPct val="20000"/>
              </a:spcBef>
              <a:buClr>
                <a:srgbClr val="66FFFF"/>
              </a:buClr>
              <a:buSzPct val="75000"/>
              <a:buFont typeface="Monotype Sorts" pitchFamily="2" charset="2"/>
              <a:buNone/>
            </a:pPr>
            <a:r>
              <a:rPr lang="en-US" sz="2400" dirty="0">
                <a:latin typeface="Book Antiqua" pitchFamily="18" charset="0"/>
              </a:rPr>
              <a:t>Suppose total time the  customers spend in a pharmacy is exponentially distributed with mean of 15 minutes. The pharmacy has promised to fill all prescriptions in 30 minutes. What percentage of the customers cannot be served within this time limit?</a:t>
            </a:r>
          </a:p>
          <a:p>
            <a:pPr>
              <a:spcBef>
                <a:spcPts val="0"/>
              </a:spcBef>
              <a:spcAft>
                <a:spcPts val="1200"/>
              </a:spcAft>
              <a:buClr>
                <a:srgbClr val="66FFFF"/>
              </a:buClr>
              <a:buSzPct val="75000"/>
            </a:pPr>
            <a:r>
              <a:rPr lang="en-US" sz="2400" dirty="0">
                <a:latin typeface="Book Antiqua" pitchFamily="18" charset="0"/>
              </a:rPr>
              <a:t>P(x≥30) = EXP(-30/15) = 0.1353</a:t>
            </a:r>
          </a:p>
          <a:p>
            <a:pPr>
              <a:spcBef>
                <a:spcPts val="0"/>
              </a:spcBef>
              <a:spcAft>
                <a:spcPts val="1200"/>
              </a:spcAft>
              <a:buClr>
                <a:srgbClr val="66FFFF"/>
              </a:buClr>
              <a:buSzPct val="75000"/>
            </a:pPr>
            <a:r>
              <a:rPr lang="en-US" sz="2400" dirty="0">
                <a:latin typeface="Book Antiqua" pitchFamily="18" charset="0"/>
              </a:rPr>
              <a:t>13.53% of customers will wait more than 30 minutes. </a:t>
            </a:r>
          </a:p>
          <a:p>
            <a:pPr>
              <a:spcBef>
                <a:spcPts val="0"/>
              </a:spcBef>
              <a:spcAft>
                <a:spcPts val="1200"/>
              </a:spcAft>
              <a:buClr>
                <a:srgbClr val="66FFFF"/>
              </a:buClr>
              <a:buSzPct val="75000"/>
            </a:pPr>
            <a:r>
              <a:rPr lang="en-US" sz="2400" dirty="0">
                <a:latin typeface="Book Antiqua" pitchFamily="18" charset="0"/>
              </a:rPr>
              <a:t>= P(x ≤ 30) = EXPON.DIST(30,</a:t>
            </a:r>
            <a:r>
              <a:rPr lang="en-US" sz="2400" dirty="0">
                <a:solidFill>
                  <a:srgbClr val="FF0000"/>
                </a:solidFill>
                <a:latin typeface="Book Antiqua" pitchFamily="18" charset="0"/>
              </a:rPr>
              <a:t>1/15</a:t>
            </a:r>
            <a:r>
              <a:rPr lang="en-US" sz="2400" dirty="0">
                <a:latin typeface="Book Antiqua" pitchFamily="18" charset="0"/>
              </a:rPr>
              <a:t>,</a:t>
            </a:r>
            <a:r>
              <a:rPr lang="en-US" sz="2400" dirty="0">
                <a:solidFill>
                  <a:srgbClr val="00B050"/>
                </a:solidFill>
                <a:latin typeface="Book Antiqua" pitchFamily="18" charset="0"/>
              </a:rPr>
              <a:t>1</a:t>
            </a:r>
            <a:r>
              <a:rPr lang="en-US" sz="2400" dirty="0">
                <a:latin typeface="Book Antiqua" pitchFamily="18" charset="0"/>
              </a:rPr>
              <a:t>)</a:t>
            </a:r>
          </a:p>
          <a:p>
            <a:pPr>
              <a:spcBef>
                <a:spcPts val="0"/>
              </a:spcBef>
              <a:spcAft>
                <a:spcPts val="1200"/>
              </a:spcAft>
              <a:buClr>
                <a:srgbClr val="66FFFF"/>
              </a:buClr>
              <a:buSzPct val="75000"/>
            </a:pPr>
            <a:r>
              <a:rPr lang="en-US" sz="2400" dirty="0">
                <a:latin typeface="Book Antiqua" pitchFamily="18" charset="0"/>
              </a:rPr>
              <a:t>= P(x ≤ 30) = 0.864665</a:t>
            </a:r>
          </a:p>
          <a:p>
            <a:pPr>
              <a:spcBef>
                <a:spcPts val="0"/>
              </a:spcBef>
              <a:spcAft>
                <a:spcPts val="1200"/>
              </a:spcAft>
              <a:buClr>
                <a:srgbClr val="66FFFF"/>
              </a:buClr>
              <a:buSzPct val="75000"/>
            </a:pPr>
            <a:r>
              <a:rPr lang="en-US" sz="2400" dirty="0">
                <a:latin typeface="Book Antiqua" pitchFamily="18" charset="0"/>
              </a:rPr>
              <a:t>P(x ≥ 30) = 1-  P(x ≤ 30) = 1- 0.864665 = 0.1353</a:t>
            </a: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
        <p:nvSpPr>
          <p:cNvPr id="5" name="Rectangle 2"/>
          <p:cNvSpPr>
            <a:spLocks noChangeArrowheads="1"/>
          </p:cNvSpPr>
          <p:nvPr/>
        </p:nvSpPr>
        <p:spPr bwMode="auto">
          <a:xfrm>
            <a:off x="0" y="-2529"/>
            <a:ext cx="9144000" cy="566534"/>
          </a:xfrm>
          <a:prstGeom prst="rect">
            <a:avLst/>
          </a:prstGeom>
          <a:noFill/>
          <a:ln w="12700">
            <a:noFill/>
            <a:miter lim="800000"/>
            <a:headEnd/>
            <a:tailEnd/>
          </a:ln>
          <a:effectLst/>
        </p:spPr>
        <p:txBody>
          <a:bodyPr lIns="90488" tIns="44450" rIns="90488" bIns="44450" anchor="ctr"/>
          <a:lstStyle/>
          <a:p>
            <a:pPr eaLnBrk="1" hangingPunct="1"/>
            <a:r>
              <a:rPr lang="en-US" sz="3600" dirty="0">
                <a:solidFill>
                  <a:schemeClr val="bg1"/>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2229669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7" dur="500"/>
                                        <p:tgtEl>
                                          <p:spTgt spid="225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32" dur="500"/>
                                        <p:tgtEl>
                                          <p:spTgt spid="225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7">
                                            <p:txEl>
                                              <p:pRg st="6" end="6"/>
                                            </p:txEl>
                                          </p:spTgt>
                                        </p:tgtEl>
                                        <p:attrNameLst>
                                          <p:attrName>style.visibility</p:attrName>
                                        </p:attrNameLst>
                                      </p:cBhvr>
                                      <p:to>
                                        <p:strVal val="visible"/>
                                      </p:to>
                                    </p:set>
                                    <p:animEffect transition="in" filter="blinds(horizontal)">
                                      <p:cBhvr>
                                        <p:cTn id="37" dur="500"/>
                                        <p:tgtEl>
                                          <p:spTgt spid="225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76200" y="870516"/>
            <a:ext cx="11887200" cy="510393"/>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90% of customers are served in less than what time interval?</a:t>
            </a: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graphicFrame>
        <p:nvGraphicFramePr>
          <p:cNvPr id="4" name="Object 3"/>
          <p:cNvGraphicFramePr>
            <a:graphicFrameLocks noChangeAspect="1"/>
          </p:cNvGraphicFramePr>
          <p:nvPr/>
        </p:nvGraphicFramePr>
        <p:xfrm>
          <a:off x="3619148" y="1566446"/>
          <a:ext cx="6825912" cy="3418281"/>
        </p:xfrm>
        <a:graphic>
          <a:graphicData uri="http://schemas.openxmlformats.org/presentationml/2006/ole">
            <mc:AlternateContent xmlns:mc="http://schemas.openxmlformats.org/markup-compatibility/2006">
              <mc:Choice xmlns:v="urn:schemas-microsoft-com:vml" Requires="v">
                <p:oleObj spid="_x0000_s20484" name="Worksheet" r:id="rId4" imgW="6105441" imgH="3057480" progId="Excel.Sheet.12">
                  <p:embed/>
                </p:oleObj>
              </mc:Choice>
              <mc:Fallback>
                <p:oleObj name="Worksheet" r:id="rId4" imgW="6105441" imgH="3057480" progId="Excel.Sheet.12">
                  <p:embed/>
                  <p:pic>
                    <p:nvPicPr>
                      <p:cNvPr id="4" name="Object 3"/>
                      <p:cNvPicPr/>
                      <p:nvPr/>
                    </p:nvPicPr>
                    <p:blipFill>
                      <a:blip r:embed="rId5"/>
                      <a:stretch>
                        <a:fillRect/>
                      </a:stretch>
                    </p:blipFill>
                    <p:spPr>
                      <a:xfrm>
                        <a:off x="3619148" y="1566446"/>
                        <a:ext cx="6825912" cy="341828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981950" y="5613155"/>
          <a:ext cx="2000250" cy="733425"/>
        </p:xfrm>
        <a:graphic>
          <a:graphicData uri="http://schemas.openxmlformats.org/presentationml/2006/ole">
            <mc:AlternateContent xmlns:mc="http://schemas.openxmlformats.org/markup-compatibility/2006">
              <mc:Choice xmlns:v="urn:schemas-microsoft-com:vml" Requires="v">
                <p:oleObj spid="_x0000_s20485" name="Worksheet" r:id="rId6" imgW="2000351" imgH="733320" progId="Excel.Sheet.12">
                  <p:embed/>
                </p:oleObj>
              </mc:Choice>
              <mc:Fallback>
                <p:oleObj name="Worksheet" r:id="rId6" imgW="2000351" imgH="733320" progId="Excel.Sheet.12">
                  <p:embed/>
                  <p:pic>
                    <p:nvPicPr>
                      <p:cNvPr id="5" name="Object 4"/>
                      <p:cNvPicPr/>
                      <p:nvPr/>
                    </p:nvPicPr>
                    <p:blipFill>
                      <a:blip r:embed="rId7"/>
                      <a:stretch>
                        <a:fillRect/>
                      </a:stretch>
                    </p:blipFill>
                    <p:spPr>
                      <a:xfrm>
                        <a:off x="7981950" y="5613155"/>
                        <a:ext cx="2000250" cy="733425"/>
                      </a:xfrm>
                      <a:prstGeom prst="rect">
                        <a:avLst/>
                      </a:prstGeom>
                    </p:spPr>
                  </p:pic>
                </p:oleObj>
              </mc:Fallback>
            </mc:AlternateContent>
          </a:graphicData>
        </a:graphic>
      </p:graphicFrame>
      <p:sp>
        <p:nvSpPr>
          <p:cNvPr id="6" name="Rectangle 9"/>
          <p:cNvSpPr>
            <a:spLocks noChangeArrowheads="1"/>
          </p:cNvSpPr>
          <p:nvPr/>
        </p:nvSpPr>
        <p:spPr bwMode="auto">
          <a:xfrm>
            <a:off x="1524000" y="1578799"/>
            <a:ext cx="1872208" cy="136815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1-e</a:t>
            </a:r>
            <a:r>
              <a:rPr lang="en-US" sz="2400" baseline="30000" dirty="0">
                <a:latin typeface="Book Antiqua" pitchFamily="18" charset="0"/>
              </a:rPr>
              <a:t>-K/</a:t>
            </a:r>
            <a:r>
              <a:rPr lang="en-US" sz="2400" baseline="30000" dirty="0">
                <a:latin typeface="Book Antiqua" pitchFamily="18" charset="0"/>
                <a:sym typeface="Symbol"/>
              </a:rPr>
              <a:t></a:t>
            </a:r>
            <a:r>
              <a:rPr lang="en-US" sz="2400" baseline="30000" dirty="0">
                <a:latin typeface="Book Antiqua" pitchFamily="18" charset="0"/>
              </a:rPr>
              <a:t> </a:t>
            </a:r>
            <a:r>
              <a:rPr lang="en-US" sz="2400" dirty="0">
                <a:latin typeface="Book Antiqua" pitchFamily="18" charset="0"/>
              </a:rPr>
              <a:t>= 0.9</a:t>
            </a:r>
          </a:p>
          <a:p>
            <a:pPr algn="l">
              <a:spcBef>
                <a:spcPct val="20000"/>
              </a:spcBef>
              <a:buClr>
                <a:srgbClr val="66FFFF"/>
              </a:buClr>
              <a:buSzPct val="75000"/>
              <a:buFont typeface="Monotype Sorts" pitchFamily="2" charset="2"/>
              <a:buNone/>
            </a:pPr>
            <a:r>
              <a:rPr lang="en-US" sz="2400" dirty="0">
                <a:latin typeface="Book Antiqua" pitchFamily="18" charset="0"/>
              </a:rPr>
              <a:t>Find K</a:t>
            </a: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
        <p:nvSpPr>
          <p:cNvPr id="7" name="Rectangle 9"/>
          <p:cNvSpPr>
            <a:spLocks noChangeArrowheads="1"/>
          </p:cNvSpPr>
          <p:nvPr/>
        </p:nvSpPr>
        <p:spPr bwMode="auto">
          <a:xfrm>
            <a:off x="6322963" y="5798270"/>
            <a:ext cx="1418282" cy="554907"/>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SOLVER</a:t>
            </a: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p:txBody>
      </p:sp>
      <p:sp>
        <p:nvSpPr>
          <p:cNvPr id="9" name="Rectangle 2"/>
          <p:cNvSpPr>
            <a:spLocks noChangeArrowheads="1"/>
          </p:cNvSpPr>
          <p:nvPr/>
        </p:nvSpPr>
        <p:spPr bwMode="auto">
          <a:xfrm>
            <a:off x="0" y="-1"/>
            <a:ext cx="12192000" cy="548681"/>
          </a:xfrm>
          <a:prstGeom prst="rect">
            <a:avLst/>
          </a:prstGeom>
          <a:noFill/>
          <a:ln w="12700">
            <a:noFill/>
            <a:miter lim="800000"/>
            <a:headEnd/>
            <a:tailEnd/>
          </a:ln>
          <a:effectLst/>
        </p:spPr>
        <p:txBody>
          <a:bodyPr lIns="90488" tIns="44450" rIns="90488" bIns="44450" anchor="ctr"/>
          <a:lstStyle/>
          <a:p>
            <a:pPr eaLnBrk="1" hangingPunct="1"/>
            <a:r>
              <a:rPr lang="en-US" sz="3600" dirty="0">
                <a:solidFill>
                  <a:schemeClr val="bg1"/>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598191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Lst>
  </p:timing>
</p:sld>
</file>

<file path=ppt/theme/theme1.xml><?xml version="1.0" encoding="utf-8"?>
<a:theme xmlns:a="http://schemas.openxmlformats.org/drawingml/2006/main" name="Lean Thinking Final.ppt">
  <a:themeElements>
    <a:clrScheme name="Custom 5">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B0F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22907</TotalTime>
  <Words>2544</Words>
  <Application>Microsoft Office PowerPoint</Application>
  <PresentationFormat>Widescreen</PresentationFormat>
  <Paragraphs>236</Paragraphs>
  <Slides>30</Slides>
  <Notes>12</Notes>
  <HiddenSlides>0</HiddenSlides>
  <MMClips>1</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48" baseType="lpstr">
      <vt:lpstr>Arial</vt:lpstr>
      <vt:lpstr>Book Antiqua</vt:lpstr>
      <vt:lpstr>Calibri</vt:lpstr>
      <vt:lpstr>Cambria Math</vt:lpstr>
      <vt:lpstr>Garamond</vt:lpstr>
      <vt:lpstr>Impact</vt:lpstr>
      <vt:lpstr>Lucida Calligraphy</vt:lpstr>
      <vt:lpstr>Monotype Sorts</vt:lpstr>
      <vt:lpstr>MS Reference Sans Serif</vt:lpstr>
      <vt:lpstr>Symbol</vt:lpstr>
      <vt:lpstr>Times New Roman</vt:lpstr>
      <vt:lpstr>Verdana</vt:lpstr>
      <vt:lpstr>Wingdings</vt:lpstr>
      <vt:lpstr>Lean Thinking Final.ppt</vt:lpstr>
      <vt:lpstr>1_Lean Thinking Final</vt:lpstr>
      <vt:lpstr>Lean Thinking Final</vt:lpstr>
      <vt:lpstr>2_Lean Thinking Final</vt:lpstr>
      <vt:lpstr>Worksheet</vt:lpstr>
      <vt:lpstr>Lecture on Exponential Probability Distribution</vt:lpstr>
      <vt:lpstr>Exponential and Poisson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Exponential- Not Easy</vt:lpstr>
      <vt:lpstr>Problem-Exponential-Not easy</vt:lpstr>
      <vt:lpstr>Poisson Probability Distribution</vt:lpstr>
      <vt:lpstr>Poisson Probability Distribution Formula</vt:lpstr>
      <vt:lpstr>Poisson Probability Distribution</vt:lpstr>
      <vt:lpstr>Examples of Poisson Probability Distribution</vt:lpstr>
      <vt:lpstr>Examples of Poisson Probability Distribution</vt:lpstr>
      <vt:lpstr>Poisson Excel Sheets</vt:lpstr>
      <vt:lpstr>Problem- Poisson- Not Easy</vt:lpstr>
      <vt:lpstr>Poisson Distribution</vt:lpstr>
      <vt:lpstr>PowerPoint Presentation</vt:lpstr>
      <vt:lpstr>Problem- Exponential &amp; Passion Relationship</vt:lpstr>
      <vt:lpstr>Problem- Exponential &amp; Passion Relationship</vt:lpstr>
      <vt:lpstr>Problem- Exponential &amp; Passion Relationship</vt:lpstr>
      <vt:lpstr>Problem- Exponential &amp; Passion Relationship</vt:lpstr>
      <vt:lpstr>Problem- Exponential &amp; Passion Relationship</vt:lpstr>
      <vt:lpstr>Problem- Exponential &amp; Passion Relationship</vt:lpstr>
      <vt:lpstr>PowerPoint Presentation</vt:lpstr>
      <vt:lpstr>Poisson and Binomial Relationship </vt:lpstr>
      <vt:lpstr>Poisson and Binomial Relationship</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532</cp:revision>
  <dcterms:created xsi:type="dcterms:W3CDTF">2008-11-22T01:06:20Z</dcterms:created>
  <dcterms:modified xsi:type="dcterms:W3CDTF">2022-06-21T23:45:17Z</dcterms:modified>
</cp:coreProperties>
</file>