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4"/>
  </p:notesMasterIdLst>
  <p:handoutMasterIdLst>
    <p:handoutMasterId r:id="rId15"/>
  </p:handoutMasterIdLst>
  <p:sldIdLst>
    <p:sldId id="377" r:id="rId5"/>
    <p:sldId id="480" r:id="rId6"/>
    <p:sldId id="534" r:id="rId7"/>
    <p:sldId id="509" r:id="rId8"/>
    <p:sldId id="515" r:id="rId9"/>
    <p:sldId id="511" r:id="rId10"/>
    <p:sldId id="514" r:id="rId11"/>
    <p:sldId id="513" r:id="rId12"/>
    <p:sldId id="512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926"/>
    <a:srgbClr val="AA0000"/>
    <a:srgbClr val="BE181E"/>
    <a:srgbClr val="A50023"/>
    <a:srgbClr val="C61A20"/>
    <a:srgbClr val="FFFFFF"/>
    <a:srgbClr val="C01B1E"/>
    <a:srgbClr val="DF2B26"/>
    <a:srgbClr val="016E39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4660"/>
  </p:normalViewPr>
  <p:slideViewPr>
    <p:cSldViewPr>
      <p:cViewPr varScale="1">
        <p:scale>
          <a:sx n="110" d="100"/>
          <a:sy n="110" d="100"/>
        </p:scale>
        <p:origin x="39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72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5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77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58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9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4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0350803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Uniform Probability Distribution,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89" r:id="rId5"/>
    <p:sldLayoutId id="2147483791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DTKp0jGSBTQ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908720"/>
          </a:xfrm>
          <a:solidFill>
            <a:srgbClr val="A50023"/>
          </a:solidFill>
        </p:spPr>
        <p:txBody>
          <a:bodyPr anchor="t"/>
          <a:lstStyle/>
          <a:p>
            <a:r>
              <a:rPr lang="en-US" dirty="0"/>
              <a:t>Normal Distribution</a:t>
            </a:r>
            <a:endParaRPr lang="en-US" sz="3600" dirty="0">
              <a:ea typeface="ＭＳ Ｐゴシック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A6C7CD-2630-43E1-9425-D9C327259AE3}"/>
              </a:ext>
            </a:extLst>
          </p:cNvPr>
          <p:cNvSpPr txBox="1"/>
          <p:nvPr/>
        </p:nvSpPr>
        <p:spPr>
          <a:xfrm>
            <a:off x="0" y="639428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"/>
            <a:ext cx="9144000" cy="685799"/>
          </a:xfrm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1"/>
            <a:ext cx="12192000" cy="5560834"/>
          </a:xfrm>
        </p:spPr>
        <p:txBody>
          <a:bodyPr/>
          <a:lstStyle/>
          <a:p>
            <a:pPr marL="225425" indent="-2254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</a:t>
            </a:r>
            <a:r>
              <a:rPr lang="en-US" b="1" dirty="0"/>
              <a:t>Normal</a:t>
            </a:r>
            <a:r>
              <a:rPr lang="en-US" dirty="0"/>
              <a:t> probability distribution is the </a:t>
            </a:r>
            <a:r>
              <a:rPr lang="en-US" b="1" dirty="0"/>
              <a:t>most applied </a:t>
            </a:r>
            <a:r>
              <a:rPr lang="en-US" dirty="0"/>
              <a:t>distribution in the real world. </a:t>
            </a:r>
            <a:r>
              <a:rPr lang="en-US" b="1" dirty="0">
                <a:solidFill>
                  <a:srgbClr val="C00000"/>
                </a:solidFill>
              </a:rPr>
              <a:t>Weight of people, test scores, life of a light bulb, number of votes in an election </a:t>
            </a:r>
            <a:r>
              <a:rPr lang="en-US" dirty="0"/>
              <a:t>follow Normal Distribution. Normal distribution is symmetric; the right side is the mirror image of the left side.. </a:t>
            </a:r>
          </a:p>
          <a:p>
            <a:pPr marL="225425" indent="-2254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Mean, median and mode, are equal to each others and are at the highest point. Normal  distributions is defined by its</a:t>
            </a:r>
            <a:r>
              <a:rPr lang="en-US" sz="2800" dirty="0">
                <a:solidFill>
                  <a:srgbClr val="66FFFF"/>
                </a:solidFill>
              </a:rPr>
              <a:t> </a:t>
            </a:r>
            <a:r>
              <a:rPr lang="en-US" dirty="0"/>
              <a:t>mean </a:t>
            </a:r>
            <a:r>
              <a:rPr lang="en-US" i="1" dirty="0">
                <a:latin typeface="Symbol" pitchFamily="18" charset="2"/>
              </a:rPr>
              <a:t>m</a:t>
            </a:r>
            <a:r>
              <a:rPr lang="en-US" dirty="0"/>
              <a:t> and its standard deviation 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.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 X~ N(</a:t>
            </a:r>
            <a:r>
              <a:rPr lang="en-US" i="1" dirty="0">
                <a:latin typeface="Symbol" pitchFamily="18" charset="2"/>
              </a:rPr>
              <a:t>m, s</a:t>
            </a:r>
            <a:r>
              <a:rPr lang="en-US" dirty="0"/>
              <a:t> ).</a:t>
            </a:r>
          </a:p>
          <a:p>
            <a:pPr marL="0" indent="0">
              <a:buNone/>
            </a:pPr>
            <a:r>
              <a:rPr lang="en-US" dirty="0"/>
              <a:t>The mean can be any numerical value: negative, zero, or positive.</a:t>
            </a:r>
          </a:p>
          <a:p>
            <a:pPr marL="292100" indent="-292100">
              <a:buNone/>
            </a:pPr>
            <a:r>
              <a:rPr lang="en-US" dirty="0"/>
              <a:t>The standard deviation determines the width of the curve: larger values result in wider, flatter curves.</a:t>
            </a:r>
          </a:p>
          <a:p>
            <a:pPr marL="292100" indent="-292100">
              <a:buNone/>
            </a:pPr>
            <a:r>
              <a:rPr lang="en-US" dirty="0"/>
              <a:t>Coefficient of Variations shows the relative value of 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 with respect to </a:t>
            </a:r>
            <a:r>
              <a:rPr lang="en-US" i="1" dirty="0">
                <a:latin typeface="Symbol" pitchFamily="18" charset="2"/>
              </a:rPr>
              <a:t>m </a:t>
            </a:r>
            <a:r>
              <a:rPr lang="en-US" i="1" dirty="0">
                <a:latin typeface="Symbol" pitchFamily="18" charset="2"/>
                <a:sym typeface="Wingdings" panose="05000000000000000000" pitchFamily="2" charset="2"/>
              </a:rPr>
              <a:t> </a:t>
            </a:r>
            <a:r>
              <a:rPr lang="en-US" dirty="0">
                <a:sym typeface="Wingdings" panose="05000000000000000000" pitchFamily="2" charset="2"/>
              </a:rPr>
              <a:t>CV</a:t>
            </a:r>
            <a:r>
              <a:rPr lang="en-US" i="1" dirty="0">
                <a:latin typeface="Symbol" pitchFamily="18" charset="2"/>
                <a:sym typeface="Wingdings" panose="05000000000000000000" pitchFamily="2" charset="2"/>
              </a:rPr>
              <a:t> </a:t>
            </a:r>
            <a:r>
              <a:rPr lang="en-US" i="1" dirty="0">
                <a:sym typeface="Wingdings" panose="05000000000000000000" pitchFamily="2" charset="2"/>
              </a:rPr>
              <a:t>=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/>
              <a:t> /</a:t>
            </a:r>
            <a:r>
              <a:rPr lang="en-US" i="1" dirty="0">
                <a:latin typeface="Symbol" pitchFamily="18" charset="2"/>
              </a:rPr>
              <a:t>m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1545261" y="1819791"/>
            <a:ext cx="7772400" cy="973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676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1" y="0"/>
            <a:ext cx="9144000" cy="685800"/>
          </a:xfrm>
        </p:spPr>
        <p:txBody>
          <a:bodyPr/>
          <a:lstStyle/>
          <a:p>
            <a:r>
              <a:rPr lang="en-US" dirty="0"/>
              <a:t>The Full Recorded Lecture</a:t>
            </a:r>
          </a:p>
        </p:txBody>
      </p:sp>
      <p:sp>
        <p:nvSpPr>
          <p:cNvPr id="4" name="5-Point Star 3"/>
          <p:cNvSpPr/>
          <p:nvPr/>
        </p:nvSpPr>
        <p:spPr bwMode="auto">
          <a:xfrm>
            <a:off x="8686801" y="16684"/>
            <a:ext cx="661661" cy="592916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/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883" y="-41569"/>
            <a:ext cx="1087592" cy="6797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5918494"/>
            <a:ext cx="3876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ighlight>
                  <a:srgbClr val="A50023"/>
                </a:highlight>
              </a:rPr>
              <a:t>https://youtu.be/DTKp0jGSBTQ</a:t>
            </a:r>
          </a:p>
        </p:txBody>
      </p:sp>
      <p:sp>
        <p:nvSpPr>
          <p:cNvPr id="8" name="5-Point Star 7"/>
          <p:cNvSpPr/>
          <p:nvPr/>
        </p:nvSpPr>
        <p:spPr bwMode="auto">
          <a:xfrm>
            <a:off x="7846993" y="-144388"/>
            <a:ext cx="868383" cy="792088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ctr"/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" name="DTKp0jGSBTQ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70893" y="785985"/>
            <a:ext cx="9039796" cy="508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770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367"/>
            <a:ext cx="12288688" cy="615183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54018" y="1500516"/>
            <a:ext cx="5317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 Probability =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NORM.DIST(X,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,1)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10112"/>
          <a:stretch/>
        </p:blipFill>
        <p:spPr>
          <a:xfrm>
            <a:off x="6858000" y="696920"/>
            <a:ext cx="3581400" cy="1643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2" name="Group 11"/>
          <p:cNvGrpSpPr/>
          <p:nvPr/>
        </p:nvGrpSpPr>
        <p:grpSpPr>
          <a:xfrm>
            <a:off x="6748976" y="2293170"/>
            <a:ext cx="1529328" cy="937206"/>
            <a:chOff x="5206116" y="2245268"/>
            <a:chExt cx="1529328" cy="937206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V="1">
              <a:off x="6354444" y="2245268"/>
              <a:ext cx="381000" cy="522269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5206116" y="2720809"/>
              <a:ext cx="13388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Given X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873825" y="849878"/>
            <a:ext cx="2577950" cy="1121568"/>
            <a:chOff x="5065469" y="2413553"/>
            <a:chExt cx="2577950" cy="1121568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6354444" y="2872174"/>
              <a:ext cx="829505" cy="66294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5065469" y="2413553"/>
              <a:ext cx="25779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Find Probability </a:t>
              </a: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t="10112"/>
          <a:stretch/>
        </p:blipFill>
        <p:spPr>
          <a:xfrm>
            <a:off x="6877050" y="3535122"/>
            <a:ext cx="3581400" cy="1643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29" name="Group 28"/>
          <p:cNvGrpSpPr/>
          <p:nvPr/>
        </p:nvGrpSpPr>
        <p:grpSpPr>
          <a:xfrm>
            <a:off x="6860384" y="5083471"/>
            <a:ext cx="1418110" cy="963465"/>
            <a:chOff x="5317334" y="2245268"/>
            <a:chExt cx="1418110" cy="963465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 flipV="1">
              <a:off x="6354444" y="2245268"/>
              <a:ext cx="381000" cy="522269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5317334" y="2747068"/>
              <a:ext cx="11160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Find X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506113" y="3658310"/>
            <a:ext cx="2800767" cy="1206195"/>
            <a:chOff x="4678706" y="2383782"/>
            <a:chExt cx="2800767" cy="1206195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6354444" y="2872174"/>
              <a:ext cx="829505" cy="717803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4678706" y="2383782"/>
              <a:ext cx="2800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Given Probability 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1600201" y="4948148"/>
            <a:ext cx="4317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X =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NORM.INV(Prob.,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,  )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29183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5870" y="-24787"/>
            <a:ext cx="12188363" cy="596225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1" y="2708328"/>
            <a:ext cx="3482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NORM.DIST(X,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,1)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09903" y="5099536"/>
            <a:ext cx="4317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=1-NORM.DIST(X,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=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/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0771" y="5704854"/>
            <a:ext cx="5894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0.25249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-NORM.DIST(1100,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9506" y="658752"/>
            <a:ext cx="1216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Demand for a product follows N~(1000,150).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506" y="3957491"/>
            <a:ext cx="1213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b) What is the probability that the demand is at least 1100?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15589" y="3184779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=0.25249</a:t>
            </a:r>
            <a:endParaRPr lang="en-US" sz="2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473" y="2034068"/>
            <a:ext cx="3581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52" y="4651759"/>
            <a:ext cx="358140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Rectangle 23"/>
          <p:cNvSpPr/>
          <p:nvPr/>
        </p:nvSpPr>
        <p:spPr>
          <a:xfrm>
            <a:off x="737862" y="3177679"/>
            <a:ext cx="4605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NORM.DIST(900,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-25870" y="1429945"/>
            <a:ext cx="12043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a) What is the probability that the demand is 900 or less?</a:t>
            </a:r>
          </a:p>
        </p:txBody>
      </p:sp>
    </p:spTree>
    <p:extLst>
      <p:ext uri="{BB962C8B-B14F-4D97-AF65-F5344CB8AC3E}">
        <p14:creationId xmlns:p14="http://schemas.microsoft.com/office/powerpoint/2010/main" val="584788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6" grpId="0"/>
      <p:bldP spid="10" grpId="0"/>
      <p:bldP spid="21" grpId="0"/>
      <p:bldP spid="2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1312" y="-54184"/>
            <a:ext cx="12310000" cy="673100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97303"/>
            <a:ext cx="12117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c) What is the probability that the demand is between 1100 and 1300?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1424" y="1428300"/>
            <a:ext cx="7903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NORM.DIST(1300,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491468" y="1439851"/>
            <a:ext cx="1909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0.9772499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11424" y="2028464"/>
            <a:ext cx="7903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NORM.DIST(1100,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1000,150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493539" y="2005824"/>
            <a:ext cx="1986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0.7475075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55816" y="2527385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0.22974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191000"/>
            <a:ext cx="4231200" cy="2302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914" y="2342076"/>
            <a:ext cx="3581400" cy="194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490" y="2358803"/>
            <a:ext cx="3571875" cy="1940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3486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56864" y="-31609"/>
            <a:ext cx="12248864" cy="580289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677581"/>
            <a:ext cx="12144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What is the probability that the demand is between 950 and 1150 hours?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37530" y="1634785"/>
            <a:ext cx="3616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34122" y="1654727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0.8413447</a:t>
            </a:r>
            <a:r>
              <a:rPr lang="en-US" sz="2400" dirty="0"/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37530" y="2153281"/>
            <a:ext cx="3616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34122" y="2216144"/>
            <a:ext cx="1909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0.3694413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296399" y="2724154"/>
            <a:ext cx="1140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0.4719</a:t>
            </a:r>
            <a:r>
              <a:rPr lang="en-US" sz="2400" dirty="0"/>
              <a:t>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000" y="3578465"/>
            <a:ext cx="4198950" cy="228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4953001" y="1654727"/>
            <a:ext cx="4221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NORM.DIST(1150,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10,1.5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0977" y="2196202"/>
            <a:ext cx="4067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NORM.DIST(950,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10,1.5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194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3819"/>
            <a:ext cx="9324528" cy="673100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589" y="620928"/>
            <a:ext cx="12160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What is the probability that demand is between 800 and 600 hours?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0" y="1479893"/>
            <a:ext cx="7056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 = NORM.DIST(8,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10,1.5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04109" y="1498500"/>
            <a:ext cx="1986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0.0912112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1" y="2262703"/>
            <a:ext cx="3405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=NORM.DIST(X,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,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304109" y="2308869"/>
            <a:ext cx="2063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0.0038304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666386" y="2961994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0.08738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580903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3615118"/>
            <a:ext cx="5006340" cy="2720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4849953" y="2318638"/>
            <a:ext cx="3759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= NORM.DIST(6,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10,1.5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,1)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7099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22" grpId="0"/>
      <p:bldP spid="23" grpId="0"/>
      <p:bldP spid="21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2352"/>
            <a:ext cx="12192000" cy="601520"/>
          </a:xfrm>
          <a:noFill/>
          <a:ln/>
        </p:spPr>
        <p:txBody>
          <a:bodyPr/>
          <a:lstStyle/>
          <a:p>
            <a:pPr eaLnBrk="0" hangingPunct="0"/>
            <a:r>
              <a:rPr lang="en-US" kern="1200" dirty="0">
                <a:ea typeface="ＭＳ Ｐゴシック" charset="-128"/>
                <a:cs typeface="+mn-cs"/>
              </a:rPr>
              <a:t>Normal Probability Distribution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645360"/>
            <a:ext cx="9205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The bottom 15%  of the batteries last  at most for how many hours?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8630" y="1976745"/>
            <a:ext cx="5110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dirty="0">
                <a:latin typeface="Book Antiqua" panose="02040602050305030304" pitchFamily="18" charset="0"/>
              </a:rPr>
              <a:t>=NORM.INV(0.15,10,1.5) 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=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8.44535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77335" y="3200401"/>
            <a:ext cx="8633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  <a:ea typeface="Times New Roman" panose="02020603050405020304" pitchFamily="18" charset="0"/>
              </a:rPr>
              <a:t>The top 10% of the batteries live at least for how many hours?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77335" y="4191001"/>
            <a:ext cx="5213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sz="2400" dirty="0">
                <a:latin typeface="Book Antiqua" panose="02040602050305030304" pitchFamily="18" charset="0"/>
              </a:rPr>
              <a:t>=NORM.INV(1-0.1,10,1.5) = 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11.9223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354" y="1331159"/>
            <a:ext cx="3569970" cy="1939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0891" y="4572000"/>
            <a:ext cx="3478534" cy="1890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0901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24027</TotalTime>
  <Words>535</Words>
  <Application>Microsoft Office PowerPoint</Application>
  <PresentationFormat>Widescreen</PresentationFormat>
  <Paragraphs>57</Paragraphs>
  <Slides>9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Book Antiqua</vt:lpstr>
      <vt:lpstr>Calibri</vt:lpstr>
      <vt:lpstr>Garamond</vt:lpstr>
      <vt:lpstr>Impact</vt:lpstr>
      <vt:lpstr>Lucida Calligraphy</vt:lpstr>
      <vt:lpstr>MS Reference Sans Serif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Normal Distribution</vt:lpstr>
      <vt:lpstr>Normal Probability Distribution</vt:lpstr>
      <vt:lpstr>The Full Recorded Lecture</vt:lpstr>
      <vt:lpstr>Normal Probability Distribution</vt:lpstr>
      <vt:lpstr>Normal Probability Distribution</vt:lpstr>
      <vt:lpstr>Normal Probability Distribution</vt:lpstr>
      <vt:lpstr>Normal Probability Distribution</vt:lpstr>
      <vt:lpstr>Normal Probability Distribution</vt:lpstr>
      <vt:lpstr>Normal Probability Distribution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566</cp:revision>
  <dcterms:created xsi:type="dcterms:W3CDTF">2008-11-22T01:06:20Z</dcterms:created>
  <dcterms:modified xsi:type="dcterms:W3CDTF">2022-10-02T18:47:58Z</dcterms:modified>
</cp:coreProperties>
</file>