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46"/>
  </p:notesMasterIdLst>
  <p:handoutMasterIdLst>
    <p:handoutMasterId r:id="rId47"/>
  </p:handoutMasterIdLst>
  <p:sldIdLst>
    <p:sldId id="379" r:id="rId5"/>
    <p:sldId id="377" r:id="rId6"/>
    <p:sldId id="470" r:id="rId7"/>
    <p:sldId id="534" r:id="rId8"/>
    <p:sldId id="535" r:id="rId9"/>
    <p:sldId id="532" r:id="rId10"/>
    <p:sldId id="542" r:id="rId11"/>
    <p:sldId id="543" r:id="rId12"/>
    <p:sldId id="544" r:id="rId13"/>
    <p:sldId id="545" r:id="rId14"/>
    <p:sldId id="485" r:id="rId15"/>
    <p:sldId id="537" r:id="rId16"/>
    <p:sldId id="538" r:id="rId17"/>
    <p:sldId id="536" r:id="rId18"/>
    <p:sldId id="539" r:id="rId19"/>
    <p:sldId id="540" r:id="rId20"/>
    <p:sldId id="541" r:id="rId21"/>
    <p:sldId id="525" r:id="rId22"/>
    <p:sldId id="486" r:id="rId23"/>
    <p:sldId id="527" r:id="rId24"/>
    <p:sldId id="490" r:id="rId25"/>
    <p:sldId id="491" r:id="rId26"/>
    <p:sldId id="492" r:id="rId27"/>
    <p:sldId id="528" r:id="rId28"/>
    <p:sldId id="498" r:id="rId29"/>
    <p:sldId id="510" r:id="rId30"/>
    <p:sldId id="511" r:id="rId31"/>
    <p:sldId id="546" r:id="rId32"/>
    <p:sldId id="515" r:id="rId33"/>
    <p:sldId id="530" r:id="rId34"/>
    <p:sldId id="531" r:id="rId35"/>
    <p:sldId id="512" r:id="rId36"/>
    <p:sldId id="513" r:id="rId37"/>
    <p:sldId id="516" r:id="rId38"/>
    <p:sldId id="517" r:id="rId39"/>
    <p:sldId id="518" r:id="rId40"/>
    <p:sldId id="519" r:id="rId41"/>
    <p:sldId id="520" r:id="rId42"/>
    <p:sldId id="521" r:id="rId43"/>
    <p:sldId id="522" r:id="rId44"/>
    <p:sldId id="523"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8"/>
    <a:srgbClr val="00863D"/>
    <a:srgbClr val="A50023"/>
    <a:srgbClr val="C00000"/>
    <a:srgbClr val="FF9900"/>
    <a:srgbClr val="FF0066"/>
    <a:srgbClr val="370000"/>
    <a:srgbClr val="9B0000"/>
    <a:srgbClr val="A80000"/>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67" d="100"/>
          <a:sy n="67" d="100"/>
        </p:scale>
        <p:origin x="108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94"/>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4/27/2017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4/27/2017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a:t>
            </a:fld>
            <a:endParaRPr lang="en-US"/>
          </a:p>
        </p:txBody>
      </p:sp>
    </p:spTree>
    <p:extLst>
      <p:ext uri="{BB962C8B-B14F-4D97-AF65-F5344CB8AC3E}">
        <p14:creationId xmlns:p14="http://schemas.microsoft.com/office/powerpoint/2010/main" val="139622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98757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xfrm>
            <a:off x="1143000" y="685800"/>
            <a:ext cx="4572000" cy="3429000"/>
          </a:xfrm>
          <a:ln/>
        </p:spPr>
      </p:sp>
      <p:sp>
        <p:nvSpPr>
          <p:cNvPr id="54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390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20</a:t>
            </a:fld>
            <a:endParaRPr lang="en-US"/>
          </a:p>
        </p:txBody>
      </p:sp>
    </p:spTree>
    <p:extLst>
      <p:ext uri="{BB962C8B-B14F-4D97-AF65-F5344CB8AC3E}">
        <p14:creationId xmlns:p14="http://schemas.microsoft.com/office/powerpoint/2010/main" val="64753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21</a:t>
            </a:fld>
            <a:endParaRPr lang="en-US"/>
          </a:p>
        </p:txBody>
      </p:sp>
    </p:spTree>
    <p:extLst>
      <p:ext uri="{BB962C8B-B14F-4D97-AF65-F5344CB8AC3E}">
        <p14:creationId xmlns:p14="http://schemas.microsoft.com/office/powerpoint/2010/main" val="53097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22</a:t>
            </a:fld>
            <a:endParaRPr lang="en-US"/>
          </a:p>
        </p:txBody>
      </p:sp>
    </p:spTree>
    <p:extLst>
      <p:ext uri="{BB962C8B-B14F-4D97-AF65-F5344CB8AC3E}">
        <p14:creationId xmlns:p14="http://schemas.microsoft.com/office/powerpoint/2010/main" val="3343089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1143000" y="685800"/>
            <a:ext cx="4572000" cy="3429000"/>
          </a:xfrm>
          <a:ln/>
        </p:spPr>
      </p:sp>
      <p:sp>
        <p:nvSpPr>
          <p:cNvPr id="558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157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1143000" y="685800"/>
            <a:ext cx="4572000" cy="3429000"/>
          </a:xfrm>
          <a:ln/>
        </p:spPr>
      </p:sp>
      <p:sp>
        <p:nvSpPr>
          <p:cNvPr id="558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739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85432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dirty="0">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dirty="0">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dirty="0">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14081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86F655-8A52-4B5C-BBA0-FD673D4C3E33}" type="slidenum">
              <a:rPr lang="en-US" sz="1200" smtClean="0"/>
              <a:pPr eaLnBrk="1" hangingPunct="1"/>
              <a:t>28</a:t>
            </a:fld>
            <a:endParaRPr lang="en-US" sz="1200" smtClean="0"/>
          </a:p>
        </p:txBody>
      </p:sp>
    </p:spTree>
    <p:extLst>
      <p:ext uri="{BB962C8B-B14F-4D97-AF65-F5344CB8AC3E}">
        <p14:creationId xmlns:p14="http://schemas.microsoft.com/office/powerpoint/2010/main" val="49475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a:t>
            </a:fld>
            <a:endParaRPr lang="en-US"/>
          </a:p>
        </p:txBody>
      </p:sp>
    </p:spTree>
    <p:extLst>
      <p:ext uri="{BB962C8B-B14F-4D97-AF65-F5344CB8AC3E}">
        <p14:creationId xmlns:p14="http://schemas.microsoft.com/office/powerpoint/2010/main" val="3348826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50938" y="692150"/>
            <a:ext cx="4556125" cy="3416300"/>
          </a:xfrm>
          <a:ln/>
        </p:spPr>
      </p:sp>
      <p:sp>
        <p:nvSpPr>
          <p:cNvPr id="49155" name="Notes Placeholder 2"/>
          <p:cNvSpPr>
            <a:spLocks noGrp="1"/>
          </p:cNvSpPr>
          <p:nvPr>
            <p:ph type="body" idx="1"/>
          </p:nvPr>
        </p:nvSpPr>
        <p:spPr>
          <a:noFill/>
          <a:ln w="9525"/>
        </p:spPr>
        <p:txBody>
          <a:bodyPr/>
          <a:lstStyle/>
          <a:p>
            <a:endParaRPr lang="en-US" smtClean="0">
              <a:latin typeface="Times New Roman" pitchFamily="1" charset="0"/>
            </a:endParaRPr>
          </a:p>
        </p:txBody>
      </p:sp>
    </p:spTree>
    <p:extLst>
      <p:ext uri="{BB962C8B-B14F-4D97-AF65-F5344CB8AC3E}">
        <p14:creationId xmlns:p14="http://schemas.microsoft.com/office/powerpoint/2010/main" val="810212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50938" y="692150"/>
            <a:ext cx="4556125" cy="3416300"/>
          </a:xfrm>
          <a:ln/>
        </p:spPr>
      </p:sp>
      <p:sp>
        <p:nvSpPr>
          <p:cNvPr id="50179" name="Notes Placeholder 2"/>
          <p:cNvSpPr>
            <a:spLocks noGrp="1"/>
          </p:cNvSpPr>
          <p:nvPr>
            <p:ph type="body" idx="1"/>
          </p:nvPr>
        </p:nvSpPr>
        <p:spPr>
          <a:noFill/>
          <a:ln w="9525"/>
        </p:spPr>
        <p:txBody>
          <a:bodyPr/>
          <a:lstStyle/>
          <a:p>
            <a:endParaRPr lang="en-US" smtClean="0">
              <a:latin typeface="Times New Roman" pitchFamily="1" charset="0"/>
            </a:endParaRPr>
          </a:p>
        </p:txBody>
      </p:sp>
    </p:spTree>
    <p:extLst>
      <p:ext uri="{BB962C8B-B14F-4D97-AF65-F5344CB8AC3E}">
        <p14:creationId xmlns:p14="http://schemas.microsoft.com/office/powerpoint/2010/main" val="2072111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50938" y="692150"/>
            <a:ext cx="4556125" cy="3416300"/>
          </a:xfrm>
          <a:ln/>
        </p:spPr>
      </p:sp>
      <p:sp>
        <p:nvSpPr>
          <p:cNvPr id="50179" name="Notes Placeholder 2"/>
          <p:cNvSpPr>
            <a:spLocks noGrp="1"/>
          </p:cNvSpPr>
          <p:nvPr>
            <p:ph type="body" idx="1"/>
          </p:nvPr>
        </p:nvSpPr>
        <p:spPr>
          <a:noFill/>
          <a:ln w="9525"/>
        </p:spPr>
        <p:txBody>
          <a:bodyPr/>
          <a:lstStyle/>
          <a:p>
            <a:endParaRPr lang="en-US" smtClean="0">
              <a:latin typeface="Times New Roman" pitchFamily="1" charset="0"/>
            </a:endParaRPr>
          </a:p>
        </p:txBody>
      </p:sp>
    </p:spTree>
    <p:extLst>
      <p:ext uri="{BB962C8B-B14F-4D97-AF65-F5344CB8AC3E}">
        <p14:creationId xmlns:p14="http://schemas.microsoft.com/office/powerpoint/2010/main" val="233053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BA447C9-035C-4000-8C48-46CEA0707C3A}" type="slidenum">
              <a:rPr lang="en-US" sz="1200" smtClean="0"/>
              <a:pPr eaLnBrk="1" hangingPunct="1"/>
              <a:t>4</a:t>
            </a:fld>
            <a:endParaRPr lang="en-US" sz="1200" smtClean="0"/>
          </a:p>
        </p:txBody>
      </p:sp>
    </p:spTree>
    <p:extLst>
      <p:ext uri="{BB962C8B-B14F-4D97-AF65-F5344CB8AC3E}">
        <p14:creationId xmlns:p14="http://schemas.microsoft.com/office/powerpoint/2010/main" val="356036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xfrm>
            <a:off x="1143000" y="685800"/>
            <a:ext cx="4572000" cy="3429000"/>
          </a:xfrm>
          <a:ln/>
        </p:spPr>
      </p:sp>
      <p:sp>
        <p:nvSpPr>
          <p:cNvPr id="569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11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8</a:t>
            </a:fld>
            <a:endParaRPr lang="en-US"/>
          </a:p>
        </p:txBody>
      </p:sp>
    </p:spTree>
    <p:extLst>
      <p:ext uri="{BB962C8B-B14F-4D97-AF65-F5344CB8AC3E}">
        <p14:creationId xmlns:p14="http://schemas.microsoft.com/office/powerpoint/2010/main" val="6682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32128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solidFill>
                <a:prstClr val="black"/>
              </a:solidFill>
            </a:endParaRPr>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solidFill>
                <a:prstClr val="black"/>
              </a:solidFill>
            </a:endParaRPr>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solidFill>
                <a:prstClr val="black"/>
              </a:solidFill>
            </a:endParaRPr>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88343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86F655-8A52-4B5C-BBA0-FD673D4C3E33}" type="slidenum">
              <a:rPr lang="en-US" sz="1200" smtClean="0"/>
              <a:pPr eaLnBrk="1" hangingPunct="1"/>
              <a:t>11</a:t>
            </a:fld>
            <a:endParaRPr lang="en-US" sz="1200" smtClean="0"/>
          </a:p>
        </p:txBody>
      </p:sp>
    </p:spTree>
    <p:extLst>
      <p:ext uri="{BB962C8B-B14F-4D97-AF65-F5344CB8AC3E}">
        <p14:creationId xmlns:p14="http://schemas.microsoft.com/office/powerpoint/2010/main" val="45703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86F655-8A52-4B5C-BBA0-FD673D4C3E33}" type="slidenum">
              <a:rPr lang="en-US" sz="1200" smtClean="0"/>
              <a:pPr eaLnBrk="1" hangingPunct="1"/>
              <a:t>14</a:t>
            </a:fld>
            <a:endParaRPr lang="en-US" sz="1200" smtClean="0"/>
          </a:p>
        </p:txBody>
      </p:sp>
    </p:spTree>
    <p:extLst>
      <p:ext uri="{BB962C8B-B14F-4D97-AF65-F5344CB8AC3E}">
        <p14:creationId xmlns:p14="http://schemas.microsoft.com/office/powerpoint/2010/main" val="36930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40484874"/>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p:spPr>
        <p:txBody>
          <a:bodyPr/>
          <a:lstStyle>
            <a:lvl1pPr algn="ctr">
              <a:defRPr sz="5400" b="0" baseline="0">
                <a:solidFill>
                  <a:schemeClr val="bg1"/>
                </a:solidFill>
              </a:defRPr>
            </a:lvl1pPr>
          </a:lstStyle>
          <a:p>
            <a:r>
              <a:rPr lang="en-US" dirty="0" smtClean="0"/>
              <a:t>Click to edit Master title style</a:t>
            </a:r>
            <a:endParaRPr lang="en-US" dirty="0"/>
          </a:p>
        </p:txBody>
      </p:sp>
      <p:sp>
        <p:nvSpPr>
          <p:cNvPr id="6" name="Content Placeholder 3"/>
          <p:cNvSpPr>
            <a:spLocks noGrp="1"/>
          </p:cNvSpPr>
          <p:nvPr>
            <p:ph sz="half" idx="2"/>
          </p:nvPr>
        </p:nvSpPr>
        <p:spPr>
          <a:xfrm>
            <a:off x="2438400" y="5562600"/>
            <a:ext cx="6477000" cy="990600"/>
          </a:xfrm>
        </p:spPr>
        <p:txBody>
          <a:bodyPr/>
          <a:lstStyle>
            <a:lvl1pPr algn="r">
              <a:buNone/>
              <a:defRPr>
                <a:solidFill>
                  <a:schemeClr val="bg1"/>
                </a:solidFill>
                <a:latin typeface="Lucida Calligraphy" pitchFamily="66" charset="0"/>
              </a:defRPr>
            </a:lvl1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extLst>
      <p:ext uri="{BB962C8B-B14F-4D97-AF65-F5344CB8AC3E}">
        <p14:creationId xmlns:p14="http://schemas.microsoft.com/office/powerpoint/2010/main" val="1898158674"/>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D0944D79-BC56-44F6-9F07-E5F5D587D50A}" type="slidenum">
              <a:rPr lang="en-US"/>
              <a:pPr/>
              <a:t>‹#›</a:t>
            </a:fld>
            <a:endParaRPr lang="en-US" dirty="0"/>
          </a:p>
        </p:txBody>
      </p:sp>
    </p:spTree>
    <p:extLst>
      <p:ext uri="{BB962C8B-B14F-4D97-AF65-F5344CB8AC3E}">
        <p14:creationId xmlns:p14="http://schemas.microsoft.com/office/powerpoint/2010/main" val="30658167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88913"/>
            <a:ext cx="8497888" cy="863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520825"/>
            <a:ext cx="4087813"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2013" y="1520825"/>
            <a:ext cx="4087812" cy="223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2013" y="3913188"/>
            <a:ext cx="4087812" cy="223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6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kern="1200" dirty="0">
                <a:solidFill>
                  <a:schemeClr val="tx1"/>
                </a:solidFill>
                <a:latin typeface="Verdana" pitchFamily="34" charset="0"/>
                <a:ea typeface="ＭＳ Ｐゴシック" charset="-128"/>
                <a:cs typeface="+mn-cs"/>
              </a:rPr>
              <a:t>Ardavan Asef-Vaziri    </a:t>
            </a:r>
            <a:r>
              <a:rPr lang="en-US" sz="1200" b="1" i="1" kern="1200" dirty="0" smtClean="0">
                <a:solidFill>
                  <a:schemeClr val="tx1"/>
                </a:solidFill>
                <a:latin typeface="Verdana" pitchFamily="34" charset="0"/>
                <a:ea typeface="ＭＳ Ｐゴシック" charset="-128"/>
                <a:cs typeface="+mn-cs"/>
              </a:rPr>
              <a:t>Jan.-2016</a:t>
            </a:r>
            <a:endParaRPr lang="en-US" sz="1200" b="1" i="1" kern="1200" dirty="0">
              <a:solidFill>
                <a:schemeClr val="tx1"/>
              </a:solidFill>
              <a:latin typeface="Verdana" pitchFamily="34" charset="0"/>
              <a:ea typeface="ＭＳ Ｐゴシック" charset="-128"/>
              <a:cs typeface="+mn-cs"/>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chemeClr val="tx1"/>
                </a:solidFill>
              </a:rPr>
              <a:t>Basics Probability Distributions- Uniform  </a:t>
            </a:r>
            <a:endParaRPr lang="en-US" sz="1200" b="1" i="1" dirty="0">
              <a:solidFill>
                <a:schemeClr val="tx1"/>
              </a:solidFill>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9" r:id="rId6"/>
    <p:sldLayoutId id="2147483790" r:id="rId7"/>
    <p:sldLayoutId id="2147483792" r:id="rId8"/>
    <p:sldLayoutId id="2147483795" r:id="rId9"/>
    <p:sldLayoutId id="2147483797" r:id="rId10"/>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a:t>
            </a:r>
            <a:r>
              <a:rPr lang="en-US" sz="1200" b="1" i="1" dirty="0" smtClean="0">
                <a:solidFill>
                  <a:srgbClr val="00B050"/>
                </a:solidFill>
              </a:rPr>
              <a:t>Jul-09</a:t>
            </a:r>
            <a:endParaRPr lang="en-US" sz="1200" b="1" i="1" dirty="0">
              <a:solidFill>
                <a:srgbClr val="00B05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smtClean="0">
                <a:solidFill>
                  <a:srgbClr val="00B050"/>
                </a:solidFill>
                <a:latin typeface="Verdana" pitchFamily="34" charset="0"/>
                <a:ea typeface="ＭＳ Ｐゴシック" charset="-128"/>
                <a:cs typeface="+mn-cs"/>
              </a:rPr>
              <a:t>Theory of Constraints:  1- Throughput World </a:t>
            </a:r>
            <a:endParaRPr lang="en-US" sz="1200" b="1" i="1" kern="1200" dirty="0">
              <a:solidFill>
                <a:srgbClr val="00B050"/>
              </a:solidFill>
              <a:latin typeface="Verdana" pitchFamily="34" charset="0"/>
              <a:ea typeface="ＭＳ Ｐゴシック" charset="-128"/>
              <a:cs typeface="+mn-cs"/>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a:t>
            </a:r>
            <a:r>
              <a:rPr lang="en-US" sz="1200" b="1" i="1" dirty="0" smtClean="0">
                <a:solidFill>
                  <a:srgbClr val="002060"/>
                </a:solidFill>
              </a:rPr>
              <a:t>Jul-09</a:t>
            </a:r>
            <a:endParaRPr lang="en-US" sz="1200" b="1" i="1" dirty="0">
              <a:solidFill>
                <a:srgbClr val="00206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smtClean="0">
                <a:solidFill>
                  <a:srgbClr val="002060"/>
                </a:solidFill>
                <a:latin typeface="Verdana" pitchFamily="34" charset="0"/>
                <a:ea typeface="ＭＳ Ｐゴシック" charset="-128"/>
                <a:cs typeface="+mn-cs"/>
              </a:rPr>
              <a:t>Theory of Constraints:  1- Throughput World </a:t>
            </a:r>
            <a:endParaRPr lang="en-US" sz="1200" b="1" i="1" kern="1200" dirty="0">
              <a:solidFill>
                <a:srgbClr val="002060"/>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Practice: </a:t>
            </a:r>
            <a:br>
              <a:rPr lang="en-US" dirty="0" smtClean="0"/>
            </a:br>
            <a:endParaRPr lang="en-US" dirty="0" smtClean="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B050"/>
                </a:solidFill>
              </a:rPr>
              <a:t>Lean Thinking:  1- Introduction </a:t>
            </a:r>
            <a:endParaRPr lang="en-US" sz="1200" b="1" i="1" dirty="0">
              <a:solidFill>
                <a:srgbClr val="00B050"/>
              </a:solidFill>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package" Target="../embeddings/Microsoft_Excel_Worksheet4.xlsx"/><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package" Target="../embeddings/Microsoft_Excel_Worksheet8.xlsx"/></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package" Target="../embeddings/Microsoft_Excel_Worksheet9.xls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image" Target="../media/image20.png"/><Relationship Id="rId5" Type="http://schemas.openxmlformats.org/officeDocument/2006/relationships/image" Target="../media/image6.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image" Target="../media/image21.png"/><Relationship Id="rId5" Type="http://schemas.openxmlformats.org/officeDocument/2006/relationships/image" Target="../media/image6.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emf"/><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package" Target="../embeddings/Microsoft_Excel_Worksheet10.xlsx"/><Relationship Id="rId5" Type="http://schemas.openxmlformats.org/officeDocument/2006/relationships/image" Target="../media/image6.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15.vml"/><Relationship Id="rId6" Type="http://schemas.openxmlformats.org/officeDocument/2006/relationships/image" Target="../media/image28.png"/><Relationship Id="rId5" Type="http://schemas.openxmlformats.org/officeDocument/2006/relationships/image" Target="../media/image6.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YiOVISWXS4"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youtube.com/watch?v=4R8xm19DmP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Excel_Worksheet13.xlsx"/><Relationship Id="rId3" Type="http://schemas.openxmlformats.org/officeDocument/2006/relationships/notesSlide" Target="../notesSlides/notesSlide22.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package" Target="../embeddings/Microsoft_Excel_Worksheet12.xlsx"/><Relationship Id="rId5" Type="http://schemas.openxmlformats.org/officeDocument/2006/relationships/image" Target="../media/image16.emf"/><Relationship Id="rId4" Type="http://schemas.openxmlformats.org/officeDocument/2006/relationships/package" Target="../embeddings/Microsoft_Excel_Worksheet11.xlsx"/><Relationship Id="rId9" Type="http://schemas.openxmlformats.org/officeDocument/2006/relationships/image" Target="../media/image1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43293"/>
            <a:ext cx="9144000" cy="5971873"/>
          </a:xfrm>
          <a:prstGeom prst="rect">
            <a:avLst/>
          </a:prstGeom>
        </p:spPr>
      </p:pic>
    </p:spTree>
    <p:extLst>
      <p:ext uri="{BB962C8B-B14F-4D97-AF65-F5344CB8AC3E}">
        <p14:creationId xmlns:p14="http://schemas.microsoft.com/office/powerpoint/2010/main" val="102859923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117769"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71438" y="1016000"/>
            <a:ext cx="9072561" cy="4124206"/>
          </a:xfrm>
          <a:prstGeom prst="rect">
            <a:avLst/>
          </a:prstGeom>
          <a:noFill/>
          <a:ln w="12700">
            <a:noFill/>
            <a:miter lim="800000"/>
            <a:headEnd/>
            <a:tailEnd/>
          </a:ln>
        </p:spPr>
        <p:txBody>
          <a:bodyPr wrap="square">
            <a:spAutoFit/>
          </a:bodyPr>
          <a:lstStyle/>
          <a:p>
            <a:pPr>
              <a:spcAft>
                <a:spcPts val="1200"/>
              </a:spcAft>
            </a:pPr>
            <a:r>
              <a:rPr lang="en-US" sz="2400" dirty="0">
                <a:solidFill>
                  <a:srgbClr val="000000"/>
                </a:solidFill>
                <a:latin typeface="Book Antiqua" pitchFamily="18" charset="0"/>
              </a:rPr>
              <a:t>If </a:t>
            </a:r>
            <a:r>
              <a:rPr lang="en-US" sz="2400" dirty="0">
                <a:solidFill>
                  <a:srgbClr val="C00000"/>
                </a:solidFill>
                <a:latin typeface="Book Antiqua" pitchFamily="18" charset="0"/>
              </a:rPr>
              <a:t>L</a:t>
            </a:r>
            <a:r>
              <a:rPr lang="en-US" sz="2400" dirty="0" smtClean="0">
                <a:solidFill>
                  <a:srgbClr val="C00000"/>
                </a:solidFill>
                <a:latin typeface="Book Antiqua" pitchFamily="18" charset="0"/>
              </a:rPr>
              <a:t>ead time </a:t>
            </a:r>
            <a:r>
              <a:rPr lang="en-US" sz="2400" dirty="0">
                <a:solidFill>
                  <a:srgbClr val="000000"/>
                </a:solidFill>
                <a:latin typeface="Book Antiqua" pitchFamily="18" charset="0"/>
              </a:rPr>
              <a:t>is variable and </a:t>
            </a:r>
            <a:r>
              <a:rPr lang="en-US" sz="2400" dirty="0" smtClean="0">
                <a:solidFill>
                  <a:srgbClr val="00863D"/>
                </a:solidFill>
                <a:latin typeface="Book Antiqua" pitchFamily="18" charset="0"/>
              </a:rPr>
              <a:t>Demand</a:t>
            </a:r>
            <a:r>
              <a:rPr lang="en-US" sz="2400" dirty="0" smtClean="0">
                <a:solidFill>
                  <a:srgbClr val="3333CC"/>
                </a:solidFill>
                <a:latin typeface="Book Antiqua" pitchFamily="18" charset="0"/>
              </a:rPr>
              <a:t> </a:t>
            </a:r>
            <a:r>
              <a:rPr lang="en-US" sz="2400" b="1" dirty="0">
                <a:solidFill>
                  <a:srgbClr val="000000"/>
                </a:solidFill>
                <a:latin typeface="Book Antiqua" pitchFamily="18" charset="0"/>
              </a:rPr>
              <a:t>is fixed</a:t>
            </a:r>
          </a:p>
          <a:p>
            <a:pPr>
              <a:spcAft>
                <a:spcPts val="1200"/>
              </a:spcAft>
            </a:pPr>
            <a:r>
              <a:rPr lang="en-US" sz="2400" b="1" dirty="0" smtClean="0">
                <a:solidFill>
                  <a:srgbClr val="000000"/>
                </a:solidFill>
                <a:latin typeface="Book Antiqua" pitchFamily="18" charset="0"/>
              </a:rPr>
              <a:t>L</a:t>
            </a:r>
            <a:r>
              <a:rPr lang="en-US" sz="2400" dirty="0" smtClean="0">
                <a:solidFill>
                  <a:srgbClr val="000000"/>
                </a:solidFill>
                <a:latin typeface="Book Antiqua" pitchFamily="18" charset="0"/>
              </a:rPr>
              <a:t>: Lead Time</a:t>
            </a:r>
            <a:endParaRPr lang="en-US" sz="2400" dirty="0" smtClean="0">
              <a:solidFill>
                <a:srgbClr val="FF0000"/>
              </a:solidFill>
              <a:latin typeface="Book Antiqua" pitchFamily="18" charset="0"/>
            </a:endParaRPr>
          </a:p>
          <a:p>
            <a:pPr>
              <a:spcAft>
                <a:spcPts val="1200"/>
              </a:spcAft>
            </a:pPr>
            <a:r>
              <a:rPr lang="en-US" sz="2400" dirty="0" smtClean="0">
                <a:solidFill>
                  <a:srgbClr val="000000"/>
                </a:solidFill>
                <a:latin typeface="Book Antiqua" pitchFamily="18" charset="0"/>
              </a:rPr>
              <a:t>L: Average Lead Time = </a:t>
            </a:r>
            <a:r>
              <a:rPr lang="en-US" sz="2400" dirty="0">
                <a:solidFill>
                  <a:srgbClr val="C00000"/>
                </a:solidFill>
                <a:latin typeface="Book Antiqua" pitchFamily="18" charset="0"/>
              </a:rPr>
              <a:t>5</a:t>
            </a:r>
            <a:r>
              <a:rPr lang="en-US" sz="2400" dirty="0" smtClean="0">
                <a:solidFill>
                  <a:srgbClr val="C00000"/>
                </a:solidFill>
                <a:latin typeface="Book Antiqua" pitchFamily="18" charset="0"/>
              </a:rPr>
              <a:t> days</a:t>
            </a:r>
          </a:p>
          <a:p>
            <a:pPr>
              <a:spcAft>
                <a:spcPts val="1200"/>
              </a:spcAft>
            </a:pPr>
            <a:r>
              <a:rPr lang="en-US" sz="2400" dirty="0" smtClean="0">
                <a:solidFill>
                  <a:srgbClr val="000000"/>
                </a:solidFill>
                <a:latin typeface="Book Antiqua" pitchFamily="18" charset="0"/>
                <a:sym typeface="Symbol"/>
              </a:rPr>
              <a:t></a:t>
            </a:r>
            <a:r>
              <a:rPr lang="en-US" sz="2400" baseline="-25000" dirty="0">
                <a:solidFill>
                  <a:srgbClr val="000000"/>
                </a:solidFill>
                <a:latin typeface="Book Antiqua" pitchFamily="18" charset="0"/>
                <a:sym typeface="Symbol"/>
              </a:rPr>
              <a:t>L</a:t>
            </a:r>
            <a:r>
              <a:rPr lang="en-US" sz="2400" dirty="0" smtClean="0">
                <a:solidFill>
                  <a:srgbClr val="000000"/>
                </a:solidFill>
                <a:latin typeface="Book Antiqua" pitchFamily="18" charset="0"/>
                <a:sym typeface="Symbol"/>
              </a:rPr>
              <a:t>: Standard deviation of </a:t>
            </a:r>
            <a:r>
              <a:rPr lang="en-US" sz="2400" dirty="0" smtClean="0">
                <a:latin typeface="Book Antiqua" pitchFamily="18" charset="0"/>
                <a:sym typeface="Symbol"/>
              </a:rPr>
              <a:t>Lead time = </a:t>
            </a:r>
            <a:r>
              <a:rPr lang="en-US" sz="2400" dirty="0">
                <a:solidFill>
                  <a:srgbClr val="C00000"/>
                </a:solidFill>
                <a:latin typeface="Book Antiqua" pitchFamily="18" charset="0"/>
                <a:sym typeface="Symbol"/>
              </a:rPr>
              <a:t>1</a:t>
            </a:r>
            <a:r>
              <a:rPr lang="en-US" sz="2400" dirty="0" smtClean="0">
                <a:solidFill>
                  <a:srgbClr val="C00000"/>
                </a:solidFill>
                <a:latin typeface="Book Antiqua" pitchFamily="18" charset="0"/>
                <a:sym typeface="Symbol"/>
              </a:rPr>
              <a:t> days</a:t>
            </a:r>
          </a:p>
          <a:p>
            <a:pPr>
              <a:spcAft>
                <a:spcPts val="1200"/>
              </a:spcAft>
            </a:pPr>
            <a:r>
              <a:rPr lang="en-US" sz="2400" dirty="0" smtClean="0">
                <a:solidFill>
                  <a:srgbClr val="000000"/>
                </a:solidFill>
                <a:latin typeface="Book Antiqua" pitchFamily="18" charset="0"/>
              </a:rPr>
              <a:t>R: Demand per period = 50 </a:t>
            </a:r>
            <a:r>
              <a:rPr lang="en-US" sz="2400" dirty="0" smtClean="0">
                <a:solidFill>
                  <a:srgbClr val="C00000"/>
                </a:solidFill>
                <a:latin typeface="Book Antiqua" pitchFamily="18" charset="0"/>
              </a:rPr>
              <a:t>per day</a:t>
            </a:r>
            <a:endParaRPr lang="en-US" sz="2400" dirty="0">
              <a:solidFill>
                <a:srgbClr val="C00000"/>
              </a:solidFill>
              <a:latin typeface="Book Antiqua" pitchFamily="18" charset="0"/>
            </a:endParaRPr>
          </a:p>
          <a:p>
            <a:pPr>
              <a:spcAft>
                <a:spcPts val="1200"/>
              </a:spcAft>
            </a:pPr>
            <a:r>
              <a:rPr lang="en-US" sz="2400" dirty="0" smtClean="0">
                <a:solidFill>
                  <a:srgbClr val="000000"/>
                </a:solidFill>
                <a:latin typeface="Book Antiqua" pitchFamily="18" charset="0"/>
                <a:sym typeface="Symbol"/>
              </a:rPr>
              <a:t>LTD: Average Demand During Lead Time</a:t>
            </a:r>
          </a:p>
          <a:p>
            <a:pPr>
              <a:spcAft>
                <a:spcPts val="1200"/>
              </a:spcAft>
            </a:pPr>
            <a:r>
              <a:rPr lang="en-US" sz="2400" dirty="0" smtClean="0">
                <a:solidFill>
                  <a:srgbClr val="C00000"/>
                </a:solidFill>
                <a:latin typeface="Book Antiqua" pitchFamily="18" charset="0"/>
                <a:sym typeface="Symbol"/>
              </a:rPr>
              <a:t>LTD = </a:t>
            </a:r>
            <a:r>
              <a:rPr lang="en-US" sz="2400" dirty="0">
                <a:solidFill>
                  <a:srgbClr val="C00000"/>
                </a:solidFill>
                <a:latin typeface="Book Antiqua" pitchFamily="18" charset="0"/>
                <a:sym typeface="Symbol"/>
              </a:rPr>
              <a:t>5</a:t>
            </a:r>
            <a:r>
              <a:rPr lang="en-US" sz="2400" dirty="0" smtClean="0">
                <a:solidFill>
                  <a:srgbClr val="C00000"/>
                </a:solidFill>
                <a:latin typeface="Book Antiqua" pitchFamily="18" charset="0"/>
                <a:sym typeface="Symbol"/>
              </a:rPr>
              <a:t> × 50 = 250 </a:t>
            </a:r>
          </a:p>
          <a:p>
            <a:pPr>
              <a:spcAft>
                <a:spcPts val="1200"/>
              </a:spcAft>
            </a:pPr>
            <a:r>
              <a:rPr lang="en-US" sz="2400" dirty="0" smtClean="0">
                <a:solidFill>
                  <a:srgbClr val="000000"/>
                </a:solidFill>
                <a:latin typeface="Book Antiqua" pitchFamily="18" charset="0"/>
                <a:sym typeface="Symbol"/>
              </a:rPr>
              <a:t></a:t>
            </a:r>
            <a:r>
              <a:rPr lang="en-US" sz="2400" baseline="-25000" dirty="0" smtClean="0">
                <a:solidFill>
                  <a:srgbClr val="000000"/>
                </a:solidFill>
                <a:latin typeface="Book Antiqua" pitchFamily="18" charset="0"/>
                <a:sym typeface="Symbol"/>
              </a:rPr>
              <a:t>LTD</a:t>
            </a:r>
            <a:r>
              <a:rPr lang="en-US" sz="2400" dirty="0" smtClean="0">
                <a:solidFill>
                  <a:srgbClr val="000000"/>
                </a:solidFill>
                <a:latin typeface="Book Antiqua" pitchFamily="18" charset="0"/>
                <a:sym typeface="Symbol"/>
              </a:rPr>
              <a:t>: </a:t>
            </a:r>
            <a:r>
              <a:rPr lang="en-US" sz="2400" dirty="0">
                <a:solidFill>
                  <a:srgbClr val="000000"/>
                </a:solidFill>
                <a:latin typeface="Book Antiqua" pitchFamily="18" charset="0"/>
                <a:sym typeface="Symbol"/>
              </a:rPr>
              <a:t>Standard deviation of demand </a:t>
            </a:r>
            <a:r>
              <a:rPr lang="en-US" sz="2400" dirty="0" smtClean="0">
                <a:solidFill>
                  <a:srgbClr val="000000"/>
                </a:solidFill>
                <a:latin typeface="Book Antiqua" pitchFamily="18" charset="0"/>
                <a:sym typeface="Symbol"/>
              </a:rPr>
              <a:t>during lead time</a:t>
            </a:r>
            <a:endParaRPr lang="en-US" sz="2400" dirty="0">
              <a:solidFill>
                <a:srgbClr val="000000"/>
              </a:solidFill>
              <a:latin typeface="Book Antiqua" pitchFamily="18" charset="0"/>
            </a:endParaRP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l-GR" sz="3200" dirty="0">
                <a:solidFill>
                  <a:srgbClr val="000000"/>
                </a:solidFill>
                <a:latin typeface="Impact" pitchFamily="34" charset="0"/>
              </a:rPr>
              <a:t>μ</a:t>
            </a:r>
            <a:r>
              <a:rPr lang="en-US" sz="3200" dirty="0">
                <a:solidFill>
                  <a:srgbClr val="000000"/>
                </a:solidFill>
                <a:latin typeface="Impact" pitchFamily="34" charset="0"/>
              </a:rPr>
              <a:t> and </a:t>
            </a:r>
            <a:r>
              <a:rPr lang="el-GR" sz="3200" dirty="0">
                <a:solidFill>
                  <a:srgbClr val="000000"/>
                </a:solidFill>
                <a:latin typeface="Impact" pitchFamily="34" charset="0"/>
              </a:rPr>
              <a:t>σ</a:t>
            </a:r>
            <a:r>
              <a:rPr lang="en-US" sz="3200" dirty="0">
                <a:solidFill>
                  <a:srgbClr val="000000"/>
                </a:solidFill>
                <a:latin typeface="Impact" pitchFamily="34" charset="0"/>
              </a:rPr>
              <a:t> of </a:t>
            </a:r>
            <a:r>
              <a:rPr lang="en-US" sz="3200" dirty="0" smtClean="0">
                <a:solidFill>
                  <a:srgbClr val="000000"/>
                </a:solidFill>
                <a:latin typeface="Impact" pitchFamily="34" charset="0"/>
              </a:rPr>
              <a:t>L and Fixed R</a:t>
            </a:r>
            <a:endParaRPr lang="en-US" sz="3200" dirty="0">
              <a:solidFill>
                <a:srgbClr val="000000"/>
              </a:solidFill>
              <a:latin typeface="Impact"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63302" y="5081548"/>
                <a:ext cx="1765740" cy="523220"/>
              </a:xfrm>
              <a:prstGeom prst="rect">
                <a:avLst/>
              </a:prstGeom>
              <a:noFill/>
            </p:spPr>
            <p:txBody>
              <a:bodyPr wrap="none" rtlCol="0">
                <a:spAutoFit/>
              </a:bodyPr>
              <a:lstStyle/>
              <a:p>
                <a14:m>
                  <m:oMath xmlns:m="http://schemas.openxmlformats.org/officeDocument/2006/math">
                    <m:sSub>
                      <m:sSubPr>
                        <m:ctrlPr>
                          <a:rPr lang="en-US" sz="2800" i="1" smtClean="0">
                            <a:solidFill>
                              <a:srgbClr val="C00000"/>
                            </a:solidFill>
                            <a:latin typeface="Cambria Math" panose="02040503050406030204" pitchFamily="18" charset="0"/>
                          </a:rPr>
                        </m:ctrlPr>
                      </m:sSubPr>
                      <m:e>
                        <m:r>
                          <a:rPr lang="en-US" sz="2800" b="0" i="1" smtClean="0">
                            <a:solidFill>
                              <a:srgbClr val="C00000"/>
                            </a:solidFill>
                            <a:latin typeface="Cambria Math"/>
                            <a:ea typeface="Cambria Math"/>
                          </a:rPr>
                          <m:t>𝜎</m:t>
                        </m:r>
                      </m:e>
                      <m:sub>
                        <m:r>
                          <a:rPr lang="en-US" sz="2800" b="0" i="1" smtClean="0">
                            <a:solidFill>
                              <a:srgbClr val="C00000"/>
                            </a:solidFill>
                            <a:latin typeface="Cambria Math"/>
                          </a:rPr>
                          <m:t>𝐿𝑇𝐷</m:t>
                        </m:r>
                      </m:sub>
                    </m:sSub>
                  </m:oMath>
                </a14:m>
                <a:r>
                  <a:rPr lang="en-US" sz="2800" dirty="0" smtClean="0">
                    <a:solidFill>
                      <a:srgbClr val="C00000"/>
                    </a:solidFill>
                  </a:rPr>
                  <a:t>=</a:t>
                </a:r>
                <a:r>
                  <a:rPr lang="en-US" sz="2800" dirty="0" smtClean="0">
                    <a:solidFill>
                      <a:srgbClr val="C00000"/>
                    </a:solidFill>
                    <a:latin typeface="Book Antiqua" pitchFamily="18" charset="0"/>
                  </a:rPr>
                  <a:t>R</a:t>
                </a:r>
                <a14:m>
                  <m:oMath xmlns:m="http://schemas.openxmlformats.org/officeDocument/2006/math">
                    <m:sSub>
                      <m:sSubPr>
                        <m:ctrlPr>
                          <a:rPr lang="en-US" sz="2800" b="0" i="1" dirty="0" smtClean="0">
                            <a:solidFill>
                              <a:srgbClr val="C00000"/>
                            </a:solidFill>
                            <a:latin typeface="Cambria Math" panose="02040503050406030204" pitchFamily="18" charset="0"/>
                          </a:rPr>
                        </m:ctrlPr>
                      </m:sSubPr>
                      <m:e>
                        <m:r>
                          <a:rPr lang="en-US" sz="2800" b="0" i="1" dirty="0" smtClean="0">
                            <a:solidFill>
                              <a:srgbClr val="C00000"/>
                            </a:solidFill>
                            <a:latin typeface="Cambria Math"/>
                            <a:ea typeface="Cambria Math"/>
                          </a:rPr>
                          <m:t>𝜎</m:t>
                        </m:r>
                      </m:e>
                      <m:sub>
                        <m:r>
                          <a:rPr lang="en-US" sz="2800" b="0" i="1" dirty="0" smtClean="0">
                            <a:solidFill>
                              <a:srgbClr val="C00000"/>
                            </a:solidFill>
                            <a:latin typeface="Cambria Math"/>
                            <a:ea typeface="Cambria Math"/>
                          </a:rPr>
                          <m:t>𝐿</m:t>
                        </m:r>
                      </m:sub>
                    </m:sSub>
                  </m:oMath>
                </a14:m>
                <a:endParaRPr lang="en-US" sz="2800"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302" y="5081548"/>
                <a:ext cx="1765740" cy="523220"/>
              </a:xfrm>
              <a:prstGeom prst="rect">
                <a:avLst/>
              </a:prstGeom>
              <a:blipFill rotWithShape="0">
                <a:blip r:embed="rId6"/>
                <a:stretch>
                  <a:fillRect t="-16471"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83768" y="5095266"/>
                <a:ext cx="2621167" cy="523220"/>
              </a:xfrm>
              <a:prstGeom prst="rect">
                <a:avLst/>
              </a:prstGeom>
              <a:noFill/>
            </p:spPr>
            <p:txBody>
              <a:bodyPr wrap="none" rtlCol="0">
                <a:spAutoFit/>
              </a:bodyPr>
              <a:lstStyle/>
              <a:p>
                <a14:m>
                  <m:oMath xmlns:m="http://schemas.openxmlformats.org/officeDocument/2006/math">
                    <m:sSub>
                      <m:sSubPr>
                        <m:ctrlPr>
                          <a:rPr lang="en-US" sz="2800" i="1" smtClean="0">
                            <a:solidFill>
                              <a:srgbClr val="C00000"/>
                            </a:solidFill>
                            <a:latin typeface="Cambria Math" panose="02040503050406030204" pitchFamily="18" charset="0"/>
                          </a:rPr>
                        </m:ctrlPr>
                      </m:sSubPr>
                      <m:e>
                        <m:r>
                          <a:rPr lang="en-US" sz="2800" b="0" i="1" smtClean="0">
                            <a:solidFill>
                              <a:srgbClr val="C00000"/>
                            </a:solidFill>
                            <a:latin typeface="Cambria Math"/>
                            <a:ea typeface="Cambria Math"/>
                          </a:rPr>
                          <m:t>𝜎</m:t>
                        </m:r>
                      </m:e>
                      <m:sub>
                        <m:r>
                          <a:rPr lang="en-US" sz="2800" b="0" i="1" smtClean="0">
                            <a:solidFill>
                              <a:srgbClr val="C00000"/>
                            </a:solidFill>
                            <a:latin typeface="Cambria Math"/>
                          </a:rPr>
                          <m:t>𝐿𝑇𝐷</m:t>
                        </m:r>
                      </m:sub>
                    </m:sSub>
                  </m:oMath>
                </a14:m>
                <a:r>
                  <a:rPr lang="en-US" sz="2800" dirty="0" smtClean="0">
                    <a:solidFill>
                      <a:srgbClr val="C00000"/>
                    </a:solidFill>
                  </a:rPr>
                  <a:t>=</a:t>
                </a:r>
                <a:r>
                  <a:rPr lang="en-US" sz="2800" dirty="0" smtClean="0">
                    <a:solidFill>
                      <a:srgbClr val="C00000"/>
                    </a:solidFill>
                    <a:latin typeface="Book Antiqua" pitchFamily="18" charset="0"/>
                  </a:rPr>
                  <a:t>50(2) =50</a:t>
                </a:r>
                <a:endParaRPr lang="en-US" sz="28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483768" y="5095266"/>
                <a:ext cx="2621167" cy="523220"/>
              </a:xfrm>
              <a:prstGeom prst="rect">
                <a:avLst/>
              </a:prstGeom>
              <a:blipFill rotWithShape="0">
                <a:blip r:embed="rId7"/>
                <a:stretch>
                  <a:fillRect t="-16279" r="-3721" b="-32558"/>
                </a:stretch>
              </a:blipFill>
            </p:spPr>
            <p:txBody>
              <a:bodyPr/>
              <a:lstStyle/>
              <a:p>
                <a:r>
                  <a:rPr lang="en-US">
                    <a:noFill/>
                  </a:rPr>
                  <a:t> </a:t>
                </a:r>
              </a:p>
            </p:txBody>
          </p:sp>
        </mc:Fallback>
      </mc:AlternateContent>
      <p:sp>
        <p:nvSpPr>
          <p:cNvPr id="9" name="Text Box 10"/>
          <p:cNvSpPr txBox="1">
            <a:spLocks noChangeArrowheads="1"/>
          </p:cNvSpPr>
          <p:nvPr/>
        </p:nvSpPr>
        <p:spPr bwMode="auto">
          <a:xfrm>
            <a:off x="71438" y="5718293"/>
            <a:ext cx="6547048" cy="461665"/>
          </a:xfrm>
          <a:prstGeom prst="rect">
            <a:avLst/>
          </a:prstGeom>
          <a:noFill/>
          <a:ln w="12700">
            <a:noFill/>
            <a:miter lim="800000"/>
            <a:headEnd/>
            <a:tailEnd/>
          </a:ln>
        </p:spPr>
        <p:txBody>
          <a:bodyPr wrap="square">
            <a:spAutoFit/>
          </a:bodyPr>
          <a:lstStyle/>
          <a:p>
            <a:pPr lvl="0">
              <a:spcAft>
                <a:spcPts val="1800"/>
              </a:spcAft>
            </a:pPr>
            <a:r>
              <a:rPr lang="en-US" sz="2400" dirty="0" smtClean="0">
                <a:latin typeface="Book Antiqua" panose="02040602050305030304" pitchFamily="18" charset="0"/>
              </a:rPr>
              <a:t>=NORM.INV(0.9,250,50) </a:t>
            </a:r>
            <a:r>
              <a:rPr lang="en-US" sz="2400" dirty="0" smtClean="0">
                <a:solidFill>
                  <a:srgbClr val="000000"/>
                </a:solidFill>
                <a:latin typeface="Book Antiqua" pitchFamily="18" charset="0"/>
                <a:sym typeface="Symbol"/>
              </a:rPr>
              <a:t>=</a:t>
            </a:r>
            <a:r>
              <a:rPr lang="en-US" sz="2400" dirty="0" smtClean="0">
                <a:latin typeface="Book Antiqua" panose="02040602050305030304" pitchFamily="18" charset="0"/>
              </a:rPr>
              <a:t>314.1 </a:t>
            </a:r>
            <a:endParaRPr lang="en-US" sz="2400" dirty="0">
              <a:solidFill>
                <a:srgbClr val="000000"/>
              </a:solidFill>
              <a:latin typeface="Book Antiqua" pitchFamily="18" charset="0"/>
              <a:sym typeface="Symbol"/>
            </a:endParaRPr>
          </a:p>
        </p:txBody>
      </p:sp>
    </p:spTree>
    <p:extLst>
      <p:ext uri="{BB962C8B-B14F-4D97-AF65-F5344CB8AC3E}">
        <p14:creationId xmlns:p14="http://schemas.microsoft.com/office/powerpoint/2010/main" val="3261888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1" end="1"/>
                                            </p:txEl>
                                          </p:spTgt>
                                        </p:tgtEl>
                                        <p:attrNameLst>
                                          <p:attrName>style.visibility</p:attrName>
                                        </p:attrNameLst>
                                      </p:cBhvr>
                                      <p:to>
                                        <p:strVal val="visible"/>
                                      </p:to>
                                    </p:set>
                                    <p:animEffect transition="in" filter="dissolve">
                                      <p:cBhvr>
                                        <p:cTn id="12" dur="500"/>
                                        <p:tgtEl>
                                          <p:spTgt spid="638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2" end="2"/>
                                            </p:txEl>
                                          </p:spTgt>
                                        </p:tgtEl>
                                        <p:attrNameLst>
                                          <p:attrName>style.visibility</p:attrName>
                                        </p:attrNameLst>
                                      </p:cBhvr>
                                      <p:to>
                                        <p:strVal val="visible"/>
                                      </p:to>
                                    </p:set>
                                    <p:animEffect transition="in" filter="dissolve">
                                      <p:cBhvr>
                                        <p:cTn id="17" dur="500"/>
                                        <p:tgtEl>
                                          <p:spTgt spid="638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3" end="3"/>
                                            </p:txEl>
                                          </p:spTgt>
                                        </p:tgtEl>
                                        <p:attrNameLst>
                                          <p:attrName>style.visibility</p:attrName>
                                        </p:attrNameLst>
                                      </p:cBhvr>
                                      <p:to>
                                        <p:strVal val="visible"/>
                                      </p:to>
                                    </p:set>
                                    <p:animEffect transition="in" filter="dissolve">
                                      <p:cBhvr>
                                        <p:cTn id="22" dur="500"/>
                                        <p:tgtEl>
                                          <p:spTgt spid="6389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4" end="4"/>
                                            </p:txEl>
                                          </p:spTgt>
                                        </p:tgtEl>
                                        <p:attrNameLst>
                                          <p:attrName>style.visibility</p:attrName>
                                        </p:attrNameLst>
                                      </p:cBhvr>
                                      <p:to>
                                        <p:strVal val="visible"/>
                                      </p:to>
                                    </p:set>
                                    <p:animEffect transition="in" filter="dissolve">
                                      <p:cBhvr>
                                        <p:cTn id="27" dur="500"/>
                                        <p:tgtEl>
                                          <p:spTgt spid="6389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5" end="5"/>
                                            </p:txEl>
                                          </p:spTgt>
                                        </p:tgtEl>
                                        <p:attrNameLst>
                                          <p:attrName>style.visibility</p:attrName>
                                        </p:attrNameLst>
                                      </p:cBhvr>
                                      <p:to>
                                        <p:strVal val="visible"/>
                                      </p:to>
                                    </p:set>
                                    <p:animEffect transition="in" filter="dissolve">
                                      <p:cBhvr>
                                        <p:cTn id="32" dur="500"/>
                                        <p:tgtEl>
                                          <p:spTgt spid="6389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6" end="6"/>
                                            </p:txEl>
                                          </p:spTgt>
                                        </p:tgtEl>
                                        <p:attrNameLst>
                                          <p:attrName>style.visibility</p:attrName>
                                        </p:attrNameLst>
                                      </p:cBhvr>
                                      <p:to>
                                        <p:strVal val="visible"/>
                                      </p:to>
                                    </p:set>
                                    <p:animEffect transition="in" filter="dissolve">
                                      <p:cBhvr>
                                        <p:cTn id="37" dur="500"/>
                                        <p:tgtEl>
                                          <p:spTgt spid="6389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7" end="7"/>
                                            </p:txEl>
                                          </p:spTgt>
                                        </p:tgtEl>
                                        <p:attrNameLst>
                                          <p:attrName>style.visibility</p:attrName>
                                        </p:attrNameLst>
                                      </p:cBhvr>
                                      <p:to>
                                        <p:strVal val="visible"/>
                                      </p:to>
                                    </p:set>
                                    <p:animEffect transition="in" filter="dissolve">
                                      <p:cBhvr>
                                        <p:cTn id="42" dur="500"/>
                                        <p:tgtEl>
                                          <p:spTgt spid="6389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dissolve">
                                      <p:cBhvr>
                                        <p:cTn id="5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p:bldP spid="7" grpId="0"/>
      <p:bldP spid="8" grpId="0"/>
      <p:bldP spid="9"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76" name="Text Box 11"/>
              <p:cNvSpPr txBox="1">
                <a:spLocks noChangeArrowheads="1"/>
              </p:cNvSpPr>
              <p:nvPr/>
            </p:nvSpPr>
            <p:spPr bwMode="auto">
              <a:xfrm>
                <a:off x="25730" y="927874"/>
                <a:ext cx="9118270" cy="699768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smtClean="0">
                    <a:latin typeface="Book Antiqua" pitchFamily="18" charset="0"/>
                  </a:rPr>
                  <a:t>A random variable </a:t>
                </a:r>
                <a:r>
                  <a:rPr lang="en-US" b="1" dirty="0">
                    <a:solidFill>
                      <a:srgbClr val="00863D"/>
                    </a:solidFill>
                    <a:latin typeface="Book Antiqua" pitchFamily="18" charset="0"/>
                  </a:rPr>
                  <a:t>x</a:t>
                </a:r>
                <a:r>
                  <a:rPr lang="en-US" dirty="0">
                    <a:latin typeface="Book Antiqua" pitchFamily="18" charset="0"/>
                  </a:rPr>
                  <a:t> </a:t>
                </a:r>
                <a:r>
                  <a:rPr lang="en-US" dirty="0" smtClean="0">
                    <a:latin typeface="Book Antiqua" pitchFamily="18" charset="0"/>
                  </a:rPr>
                  <a:t>has mean </a:t>
                </a:r>
                <a:r>
                  <a:rPr lang="en-US" dirty="0">
                    <a:latin typeface="Book Antiqua" pitchFamily="18" charset="0"/>
                  </a:rPr>
                  <a:t>of </a:t>
                </a:r>
                <a:r>
                  <a:rPr lang="en-US" b="1" dirty="0">
                    <a:solidFill>
                      <a:srgbClr val="00863D"/>
                    </a:solidFill>
                    <a:latin typeface="Impact" pitchFamily="34" charset="0"/>
                    <a:cs typeface="Arial" charset="0"/>
                    <a:sym typeface="Symbol" panose="05050102010706020507" pitchFamily="18" charset="2"/>
                  </a:rPr>
                  <a:t></a:t>
                </a:r>
                <a:r>
                  <a:rPr lang="en-US" b="1" dirty="0">
                    <a:latin typeface="Impact" pitchFamily="34" charset="0"/>
                    <a:cs typeface="Arial" charset="0"/>
                    <a:sym typeface="Symbol" panose="05050102010706020507" pitchFamily="18" charset="2"/>
                  </a:rPr>
                  <a:t> </a:t>
                </a:r>
                <a:r>
                  <a:rPr lang="en-US" dirty="0">
                    <a:latin typeface="Book Antiqua" pitchFamily="18" charset="0"/>
                  </a:rPr>
                  <a:t>, and standard deviation of </a:t>
                </a:r>
                <a:r>
                  <a:rPr lang="el-GR" dirty="0" smtClean="0">
                    <a:solidFill>
                      <a:srgbClr val="00863D"/>
                    </a:solidFill>
                    <a:latin typeface="Book Antiqua" pitchFamily="18" charset="0"/>
                    <a:cs typeface="Times New Roman" pitchFamily="18" charset="0"/>
                  </a:rPr>
                  <a:t>σ</a:t>
                </a:r>
                <a:r>
                  <a:rPr lang="en-US" dirty="0" smtClean="0">
                    <a:latin typeface="Book Antiqua" pitchFamily="18" charset="0"/>
                    <a:cs typeface="Times New Roman" pitchFamily="18" charset="0"/>
                  </a:rPr>
                  <a:t>. </a:t>
                </a:r>
                <a:r>
                  <a:rPr lang="en-US" dirty="0">
                    <a:latin typeface="Book Antiqua" pitchFamily="18" charset="0"/>
                  </a:rPr>
                  <a:t>A random variable </a:t>
                </a:r>
                <a:r>
                  <a:rPr lang="en-US" b="1" dirty="0">
                    <a:solidFill>
                      <a:srgbClr val="A50023"/>
                    </a:solidFill>
                    <a:latin typeface="Book Antiqua" pitchFamily="18" charset="0"/>
                  </a:rPr>
                  <a:t>y</a:t>
                </a:r>
                <a:r>
                  <a:rPr lang="en-US" dirty="0">
                    <a:latin typeface="Book Antiqua" pitchFamily="18" charset="0"/>
                  </a:rPr>
                  <a:t> is equal to summation of </a:t>
                </a:r>
                <a:r>
                  <a:rPr lang="en-US" dirty="0" smtClean="0">
                    <a:solidFill>
                      <a:srgbClr val="0070C0"/>
                    </a:solidFill>
                    <a:latin typeface="Book Antiqua" pitchFamily="18" charset="0"/>
                  </a:rPr>
                  <a:t>2</a:t>
                </a:r>
                <a:r>
                  <a:rPr lang="en-US" dirty="0" smtClean="0">
                    <a:latin typeface="Book Antiqua" pitchFamily="18" charset="0"/>
                  </a:rPr>
                  <a:t> </a:t>
                </a:r>
                <a:r>
                  <a:rPr lang="en-US" dirty="0">
                    <a:latin typeface="Book Antiqua" pitchFamily="18" charset="0"/>
                  </a:rPr>
                  <a:t>random variable </a:t>
                </a:r>
                <a:r>
                  <a:rPr lang="en-US" dirty="0">
                    <a:solidFill>
                      <a:srgbClr val="00863D"/>
                    </a:solidFill>
                    <a:latin typeface="Book Antiqua" pitchFamily="18" charset="0"/>
                  </a:rPr>
                  <a:t>x</a:t>
                </a:r>
                <a:r>
                  <a:rPr lang="en-US" dirty="0" smtClean="0">
                    <a:solidFill>
                      <a:srgbClr val="1A1A7E"/>
                    </a:solidFill>
                    <a:latin typeface="Book Antiqua" pitchFamily="18" charset="0"/>
                    <a:sym typeface="Symbol" panose="05050102010706020507" pitchFamily="18" charset="2"/>
                  </a:rPr>
                  <a:t>.</a:t>
                </a:r>
              </a:p>
              <a:p>
                <a:r>
                  <a:rPr lang="en-US" sz="2800" b="1" dirty="0">
                    <a:solidFill>
                      <a:srgbClr val="A50023"/>
                    </a:solidFill>
                    <a:latin typeface="Book Antiqua" pitchFamily="18" charset="0"/>
                    <a:sym typeface="Symbol" panose="05050102010706020507" pitchFamily="18" charset="2"/>
                  </a:rPr>
                  <a:t>y</a:t>
                </a:r>
                <a:r>
                  <a:rPr lang="en-US" sz="2800" b="1" dirty="0" smtClean="0">
                    <a:solidFill>
                      <a:srgbClr val="1A1A7E"/>
                    </a:solidFill>
                    <a:latin typeface="Book Antiqua" pitchFamily="18" charset="0"/>
                    <a:sym typeface="Symbol" panose="05050102010706020507" pitchFamily="18" charset="2"/>
                  </a:rPr>
                  <a:t> = </a:t>
                </a:r>
                <a:r>
                  <a:rPr lang="en-US" sz="2800" b="1" dirty="0" smtClean="0">
                    <a:solidFill>
                      <a:srgbClr val="00863D"/>
                    </a:solidFill>
                    <a:latin typeface="Book Antiqua" pitchFamily="18" charset="0"/>
                    <a:sym typeface="Symbol" panose="05050102010706020507" pitchFamily="18" charset="2"/>
                  </a:rPr>
                  <a:t>x1+x2</a:t>
                </a:r>
              </a:p>
              <a:p>
                <a:r>
                  <a:rPr lang="en-US" sz="2800" b="1" dirty="0">
                    <a:solidFill>
                      <a:srgbClr val="00863D"/>
                    </a:solidFill>
                    <a:latin typeface="Book Antiqua" pitchFamily="18" charset="0"/>
                    <a:cs typeface="Times New Roman" pitchFamily="18" charset="0"/>
                  </a:rPr>
                  <a:t>x: (</a:t>
                </a:r>
                <a:r>
                  <a:rPr lang="en-US" sz="2800" b="1" dirty="0">
                    <a:solidFill>
                      <a:srgbClr val="00863D"/>
                    </a:solidFill>
                    <a:latin typeface="Impact" pitchFamily="34" charset="0"/>
                    <a:cs typeface="Arial" charset="0"/>
                    <a:sym typeface="Symbol" panose="05050102010706020507" pitchFamily="18" charset="2"/>
                  </a:rPr>
                  <a:t> ,</a:t>
                </a:r>
                <a:r>
                  <a:rPr lang="el-GR" sz="2800" b="1" dirty="0">
                    <a:solidFill>
                      <a:srgbClr val="00863D"/>
                    </a:solidFill>
                    <a:latin typeface="Book Antiqua" pitchFamily="18" charset="0"/>
                    <a:cs typeface="Times New Roman" pitchFamily="18" charset="0"/>
                  </a:rPr>
                  <a:t> σ</a:t>
                </a:r>
                <a:r>
                  <a:rPr lang="en-US" sz="2800" b="1" dirty="0">
                    <a:solidFill>
                      <a:srgbClr val="00863D"/>
                    </a:solidFill>
                    <a:latin typeface="Book Antiqua" pitchFamily="18" charset="0"/>
                    <a:cs typeface="Times New Roman" pitchFamily="18" charset="0"/>
                  </a:rPr>
                  <a:t>) </a:t>
                </a:r>
                <a:r>
                  <a:rPr lang="en-US" sz="2800" b="1" dirty="0">
                    <a:latin typeface="Book Antiqua" pitchFamily="18" charset="0"/>
                    <a:cs typeface="Times New Roman" pitchFamily="18" charset="0"/>
                    <a:sym typeface="Wingdings" panose="05000000000000000000" pitchFamily="2" charset="2"/>
                  </a:rPr>
                  <a:t> </a:t>
                </a:r>
                <a:r>
                  <a:rPr lang="en-US" sz="2800" b="1" dirty="0">
                    <a:solidFill>
                      <a:srgbClr val="C00000"/>
                    </a:solidFill>
                    <a:latin typeface="Book Antiqua" pitchFamily="18" charset="0"/>
                    <a:cs typeface="Times New Roman" pitchFamily="18" charset="0"/>
                  </a:rPr>
                  <a:t>y: (?,?)</a:t>
                </a:r>
              </a:p>
              <a:p>
                <a:endParaRPr lang="en-US" sz="1800" b="1" dirty="0">
                  <a:solidFill>
                    <a:srgbClr val="00863D"/>
                  </a:solidFill>
                  <a:latin typeface="Book Antiqua" pitchFamily="18" charset="0"/>
                  <a:sym typeface="Symbol" panose="05050102010706020507" pitchFamily="18" charset="2"/>
                </a:endParaRPr>
              </a:p>
              <a:p>
                <a:r>
                  <a:rPr lang="en-US" sz="2800" b="1" dirty="0" smtClean="0">
                    <a:solidFill>
                      <a:srgbClr val="C00000"/>
                    </a:solidFill>
                    <a:latin typeface="Book Antiqua" pitchFamily="18" charset="0"/>
                    <a:cs typeface="Times New Roman" pitchFamily="18" charset="0"/>
                  </a:rPr>
                  <a:t>Mean(y</a:t>
                </a:r>
                <a:r>
                  <a:rPr lang="en-US" sz="2800" b="1" dirty="0">
                    <a:solidFill>
                      <a:srgbClr val="C00000"/>
                    </a:solidFill>
                    <a:latin typeface="Book Antiqua" pitchFamily="18" charset="0"/>
                    <a:cs typeface="Times New Roman" pitchFamily="18" charset="0"/>
                  </a:rPr>
                  <a:t>) </a:t>
                </a:r>
                <a:r>
                  <a:rPr lang="en-US" sz="2800" b="1" dirty="0" smtClean="0">
                    <a:solidFill>
                      <a:srgbClr val="C00000"/>
                    </a:solidFill>
                    <a:latin typeface="Book Antiqua" pitchFamily="18" charset="0"/>
                    <a:cs typeface="Times New Roman" pitchFamily="18" charset="0"/>
                  </a:rPr>
                  <a:t>= </a:t>
                </a:r>
                <a:r>
                  <a:rPr lang="en-US" sz="2800" b="1" dirty="0" smtClean="0">
                    <a:solidFill>
                      <a:srgbClr val="C00000"/>
                    </a:solidFill>
                    <a:latin typeface="Impact" pitchFamily="34" charset="0"/>
                    <a:cs typeface="Arial" charset="0"/>
                    <a:sym typeface="Symbol" panose="05050102010706020507" pitchFamily="18" charset="2"/>
                  </a:rPr>
                  <a:t></a:t>
                </a:r>
                <a:r>
                  <a:rPr lang="en-US" sz="2800" b="1" baseline="-25000" dirty="0">
                    <a:solidFill>
                      <a:srgbClr val="C00000"/>
                    </a:solidFill>
                    <a:latin typeface="Book Antiqua" pitchFamily="18" charset="0"/>
                    <a:cs typeface="Times New Roman" pitchFamily="18" charset="0"/>
                  </a:rPr>
                  <a:t>y</a:t>
                </a:r>
                <a:r>
                  <a:rPr lang="en-US" sz="2800" b="1" dirty="0" smtClean="0">
                    <a:latin typeface="Impact" pitchFamily="34" charset="0"/>
                    <a:cs typeface="Arial" charset="0"/>
                    <a:sym typeface="Symbol" panose="05050102010706020507" pitchFamily="18" charset="2"/>
                  </a:rPr>
                  <a:t> </a:t>
                </a:r>
                <a:r>
                  <a:rPr lang="en-US" sz="2800" b="1" dirty="0" smtClean="0">
                    <a:solidFill>
                      <a:srgbClr val="C00000"/>
                    </a:solidFill>
                    <a:latin typeface="Book Antiqua" pitchFamily="18" charset="0"/>
                    <a:cs typeface="Times New Roman" pitchFamily="18" charset="0"/>
                  </a:rPr>
                  <a:t>= </a:t>
                </a:r>
                <a:r>
                  <a:rPr lang="en-US" sz="2800" b="1" dirty="0">
                    <a:solidFill>
                      <a:srgbClr val="00863D"/>
                    </a:solidFill>
                    <a:latin typeface="Book Antiqua" pitchFamily="18" charset="0"/>
                    <a:cs typeface="Times New Roman" pitchFamily="18" charset="0"/>
                  </a:rPr>
                  <a:t>Mean(x1)+ Mean(x1</a:t>
                </a:r>
                <a:r>
                  <a:rPr lang="en-US" sz="2800" b="1" dirty="0" smtClean="0">
                    <a:solidFill>
                      <a:srgbClr val="00863D"/>
                    </a:solidFill>
                    <a:latin typeface="Book Antiqua" pitchFamily="18" charset="0"/>
                    <a:cs typeface="Times New Roman" pitchFamily="18" charset="0"/>
                  </a:rPr>
                  <a:t>)  </a:t>
                </a:r>
                <a:r>
                  <a:rPr lang="en-US" sz="2800" b="1" dirty="0">
                    <a:latin typeface="Book Antiqua" pitchFamily="18" charset="0"/>
                    <a:cs typeface="Times New Roman" pitchFamily="18" charset="0"/>
                  </a:rPr>
                  <a:t>=</a:t>
                </a:r>
                <a:r>
                  <a:rPr lang="en-US" sz="2800" b="1" dirty="0" smtClean="0">
                    <a:solidFill>
                      <a:srgbClr val="C00000"/>
                    </a:solidFill>
                    <a:latin typeface="Book Antiqua" pitchFamily="18" charset="0"/>
                    <a:cs typeface="Times New Roman" pitchFamily="18" charset="0"/>
                  </a:rPr>
                  <a:t> </a:t>
                </a:r>
                <a:r>
                  <a:rPr lang="en-US" sz="2800" b="1" dirty="0" smtClean="0">
                    <a:solidFill>
                      <a:srgbClr val="00863D"/>
                    </a:solidFill>
                    <a:latin typeface="Impact" pitchFamily="34" charset="0"/>
                    <a:cs typeface="Arial" charset="0"/>
                    <a:sym typeface="Symbol" panose="05050102010706020507" pitchFamily="18" charset="2"/>
                  </a:rPr>
                  <a:t> </a:t>
                </a:r>
                <a:r>
                  <a:rPr lang="en-US" sz="2800" b="1" dirty="0">
                    <a:solidFill>
                      <a:srgbClr val="00863D"/>
                    </a:solidFill>
                    <a:latin typeface="Impact" pitchFamily="34" charset="0"/>
                    <a:cs typeface="Arial" charset="0"/>
                    <a:sym typeface="Symbol" panose="05050102010706020507" pitchFamily="18" charset="2"/>
                  </a:rPr>
                  <a:t> + </a:t>
                </a:r>
                <a:r>
                  <a:rPr lang="en-US" sz="2800" b="1" dirty="0" smtClean="0">
                    <a:solidFill>
                      <a:srgbClr val="00863D"/>
                    </a:solidFill>
                    <a:latin typeface="Impact" pitchFamily="34" charset="0"/>
                    <a:cs typeface="Arial" charset="0"/>
                    <a:sym typeface="Symbol" panose="05050102010706020507" pitchFamily="18" charset="2"/>
                  </a:rPr>
                  <a:t> = </a:t>
                </a:r>
                <a:r>
                  <a:rPr lang="en-US" sz="2800" b="1" dirty="0" smtClean="0">
                    <a:solidFill>
                      <a:srgbClr val="00863D"/>
                    </a:solidFill>
                    <a:latin typeface="Book Antiqua" panose="02040602050305030304" pitchFamily="18" charset="0"/>
                    <a:cs typeface="Arial" charset="0"/>
                    <a:sym typeface="Symbol" panose="05050102010706020507" pitchFamily="18" charset="2"/>
                  </a:rPr>
                  <a:t>2</a:t>
                </a:r>
                <a:r>
                  <a:rPr lang="en-US" sz="2800" b="1" dirty="0" smtClean="0">
                    <a:solidFill>
                      <a:srgbClr val="00863D"/>
                    </a:solidFill>
                    <a:latin typeface="Impact" pitchFamily="34" charset="0"/>
                    <a:cs typeface="Arial" charset="0"/>
                    <a:sym typeface="Symbol" panose="05050102010706020507" pitchFamily="18" charset="2"/>
                  </a:rPr>
                  <a:t> </a:t>
                </a:r>
                <a:r>
                  <a:rPr lang="en-US" sz="2800" b="1" dirty="0">
                    <a:solidFill>
                      <a:srgbClr val="00863D"/>
                    </a:solidFill>
                    <a:latin typeface="Impact" pitchFamily="34" charset="0"/>
                    <a:cs typeface="Arial" charset="0"/>
                    <a:sym typeface="Symbol" panose="05050102010706020507" pitchFamily="18" charset="2"/>
                  </a:rPr>
                  <a:t></a:t>
                </a:r>
                <a:endParaRPr lang="en-US" sz="2800" b="1" dirty="0">
                  <a:solidFill>
                    <a:srgbClr val="C00000"/>
                  </a:solidFill>
                  <a:latin typeface="Book Antiqua" pitchFamily="18" charset="0"/>
                  <a:cs typeface="Times New Roman" pitchFamily="18" charset="0"/>
                </a:endParaRPr>
              </a:p>
              <a:p>
                <a:r>
                  <a:rPr lang="en-US" sz="2800" b="1" dirty="0" smtClean="0">
                    <a:solidFill>
                      <a:srgbClr val="C00000"/>
                    </a:solidFill>
                    <a:latin typeface="Book Antiqua" pitchFamily="18" charset="0"/>
                    <a:cs typeface="Times New Roman" pitchFamily="18" charset="0"/>
                  </a:rPr>
                  <a:t>VAR(y</a:t>
                </a:r>
                <a:r>
                  <a:rPr lang="en-US" sz="2800" b="1" dirty="0">
                    <a:solidFill>
                      <a:srgbClr val="C00000"/>
                    </a:solidFill>
                    <a:latin typeface="Book Antiqua" pitchFamily="18" charset="0"/>
                    <a:cs typeface="Times New Roman" pitchFamily="18" charset="0"/>
                  </a:rPr>
                  <a:t>) </a:t>
                </a:r>
                <a:r>
                  <a:rPr lang="en-US" sz="2800" b="1" dirty="0" smtClean="0">
                    <a:solidFill>
                      <a:srgbClr val="C00000"/>
                    </a:solidFill>
                    <a:latin typeface="Book Antiqua" pitchFamily="18" charset="0"/>
                    <a:cs typeface="Times New Roman" pitchFamily="18" charset="0"/>
                  </a:rPr>
                  <a:t>= </a:t>
                </a:r>
                <a:r>
                  <a:rPr lang="el-GR" sz="2800" b="1" dirty="0" smtClean="0">
                    <a:solidFill>
                      <a:srgbClr val="C00000"/>
                    </a:solidFill>
                    <a:latin typeface="Book Antiqua" pitchFamily="18" charset="0"/>
                    <a:cs typeface="Times New Roman" pitchFamily="18" charset="0"/>
                  </a:rPr>
                  <a:t>σ</a:t>
                </a:r>
                <a:r>
                  <a:rPr lang="en-US" sz="2800" b="1" baseline="-25000" dirty="0">
                    <a:solidFill>
                      <a:srgbClr val="C00000"/>
                    </a:solidFill>
                    <a:latin typeface="Book Antiqua" pitchFamily="18" charset="0"/>
                    <a:cs typeface="Times New Roman" pitchFamily="18" charset="0"/>
                  </a:rPr>
                  <a:t> y </a:t>
                </a:r>
                <a:r>
                  <a:rPr lang="en-US" sz="2800" b="1" baseline="30000" dirty="0" smtClean="0">
                    <a:solidFill>
                      <a:srgbClr val="C00000"/>
                    </a:solidFill>
                    <a:latin typeface="Book Antiqua" pitchFamily="18" charset="0"/>
                    <a:cs typeface="Times New Roman" pitchFamily="18" charset="0"/>
                  </a:rPr>
                  <a:t>2</a:t>
                </a:r>
                <a:r>
                  <a:rPr lang="en-US" sz="2800" b="1" baseline="-25000" dirty="0" smtClean="0">
                    <a:solidFill>
                      <a:srgbClr val="C00000"/>
                    </a:solidFill>
                    <a:latin typeface="Book Antiqua" pitchFamily="18" charset="0"/>
                    <a:cs typeface="Times New Roman" pitchFamily="18" charset="0"/>
                  </a:rPr>
                  <a:t>  = </a:t>
                </a:r>
                <a:r>
                  <a:rPr lang="en-US" sz="2800" b="1" dirty="0" smtClean="0">
                    <a:solidFill>
                      <a:srgbClr val="00863D"/>
                    </a:solidFill>
                    <a:latin typeface="Book Antiqua" pitchFamily="18" charset="0"/>
                    <a:cs typeface="Times New Roman" pitchFamily="18" charset="0"/>
                  </a:rPr>
                  <a:t>VAR(x1) +  </a:t>
                </a:r>
                <a:r>
                  <a:rPr lang="en-US" sz="2800" b="1" dirty="0">
                    <a:solidFill>
                      <a:srgbClr val="00863D"/>
                    </a:solidFill>
                    <a:latin typeface="Book Antiqua" pitchFamily="18" charset="0"/>
                    <a:cs typeface="Times New Roman" pitchFamily="18" charset="0"/>
                  </a:rPr>
                  <a:t>VAR(x1</a:t>
                </a:r>
                <a:r>
                  <a:rPr lang="en-US" sz="2800" b="1" dirty="0" smtClean="0">
                    <a:solidFill>
                      <a:srgbClr val="00863D"/>
                    </a:solidFill>
                    <a:latin typeface="Book Antiqua" pitchFamily="18" charset="0"/>
                    <a:cs typeface="Times New Roman" pitchFamily="18" charset="0"/>
                  </a:rPr>
                  <a:t>)</a:t>
                </a:r>
                <a:r>
                  <a:rPr lang="en-US" sz="2800" b="1" dirty="0">
                    <a:latin typeface="Book Antiqua" pitchFamily="18" charset="0"/>
                    <a:cs typeface="Times New Roman" pitchFamily="18" charset="0"/>
                  </a:rPr>
                  <a:t> </a:t>
                </a:r>
                <a:r>
                  <a:rPr lang="en-US" sz="2800" b="1" dirty="0" smtClean="0">
                    <a:latin typeface="Book Antiqua" pitchFamily="18" charset="0"/>
                    <a:cs typeface="Times New Roman" pitchFamily="18" charset="0"/>
                  </a:rPr>
                  <a:t>= </a:t>
                </a:r>
                <a:r>
                  <a:rPr lang="el-GR" sz="2800" b="1" dirty="0">
                    <a:solidFill>
                      <a:srgbClr val="00863D"/>
                    </a:solidFill>
                    <a:latin typeface="Book Antiqua" pitchFamily="18" charset="0"/>
                    <a:cs typeface="Times New Roman" pitchFamily="18" charset="0"/>
                  </a:rPr>
                  <a:t>σ</a:t>
                </a:r>
                <a:r>
                  <a:rPr lang="en-US" sz="2800" b="1" baseline="30000" dirty="0" smtClean="0">
                    <a:solidFill>
                      <a:srgbClr val="00863D"/>
                    </a:solidFill>
                    <a:latin typeface="Book Antiqua" pitchFamily="18" charset="0"/>
                    <a:cs typeface="Times New Roman" pitchFamily="18" charset="0"/>
                  </a:rPr>
                  <a:t>2 </a:t>
                </a:r>
                <a:r>
                  <a:rPr lang="en-US" sz="2800" b="1" dirty="0">
                    <a:solidFill>
                      <a:srgbClr val="00863D"/>
                    </a:solidFill>
                    <a:latin typeface="Impact" pitchFamily="34" charset="0"/>
                    <a:cs typeface="Arial" charset="0"/>
                  </a:rPr>
                  <a:t>+</a:t>
                </a:r>
                <a:r>
                  <a:rPr lang="en-US" sz="2800" b="1" baseline="30000" dirty="0" smtClean="0">
                    <a:solidFill>
                      <a:srgbClr val="00863D"/>
                    </a:solidFill>
                    <a:latin typeface="Book Antiqua" pitchFamily="18" charset="0"/>
                    <a:cs typeface="Times New Roman" pitchFamily="18" charset="0"/>
                  </a:rPr>
                  <a:t> </a:t>
                </a:r>
                <a:r>
                  <a:rPr lang="el-GR" sz="2800" b="1" dirty="0">
                    <a:solidFill>
                      <a:srgbClr val="00863D"/>
                    </a:solidFill>
                    <a:latin typeface="Book Antiqua" pitchFamily="18" charset="0"/>
                    <a:cs typeface="Times New Roman" pitchFamily="18" charset="0"/>
                  </a:rPr>
                  <a:t>σ</a:t>
                </a:r>
                <a:r>
                  <a:rPr lang="en-US" sz="2800" b="1" baseline="30000" dirty="0" smtClean="0">
                    <a:solidFill>
                      <a:srgbClr val="00863D"/>
                    </a:solidFill>
                    <a:latin typeface="Book Antiqua" pitchFamily="18" charset="0"/>
                    <a:cs typeface="Times New Roman" pitchFamily="18" charset="0"/>
                  </a:rPr>
                  <a:t>2</a:t>
                </a:r>
                <a:r>
                  <a:rPr lang="en-US" sz="2800" b="1" dirty="0">
                    <a:solidFill>
                      <a:srgbClr val="00863D"/>
                    </a:solidFill>
                    <a:latin typeface="Impact" pitchFamily="34" charset="0"/>
                    <a:cs typeface="Arial" charset="0"/>
                  </a:rPr>
                  <a:t> = </a:t>
                </a:r>
                <a:r>
                  <a:rPr lang="en-US" sz="2800" b="1" dirty="0" smtClean="0">
                    <a:solidFill>
                      <a:srgbClr val="0070C0"/>
                    </a:solidFill>
                    <a:latin typeface="Book Antiqua" pitchFamily="18" charset="0"/>
                  </a:rPr>
                  <a:t>2</a:t>
                </a:r>
                <a:r>
                  <a:rPr lang="el-GR" sz="2800" b="1" dirty="0" smtClean="0">
                    <a:solidFill>
                      <a:srgbClr val="00863D"/>
                    </a:solidFill>
                    <a:latin typeface="Book Antiqua" pitchFamily="18" charset="0"/>
                    <a:cs typeface="Times New Roman" pitchFamily="18" charset="0"/>
                  </a:rPr>
                  <a:t> σ</a:t>
                </a:r>
                <a:r>
                  <a:rPr lang="en-US" sz="2800" b="1" baseline="30000" dirty="0" smtClean="0">
                    <a:solidFill>
                      <a:srgbClr val="00863D"/>
                    </a:solidFill>
                    <a:latin typeface="Book Antiqua" pitchFamily="18" charset="0"/>
                    <a:cs typeface="Times New Roman" pitchFamily="18" charset="0"/>
                  </a:rPr>
                  <a:t>2</a:t>
                </a:r>
              </a:p>
              <a:p>
                <a:r>
                  <a:rPr lang="en-US" sz="2800" b="1" dirty="0" smtClean="0">
                    <a:solidFill>
                      <a:srgbClr val="C00000"/>
                    </a:solidFill>
                    <a:latin typeface="Book Antiqua" pitchFamily="18" charset="0"/>
                    <a:cs typeface="Times New Roman" pitchFamily="18" charset="0"/>
                  </a:rPr>
                  <a:t>StdDev(y</a:t>
                </a:r>
                <a:r>
                  <a:rPr lang="en-US" sz="2800" b="1" dirty="0">
                    <a:solidFill>
                      <a:srgbClr val="C00000"/>
                    </a:solidFill>
                    <a:latin typeface="Book Antiqua" pitchFamily="18" charset="0"/>
                    <a:cs typeface="Times New Roman" pitchFamily="18" charset="0"/>
                  </a:rPr>
                  <a:t>) = </a:t>
                </a:r>
                <a:r>
                  <a:rPr lang="el-GR" sz="2800" b="1" dirty="0">
                    <a:solidFill>
                      <a:srgbClr val="C00000"/>
                    </a:solidFill>
                    <a:latin typeface="Book Antiqua" pitchFamily="18" charset="0"/>
                    <a:cs typeface="Times New Roman" pitchFamily="18" charset="0"/>
                  </a:rPr>
                  <a:t>σ</a:t>
                </a:r>
                <a:r>
                  <a:rPr lang="en-US" sz="2800" b="1" baseline="-25000" dirty="0">
                    <a:solidFill>
                      <a:srgbClr val="C00000"/>
                    </a:solidFill>
                    <a:latin typeface="Book Antiqua" pitchFamily="18" charset="0"/>
                    <a:cs typeface="Times New Roman" pitchFamily="18" charset="0"/>
                  </a:rPr>
                  <a:t> </a:t>
                </a:r>
                <a:r>
                  <a:rPr lang="en-US" sz="2800" b="1" baseline="-25000" dirty="0" smtClean="0">
                    <a:solidFill>
                      <a:srgbClr val="C00000"/>
                    </a:solidFill>
                    <a:latin typeface="Book Antiqua" pitchFamily="18" charset="0"/>
                    <a:cs typeface="Times New Roman" pitchFamily="18" charset="0"/>
                  </a:rPr>
                  <a:t>y</a:t>
                </a:r>
                <a:r>
                  <a:rPr lang="en-US" sz="2800" b="1" dirty="0" smtClean="0">
                    <a:solidFill>
                      <a:srgbClr val="C00000"/>
                    </a:solidFill>
                    <a:latin typeface="Book Antiqua" pitchFamily="18" charset="0"/>
                    <a:cs typeface="Times New Roman" pitchFamily="18" charset="0"/>
                  </a:rPr>
                  <a:t> </a:t>
                </a:r>
                <a:r>
                  <a:rPr lang="en-US" sz="2800" b="1" dirty="0" smtClean="0">
                    <a:latin typeface="Book Antiqua" pitchFamily="18" charset="0"/>
                    <a:cs typeface="Times New Roman" pitchFamily="18" charset="0"/>
                  </a:rPr>
                  <a:t>= </a:t>
                </a:r>
                <a14:m>
                  <m:oMath xmlns:m="http://schemas.openxmlformats.org/officeDocument/2006/math">
                    <m:rad>
                      <m:radPr>
                        <m:degHide m:val="on"/>
                        <m:ctrlPr>
                          <a:rPr lang="en-US" sz="2800" i="1" dirty="0" smtClean="0">
                            <a:solidFill>
                              <a:schemeClr val="tx1"/>
                            </a:solidFill>
                            <a:latin typeface="Cambria Math" panose="02040503050406030204" pitchFamily="18" charset="0"/>
                          </a:rPr>
                        </m:ctrlPr>
                      </m:radPr>
                      <m:deg/>
                      <m:e>
                        <m:r>
                          <a:rPr lang="en-US" sz="2800" b="0" i="1" dirty="0" smtClean="0">
                            <a:solidFill>
                              <a:schemeClr val="tx1"/>
                            </a:solidFill>
                            <a:latin typeface="Cambria Math" panose="02040503050406030204" pitchFamily="18" charset="0"/>
                          </a:rPr>
                          <m:t>2</m:t>
                        </m:r>
                      </m:e>
                    </m:rad>
                    <m:r>
                      <a:rPr lang="en-US" sz="2800" b="1" i="0" dirty="0" smtClean="0">
                        <a:solidFill>
                          <a:schemeClr val="tx1"/>
                        </a:solidFill>
                        <a:latin typeface="Cambria Math" panose="02040503050406030204" pitchFamily="18" charset="0"/>
                      </a:rPr>
                      <m:t> </m:t>
                    </m:r>
                  </m:oMath>
                </a14:m>
                <a:r>
                  <a:rPr lang="el-GR" sz="2800" b="1" dirty="0" smtClean="0">
                    <a:solidFill>
                      <a:srgbClr val="00863D"/>
                    </a:solidFill>
                    <a:latin typeface="Book Antiqua" pitchFamily="18" charset="0"/>
                    <a:cs typeface="Times New Roman" pitchFamily="18" charset="0"/>
                  </a:rPr>
                  <a:t>σ</a:t>
                </a:r>
                <a:endParaRPr lang="en-US" sz="2800" b="1" dirty="0" smtClean="0">
                  <a:solidFill>
                    <a:srgbClr val="00863D"/>
                  </a:solidFill>
                  <a:latin typeface="Book Antiqua" pitchFamily="18" charset="0"/>
                  <a:cs typeface="Times New Roman" pitchFamily="18" charset="0"/>
                </a:endParaRPr>
              </a:p>
              <a:p>
                <a:r>
                  <a:rPr lang="en-US" dirty="0">
                    <a:latin typeface="Book Antiqua" pitchFamily="18" charset="0"/>
                    <a:cs typeface="Times New Roman" pitchFamily="18" charset="0"/>
                  </a:rPr>
                  <a:t>Using simulation in excel  show what is the mean and standard deviation of </a:t>
                </a:r>
                <a:r>
                  <a:rPr lang="en-US" dirty="0" smtClean="0">
                    <a:latin typeface="Book Antiqua" pitchFamily="18" charset="0"/>
                    <a:cs typeface="Times New Roman" pitchFamily="18" charset="0"/>
                  </a:rPr>
                  <a:t>inversing $20,000 in one stock or </a:t>
                </a:r>
                <a:r>
                  <a:rPr lang="en-US" dirty="0">
                    <a:latin typeface="Book Antiqua" pitchFamily="18" charset="0"/>
                    <a:cs typeface="Times New Roman" pitchFamily="18" charset="0"/>
                  </a:rPr>
                  <a:t>inversing </a:t>
                </a:r>
                <a:r>
                  <a:rPr lang="en-US" dirty="0" smtClean="0">
                    <a:latin typeface="Book Antiqua" pitchFamily="18" charset="0"/>
                    <a:cs typeface="Times New Roman" pitchFamily="18" charset="0"/>
                  </a:rPr>
                  <a:t>two $10,000 each in one stock. </a:t>
                </a:r>
              </a:p>
              <a:p>
                <a:r>
                  <a:rPr lang="en-US" dirty="0" smtClean="0">
                    <a:latin typeface="Book Antiqua" pitchFamily="18" charset="0"/>
                    <a:cs typeface="Times New Roman" pitchFamily="18" charset="0"/>
                  </a:rPr>
                  <a:t>Suppose past data shows that return of all these stocks are 0.05, 0.5.  </a:t>
                </a:r>
                <a:endParaRPr lang="en-US" b="1" i="1" dirty="0">
                  <a:solidFill>
                    <a:srgbClr val="1A1A7E"/>
                  </a:solidFill>
                  <a:latin typeface="Book Antiqua" pitchFamily="18" charset="0"/>
                  <a:cs typeface="Times New Roman" pitchFamily="18" charset="0"/>
                </a:endParaRPr>
              </a:p>
              <a:p>
                <a:endParaRPr lang="en-US" b="1" dirty="0">
                  <a:solidFill>
                    <a:srgbClr val="00863D"/>
                  </a:solidFill>
                  <a:latin typeface="Book Antiqua" pitchFamily="18" charset="0"/>
                  <a:cs typeface="Times New Roman" pitchFamily="18" charset="0"/>
                </a:endParaRPr>
              </a:p>
              <a:p>
                <a:endParaRPr lang="en-US" b="1" dirty="0" smtClean="0">
                  <a:solidFill>
                    <a:srgbClr val="00863D"/>
                  </a:solidFill>
                  <a:latin typeface="Book Antiqua" pitchFamily="18" charset="0"/>
                  <a:cs typeface="Times New Roman" pitchFamily="18" charset="0"/>
                </a:endParaRPr>
              </a:p>
              <a:p>
                <a:endParaRPr lang="en-US" b="1" baseline="30000" dirty="0">
                  <a:solidFill>
                    <a:srgbClr val="00863D"/>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p:txBody>
          </p:sp>
        </mc:Choice>
        <mc:Fallback xmlns="">
          <p:sp>
            <p:nvSpPr>
              <p:cNvPr id="11276" name="Text Box 11"/>
              <p:cNvSpPr txBox="1">
                <a:spLocks noRot="1" noChangeAspect="1" noMove="1" noResize="1" noEditPoints="1" noAdjustHandles="1" noChangeArrowheads="1" noChangeShapeType="1" noTextEdit="1"/>
              </p:cNvSpPr>
              <p:nvPr/>
            </p:nvSpPr>
            <p:spPr bwMode="auto">
              <a:xfrm>
                <a:off x="25730" y="927874"/>
                <a:ext cx="9118270" cy="6997685"/>
              </a:xfrm>
              <a:prstGeom prst="rect">
                <a:avLst/>
              </a:prstGeom>
              <a:blipFill rotWithShape="0">
                <a:blip r:embed="rId3"/>
                <a:stretch>
                  <a:fillRect l="-1337" t="-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4" name="Text Box 3"/>
          <p:cNvSpPr txBox="1">
            <a:spLocks noChangeArrowheads="1"/>
          </p:cNvSpPr>
          <p:nvPr/>
        </p:nvSpPr>
        <p:spPr bwMode="auto">
          <a:xfrm>
            <a:off x="-16099" y="89893"/>
            <a:ext cx="94114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600" dirty="0">
                <a:latin typeface="Impact" pitchFamily="34" charset="0"/>
                <a:cs typeface="Arial" charset="0"/>
              </a:rPr>
              <a:t>X:</a:t>
            </a:r>
            <a:r>
              <a:rPr lang="en-US" sz="3600" b="1" dirty="0">
                <a:latin typeface="Impact" pitchFamily="34" charset="0"/>
                <a:cs typeface="Arial" charset="0"/>
                <a:sym typeface="Symbol" panose="05050102010706020507" pitchFamily="18" charset="2"/>
              </a:rPr>
              <a:t> , , </a:t>
            </a:r>
            <a:r>
              <a:rPr lang="en-US" sz="3600" dirty="0">
                <a:latin typeface="Impact" pitchFamily="34" charset="0"/>
                <a:cs typeface="Arial" charset="0"/>
              </a:rPr>
              <a:t>y = x1+X2, </a:t>
            </a:r>
            <a:r>
              <a:rPr lang="en-US" sz="4400" b="1" dirty="0">
                <a:latin typeface="Impact" pitchFamily="34" charset="0"/>
                <a:cs typeface="Arial" charset="0"/>
                <a:sym typeface="Symbol" panose="05050102010706020507" pitchFamily="18" charset="2"/>
              </a:rPr>
              <a:t></a:t>
            </a:r>
            <a:r>
              <a:rPr lang="en-US" sz="3600" baseline="-25000" dirty="0">
                <a:latin typeface="Impact" pitchFamily="34" charset="0"/>
                <a:cs typeface="Arial" charset="0"/>
                <a:sym typeface="Symbol" panose="05050102010706020507" pitchFamily="18" charset="2"/>
              </a:rPr>
              <a:t>y</a:t>
            </a:r>
            <a:r>
              <a:rPr lang="en-US" sz="3600" dirty="0">
                <a:latin typeface="Impact" pitchFamily="34" charset="0"/>
                <a:cs typeface="Arial" charset="0"/>
                <a:sym typeface="Symbol" panose="05050102010706020507" pitchFamily="18" charset="2"/>
              </a:rPr>
              <a:t> = 2</a:t>
            </a:r>
            <a:r>
              <a:rPr lang="en-US" sz="4400" b="1" dirty="0">
                <a:latin typeface="Impact" pitchFamily="34" charset="0"/>
                <a:cs typeface="Arial" charset="0"/>
                <a:sym typeface="Symbol" panose="05050102010706020507" pitchFamily="18" charset="2"/>
              </a:rPr>
              <a:t></a:t>
            </a:r>
            <a:r>
              <a:rPr lang="en-US" sz="3600" dirty="0">
                <a:latin typeface="Impact" pitchFamily="34" charset="0"/>
                <a:cs typeface="Arial" charset="0"/>
                <a:sym typeface="Symbol" panose="05050102010706020507" pitchFamily="18" charset="2"/>
              </a:rPr>
              <a:t>, </a:t>
            </a:r>
            <a:r>
              <a:rPr lang="en-US" sz="4400" b="1" dirty="0">
                <a:latin typeface="Impact" pitchFamily="34" charset="0"/>
                <a:cs typeface="Arial" charset="0"/>
                <a:sym typeface="Symbol" panose="05050102010706020507" pitchFamily="18" charset="2"/>
              </a:rPr>
              <a:t></a:t>
            </a:r>
            <a:r>
              <a:rPr lang="en-US" sz="3600" b="1" baseline="30000" dirty="0">
                <a:latin typeface="Impact" pitchFamily="34" charset="0"/>
                <a:cs typeface="Arial" charset="0"/>
                <a:sym typeface="Symbol" panose="05050102010706020507" pitchFamily="18" charset="2"/>
              </a:rPr>
              <a:t>2</a:t>
            </a:r>
            <a:r>
              <a:rPr lang="en-US" sz="3600" baseline="-25000" dirty="0">
                <a:latin typeface="Impact" pitchFamily="34" charset="0"/>
                <a:cs typeface="Arial" charset="0"/>
                <a:sym typeface="Symbol" panose="05050102010706020507" pitchFamily="18" charset="2"/>
              </a:rPr>
              <a:t> y</a:t>
            </a:r>
            <a:r>
              <a:rPr lang="en-US" sz="3600" dirty="0">
                <a:latin typeface="Impact" pitchFamily="34" charset="0"/>
                <a:cs typeface="Arial" charset="0"/>
                <a:sym typeface="Symbol" panose="05050102010706020507" pitchFamily="18" charset="2"/>
              </a:rPr>
              <a:t>= 2</a:t>
            </a:r>
            <a:r>
              <a:rPr lang="en-US" sz="4400" b="1" dirty="0">
                <a:latin typeface="Impact" pitchFamily="34" charset="0"/>
                <a:cs typeface="Arial" charset="0"/>
                <a:sym typeface="Symbol" panose="05050102010706020507" pitchFamily="18" charset="2"/>
              </a:rPr>
              <a:t></a:t>
            </a:r>
            <a:r>
              <a:rPr lang="en-US" sz="3600" b="1" baseline="30000" dirty="0" smtClean="0">
                <a:latin typeface="Impact" pitchFamily="34" charset="0"/>
                <a:cs typeface="Arial" charset="0"/>
                <a:sym typeface="Symbol" panose="05050102010706020507" pitchFamily="18" charset="2"/>
              </a:rPr>
              <a:t>2</a:t>
            </a:r>
            <a:r>
              <a:rPr lang="en-US" sz="3600" b="1" dirty="0" smtClean="0">
                <a:latin typeface="Impact" pitchFamily="34" charset="0"/>
                <a:cs typeface="Arial" charset="0"/>
                <a:sym typeface="Symbol" panose="05050102010706020507" pitchFamily="18" charset="2"/>
              </a:rPr>
              <a:t>,</a:t>
            </a:r>
            <a:r>
              <a:rPr lang="en-US" sz="3600" dirty="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a:t>
            </a:r>
            <a:r>
              <a:rPr lang="en-US" sz="4400" b="1" dirty="0" smtClean="0">
                <a:latin typeface="Impact" pitchFamily="34" charset="0"/>
                <a:cs typeface="Arial" charset="0"/>
                <a:sym typeface="Symbol" panose="05050102010706020507" pitchFamily="18" charset="2"/>
              </a:rPr>
              <a:t></a:t>
            </a:r>
            <a:r>
              <a:rPr lang="en-US" sz="3600" baseline="-25000" dirty="0" smtClean="0">
                <a:latin typeface="Impact" pitchFamily="34" charset="0"/>
                <a:cs typeface="Arial" charset="0"/>
                <a:sym typeface="Symbol" panose="05050102010706020507" pitchFamily="18" charset="2"/>
              </a:rPr>
              <a:t> </a:t>
            </a:r>
            <a:r>
              <a:rPr lang="en-US" sz="3600" baseline="-25000" dirty="0">
                <a:latin typeface="Impact" pitchFamily="34" charset="0"/>
                <a:cs typeface="Arial" charset="0"/>
                <a:sym typeface="Symbol" panose="05050102010706020507" pitchFamily="18" charset="2"/>
              </a:rPr>
              <a:t>y</a:t>
            </a:r>
            <a:r>
              <a:rPr lang="en-US" sz="3600" dirty="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√2</a:t>
            </a:r>
            <a:r>
              <a:rPr lang="en-US" sz="4400" b="1" dirty="0" smtClean="0">
                <a:latin typeface="Impact" pitchFamily="34" charset="0"/>
                <a:cs typeface="Arial" charset="0"/>
                <a:sym typeface="Symbol" panose="05050102010706020507" pitchFamily="18" charset="2"/>
              </a:rPr>
              <a:t></a:t>
            </a:r>
            <a:r>
              <a:rPr lang="en-US" sz="3600" b="1" baseline="30000" dirty="0" smtClean="0">
                <a:latin typeface="Impact" pitchFamily="34" charset="0"/>
                <a:cs typeface="Arial" charset="0"/>
                <a:sym typeface="Symbol" panose="05050102010706020507" pitchFamily="18" charset="2"/>
              </a:rPr>
              <a:t> </a:t>
            </a:r>
            <a:r>
              <a:rPr lang="en-US" sz="3600" baseline="-25000" dirty="0" smtClean="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 </a:t>
            </a:r>
            <a:endParaRPr lang="en-US" sz="3600" dirty="0">
              <a:latin typeface="Impact" pitchFamily="34" charset="0"/>
              <a:cs typeface="Arial" charset="0"/>
            </a:endParaRPr>
          </a:p>
          <a:p>
            <a:endParaRPr lang="en-US" sz="3600" dirty="0">
              <a:latin typeface="Impact" pitchFamily="34" charset="0"/>
              <a:cs typeface="Arial" charset="0"/>
            </a:endParaRPr>
          </a:p>
        </p:txBody>
      </p:sp>
      <p:cxnSp>
        <p:nvCxnSpPr>
          <p:cNvPr id="3" name="Straight Connector 2"/>
          <p:cNvCxnSpPr/>
          <p:nvPr/>
        </p:nvCxnSpPr>
        <p:spPr bwMode="auto">
          <a:xfrm>
            <a:off x="7956376" y="260648"/>
            <a:ext cx="2880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057546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dirty="0" smtClean="0"/>
              <a:t>20,000 One Stock or 20,000 in Two Stocks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488969547"/>
              </p:ext>
            </p:extLst>
          </p:nvPr>
        </p:nvGraphicFramePr>
        <p:xfrm>
          <a:off x="179511" y="980728"/>
          <a:ext cx="4456641" cy="5328592"/>
        </p:xfrm>
        <a:graphic>
          <a:graphicData uri="http://schemas.openxmlformats.org/presentationml/2006/ole">
            <mc:AlternateContent xmlns:mc="http://schemas.openxmlformats.org/markup-compatibility/2006">
              <mc:Choice xmlns:v="urn:schemas-microsoft-com:vml" Requires="v">
                <p:oleObj spid="_x0000_s114706" name="Worksheet" r:id="rId3" imgW="2628934" imgH="3143340" progId="Excel.Sheet.12">
                  <p:embed/>
                </p:oleObj>
              </mc:Choice>
              <mc:Fallback>
                <p:oleObj name="Worksheet" r:id="rId3" imgW="2628934" imgH="3143340" progId="Excel.Sheet.12">
                  <p:embed/>
                  <p:pic>
                    <p:nvPicPr>
                      <p:cNvPr id="0" name=""/>
                      <p:cNvPicPr/>
                      <p:nvPr/>
                    </p:nvPicPr>
                    <p:blipFill>
                      <a:blip r:embed="rId4"/>
                      <a:stretch>
                        <a:fillRect/>
                      </a:stretch>
                    </p:blipFill>
                    <p:spPr>
                      <a:xfrm>
                        <a:off x="179511" y="980728"/>
                        <a:ext cx="4456641" cy="532859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55157572"/>
              </p:ext>
            </p:extLst>
          </p:nvPr>
        </p:nvGraphicFramePr>
        <p:xfrm>
          <a:off x="4716015" y="2564904"/>
          <a:ext cx="4304957" cy="2304256"/>
        </p:xfrm>
        <a:graphic>
          <a:graphicData uri="http://schemas.openxmlformats.org/presentationml/2006/ole">
            <mc:AlternateContent xmlns:mc="http://schemas.openxmlformats.org/markup-compatibility/2006">
              <mc:Choice xmlns:v="urn:schemas-microsoft-com:vml" Requires="v">
                <p:oleObj spid="_x0000_s114707" name="Worksheet" r:id="rId5" imgW="2971732" imgH="1590570" progId="Excel.Sheet.12">
                  <p:embed/>
                </p:oleObj>
              </mc:Choice>
              <mc:Fallback>
                <p:oleObj name="Worksheet" r:id="rId5" imgW="2971732" imgH="1590570" progId="Excel.Sheet.12">
                  <p:embed/>
                  <p:pic>
                    <p:nvPicPr>
                      <p:cNvPr id="0" name=""/>
                      <p:cNvPicPr/>
                      <p:nvPr/>
                    </p:nvPicPr>
                    <p:blipFill>
                      <a:blip r:embed="rId6"/>
                      <a:stretch>
                        <a:fillRect/>
                      </a:stretch>
                    </p:blipFill>
                    <p:spPr>
                      <a:xfrm>
                        <a:off x="4716015" y="2564904"/>
                        <a:ext cx="4304957" cy="2304256"/>
                      </a:xfrm>
                      <a:prstGeom prst="rect">
                        <a:avLst/>
                      </a:prstGeom>
                    </p:spPr>
                  </p:pic>
                </p:oleObj>
              </mc:Fallback>
            </mc:AlternateContent>
          </a:graphicData>
        </a:graphic>
      </p:graphicFrame>
    </p:spTree>
    <p:extLst>
      <p:ext uri="{BB962C8B-B14F-4D97-AF65-F5344CB8AC3E}">
        <p14:creationId xmlns:p14="http://schemas.microsoft.com/office/powerpoint/2010/main" val="23101439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dirty="0" smtClean="0"/>
              <a:t>20,000 One Stock or 20,000 in Two Stocks</a:t>
            </a:r>
            <a:endParaRPr lang="en-US" dirty="0"/>
          </a:p>
        </p:txBody>
      </p:sp>
      <p:pic>
        <p:nvPicPr>
          <p:cNvPr id="6" name="Picture 5"/>
          <p:cNvPicPr>
            <a:picLocks noChangeAspect="1"/>
          </p:cNvPicPr>
          <p:nvPr/>
        </p:nvPicPr>
        <p:blipFill>
          <a:blip r:embed="rId2"/>
          <a:stretch>
            <a:fillRect/>
          </a:stretch>
        </p:blipFill>
        <p:spPr>
          <a:xfrm>
            <a:off x="15032" y="866775"/>
            <a:ext cx="9155662" cy="5578822"/>
          </a:xfrm>
          <a:prstGeom prst="rect">
            <a:avLst/>
          </a:prstGeom>
        </p:spPr>
      </p:pic>
    </p:spTree>
    <p:extLst>
      <p:ext uri="{BB962C8B-B14F-4D97-AF65-F5344CB8AC3E}">
        <p14:creationId xmlns:p14="http://schemas.microsoft.com/office/powerpoint/2010/main" val="42184069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76" name="Text Box 11"/>
              <p:cNvSpPr txBox="1">
                <a:spLocks noChangeArrowheads="1"/>
              </p:cNvSpPr>
              <p:nvPr/>
            </p:nvSpPr>
            <p:spPr bwMode="auto">
              <a:xfrm>
                <a:off x="25730" y="927874"/>
                <a:ext cx="9118270" cy="641105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smtClean="0">
                    <a:latin typeface="Book Antiqua" pitchFamily="18" charset="0"/>
                  </a:rPr>
                  <a:t>A random variable </a:t>
                </a:r>
                <a:r>
                  <a:rPr lang="en-US" b="1" dirty="0">
                    <a:solidFill>
                      <a:srgbClr val="00863D"/>
                    </a:solidFill>
                    <a:latin typeface="Book Antiqua" pitchFamily="18" charset="0"/>
                  </a:rPr>
                  <a:t>x</a:t>
                </a:r>
                <a:r>
                  <a:rPr lang="en-US" dirty="0">
                    <a:latin typeface="Book Antiqua" pitchFamily="18" charset="0"/>
                  </a:rPr>
                  <a:t> </a:t>
                </a:r>
                <a:r>
                  <a:rPr lang="en-US" dirty="0" smtClean="0">
                    <a:latin typeface="Book Antiqua" pitchFamily="18" charset="0"/>
                  </a:rPr>
                  <a:t>has mean </a:t>
                </a:r>
                <a:r>
                  <a:rPr lang="en-US" dirty="0">
                    <a:latin typeface="Book Antiqua" pitchFamily="18" charset="0"/>
                  </a:rPr>
                  <a:t>of </a:t>
                </a:r>
                <a:r>
                  <a:rPr lang="en-US" b="1" dirty="0">
                    <a:solidFill>
                      <a:srgbClr val="00863D"/>
                    </a:solidFill>
                    <a:latin typeface="Impact" pitchFamily="34" charset="0"/>
                    <a:cs typeface="Arial" charset="0"/>
                    <a:sym typeface="Symbol" panose="05050102010706020507" pitchFamily="18" charset="2"/>
                  </a:rPr>
                  <a:t></a:t>
                </a:r>
                <a:r>
                  <a:rPr lang="en-US" b="1" dirty="0">
                    <a:latin typeface="Impact" pitchFamily="34" charset="0"/>
                    <a:cs typeface="Arial" charset="0"/>
                    <a:sym typeface="Symbol" panose="05050102010706020507" pitchFamily="18" charset="2"/>
                  </a:rPr>
                  <a:t> </a:t>
                </a:r>
                <a:r>
                  <a:rPr lang="en-US" dirty="0">
                    <a:latin typeface="Book Antiqua" pitchFamily="18" charset="0"/>
                  </a:rPr>
                  <a:t>, and standard deviation of </a:t>
                </a:r>
                <a:r>
                  <a:rPr lang="el-GR" dirty="0" smtClean="0">
                    <a:solidFill>
                      <a:srgbClr val="00863D"/>
                    </a:solidFill>
                    <a:latin typeface="Book Antiqua" pitchFamily="18" charset="0"/>
                    <a:cs typeface="Times New Roman" pitchFamily="18" charset="0"/>
                  </a:rPr>
                  <a:t>σ</a:t>
                </a:r>
                <a:r>
                  <a:rPr lang="en-US" dirty="0" smtClean="0">
                    <a:latin typeface="Book Antiqua" pitchFamily="18" charset="0"/>
                    <a:cs typeface="Times New Roman" pitchFamily="18" charset="0"/>
                  </a:rPr>
                  <a:t>. </a:t>
                </a:r>
                <a:r>
                  <a:rPr lang="en-US" dirty="0">
                    <a:latin typeface="Book Antiqua" pitchFamily="18" charset="0"/>
                  </a:rPr>
                  <a:t>A random variable </a:t>
                </a:r>
                <a:r>
                  <a:rPr lang="en-US" b="1" dirty="0">
                    <a:solidFill>
                      <a:srgbClr val="A50023"/>
                    </a:solidFill>
                    <a:latin typeface="Book Antiqua" pitchFamily="18" charset="0"/>
                  </a:rPr>
                  <a:t>y</a:t>
                </a:r>
                <a:r>
                  <a:rPr lang="en-US" dirty="0">
                    <a:latin typeface="Book Antiqua" pitchFamily="18" charset="0"/>
                  </a:rPr>
                  <a:t> is equal to summation of </a:t>
                </a:r>
                <a:r>
                  <a:rPr lang="en-US" dirty="0" smtClean="0">
                    <a:solidFill>
                      <a:srgbClr val="0070C0"/>
                    </a:solidFill>
                    <a:latin typeface="Book Antiqua" pitchFamily="18" charset="0"/>
                  </a:rPr>
                  <a:t>2</a:t>
                </a:r>
                <a:r>
                  <a:rPr lang="en-US" dirty="0" smtClean="0">
                    <a:latin typeface="Book Antiqua" pitchFamily="18" charset="0"/>
                  </a:rPr>
                  <a:t> </a:t>
                </a:r>
                <a:r>
                  <a:rPr lang="en-US" dirty="0">
                    <a:latin typeface="Book Antiqua" pitchFamily="18" charset="0"/>
                  </a:rPr>
                  <a:t>random variable </a:t>
                </a:r>
                <a:r>
                  <a:rPr lang="en-US" dirty="0">
                    <a:solidFill>
                      <a:srgbClr val="00863D"/>
                    </a:solidFill>
                    <a:latin typeface="Book Antiqua" pitchFamily="18" charset="0"/>
                  </a:rPr>
                  <a:t>x</a:t>
                </a:r>
                <a:r>
                  <a:rPr lang="en-US" dirty="0" smtClean="0">
                    <a:solidFill>
                      <a:srgbClr val="1A1A7E"/>
                    </a:solidFill>
                    <a:latin typeface="Book Antiqua" pitchFamily="18" charset="0"/>
                    <a:sym typeface="Symbol" panose="05050102010706020507" pitchFamily="18" charset="2"/>
                  </a:rPr>
                  <a:t>.</a:t>
                </a:r>
              </a:p>
              <a:p>
                <a:r>
                  <a:rPr lang="en-US" b="1" dirty="0">
                    <a:solidFill>
                      <a:srgbClr val="A50023"/>
                    </a:solidFill>
                    <a:latin typeface="Book Antiqua" pitchFamily="18" charset="0"/>
                    <a:sym typeface="Symbol" panose="05050102010706020507" pitchFamily="18" charset="2"/>
                  </a:rPr>
                  <a:t>y</a:t>
                </a:r>
                <a:r>
                  <a:rPr lang="en-US" b="1" dirty="0" smtClean="0">
                    <a:solidFill>
                      <a:srgbClr val="1A1A7E"/>
                    </a:solidFill>
                    <a:latin typeface="Book Antiqua" pitchFamily="18" charset="0"/>
                    <a:sym typeface="Symbol" panose="05050102010706020507" pitchFamily="18" charset="2"/>
                  </a:rPr>
                  <a:t> = </a:t>
                </a:r>
                <a:r>
                  <a:rPr lang="en-US" b="1" dirty="0" smtClean="0">
                    <a:solidFill>
                      <a:srgbClr val="00863D"/>
                    </a:solidFill>
                    <a:latin typeface="Book Antiqua" pitchFamily="18" charset="0"/>
                    <a:sym typeface="Symbol" panose="05050102010706020507" pitchFamily="18" charset="2"/>
                  </a:rPr>
                  <a:t>x1+x2</a:t>
                </a:r>
              </a:p>
              <a:p>
                <a:r>
                  <a:rPr lang="en-US" b="1" dirty="0">
                    <a:solidFill>
                      <a:srgbClr val="00863D"/>
                    </a:solidFill>
                    <a:latin typeface="Book Antiqua" pitchFamily="18" charset="0"/>
                    <a:cs typeface="Times New Roman" pitchFamily="18" charset="0"/>
                  </a:rPr>
                  <a:t>x: (</a:t>
                </a:r>
                <a:r>
                  <a:rPr lang="en-US" b="1" dirty="0">
                    <a:solidFill>
                      <a:srgbClr val="00863D"/>
                    </a:solidFill>
                    <a:latin typeface="Impact" pitchFamily="34" charset="0"/>
                    <a:cs typeface="Arial" charset="0"/>
                    <a:sym typeface="Symbol" panose="05050102010706020507" pitchFamily="18" charset="2"/>
                  </a:rPr>
                  <a:t> ,</a:t>
                </a:r>
                <a:r>
                  <a:rPr lang="el-GR" b="1" dirty="0">
                    <a:solidFill>
                      <a:srgbClr val="00863D"/>
                    </a:solidFill>
                    <a:latin typeface="Book Antiqua" pitchFamily="18" charset="0"/>
                    <a:cs typeface="Times New Roman" pitchFamily="18" charset="0"/>
                  </a:rPr>
                  <a:t> σ</a:t>
                </a:r>
                <a:r>
                  <a:rPr lang="en-US" b="1" dirty="0">
                    <a:solidFill>
                      <a:srgbClr val="00863D"/>
                    </a:solidFill>
                    <a:latin typeface="Book Antiqua" pitchFamily="18" charset="0"/>
                    <a:cs typeface="Times New Roman" pitchFamily="18" charset="0"/>
                  </a:rPr>
                  <a:t>) </a:t>
                </a:r>
                <a:r>
                  <a:rPr lang="en-US" b="1" dirty="0">
                    <a:latin typeface="Book Antiqua" pitchFamily="18" charset="0"/>
                    <a:cs typeface="Times New Roman" pitchFamily="18" charset="0"/>
                    <a:sym typeface="Wingdings" panose="05000000000000000000" pitchFamily="2" charset="2"/>
                  </a:rPr>
                  <a:t> </a:t>
                </a:r>
                <a:r>
                  <a:rPr lang="en-US" b="1" dirty="0">
                    <a:solidFill>
                      <a:srgbClr val="C00000"/>
                    </a:solidFill>
                    <a:latin typeface="Book Antiqua" pitchFamily="18" charset="0"/>
                    <a:cs typeface="Times New Roman" pitchFamily="18" charset="0"/>
                  </a:rPr>
                  <a:t>y: (?,?)</a:t>
                </a:r>
              </a:p>
              <a:p>
                <a:endParaRPr lang="en-US" b="1" dirty="0">
                  <a:solidFill>
                    <a:srgbClr val="00863D"/>
                  </a:solidFill>
                  <a:latin typeface="Book Antiqua" pitchFamily="18" charset="0"/>
                  <a:sym typeface="Symbol" panose="05050102010706020507" pitchFamily="18" charset="2"/>
                </a:endParaRPr>
              </a:p>
              <a:p>
                <a:r>
                  <a:rPr lang="en-US" b="1" dirty="0" smtClean="0">
                    <a:solidFill>
                      <a:srgbClr val="C00000"/>
                    </a:solidFill>
                    <a:latin typeface="Impact" pitchFamily="34" charset="0"/>
                    <a:cs typeface="Arial" charset="0"/>
                    <a:sym typeface="Symbol" panose="05050102010706020507" pitchFamily="18" charset="2"/>
                  </a:rPr>
                  <a:t></a:t>
                </a:r>
                <a:r>
                  <a:rPr lang="en-US" b="1" baseline="-25000" dirty="0">
                    <a:solidFill>
                      <a:srgbClr val="C00000"/>
                    </a:solidFill>
                    <a:latin typeface="Book Antiqua" pitchFamily="18" charset="0"/>
                    <a:cs typeface="Times New Roman" pitchFamily="18" charset="0"/>
                  </a:rPr>
                  <a:t>y</a:t>
                </a:r>
                <a:r>
                  <a:rPr lang="en-US" b="1" dirty="0" smtClean="0">
                    <a:latin typeface="Impact" pitchFamily="34" charset="0"/>
                    <a:cs typeface="Arial" charset="0"/>
                    <a:sym typeface="Symbol" panose="05050102010706020507" pitchFamily="18" charset="2"/>
                  </a:rPr>
                  <a:t> </a:t>
                </a:r>
                <a:r>
                  <a:rPr lang="en-US" b="1" dirty="0" smtClean="0">
                    <a:solidFill>
                      <a:srgbClr val="00863D"/>
                    </a:solidFill>
                    <a:latin typeface="Impact" pitchFamily="34" charset="0"/>
                    <a:cs typeface="Arial" charset="0"/>
                    <a:sym typeface="Symbol" panose="05050102010706020507" pitchFamily="18" charset="2"/>
                  </a:rPr>
                  <a:t>= </a:t>
                </a:r>
                <a:r>
                  <a:rPr lang="en-US" b="1" dirty="0" smtClean="0">
                    <a:solidFill>
                      <a:srgbClr val="00863D"/>
                    </a:solidFill>
                    <a:latin typeface="Book Antiqua" panose="02040602050305030304" pitchFamily="18" charset="0"/>
                    <a:cs typeface="Arial" charset="0"/>
                    <a:sym typeface="Symbol" panose="05050102010706020507" pitchFamily="18" charset="2"/>
                  </a:rPr>
                  <a:t>2</a:t>
                </a:r>
                <a:r>
                  <a:rPr lang="en-US" b="1" dirty="0" smtClean="0">
                    <a:solidFill>
                      <a:srgbClr val="00863D"/>
                    </a:solidFill>
                    <a:latin typeface="Impact" pitchFamily="34" charset="0"/>
                    <a:cs typeface="Arial" charset="0"/>
                    <a:sym typeface="Symbol" panose="05050102010706020507" pitchFamily="18" charset="2"/>
                  </a:rPr>
                  <a:t> </a:t>
                </a:r>
                <a:r>
                  <a:rPr lang="en-US" b="1" dirty="0">
                    <a:solidFill>
                      <a:srgbClr val="00863D"/>
                    </a:solidFill>
                    <a:latin typeface="Impact" pitchFamily="34" charset="0"/>
                    <a:cs typeface="Arial" charset="0"/>
                    <a:sym typeface="Symbol" panose="05050102010706020507" pitchFamily="18" charset="2"/>
                  </a:rPr>
                  <a:t></a:t>
                </a:r>
                <a:endParaRPr lang="en-US" b="1" dirty="0">
                  <a:solidFill>
                    <a:srgbClr val="C00000"/>
                  </a:solidFill>
                  <a:latin typeface="Book Antiqua" pitchFamily="18" charset="0"/>
                  <a:cs typeface="Times New Roman" pitchFamily="18" charset="0"/>
                </a:endParaRPr>
              </a:p>
              <a:p>
                <a:r>
                  <a:rPr lang="el-GR" b="1" dirty="0" smtClean="0">
                    <a:solidFill>
                      <a:srgbClr val="C00000"/>
                    </a:solidFill>
                    <a:latin typeface="Book Antiqua" pitchFamily="18" charset="0"/>
                    <a:cs typeface="Times New Roman" pitchFamily="18" charset="0"/>
                  </a:rPr>
                  <a:t>σ</a:t>
                </a:r>
                <a:r>
                  <a:rPr lang="en-US" b="1" baseline="-25000" dirty="0" smtClean="0">
                    <a:solidFill>
                      <a:srgbClr val="C00000"/>
                    </a:solidFill>
                    <a:latin typeface="Book Antiqua" pitchFamily="18" charset="0"/>
                    <a:cs typeface="Times New Roman" pitchFamily="18" charset="0"/>
                  </a:rPr>
                  <a:t> </a:t>
                </a:r>
                <a:r>
                  <a:rPr lang="en-US" b="1" baseline="-25000" dirty="0">
                    <a:solidFill>
                      <a:srgbClr val="C00000"/>
                    </a:solidFill>
                    <a:latin typeface="Book Antiqua" pitchFamily="18" charset="0"/>
                    <a:cs typeface="Times New Roman" pitchFamily="18" charset="0"/>
                  </a:rPr>
                  <a:t>y </a:t>
                </a:r>
                <a:r>
                  <a:rPr lang="en-US" b="1" baseline="30000" dirty="0" smtClean="0">
                    <a:solidFill>
                      <a:srgbClr val="C00000"/>
                    </a:solidFill>
                    <a:latin typeface="Book Antiqua" pitchFamily="18" charset="0"/>
                    <a:cs typeface="Times New Roman" pitchFamily="18" charset="0"/>
                  </a:rPr>
                  <a:t>2</a:t>
                </a:r>
                <a:r>
                  <a:rPr lang="en-US" b="1" baseline="-25000" dirty="0" smtClean="0">
                    <a:solidFill>
                      <a:srgbClr val="C00000"/>
                    </a:solidFill>
                    <a:latin typeface="Book Antiqua" pitchFamily="18" charset="0"/>
                    <a:cs typeface="Times New Roman" pitchFamily="18" charset="0"/>
                  </a:rPr>
                  <a:t>  </a:t>
                </a:r>
                <a:r>
                  <a:rPr lang="en-US" b="1" dirty="0" smtClean="0">
                    <a:solidFill>
                      <a:srgbClr val="C00000"/>
                    </a:solidFill>
                    <a:latin typeface="Book Antiqua" pitchFamily="18" charset="0"/>
                    <a:cs typeface="Times New Roman" pitchFamily="18" charset="0"/>
                  </a:rPr>
                  <a:t>=</a:t>
                </a:r>
                <a:r>
                  <a:rPr lang="en-US" b="1" baseline="-25000" dirty="0">
                    <a:solidFill>
                      <a:srgbClr val="C00000"/>
                    </a:solidFill>
                    <a:latin typeface="Book Antiqua" pitchFamily="18" charset="0"/>
                    <a:cs typeface="Times New Roman" pitchFamily="18" charset="0"/>
                  </a:rPr>
                  <a:t> </a:t>
                </a:r>
                <a:r>
                  <a:rPr lang="en-US" b="1" dirty="0" smtClean="0">
                    <a:solidFill>
                      <a:srgbClr val="00863D"/>
                    </a:solidFill>
                    <a:latin typeface="Impact" pitchFamily="34" charset="0"/>
                    <a:cs typeface="Arial" charset="0"/>
                  </a:rPr>
                  <a:t> </a:t>
                </a:r>
                <a:r>
                  <a:rPr lang="en-US" b="1" dirty="0" smtClean="0">
                    <a:solidFill>
                      <a:srgbClr val="0070C0"/>
                    </a:solidFill>
                    <a:latin typeface="Book Antiqua" pitchFamily="18" charset="0"/>
                  </a:rPr>
                  <a:t>2</a:t>
                </a:r>
                <a:r>
                  <a:rPr lang="el-GR" b="1" dirty="0" smtClean="0">
                    <a:solidFill>
                      <a:srgbClr val="00863D"/>
                    </a:solidFill>
                    <a:latin typeface="Book Antiqua" pitchFamily="18" charset="0"/>
                    <a:cs typeface="Times New Roman" pitchFamily="18" charset="0"/>
                  </a:rPr>
                  <a:t> σ</a:t>
                </a:r>
                <a:r>
                  <a:rPr lang="en-US" b="1" baseline="30000" dirty="0" smtClean="0">
                    <a:solidFill>
                      <a:srgbClr val="00863D"/>
                    </a:solidFill>
                    <a:latin typeface="Book Antiqua" pitchFamily="18" charset="0"/>
                    <a:cs typeface="Times New Roman" pitchFamily="18" charset="0"/>
                  </a:rPr>
                  <a:t>2   </a:t>
                </a:r>
                <a:r>
                  <a:rPr lang="en-US" b="1" dirty="0" smtClean="0">
                    <a:solidFill>
                      <a:srgbClr val="00863D"/>
                    </a:solidFill>
                    <a:latin typeface="Book Antiqua" pitchFamily="18" charset="0"/>
                    <a:cs typeface="Times New Roman" pitchFamily="18" charset="0"/>
                    <a:sym typeface="Wingdings" panose="05000000000000000000" pitchFamily="2" charset="2"/>
                  </a:rPr>
                  <a:t> </a:t>
                </a:r>
                <a:r>
                  <a:rPr lang="en-US" b="1" dirty="0" smtClean="0">
                    <a:solidFill>
                      <a:srgbClr val="C00000"/>
                    </a:solidFill>
                    <a:latin typeface="Book Antiqua" pitchFamily="18" charset="0"/>
                    <a:cs typeface="Times New Roman" pitchFamily="18" charset="0"/>
                  </a:rPr>
                  <a:t> </a:t>
                </a:r>
                <a:r>
                  <a:rPr lang="el-GR" b="1" dirty="0">
                    <a:solidFill>
                      <a:srgbClr val="C00000"/>
                    </a:solidFill>
                    <a:latin typeface="Book Antiqua" pitchFamily="18" charset="0"/>
                    <a:cs typeface="Times New Roman" pitchFamily="18" charset="0"/>
                  </a:rPr>
                  <a:t>σ</a:t>
                </a:r>
                <a:r>
                  <a:rPr lang="en-US" b="1" baseline="-25000" dirty="0">
                    <a:solidFill>
                      <a:srgbClr val="C00000"/>
                    </a:solidFill>
                    <a:latin typeface="Book Antiqua" pitchFamily="18" charset="0"/>
                    <a:cs typeface="Times New Roman" pitchFamily="18" charset="0"/>
                  </a:rPr>
                  <a:t> </a:t>
                </a:r>
                <a:r>
                  <a:rPr lang="en-US" b="1" baseline="-25000" dirty="0" smtClean="0">
                    <a:solidFill>
                      <a:srgbClr val="C00000"/>
                    </a:solidFill>
                    <a:latin typeface="Book Antiqua" pitchFamily="18" charset="0"/>
                    <a:cs typeface="Times New Roman" pitchFamily="18" charset="0"/>
                  </a:rPr>
                  <a:t>y</a:t>
                </a:r>
                <a:r>
                  <a:rPr lang="en-US" b="1" dirty="0" smtClean="0">
                    <a:solidFill>
                      <a:srgbClr val="C00000"/>
                    </a:solidFill>
                    <a:latin typeface="Book Antiqua" pitchFamily="18" charset="0"/>
                    <a:cs typeface="Times New Roman" pitchFamily="18" charset="0"/>
                  </a:rPr>
                  <a:t> </a:t>
                </a:r>
                <a:r>
                  <a:rPr lang="en-US" b="1" dirty="0" smtClean="0">
                    <a:latin typeface="Book Antiqua" pitchFamily="18" charset="0"/>
                    <a:cs typeface="Times New Roman" pitchFamily="18" charset="0"/>
                  </a:rPr>
                  <a:t>= </a:t>
                </a:r>
                <a14:m>
                  <m:oMath xmlns:m="http://schemas.openxmlformats.org/officeDocument/2006/math">
                    <m:rad>
                      <m:radPr>
                        <m:degHide m:val="on"/>
                        <m:ctrlPr>
                          <a:rPr lang="en-US" i="1" dirty="0" smtClean="0">
                            <a:solidFill>
                              <a:schemeClr val="tx1"/>
                            </a:solidFill>
                            <a:latin typeface="Cambria Math" panose="02040503050406030204" pitchFamily="18" charset="0"/>
                          </a:rPr>
                        </m:ctrlPr>
                      </m:radPr>
                      <m:deg/>
                      <m:e>
                        <m:r>
                          <a:rPr lang="en-US" b="0" i="1" dirty="0" smtClean="0">
                            <a:solidFill>
                              <a:schemeClr val="tx1"/>
                            </a:solidFill>
                            <a:latin typeface="Cambria Math" panose="02040503050406030204" pitchFamily="18" charset="0"/>
                          </a:rPr>
                          <m:t>2</m:t>
                        </m:r>
                      </m:e>
                    </m:rad>
                    <m:r>
                      <a:rPr lang="en-US" b="1" i="0" dirty="0" smtClean="0">
                        <a:solidFill>
                          <a:schemeClr val="tx1"/>
                        </a:solidFill>
                        <a:latin typeface="Cambria Math" panose="02040503050406030204" pitchFamily="18" charset="0"/>
                      </a:rPr>
                      <m:t> </m:t>
                    </m:r>
                  </m:oMath>
                </a14:m>
                <a:r>
                  <a:rPr lang="el-GR" b="1" dirty="0" smtClean="0">
                    <a:solidFill>
                      <a:srgbClr val="00863D"/>
                    </a:solidFill>
                    <a:latin typeface="Book Antiqua" pitchFamily="18" charset="0"/>
                    <a:cs typeface="Times New Roman" pitchFamily="18" charset="0"/>
                  </a:rPr>
                  <a:t>σ</a:t>
                </a:r>
                <a:endParaRPr lang="en-US" b="1" dirty="0" smtClean="0">
                  <a:solidFill>
                    <a:srgbClr val="00863D"/>
                  </a:solidFill>
                  <a:latin typeface="Book Antiqua" pitchFamily="18" charset="0"/>
                  <a:cs typeface="Times New Roman" pitchFamily="18" charset="0"/>
                </a:endParaRPr>
              </a:p>
              <a:p>
                <a:endParaRPr lang="en-US" b="1" dirty="0" smtClean="0">
                  <a:solidFill>
                    <a:srgbClr val="A50023"/>
                  </a:solidFill>
                  <a:latin typeface="Book Antiqua" pitchFamily="18" charset="0"/>
                  <a:sym typeface="Symbol" panose="05050102010706020507" pitchFamily="18" charset="2"/>
                </a:endParaRPr>
              </a:p>
              <a:p>
                <a:r>
                  <a:rPr lang="en-US" b="1" dirty="0" smtClean="0">
                    <a:solidFill>
                      <a:srgbClr val="A50023"/>
                    </a:solidFill>
                    <a:latin typeface="Book Antiqua" pitchFamily="18" charset="0"/>
                    <a:sym typeface="Symbol" panose="05050102010706020507" pitchFamily="18" charset="2"/>
                  </a:rPr>
                  <a:t>y</a:t>
                </a:r>
                <a:r>
                  <a:rPr lang="en-US" b="1" dirty="0" smtClean="0">
                    <a:solidFill>
                      <a:srgbClr val="1A1A7E"/>
                    </a:solidFill>
                    <a:latin typeface="Book Antiqua" pitchFamily="18" charset="0"/>
                    <a:sym typeface="Symbol" panose="05050102010706020507" pitchFamily="18" charset="2"/>
                  </a:rPr>
                  <a:t> </a:t>
                </a:r>
                <a:r>
                  <a:rPr lang="en-US" b="1" dirty="0">
                    <a:solidFill>
                      <a:srgbClr val="1A1A7E"/>
                    </a:solidFill>
                    <a:latin typeface="Book Antiqua" pitchFamily="18" charset="0"/>
                    <a:sym typeface="Symbol" panose="05050102010706020507" pitchFamily="18" charset="2"/>
                  </a:rPr>
                  <a:t>= </a:t>
                </a:r>
                <a:r>
                  <a:rPr lang="en-US" b="1" dirty="0" smtClean="0">
                    <a:solidFill>
                      <a:srgbClr val="00863D"/>
                    </a:solidFill>
                    <a:latin typeface="Book Antiqua" pitchFamily="18" charset="0"/>
                    <a:sym typeface="Symbol" panose="05050102010706020507" pitchFamily="18" charset="2"/>
                  </a:rPr>
                  <a:t>x1+x2+ x3+ ……….+</a:t>
                </a:r>
                <a:r>
                  <a:rPr lang="en-US" b="1" dirty="0" err="1" smtClean="0">
                    <a:solidFill>
                      <a:srgbClr val="00863D"/>
                    </a:solidFill>
                    <a:latin typeface="Book Antiqua" pitchFamily="18" charset="0"/>
                    <a:sym typeface="Symbol" panose="05050102010706020507" pitchFamily="18" charset="2"/>
                  </a:rPr>
                  <a:t>xn</a:t>
                </a:r>
                <a:endParaRPr lang="en-US" b="1" dirty="0">
                  <a:solidFill>
                    <a:srgbClr val="00863D"/>
                  </a:solidFill>
                  <a:latin typeface="Book Antiqua" pitchFamily="18" charset="0"/>
                  <a:sym typeface="Symbol" panose="05050102010706020507" pitchFamily="18" charset="2"/>
                </a:endParaRPr>
              </a:p>
              <a:p>
                <a:r>
                  <a:rPr lang="en-US" b="1" dirty="0">
                    <a:solidFill>
                      <a:srgbClr val="00863D"/>
                    </a:solidFill>
                    <a:latin typeface="Book Antiqua" pitchFamily="18" charset="0"/>
                    <a:cs typeface="Times New Roman" pitchFamily="18" charset="0"/>
                  </a:rPr>
                  <a:t>x: (</a:t>
                </a:r>
                <a:r>
                  <a:rPr lang="en-US" b="1" dirty="0">
                    <a:solidFill>
                      <a:srgbClr val="00863D"/>
                    </a:solidFill>
                    <a:latin typeface="Impact" pitchFamily="34" charset="0"/>
                    <a:cs typeface="Arial" charset="0"/>
                    <a:sym typeface="Symbol" panose="05050102010706020507" pitchFamily="18" charset="2"/>
                  </a:rPr>
                  <a:t> ,</a:t>
                </a:r>
                <a:r>
                  <a:rPr lang="el-GR" b="1" dirty="0">
                    <a:solidFill>
                      <a:srgbClr val="00863D"/>
                    </a:solidFill>
                    <a:latin typeface="Book Antiqua" pitchFamily="18" charset="0"/>
                    <a:cs typeface="Times New Roman" pitchFamily="18" charset="0"/>
                  </a:rPr>
                  <a:t> σ</a:t>
                </a:r>
                <a:r>
                  <a:rPr lang="en-US" b="1" dirty="0">
                    <a:solidFill>
                      <a:srgbClr val="00863D"/>
                    </a:solidFill>
                    <a:latin typeface="Book Antiqua" pitchFamily="18" charset="0"/>
                    <a:cs typeface="Times New Roman" pitchFamily="18" charset="0"/>
                  </a:rPr>
                  <a:t>) </a:t>
                </a:r>
                <a:r>
                  <a:rPr lang="en-US" b="1" dirty="0">
                    <a:latin typeface="Book Antiqua" pitchFamily="18" charset="0"/>
                    <a:cs typeface="Times New Roman" pitchFamily="18" charset="0"/>
                    <a:sym typeface="Wingdings" panose="05000000000000000000" pitchFamily="2" charset="2"/>
                  </a:rPr>
                  <a:t> </a:t>
                </a:r>
                <a:r>
                  <a:rPr lang="en-US" b="1" dirty="0" smtClean="0">
                    <a:solidFill>
                      <a:srgbClr val="C00000"/>
                    </a:solidFill>
                    <a:latin typeface="Book Antiqua" pitchFamily="18" charset="0"/>
                    <a:cs typeface="Times New Roman" pitchFamily="18" charset="0"/>
                  </a:rPr>
                  <a:t>y = </a:t>
                </a:r>
                <a:r>
                  <a:rPr lang="en-US" b="1" dirty="0" err="1" smtClean="0">
                    <a:solidFill>
                      <a:srgbClr val="C00000"/>
                    </a:solidFill>
                    <a:latin typeface="Book Antiqua" pitchFamily="18" charset="0"/>
                    <a:cs typeface="Times New Roman" pitchFamily="18" charset="0"/>
                  </a:rPr>
                  <a:t>nx</a:t>
                </a:r>
                <a:r>
                  <a:rPr lang="en-US" b="1" dirty="0" smtClean="0">
                    <a:solidFill>
                      <a:srgbClr val="C00000"/>
                    </a:solidFill>
                    <a:latin typeface="Book Antiqua" pitchFamily="18" charset="0"/>
                    <a:cs typeface="Times New Roman" pitchFamily="18" charset="0"/>
                  </a:rPr>
                  <a:t>: </a:t>
                </a:r>
                <a:r>
                  <a:rPr lang="en-US" b="1" dirty="0">
                    <a:solidFill>
                      <a:srgbClr val="C00000"/>
                    </a:solidFill>
                    <a:latin typeface="Book Antiqua" pitchFamily="18" charset="0"/>
                    <a:cs typeface="Times New Roman" pitchFamily="18" charset="0"/>
                  </a:rPr>
                  <a:t>(?,?)</a:t>
                </a:r>
              </a:p>
              <a:p>
                <a:r>
                  <a:rPr lang="en-US" b="1" dirty="0" smtClean="0">
                    <a:solidFill>
                      <a:srgbClr val="C00000"/>
                    </a:solidFill>
                    <a:latin typeface="Impact" pitchFamily="34" charset="0"/>
                    <a:cs typeface="Arial" charset="0"/>
                    <a:sym typeface="Symbol" panose="05050102010706020507" pitchFamily="18" charset="2"/>
                  </a:rPr>
                  <a:t></a:t>
                </a:r>
                <a:r>
                  <a:rPr lang="en-US" b="1" baseline="-25000" dirty="0">
                    <a:solidFill>
                      <a:srgbClr val="C00000"/>
                    </a:solidFill>
                    <a:latin typeface="Book Antiqua" pitchFamily="18" charset="0"/>
                    <a:cs typeface="Times New Roman" pitchFamily="18" charset="0"/>
                  </a:rPr>
                  <a:t>y</a:t>
                </a:r>
                <a:r>
                  <a:rPr lang="en-US" b="1" dirty="0">
                    <a:latin typeface="Impact" pitchFamily="34" charset="0"/>
                    <a:cs typeface="Arial" charset="0"/>
                    <a:sym typeface="Symbol" panose="05050102010706020507" pitchFamily="18" charset="2"/>
                  </a:rPr>
                  <a:t> </a:t>
                </a:r>
                <a:r>
                  <a:rPr lang="en-US" b="1" dirty="0">
                    <a:solidFill>
                      <a:srgbClr val="C00000"/>
                    </a:solidFill>
                    <a:latin typeface="Book Antiqua" pitchFamily="18" charset="0"/>
                    <a:cs typeface="Times New Roman" pitchFamily="18" charset="0"/>
                  </a:rPr>
                  <a:t>= </a:t>
                </a:r>
                <a:r>
                  <a:rPr lang="en-US" b="1" dirty="0" smtClean="0">
                    <a:solidFill>
                      <a:srgbClr val="00863D"/>
                    </a:solidFill>
                    <a:latin typeface="Impact" pitchFamily="34" charset="0"/>
                    <a:cs typeface="Arial" charset="0"/>
                    <a:sym typeface="Symbol" panose="05050102010706020507" pitchFamily="18" charset="2"/>
                  </a:rPr>
                  <a:t> </a:t>
                </a:r>
                <a:r>
                  <a:rPr lang="en-US" b="1" dirty="0">
                    <a:solidFill>
                      <a:srgbClr val="00863D"/>
                    </a:solidFill>
                    <a:latin typeface="Book Antiqua" panose="02040602050305030304" pitchFamily="18" charset="0"/>
                    <a:cs typeface="Arial" charset="0"/>
                    <a:sym typeface="Symbol" panose="05050102010706020507" pitchFamily="18" charset="2"/>
                  </a:rPr>
                  <a:t>n</a:t>
                </a:r>
                <a:r>
                  <a:rPr lang="en-US" b="1" dirty="0" smtClean="0">
                    <a:solidFill>
                      <a:srgbClr val="00863D"/>
                    </a:solidFill>
                    <a:latin typeface="Impact" pitchFamily="34" charset="0"/>
                    <a:cs typeface="Arial" charset="0"/>
                    <a:sym typeface="Symbol" panose="05050102010706020507" pitchFamily="18" charset="2"/>
                  </a:rPr>
                  <a:t></a:t>
                </a:r>
                <a:endParaRPr lang="en-US" b="1" dirty="0">
                  <a:solidFill>
                    <a:srgbClr val="C00000"/>
                  </a:solidFill>
                  <a:latin typeface="Book Antiqua" pitchFamily="18" charset="0"/>
                  <a:cs typeface="Times New Roman" pitchFamily="18" charset="0"/>
                </a:endParaRPr>
              </a:p>
              <a:p>
                <a:r>
                  <a:rPr lang="el-GR" b="1" dirty="0" smtClean="0">
                    <a:solidFill>
                      <a:srgbClr val="C00000"/>
                    </a:solidFill>
                    <a:latin typeface="Book Antiqua" pitchFamily="18" charset="0"/>
                    <a:cs typeface="Times New Roman" pitchFamily="18" charset="0"/>
                  </a:rPr>
                  <a:t>σ</a:t>
                </a:r>
                <a:r>
                  <a:rPr lang="en-US" b="1" baseline="-25000" dirty="0" smtClean="0">
                    <a:solidFill>
                      <a:srgbClr val="C00000"/>
                    </a:solidFill>
                    <a:latin typeface="Book Antiqua" pitchFamily="18" charset="0"/>
                    <a:cs typeface="Times New Roman" pitchFamily="18" charset="0"/>
                  </a:rPr>
                  <a:t> </a:t>
                </a:r>
                <a:r>
                  <a:rPr lang="en-US" b="1" baseline="-25000" dirty="0">
                    <a:solidFill>
                      <a:srgbClr val="C00000"/>
                    </a:solidFill>
                    <a:latin typeface="Book Antiqua" pitchFamily="18" charset="0"/>
                    <a:cs typeface="Times New Roman" pitchFamily="18" charset="0"/>
                  </a:rPr>
                  <a:t>y </a:t>
                </a:r>
                <a:r>
                  <a:rPr lang="en-US" b="1" baseline="30000" dirty="0">
                    <a:solidFill>
                      <a:srgbClr val="C00000"/>
                    </a:solidFill>
                    <a:latin typeface="Book Antiqua" pitchFamily="18" charset="0"/>
                    <a:cs typeface="Times New Roman" pitchFamily="18" charset="0"/>
                  </a:rPr>
                  <a:t>2</a:t>
                </a:r>
                <a:r>
                  <a:rPr lang="en-US" b="1" baseline="-25000" dirty="0">
                    <a:solidFill>
                      <a:srgbClr val="C00000"/>
                    </a:solidFill>
                    <a:latin typeface="Book Antiqua" pitchFamily="18" charset="0"/>
                    <a:cs typeface="Times New Roman" pitchFamily="18" charset="0"/>
                  </a:rPr>
                  <a:t>  </a:t>
                </a:r>
                <a:r>
                  <a:rPr lang="en-US" b="1" dirty="0">
                    <a:solidFill>
                      <a:srgbClr val="C00000"/>
                    </a:solidFill>
                    <a:latin typeface="Book Antiqua" pitchFamily="18" charset="0"/>
                    <a:cs typeface="Times New Roman" pitchFamily="18" charset="0"/>
                  </a:rPr>
                  <a:t>= </a:t>
                </a:r>
                <a:r>
                  <a:rPr lang="en-US" b="1" dirty="0" smtClean="0">
                    <a:solidFill>
                      <a:srgbClr val="00863D"/>
                    </a:solidFill>
                    <a:latin typeface="Impact" pitchFamily="34" charset="0"/>
                    <a:cs typeface="Arial" charset="0"/>
                  </a:rPr>
                  <a:t> </a:t>
                </a:r>
                <a:r>
                  <a:rPr lang="en-US" b="1" dirty="0" smtClean="0">
                    <a:solidFill>
                      <a:srgbClr val="0070C0"/>
                    </a:solidFill>
                    <a:latin typeface="Book Antiqua" pitchFamily="18" charset="0"/>
                  </a:rPr>
                  <a:t>n</a:t>
                </a:r>
                <a:r>
                  <a:rPr lang="el-GR" b="1" dirty="0" smtClean="0">
                    <a:solidFill>
                      <a:srgbClr val="00863D"/>
                    </a:solidFill>
                    <a:latin typeface="Book Antiqua" pitchFamily="18" charset="0"/>
                    <a:cs typeface="Times New Roman" pitchFamily="18" charset="0"/>
                  </a:rPr>
                  <a:t> </a:t>
                </a:r>
                <a:r>
                  <a:rPr lang="el-GR" b="1" dirty="0">
                    <a:solidFill>
                      <a:srgbClr val="00863D"/>
                    </a:solidFill>
                    <a:latin typeface="Book Antiqua" pitchFamily="18" charset="0"/>
                    <a:cs typeface="Times New Roman" pitchFamily="18" charset="0"/>
                  </a:rPr>
                  <a:t>σ</a:t>
                </a:r>
                <a:r>
                  <a:rPr lang="en-US" b="1" baseline="30000" dirty="0" smtClean="0">
                    <a:solidFill>
                      <a:srgbClr val="00863D"/>
                    </a:solidFill>
                    <a:latin typeface="Book Antiqua" pitchFamily="18" charset="0"/>
                    <a:cs typeface="Times New Roman" pitchFamily="18" charset="0"/>
                  </a:rPr>
                  <a:t>2   </a:t>
                </a:r>
                <a:r>
                  <a:rPr lang="en-US" b="1" dirty="0" smtClean="0">
                    <a:solidFill>
                      <a:srgbClr val="00863D"/>
                    </a:solidFill>
                    <a:latin typeface="Book Antiqua" pitchFamily="18" charset="0"/>
                    <a:cs typeface="Times New Roman" pitchFamily="18" charset="0"/>
                    <a:sym typeface="Wingdings" panose="05000000000000000000" pitchFamily="2" charset="2"/>
                  </a:rPr>
                  <a:t> </a:t>
                </a:r>
                <a:r>
                  <a:rPr lang="el-GR" b="1" dirty="0" smtClean="0">
                    <a:solidFill>
                      <a:srgbClr val="C00000"/>
                    </a:solidFill>
                    <a:latin typeface="Book Antiqua" pitchFamily="18" charset="0"/>
                    <a:cs typeface="Times New Roman" pitchFamily="18" charset="0"/>
                  </a:rPr>
                  <a:t>σ</a:t>
                </a:r>
                <a:r>
                  <a:rPr lang="en-US" b="1" baseline="-25000" dirty="0" smtClean="0">
                    <a:solidFill>
                      <a:srgbClr val="C00000"/>
                    </a:solidFill>
                    <a:latin typeface="Book Antiqua" pitchFamily="18" charset="0"/>
                    <a:cs typeface="Times New Roman" pitchFamily="18" charset="0"/>
                  </a:rPr>
                  <a:t> </a:t>
                </a:r>
                <a:r>
                  <a:rPr lang="en-US" b="1" baseline="-25000" dirty="0">
                    <a:solidFill>
                      <a:srgbClr val="C00000"/>
                    </a:solidFill>
                    <a:latin typeface="Book Antiqua" pitchFamily="18" charset="0"/>
                    <a:cs typeface="Times New Roman" pitchFamily="18" charset="0"/>
                  </a:rPr>
                  <a:t>y</a:t>
                </a:r>
                <a:r>
                  <a:rPr lang="en-US" b="1" dirty="0">
                    <a:solidFill>
                      <a:srgbClr val="C00000"/>
                    </a:solidFill>
                    <a:latin typeface="Book Antiqua" pitchFamily="18" charset="0"/>
                    <a:cs typeface="Times New Roman" pitchFamily="18" charset="0"/>
                  </a:rPr>
                  <a:t> </a:t>
                </a:r>
                <a:r>
                  <a:rPr lang="en-US" b="1" dirty="0">
                    <a:latin typeface="Book Antiqua" pitchFamily="18" charset="0"/>
                    <a:cs typeface="Times New Roman" pitchFamily="18" charset="0"/>
                  </a:rPr>
                  <a:t>= </a:t>
                </a:r>
                <a14:m>
                  <m:oMath xmlns:m="http://schemas.openxmlformats.org/officeDocument/2006/math">
                    <m:rad>
                      <m:radPr>
                        <m:degHide m:val="on"/>
                        <m:ctrlPr>
                          <a:rPr lang="en-US" i="1" dirty="0">
                            <a:latin typeface="Cambria Math" panose="02040503050406030204" pitchFamily="18" charset="0"/>
                          </a:rPr>
                        </m:ctrlPr>
                      </m:radPr>
                      <m:deg/>
                      <m:e>
                        <m:r>
                          <a:rPr lang="en-US" b="0" i="1" dirty="0" smtClean="0">
                            <a:latin typeface="Cambria Math" panose="02040503050406030204" pitchFamily="18" charset="0"/>
                          </a:rPr>
                          <m:t>𝑛</m:t>
                        </m:r>
                      </m:e>
                    </m:rad>
                    <m:r>
                      <a:rPr lang="en-US" b="1" dirty="0">
                        <a:latin typeface="Cambria Math" panose="02040503050406030204" pitchFamily="18" charset="0"/>
                      </a:rPr>
                      <m:t> </m:t>
                    </m:r>
                  </m:oMath>
                </a14:m>
                <a:r>
                  <a:rPr lang="el-GR" b="1" dirty="0">
                    <a:solidFill>
                      <a:srgbClr val="00863D"/>
                    </a:solidFill>
                    <a:latin typeface="Book Antiqua" pitchFamily="18" charset="0"/>
                    <a:cs typeface="Times New Roman" pitchFamily="18" charset="0"/>
                  </a:rPr>
                  <a:t>σ</a:t>
                </a:r>
                <a:endParaRPr lang="en-US" b="1" dirty="0">
                  <a:solidFill>
                    <a:srgbClr val="00863D"/>
                  </a:solidFill>
                  <a:latin typeface="Book Antiqua" pitchFamily="18" charset="0"/>
                  <a:cs typeface="Times New Roman" pitchFamily="18" charset="0"/>
                </a:endParaRPr>
              </a:p>
              <a:p>
                <a:endParaRPr lang="en-US" b="1" dirty="0">
                  <a:solidFill>
                    <a:srgbClr val="00863D"/>
                  </a:solidFill>
                  <a:latin typeface="Book Antiqua" pitchFamily="18" charset="0"/>
                  <a:cs typeface="Times New Roman" pitchFamily="18" charset="0"/>
                </a:endParaRPr>
              </a:p>
              <a:p>
                <a:endParaRPr lang="en-US" b="1" dirty="0" smtClean="0">
                  <a:solidFill>
                    <a:srgbClr val="00863D"/>
                  </a:solidFill>
                  <a:latin typeface="Book Antiqua" pitchFamily="18" charset="0"/>
                  <a:cs typeface="Times New Roman" pitchFamily="18" charset="0"/>
                </a:endParaRPr>
              </a:p>
              <a:p>
                <a:endParaRPr lang="en-US" b="1" baseline="30000" dirty="0">
                  <a:solidFill>
                    <a:srgbClr val="00863D"/>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p:txBody>
          </p:sp>
        </mc:Choice>
        <mc:Fallback xmlns="">
          <p:sp>
            <p:nvSpPr>
              <p:cNvPr id="11276" name="Text Box 11"/>
              <p:cNvSpPr txBox="1">
                <a:spLocks noRot="1" noChangeAspect="1" noMove="1" noResize="1" noEditPoints="1" noAdjustHandles="1" noChangeArrowheads="1" noChangeShapeType="1" noTextEdit="1"/>
              </p:cNvSpPr>
              <p:nvPr/>
            </p:nvSpPr>
            <p:spPr bwMode="auto">
              <a:xfrm>
                <a:off x="25730" y="927874"/>
                <a:ext cx="9118270" cy="6411050"/>
              </a:xfrm>
              <a:prstGeom prst="rect">
                <a:avLst/>
              </a:prstGeom>
              <a:blipFill rotWithShape="0">
                <a:blip r:embed="rId3"/>
                <a:stretch>
                  <a:fillRect l="-1003" t="-9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4" name="Text Box 3"/>
          <p:cNvSpPr txBox="1">
            <a:spLocks noChangeArrowheads="1"/>
          </p:cNvSpPr>
          <p:nvPr/>
        </p:nvSpPr>
        <p:spPr bwMode="auto">
          <a:xfrm>
            <a:off x="-16099" y="89893"/>
            <a:ext cx="94114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600" dirty="0">
                <a:latin typeface="Impact" pitchFamily="34" charset="0"/>
                <a:cs typeface="Arial" charset="0"/>
              </a:rPr>
              <a:t>X:</a:t>
            </a:r>
            <a:r>
              <a:rPr lang="en-US" sz="3600" b="1" dirty="0">
                <a:latin typeface="Impact" pitchFamily="34" charset="0"/>
                <a:cs typeface="Arial" charset="0"/>
                <a:sym typeface="Symbol" panose="05050102010706020507" pitchFamily="18" charset="2"/>
              </a:rPr>
              <a:t> , , </a:t>
            </a:r>
            <a:r>
              <a:rPr lang="en-US" sz="3600" dirty="0">
                <a:latin typeface="Impact" pitchFamily="34" charset="0"/>
                <a:cs typeface="Arial" charset="0"/>
              </a:rPr>
              <a:t>y = x1+X2, </a:t>
            </a:r>
            <a:r>
              <a:rPr lang="en-US" sz="4400" b="1" dirty="0">
                <a:latin typeface="Impact" pitchFamily="34" charset="0"/>
                <a:cs typeface="Arial" charset="0"/>
                <a:sym typeface="Symbol" panose="05050102010706020507" pitchFamily="18" charset="2"/>
              </a:rPr>
              <a:t></a:t>
            </a:r>
            <a:r>
              <a:rPr lang="en-US" sz="3600" baseline="-25000" dirty="0">
                <a:latin typeface="Impact" pitchFamily="34" charset="0"/>
                <a:cs typeface="Arial" charset="0"/>
                <a:sym typeface="Symbol" panose="05050102010706020507" pitchFamily="18" charset="2"/>
              </a:rPr>
              <a:t>y</a:t>
            </a:r>
            <a:r>
              <a:rPr lang="en-US" sz="3600" dirty="0">
                <a:latin typeface="Impact" pitchFamily="34" charset="0"/>
                <a:cs typeface="Arial" charset="0"/>
                <a:sym typeface="Symbol" panose="05050102010706020507" pitchFamily="18" charset="2"/>
              </a:rPr>
              <a:t> = 2</a:t>
            </a:r>
            <a:r>
              <a:rPr lang="en-US" sz="4400" b="1" dirty="0">
                <a:latin typeface="Impact" pitchFamily="34" charset="0"/>
                <a:cs typeface="Arial" charset="0"/>
                <a:sym typeface="Symbol" panose="05050102010706020507" pitchFamily="18" charset="2"/>
              </a:rPr>
              <a:t></a:t>
            </a:r>
            <a:r>
              <a:rPr lang="en-US" sz="3600" dirty="0">
                <a:latin typeface="Impact" pitchFamily="34" charset="0"/>
                <a:cs typeface="Arial" charset="0"/>
                <a:sym typeface="Symbol" panose="05050102010706020507" pitchFamily="18" charset="2"/>
              </a:rPr>
              <a:t>, </a:t>
            </a:r>
            <a:r>
              <a:rPr lang="en-US" sz="4400" b="1" dirty="0">
                <a:latin typeface="Impact" pitchFamily="34" charset="0"/>
                <a:cs typeface="Arial" charset="0"/>
                <a:sym typeface="Symbol" panose="05050102010706020507" pitchFamily="18" charset="2"/>
              </a:rPr>
              <a:t></a:t>
            </a:r>
            <a:r>
              <a:rPr lang="en-US" sz="3600" b="1" baseline="30000" dirty="0">
                <a:latin typeface="Impact" pitchFamily="34" charset="0"/>
                <a:cs typeface="Arial" charset="0"/>
                <a:sym typeface="Symbol" panose="05050102010706020507" pitchFamily="18" charset="2"/>
              </a:rPr>
              <a:t>2</a:t>
            </a:r>
            <a:r>
              <a:rPr lang="en-US" sz="3600" baseline="-25000" dirty="0">
                <a:latin typeface="Impact" pitchFamily="34" charset="0"/>
                <a:cs typeface="Arial" charset="0"/>
                <a:sym typeface="Symbol" panose="05050102010706020507" pitchFamily="18" charset="2"/>
              </a:rPr>
              <a:t> y</a:t>
            </a:r>
            <a:r>
              <a:rPr lang="en-US" sz="3600" dirty="0">
                <a:latin typeface="Impact" pitchFamily="34" charset="0"/>
                <a:cs typeface="Arial" charset="0"/>
                <a:sym typeface="Symbol" panose="05050102010706020507" pitchFamily="18" charset="2"/>
              </a:rPr>
              <a:t>= 2</a:t>
            </a:r>
            <a:r>
              <a:rPr lang="en-US" sz="4400" b="1" dirty="0">
                <a:latin typeface="Impact" pitchFamily="34" charset="0"/>
                <a:cs typeface="Arial" charset="0"/>
                <a:sym typeface="Symbol" panose="05050102010706020507" pitchFamily="18" charset="2"/>
              </a:rPr>
              <a:t></a:t>
            </a:r>
            <a:r>
              <a:rPr lang="en-US" sz="3600" b="1" baseline="30000" dirty="0" smtClean="0">
                <a:latin typeface="Impact" pitchFamily="34" charset="0"/>
                <a:cs typeface="Arial" charset="0"/>
                <a:sym typeface="Symbol" panose="05050102010706020507" pitchFamily="18" charset="2"/>
              </a:rPr>
              <a:t>2</a:t>
            </a:r>
            <a:r>
              <a:rPr lang="en-US" sz="3600" b="1" dirty="0" smtClean="0">
                <a:latin typeface="Impact" pitchFamily="34" charset="0"/>
                <a:cs typeface="Arial" charset="0"/>
                <a:sym typeface="Symbol" panose="05050102010706020507" pitchFamily="18" charset="2"/>
              </a:rPr>
              <a:t>,</a:t>
            </a:r>
            <a:r>
              <a:rPr lang="en-US" sz="3600" dirty="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a:t>
            </a:r>
            <a:r>
              <a:rPr lang="en-US" sz="4400" b="1" dirty="0" smtClean="0">
                <a:latin typeface="Impact" pitchFamily="34" charset="0"/>
                <a:cs typeface="Arial" charset="0"/>
                <a:sym typeface="Symbol" panose="05050102010706020507" pitchFamily="18" charset="2"/>
              </a:rPr>
              <a:t></a:t>
            </a:r>
            <a:r>
              <a:rPr lang="en-US" sz="3600" baseline="-25000" dirty="0" smtClean="0">
                <a:latin typeface="Impact" pitchFamily="34" charset="0"/>
                <a:cs typeface="Arial" charset="0"/>
                <a:sym typeface="Symbol" panose="05050102010706020507" pitchFamily="18" charset="2"/>
              </a:rPr>
              <a:t> </a:t>
            </a:r>
            <a:r>
              <a:rPr lang="en-US" sz="3600" baseline="-25000" dirty="0">
                <a:latin typeface="Impact" pitchFamily="34" charset="0"/>
                <a:cs typeface="Arial" charset="0"/>
                <a:sym typeface="Symbol" panose="05050102010706020507" pitchFamily="18" charset="2"/>
              </a:rPr>
              <a:t>y</a:t>
            </a:r>
            <a:r>
              <a:rPr lang="en-US" sz="3600" dirty="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√2</a:t>
            </a:r>
            <a:r>
              <a:rPr lang="en-US" sz="4400" b="1" dirty="0" smtClean="0">
                <a:latin typeface="Impact" pitchFamily="34" charset="0"/>
                <a:cs typeface="Arial" charset="0"/>
                <a:sym typeface="Symbol" panose="05050102010706020507" pitchFamily="18" charset="2"/>
              </a:rPr>
              <a:t></a:t>
            </a:r>
            <a:r>
              <a:rPr lang="en-US" sz="3600" b="1" baseline="30000" dirty="0" smtClean="0">
                <a:latin typeface="Impact" pitchFamily="34" charset="0"/>
                <a:cs typeface="Arial" charset="0"/>
                <a:sym typeface="Symbol" panose="05050102010706020507" pitchFamily="18" charset="2"/>
              </a:rPr>
              <a:t> </a:t>
            </a:r>
            <a:r>
              <a:rPr lang="en-US" sz="3600" baseline="-25000" dirty="0" smtClean="0">
                <a:latin typeface="Impact" pitchFamily="34" charset="0"/>
                <a:cs typeface="Arial" charset="0"/>
                <a:sym typeface="Symbol" panose="05050102010706020507" pitchFamily="18" charset="2"/>
              </a:rPr>
              <a:t> </a:t>
            </a:r>
            <a:r>
              <a:rPr lang="en-US" sz="3600" dirty="0" smtClean="0">
                <a:latin typeface="Impact" pitchFamily="34" charset="0"/>
                <a:cs typeface="Arial" charset="0"/>
                <a:sym typeface="Symbol" panose="05050102010706020507" pitchFamily="18" charset="2"/>
              </a:rPr>
              <a:t> </a:t>
            </a:r>
            <a:endParaRPr lang="en-US" sz="3600" dirty="0">
              <a:latin typeface="Impact" pitchFamily="34" charset="0"/>
              <a:cs typeface="Arial" charset="0"/>
            </a:endParaRPr>
          </a:p>
          <a:p>
            <a:endParaRPr lang="en-US" sz="3600" dirty="0">
              <a:latin typeface="Impact" pitchFamily="34" charset="0"/>
              <a:cs typeface="Arial" charset="0"/>
            </a:endParaRPr>
          </a:p>
        </p:txBody>
      </p:sp>
      <p:cxnSp>
        <p:nvCxnSpPr>
          <p:cNvPr id="3" name="Straight Connector 2"/>
          <p:cNvCxnSpPr/>
          <p:nvPr/>
        </p:nvCxnSpPr>
        <p:spPr bwMode="auto">
          <a:xfrm>
            <a:off x="7956376" y="260648"/>
            <a:ext cx="2880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979449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sz="3200" dirty="0" smtClean="0"/>
              <a:t>100,000 in One </a:t>
            </a:r>
            <a:r>
              <a:rPr lang="en-US" sz="3200" dirty="0"/>
              <a:t>S</a:t>
            </a:r>
            <a:r>
              <a:rPr lang="en-US" sz="3200" dirty="0" smtClean="0"/>
              <a:t>tock or 10,000 in Each of 10 stocks</a:t>
            </a:r>
            <a:endParaRPr lang="en-US" sz="3200" dirty="0"/>
          </a:p>
        </p:txBody>
      </p:sp>
      <p:sp>
        <p:nvSpPr>
          <p:cNvPr id="3" name="Content Placeholder 2"/>
          <p:cNvSpPr>
            <a:spLocks noGrp="1"/>
          </p:cNvSpPr>
          <p:nvPr>
            <p:ph idx="1"/>
          </p:nvPr>
        </p:nvSpPr>
        <p:spPr>
          <a:xfrm>
            <a:off x="106930" y="951472"/>
            <a:ext cx="8930140" cy="1866900"/>
          </a:xfrm>
        </p:spPr>
        <p:txBody>
          <a:bodyPr/>
          <a:lstStyle/>
          <a:p>
            <a:pPr marL="0" indent="0">
              <a:buNone/>
            </a:pPr>
            <a:r>
              <a:rPr lang="en-US" dirty="0" smtClean="0"/>
              <a:t>Suppose there are 10 stocks and with high probability they all have Normal pdf </a:t>
            </a:r>
            <a:r>
              <a:rPr lang="en-US" dirty="0"/>
              <a:t>return </a:t>
            </a:r>
            <a:r>
              <a:rPr lang="en-US" dirty="0" smtClean="0"/>
              <a:t>with </a:t>
            </a:r>
            <a:r>
              <a:rPr lang="en-US" dirty="0"/>
              <a:t>mean of 5% and </a:t>
            </a:r>
            <a:r>
              <a:rPr lang="en-US" dirty="0" smtClean="0"/>
              <a:t>standard deviation of 5%.  </a:t>
            </a:r>
            <a:r>
              <a:rPr lang="en-US" dirty="0"/>
              <a:t>These stocks are your only options and no more information </a:t>
            </a:r>
            <a:r>
              <a:rPr lang="en-US" dirty="0" smtClean="0"/>
              <a:t>is available. You have to invest $100,000. What do you do?</a:t>
            </a:r>
          </a:p>
          <a:p>
            <a:pPr marL="0" indent="0">
              <a:buNone/>
            </a:pPr>
            <a:endParaRPr lang="en-US" dirty="0" smtClean="0"/>
          </a:p>
          <a:p>
            <a:pPr marL="0" indent="0">
              <a:buNone/>
            </a:pPr>
            <a:endParaRPr lang="en-US" dirty="0"/>
          </a:p>
          <a:p>
            <a:pPr marL="0" indent="0">
              <a:buNone/>
            </a:pPr>
            <a:endParaRPr lang="en-US" dirty="0"/>
          </a:p>
        </p:txBody>
      </p:sp>
      <p:graphicFrame>
        <p:nvGraphicFramePr>
          <p:cNvPr id="5" name="Object 4"/>
          <p:cNvGraphicFramePr>
            <a:graphicFrameLocks noChangeAspect="1"/>
          </p:cNvGraphicFramePr>
          <p:nvPr>
            <p:extLst/>
          </p:nvPr>
        </p:nvGraphicFramePr>
        <p:xfrm>
          <a:off x="227283" y="3212976"/>
          <a:ext cx="8689434" cy="2736304"/>
        </p:xfrm>
        <a:graphic>
          <a:graphicData uri="http://schemas.openxmlformats.org/presentationml/2006/ole">
            <mc:AlternateContent xmlns:mc="http://schemas.openxmlformats.org/markup-compatibility/2006">
              <mc:Choice xmlns:v="urn:schemas-microsoft-com:vml" Requires="v">
                <p:oleObj spid="_x0000_s118793" name="Worksheet" r:id="rId3" imgW="6200902" imgH="1952640" progId="Excel.Sheet.12">
                  <p:embed/>
                </p:oleObj>
              </mc:Choice>
              <mc:Fallback>
                <p:oleObj name="Worksheet" r:id="rId3" imgW="6200902" imgH="1952640" progId="Excel.Sheet.12">
                  <p:embed/>
                  <p:pic>
                    <p:nvPicPr>
                      <p:cNvPr id="0" name=""/>
                      <p:cNvPicPr/>
                      <p:nvPr/>
                    </p:nvPicPr>
                    <p:blipFill>
                      <a:blip r:embed="rId4"/>
                      <a:stretch>
                        <a:fillRect/>
                      </a:stretch>
                    </p:blipFill>
                    <p:spPr>
                      <a:xfrm>
                        <a:off x="227283" y="3212976"/>
                        <a:ext cx="8689434" cy="2736304"/>
                      </a:xfrm>
                      <a:prstGeom prst="rect">
                        <a:avLst/>
                      </a:prstGeom>
                    </p:spPr>
                  </p:pic>
                </p:oleObj>
              </mc:Fallback>
            </mc:AlternateContent>
          </a:graphicData>
        </a:graphic>
      </p:graphicFrame>
    </p:spTree>
    <p:extLst>
      <p:ext uri="{BB962C8B-B14F-4D97-AF65-F5344CB8AC3E}">
        <p14:creationId xmlns:p14="http://schemas.microsoft.com/office/powerpoint/2010/main" val="40507520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92"/>
            <a:ext cx="8928849" cy="814387"/>
          </a:xfrm>
        </p:spPr>
        <p:txBody>
          <a:bodyPr/>
          <a:lstStyle/>
          <a:p>
            <a:r>
              <a:rPr lang="en-US" dirty="0" smtClean="0"/>
              <a:t>100,000 vs. 10(10,000) investment in N(5%, 5%)</a:t>
            </a:r>
            <a:endParaRPr lang="en-US" dirty="0"/>
          </a:p>
        </p:txBody>
      </p:sp>
      <p:graphicFrame>
        <p:nvGraphicFramePr>
          <p:cNvPr id="6" name="Object 5"/>
          <p:cNvGraphicFramePr>
            <a:graphicFrameLocks noChangeAspect="1"/>
          </p:cNvGraphicFramePr>
          <p:nvPr>
            <p:extLst/>
          </p:nvPr>
        </p:nvGraphicFramePr>
        <p:xfrm>
          <a:off x="107061" y="1916832"/>
          <a:ext cx="8892769" cy="2952328"/>
        </p:xfrm>
        <a:graphic>
          <a:graphicData uri="http://schemas.openxmlformats.org/presentationml/2006/ole">
            <mc:AlternateContent xmlns:mc="http://schemas.openxmlformats.org/markup-compatibility/2006">
              <mc:Choice xmlns:v="urn:schemas-microsoft-com:vml" Requires="v">
                <p:oleObj spid="_x0000_s119817" name="Worksheet" r:id="rId3" imgW="4733810" imgH="1571670" progId="Excel.Sheet.12">
                  <p:embed/>
                </p:oleObj>
              </mc:Choice>
              <mc:Fallback>
                <p:oleObj name="Worksheet" r:id="rId3" imgW="4733810" imgH="1571670" progId="Excel.Sheet.12">
                  <p:embed/>
                  <p:pic>
                    <p:nvPicPr>
                      <p:cNvPr id="0" name=""/>
                      <p:cNvPicPr/>
                      <p:nvPr/>
                    </p:nvPicPr>
                    <p:blipFill>
                      <a:blip r:embed="rId4"/>
                      <a:stretch>
                        <a:fillRect/>
                      </a:stretch>
                    </p:blipFill>
                    <p:spPr>
                      <a:xfrm>
                        <a:off x="107061" y="1916832"/>
                        <a:ext cx="8892769" cy="2952328"/>
                      </a:xfrm>
                      <a:prstGeom prst="rect">
                        <a:avLst/>
                      </a:prstGeom>
                    </p:spPr>
                  </p:pic>
                </p:oleObj>
              </mc:Fallback>
            </mc:AlternateContent>
          </a:graphicData>
        </a:graphic>
      </p:graphicFrame>
    </p:spTree>
    <p:extLst>
      <p:ext uri="{BB962C8B-B14F-4D97-AF65-F5344CB8AC3E}">
        <p14:creationId xmlns:p14="http://schemas.microsoft.com/office/powerpoint/2010/main" val="22796307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 y="0"/>
            <a:ext cx="9238328" cy="836712"/>
          </a:xfrm>
        </p:spPr>
        <p:txBody>
          <a:bodyPr/>
          <a:lstStyle/>
          <a:p>
            <a:r>
              <a:rPr lang="en-US" dirty="0"/>
              <a:t>Risk Aversion Individual</a:t>
            </a:r>
          </a:p>
        </p:txBody>
      </p:sp>
      <p:graphicFrame>
        <p:nvGraphicFramePr>
          <p:cNvPr id="4" name="Object 3"/>
          <p:cNvGraphicFramePr>
            <a:graphicFrameLocks noChangeAspect="1"/>
          </p:cNvGraphicFramePr>
          <p:nvPr>
            <p:extLst/>
          </p:nvPr>
        </p:nvGraphicFramePr>
        <p:xfrm>
          <a:off x="-218749" y="1341438"/>
          <a:ext cx="9430395" cy="4535834"/>
        </p:xfrm>
        <a:graphic>
          <a:graphicData uri="http://schemas.openxmlformats.org/presentationml/2006/ole">
            <mc:AlternateContent xmlns:mc="http://schemas.openxmlformats.org/markup-compatibility/2006">
              <mc:Choice xmlns:v="urn:schemas-microsoft-com:vml" Requires="v">
                <p:oleObj spid="_x0000_s120841" name="Worksheet" r:id="rId3" imgW="8680619" imgH="4175858" progId="Excel.Sheet.12">
                  <p:embed/>
                </p:oleObj>
              </mc:Choice>
              <mc:Fallback>
                <p:oleObj name="Worksheet" r:id="rId3" imgW="8680619" imgH="4175858" progId="Excel.Sheet.12">
                  <p:embed/>
                  <p:pic>
                    <p:nvPicPr>
                      <p:cNvPr id="0" name=""/>
                      <p:cNvPicPr/>
                      <p:nvPr/>
                    </p:nvPicPr>
                    <p:blipFill>
                      <a:blip r:embed="rId4"/>
                      <a:stretch>
                        <a:fillRect/>
                      </a:stretch>
                    </p:blipFill>
                    <p:spPr>
                      <a:xfrm>
                        <a:off x="-218749" y="1341438"/>
                        <a:ext cx="9430395" cy="4535834"/>
                      </a:xfrm>
                      <a:prstGeom prst="rect">
                        <a:avLst/>
                      </a:prstGeom>
                    </p:spPr>
                  </p:pic>
                </p:oleObj>
              </mc:Fallback>
            </mc:AlternateContent>
          </a:graphicData>
        </a:graphic>
      </p:graphicFrame>
    </p:spTree>
    <p:extLst>
      <p:ext uri="{BB962C8B-B14F-4D97-AF65-F5344CB8AC3E}">
        <p14:creationId xmlns:p14="http://schemas.microsoft.com/office/powerpoint/2010/main" val="13309381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105503"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0" y="819557"/>
            <a:ext cx="9072561" cy="1938992"/>
          </a:xfrm>
          <a:prstGeom prst="rect">
            <a:avLst/>
          </a:prstGeom>
          <a:noFill/>
          <a:ln w="12700">
            <a:noFill/>
            <a:miter lim="800000"/>
            <a:headEnd/>
            <a:tailEnd/>
          </a:ln>
        </p:spPr>
        <p:txBody>
          <a:bodyPr wrap="square">
            <a:spAutoFit/>
          </a:bodyPr>
          <a:lstStyle/>
          <a:p>
            <a:r>
              <a:rPr lang="en-US" sz="2000" dirty="0" smtClean="0">
                <a:latin typeface="Book Antiqua" pitchFamily="18" charset="0"/>
              </a:rPr>
              <a:t>Daily demand for your merchandise has mean of 20 and standard deviation of 5. Sales price is $100 per unit of product.</a:t>
            </a:r>
          </a:p>
          <a:p>
            <a:r>
              <a:rPr lang="en-US" sz="2000" dirty="0" smtClean="0">
                <a:latin typeface="Book Antiqua" pitchFamily="18" charset="0"/>
              </a:rPr>
              <a:t>You have decided to close this business line in 60 days. Your supplier has also decided to close this line immediately, but has agreed to  provide your last order at a cost of $60 per unit. Any unsold product will be disposed at cost of $10 per unit. How many units do you order</a:t>
            </a:r>
            <a:endParaRPr lang="en-US" sz="2000" dirty="0">
              <a:latin typeface="Book Antiqua" pitchFamily="18" charset="0"/>
            </a:endParaRP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smtClean="0">
                <a:solidFill>
                  <a:srgbClr val="000000"/>
                </a:solidFill>
                <a:latin typeface="Impact" pitchFamily="34" charset="0"/>
              </a:rPr>
              <a:t>Problem Game- The News Vendor Problem</a:t>
            </a:r>
            <a:endParaRPr lang="en-US" sz="3200" dirty="0">
              <a:solidFill>
                <a:srgbClr val="000000"/>
              </a:solidFill>
              <a:latin typeface="Impact" pitchFamily="34" charset="0"/>
            </a:endParaRPr>
          </a:p>
        </p:txBody>
      </p:sp>
      <p:sp>
        <p:nvSpPr>
          <p:cNvPr id="6" name="Text Box 21"/>
          <p:cNvSpPr txBox="1">
            <a:spLocks noChangeArrowheads="1"/>
          </p:cNvSpPr>
          <p:nvPr/>
        </p:nvSpPr>
        <p:spPr bwMode="auto">
          <a:xfrm>
            <a:off x="73742" y="2634198"/>
            <a:ext cx="9070258" cy="394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1000"/>
              </a:spcAft>
            </a:pPr>
            <a:r>
              <a:rPr lang="en-US" sz="2400" dirty="0">
                <a:latin typeface="Book Antiqua" pitchFamily="18" charset="0"/>
              </a:rPr>
              <a:t>LTD = R ×L =20 ×60 = </a:t>
            </a:r>
            <a:r>
              <a:rPr lang="en-US" sz="2400" dirty="0" smtClean="0">
                <a:latin typeface="Book Antiqua" pitchFamily="18" charset="0"/>
              </a:rPr>
              <a:t>1200.</a:t>
            </a:r>
          </a:p>
          <a:p>
            <a:pPr>
              <a:spcAft>
                <a:spcPts val="1000"/>
              </a:spcAft>
            </a:pPr>
            <a:r>
              <a:rPr lang="en-US" sz="2400" dirty="0" smtClean="0">
                <a:latin typeface="Book Antiqua" pitchFamily="18" charset="0"/>
              </a:rPr>
              <a:t>Should we order 1200 units or more or less?</a:t>
            </a:r>
          </a:p>
          <a:p>
            <a:pPr>
              <a:spcAft>
                <a:spcPts val="1000"/>
              </a:spcAft>
            </a:pPr>
            <a:r>
              <a:rPr lang="en-US" sz="2400" dirty="0" smtClean="0">
                <a:latin typeface="Book Antiqua" pitchFamily="18" charset="0"/>
              </a:rPr>
              <a:t>It depends on our service level. </a:t>
            </a:r>
            <a:endParaRPr lang="en-US" sz="2400" dirty="0">
              <a:latin typeface="Book Antiqua" pitchFamily="18" charset="0"/>
            </a:endParaRPr>
          </a:p>
          <a:p>
            <a:pPr>
              <a:spcAft>
                <a:spcPts val="1000"/>
              </a:spcAft>
            </a:pPr>
            <a:r>
              <a:rPr lang="en-US" sz="2400" dirty="0" smtClean="0">
                <a:latin typeface="Book Antiqua" pitchFamily="18" charset="0"/>
              </a:rPr>
              <a:t>Underage cost = Cu = p </a:t>
            </a:r>
            <a:r>
              <a:rPr lang="en-US" sz="2400" dirty="0">
                <a:latin typeface="Book Antiqua" pitchFamily="18" charset="0"/>
              </a:rPr>
              <a:t>– c = </a:t>
            </a:r>
            <a:r>
              <a:rPr lang="en-US" sz="2400" dirty="0" smtClean="0">
                <a:latin typeface="Book Antiqua" pitchFamily="18" charset="0"/>
              </a:rPr>
              <a:t>100 – 60 = 40</a:t>
            </a:r>
            <a:r>
              <a:rPr lang="en-US" sz="2400" dirty="0">
                <a:latin typeface="Book Antiqua" pitchFamily="18" charset="0"/>
              </a:rPr>
              <a:t>.  </a:t>
            </a:r>
          </a:p>
          <a:p>
            <a:pPr>
              <a:spcAft>
                <a:spcPts val="1000"/>
              </a:spcAft>
            </a:pPr>
            <a:r>
              <a:rPr lang="en-US" sz="2400" dirty="0" smtClean="0">
                <a:latin typeface="Book Antiqua" pitchFamily="18" charset="0"/>
              </a:rPr>
              <a:t>Overage cost = Co = 60-0+</a:t>
            </a:r>
            <a:r>
              <a:rPr lang="en-US" sz="2400" dirty="0" smtClean="0">
                <a:solidFill>
                  <a:srgbClr val="FF0000"/>
                </a:solidFill>
                <a:latin typeface="Book Antiqua" pitchFamily="18" charset="0"/>
              </a:rPr>
              <a:t>10</a:t>
            </a:r>
            <a:r>
              <a:rPr lang="en-US" sz="2400" dirty="0" smtClean="0">
                <a:latin typeface="Book Antiqua" pitchFamily="18" charset="0"/>
              </a:rPr>
              <a:t> =</a:t>
            </a:r>
            <a:r>
              <a:rPr lang="en-US" sz="2400" dirty="0" smtClean="0">
                <a:solidFill>
                  <a:srgbClr val="FF0000"/>
                </a:solidFill>
                <a:latin typeface="Book Antiqua" pitchFamily="18" charset="0"/>
              </a:rPr>
              <a:t>70</a:t>
            </a:r>
            <a:r>
              <a:rPr lang="en-US" sz="2400" dirty="0" smtClean="0">
                <a:latin typeface="Book Antiqua" pitchFamily="18" charset="0"/>
              </a:rPr>
              <a:t> </a:t>
            </a:r>
            <a:endParaRPr lang="en-US" sz="2400" dirty="0">
              <a:latin typeface="Book Antiqua" pitchFamily="18" charset="0"/>
            </a:endParaRPr>
          </a:p>
          <a:p>
            <a:pPr>
              <a:spcAft>
                <a:spcPts val="1000"/>
              </a:spcAft>
            </a:pPr>
            <a:r>
              <a:rPr lang="en-US" sz="2400" dirty="0" smtClean="0">
                <a:latin typeface="Book Antiqua" pitchFamily="18" charset="0"/>
              </a:rPr>
              <a:t>SL = Cu/(</a:t>
            </a:r>
            <a:r>
              <a:rPr lang="en-US" sz="2400" dirty="0" err="1" smtClean="0">
                <a:latin typeface="Book Antiqua" pitchFamily="18" charset="0"/>
              </a:rPr>
              <a:t>Cu+Co</a:t>
            </a:r>
            <a:r>
              <a:rPr lang="en-US" sz="2400" dirty="0" smtClean="0">
                <a:latin typeface="Book Antiqua" pitchFamily="18" charset="0"/>
              </a:rPr>
              <a:t>)  =  40/(40+70) </a:t>
            </a:r>
            <a:r>
              <a:rPr lang="en-US" sz="2400" dirty="0">
                <a:latin typeface="Book Antiqua" pitchFamily="18" charset="0"/>
              </a:rPr>
              <a:t>= </a:t>
            </a:r>
            <a:r>
              <a:rPr lang="en-US" sz="2400" dirty="0" smtClean="0">
                <a:latin typeface="Book Antiqua" pitchFamily="18" charset="0"/>
              </a:rPr>
              <a:t>0.3636.</a:t>
            </a:r>
          </a:p>
          <a:p>
            <a:pPr>
              <a:spcAft>
                <a:spcPts val="1000"/>
              </a:spcAft>
            </a:pPr>
            <a:r>
              <a:rPr lang="en-US" sz="2400" dirty="0" smtClean="0">
                <a:latin typeface="Book Antiqua" pitchFamily="18" charset="0"/>
              </a:rPr>
              <a:t>Due to high overage cost, </a:t>
            </a:r>
            <a:r>
              <a:rPr lang="en-US" sz="2400" b="1" dirty="0" smtClean="0">
                <a:solidFill>
                  <a:srgbClr val="FF0000"/>
                </a:solidFill>
                <a:latin typeface="Book Antiqua" pitchFamily="18" charset="0"/>
              </a:rPr>
              <a:t>SL*&lt; 50%. </a:t>
            </a:r>
          </a:p>
          <a:p>
            <a:pPr>
              <a:spcAft>
                <a:spcPts val="1000"/>
              </a:spcAft>
            </a:pPr>
            <a:r>
              <a:rPr lang="en-US" sz="2400" dirty="0" smtClean="0">
                <a:latin typeface="Book Antiqua" pitchFamily="18" charset="0"/>
              </a:rPr>
              <a:t>Z(0.3636) = </a:t>
            </a:r>
            <a:r>
              <a:rPr lang="zh-CN" altLang="en-US" sz="2400" dirty="0" smtClean="0">
                <a:solidFill>
                  <a:srgbClr val="FF0000"/>
                </a:solidFill>
                <a:latin typeface="Book Antiqua" pitchFamily="18" charset="0"/>
              </a:rPr>
              <a:t>？</a:t>
            </a:r>
            <a:endParaRPr lang="en-US" sz="2400" dirty="0" smtClean="0">
              <a:solidFill>
                <a:srgbClr val="FF0000"/>
              </a:solidFill>
              <a:latin typeface="Book Antiqua" pitchFamily="18" charset="0"/>
            </a:endParaRPr>
          </a:p>
        </p:txBody>
      </p:sp>
    </p:spTree>
    <p:extLst>
      <p:ext uri="{BB962C8B-B14F-4D97-AF65-F5344CB8AC3E}">
        <p14:creationId xmlns:p14="http://schemas.microsoft.com/office/powerpoint/2010/main" val="3947570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ssolv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Text Box 4"/>
          <p:cNvSpPr txBox="1">
            <a:spLocks noChangeArrowheads="1"/>
          </p:cNvSpPr>
          <p:nvPr/>
        </p:nvSpPr>
        <p:spPr bwMode="auto">
          <a:xfrm>
            <a:off x="0" y="0"/>
            <a:ext cx="9144000" cy="584775"/>
          </a:xfrm>
          <a:prstGeom prst="rect">
            <a:avLst/>
          </a:prstGeom>
          <a:noFill/>
          <a:ln w="12700">
            <a:noFill/>
            <a:miter lim="800000"/>
            <a:headEnd/>
            <a:tailEnd/>
          </a:ln>
          <a:effectLst/>
        </p:spPr>
        <p:txBody>
          <a:bodyPr wrap="square">
            <a:spAutoFit/>
          </a:bodyPr>
          <a:lstStyle/>
          <a:p>
            <a:r>
              <a:rPr lang="en-US" sz="3200" dirty="0">
                <a:latin typeface="Impact" pitchFamily="34" charset="0"/>
              </a:rPr>
              <a:t>ROP; total demand during lead time is variable</a:t>
            </a:r>
          </a:p>
        </p:txBody>
      </p:sp>
      <p:sp>
        <p:nvSpPr>
          <p:cNvPr id="9" name="Text Box 2"/>
          <p:cNvSpPr txBox="1">
            <a:spLocks noChangeArrowheads="1"/>
          </p:cNvSpPr>
          <p:nvPr/>
        </p:nvSpPr>
        <p:spPr bwMode="auto">
          <a:xfrm>
            <a:off x="-66127" y="908720"/>
            <a:ext cx="9144000" cy="1569660"/>
          </a:xfrm>
          <a:prstGeom prst="rect">
            <a:avLst/>
          </a:prstGeom>
          <a:noFill/>
          <a:ln w="12700">
            <a:noFill/>
            <a:miter lim="800000"/>
            <a:headEnd/>
            <a:tailEnd/>
          </a:ln>
          <a:effectLst/>
        </p:spPr>
        <p:txBody>
          <a:bodyPr>
            <a:spAutoFit/>
          </a:bodyPr>
          <a:lstStyle/>
          <a:p>
            <a:pPr marL="457200" indent="-457200"/>
            <a:r>
              <a:rPr lang="en-US" sz="2400" b="1" dirty="0" smtClean="0">
                <a:latin typeface="Book Antiqua" pitchFamily="18" charset="0"/>
              </a:rPr>
              <a:t>If </a:t>
            </a:r>
            <a:r>
              <a:rPr lang="en-US" sz="2400" b="1" dirty="0">
                <a:solidFill>
                  <a:srgbClr val="C00000"/>
                </a:solidFill>
                <a:latin typeface="Book Antiqua" pitchFamily="18" charset="0"/>
              </a:rPr>
              <a:t>average demand during the lead </a:t>
            </a:r>
            <a:r>
              <a:rPr lang="en-US" sz="2400" b="1" dirty="0">
                <a:latin typeface="Book Antiqua" pitchFamily="18" charset="0"/>
              </a:rPr>
              <a:t>time </a:t>
            </a:r>
            <a:r>
              <a:rPr lang="en-US" sz="2400" b="1" dirty="0" smtClean="0">
                <a:latin typeface="Book Antiqua" pitchFamily="18" charset="0"/>
              </a:rPr>
              <a:t>(from the time that we order until the time that we receive it) is </a:t>
            </a:r>
            <a:r>
              <a:rPr lang="en-US" sz="2400" b="1" dirty="0">
                <a:latin typeface="Book Antiqua" pitchFamily="18" charset="0"/>
              </a:rPr>
              <a:t>200 and </a:t>
            </a:r>
            <a:r>
              <a:rPr lang="en-US" sz="2400" b="1" dirty="0">
                <a:solidFill>
                  <a:srgbClr val="C00000"/>
                </a:solidFill>
                <a:latin typeface="Book Antiqua" pitchFamily="18" charset="0"/>
              </a:rPr>
              <a:t>standard deviation of demand during lead</a:t>
            </a:r>
            <a:r>
              <a:rPr lang="en-US" sz="2400" b="1" dirty="0">
                <a:latin typeface="Book Antiqua" pitchFamily="18" charset="0"/>
              </a:rPr>
              <a:t> time is 25. </a:t>
            </a:r>
            <a:r>
              <a:rPr lang="en-US" sz="2400" b="1" dirty="0" smtClean="0">
                <a:latin typeface="Book Antiqua" pitchFamily="18" charset="0"/>
              </a:rPr>
              <a:t> Compute </a:t>
            </a:r>
            <a:r>
              <a:rPr lang="en-US" sz="2400" b="1" dirty="0">
                <a:latin typeface="Book Antiqua" pitchFamily="18" charset="0"/>
              </a:rPr>
              <a:t>ROP at 90% service level</a:t>
            </a:r>
            <a:r>
              <a:rPr lang="en-US" sz="2400" b="1" dirty="0" smtClean="0">
                <a:latin typeface="Book Antiqua" pitchFamily="18" charset="0"/>
              </a:rPr>
              <a:t>. Compute safety stock.</a:t>
            </a:r>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3512040255"/>
              </p:ext>
            </p:extLst>
          </p:nvPr>
        </p:nvGraphicFramePr>
        <p:xfrm>
          <a:off x="323528" y="2422397"/>
          <a:ext cx="3856285" cy="615205"/>
        </p:xfrm>
        <a:graphic>
          <a:graphicData uri="http://schemas.openxmlformats.org/presentationml/2006/ole">
            <mc:AlternateContent xmlns:mc="http://schemas.openxmlformats.org/markup-compatibility/2006">
              <mc:Choice xmlns:v="urn:schemas-microsoft-com:vml" Requires="v">
                <p:oleObj spid="_x0000_s96341" name="Worksheet" r:id="rId4" imgW="2447841" imgH="390414" progId="Excel.Sheet.12">
                  <p:embed/>
                </p:oleObj>
              </mc:Choice>
              <mc:Fallback>
                <p:oleObj name="Worksheet" r:id="rId4" imgW="2447841" imgH="390414" progId="Excel.Sheet.12">
                  <p:embed/>
                  <p:pic>
                    <p:nvPicPr>
                      <p:cNvPr id="0" name=""/>
                      <p:cNvPicPr/>
                      <p:nvPr/>
                    </p:nvPicPr>
                    <p:blipFill>
                      <a:blip r:embed="rId5"/>
                      <a:stretch>
                        <a:fillRect/>
                      </a:stretch>
                    </p:blipFill>
                    <p:spPr>
                      <a:xfrm>
                        <a:off x="323528" y="2422397"/>
                        <a:ext cx="3856285" cy="615205"/>
                      </a:xfrm>
                      <a:prstGeom prst="rect">
                        <a:avLst/>
                      </a:prstGeom>
                    </p:spPr>
                  </p:pic>
                </p:oleObj>
              </mc:Fallback>
            </mc:AlternateContent>
          </a:graphicData>
        </a:graphic>
      </p:graphicFrame>
      <p:sp>
        <p:nvSpPr>
          <p:cNvPr id="10" name="Text Box 2"/>
          <p:cNvSpPr txBox="1">
            <a:spLocks noChangeArrowheads="1"/>
          </p:cNvSpPr>
          <p:nvPr/>
        </p:nvSpPr>
        <p:spPr bwMode="auto">
          <a:xfrm>
            <a:off x="0" y="2981618"/>
            <a:ext cx="9144000" cy="3539430"/>
          </a:xfrm>
          <a:prstGeom prst="rect">
            <a:avLst/>
          </a:prstGeom>
          <a:noFill/>
          <a:ln w="12700">
            <a:noFill/>
            <a:miter lim="800000"/>
            <a:headEnd/>
            <a:tailEnd/>
          </a:ln>
          <a:effectLst/>
        </p:spPr>
        <p:txBody>
          <a:bodyPr wrap="square">
            <a:spAutoFit/>
          </a:bodyPr>
          <a:lstStyle/>
          <a:p>
            <a:pPr marL="457200" indent="-457200"/>
            <a:r>
              <a:rPr lang="en-US" sz="2800" dirty="0" smtClean="0">
                <a:latin typeface="Book Antiqua" pitchFamily="18" charset="0"/>
              </a:rPr>
              <a:t>This Problem: If </a:t>
            </a:r>
            <a:r>
              <a:rPr lang="en-US" sz="2800" dirty="0" smtClean="0">
                <a:solidFill>
                  <a:srgbClr val="C00000"/>
                </a:solidFill>
                <a:latin typeface="Book Antiqua" pitchFamily="18" charset="0"/>
              </a:rPr>
              <a:t>average demand per day </a:t>
            </a:r>
            <a:r>
              <a:rPr lang="en-US" sz="2800" dirty="0" smtClean="0">
                <a:latin typeface="Book Antiqua" pitchFamily="18" charset="0"/>
              </a:rPr>
              <a:t>is </a:t>
            </a:r>
            <a:r>
              <a:rPr lang="en-US" sz="2800" dirty="0">
                <a:latin typeface="Book Antiqua" pitchFamily="18" charset="0"/>
              </a:rPr>
              <a:t>5</a:t>
            </a:r>
            <a:r>
              <a:rPr lang="en-US" sz="2800" dirty="0" smtClean="0">
                <a:latin typeface="Book Antiqua" pitchFamily="18" charset="0"/>
              </a:rPr>
              <a:t>0 units and </a:t>
            </a:r>
            <a:r>
              <a:rPr lang="en-US" sz="2800" dirty="0" smtClean="0">
                <a:solidFill>
                  <a:srgbClr val="C00000"/>
                </a:solidFill>
                <a:latin typeface="Book Antiqua" pitchFamily="18" charset="0"/>
              </a:rPr>
              <a:t>standard deviation of demand </a:t>
            </a:r>
            <a:r>
              <a:rPr lang="en-US" sz="2800" dirty="0">
                <a:solidFill>
                  <a:srgbClr val="C00000"/>
                </a:solidFill>
                <a:latin typeface="Book Antiqua" pitchFamily="18" charset="0"/>
              </a:rPr>
              <a:t>per </a:t>
            </a:r>
            <a:r>
              <a:rPr lang="en-US" sz="2800" dirty="0" smtClean="0">
                <a:solidFill>
                  <a:srgbClr val="C00000"/>
                </a:solidFill>
                <a:latin typeface="Book Antiqua" pitchFamily="18" charset="0"/>
              </a:rPr>
              <a:t>day </a:t>
            </a:r>
            <a:r>
              <a:rPr lang="en-US" sz="2800" dirty="0" smtClean="0">
                <a:latin typeface="Book Antiqua" pitchFamily="18" charset="0"/>
              </a:rPr>
              <a:t>is 10, and lead time is </a:t>
            </a:r>
            <a:r>
              <a:rPr lang="en-US" sz="2800" dirty="0">
                <a:latin typeface="Book Antiqua" pitchFamily="18" charset="0"/>
              </a:rPr>
              <a:t>5</a:t>
            </a:r>
            <a:r>
              <a:rPr lang="en-US" sz="2800" dirty="0" smtClean="0">
                <a:latin typeface="Book Antiqua" pitchFamily="18" charset="0"/>
              </a:rPr>
              <a:t> days. Compute ROP at 90% service level.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2800" dirty="0" smtClean="0">
              <a:latin typeface="Book Antiqua" pitchFamily="18" charset="0"/>
            </a:endParaRPr>
          </a:p>
          <a:p>
            <a:pPr marL="457200" indent="-457200"/>
            <a:r>
              <a:rPr lang="en-US" sz="2800" dirty="0" smtClean="0">
                <a:latin typeface="Book Antiqua" pitchFamily="18" charset="0"/>
              </a:rPr>
              <a:t>If we can </a:t>
            </a:r>
            <a:r>
              <a:rPr lang="en-US" sz="2800" dirty="0" smtClean="0">
                <a:solidFill>
                  <a:srgbClr val="C00000"/>
                </a:solidFill>
                <a:latin typeface="Book Antiqua" pitchFamily="18" charset="0"/>
              </a:rPr>
              <a:t>transform this problem into the previous problem</a:t>
            </a:r>
            <a:r>
              <a:rPr lang="en-US" sz="2800" dirty="0" smtClean="0">
                <a:latin typeface="Book Antiqua" pitchFamily="18" charset="0"/>
              </a:rPr>
              <a:t>, then we are done, because we already know how to solve the previous problem. </a:t>
            </a:r>
            <a:endParaRPr lang="en-US" sz="2800" dirty="0">
              <a:latin typeface="Book Antiqua" pitchFamily="18" charset="0"/>
            </a:endParaRPr>
          </a:p>
        </p:txBody>
      </p:sp>
    </p:spTree>
    <p:extLst>
      <p:ext uri="{BB962C8B-B14F-4D97-AF65-F5344CB8AC3E}">
        <p14:creationId xmlns:p14="http://schemas.microsoft.com/office/powerpoint/2010/main" val="40075173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Basic Probability Distributions</a:t>
            </a:r>
            <a:endParaRPr lang="en-US" dirty="0" smtClean="0">
              <a:ea typeface="ＭＳ Ｐゴシック" charset="-128"/>
            </a:endParaRPr>
          </a:p>
        </p:txBody>
      </p:sp>
      <p:sp>
        <p:nvSpPr>
          <p:cNvPr id="4" name="Content Placeholder 5"/>
          <p:cNvSpPr>
            <a:spLocks noGrp="1"/>
          </p:cNvSpPr>
          <p:nvPr>
            <p:ph sz="half" idx="2"/>
          </p:nvPr>
        </p:nvSpPr>
        <p:spPr>
          <a:xfrm>
            <a:off x="0" y="2420888"/>
            <a:ext cx="5758113" cy="2358752"/>
          </a:xfrm>
        </p:spPr>
        <p:txBody>
          <a:bodyPr/>
          <a:lstStyle/>
          <a:p>
            <a:pPr>
              <a:spcBef>
                <a:spcPct val="0"/>
              </a:spcBef>
            </a:pPr>
            <a:r>
              <a:rPr lang="en-US" altLang="en-US" dirty="0" smtClean="0">
                <a:latin typeface="Book Antiqua" pitchFamily="18" charset="0"/>
              </a:rPr>
              <a:t>How </a:t>
            </a:r>
            <a:r>
              <a:rPr lang="en-US" altLang="en-US" dirty="0">
                <a:latin typeface="Book Antiqua" pitchFamily="18" charset="0"/>
              </a:rPr>
              <a:t>can it be that mathematics, being after all a product of human thought independent of experience, is so admirably adapted to the objects </a:t>
            </a:r>
            <a:r>
              <a:rPr lang="en-US" altLang="en-US" dirty="0" smtClean="0">
                <a:latin typeface="Book Antiqua" pitchFamily="18" charset="0"/>
              </a:rPr>
              <a:t>of reality</a:t>
            </a:r>
            <a:endParaRPr lang="en-US" altLang="en-US" dirty="0">
              <a:latin typeface="Book Antiqua" pitchFamily="18" charset="0"/>
            </a:endParaRPr>
          </a:p>
          <a:p>
            <a:pPr>
              <a:spcBef>
                <a:spcPct val="0"/>
              </a:spcBef>
            </a:pPr>
            <a:r>
              <a:rPr lang="en-US" altLang="en-US" dirty="0">
                <a:latin typeface="Book Antiqua" pitchFamily="18" charset="0"/>
              </a:rPr>
              <a:t>Albert Einstein</a:t>
            </a:r>
          </a:p>
          <a:p>
            <a:pPr algn="l"/>
            <a:endParaRPr lang="en-US" dirty="0"/>
          </a:p>
        </p:txBody>
      </p:sp>
      <p:pic>
        <p:nvPicPr>
          <p:cNvPr id="5" name="Picture 2" descr="C:\Program Files\Microsoft Office\MEDIA\CAGCAT10\j0234687.gif"/>
          <p:cNvPicPr>
            <a:picLocks noChangeAspect="1" noChangeArrowheads="1" noCrop="1"/>
          </p:cNvPicPr>
          <p:nvPr/>
        </p:nvPicPr>
        <p:blipFill>
          <a:blip r:embed="rId3"/>
          <a:srcRect/>
          <a:stretch>
            <a:fillRect/>
          </a:stretch>
        </p:blipFill>
        <p:spPr bwMode="auto">
          <a:xfrm>
            <a:off x="5834313" y="2438400"/>
            <a:ext cx="3233487" cy="1905000"/>
          </a:xfrm>
          <a:prstGeom prst="rect">
            <a:avLst/>
          </a:prstGeom>
          <a:noFill/>
        </p:spPr>
      </p:pic>
      <p:sp>
        <p:nvSpPr>
          <p:cNvPr id="6" name="TextBox 5"/>
          <p:cNvSpPr txBox="1"/>
          <p:nvPr/>
        </p:nvSpPr>
        <p:spPr>
          <a:xfrm>
            <a:off x="0" y="5380672"/>
            <a:ext cx="9144000" cy="1200329"/>
          </a:xfrm>
          <a:prstGeom prst="rect">
            <a:avLst/>
          </a:prstGeom>
          <a:noFill/>
        </p:spPr>
        <p:txBody>
          <a:bodyPr wrap="square" rtlCol="0">
            <a:spAutoFit/>
          </a:bodyPr>
          <a:lstStyle/>
          <a:p>
            <a:r>
              <a:rPr lang="en-US" dirty="0" smtClean="0">
                <a:solidFill>
                  <a:schemeClr val="bg1"/>
                </a:solidFill>
                <a:latin typeface="Book Antiqua" pitchFamily="18" charset="0"/>
              </a:rPr>
              <a:t>Some parts of these slides were prepared based on </a:t>
            </a:r>
          </a:p>
          <a:p>
            <a:r>
              <a:rPr lang="en-US" dirty="0">
                <a:solidFill>
                  <a:schemeClr val="bg1"/>
                </a:solidFill>
                <a:latin typeface="Book Antiqua" pitchFamily="18" charset="0"/>
              </a:rPr>
              <a:t>Essentials of Modern </a:t>
            </a:r>
            <a:r>
              <a:rPr lang="en-US" dirty="0" err="1">
                <a:solidFill>
                  <a:schemeClr val="bg1"/>
                </a:solidFill>
                <a:latin typeface="Book Antiqua" pitchFamily="18" charset="0"/>
              </a:rPr>
              <a:t>Busines</a:t>
            </a:r>
            <a:r>
              <a:rPr lang="en-US" dirty="0">
                <a:solidFill>
                  <a:schemeClr val="bg1"/>
                </a:solidFill>
                <a:latin typeface="Book Antiqua" pitchFamily="18" charset="0"/>
              </a:rPr>
              <a:t> Statistics, Anderson et al. </a:t>
            </a:r>
            <a:r>
              <a:rPr lang="en-US" dirty="0" smtClean="0">
                <a:solidFill>
                  <a:schemeClr val="bg1"/>
                </a:solidFill>
                <a:latin typeface="Book Antiqua" pitchFamily="18" charset="0"/>
              </a:rPr>
              <a:t>2012, Cengage</a:t>
            </a:r>
            <a:r>
              <a:rPr lang="en-US" dirty="0">
                <a:solidFill>
                  <a:schemeClr val="bg1"/>
                </a:solidFill>
                <a:latin typeface="Book Antiqua" pitchFamily="18" charset="0"/>
              </a:rPr>
              <a:t>.</a:t>
            </a:r>
          </a:p>
          <a:p>
            <a:r>
              <a:rPr lang="en-US" dirty="0" smtClean="0">
                <a:solidFill>
                  <a:schemeClr val="bg1"/>
                </a:solidFill>
                <a:latin typeface="Book Antiqua" pitchFamily="18" charset="0"/>
              </a:rPr>
              <a:t>Managing Business Process Flow, Anupindi et al. 2012,  Pearson.</a:t>
            </a:r>
          </a:p>
          <a:p>
            <a:r>
              <a:rPr lang="en-US" dirty="0">
                <a:solidFill>
                  <a:schemeClr val="bg1"/>
                </a:solidFill>
                <a:latin typeface="Book Antiqua" pitchFamily="18" charset="0"/>
              </a:rPr>
              <a:t>Project Management in Practice, </a:t>
            </a:r>
            <a:r>
              <a:rPr lang="en-US" dirty="0" smtClean="0">
                <a:solidFill>
                  <a:schemeClr val="bg1"/>
                </a:solidFill>
                <a:latin typeface="Book Antiqua" pitchFamily="18" charset="0"/>
              </a:rPr>
              <a:t>Meredith et al. 2014, Wiley</a:t>
            </a:r>
            <a:endParaRPr lang="en-US" dirty="0">
              <a:solidFill>
                <a:schemeClr val="bg1"/>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4" name="Text Box 14"/>
          <p:cNvSpPr txBox="1">
            <a:spLocks noChangeArrowheads="1"/>
          </p:cNvSpPr>
          <p:nvPr/>
        </p:nvSpPr>
        <p:spPr bwMode="auto">
          <a:xfrm>
            <a:off x="1" y="24825"/>
            <a:ext cx="9143999" cy="584775"/>
          </a:xfrm>
          <a:prstGeom prst="rect">
            <a:avLst/>
          </a:prstGeom>
          <a:noFill/>
          <a:ln w="12700">
            <a:noFill/>
            <a:miter lim="800000"/>
            <a:headEnd/>
            <a:tailEnd/>
          </a:ln>
        </p:spPr>
        <p:txBody>
          <a:bodyPr wrap="square">
            <a:spAutoFit/>
          </a:bodyPr>
          <a:lstStyle/>
          <a:p>
            <a:r>
              <a:rPr lang="el-GR" sz="3200" dirty="0">
                <a:latin typeface="Impact" pitchFamily="34" charset="0"/>
              </a:rPr>
              <a:t>μ</a:t>
            </a:r>
            <a:r>
              <a:rPr lang="en-US" sz="3200" dirty="0">
                <a:latin typeface="Impact" pitchFamily="34" charset="0"/>
              </a:rPr>
              <a:t> and </a:t>
            </a:r>
            <a:r>
              <a:rPr lang="el-GR" sz="3200" dirty="0">
                <a:latin typeface="Impact" pitchFamily="34" charset="0"/>
              </a:rPr>
              <a:t>σ</a:t>
            </a:r>
            <a:r>
              <a:rPr lang="en-US" sz="3200" dirty="0">
                <a:latin typeface="Impact" pitchFamily="34" charset="0"/>
              </a:rPr>
              <a:t> of demand per period and fixed </a:t>
            </a:r>
            <a:r>
              <a:rPr lang="en-US" sz="3200" dirty="0" smtClean="0">
                <a:latin typeface="Impact" pitchFamily="34" charset="0"/>
              </a:rPr>
              <a:t>L</a:t>
            </a:r>
            <a:endParaRPr lang="en-US" sz="3200" dirty="0">
              <a:latin typeface="Impact"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17411657"/>
              </p:ext>
            </p:extLst>
          </p:nvPr>
        </p:nvGraphicFramePr>
        <p:xfrm>
          <a:off x="755576" y="1052736"/>
          <a:ext cx="7632848" cy="5337894"/>
        </p:xfrm>
        <a:graphic>
          <a:graphicData uri="http://schemas.openxmlformats.org/presentationml/2006/ole">
            <mc:AlternateContent xmlns:mc="http://schemas.openxmlformats.org/markup-compatibility/2006">
              <mc:Choice xmlns:v="urn:schemas-microsoft-com:vml" Requires="v">
                <p:oleObj spid="_x0000_s110621" name="Worksheet" r:id="rId4" imgW="4276745" imgH="2990790" progId="Excel.Sheet.12">
                  <p:embed/>
                </p:oleObj>
              </mc:Choice>
              <mc:Fallback>
                <p:oleObj name="Worksheet" r:id="rId4" imgW="4276745" imgH="2990790" progId="Excel.Sheet.12">
                  <p:embed/>
                  <p:pic>
                    <p:nvPicPr>
                      <p:cNvPr id="0" name=""/>
                      <p:cNvPicPr/>
                      <p:nvPr/>
                    </p:nvPicPr>
                    <p:blipFill>
                      <a:blip r:embed="rId5"/>
                      <a:stretch>
                        <a:fillRect/>
                      </a:stretch>
                    </p:blipFill>
                    <p:spPr>
                      <a:xfrm>
                        <a:off x="755576" y="1052736"/>
                        <a:ext cx="7632848" cy="533789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Text Box 11"/>
              <p:cNvSpPr txBox="1">
                <a:spLocks noChangeArrowheads="1"/>
              </p:cNvSpPr>
              <p:nvPr/>
            </p:nvSpPr>
            <p:spPr bwMode="auto">
              <a:xfrm>
                <a:off x="1077476" y="1294161"/>
                <a:ext cx="3456384" cy="46576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b="1" dirty="0" smtClean="0">
                    <a:latin typeface="Book Antiqua" pitchFamily="18" charset="0"/>
                    <a:cs typeface="Times New Roman" pitchFamily="18" charset="0"/>
                  </a:rPr>
                  <a:t>x</a:t>
                </a:r>
                <a:r>
                  <a:rPr lang="en-US" b="1" dirty="0">
                    <a:latin typeface="Book Antiqua" pitchFamily="18" charset="0"/>
                    <a:cs typeface="Times New Roman" pitchFamily="18" charset="0"/>
                  </a:rPr>
                  <a:t>: (</a:t>
                </a:r>
                <a:r>
                  <a:rPr lang="en-US" b="1" dirty="0">
                    <a:latin typeface="Impact" pitchFamily="34" charset="0"/>
                    <a:cs typeface="Arial" charset="0"/>
                    <a:sym typeface="Symbol" panose="05050102010706020507" pitchFamily="18" charset="2"/>
                  </a:rPr>
                  <a:t> ,</a:t>
                </a:r>
                <a:r>
                  <a:rPr lang="el-GR" b="1" dirty="0">
                    <a:latin typeface="Book Antiqua" pitchFamily="18" charset="0"/>
                    <a:cs typeface="Times New Roman" pitchFamily="18" charset="0"/>
                  </a:rPr>
                  <a:t> σ</a:t>
                </a:r>
                <a:r>
                  <a:rPr lang="en-US" b="1" dirty="0">
                    <a:latin typeface="Book Antiqua" pitchFamily="18" charset="0"/>
                    <a:cs typeface="Times New Roman" pitchFamily="18" charset="0"/>
                  </a:rPr>
                  <a:t>) </a:t>
                </a:r>
                <a:r>
                  <a:rPr lang="en-US" b="1" dirty="0">
                    <a:latin typeface="Book Antiqua" pitchFamily="18" charset="0"/>
                    <a:cs typeface="Times New Roman" pitchFamily="18" charset="0"/>
                    <a:sym typeface="Wingdings" panose="05000000000000000000" pitchFamily="2" charset="2"/>
                  </a:rPr>
                  <a:t> </a:t>
                </a:r>
                <a:r>
                  <a:rPr lang="en-US" b="1" dirty="0">
                    <a:latin typeface="Book Antiqua" pitchFamily="18" charset="0"/>
                    <a:cs typeface="Times New Roman" pitchFamily="18" charset="0"/>
                  </a:rPr>
                  <a:t>y: </a:t>
                </a:r>
                <a:r>
                  <a:rPr lang="en-US" b="1" dirty="0" smtClean="0">
                    <a:latin typeface="Book Antiqua" pitchFamily="18" charset="0"/>
                    <a:cs typeface="Times New Roman" pitchFamily="18" charset="0"/>
                  </a:rPr>
                  <a:t>(n</a:t>
                </a:r>
                <a:r>
                  <a:rPr lang="en-US" b="1" dirty="0" smtClean="0">
                    <a:latin typeface="Impact" pitchFamily="34" charset="0"/>
                    <a:cs typeface="Arial" charset="0"/>
                    <a:sym typeface="Symbol" panose="05050102010706020507" pitchFamily="18" charset="2"/>
                  </a:rPr>
                  <a:t> </a:t>
                </a:r>
                <a:r>
                  <a:rPr lang="en-US" b="1" dirty="0">
                    <a:latin typeface="Impact" pitchFamily="34" charset="0"/>
                    <a:cs typeface="Arial" charset="0"/>
                    <a:sym typeface="Symbol" panose="05050102010706020507" pitchFamily="18" charset="2"/>
                  </a:rPr>
                  <a:t>,</a:t>
                </a:r>
                <a:r>
                  <a:rPr lang="el-GR" b="1" dirty="0">
                    <a:latin typeface="Book Antiqua" pitchFamily="18" charset="0"/>
                    <a:cs typeface="Times New Roman" pitchFamily="18" charset="0"/>
                  </a:rPr>
                  <a:t> </a:t>
                </a:r>
                <a14:m>
                  <m:oMath xmlns:m="http://schemas.openxmlformats.org/officeDocument/2006/math">
                    <m:rad>
                      <m:radPr>
                        <m:degHide m:val="on"/>
                        <m:ctrlPr>
                          <a:rPr lang="en-US" i="1" dirty="0" smtClean="0">
                            <a:solidFill>
                              <a:schemeClr val="tx1"/>
                            </a:solidFill>
                            <a:latin typeface="Cambria Math" panose="02040503050406030204" pitchFamily="18" charset="0"/>
                          </a:rPr>
                        </m:ctrlPr>
                      </m:radPr>
                      <m:deg/>
                      <m:e>
                        <m:r>
                          <a:rPr lang="en-US" b="0" i="1" dirty="0" smtClean="0">
                            <a:solidFill>
                              <a:schemeClr val="tx1"/>
                            </a:solidFill>
                            <a:latin typeface="Cambria Math" panose="02040503050406030204" pitchFamily="18" charset="0"/>
                          </a:rPr>
                          <m:t>𝑛</m:t>
                        </m:r>
                      </m:e>
                    </m:rad>
                  </m:oMath>
                </a14:m>
                <a:r>
                  <a:rPr lang="en-US" b="1" dirty="0" smtClean="0">
                    <a:latin typeface="Book Antiqua" pitchFamily="18" charset="0"/>
                    <a:cs typeface="Times New Roman" pitchFamily="18" charset="0"/>
                  </a:rPr>
                  <a:t> </a:t>
                </a:r>
                <a:r>
                  <a:rPr lang="el-GR" b="1" dirty="0" smtClean="0">
                    <a:latin typeface="Book Antiqua" pitchFamily="18" charset="0"/>
                    <a:cs typeface="Times New Roman" pitchFamily="18" charset="0"/>
                  </a:rPr>
                  <a:t>σ</a:t>
                </a:r>
                <a:r>
                  <a:rPr lang="en-US" b="1" dirty="0" smtClean="0">
                    <a:latin typeface="Book Antiqua" pitchFamily="18" charset="0"/>
                    <a:cs typeface="Times New Roman" pitchFamily="18" charset="0"/>
                  </a:rPr>
                  <a:t>)</a:t>
                </a:r>
                <a:endParaRPr lang="en-US" b="1" baseline="30000" dirty="0">
                  <a:solidFill>
                    <a:srgbClr val="C00000"/>
                  </a:solidFill>
                  <a:latin typeface="Book Antiqua" pitchFamily="18" charset="0"/>
                  <a:cs typeface="Times New Roman" pitchFamily="18" charset="0"/>
                </a:endParaRPr>
              </a:p>
            </p:txBody>
          </p:sp>
        </mc:Choice>
        <mc:Fallback xmlns="">
          <p:sp>
            <p:nvSpPr>
              <p:cNvPr id="10" name="Text Box 11"/>
              <p:cNvSpPr txBox="1">
                <a:spLocks noRot="1" noChangeAspect="1" noMove="1" noResize="1" noEditPoints="1" noAdjustHandles="1" noChangeArrowheads="1" noChangeShapeType="1" noTextEdit="1"/>
              </p:cNvSpPr>
              <p:nvPr/>
            </p:nvSpPr>
            <p:spPr bwMode="auto">
              <a:xfrm>
                <a:off x="1077476" y="1294161"/>
                <a:ext cx="3456384" cy="465769"/>
              </a:xfrm>
              <a:prstGeom prst="rect">
                <a:avLst/>
              </a:prstGeom>
              <a:blipFill rotWithShape="0">
                <a:blip r:embed="rId7"/>
                <a:stretch>
                  <a:fillRect l="-2116" t="-11688" r="-1940" b="-2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9001844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85078"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83313" y="928163"/>
            <a:ext cx="9072561" cy="4339650"/>
          </a:xfrm>
          <a:prstGeom prst="rect">
            <a:avLst/>
          </a:prstGeom>
          <a:noFill/>
          <a:ln w="12700">
            <a:noFill/>
            <a:miter lim="800000"/>
            <a:headEnd/>
            <a:tailEnd/>
          </a:ln>
        </p:spPr>
        <p:txBody>
          <a:bodyPr wrap="square">
            <a:spAutoFit/>
          </a:bodyPr>
          <a:lstStyle/>
          <a:p>
            <a:r>
              <a:rPr lang="en-US" sz="2400" dirty="0">
                <a:latin typeface="Book Antiqua" pitchFamily="18" charset="0"/>
              </a:rPr>
              <a:t>If </a:t>
            </a:r>
            <a:r>
              <a:rPr lang="en-US" sz="2400" dirty="0" smtClean="0">
                <a:solidFill>
                  <a:srgbClr val="C00000"/>
                </a:solidFill>
                <a:latin typeface="Book Antiqua" pitchFamily="18" charset="0"/>
              </a:rPr>
              <a:t>Demand</a:t>
            </a:r>
            <a:r>
              <a:rPr lang="en-US" sz="2400" dirty="0" smtClean="0">
                <a:solidFill>
                  <a:srgbClr val="CC0000"/>
                </a:solidFill>
                <a:latin typeface="Book Antiqua" pitchFamily="18" charset="0"/>
              </a:rPr>
              <a:t> </a:t>
            </a:r>
            <a:r>
              <a:rPr lang="en-US" sz="2400" dirty="0">
                <a:latin typeface="Book Antiqua" pitchFamily="18" charset="0"/>
              </a:rPr>
              <a:t>is variable and </a:t>
            </a:r>
            <a:r>
              <a:rPr lang="en-US" sz="2400" dirty="0">
                <a:solidFill>
                  <a:srgbClr val="00863D"/>
                </a:solidFill>
                <a:latin typeface="Book Antiqua" pitchFamily="18" charset="0"/>
              </a:rPr>
              <a:t>Lead time </a:t>
            </a:r>
            <a:r>
              <a:rPr lang="en-US" sz="2400" dirty="0">
                <a:latin typeface="Book Antiqua" pitchFamily="18" charset="0"/>
              </a:rPr>
              <a:t>is </a:t>
            </a:r>
            <a:r>
              <a:rPr lang="en-US" sz="2400" dirty="0" smtClean="0">
                <a:latin typeface="Book Antiqua" pitchFamily="18" charset="0"/>
              </a:rPr>
              <a:t>fixed</a:t>
            </a:r>
          </a:p>
          <a:p>
            <a:endParaRPr lang="en-US" sz="2400" dirty="0">
              <a:latin typeface="Book Antiqua" pitchFamily="18" charset="0"/>
            </a:endParaRPr>
          </a:p>
          <a:p>
            <a:pPr>
              <a:spcAft>
                <a:spcPts val="1200"/>
              </a:spcAft>
            </a:pPr>
            <a:r>
              <a:rPr lang="en-US" sz="2400" dirty="0" smtClean="0">
                <a:latin typeface="Book Antiqua" pitchFamily="18" charset="0"/>
              </a:rPr>
              <a:t>L: Lead Time</a:t>
            </a:r>
          </a:p>
          <a:p>
            <a:pPr>
              <a:spcAft>
                <a:spcPts val="1200"/>
              </a:spcAft>
            </a:pPr>
            <a:r>
              <a:rPr lang="en-US" sz="2400" b="1" dirty="0" smtClean="0">
                <a:latin typeface="Book Antiqua" pitchFamily="18" charset="0"/>
              </a:rPr>
              <a:t>R</a:t>
            </a:r>
            <a:r>
              <a:rPr lang="en-US" sz="2400" dirty="0" smtClean="0">
                <a:latin typeface="Book Antiqua" pitchFamily="18" charset="0"/>
              </a:rPr>
              <a:t>: Demand per period (per day, week, month)</a:t>
            </a:r>
          </a:p>
          <a:p>
            <a:pPr>
              <a:spcAft>
                <a:spcPts val="1200"/>
              </a:spcAft>
            </a:pPr>
            <a:r>
              <a:rPr lang="en-US" sz="2400" dirty="0" smtClean="0">
                <a:latin typeface="Book Antiqua" pitchFamily="18" charset="0"/>
              </a:rPr>
              <a:t>R: Average Demand per period (day, week, month)</a:t>
            </a:r>
          </a:p>
          <a:p>
            <a:pPr>
              <a:spcAft>
                <a:spcPts val="1200"/>
              </a:spcAft>
            </a:pPr>
            <a:r>
              <a:rPr lang="en-US" sz="2400" dirty="0" smtClean="0">
                <a:latin typeface="Book Antiqua" pitchFamily="18" charset="0"/>
                <a:sym typeface="Symbol"/>
              </a:rPr>
              <a:t></a:t>
            </a:r>
            <a:r>
              <a:rPr lang="en-US" sz="2400" baseline="-25000" dirty="0" smtClean="0">
                <a:latin typeface="Book Antiqua" pitchFamily="18" charset="0"/>
                <a:sym typeface="Symbol"/>
              </a:rPr>
              <a:t>R</a:t>
            </a:r>
            <a:r>
              <a:rPr lang="en-US" sz="2400" dirty="0" smtClean="0">
                <a:latin typeface="Book Antiqua" pitchFamily="18" charset="0"/>
                <a:sym typeface="Symbol"/>
              </a:rPr>
              <a:t>: Standard deviation of demand (per period)</a:t>
            </a:r>
          </a:p>
          <a:p>
            <a:pPr>
              <a:spcAft>
                <a:spcPts val="1200"/>
              </a:spcAft>
            </a:pPr>
            <a:r>
              <a:rPr lang="en-US" sz="2400" dirty="0" smtClean="0">
                <a:latin typeface="Book Antiqua" pitchFamily="18" charset="0"/>
                <a:sym typeface="Symbol"/>
              </a:rPr>
              <a:t>LTD: Average Demand During Lead Time</a:t>
            </a:r>
          </a:p>
          <a:p>
            <a:pPr>
              <a:spcAft>
                <a:spcPts val="1200"/>
              </a:spcAft>
            </a:pPr>
            <a:r>
              <a:rPr lang="en-US" sz="2400" dirty="0" smtClean="0">
                <a:solidFill>
                  <a:srgbClr val="C00000"/>
                </a:solidFill>
                <a:latin typeface="Book Antiqua" pitchFamily="18" charset="0"/>
                <a:sym typeface="Symbol"/>
              </a:rPr>
              <a:t>LTD = L × R</a:t>
            </a:r>
          </a:p>
          <a:p>
            <a:pPr>
              <a:spcAft>
                <a:spcPts val="1200"/>
              </a:spcAft>
            </a:pPr>
            <a:r>
              <a:rPr lang="en-US" sz="2400" dirty="0" smtClean="0">
                <a:latin typeface="Book Antiqua" pitchFamily="18" charset="0"/>
                <a:sym typeface="Symbol"/>
              </a:rPr>
              <a:t></a:t>
            </a:r>
            <a:r>
              <a:rPr lang="en-US" sz="2400" baseline="-25000" dirty="0" smtClean="0">
                <a:latin typeface="Book Antiqua" pitchFamily="18" charset="0"/>
                <a:sym typeface="Symbol"/>
              </a:rPr>
              <a:t>LTD</a:t>
            </a:r>
            <a:r>
              <a:rPr lang="en-US" sz="2400" dirty="0" smtClean="0">
                <a:latin typeface="Book Antiqua" pitchFamily="18" charset="0"/>
                <a:sym typeface="Symbol"/>
              </a:rPr>
              <a:t>: </a:t>
            </a:r>
            <a:r>
              <a:rPr lang="en-US" sz="2400" dirty="0">
                <a:latin typeface="Book Antiqua" pitchFamily="18" charset="0"/>
                <a:sym typeface="Symbol"/>
              </a:rPr>
              <a:t>Standard deviation of demand </a:t>
            </a:r>
            <a:r>
              <a:rPr lang="en-US" sz="2400" dirty="0" smtClean="0">
                <a:latin typeface="Book Antiqua" pitchFamily="18" charset="0"/>
                <a:sym typeface="Symbol"/>
              </a:rPr>
              <a:t>during lead time</a:t>
            </a:r>
            <a:endParaRPr lang="en-US" sz="2400" dirty="0">
              <a:latin typeface="Book Antiqua" pitchFamily="18" charset="0"/>
            </a:endParaRPr>
          </a:p>
        </p:txBody>
      </p:sp>
      <p:sp>
        <p:nvSpPr>
          <p:cNvPr id="15374" name="Text Box 14"/>
          <p:cNvSpPr txBox="1">
            <a:spLocks noChangeArrowheads="1"/>
          </p:cNvSpPr>
          <p:nvPr/>
        </p:nvSpPr>
        <p:spPr bwMode="auto">
          <a:xfrm>
            <a:off x="0" y="0"/>
            <a:ext cx="9143999" cy="584775"/>
          </a:xfrm>
          <a:prstGeom prst="rect">
            <a:avLst/>
          </a:prstGeom>
          <a:noFill/>
          <a:ln w="12700">
            <a:noFill/>
            <a:miter lim="800000"/>
            <a:headEnd/>
            <a:tailEnd/>
          </a:ln>
        </p:spPr>
        <p:txBody>
          <a:bodyPr wrap="square">
            <a:spAutoFit/>
          </a:bodyPr>
          <a:lstStyle/>
          <a:p>
            <a:r>
              <a:rPr lang="el-GR" sz="3200" dirty="0">
                <a:latin typeface="Impact" pitchFamily="34" charset="0"/>
              </a:rPr>
              <a:t>μ</a:t>
            </a:r>
            <a:r>
              <a:rPr lang="en-US" sz="3200" dirty="0">
                <a:latin typeface="Impact" pitchFamily="34" charset="0"/>
              </a:rPr>
              <a:t> and </a:t>
            </a:r>
            <a:r>
              <a:rPr lang="el-GR" sz="3200" dirty="0">
                <a:latin typeface="Impact" pitchFamily="34" charset="0"/>
              </a:rPr>
              <a:t>σ</a:t>
            </a:r>
            <a:r>
              <a:rPr lang="en-US" sz="3200" dirty="0">
                <a:latin typeface="Impact" pitchFamily="34" charset="0"/>
              </a:rPr>
              <a:t> of demand per period and fixed </a:t>
            </a:r>
            <a:r>
              <a:rPr lang="en-US" sz="3200" dirty="0" smtClean="0">
                <a:latin typeface="Impact" pitchFamily="34" charset="0"/>
              </a:rPr>
              <a:t>L</a:t>
            </a:r>
            <a:endParaRPr lang="en-US" sz="3200" dirty="0">
              <a:latin typeface="Impact"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2915816" y="5373216"/>
                <a:ext cx="2252348" cy="631198"/>
              </a:xfrm>
              <a:prstGeom prst="rect">
                <a:avLst/>
              </a:prstGeom>
              <a:noFill/>
            </p:spPr>
            <p:txBody>
              <a:bodyPr wrap="none" rtlCol="0">
                <a:spAutoFit/>
              </a:bodyPr>
              <a:lstStyle/>
              <a:p>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𝜎</m:t>
                        </m:r>
                      </m:e>
                      <m:sub>
                        <m:r>
                          <a:rPr lang="en-US" sz="3200" b="0" i="1" smtClean="0">
                            <a:solidFill>
                              <a:srgbClr val="C00000"/>
                            </a:solidFill>
                            <a:latin typeface="Cambria Math"/>
                          </a:rPr>
                          <m:t>𝐿𝑇𝐷</m:t>
                        </m:r>
                      </m:sub>
                    </m:sSub>
                  </m:oMath>
                </a14:m>
                <a:r>
                  <a:rPr lang="en-US" sz="3200" dirty="0" smtClean="0">
                    <a:solidFill>
                      <a:srgbClr val="C00000"/>
                    </a:solidFill>
                  </a:rPr>
                  <a:t>=</a:t>
                </a:r>
                <a14:m>
                  <m:oMath xmlns:m="http://schemas.openxmlformats.org/officeDocument/2006/math">
                    <m:rad>
                      <m:radPr>
                        <m:degHide m:val="on"/>
                        <m:ctrlPr>
                          <a:rPr lang="en-US" sz="3200" i="1" dirty="0" smtClean="0">
                            <a:solidFill>
                              <a:srgbClr val="C00000"/>
                            </a:solidFill>
                            <a:latin typeface="Cambria Math" panose="02040503050406030204" pitchFamily="18" charset="0"/>
                          </a:rPr>
                        </m:ctrlPr>
                      </m:radPr>
                      <m:deg/>
                      <m:e>
                        <m:r>
                          <a:rPr lang="en-US" sz="3200" b="0" i="1" dirty="0" smtClean="0">
                            <a:solidFill>
                              <a:srgbClr val="C00000"/>
                            </a:solidFill>
                            <a:latin typeface="Cambria Math"/>
                          </a:rPr>
                          <m:t>𝐿</m:t>
                        </m:r>
                      </m:e>
                    </m:rad>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a:ea typeface="Cambria Math"/>
                          </a:rPr>
                          <m:t>𝜎</m:t>
                        </m:r>
                      </m:e>
                      <m:sub>
                        <m:r>
                          <a:rPr lang="en-US" sz="3200" b="0" i="1" dirty="0" smtClean="0">
                            <a:solidFill>
                              <a:srgbClr val="C00000"/>
                            </a:solidFill>
                            <a:latin typeface="Cambria Math"/>
                          </a:rPr>
                          <m:t>𝑅</m:t>
                        </m:r>
                      </m:sub>
                    </m:sSub>
                  </m:oMath>
                </a14:m>
                <a:endParaRPr lang="en-US" sz="3200"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15816" y="5373216"/>
                <a:ext cx="2252348" cy="631198"/>
              </a:xfrm>
              <a:prstGeom prst="rect">
                <a:avLst/>
              </a:prstGeom>
              <a:blipFill rotWithShape="0">
                <a:blip r:embed="rId6"/>
                <a:stretch>
                  <a:fillRect t="-5769" b="-29808"/>
                </a:stretch>
              </a:blipFill>
            </p:spPr>
            <p:txBody>
              <a:bodyPr/>
              <a:lstStyle/>
              <a:p>
                <a:r>
                  <a:rPr lang="en-US">
                    <a:noFill/>
                  </a:rPr>
                  <a:t> </a:t>
                </a:r>
              </a:p>
            </p:txBody>
          </p:sp>
        </mc:Fallback>
      </mc:AlternateContent>
    </p:spTree>
    <p:extLst>
      <p:ext uri="{BB962C8B-B14F-4D97-AF65-F5344CB8AC3E}">
        <p14:creationId xmlns:p14="http://schemas.microsoft.com/office/powerpoint/2010/main" val="621025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2" end="2"/>
                                            </p:txEl>
                                          </p:spTgt>
                                        </p:tgtEl>
                                        <p:attrNameLst>
                                          <p:attrName>style.visibility</p:attrName>
                                        </p:attrNameLst>
                                      </p:cBhvr>
                                      <p:to>
                                        <p:strVal val="visible"/>
                                      </p:to>
                                    </p:set>
                                    <p:animEffect transition="in" filter="dissolve">
                                      <p:cBhvr>
                                        <p:cTn id="12" dur="500"/>
                                        <p:tgtEl>
                                          <p:spTgt spid="6389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3" end="3"/>
                                            </p:txEl>
                                          </p:spTgt>
                                        </p:tgtEl>
                                        <p:attrNameLst>
                                          <p:attrName>style.visibility</p:attrName>
                                        </p:attrNameLst>
                                      </p:cBhvr>
                                      <p:to>
                                        <p:strVal val="visible"/>
                                      </p:to>
                                    </p:set>
                                    <p:animEffect transition="in" filter="dissolve">
                                      <p:cBhvr>
                                        <p:cTn id="17" dur="500"/>
                                        <p:tgtEl>
                                          <p:spTgt spid="6389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4" end="4"/>
                                            </p:txEl>
                                          </p:spTgt>
                                        </p:tgtEl>
                                        <p:attrNameLst>
                                          <p:attrName>style.visibility</p:attrName>
                                        </p:attrNameLst>
                                      </p:cBhvr>
                                      <p:to>
                                        <p:strVal val="visible"/>
                                      </p:to>
                                    </p:set>
                                    <p:animEffect transition="in" filter="dissolve">
                                      <p:cBhvr>
                                        <p:cTn id="22" dur="500"/>
                                        <p:tgtEl>
                                          <p:spTgt spid="6389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5" end="5"/>
                                            </p:txEl>
                                          </p:spTgt>
                                        </p:tgtEl>
                                        <p:attrNameLst>
                                          <p:attrName>style.visibility</p:attrName>
                                        </p:attrNameLst>
                                      </p:cBhvr>
                                      <p:to>
                                        <p:strVal val="visible"/>
                                      </p:to>
                                    </p:set>
                                    <p:animEffect transition="in" filter="dissolve">
                                      <p:cBhvr>
                                        <p:cTn id="27" dur="500"/>
                                        <p:tgtEl>
                                          <p:spTgt spid="6389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6" end="6"/>
                                            </p:txEl>
                                          </p:spTgt>
                                        </p:tgtEl>
                                        <p:attrNameLst>
                                          <p:attrName>style.visibility</p:attrName>
                                        </p:attrNameLst>
                                      </p:cBhvr>
                                      <p:to>
                                        <p:strVal val="visible"/>
                                      </p:to>
                                    </p:set>
                                    <p:animEffect transition="in" filter="dissolve">
                                      <p:cBhvr>
                                        <p:cTn id="32" dur="500"/>
                                        <p:tgtEl>
                                          <p:spTgt spid="63898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7" end="7"/>
                                            </p:txEl>
                                          </p:spTgt>
                                        </p:tgtEl>
                                        <p:attrNameLst>
                                          <p:attrName>style.visibility</p:attrName>
                                        </p:attrNameLst>
                                      </p:cBhvr>
                                      <p:to>
                                        <p:strVal val="visible"/>
                                      </p:to>
                                    </p:set>
                                    <p:animEffect transition="in" filter="dissolve">
                                      <p:cBhvr>
                                        <p:cTn id="37" dur="500"/>
                                        <p:tgtEl>
                                          <p:spTgt spid="63898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8" end="8"/>
                                            </p:txEl>
                                          </p:spTgt>
                                        </p:tgtEl>
                                        <p:attrNameLst>
                                          <p:attrName>style.visibility</p:attrName>
                                        </p:attrNameLst>
                                      </p:cBhvr>
                                      <p:to>
                                        <p:strVal val="visible"/>
                                      </p:to>
                                    </p:set>
                                    <p:animEffect transition="in" filter="dissolve">
                                      <p:cBhvr>
                                        <p:cTn id="42" dur="500"/>
                                        <p:tgtEl>
                                          <p:spTgt spid="63898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86103"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71439" y="931765"/>
            <a:ext cx="9072561" cy="4339650"/>
          </a:xfrm>
          <a:prstGeom prst="rect">
            <a:avLst/>
          </a:prstGeom>
          <a:noFill/>
          <a:ln w="12700">
            <a:noFill/>
            <a:miter lim="800000"/>
            <a:headEnd/>
            <a:tailEnd/>
          </a:ln>
        </p:spPr>
        <p:txBody>
          <a:bodyPr wrap="square">
            <a:spAutoFit/>
          </a:bodyPr>
          <a:lstStyle/>
          <a:p>
            <a:r>
              <a:rPr lang="en-US" sz="2400" dirty="0">
                <a:latin typeface="Book Antiqua" pitchFamily="18" charset="0"/>
              </a:rPr>
              <a:t>If </a:t>
            </a:r>
            <a:r>
              <a:rPr lang="en-US" sz="2400" dirty="0">
                <a:solidFill>
                  <a:srgbClr val="C00000"/>
                </a:solidFill>
                <a:latin typeface="Book Antiqua" pitchFamily="18" charset="0"/>
              </a:rPr>
              <a:t>demand</a:t>
            </a:r>
            <a:r>
              <a:rPr lang="en-US" sz="2400" dirty="0">
                <a:solidFill>
                  <a:srgbClr val="CC0000"/>
                </a:solidFill>
                <a:latin typeface="Book Antiqua" pitchFamily="18" charset="0"/>
              </a:rPr>
              <a:t> </a:t>
            </a:r>
            <a:r>
              <a:rPr lang="en-US" sz="2400" dirty="0">
                <a:latin typeface="Book Antiqua" pitchFamily="18" charset="0"/>
              </a:rPr>
              <a:t>is variable and </a:t>
            </a:r>
            <a:r>
              <a:rPr lang="en-US" sz="2400" dirty="0">
                <a:solidFill>
                  <a:srgbClr val="00863D"/>
                </a:solidFill>
                <a:latin typeface="Book Antiqua" pitchFamily="18" charset="0"/>
              </a:rPr>
              <a:t>Lead time </a:t>
            </a:r>
            <a:r>
              <a:rPr lang="en-US" sz="2400" dirty="0">
                <a:latin typeface="Book Antiqua" pitchFamily="18" charset="0"/>
              </a:rPr>
              <a:t>is </a:t>
            </a:r>
            <a:r>
              <a:rPr lang="en-US" sz="2400" dirty="0" smtClean="0">
                <a:latin typeface="Book Antiqua" pitchFamily="18" charset="0"/>
              </a:rPr>
              <a:t>fixed</a:t>
            </a:r>
          </a:p>
          <a:p>
            <a:endParaRPr lang="en-US" sz="2400" dirty="0">
              <a:latin typeface="Book Antiqua" pitchFamily="18" charset="0"/>
            </a:endParaRPr>
          </a:p>
          <a:p>
            <a:pPr>
              <a:spcAft>
                <a:spcPts val="1200"/>
              </a:spcAft>
            </a:pPr>
            <a:r>
              <a:rPr lang="en-US" sz="2400" dirty="0" smtClean="0">
                <a:latin typeface="Book Antiqua" pitchFamily="18" charset="0"/>
              </a:rPr>
              <a:t>L: Lead Time = </a:t>
            </a:r>
            <a:r>
              <a:rPr lang="en-US" sz="2400" dirty="0">
                <a:latin typeface="Book Antiqua" pitchFamily="18" charset="0"/>
              </a:rPr>
              <a:t>5</a:t>
            </a:r>
            <a:r>
              <a:rPr lang="en-US" sz="2400" dirty="0" smtClean="0">
                <a:latin typeface="Book Antiqua" pitchFamily="18" charset="0"/>
              </a:rPr>
              <a:t> </a:t>
            </a:r>
            <a:r>
              <a:rPr lang="en-US" sz="2400" dirty="0" smtClean="0">
                <a:solidFill>
                  <a:srgbClr val="C00000"/>
                </a:solidFill>
                <a:latin typeface="Book Antiqua" pitchFamily="18" charset="0"/>
              </a:rPr>
              <a:t>days</a:t>
            </a:r>
          </a:p>
          <a:p>
            <a:pPr>
              <a:spcAft>
                <a:spcPts val="1200"/>
              </a:spcAft>
            </a:pPr>
            <a:r>
              <a:rPr lang="en-US" sz="2400" b="1" dirty="0" smtClean="0">
                <a:latin typeface="Book Antiqua" pitchFamily="18" charset="0"/>
              </a:rPr>
              <a:t>R</a:t>
            </a:r>
            <a:r>
              <a:rPr lang="en-US" sz="2400" dirty="0" smtClean="0">
                <a:latin typeface="Book Antiqua" pitchFamily="18" charset="0"/>
              </a:rPr>
              <a:t>: Demand per </a:t>
            </a:r>
            <a:r>
              <a:rPr lang="en-US" sz="2400" dirty="0" smtClean="0">
                <a:solidFill>
                  <a:srgbClr val="C00000"/>
                </a:solidFill>
                <a:latin typeface="Book Antiqua" pitchFamily="18" charset="0"/>
              </a:rPr>
              <a:t>day</a:t>
            </a:r>
            <a:r>
              <a:rPr lang="en-US" sz="2400" dirty="0" smtClean="0">
                <a:solidFill>
                  <a:srgbClr val="FF0000"/>
                </a:solidFill>
                <a:latin typeface="Book Antiqua" pitchFamily="18" charset="0"/>
              </a:rPr>
              <a:t> </a:t>
            </a:r>
          </a:p>
          <a:p>
            <a:pPr>
              <a:spcAft>
                <a:spcPts val="1200"/>
              </a:spcAft>
            </a:pPr>
            <a:r>
              <a:rPr lang="en-US" sz="2400" dirty="0" smtClean="0">
                <a:latin typeface="Book Antiqua" pitchFamily="18" charset="0"/>
              </a:rPr>
              <a:t>R: Average </a:t>
            </a:r>
            <a:r>
              <a:rPr lang="en-US" sz="2400" dirty="0" smtClean="0">
                <a:solidFill>
                  <a:srgbClr val="C00000"/>
                </a:solidFill>
                <a:latin typeface="Book Antiqua" pitchFamily="18" charset="0"/>
                <a:sym typeface="Symbol"/>
              </a:rPr>
              <a:t>daily</a:t>
            </a:r>
            <a:r>
              <a:rPr lang="en-US" sz="2400" dirty="0" smtClean="0">
                <a:latin typeface="Book Antiqua" pitchFamily="18" charset="0"/>
              </a:rPr>
              <a:t> demand =50</a:t>
            </a:r>
          </a:p>
          <a:p>
            <a:pPr>
              <a:spcAft>
                <a:spcPts val="1200"/>
              </a:spcAft>
            </a:pPr>
            <a:r>
              <a:rPr lang="en-US" sz="2400" dirty="0" smtClean="0">
                <a:latin typeface="Book Antiqua" pitchFamily="18" charset="0"/>
                <a:sym typeface="Symbol"/>
              </a:rPr>
              <a:t></a:t>
            </a:r>
            <a:r>
              <a:rPr lang="en-US" sz="2400" baseline="-25000" dirty="0" smtClean="0">
                <a:latin typeface="Book Antiqua" pitchFamily="18" charset="0"/>
                <a:sym typeface="Symbol"/>
              </a:rPr>
              <a:t>R</a:t>
            </a:r>
            <a:r>
              <a:rPr lang="en-US" sz="2400" dirty="0" smtClean="0">
                <a:latin typeface="Book Antiqua" pitchFamily="18" charset="0"/>
                <a:sym typeface="Symbol"/>
              </a:rPr>
              <a:t>: Standard deviation of </a:t>
            </a:r>
            <a:r>
              <a:rPr lang="en-US" sz="2400" dirty="0" smtClean="0">
                <a:solidFill>
                  <a:srgbClr val="C00000"/>
                </a:solidFill>
                <a:latin typeface="Book Antiqua" pitchFamily="18" charset="0"/>
                <a:sym typeface="Symbol"/>
              </a:rPr>
              <a:t>daily</a:t>
            </a:r>
            <a:r>
              <a:rPr lang="en-US" sz="2400" dirty="0" smtClean="0">
                <a:latin typeface="Book Antiqua" pitchFamily="18" charset="0"/>
                <a:sym typeface="Symbol"/>
              </a:rPr>
              <a:t> demand =10</a:t>
            </a:r>
          </a:p>
          <a:p>
            <a:pPr>
              <a:spcAft>
                <a:spcPts val="1200"/>
              </a:spcAft>
            </a:pPr>
            <a:r>
              <a:rPr lang="en-US" sz="2400" dirty="0" smtClean="0">
                <a:latin typeface="Book Antiqua" pitchFamily="18" charset="0"/>
                <a:sym typeface="Symbol"/>
              </a:rPr>
              <a:t>LTD: Average Demand During </a:t>
            </a:r>
            <a:r>
              <a:rPr lang="en-US" sz="2400" dirty="0" smtClean="0">
                <a:solidFill>
                  <a:srgbClr val="C00000"/>
                </a:solidFill>
                <a:latin typeface="Book Antiqua" pitchFamily="18" charset="0"/>
                <a:sym typeface="Symbol"/>
              </a:rPr>
              <a:t>Lead Time</a:t>
            </a:r>
          </a:p>
          <a:p>
            <a:pPr>
              <a:spcAft>
                <a:spcPts val="1200"/>
              </a:spcAft>
            </a:pPr>
            <a:r>
              <a:rPr lang="en-US" sz="2400" dirty="0" smtClean="0">
                <a:solidFill>
                  <a:srgbClr val="C00000"/>
                </a:solidFill>
                <a:latin typeface="Book Antiqua" pitchFamily="18" charset="0"/>
                <a:sym typeface="Symbol"/>
              </a:rPr>
              <a:t>LTD = L × R = </a:t>
            </a:r>
            <a:r>
              <a:rPr lang="en-US" sz="2400" dirty="0">
                <a:solidFill>
                  <a:srgbClr val="C00000"/>
                </a:solidFill>
                <a:latin typeface="Book Antiqua" pitchFamily="18" charset="0"/>
                <a:sym typeface="Symbol"/>
              </a:rPr>
              <a:t>5</a:t>
            </a:r>
            <a:r>
              <a:rPr lang="en-US" sz="2400" dirty="0" smtClean="0">
                <a:solidFill>
                  <a:srgbClr val="C00000"/>
                </a:solidFill>
                <a:latin typeface="Book Antiqua" pitchFamily="18" charset="0"/>
                <a:sym typeface="Symbol"/>
              </a:rPr>
              <a:t> </a:t>
            </a:r>
            <a:r>
              <a:rPr lang="en-US" sz="2400" dirty="0">
                <a:solidFill>
                  <a:srgbClr val="C00000"/>
                </a:solidFill>
                <a:latin typeface="Book Antiqua" pitchFamily="18" charset="0"/>
                <a:sym typeface="Symbol"/>
              </a:rPr>
              <a:t>× </a:t>
            </a:r>
            <a:r>
              <a:rPr lang="en-US" sz="2400" dirty="0" smtClean="0">
                <a:solidFill>
                  <a:srgbClr val="C00000"/>
                </a:solidFill>
                <a:latin typeface="Book Antiqua" pitchFamily="18" charset="0"/>
                <a:sym typeface="Symbol"/>
              </a:rPr>
              <a:t>50 = 250</a:t>
            </a:r>
          </a:p>
          <a:p>
            <a:pPr>
              <a:spcAft>
                <a:spcPts val="1200"/>
              </a:spcAft>
            </a:pPr>
            <a:r>
              <a:rPr lang="en-US" sz="2400" dirty="0" smtClean="0">
                <a:latin typeface="Book Antiqua" pitchFamily="18" charset="0"/>
                <a:sym typeface="Symbol"/>
              </a:rPr>
              <a:t></a:t>
            </a:r>
            <a:r>
              <a:rPr lang="en-US" sz="2400" baseline="-25000" dirty="0" smtClean="0">
                <a:latin typeface="Book Antiqua" pitchFamily="18" charset="0"/>
                <a:sym typeface="Symbol"/>
              </a:rPr>
              <a:t>LTD</a:t>
            </a:r>
            <a:r>
              <a:rPr lang="en-US" sz="2400" dirty="0" smtClean="0">
                <a:latin typeface="Book Antiqua" pitchFamily="18" charset="0"/>
                <a:sym typeface="Symbol"/>
              </a:rPr>
              <a:t>: </a:t>
            </a:r>
            <a:r>
              <a:rPr lang="en-US" sz="2400" dirty="0">
                <a:latin typeface="Book Antiqua" pitchFamily="18" charset="0"/>
                <a:sym typeface="Symbol"/>
              </a:rPr>
              <a:t>Standard deviation of demand </a:t>
            </a:r>
            <a:r>
              <a:rPr lang="en-US" sz="2400" dirty="0" smtClean="0">
                <a:latin typeface="Book Antiqua" pitchFamily="18" charset="0"/>
                <a:sym typeface="Symbol"/>
              </a:rPr>
              <a:t>during lead time</a:t>
            </a:r>
            <a:endParaRPr lang="en-US" sz="2400" dirty="0">
              <a:latin typeface="Book Antiqua" pitchFamily="18" charset="0"/>
            </a:endParaRPr>
          </a:p>
        </p:txBody>
      </p:sp>
      <p:sp>
        <p:nvSpPr>
          <p:cNvPr id="15374" name="Text Box 14"/>
          <p:cNvSpPr txBox="1">
            <a:spLocks noChangeArrowheads="1"/>
          </p:cNvSpPr>
          <p:nvPr/>
        </p:nvSpPr>
        <p:spPr bwMode="auto">
          <a:xfrm>
            <a:off x="1" y="24825"/>
            <a:ext cx="9143999" cy="584775"/>
          </a:xfrm>
          <a:prstGeom prst="rect">
            <a:avLst/>
          </a:prstGeom>
          <a:noFill/>
          <a:ln w="12700">
            <a:noFill/>
            <a:miter lim="800000"/>
            <a:headEnd/>
            <a:tailEnd/>
          </a:ln>
        </p:spPr>
        <p:txBody>
          <a:bodyPr wrap="square">
            <a:spAutoFit/>
          </a:bodyPr>
          <a:lstStyle/>
          <a:p>
            <a:r>
              <a:rPr lang="el-GR" sz="3200" dirty="0">
                <a:latin typeface="Impact" pitchFamily="34" charset="0"/>
              </a:rPr>
              <a:t>μ</a:t>
            </a:r>
            <a:r>
              <a:rPr lang="en-US" sz="3200" dirty="0">
                <a:latin typeface="Impact" pitchFamily="34" charset="0"/>
              </a:rPr>
              <a:t> and </a:t>
            </a:r>
            <a:r>
              <a:rPr lang="el-GR" sz="3200" dirty="0">
                <a:latin typeface="Impact" pitchFamily="34" charset="0"/>
              </a:rPr>
              <a:t>σ</a:t>
            </a:r>
            <a:r>
              <a:rPr lang="en-US" sz="3200" dirty="0">
                <a:latin typeface="Impact" pitchFamily="34" charset="0"/>
              </a:rPr>
              <a:t> of demand per period and fixed </a:t>
            </a:r>
            <a:r>
              <a:rPr lang="en-US" sz="3200" dirty="0" smtClean="0">
                <a:latin typeface="Impact" pitchFamily="34" charset="0"/>
              </a:rPr>
              <a:t>L</a:t>
            </a:r>
            <a:endParaRPr lang="en-US" sz="3200" dirty="0">
              <a:latin typeface="Impact"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719452" y="5445224"/>
                <a:ext cx="2252348" cy="631198"/>
              </a:xfrm>
              <a:prstGeom prst="rect">
                <a:avLst/>
              </a:prstGeom>
              <a:noFill/>
            </p:spPr>
            <p:txBody>
              <a:bodyPr wrap="none" rtlCol="0">
                <a:spAutoFit/>
              </a:bodyPr>
              <a:lstStyle/>
              <a:p>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𝜎</m:t>
                        </m:r>
                      </m:e>
                      <m:sub>
                        <m:r>
                          <a:rPr lang="en-US" sz="3200" b="0" i="1" smtClean="0">
                            <a:solidFill>
                              <a:srgbClr val="C00000"/>
                            </a:solidFill>
                            <a:latin typeface="Cambria Math"/>
                          </a:rPr>
                          <m:t>𝐿𝑇𝐷</m:t>
                        </m:r>
                      </m:sub>
                    </m:sSub>
                  </m:oMath>
                </a14:m>
                <a:r>
                  <a:rPr lang="en-US" sz="3200" dirty="0" smtClean="0">
                    <a:solidFill>
                      <a:srgbClr val="C00000"/>
                    </a:solidFill>
                  </a:rPr>
                  <a:t>=</a:t>
                </a:r>
                <a14:m>
                  <m:oMath xmlns:m="http://schemas.openxmlformats.org/officeDocument/2006/math">
                    <m:rad>
                      <m:radPr>
                        <m:degHide m:val="on"/>
                        <m:ctrlPr>
                          <a:rPr lang="en-US" sz="3200" i="1" dirty="0" smtClean="0">
                            <a:solidFill>
                              <a:srgbClr val="C00000"/>
                            </a:solidFill>
                            <a:latin typeface="Cambria Math" panose="02040503050406030204" pitchFamily="18" charset="0"/>
                          </a:rPr>
                        </m:ctrlPr>
                      </m:radPr>
                      <m:deg/>
                      <m:e>
                        <m:r>
                          <a:rPr lang="en-US" sz="3200" b="0" i="1" dirty="0" smtClean="0">
                            <a:solidFill>
                              <a:srgbClr val="C00000"/>
                            </a:solidFill>
                            <a:latin typeface="Cambria Math"/>
                          </a:rPr>
                          <m:t>𝐿</m:t>
                        </m:r>
                      </m:e>
                    </m:rad>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a:ea typeface="Cambria Math"/>
                          </a:rPr>
                          <m:t>𝜎</m:t>
                        </m:r>
                      </m:e>
                      <m:sub>
                        <m:r>
                          <a:rPr lang="en-US" sz="3200" b="0" i="1" dirty="0" smtClean="0">
                            <a:solidFill>
                              <a:srgbClr val="C00000"/>
                            </a:solidFill>
                            <a:latin typeface="Cambria Math"/>
                          </a:rPr>
                          <m:t>𝑅</m:t>
                        </m:r>
                      </m:sub>
                    </m:sSub>
                  </m:oMath>
                </a14:m>
                <a:endParaRPr lang="en-US" sz="32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19452" y="5445224"/>
                <a:ext cx="2252348" cy="631198"/>
              </a:xfrm>
              <a:prstGeom prst="rect">
                <a:avLst/>
              </a:prstGeom>
              <a:blipFill rotWithShape="0">
                <a:blip r:embed="rId6"/>
                <a:stretch>
                  <a:fillRect t="-5769" b="-29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45825" y="5525358"/>
                <a:ext cx="4898392" cy="636200"/>
              </a:xfrm>
              <a:prstGeom prst="rect">
                <a:avLst/>
              </a:prstGeom>
              <a:noFill/>
            </p:spPr>
            <p:txBody>
              <a:bodyPr wrap="none" rtlCol="0">
                <a:spAutoFit/>
              </a:bodyPr>
              <a:lstStyle/>
              <a:p>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𝜎</m:t>
                        </m:r>
                      </m:e>
                      <m:sub>
                        <m:r>
                          <a:rPr lang="en-US" sz="3200" b="0" i="1" smtClean="0">
                            <a:solidFill>
                              <a:srgbClr val="C00000"/>
                            </a:solidFill>
                            <a:latin typeface="Cambria Math"/>
                          </a:rPr>
                          <m:t>𝐿𝑇𝐷</m:t>
                        </m:r>
                      </m:sub>
                    </m:sSub>
                  </m:oMath>
                </a14:m>
                <a:r>
                  <a:rPr lang="en-US" sz="3200" dirty="0" smtClean="0">
                    <a:solidFill>
                      <a:srgbClr val="C00000"/>
                    </a:solidFill>
                  </a:rPr>
                  <a:t>=</a:t>
                </a:r>
                <a14:m>
                  <m:oMath xmlns:m="http://schemas.openxmlformats.org/officeDocument/2006/math">
                    <m:rad>
                      <m:radPr>
                        <m:degHide m:val="on"/>
                        <m:ctrlPr>
                          <a:rPr lang="en-US" sz="3200" i="1" dirty="0" smtClean="0">
                            <a:solidFill>
                              <a:srgbClr val="C00000"/>
                            </a:solidFill>
                            <a:latin typeface="Cambria Math" panose="02040503050406030204" pitchFamily="18" charset="0"/>
                          </a:rPr>
                        </m:ctrlPr>
                      </m:radPr>
                      <m:deg/>
                      <m:e>
                        <m:r>
                          <a:rPr lang="en-US" sz="3200" b="0" i="1" dirty="0" smtClean="0">
                            <a:solidFill>
                              <a:srgbClr val="C00000"/>
                            </a:solidFill>
                            <a:latin typeface="Cambria Math" panose="02040503050406030204" pitchFamily="18" charset="0"/>
                          </a:rPr>
                          <m:t>5</m:t>
                        </m:r>
                      </m:e>
                    </m:rad>
                    <m:d>
                      <m:dPr>
                        <m:ctrlPr>
                          <a:rPr lang="en-US" sz="3200" b="0" i="1" dirty="0" smtClean="0">
                            <a:solidFill>
                              <a:srgbClr val="C00000"/>
                            </a:solidFill>
                            <a:latin typeface="Cambria Math" panose="02040503050406030204" pitchFamily="18" charset="0"/>
                          </a:rPr>
                        </m:ctrlPr>
                      </m:dPr>
                      <m:e>
                        <m:r>
                          <a:rPr lang="en-US" sz="3200" b="0" i="0" dirty="0" smtClean="0">
                            <a:solidFill>
                              <a:srgbClr val="C00000"/>
                            </a:solidFill>
                            <a:latin typeface="Cambria Math" panose="02040503050406030204" pitchFamily="18" charset="0"/>
                          </a:rPr>
                          <m:t>10</m:t>
                        </m:r>
                      </m:e>
                    </m:d>
                    <m:r>
                      <a:rPr lang="en-US" sz="3200" b="0" i="0" dirty="0" smtClean="0">
                        <a:solidFill>
                          <a:srgbClr val="C00000"/>
                        </a:solidFill>
                        <a:latin typeface="Cambria Math"/>
                      </a:rPr>
                      <m:t>=2</m:t>
                    </m:r>
                    <m:r>
                      <a:rPr lang="en-US" sz="3200" b="0" i="0" dirty="0" smtClean="0">
                        <a:solidFill>
                          <a:srgbClr val="C00000"/>
                        </a:solidFill>
                        <a:latin typeface="Cambria Math" panose="02040503050406030204" pitchFamily="18" charset="0"/>
                      </a:rPr>
                      <m:t>2.4 </m:t>
                    </m:r>
                  </m:oMath>
                </a14:m>
                <a:r>
                  <a:rPr lang="en-US" sz="3200" dirty="0" smtClean="0">
                    <a:solidFill>
                      <a:srgbClr val="C00000"/>
                    </a:solidFill>
                    <a:sym typeface="Symbol" panose="05050102010706020507" pitchFamily="18" charset="2"/>
                  </a:rPr>
                  <a:t> </a:t>
                </a:r>
                <a:r>
                  <a:rPr lang="en-US" sz="3200" dirty="0">
                    <a:solidFill>
                      <a:srgbClr val="C00000"/>
                    </a:solidFill>
                    <a:latin typeface="Cambria Math"/>
                    <a:sym typeface="Symbol" panose="05050102010706020507" pitchFamily="18" charset="2"/>
                  </a:rPr>
                  <a:t>25</a:t>
                </a:r>
                <a:endParaRPr lang="en-US" sz="3200" dirty="0">
                  <a:solidFill>
                    <a:srgbClr val="C00000"/>
                  </a:solidFill>
                  <a:latin typeface="Cambria Math"/>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45825" y="5525358"/>
                <a:ext cx="4898392" cy="636200"/>
              </a:xfrm>
              <a:prstGeom prst="rect">
                <a:avLst/>
              </a:prstGeom>
              <a:blipFill rotWithShape="0">
                <a:blip r:embed="rId7"/>
                <a:stretch>
                  <a:fillRect t="-5714" r="-871" b="-29524"/>
                </a:stretch>
              </a:blipFill>
            </p:spPr>
            <p:txBody>
              <a:bodyPr/>
              <a:lstStyle/>
              <a:p>
                <a:r>
                  <a:rPr lang="en-US">
                    <a:noFill/>
                  </a:rPr>
                  <a:t> </a:t>
                </a:r>
              </a:p>
            </p:txBody>
          </p:sp>
        </mc:Fallback>
      </mc:AlternateContent>
    </p:spTree>
    <p:extLst>
      <p:ext uri="{BB962C8B-B14F-4D97-AF65-F5344CB8AC3E}">
        <p14:creationId xmlns:p14="http://schemas.microsoft.com/office/powerpoint/2010/main" val="3498153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2" end="2"/>
                                            </p:txEl>
                                          </p:spTgt>
                                        </p:tgtEl>
                                        <p:attrNameLst>
                                          <p:attrName>style.visibility</p:attrName>
                                        </p:attrNameLst>
                                      </p:cBhvr>
                                      <p:to>
                                        <p:strVal val="visible"/>
                                      </p:to>
                                    </p:set>
                                    <p:animEffect transition="in" filter="dissolve">
                                      <p:cBhvr>
                                        <p:cTn id="12" dur="500"/>
                                        <p:tgtEl>
                                          <p:spTgt spid="6389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3" end="3"/>
                                            </p:txEl>
                                          </p:spTgt>
                                        </p:tgtEl>
                                        <p:attrNameLst>
                                          <p:attrName>style.visibility</p:attrName>
                                        </p:attrNameLst>
                                      </p:cBhvr>
                                      <p:to>
                                        <p:strVal val="visible"/>
                                      </p:to>
                                    </p:set>
                                    <p:animEffect transition="in" filter="dissolve">
                                      <p:cBhvr>
                                        <p:cTn id="17" dur="500"/>
                                        <p:tgtEl>
                                          <p:spTgt spid="6389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4" end="4"/>
                                            </p:txEl>
                                          </p:spTgt>
                                        </p:tgtEl>
                                        <p:attrNameLst>
                                          <p:attrName>style.visibility</p:attrName>
                                        </p:attrNameLst>
                                      </p:cBhvr>
                                      <p:to>
                                        <p:strVal val="visible"/>
                                      </p:to>
                                    </p:set>
                                    <p:animEffect transition="in" filter="dissolve">
                                      <p:cBhvr>
                                        <p:cTn id="22" dur="500"/>
                                        <p:tgtEl>
                                          <p:spTgt spid="6389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5" end="5"/>
                                            </p:txEl>
                                          </p:spTgt>
                                        </p:tgtEl>
                                        <p:attrNameLst>
                                          <p:attrName>style.visibility</p:attrName>
                                        </p:attrNameLst>
                                      </p:cBhvr>
                                      <p:to>
                                        <p:strVal val="visible"/>
                                      </p:to>
                                    </p:set>
                                    <p:animEffect transition="in" filter="dissolve">
                                      <p:cBhvr>
                                        <p:cTn id="27" dur="500"/>
                                        <p:tgtEl>
                                          <p:spTgt spid="6389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6" end="6"/>
                                            </p:txEl>
                                          </p:spTgt>
                                        </p:tgtEl>
                                        <p:attrNameLst>
                                          <p:attrName>style.visibility</p:attrName>
                                        </p:attrNameLst>
                                      </p:cBhvr>
                                      <p:to>
                                        <p:strVal val="visible"/>
                                      </p:to>
                                    </p:set>
                                    <p:animEffect transition="in" filter="dissolve">
                                      <p:cBhvr>
                                        <p:cTn id="32" dur="500"/>
                                        <p:tgtEl>
                                          <p:spTgt spid="63898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7" end="7"/>
                                            </p:txEl>
                                          </p:spTgt>
                                        </p:tgtEl>
                                        <p:attrNameLst>
                                          <p:attrName>style.visibility</p:attrName>
                                        </p:attrNameLst>
                                      </p:cBhvr>
                                      <p:to>
                                        <p:strVal val="visible"/>
                                      </p:to>
                                    </p:set>
                                    <p:animEffect transition="in" filter="dissolve">
                                      <p:cBhvr>
                                        <p:cTn id="37" dur="500"/>
                                        <p:tgtEl>
                                          <p:spTgt spid="63898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8" end="8"/>
                                            </p:txEl>
                                          </p:spTgt>
                                        </p:tgtEl>
                                        <p:attrNameLst>
                                          <p:attrName>style.visibility</p:attrName>
                                        </p:attrNameLst>
                                      </p:cBhvr>
                                      <p:to>
                                        <p:strVal val="visible"/>
                                      </p:to>
                                    </p:set>
                                    <p:animEffect transition="in" filter="dissolve">
                                      <p:cBhvr>
                                        <p:cTn id="42" dur="500"/>
                                        <p:tgtEl>
                                          <p:spTgt spid="63898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55562" y="831478"/>
            <a:ext cx="9144000" cy="5693866"/>
          </a:xfrm>
          <a:prstGeom prst="rect">
            <a:avLst/>
          </a:prstGeom>
          <a:noFill/>
          <a:ln w="12700">
            <a:noFill/>
            <a:miter lim="800000"/>
            <a:headEnd/>
            <a:tailEnd/>
          </a:ln>
          <a:effectLst/>
        </p:spPr>
        <p:txBody>
          <a:bodyPr>
            <a:spAutoFit/>
          </a:bodyPr>
          <a:lstStyle/>
          <a:p>
            <a:pPr marL="457200" indent="-457200"/>
            <a:r>
              <a:rPr lang="en-US" sz="2800" dirty="0" smtClean="0">
                <a:latin typeface="Book Antiqua" pitchFamily="18" charset="0"/>
              </a:rPr>
              <a:t>The Problem originally was: If average demand per day is </a:t>
            </a:r>
            <a:r>
              <a:rPr lang="en-US" sz="2800" dirty="0">
                <a:latin typeface="Book Antiqua" pitchFamily="18" charset="0"/>
              </a:rPr>
              <a:t>5</a:t>
            </a:r>
            <a:r>
              <a:rPr lang="en-US" sz="2800" dirty="0" smtClean="0">
                <a:latin typeface="Book Antiqua" pitchFamily="18" charset="0"/>
              </a:rPr>
              <a:t>0 units and standard deviation of demand is 10 per day, and lead time is </a:t>
            </a:r>
            <a:r>
              <a:rPr lang="en-US" sz="2800" dirty="0">
                <a:latin typeface="Book Antiqua" pitchFamily="18" charset="0"/>
              </a:rPr>
              <a:t>5</a:t>
            </a:r>
            <a:r>
              <a:rPr lang="en-US" sz="2800" dirty="0" smtClean="0">
                <a:latin typeface="Book Antiqua" pitchFamily="18" charset="0"/>
              </a:rPr>
              <a:t> days. Compute ROP at 90% service level.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1400" dirty="0" smtClean="0">
              <a:latin typeface="Book Antiqua" pitchFamily="18" charset="0"/>
            </a:endParaRPr>
          </a:p>
          <a:p>
            <a:pPr marL="457200" indent="-457200"/>
            <a:r>
              <a:rPr lang="en-US" sz="2800" dirty="0" smtClean="0">
                <a:latin typeface="Book Antiqua" pitchFamily="18" charset="0"/>
              </a:rPr>
              <a:t>We transformed it to: The </a:t>
            </a:r>
            <a:r>
              <a:rPr lang="en-US" sz="2800" dirty="0">
                <a:latin typeface="Book Antiqua" pitchFamily="18" charset="0"/>
              </a:rPr>
              <a:t>average demand during the lead time is </a:t>
            </a:r>
            <a:r>
              <a:rPr lang="en-US" sz="2800" dirty="0" smtClean="0">
                <a:latin typeface="Book Antiqua" pitchFamily="18" charset="0"/>
              </a:rPr>
              <a:t>250 </a:t>
            </a:r>
            <a:r>
              <a:rPr lang="en-US" sz="2800" dirty="0">
                <a:latin typeface="Book Antiqua" pitchFamily="18" charset="0"/>
              </a:rPr>
              <a:t>and the standard deviation of demand during the lead time </a:t>
            </a:r>
            <a:r>
              <a:rPr lang="en-US" sz="2800" dirty="0" smtClean="0">
                <a:latin typeface="Book Antiqua" pitchFamily="18" charset="0"/>
              </a:rPr>
              <a:t>is 22.4. Compute </a:t>
            </a:r>
            <a:r>
              <a:rPr lang="en-US" sz="2800" dirty="0">
                <a:latin typeface="Book Antiqua" pitchFamily="18" charset="0"/>
              </a:rPr>
              <a:t>ROP at 90% service level</a:t>
            </a:r>
            <a:r>
              <a:rPr lang="en-US" sz="2800" dirty="0" smtClean="0">
                <a:latin typeface="Book Antiqua" pitchFamily="18" charset="0"/>
              </a:rPr>
              <a:t>.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1400" dirty="0" smtClean="0">
              <a:latin typeface="Book Antiqua" pitchFamily="18" charset="0"/>
            </a:endParaRPr>
          </a:p>
          <a:p>
            <a:pPr marL="457200" indent="-457200"/>
            <a:r>
              <a:rPr lang="en-US" sz="2800" dirty="0" smtClean="0">
                <a:latin typeface="Book Antiqua" pitchFamily="18" charset="0"/>
              </a:rPr>
              <a:t>Which is the same as the previous problem: If average demand during the lead time is 200 and standard deviation of demand during lead time is 25. Compute ROP at 90% service level. Compute </a:t>
            </a:r>
            <a:r>
              <a:rPr lang="en-US" sz="2800" dirty="0">
                <a:solidFill>
                  <a:srgbClr val="000000"/>
                </a:solidFill>
                <a:latin typeface="Book Antiqua" pitchFamily="18" charset="0"/>
              </a:rPr>
              <a:t>safety stock</a:t>
            </a:r>
            <a:r>
              <a:rPr lang="en-US" sz="2800" dirty="0" smtClean="0">
                <a:latin typeface="Book Antiqua" pitchFamily="18" charset="0"/>
              </a:rPr>
              <a:t>. </a:t>
            </a:r>
            <a:endParaRPr lang="en-US" sz="2400" dirty="0">
              <a:latin typeface="Book Antiqua" pitchFamily="18" charset="0"/>
            </a:endParaRPr>
          </a:p>
        </p:txBody>
      </p:sp>
      <p:sp>
        <p:nvSpPr>
          <p:cNvPr id="557076" name="Text Box 20"/>
          <p:cNvSpPr txBox="1">
            <a:spLocks noChangeArrowheads="1"/>
          </p:cNvSpPr>
          <p:nvPr/>
        </p:nvSpPr>
        <p:spPr bwMode="auto">
          <a:xfrm>
            <a:off x="0" y="0"/>
            <a:ext cx="9088438" cy="584775"/>
          </a:xfrm>
          <a:prstGeom prst="rect">
            <a:avLst/>
          </a:prstGeom>
          <a:noFill/>
          <a:ln w="12700">
            <a:noFill/>
            <a:miter lim="800000"/>
            <a:headEnd/>
            <a:tailEnd/>
          </a:ln>
          <a:effectLst/>
        </p:spPr>
        <p:txBody>
          <a:bodyPr wrap="square">
            <a:spAutoFit/>
          </a:bodyPr>
          <a:lstStyle/>
          <a:p>
            <a:r>
              <a:rPr lang="en-US" sz="3200" dirty="0" smtClean="0">
                <a:latin typeface="Impact" pitchFamily="34" charset="0"/>
              </a:rPr>
              <a:t>Now It is Transformed</a:t>
            </a:r>
            <a:endParaRPr lang="en-US" sz="3200" dirty="0">
              <a:latin typeface="Impact" pitchFamily="34" charset="0"/>
            </a:endParaRPr>
          </a:p>
        </p:txBody>
      </p:sp>
    </p:spTree>
    <p:extLst>
      <p:ext uri="{BB962C8B-B14F-4D97-AF65-F5344CB8AC3E}">
        <p14:creationId xmlns:p14="http://schemas.microsoft.com/office/powerpoint/2010/main" val="3768116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7058">
                                            <p:txEl>
                                              <p:pRg st="0" end="0"/>
                                            </p:txEl>
                                          </p:spTgt>
                                        </p:tgtEl>
                                        <p:attrNameLst>
                                          <p:attrName>style.visibility</p:attrName>
                                        </p:attrNameLst>
                                      </p:cBhvr>
                                      <p:to>
                                        <p:strVal val="visible"/>
                                      </p:to>
                                    </p:set>
                                    <p:animEffect transition="in" filter="dissolve">
                                      <p:cBhvr>
                                        <p:cTn id="7" dur="500"/>
                                        <p:tgtEl>
                                          <p:spTgt spid="557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7058">
                                            <p:txEl>
                                              <p:pRg st="2" end="2"/>
                                            </p:txEl>
                                          </p:spTgt>
                                        </p:tgtEl>
                                        <p:attrNameLst>
                                          <p:attrName>style.visibility</p:attrName>
                                        </p:attrNameLst>
                                      </p:cBhvr>
                                      <p:to>
                                        <p:strVal val="visible"/>
                                      </p:to>
                                    </p:set>
                                    <p:animEffect transition="in" filter="dissolve">
                                      <p:cBhvr>
                                        <p:cTn id="12" dur="500"/>
                                        <p:tgtEl>
                                          <p:spTgt spid="557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7058">
                                            <p:txEl>
                                              <p:pRg st="4" end="4"/>
                                            </p:txEl>
                                          </p:spTgt>
                                        </p:tgtEl>
                                        <p:attrNameLst>
                                          <p:attrName>style.visibility</p:attrName>
                                        </p:attrNameLst>
                                      </p:cBhvr>
                                      <p:to>
                                        <p:strVal val="visible"/>
                                      </p:to>
                                    </p:set>
                                    <p:animEffect transition="in" filter="dissolve">
                                      <p:cBhvr>
                                        <p:cTn id="17" dur="500"/>
                                        <p:tgtEl>
                                          <p:spTgt spid="557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55562" y="831478"/>
            <a:ext cx="9144000" cy="4862870"/>
          </a:xfrm>
          <a:prstGeom prst="rect">
            <a:avLst/>
          </a:prstGeom>
          <a:noFill/>
          <a:ln w="12700">
            <a:noFill/>
            <a:miter lim="800000"/>
            <a:headEnd/>
            <a:tailEnd/>
          </a:ln>
          <a:effectLst/>
        </p:spPr>
        <p:txBody>
          <a:bodyPr>
            <a:spAutoFit/>
          </a:bodyPr>
          <a:lstStyle/>
          <a:p>
            <a:pPr marL="457200" indent="-457200"/>
            <a:r>
              <a:rPr lang="en-US" sz="2800" dirty="0" smtClean="0">
                <a:latin typeface="Book Antiqua" pitchFamily="18" charset="0"/>
              </a:rPr>
              <a:t>The Problem originally was: If average demand per day is </a:t>
            </a:r>
            <a:r>
              <a:rPr lang="en-US" sz="2800" dirty="0">
                <a:latin typeface="Book Antiqua" pitchFamily="18" charset="0"/>
              </a:rPr>
              <a:t>5</a:t>
            </a:r>
            <a:r>
              <a:rPr lang="en-US" sz="2800" dirty="0" smtClean="0">
                <a:latin typeface="Book Antiqua" pitchFamily="18" charset="0"/>
              </a:rPr>
              <a:t>0 units and standard deviation of demand is 10 per day, and lead time is </a:t>
            </a:r>
            <a:r>
              <a:rPr lang="en-US" sz="2800" dirty="0">
                <a:latin typeface="Book Antiqua" pitchFamily="18" charset="0"/>
              </a:rPr>
              <a:t>5</a:t>
            </a:r>
            <a:r>
              <a:rPr lang="en-US" sz="2800" dirty="0" smtClean="0">
                <a:latin typeface="Book Antiqua" pitchFamily="18" charset="0"/>
              </a:rPr>
              <a:t> days. Compute ROP at 90% service level.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1400" dirty="0" smtClean="0">
              <a:latin typeface="Book Antiqua" pitchFamily="18" charset="0"/>
            </a:endParaRPr>
          </a:p>
          <a:p>
            <a:pPr marL="457200" indent="-457200"/>
            <a:r>
              <a:rPr lang="en-US" sz="2800" dirty="0" smtClean="0">
                <a:latin typeface="Book Antiqua" pitchFamily="18" charset="0"/>
              </a:rPr>
              <a:t>We transformed it to: The </a:t>
            </a:r>
            <a:r>
              <a:rPr lang="en-US" sz="2800" dirty="0">
                <a:latin typeface="Book Antiqua" pitchFamily="18" charset="0"/>
              </a:rPr>
              <a:t>average demand during the lead time is </a:t>
            </a:r>
            <a:r>
              <a:rPr lang="en-US" sz="2800" dirty="0" smtClean="0">
                <a:latin typeface="Book Antiqua" pitchFamily="18" charset="0"/>
              </a:rPr>
              <a:t>250 </a:t>
            </a:r>
            <a:r>
              <a:rPr lang="en-US" sz="2800" dirty="0">
                <a:latin typeface="Book Antiqua" pitchFamily="18" charset="0"/>
              </a:rPr>
              <a:t>and the standard deviation of demand during the lead time </a:t>
            </a:r>
            <a:r>
              <a:rPr lang="en-US" sz="2800" dirty="0" smtClean="0">
                <a:latin typeface="Book Antiqua" pitchFamily="18" charset="0"/>
              </a:rPr>
              <a:t>is 22.4. Compute </a:t>
            </a:r>
            <a:r>
              <a:rPr lang="en-US" sz="2800" dirty="0">
                <a:latin typeface="Book Antiqua" pitchFamily="18" charset="0"/>
              </a:rPr>
              <a:t>ROP at 90% service level</a:t>
            </a:r>
            <a:r>
              <a:rPr lang="en-US" sz="2800" dirty="0" smtClean="0">
                <a:latin typeface="Book Antiqua" pitchFamily="18" charset="0"/>
              </a:rPr>
              <a:t>. Compute </a:t>
            </a:r>
            <a:r>
              <a:rPr lang="en-US" sz="2800" dirty="0">
                <a:solidFill>
                  <a:srgbClr val="000000"/>
                </a:solidFill>
                <a:latin typeface="Book Antiqua" pitchFamily="18" charset="0"/>
              </a:rPr>
              <a:t>safety stock</a:t>
            </a:r>
            <a:r>
              <a:rPr lang="en-US" sz="2800" dirty="0" smtClean="0">
                <a:latin typeface="Book Antiqua" pitchFamily="18" charset="0"/>
              </a:rPr>
              <a:t>.</a:t>
            </a:r>
          </a:p>
          <a:p>
            <a:pPr marL="457200" indent="-457200"/>
            <a:endParaRPr lang="en-US" sz="2400" b="1" dirty="0" smtClean="0">
              <a:latin typeface="Book Antiqua" panose="02040602050305030304" pitchFamily="18" charset="0"/>
            </a:endParaRPr>
          </a:p>
          <a:p>
            <a:pPr marL="457200" indent="-457200"/>
            <a:r>
              <a:rPr lang="en-US" sz="2400" b="1" dirty="0" smtClean="0">
                <a:latin typeface="Book Antiqua" panose="02040602050305030304" pitchFamily="18" charset="0"/>
              </a:rPr>
              <a:t>=</a:t>
            </a:r>
            <a:r>
              <a:rPr lang="en-US" sz="2400" b="1" dirty="0">
                <a:latin typeface="Book Antiqua" panose="02040602050305030304" pitchFamily="18" charset="0"/>
              </a:rPr>
              <a:t>NORM.INV(0.9,250,22.4) </a:t>
            </a:r>
            <a:endParaRPr lang="en-US" sz="2400" b="1" dirty="0" smtClean="0">
              <a:latin typeface="Book Antiqua" panose="02040602050305030304" pitchFamily="18" charset="0"/>
            </a:endParaRPr>
          </a:p>
          <a:p>
            <a:pPr marL="457200" indent="-457200"/>
            <a:r>
              <a:rPr lang="en-US" sz="2400" b="1" dirty="0" smtClean="0">
                <a:latin typeface="Book Antiqua" panose="02040602050305030304" pitchFamily="18" charset="0"/>
              </a:rPr>
              <a:t>=</a:t>
            </a:r>
            <a:r>
              <a:rPr lang="en-US" sz="2400" dirty="0">
                <a:latin typeface="Book Antiqua" panose="02040602050305030304" pitchFamily="18" charset="0"/>
              </a:rPr>
              <a:t>278.7 </a:t>
            </a:r>
            <a:r>
              <a:rPr lang="en-US" sz="2400" dirty="0" smtClean="0">
                <a:latin typeface="Book Antiqua" panose="02040602050305030304" pitchFamily="18" charset="0"/>
                <a:sym typeface="Symbol" panose="05050102010706020507" pitchFamily="18" charset="2"/>
              </a:rPr>
              <a:t> 279 </a:t>
            </a:r>
            <a:endParaRPr lang="en-US" sz="2400" b="1" dirty="0" smtClean="0">
              <a:latin typeface="Book Antiqua" pitchFamily="18" charset="0"/>
            </a:endParaRPr>
          </a:p>
        </p:txBody>
      </p:sp>
      <p:sp>
        <p:nvSpPr>
          <p:cNvPr id="557076" name="Text Box 20"/>
          <p:cNvSpPr txBox="1">
            <a:spLocks noChangeArrowheads="1"/>
          </p:cNvSpPr>
          <p:nvPr/>
        </p:nvSpPr>
        <p:spPr bwMode="auto">
          <a:xfrm>
            <a:off x="0" y="0"/>
            <a:ext cx="9088438" cy="584775"/>
          </a:xfrm>
          <a:prstGeom prst="rect">
            <a:avLst/>
          </a:prstGeom>
          <a:noFill/>
          <a:ln w="12700">
            <a:noFill/>
            <a:miter lim="800000"/>
            <a:headEnd/>
            <a:tailEnd/>
          </a:ln>
          <a:effectLst/>
        </p:spPr>
        <p:txBody>
          <a:bodyPr wrap="square">
            <a:spAutoFit/>
          </a:bodyPr>
          <a:lstStyle/>
          <a:p>
            <a:r>
              <a:rPr lang="en-US" sz="3200" dirty="0" smtClean="0">
                <a:latin typeface="Impact" pitchFamily="34" charset="0"/>
              </a:rPr>
              <a:t>Now It is Transformed</a:t>
            </a:r>
            <a:endParaRPr lang="en-US" sz="3200" dirty="0">
              <a:latin typeface="Impact" pitchFamily="34" charset="0"/>
            </a:endParaRPr>
          </a:p>
        </p:txBody>
      </p:sp>
    </p:spTree>
    <p:extLst>
      <p:ext uri="{BB962C8B-B14F-4D97-AF65-F5344CB8AC3E}">
        <p14:creationId xmlns:p14="http://schemas.microsoft.com/office/powerpoint/2010/main" val="39613609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7058">
                                            <p:txEl>
                                              <p:pRg st="0" end="0"/>
                                            </p:txEl>
                                          </p:spTgt>
                                        </p:tgtEl>
                                        <p:attrNameLst>
                                          <p:attrName>style.visibility</p:attrName>
                                        </p:attrNameLst>
                                      </p:cBhvr>
                                      <p:to>
                                        <p:strVal val="visible"/>
                                      </p:to>
                                    </p:set>
                                    <p:animEffect transition="in" filter="dissolve">
                                      <p:cBhvr>
                                        <p:cTn id="7" dur="500"/>
                                        <p:tgtEl>
                                          <p:spTgt spid="557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7058">
                                            <p:txEl>
                                              <p:pRg st="2" end="2"/>
                                            </p:txEl>
                                          </p:spTgt>
                                        </p:tgtEl>
                                        <p:attrNameLst>
                                          <p:attrName>style.visibility</p:attrName>
                                        </p:attrNameLst>
                                      </p:cBhvr>
                                      <p:to>
                                        <p:strVal val="visible"/>
                                      </p:to>
                                    </p:set>
                                    <p:animEffect transition="in" filter="dissolve">
                                      <p:cBhvr>
                                        <p:cTn id="12" dur="500"/>
                                        <p:tgtEl>
                                          <p:spTgt spid="557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7058">
                                            <p:txEl>
                                              <p:pRg st="4" end="4"/>
                                            </p:txEl>
                                          </p:spTgt>
                                        </p:tgtEl>
                                        <p:attrNameLst>
                                          <p:attrName>style.visibility</p:attrName>
                                        </p:attrNameLst>
                                      </p:cBhvr>
                                      <p:to>
                                        <p:strVal val="visible"/>
                                      </p:to>
                                    </p:set>
                                    <p:animEffect transition="in" filter="dissolve">
                                      <p:cBhvr>
                                        <p:cTn id="17" dur="500"/>
                                        <p:tgtEl>
                                          <p:spTgt spid="5570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7058">
                                            <p:txEl>
                                              <p:pRg st="5" end="5"/>
                                            </p:txEl>
                                          </p:spTgt>
                                        </p:tgtEl>
                                        <p:attrNameLst>
                                          <p:attrName>style.visibility</p:attrName>
                                        </p:attrNameLst>
                                      </p:cBhvr>
                                      <p:to>
                                        <p:strVal val="visible"/>
                                      </p:to>
                                    </p:set>
                                    <p:animEffect transition="in" filter="dissolve">
                                      <p:cBhvr>
                                        <p:cTn id="22" dur="500"/>
                                        <p:tgtEl>
                                          <p:spTgt spid="557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90280"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n-US" sz="3200" dirty="0" smtClean="0">
                <a:solidFill>
                  <a:srgbClr val="000000"/>
                </a:solidFill>
                <a:latin typeface="Impact" pitchFamily="34" charset="0"/>
              </a:rPr>
              <a:t>Comparing the two problems</a:t>
            </a:r>
            <a:endParaRPr lang="en-US" sz="3200" dirty="0">
              <a:solidFill>
                <a:srgbClr val="000000"/>
              </a:solidFill>
              <a:latin typeface="Impact"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89592182"/>
              </p:ext>
            </p:extLst>
          </p:nvPr>
        </p:nvGraphicFramePr>
        <p:xfrm>
          <a:off x="161925" y="1933575"/>
          <a:ext cx="8820150" cy="2990850"/>
        </p:xfrm>
        <a:graphic>
          <a:graphicData uri="http://schemas.openxmlformats.org/presentationml/2006/ole">
            <mc:AlternateContent xmlns:mc="http://schemas.openxmlformats.org/markup-compatibility/2006">
              <mc:Choice xmlns:v="urn:schemas-microsoft-com:vml" Requires="v">
                <p:oleObj spid="_x0000_s90281" name="Worksheet" r:id="rId6" imgW="8820111" imgH="2990790" progId="Excel.Sheet.12">
                  <p:embed/>
                </p:oleObj>
              </mc:Choice>
              <mc:Fallback>
                <p:oleObj name="Worksheet" r:id="rId6" imgW="8820111" imgH="2990790" progId="Excel.Sheet.12">
                  <p:embed/>
                  <p:pic>
                    <p:nvPicPr>
                      <p:cNvPr id="0" name=""/>
                      <p:cNvPicPr/>
                      <p:nvPr/>
                    </p:nvPicPr>
                    <p:blipFill>
                      <a:blip r:embed="rId7"/>
                      <a:stretch>
                        <a:fillRect/>
                      </a:stretch>
                    </p:blipFill>
                    <p:spPr>
                      <a:xfrm>
                        <a:off x="161925" y="1933575"/>
                        <a:ext cx="8820150" cy="2990850"/>
                      </a:xfrm>
                      <a:prstGeom prst="rect">
                        <a:avLst/>
                      </a:prstGeom>
                    </p:spPr>
                  </p:pic>
                </p:oleObj>
              </mc:Fallback>
            </mc:AlternateContent>
          </a:graphicData>
        </a:graphic>
      </p:graphicFrame>
    </p:spTree>
    <p:extLst>
      <p:ext uri="{BB962C8B-B14F-4D97-AF65-F5344CB8AC3E}">
        <p14:creationId xmlns:p14="http://schemas.microsoft.com/office/powerpoint/2010/main" val="13961011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100433"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4761" y="913944"/>
            <a:ext cx="9072561" cy="2677656"/>
          </a:xfrm>
          <a:prstGeom prst="rect">
            <a:avLst/>
          </a:prstGeom>
          <a:noFill/>
          <a:ln w="12700">
            <a:noFill/>
            <a:miter lim="800000"/>
            <a:headEnd/>
            <a:tailEnd/>
          </a:ln>
        </p:spPr>
        <p:txBody>
          <a:bodyPr wrap="square">
            <a:spAutoFit/>
          </a:bodyPr>
          <a:lstStyle/>
          <a:p>
            <a:pPr algn="l"/>
            <a:r>
              <a:rPr lang="en-US" sz="2400" dirty="0" smtClean="0">
                <a:latin typeface="Book Antiqua" pitchFamily="18" charset="0"/>
              </a:rPr>
              <a:t>Daily demand for your merchandise has mean of 20 and standard deviation of 5. Sales price is $100 per unit of product.</a:t>
            </a:r>
          </a:p>
          <a:p>
            <a:pPr algn="l"/>
            <a:r>
              <a:rPr lang="en-US" sz="2400" dirty="0" smtClean="0">
                <a:latin typeface="Book Antiqua" pitchFamily="18" charset="0"/>
              </a:rPr>
              <a:t>You have decided to close this business line in 64 days. Your supplier has also decided to close this line immediately, but has agreed to provide your last order at a cost of $60 per unit. Any unsold product will be disposed at cost of $10 per unit. How many units do you order</a:t>
            </a:r>
            <a:endParaRPr lang="en-US" sz="2400" dirty="0">
              <a:latin typeface="Book Antiqua" pitchFamily="18" charset="0"/>
            </a:endParaRPr>
          </a:p>
        </p:txBody>
      </p:sp>
      <p:sp>
        <p:nvSpPr>
          <p:cNvPr id="15374" name="Text Box 14"/>
          <p:cNvSpPr txBox="1">
            <a:spLocks noChangeArrowheads="1"/>
          </p:cNvSpPr>
          <p:nvPr/>
        </p:nvSpPr>
        <p:spPr bwMode="auto">
          <a:xfrm>
            <a:off x="0" y="107921"/>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Problem Game- The News Vendor Problem</a:t>
            </a:r>
            <a:endParaRPr lang="en-US" sz="3600" dirty="0">
              <a:latin typeface="Impact" pitchFamily="34" charset="0"/>
            </a:endParaRPr>
          </a:p>
        </p:txBody>
      </p:sp>
      <mc:AlternateContent xmlns:mc="http://schemas.openxmlformats.org/markup-compatibility/2006" xmlns:a14="http://schemas.microsoft.com/office/drawing/2010/main">
        <mc:Choice Requires="a14">
          <p:sp>
            <p:nvSpPr>
              <p:cNvPr id="6" name="Text Box 21"/>
              <p:cNvSpPr txBox="1">
                <a:spLocks noChangeArrowheads="1"/>
              </p:cNvSpPr>
              <p:nvPr/>
            </p:nvSpPr>
            <p:spPr bwMode="auto">
              <a:xfrm>
                <a:off x="-4762" y="3616071"/>
                <a:ext cx="9070258" cy="25750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l">
                  <a:spcAft>
                    <a:spcPts val="1000"/>
                  </a:spcAft>
                </a:pPr>
                <a:r>
                  <a:rPr lang="en-US" sz="2400" dirty="0">
                    <a:latin typeface="Book Antiqua" pitchFamily="18" charset="0"/>
                  </a:rPr>
                  <a:t>LTD = R ×L =20 ×</a:t>
                </a:r>
                <a:r>
                  <a:rPr lang="en-US" sz="2400" dirty="0" smtClean="0">
                    <a:latin typeface="Book Antiqua" pitchFamily="18" charset="0"/>
                  </a:rPr>
                  <a:t>64 </a:t>
                </a:r>
                <a:r>
                  <a:rPr lang="en-US" sz="2400" dirty="0">
                    <a:latin typeface="Book Antiqua" pitchFamily="18" charset="0"/>
                  </a:rPr>
                  <a:t>= </a:t>
                </a:r>
                <a:r>
                  <a:rPr lang="en-US" sz="2400" dirty="0" smtClean="0">
                    <a:latin typeface="Book Antiqua" pitchFamily="18" charset="0"/>
                  </a:rPr>
                  <a:t>1280.</a:t>
                </a:r>
              </a:p>
              <a:p>
                <a:pPr algn="l">
                  <a:spcAft>
                    <a:spcPts val="1000"/>
                  </a:spcAft>
                </a:pPr>
                <a:r>
                  <a:rPr lang="en-US" sz="2400" dirty="0">
                    <a:latin typeface="Book Antiqua" pitchFamily="18" charset="0"/>
                  </a:rPr>
                  <a:t>Should we order </a:t>
                </a:r>
                <a:r>
                  <a:rPr lang="en-US" sz="2400" dirty="0" smtClean="0">
                    <a:latin typeface="Book Antiqua" pitchFamily="18" charset="0"/>
                  </a:rPr>
                  <a:t>1280 </a:t>
                </a:r>
                <a:r>
                  <a:rPr lang="en-US" sz="2400" dirty="0">
                    <a:latin typeface="Book Antiqua" pitchFamily="18" charset="0"/>
                  </a:rPr>
                  <a:t>units or more or less?</a:t>
                </a:r>
              </a:p>
              <a:p>
                <a:pPr algn="l">
                  <a:spcAft>
                    <a:spcPts val="1000"/>
                  </a:spcAft>
                </a:pPr>
                <a:r>
                  <a:rPr lang="en-US" sz="2400" dirty="0">
                    <a:latin typeface="Book Antiqua" pitchFamily="18" charset="0"/>
                  </a:rPr>
                  <a:t>It depends on our service level. </a:t>
                </a:r>
              </a:p>
              <a:p>
                <a:pPr algn="l">
                  <a:spcAft>
                    <a:spcPts val="1000"/>
                  </a:spcAft>
                </a:pPr>
                <a:r>
                  <a:rPr lang="en-US" sz="2400" dirty="0" smtClean="0">
                    <a:latin typeface="Symbol" panose="05050102010706020507" pitchFamily="18" charset="2"/>
                  </a:rPr>
                  <a:t>s</a:t>
                </a:r>
                <a:r>
                  <a:rPr lang="en-US" sz="2000" baseline="-25000" dirty="0" smtClean="0">
                    <a:latin typeface="Book Antiqua" pitchFamily="18" charset="0"/>
                  </a:rPr>
                  <a:t>LTD  </a:t>
                </a:r>
                <a:r>
                  <a:rPr lang="en-US" sz="2400" dirty="0">
                    <a:latin typeface="Book Antiqua" pitchFamily="18" charset="0"/>
                  </a:rPr>
                  <a:t>= </a:t>
                </a:r>
                <a:r>
                  <a:rPr lang="en-US" sz="2400" dirty="0" smtClean="0">
                    <a:latin typeface="Book Antiqua" pitchFamily="18" charset="0"/>
                  </a:rPr>
                  <a:t>(</a:t>
                </a:r>
                <a14:m>
                  <m:oMath xmlns:m="http://schemas.openxmlformats.org/officeDocument/2006/math">
                    <m:r>
                      <a:rPr lang="en-US" sz="2400" i="1">
                        <a:latin typeface="Cambria Math"/>
                      </a:rPr>
                      <m:t>√</m:t>
                    </m:r>
                  </m:oMath>
                </a14:m>
                <a:r>
                  <a:rPr lang="en-US" sz="2400" dirty="0" smtClean="0">
                    <a:latin typeface="Book Antiqua" pitchFamily="18" charset="0"/>
                  </a:rPr>
                  <a:t>L)*(</a:t>
                </a:r>
                <a:r>
                  <a:rPr lang="en-US" sz="2800" dirty="0" smtClean="0">
                    <a:latin typeface="Symbol" panose="05050102010706020507" pitchFamily="18" charset="2"/>
                  </a:rPr>
                  <a:t>s</a:t>
                </a:r>
                <a:r>
                  <a:rPr lang="en-US" sz="2400" baseline="-25000" dirty="0" smtClean="0">
                    <a:latin typeface="Book Antiqua" pitchFamily="18" charset="0"/>
                  </a:rPr>
                  <a:t>R</a:t>
                </a:r>
                <a:r>
                  <a:rPr lang="en-US" sz="2400" dirty="0">
                    <a:latin typeface="Book Antiqua" pitchFamily="18" charset="0"/>
                  </a:rPr>
                  <a:t>)</a:t>
                </a:r>
              </a:p>
              <a:p>
                <a:pPr algn="l">
                  <a:spcAft>
                    <a:spcPts val="1000"/>
                  </a:spcAft>
                </a:pPr>
                <a:r>
                  <a:rPr lang="en-US" sz="2400" dirty="0">
                    <a:latin typeface="Symbol" panose="05050102010706020507" pitchFamily="18" charset="2"/>
                  </a:rPr>
                  <a:t>s</a:t>
                </a:r>
                <a:r>
                  <a:rPr lang="en-US" sz="2000" baseline="-25000" dirty="0">
                    <a:latin typeface="Book Antiqua" pitchFamily="18" charset="0"/>
                  </a:rPr>
                  <a:t>LTD  </a:t>
                </a:r>
                <a:r>
                  <a:rPr lang="en-US" sz="2400" dirty="0">
                    <a:latin typeface="Book Antiqua" pitchFamily="18" charset="0"/>
                  </a:rPr>
                  <a:t>=  (</a:t>
                </a:r>
                <a14:m>
                  <m:oMath xmlns:m="http://schemas.openxmlformats.org/officeDocument/2006/math">
                    <m:r>
                      <a:rPr lang="en-US" sz="2400" i="1">
                        <a:latin typeface="Cambria Math"/>
                      </a:rPr>
                      <m:t>√</m:t>
                    </m:r>
                  </m:oMath>
                </a14:m>
                <a:r>
                  <a:rPr lang="en-US" sz="2400" dirty="0" smtClean="0">
                    <a:latin typeface="Book Antiqua" pitchFamily="18" charset="0"/>
                  </a:rPr>
                  <a:t>64)*</a:t>
                </a:r>
                <a:r>
                  <a:rPr lang="en-US" sz="2800" dirty="0" smtClean="0">
                    <a:latin typeface="Symbol" panose="05050102010706020507" pitchFamily="18" charset="2"/>
                  </a:rPr>
                  <a:t> (5)</a:t>
                </a:r>
              </a:p>
            </p:txBody>
          </p:sp>
        </mc:Choice>
        <mc:Fallback xmlns="">
          <p:sp>
            <p:nvSpPr>
              <p:cNvPr id="6" name="Text Box 21"/>
              <p:cNvSpPr txBox="1">
                <a:spLocks noRot="1" noChangeAspect="1" noMove="1" noResize="1" noEditPoints="1" noAdjustHandles="1" noChangeArrowheads="1" noChangeShapeType="1" noTextEdit="1"/>
              </p:cNvSpPr>
              <p:nvPr/>
            </p:nvSpPr>
            <p:spPr bwMode="auto">
              <a:xfrm>
                <a:off x="-4762" y="3616071"/>
                <a:ext cx="9070258" cy="2575064"/>
              </a:xfrm>
              <a:prstGeom prst="rect">
                <a:avLst/>
              </a:prstGeom>
              <a:blipFill rotWithShape="0">
                <a:blip r:embed="rId6"/>
                <a:stretch>
                  <a:fillRect l="-1008" t="-3073" b="-543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615475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20488" name="Text Box 8"/>
          <p:cNvSpPr txBox="1">
            <a:spLocks noChangeArrowheads="1"/>
          </p:cNvSpPr>
          <p:nvPr/>
        </p:nvSpPr>
        <p:spPr bwMode="auto">
          <a:xfrm>
            <a:off x="0" y="836712"/>
            <a:ext cx="915924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a:latin typeface="Symbol" panose="05050102010706020507" pitchFamily="18" charset="2"/>
              </a:rPr>
              <a:t>s</a:t>
            </a:r>
            <a:r>
              <a:rPr lang="en-US" sz="2000" baseline="-25000" dirty="0">
                <a:latin typeface="Book Antiqua" pitchFamily="18" charset="0"/>
              </a:rPr>
              <a:t>LTD  </a:t>
            </a:r>
            <a:r>
              <a:rPr lang="en-US" sz="2400" dirty="0">
                <a:latin typeface="Book Antiqua" pitchFamily="18" charset="0"/>
              </a:rPr>
              <a:t>= 8*</a:t>
            </a:r>
            <a:r>
              <a:rPr lang="en-US" sz="2800" dirty="0">
                <a:latin typeface="Symbol" panose="05050102010706020507" pitchFamily="18" charset="2"/>
              </a:rPr>
              <a:t> 5 = 40</a:t>
            </a:r>
          </a:p>
          <a:p>
            <a:pPr>
              <a:spcAft>
                <a:spcPts val="0"/>
              </a:spcAft>
            </a:pPr>
            <a:r>
              <a:rPr lang="en-US" sz="2400" dirty="0">
                <a:latin typeface="Book Antiqua" pitchFamily="18" charset="0"/>
              </a:rPr>
              <a:t>Underage cost = Cu = = 100 – 60 = 40.  </a:t>
            </a:r>
          </a:p>
          <a:p>
            <a:pPr>
              <a:spcAft>
                <a:spcPts val="0"/>
              </a:spcAft>
            </a:pPr>
            <a:r>
              <a:rPr lang="en-US" sz="2400" dirty="0">
                <a:latin typeface="Book Antiqua" pitchFamily="18" charset="0"/>
              </a:rPr>
              <a:t>Overage cost = Co = 60 +</a:t>
            </a:r>
            <a:r>
              <a:rPr lang="en-US" sz="2400" dirty="0">
                <a:solidFill>
                  <a:srgbClr val="FF0000"/>
                </a:solidFill>
                <a:latin typeface="Book Antiqua" pitchFamily="18" charset="0"/>
              </a:rPr>
              <a:t>10</a:t>
            </a:r>
            <a:r>
              <a:rPr lang="en-US" sz="2400" dirty="0">
                <a:latin typeface="Book Antiqua" pitchFamily="18" charset="0"/>
              </a:rPr>
              <a:t> =</a:t>
            </a:r>
            <a:r>
              <a:rPr lang="en-US" sz="2400" dirty="0">
                <a:solidFill>
                  <a:srgbClr val="FF0000"/>
                </a:solidFill>
                <a:latin typeface="Book Antiqua" pitchFamily="18" charset="0"/>
              </a:rPr>
              <a:t>70</a:t>
            </a:r>
            <a:r>
              <a:rPr lang="en-US" sz="2400" dirty="0">
                <a:latin typeface="Book Antiqua" pitchFamily="18" charset="0"/>
              </a:rPr>
              <a:t> </a:t>
            </a:r>
          </a:p>
          <a:p>
            <a:pPr algn="l">
              <a:spcAft>
                <a:spcPts val="0"/>
              </a:spcAft>
            </a:pPr>
            <a:r>
              <a:rPr lang="en-US" sz="2400" dirty="0" smtClean="0">
                <a:latin typeface="Book Antiqua" pitchFamily="18" charset="0"/>
              </a:rPr>
              <a:t>SL </a:t>
            </a:r>
            <a:r>
              <a:rPr lang="en-US" sz="2400" dirty="0">
                <a:latin typeface="Book Antiqua" pitchFamily="18" charset="0"/>
              </a:rPr>
              <a:t>= Cu/(Cu+Co)  =  40/(40+70) = 0.3636.</a:t>
            </a:r>
          </a:p>
          <a:p>
            <a:pPr algn="l">
              <a:spcAft>
                <a:spcPts val="0"/>
              </a:spcAft>
            </a:pPr>
            <a:r>
              <a:rPr lang="en-US" sz="2400" dirty="0">
                <a:latin typeface="Book Antiqua" pitchFamily="18" charset="0"/>
              </a:rPr>
              <a:t>Due to high overage cost, </a:t>
            </a:r>
            <a:r>
              <a:rPr lang="en-US" sz="2400" b="1" dirty="0">
                <a:solidFill>
                  <a:srgbClr val="FF0000"/>
                </a:solidFill>
                <a:latin typeface="Book Antiqua" pitchFamily="18" charset="0"/>
              </a:rPr>
              <a:t>SL*&lt; 50%. </a:t>
            </a:r>
          </a:p>
          <a:p>
            <a:pPr algn="l">
              <a:spcAft>
                <a:spcPts val="0"/>
              </a:spcAft>
            </a:pPr>
            <a:r>
              <a:rPr lang="en-US" sz="2400" dirty="0">
                <a:latin typeface="Book Antiqua" pitchFamily="18" charset="0"/>
              </a:rPr>
              <a:t>Z(0.3636) = </a:t>
            </a:r>
            <a:r>
              <a:rPr lang="zh-CN" altLang="en-US" sz="2400" dirty="0">
                <a:solidFill>
                  <a:srgbClr val="FF0000"/>
                </a:solidFill>
                <a:latin typeface="Book Antiqua" pitchFamily="18" charset="0"/>
              </a:rPr>
              <a:t>？</a:t>
            </a:r>
            <a:endParaRPr lang="en-US" sz="2400" dirty="0">
              <a:solidFill>
                <a:srgbClr val="FF0000"/>
              </a:solidFill>
              <a:latin typeface="Book Antiqua" pitchFamily="18" charset="0"/>
            </a:endParaRPr>
          </a:p>
          <a:p>
            <a:pPr algn="l"/>
            <a:r>
              <a:rPr lang="en-US" sz="2400" dirty="0" smtClean="0">
                <a:latin typeface="Book Antiqua" pitchFamily="18" charset="0"/>
              </a:rPr>
              <a:t>The </a:t>
            </a:r>
            <a:r>
              <a:rPr lang="en-US" sz="2400" dirty="0">
                <a:latin typeface="Book Antiqua" pitchFamily="18" charset="0"/>
              </a:rPr>
              <a:t>optimal Q</a:t>
            </a:r>
            <a:r>
              <a:rPr lang="en-US" sz="2400" dirty="0" smtClean="0">
                <a:latin typeface="Book Antiqua" pitchFamily="18" charset="0"/>
              </a:rPr>
              <a:t> = LTD + </a:t>
            </a:r>
            <a:r>
              <a:rPr lang="en-US" sz="2400" dirty="0">
                <a:latin typeface="Book Antiqua" pitchFamily="18" charset="0"/>
              </a:rPr>
              <a:t>z </a:t>
            </a:r>
            <a:r>
              <a:rPr lang="el-GR" sz="2400" dirty="0" smtClean="0">
                <a:latin typeface="Book Antiqua" pitchFamily="18" charset="0"/>
              </a:rPr>
              <a:t>σ</a:t>
            </a:r>
            <a:r>
              <a:rPr lang="en-US" sz="2400" baseline="-25000" dirty="0" smtClean="0">
                <a:latin typeface="Book Antiqua" pitchFamily="18" charset="0"/>
              </a:rPr>
              <a:t>LTD</a:t>
            </a:r>
            <a:endParaRPr lang="en-US" sz="2400" dirty="0" smtClean="0">
              <a:latin typeface="Book Antiqua" pitchFamily="18" charset="0"/>
            </a:endParaRPr>
          </a:p>
          <a:p>
            <a:pPr algn="l"/>
            <a:r>
              <a:rPr lang="en-US" sz="2400" dirty="0">
                <a:latin typeface="Book Antiqua" pitchFamily="18" charset="0"/>
              </a:rPr>
              <a:t>=NORM.S.INV(0.3636</a:t>
            </a:r>
            <a:r>
              <a:rPr lang="en-US" sz="2400" dirty="0" smtClean="0">
                <a:latin typeface="Book Antiqua" pitchFamily="18" charset="0"/>
              </a:rPr>
              <a:t>) = -0.34885</a:t>
            </a:r>
            <a:endParaRPr lang="en-US" sz="2400" dirty="0">
              <a:latin typeface="Book Antiqua" pitchFamily="18" charset="0"/>
            </a:endParaRPr>
          </a:p>
          <a:p>
            <a:pPr algn="l">
              <a:spcAft>
                <a:spcPts val="1200"/>
              </a:spcAft>
            </a:pPr>
            <a:r>
              <a:rPr lang="en-US" sz="2400" dirty="0" smtClean="0">
                <a:latin typeface="Book Antiqua" pitchFamily="18" charset="0"/>
              </a:rPr>
              <a:t>Q = 1280 -0.34885(40)</a:t>
            </a:r>
            <a:endParaRPr lang="en-US" sz="2400" dirty="0">
              <a:latin typeface="Book Antiqua" pitchFamily="18" charset="0"/>
            </a:endParaRPr>
          </a:p>
          <a:p>
            <a:pPr algn="l"/>
            <a:r>
              <a:rPr lang="en-US" sz="2400" dirty="0" smtClean="0">
                <a:latin typeface="Book Antiqua" pitchFamily="18" charset="0"/>
              </a:rPr>
              <a:t>ROP = 1280-13.9541</a:t>
            </a:r>
          </a:p>
          <a:p>
            <a:pPr algn="l"/>
            <a:r>
              <a:rPr lang="en-US" sz="2400" dirty="0" smtClean="0">
                <a:latin typeface="Book Antiqua" pitchFamily="18" charset="0"/>
              </a:rPr>
              <a:t>ROP = 1266.0459 </a:t>
            </a:r>
          </a:p>
          <a:p>
            <a:pPr algn="l"/>
            <a:r>
              <a:rPr lang="en-US" sz="2400" dirty="0" smtClean="0">
                <a:latin typeface="Book Antiqua" pitchFamily="18" charset="0"/>
              </a:rPr>
              <a:t>=</a:t>
            </a:r>
            <a:r>
              <a:rPr lang="en-US" sz="2400" dirty="0">
                <a:latin typeface="Book Antiqua" pitchFamily="18" charset="0"/>
              </a:rPr>
              <a:t>NORM.INV(probability</a:t>
            </a:r>
            <a:r>
              <a:rPr lang="en-US" sz="2400" dirty="0" smtClean="0">
                <a:latin typeface="Book Antiqua" pitchFamily="18" charset="0"/>
              </a:rPr>
              <a:t>, mean, standard_dev)</a:t>
            </a:r>
          </a:p>
          <a:p>
            <a:pPr algn="l"/>
            <a:r>
              <a:rPr lang="en-US" sz="2400" dirty="0" smtClean="0">
                <a:latin typeface="Book Antiqua" pitchFamily="18" charset="0"/>
              </a:rPr>
              <a:t>=NORM.INV(0.3636,1280,40</a:t>
            </a:r>
            <a:endParaRPr lang="en-US" sz="2400" dirty="0">
              <a:latin typeface="Book Antiqua" pitchFamily="18" charset="0"/>
            </a:endParaRPr>
          </a:p>
          <a:p>
            <a:pPr algn="l"/>
            <a:r>
              <a:rPr lang="en-US" sz="2400" dirty="0" smtClean="0">
                <a:latin typeface="Book Antiqua" pitchFamily="18" charset="0"/>
              </a:rPr>
              <a:t>=1266.0459</a:t>
            </a:r>
            <a:endParaRPr lang="en-US" sz="2400" dirty="0">
              <a:latin typeface="Book Antiqua" pitchFamily="18" charset="0"/>
            </a:endParaRPr>
          </a:p>
          <a:p>
            <a:pPr algn="l"/>
            <a:endParaRPr lang="en-US" sz="2400" dirty="0">
              <a:latin typeface="Book Antiqua" pitchFamily="18" charset="0"/>
            </a:endParaRPr>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The </a:t>
            </a:r>
            <a:r>
              <a:rPr lang="en-US" sz="3600" dirty="0">
                <a:latin typeface="Impact" pitchFamily="34" charset="0"/>
              </a:rPr>
              <a:t>News Vendor </a:t>
            </a:r>
            <a:r>
              <a:rPr lang="en-US" sz="3600" dirty="0" smtClean="0">
                <a:latin typeface="Impact" pitchFamily="34" charset="0"/>
              </a:rPr>
              <a:t>Problem- Extended</a:t>
            </a:r>
            <a:endParaRPr lang="en-US" sz="3600" dirty="0">
              <a:latin typeface="Impact" pitchFamily="34" charset="0"/>
            </a:endParaRPr>
          </a:p>
        </p:txBody>
      </p:sp>
    </p:spTree>
    <p:extLst>
      <p:ext uri="{BB962C8B-B14F-4D97-AF65-F5344CB8AC3E}">
        <p14:creationId xmlns:p14="http://schemas.microsoft.com/office/powerpoint/2010/main" val="11699643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dissolve">
                                      <p:cBhvr>
                                        <p:cTn id="7" dur="500"/>
                                        <p:tgtEl>
                                          <p:spTgt spid="204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8">
                                            <p:txEl>
                                              <p:pRg st="1" end="1"/>
                                            </p:txEl>
                                          </p:spTgt>
                                        </p:tgtEl>
                                        <p:attrNameLst>
                                          <p:attrName>style.visibility</p:attrName>
                                        </p:attrNameLst>
                                      </p:cBhvr>
                                      <p:to>
                                        <p:strVal val="visible"/>
                                      </p:to>
                                    </p:set>
                                    <p:animEffect transition="in" filter="dissolve">
                                      <p:cBhvr>
                                        <p:cTn id="12" dur="500"/>
                                        <p:tgtEl>
                                          <p:spTgt spid="204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8">
                                            <p:txEl>
                                              <p:pRg st="2" end="2"/>
                                            </p:txEl>
                                          </p:spTgt>
                                        </p:tgtEl>
                                        <p:attrNameLst>
                                          <p:attrName>style.visibility</p:attrName>
                                        </p:attrNameLst>
                                      </p:cBhvr>
                                      <p:to>
                                        <p:strVal val="visible"/>
                                      </p:to>
                                    </p:set>
                                    <p:animEffect transition="in" filter="dissolve">
                                      <p:cBhvr>
                                        <p:cTn id="17" dur="500"/>
                                        <p:tgtEl>
                                          <p:spTgt spid="204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8">
                                            <p:txEl>
                                              <p:pRg st="3" end="3"/>
                                            </p:txEl>
                                          </p:spTgt>
                                        </p:tgtEl>
                                        <p:attrNameLst>
                                          <p:attrName>style.visibility</p:attrName>
                                        </p:attrNameLst>
                                      </p:cBhvr>
                                      <p:to>
                                        <p:strVal val="visible"/>
                                      </p:to>
                                    </p:set>
                                    <p:animEffect transition="in" filter="dissolve">
                                      <p:cBhvr>
                                        <p:cTn id="22" dur="500"/>
                                        <p:tgtEl>
                                          <p:spTgt spid="204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8">
                                            <p:txEl>
                                              <p:pRg st="4" end="4"/>
                                            </p:txEl>
                                          </p:spTgt>
                                        </p:tgtEl>
                                        <p:attrNameLst>
                                          <p:attrName>style.visibility</p:attrName>
                                        </p:attrNameLst>
                                      </p:cBhvr>
                                      <p:to>
                                        <p:strVal val="visible"/>
                                      </p:to>
                                    </p:set>
                                    <p:animEffect transition="in" filter="dissolve">
                                      <p:cBhvr>
                                        <p:cTn id="27" dur="500"/>
                                        <p:tgtEl>
                                          <p:spTgt spid="204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488">
                                            <p:txEl>
                                              <p:pRg st="5" end="5"/>
                                            </p:txEl>
                                          </p:spTgt>
                                        </p:tgtEl>
                                        <p:attrNameLst>
                                          <p:attrName>style.visibility</p:attrName>
                                        </p:attrNameLst>
                                      </p:cBhvr>
                                      <p:to>
                                        <p:strVal val="visible"/>
                                      </p:to>
                                    </p:set>
                                    <p:animEffect transition="in" filter="dissolve">
                                      <p:cBhvr>
                                        <p:cTn id="32" dur="500"/>
                                        <p:tgtEl>
                                          <p:spTgt spid="204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488">
                                            <p:txEl>
                                              <p:pRg st="6" end="6"/>
                                            </p:txEl>
                                          </p:spTgt>
                                        </p:tgtEl>
                                        <p:attrNameLst>
                                          <p:attrName>style.visibility</p:attrName>
                                        </p:attrNameLst>
                                      </p:cBhvr>
                                      <p:to>
                                        <p:strVal val="visible"/>
                                      </p:to>
                                    </p:set>
                                    <p:animEffect transition="in" filter="dissolve">
                                      <p:cBhvr>
                                        <p:cTn id="37" dur="500"/>
                                        <p:tgtEl>
                                          <p:spTgt spid="204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488">
                                            <p:txEl>
                                              <p:pRg st="7" end="7"/>
                                            </p:txEl>
                                          </p:spTgt>
                                        </p:tgtEl>
                                        <p:attrNameLst>
                                          <p:attrName>style.visibility</p:attrName>
                                        </p:attrNameLst>
                                      </p:cBhvr>
                                      <p:to>
                                        <p:strVal val="visible"/>
                                      </p:to>
                                    </p:set>
                                    <p:animEffect transition="in" filter="dissolve">
                                      <p:cBhvr>
                                        <p:cTn id="42" dur="500"/>
                                        <p:tgtEl>
                                          <p:spTgt spid="204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488">
                                            <p:txEl>
                                              <p:pRg st="8" end="8"/>
                                            </p:txEl>
                                          </p:spTgt>
                                        </p:tgtEl>
                                        <p:attrNameLst>
                                          <p:attrName>style.visibility</p:attrName>
                                        </p:attrNameLst>
                                      </p:cBhvr>
                                      <p:to>
                                        <p:strVal val="visible"/>
                                      </p:to>
                                    </p:set>
                                    <p:animEffect transition="in" filter="dissolve">
                                      <p:cBhvr>
                                        <p:cTn id="47" dur="500"/>
                                        <p:tgtEl>
                                          <p:spTgt spid="2048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488">
                                            <p:txEl>
                                              <p:pRg st="9" end="9"/>
                                            </p:txEl>
                                          </p:spTgt>
                                        </p:tgtEl>
                                        <p:attrNameLst>
                                          <p:attrName>style.visibility</p:attrName>
                                        </p:attrNameLst>
                                      </p:cBhvr>
                                      <p:to>
                                        <p:strVal val="visible"/>
                                      </p:to>
                                    </p:set>
                                    <p:animEffect transition="in" filter="dissolve">
                                      <p:cBhvr>
                                        <p:cTn id="52" dur="500"/>
                                        <p:tgtEl>
                                          <p:spTgt spid="2048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488">
                                            <p:txEl>
                                              <p:pRg st="10" end="10"/>
                                            </p:txEl>
                                          </p:spTgt>
                                        </p:tgtEl>
                                        <p:attrNameLst>
                                          <p:attrName>style.visibility</p:attrName>
                                        </p:attrNameLst>
                                      </p:cBhvr>
                                      <p:to>
                                        <p:strVal val="visible"/>
                                      </p:to>
                                    </p:set>
                                    <p:animEffect transition="in" filter="dissolve">
                                      <p:cBhvr>
                                        <p:cTn id="57" dur="500"/>
                                        <p:tgtEl>
                                          <p:spTgt spid="2048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0488">
                                            <p:txEl>
                                              <p:pRg st="11" end="11"/>
                                            </p:txEl>
                                          </p:spTgt>
                                        </p:tgtEl>
                                        <p:attrNameLst>
                                          <p:attrName>style.visibility</p:attrName>
                                        </p:attrNameLst>
                                      </p:cBhvr>
                                      <p:to>
                                        <p:strVal val="visible"/>
                                      </p:to>
                                    </p:set>
                                    <p:animEffect transition="in" filter="dissolve">
                                      <p:cBhvr>
                                        <p:cTn id="62" dur="500"/>
                                        <p:tgtEl>
                                          <p:spTgt spid="2048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0488">
                                            <p:txEl>
                                              <p:pRg st="12" end="12"/>
                                            </p:txEl>
                                          </p:spTgt>
                                        </p:tgtEl>
                                        <p:attrNameLst>
                                          <p:attrName>style.visibility</p:attrName>
                                        </p:attrNameLst>
                                      </p:cBhvr>
                                      <p:to>
                                        <p:strVal val="visible"/>
                                      </p:to>
                                    </p:set>
                                    <p:animEffect transition="in" filter="dissolve">
                                      <p:cBhvr>
                                        <p:cTn id="67" dur="500"/>
                                        <p:tgtEl>
                                          <p:spTgt spid="2048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0488">
                                            <p:txEl>
                                              <p:pRg st="13" end="13"/>
                                            </p:txEl>
                                          </p:spTgt>
                                        </p:tgtEl>
                                        <p:attrNameLst>
                                          <p:attrName>style.visibility</p:attrName>
                                        </p:attrNameLst>
                                      </p:cBhvr>
                                      <p:to>
                                        <p:strVal val="visible"/>
                                      </p:to>
                                    </p:set>
                                    <p:animEffect transition="in" filter="dissolve">
                                      <p:cBhvr>
                                        <p:cTn id="72" dur="500"/>
                                        <p:tgtEl>
                                          <p:spTgt spid="2048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6" name="Text Box 11"/>
          <p:cNvSpPr txBox="1">
            <a:spLocks noChangeArrowheads="1"/>
          </p:cNvSpPr>
          <p:nvPr/>
        </p:nvSpPr>
        <p:spPr bwMode="auto">
          <a:xfrm>
            <a:off x="-16100" y="908720"/>
            <a:ext cx="9298798"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800" dirty="0" smtClean="0">
                <a:latin typeface="Book Antiqua" pitchFamily="18" charset="0"/>
              </a:rPr>
              <a:t>A random variable </a:t>
            </a:r>
            <a:r>
              <a:rPr lang="en-US" sz="2800" b="1" dirty="0">
                <a:solidFill>
                  <a:srgbClr val="00863D"/>
                </a:solidFill>
                <a:latin typeface="Book Antiqua" pitchFamily="18" charset="0"/>
              </a:rPr>
              <a:t>x</a:t>
            </a:r>
            <a:r>
              <a:rPr lang="en-US" sz="2800" dirty="0">
                <a:latin typeface="Book Antiqua" pitchFamily="18" charset="0"/>
              </a:rPr>
              <a:t> </a:t>
            </a:r>
            <a:r>
              <a:rPr lang="en-US" sz="2800" dirty="0" smtClean="0">
                <a:latin typeface="Book Antiqua" pitchFamily="18" charset="0"/>
              </a:rPr>
              <a:t>has mean </a:t>
            </a:r>
            <a:r>
              <a:rPr lang="en-US" sz="2800" dirty="0">
                <a:latin typeface="Book Antiqua" pitchFamily="18" charset="0"/>
              </a:rPr>
              <a:t>of </a:t>
            </a:r>
            <a:r>
              <a:rPr lang="en-US" sz="2800" b="1" dirty="0">
                <a:solidFill>
                  <a:srgbClr val="00863D"/>
                </a:solidFill>
                <a:latin typeface="Impact" pitchFamily="34" charset="0"/>
                <a:cs typeface="Arial" charset="0"/>
                <a:sym typeface="Symbol" panose="05050102010706020507" pitchFamily="18" charset="2"/>
              </a:rPr>
              <a:t></a:t>
            </a:r>
            <a:r>
              <a:rPr lang="en-US" sz="2800" b="1" dirty="0">
                <a:latin typeface="Impact" pitchFamily="34" charset="0"/>
                <a:cs typeface="Arial" charset="0"/>
                <a:sym typeface="Symbol" panose="05050102010706020507" pitchFamily="18" charset="2"/>
              </a:rPr>
              <a:t> </a:t>
            </a:r>
            <a:r>
              <a:rPr lang="en-US" sz="2800" dirty="0">
                <a:latin typeface="Book Antiqua" pitchFamily="18" charset="0"/>
              </a:rPr>
              <a:t>, and standard deviation of </a:t>
            </a:r>
            <a:r>
              <a:rPr lang="el-GR" sz="2800" dirty="0" smtClean="0">
                <a:solidFill>
                  <a:srgbClr val="00863D"/>
                </a:solidFill>
                <a:latin typeface="Book Antiqua" pitchFamily="18" charset="0"/>
                <a:cs typeface="Times New Roman" pitchFamily="18" charset="0"/>
              </a:rPr>
              <a:t>σ</a:t>
            </a:r>
            <a:r>
              <a:rPr lang="en-US" sz="2800" dirty="0" smtClean="0">
                <a:latin typeface="Book Antiqua" pitchFamily="18" charset="0"/>
                <a:cs typeface="Times New Roman" pitchFamily="18" charset="0"/>
              </a:rPr>
              <a:t>. </a:t>
            </a:r>
            <a:r>
              <a:rPr lang="en-US" sz="2800" dirty="0" smtClean="0">
                <a:latin typeface="Book Antiqua" pitchFamily="18" charset="0"/>
              </a:rPr>
              <a:t>A </a:t>
            </a:r>
            <a:r>
              <a:rPr lang="en-US" sz="2800" dirty="0">
                <a:latin typeface="Book Antiqua" pitchFamily="18" charset="0"/>
              </a:rPr>
              <a:t>random variable </a:t>
            </a:r>
            <a:r>
              <a:rPr lang="en-US" sz="2800" b="1" dirty="0">
                <a:solidFill>
                  <a:srgbClr val="A50023"/>
                </a:solidFill>
                <a:latin typeface="Book Antiqua" pitchFamily="18" charset="0"/>
              </a:rPr>
              <a:t>y</a:t>
            </a:r>
            <a:r>
              <a:rPr lang="en-US" sz="2800" dirty="0">
                <a:latin typeface="Book Antiqua" pitchFamily="18" charset="0"/>
              </a:rPr>
              <a:t> is equal to </a:t>
            </a:r>
            <a:r>
              <a:rPr lang="en-US" sz="2800" dirty="0" smtClean="0">
                <a:latin typeface="Book Antiqua" pitchFamily="18" charset="0"/>
              </a:rPr>
              <a:t>the average of </a:t>
            </a:r>
            <a:r>
              <a:rPr lang="en-US" sz="2800" dirty="0" smtClean="0">
                <a:solidFill>
                  <a:srgbClr val="0070C0"/>
                </a:solidFill>
                <a:latin typeface="Book Antiqua" pitchFamily="18" charset="0"/>
              </a:rPr>
              <a:t>2</a:t>
            </a:r>
            <a:r>
              <a:rPr lang="en-US" sz="2800" dirty="0" smtClean="0">
                <a:latin typeface="Book Antiqua" pitchFamily="18" charset="0"/>
              </a:rPr>
              <a:t> </a:t>
            </a:r>
            <a:r>
              <a:rPr lang="en-US" sz="2800" dirty="0">
                <a:latin typeface="Book Antiqua" pitchFamily="18" charset="0"/>
              </a:rPr>
              <a:t>random </a:t>
            </a:r>
            <a:r>
              <a:rPr lang="en-US" sz="2800" dirty="0" smtClean="0">
                <a:latin typeface="Book Antiqua" pitchFamily="18" charset="0"/>
              </a:rPr>
              <a:t>variables </a:t>
            </a:r>
            <a:r>
              <a:rPr lang="en-US" sz="2800" dirty="0">
                <a:solidFill>
                  <a:srgbClr val="00863D"/>
                </a:solidFill>
                <a:latin typeface="Book Antiqua" pitchFamily="18" charset="0"/>
              </a:rPr>
              <a:t>x</a:t>
            </a:r>
            <a:r>
              <a:rPr lang="en-US" sz="2800" dirty="0" smtClean="0">
                <a:solidFill>
                  <a:srgbClr val="1A1A7E"/>
                </a:solidFill>
                <a:latin typeface="Book Antiqua" pitchFamily="18" charset="0"/>
                <a:sym typeface="Symbol" panose="05050102010706020507" pitchFamily="18" charset="2"/>
              </a:rPr>
              <a:t>.</a:t>
            </a:r>
          </a:p>
          <a:p>
            <a:r>
              <a:rPr lang="en-US" sz="2800" b="1" dirty="0">
                <a:latin typeface="Book Antiqua" pitchFamily="18" charset="0"/>
                <a:sym typeface="Symbol" panose="05050102010706020507" pitchFamily="18" charset="2"/>
              </a:rPr>
              <a:t>y</a:t>
            </a:r>
            <a:r>
              <a:rPr lang="en-US" sz="2800" b="1" dirty="0" smtClean="0">
                <a:latin typeface="Book Antiqua" pitchFamily="18" charset="0"/>
                <a:sym typeface="Symbol" panose="05050102010706020507" pitchFamily="18" charset="2"/>
              </a:rPr>
              <a:t> = (x1+x2)/2</a:t>
            </a:r>
          </a:p>
          <a:p>
            <a:r>
              <a:rPr lang="en-US" sz="2800" b="1" dirty="0">
                <a:latin typeface="Book Antiqua" pitchFamily="18" charset="0"/>
                <a:cs typeface="Times New Roman" pitchFamily="18" charset="0"/>
              </a:rPr>
              <a:t>x: (</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σ</a:t>
            </a:r>
            <a:r>
              <a:rPr lang="en-US" sz="2800" b="1" dirty="0">
                <a:latin typeface="Book Antiqua" pitchFamily="18" charset="0"/>
                <a:cs typeface="Times New Roman" pitchFamily="18" charset="0"/>
              </a:rPr>
              <a:t>) </a:t>
            </a:r>
            <a:r>
              <a:rPr lang="en-US" sz="2800" b="1" dirty="0">
                <a:latin typeface="Book Antiqua" pitchFamily="18" charset="0"/>
                <a:cs typeface="Times New Roman" pitchFamily="18" charset="0"/>
                <a:sym typeface="Wingdings" panose="05000000000000000000" pitchFamily="2" charset="2"/>
              </a:rPr>
              <a:t> </a:t>
            </a:r>
            <a:r>
              <a:rPr lang="en-US" sz="2800" b="1" dirty="0">
                <a:latin typeface="Book Antiqua" pitchFamily="18" charset="0"/>
                <a:cs typeface="Times New Roman" pitchFamily="18" charset="0"/>
              </a:rPr>
              <a:t>y: </a:t>
            </a:r>
            <a:r>
              <a:rPr lang="en-US" sz="2800" b="1" dirty="0" smtClean="0">
                <a:latin typeface="Book Antiqua" pitchFamily="18" charset="0"/>
                <a:cs typeface="Times New Roman" pitchFamily="18" charset="0"/>
              </a:rPr>
              <a:t>(?,?)</a:t>
            </a:r>
          </a:p>
          <a:p>
            <a:r>
              <a:rPr lang="en-US" sz="2800" b="1" dirty="0" smtClean="0">
                <a:latin typeface="Book Antiqua" pitchFamily="18" charset="0"/>
                <a:cs typeface="Times New Roman" pitchFamily="18" charset="0"/>
              </a:rPr>
              <a:t>If it was </a:t>
            </a:r>
            <a:r>
              <a:rPr lang="en-US" sz="2800" b="1" dirty="0" smtClean="0">
                <a:latin typeface="Book Antiqua" pitchFamily="18" charset="0"/>
                <a:sym typeface="Symbol" panose="05050102010706020507" pitchFamily="18" charset="2"/>
              </a:rPr>
              <a:t>x1+x2 then x1+x2: (2</a:t>
            </a:r>
            <a:r>
              <a:rPr lang="en-US" sz="2800" b="1" dirty="0" smtClean="0">
                <a:latin typeface="Impact" pitchFamily="34" charset="0"/>
                <a:cs typeface="Arial" charset="0"/>
                <a:sym typeface="Symbol" panose="05050102010706020507" pitchFamily="18" charset="2"/>
              </a:rPr>
              <a:t> </a:t>
            </a:r>
            <a:r>
              <a:rPr lang="en-US" sz="2800" b="1" dirty="0">
                <a:latin typeface="Impact" pitchFamily="34" charset="0"/>
                <a:cs typeface="Arial" charset="0"/>
                <a:sym typeface="Symbol" panose="05050102010706020507" pitchFamily="18" charset="2"/>
              </a:rPr>
              <a:t>,</a:t>
            </a:r>
            <a:r>
              <a:rPr lang="el-GR" sz="2800" b="1" dirty="0">
                <a:latin typeface="Book Antiqua" pitchFamily="18" charset="0"/>
                <a:cs typeface="Times New Roman" pitchFamily="18" charset="0"/>
              </a:rPr>
              <a:t> </a:t>
            </a:r>
            <a:r>
              <a:rPr lang="en-US" sz="2800" b="1" dirty="0">
                <a:latin typeface="Book Antiqua" pitchFamily="18" charset="0"/>
                <a:cs typeface="Times New Roman" pitchFamily="18" charset="0"/>
              </a:rPr>
              <a:t>√2</a:t>
            </a:r>
            <a:r>
              <a:rPr lang="el-GR" sz="2800" b="1" dirty="0" smtClean="0">
                <a:latin typeface="Book Antiqua" pitchFamily="18" charset="0"/>
                <a:cs typeface="Times New Roman" pitchFamily="18" charset="0"/>
              </a:rPr>
              <a:t>σ</a:t>
            </a:r>
            <a:r>
              <a:rPr lang="en-US" sz="2800" b="1" dirty="0" smtClean="0">
                <a:latin typeface="Book Antiqua" pitchFamily="18" charset="0"/>
                <a:cs typeface="Times New Roman" pitchFamily="18" charset="0"/>
              </a:rPr>
              <a:t>)</a:t>
            </a:r>
            <a:endParaRPr lang="en-US" sz="2800" b="1" dirty="0">
              <a:latin typeface="Book Antiqua" pitchFamily="18" charset="0"/>
              <a:sym typeface="Symbol" panose="05050102010706020507" pitchFamily="18" charset="2"/>
            </a:endParaRPr>
          </a:p>
          <a:p>
            <a:r>
              <a:rPr lang="en-US" sz="2800" b="1" dirty="0" smtClean="0">
                <a:latin typeface="Book Antiqua" pitchFamily="18" charset="0"/>
                <a:cs typeface="Times New Roman" pitchFamily="18" charset="0"/>
              </a:rPr>
              <a:t>Since it is (x1+x2)/2 or 1/2(x1+x2): 1/2</a:t>
            </a:r>
            <a:r>
              <a:rPr lang="en-US" sz="2800" b="1" dirty="0" smtClean="0">
                <a:latin typeface="Book Antiqua" pitchFamily="18" charset="0"/>
                <a:sym typeface="Symbol" panose="05050102010706020507" pitchFamily="18" charset="2"/>
              </a:rPr>
              <a:t>(2</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a:t>
            </a:r>
            <a:r>
              <a:rPr lang="en-US" sz="2800" b="1" dirty="0">
                <a:latin typeface="Book Antiqua" pitchFamily="18" charset="0"/>
                <a:cs typeface="Times New Roman" pitchFamily="18" charset="0"/>
              </a:rPr>
              <a:t>√2</a:t>
            </a:r>
            <a:r>
              <a:rPr lang="el-GR" sz="2800" b="1" dirty="0" smtClean="0">
                <a:latin typeface="Book Antiqua" pitchFamily="18" charset="0"/>
                <a:cs typeface="Times New Roman" pitchFamily="18" charset="0"/>
              </a:rPr>
              <a:t>σ</a:t>
            </a:r>
            <a:r>
              <a:rPr lang="en-US" sz="2800" b="1" dirty="0" smtClean="0">
                <a:latin typeface="Book Antiqua" pitchFamily="18" charset="0"/>
                <a:cs typeface="Times New Roman" pitchFamily="18" charset="0"/>
              </a:rPr>
              <a:t>)</a:t>
            </a:r>
          </a:p>
          <a:p>
            <a:r>
              <a:rPr lang="en-US" sz="2800" b="1" dirty="0" smtClean="0">
                <a:latin typeface="Book Antiqua" pitchFamily="18" charset="0"/>
                <a:sym typeface="Symbol" panose="05050102010706020507" pitchFamily="18" charset="2"/>
              </a:rPr>
              <a:t>That is (</a:t>
            </a:r>
            <a:r>
              <a:rPr lang="en-US" sz="2800" b="1" dirty="0" smtClean="0">
                <a:latin typeface="Impact" pitchFamily="34" charset="0"/>
                <a:cs typeface="Arial" charset="0"/>
                <a:sym typeface="Symbol" panose="05050102010706020507" pitchFamily="18" charset="2"/>
              </a:rPr>
              <a:t> </a:t>
            </a:r>
            <a:r>
              <a:rPr lang="en-US" sz="2800" b="1" dirty="0">
                <a:latin typeface="Impact" pitchFamily="34" charset="0"/>
                <a:cs typeface="Arial" charset="0"/>
                <a:sym typeface="Symbol" panose="05050102010706020507" pitchFamily="18" charset="2"/>
              </a:rPr>
              <a:t>,</a:t>
            </a:r>
            <a:r>
              <a:rPr lang="el-GR" sz="2800" b="1" dirty="0">
                <a:latin typeface="Book Antiqua" pitchFamily="18" charset="0"/>
                <a:cs typeface="Times New Roman" pitchFamily="18" charset="0"/>
              </a:rPr>
              <a:t> </a:t>
            </a:r>
            <a:r>
              <a:rPr lang="en-US" sz="2800" b="1" dirty="0" smtClean="0">
                <a:latin typeface="Book Antiqua" pitchFamily="18" charset="0"/>
                <a:cs typeface="Times New Roman" pitchFamily="18" charset="0"/>
              </a:rPr>
              <a:t>(√2/2)</a:t>
            </a:r>
            <a:r>
              <a:rPr lang="el-GR" sz="2800" b="1" dirty="0" smtClean="0">
                <a:latin typeface="Book Antiqua" pitchFamily="18" charset="0"/>
                <a:cs typeface="Times New Roman" pitchFamily="18" charset="0"/>
              </a:rPr>
              <a:t>σ</a:t>
            </a:r>
            <a:endParaRPr lang="en-US" sz="2800" b="1" dirty="0" smtClean="0">
              <a:latin typeface="Book Antiqua" pitchFamily="18" charset="0"/>
              <a:cs typeface="Times New Roman" pitchFamily="18" charset="0"/>
            </a:endParaRPr>
          </a:p>
          <a:p>
            <a:r>
              <a:rPr lang="en-US" sz="2800" b="1" dirty="0">
                <a:latin typeface="Book Antiqua" pitchFamily="18" charset="0"/>
                <a:sym typeface="Symbol" panose="05050102010706020507" pitchFamily="18" charset="2"/>
              </a:rPr>
              <a:t>y = (x1+x2)/</a:t>
            </a:r>
            <a:r>
              <a:rPr lang="en-US" sz="2800" b="1" dirty="0" smtClean="0">
                <a:latin typeface="Book Antiqua" pitchFamily="18" charset="0"/>
                <a:sym typeface="Symbol" panose="05050102010706020507" pitchFamily="18" charset="2"/>
              </a:rPr>
              <a:t>2: </a:t>
            </a:r>
            <a:r>
              <a:rPr lang="en-US" sz="2800" b="1" dirty="0" smtClean="0">
                <a:latin typeface="Book Antiqua" pitchFamily="18" charset="0"/>
                <a:cs typeface="Times New Roman" pitchFamily="18" charset="0"/>
              </a:rPr>
              <a:t> </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a:t>
            </a:r>
            <a:r>
              <a:rPr lang="el-GR" sz="2800" b="1" dirty="0" smtClean="0">
                <a:latin typeface="Book Antiqua" pitchFamily="18" charset="0"/>
                <a:cs typeface="Times New Roman" pitchFamily="18" charset="0"/>
              </a:rPr>
              <a:t>σ</a:t>
            </a:r>
            <a:r>
              <a:rPr lang="en-US" sz="2800" b="1" dirty="0" smtClean="0">
                <a:latin typeface="Book Antiqua" pitchFamily="18" charset="0"/>
                <a:cs typeface="Times New Roman" pitchFamily="18" charset="0"/>
              </a:rPr>
              <a:t>/√2</a:t>
            </a:r>
            <a:endParaRPr lang="en-US" sz="2800" b="1" dirty="0">
              <a:latin typeface="Book Antiqua" pitchFamily="18" charset="0"/>
              <a:cs typeface="Times New Roman" pitchFamily="18" charset="0"/>
            </a:endParaRPr>
          </a:p>
          <a:p>
            <a:r>
              <a:rPr lang="en-US" sz="2800" b="1" dirty="0">
                <a:latin typeface="Book Antiqua" pitchFamily="18" charset="0"/>
                <a:sym typeface="Symbol" panose="05050102010706020507" pitchFamily="18" charset="2"/>
              </a:rPr>
              <a:t>y = (</a:t>
            </a:r>
            <a:r>
              <a:rPr lang="en-US" sz="2800" b="1" dirty="0" smtClean="0">
                <a:latin typeface="Book Antiqua" pitchFamily="18" charset="0"/>
                <a:sym typeface="Symbol" panose="05050102010706020507" pitchFamily="18" charset="2"/>
              </a:rPr>
              <a:t>x1+x2+x3+……..</a:t>
            </a:r>
            <a:r>
              <a:rPr lang="en-US" sz="2800" b="1" dirty="0" err="1" smtClean="0">
                <a:latin typeface="Book Antiqua" pitchFamily="18" charset="0"/>
                <a:sym typeface="Symbol" panose="05050102010706020507" pitchFamily="18" charset="2"/>
              </a:rPr>
              <a:t>xn</a:t>
            </a:r>
            <a:r>
              <a:rPr lang="en-US" sz="2800" b="1" dirty="0" smtClean="0">
                <a:latin typeface="Book Antiqua" pitchFamily="18" charset="0"/>
                <a:sym typeface="Symbol" panose="05050102010706020507" pitchFamily="18" charset="2"/>
              </a:rPr>
              <a:t>)/n</a:t>
            </a:r>
            <a:endParaRPr lang="en-US" sz="2800" b="1" dirty="0">
              <a:latin typeface="Book Antiqua" pitchFamily="18" charset="0"/>
              <a:sym typeface="Symbol" panose="05050102010706020507" pitchFamily="18" charset="2"/>
            </a:endParaRPr>
          </a:p>
          <a:p>
            <a:r>
              <a:rPr lang="en-US" sz="2800" b="1" dirty="0">
                <a:latin typeface="Book Antiqua" pitchFamily="18" charset="0"/>
                <a:cs typeface="Times New Roman" pitchFamily="18" charset="0"/>
              </a:rPr>
              <a:t>x: (</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σ</a:t>
            </a:r>
            <a:r>
              <a:rPr lang="en-US" sz="2800" b="1" dirty="0">
                <a:latin typeface="Book Antiqua" pitchFamily="18" charset="0"/>
                <a:cs typeface="Times New Roman" pitchFamily="18" charset="0"/>
              </a:rPr>
              <a:t>) </a:t>
            </a:r>
            <a:r>
              <a:rPr lang="en-US" sz="2800" b="1" dirty="0">
                <a:latin typeface="Book Antiqua" pitchFamily="18" charset="0"/>
                <a:cs typeface="Times New Roman" pitchFamily="18" charset="0"/>
                <a:sym typeface="Wingdings" panose="05000000000000000000" pitchFamily="2" charset="2"/>
              </a:rPr>
              <a:t> </a:t>
            </a:r>
            <a:r>
              <a:rPr lang="en-US" sz="2800" b="1" dirty="0">
                <a:latin typeface="Book Antiqua" pitchFamily="18" charset="0"/>
                <a:cs typeface="Times New Roman" pitchFamily="18" charset="0"/>
              </a:rPr>
              <a:t>y: </a:t>
            </a:r>
            <a:r>
              <a:rPr lang="en-US" sz="2800" b="1" dirty="0">
                <a:latin typeface="Impact" pitchFamily="34" charset="0"/>
                <a:cs typeface="Arial" charset="0"/>
                <a:sym typeface="Symbol" panose="05050102010706020507" pitchFamily="18" charset="2"/>
              </a:rPr>
              <a:t> ,</a:t>
            </a:r>
            <a:r>
              <a:rPr lang="el-GR" sz="2800" b="1" dirty="0">
                <a:latin typeface="Book Antiqua" pitchFamily="18" charset="0"/>
                <a:cs typeface="Times New Roman" pitchFamily="18" charset="0"/>
              </a:rPr>
              <a:t> σ</a:t>
            </a:r>
            <a:r>
              <a:rPr lang="en-US" sz="2800" b="1" dirty="0">
                <a:latin typeface="Book Antiqua" pitchFamily="18" charset="0"/>
                <a:cs typeface="Times New Roman" pitchFamily="18" charset="0"/>
              </a:rPr>
              <a:t>/</a:t>
            </a:r>
            <a:r>
              <a:rPr lang="en-US" sz="2800" b="1" dirty="0" smtClean="0">
                <a:latin typeface="Book Antiqua" pitchFamily="18" charset="0"/>
                <a:cs typeface="Times New Roman" pitchFamily="18" charset="0"/>
              </a:rPr>
              <a:t>√n</a:t>
            </a:r>
            <a:endParaRPr lang="en-US" sz="2800" b="1" dirty="0">
              <a:latin typeface="Book Antiqua" pitchFamily="18" charset="0"/>
              <a:cs typeface="Times New Roman" pitchFamily="18" charset="0"/>
            </a:endParaRPr>
          </a:p>
          <a:p>
            <a:endParaRPr lang="en-US" sz="2800" b="1" dirty="0">
              <a:latin typeface="Book Antiqua" pitchFamily="18" charset="0"/>
              <a:sym typeface="Symbol" panose="05050102010706020507" pitchFamily="18" charset="2"/>
            </a:endParaRPr>
          </a:p>
          <a:p>
            <a:endParaRPr lang="en-US" b="1" dirty="0">
              <a:solidFill>
                <a:srgbClr val="00863D"/>
              </a:solidFill>
              <a:latin typeface="Book Antiqua" pitchFamily="18" charset="0"/>
              <a:cs typeface="Times New Roman" pitchFamily="18" charset="0"/>
            </a:endParaRPr>
          </a:p>
          <a:p>
            <a:endParaRPr lang="en-US" b="1" dirty="0" smtClean="0">
              <a:solidFill>
                <a:srgbClr val="00863D"/>
              </a:solidFill>
              <a:latin typeface="Book Antiqua" pitchFamily="18" charset="0"/>
              <a:cs typeface="Times New Roman" pitchFamily="18" charset="0"/>
            </a:endParaRPr>
          </a:p>
          <a:p>
            <a:endParaRPr lang="en-US" b="1" baseline="30000" dirty="0">
              <a:solidFill>
                <a:srgbClr val="00863D"/>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a:p>
            <a:endParaRPr lang="en-US" b="1" baseline="30000" dirty="0">
              <a:solidFill>
                <a:srgbClr val="C00000"/>
              </a:solidFill>
              <a:latin typeface="Book Antiqua" pitchFamily="18" charset="0"/>
              <a:cs typeface="Times New Roman" pitchFamily="18" charset="0"/>
            </a:endParaRPr>
          </a:p>
        </p:txBody>
      </p:sp>
      <p:sp>
        <p:nvSpPr>
          <p:cNvPr id="14" name="Text Box 3"/>
          <p:cNvSpPr txBox="1">
            <a:spLocks noChangeArrowheads="1"/>
          </p:cNvSpPr>
          <p:nvPr/>
        </p:nvSpPr>
        <p:spPr bwMode="auto">
          <a:xfrm>
            <a:off x="-16100" y="116632"/>
            <a:ext cx="962865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200" dirty="0">
                <a:latin typeface="Impact" pitchFamily="34" charset="0"/>
                <a:cs typeface="Arial" charset="0"/>
              </a:rPr>
              <a:t>X:</a:t>
            </a:r>
            <a:r>
              <a:rPr lang="en-US" sz="3200" b="1" dirty="0">
                <a:latin typeface="Impact" pitchFamily="34" charset="0"/>
                <a:cs typeface="Arial" charset="0"/>
                <a:sym typeface="Symbol" panose="05050102010706020507" pitchFamily="18" charset="2"/>
              </a:rPr>
              <a:t> , , </a:t>
            </a:r>
            <a:r>
              <a:rPr lang="en-US" sz="3200" dirty="0">
                <a:latin typeface="Impact" pitchFamily="34" charset="0"/>
                <a:cs typeface="Arial" charset="0"/>
              </a:rPr>
              <a:t>y = </a:t>
            </a:r>
            <a:r>
              <a:rPr lang="en-US" sz="3200" dirty="0" smtClean="0">
                <a:latin typeface="Impact" pitchFamily="34" charset="0"/>
                <a:cs typeface="Arial" charset="0"/>
              </a:rPr>
              <a:t>(x1+X2)/2, </a:t>
            </a:r>
            <a:r>
              <a:rPr lang="en-US" sz="3200" b="1" dirty="0">
                <a:latin typeface="Impact" pitchFamily="34" charset="0"/>
                <a:cs typeface="Arial" charset="0"/>
                <a:sym typeface="Symbol" panose="05050102010706020507" pitchFamily="18" charset="2"/>
              </a:rPr>
              <a:t></a:t>
            </a:r>
            <a:r>
              <a:rPr lang="en-US" sz="3200" baseline="-25000" dirty="0">
                <a:latin typeface="Impact" pitchFamily="34" charset="0"/>
                <a:cs typeface="Arial" charset="0"/>
                <a:sym typeface="Symbol" panose="05050102010706020507" pitchFamily="18" charset="2"/>
              </a:rPr>
              <a:t>y</a:t>
            </a:r>
            <a:r>
              <a:rPr lang="en-US" sz="3200" dirty="0">
                <a:latin typeface="Impact" pitchFamily="34" charset="0"/>
                <a:cs typeface="Arial" charset="0"/>
                <a:sym typeface="Symbol" panose="05050102010706020507" pitchFamily="18" charset="2"/>
              </a:rPr>
              <a:t> = </a:t>
            </a:r>
            <a:r>
              <a:rPr lang="en-US" sz="3200" b="1" dirty="0" smtClean="0">
                <a:latin typeface="Impact" pitchFamily="34" charset="0"/>
                <a:cs typeface="Arial" charset="0"/>
                <a:sym typeface="Symbol" panose="05050102010706020507" pitchFamily="18" charset="2"/>
              </a:rPr>
              <a:t></a:t>
            </a:r>
            <a:r>
              <a:rPr lang="en-US" sz="3200" dirty="0">
                <a:latin typeface="Impact" pitchFamily="34" charset="0"/>
                <a:cs typeface="Arial" charset="0"/>
                <a:sym typeface="Symbol" panose="05050102010706020507" pitchFamily="18" charset="2"/>
              </a:rPr>
              <a:t>, </a:t>
            </a:r>
            <a:r>
              <a:rPr lang="en-US" sz="3200" b="1" dirty="0">
                <a:latin typeface="Impact" pitchFamily="34" charset="0"/>
                <a:cs typeface="Arial" charset="0"/>
                <a:sym typeface="Symbol" panose="05050102010706020507" pitchFamily="18" charset="2"/>
              </a:rPr>
              <a:t></a:t>
            </a:r>
            <a:r>
              <a:rPr lang="en-US" sz="3200" b="1" baseline="30000" dirty="0">
                <a:latin typeface="Impact" pitchFamily="34" charset="0"/>
                <a:cs typeface="Arial" charset="0"/>
                <a:sym typeface="Symbol" panose="05050102010706020507" pitchFamily="18" charset="2"/>
              </a:rPr>
              <a:t>2</a:t>
            </a:r>
            <a:r>
              <a:rPr lang="en-US" sz="3200" baseline="-25000" dirty="0">
                <a:latin typeface="Impact" pitchFamily="34" charset="0"/>
                <a:cs typeface="Arial" charset="0"/>
                <a:sym typeface="Symbol" panose="05050102010706020507" pitchFamily="18" charset="2"/>
              </a:rPr>
              <a:t> y</a:t>
            </a:r>
            <a:r>
              <a:rPr lang="en-US" sz="3200" dirty="0">
                <a:latin typeface="Impact" pitchFamily="34" charset="0"/>
                <a:cs typeface="Arial" charset="0"/>
                <a:sym typeface="Symbol" panose="05050102010706020507" pitchFamily="18" charset="2"/>
              </a:rPr>
              <a:t>= </a:t>
            </a:r>
            <a:r>
              <a:rPr lang="en-US" sz="3200" b="1" dirty="0" smtClean="0">
                <a:latin typeface="Impact" pitchFamily="34" charset="0"/>
                <a:cs typeface="Arial" charset="0"/>
                <a:sym typeface="Symbol" panose="05050102010706020507" pitchFamily="18" charset="2"/>
              </a:rPr>
              <a:t></a:t>
            </a:r>
            <a:r>
              <a:rPr lang="en-US" sz="3200" b="1" baseline="30000" dirty="0" smtClean="0">
                <a:latin typeface="Impact" pitchFamily="34" charset="0"/>
                <a:cs typeface="Arial" charset="0"/>
                <a:sym typeface="Symbol" panose="05050102010706020507" pitchFamily="18" charset="2"/>
              </a:rPr>
              <a:t>2</a:t>
            </a:r>
            <a:r>
              <a:rPr lang="en-US" sz="3200" b="1" dirty="0" smtClean="0">
                <a:latin typeface="Impact" pitchFamily="34" charset="0"/>
                <a:cs typeface="Arial" charset="0"/>
                <a:sym typeface="Symbol" panose="05050102010706020507" pitchFamily="18" charset="2"/>
              </a:rPr>
              <a:t>/2,</a:t>
            </a:r>
            <a:r>
              <a:rPr lang="en-US" sz="3200" dirty="0" smtClean="0">
                <a:latin typeface="Impact" pitchFamily="34" charset="0"/>
                <a:cs typeface="Arial" charset="0"/>
                <a:sym typeface="Symbol" panose="05050102010706020507" pitchFamily="18" charset="2"/>
              </a:rPr>
              <a:t> </a:t>
            </a:r>
            <a:r>
              <a:rPr lang="en-US" sz="3200" b="1" dirty="0" smtClean="0">
                <a:latin typeface="Impact" pitchFamily="34" charset="0"/>
                <a:cs typeface="Arial" charset="0"/>
                <a:sym typeface="Symbol" panose="05050102010706020507" pitchFamily="18" charset="2"/>
              </a:rPr>
              <a:t></a:t>
            </a:r>
            <a:r>
              <a:rPr lang="en-US" sz="3200" baseline="-25000" dirty="0" smtClean="0">
                <a:latin typeface="Impact" pitchFamily="34" charset="0"/>
                <a:cs typeface="Arial" charset="0"/>
                <a:sym typeface="Symbol" panose="05050102010706020507" pitchFamily="18" charset="2"/>
              </a:rPr>
              <a:t> </a:t>
            </a:r>
            <a:r>
              <a:rPr lang="en-US" sz="3200" baseline="-25000" dirty="0">
                <a:latin typeface="Impact" pitchFamily="34" charset="0"/>
                <a:cs typeface="Arial" charset="0"/>
                <a:sym typeface="Symbol" panose="05050102010706020507" pitchFamily="18" charset="2"/>
              </a:rPr>
              <a:t>y</a:t>
            </a:r>
            <a:r>
              <a:rPr lang="en-US" sz="3200" dirty="0">
                <a:latin typeface="Impact" pitchFamily="34" charset="0"/>
                <a:cs typeface="Arial" charset="0"/>
                <a:sym typeface="Symbol" panose="05050102010706020507" pitchFamily="18" charset="2"/>
              </a:rPr>
              <a:t>= </a:t>
            </a:r>
            <a:r>
              <a:rPr lang="en-US" sz="3200" b="1" dirty="0">
                <a:latin typeface="Impact" pitchFamily="34" charset="0"/>
                <a:cs typeface="Arial" charset="0"/>
                <a:sym typeface="Symbol" panose="05050102010706020507" pitchFamily="18" charset="2"/>
              </a:rPr>
              <a:t> </a:t>
            </a:r>
            <a:r>
              <a:rPr lang="en-US" sz="3200" b="1" dirty="0" smtClean="0">
                <a:latin typeface="Impact" pitchFamily="34" charset="0"/>
                <a:cs typeface="Arial" charset="0"/>
                <a:sym typeface="Symbol" panose="05050102010706020507" pitchFamily="18" charset="2"/>
              </a:rPr>
              <a:t>/</a:t>
            </a:r>
            <a:r>
              <a:rPr lang="en-US" sz="3200" dirty="0" smtClean="0">
                <a:latin typeface="Impact" pitchFamily="34" charset="0"/>
                <a:cs typeface="Arial" charset="0"/>
                <a:sym typeface="Symbol" panose="05050102010706020507" pitchFamily="18" charset="2"/>
              </a:rPr>
              <a:t>√2</a:t>
            </a:r>
            <a:endParaRPr lang="en-US" sz="3200" dirty="0">
              <a:latin typeface="Impact" pitchFamily="34" charset="0"/>
              <a:cs typeface="Arial" charset="0"/>
            </a:endParaRPr>
          </a:p>
          <a:p>
            <a:endParaRPr lang="en-US" sz="3600" dirty="0">
              <a:latin typeface="Impact" pitchFamily="34" charset="0"/>
              <a:cs typeface="Arial" charset="0"/>
            </a:endParaRPr>
          </a:p>
        </p:txBody>
      </p:sp>
      <p:cxnSp>
        <p:nvCxnSpPr>
          <p:cNvPr id="3" name="Straight Connector 2"/>
          <p:cNvCxnSpPr/>
          <p:nvPr/>
        </p:nvCxnSpPr>
        <p:spPr bwMode="auto">
          <a:xfrm>
            <a:off x="7812360" y="188640"/>
            <a:ext cx="28803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605079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20488" name="Text Box 8"/>
          <p:cNvSpPr txBox="1">
            <a:spLocks noChangeArrowheads="1"/>
          </p:cNvSpPr>
          <p:nvPr/>
        </p:nvSpPr>
        <p:spPr bwMode="auto">
          <a:xfrm>
            <a:off x="0" y="836712"/>
            <a:ext cx="91592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We will have a cash inflow at the end of next year. This cash flow has mean of $1000 and standard deviation of 250. What is the mean and standard deviation of the present value of this cash flow.  Our minimum acceptable rate of return in 12%.</a:t>
            </a:r>
          </a:p>
          <a:p>
            <a:pPr>
              <a:spcAft>
                <a:spcPts val="0"/>
              </a:spcAft>
            </a:pPr>
            <a:endParaRPr lang="en-US" sz="2400" dirty="0">
              <a:latin typeface="Book Antiqua" pitchFamily="18" charset="0"/>
            </a:endParaRPr>
          </a:p>
          <a:p>
            <a:pPr>
              <a:spcAft>
                <a:spcPts val="0"/>
              </a:spcAft>
            </a:pPr>
            <a:r>
              <a:rPr lang="en-US" sz="2400" dirty="0">
                <a:latin typeface="Book Antiqua" pitchFamily="18" charset="0"/>
              </a:rPr>
              <a:t>We will have </a:t>
            </a:r>
            <a:r>
              <a:rPr lang="en-US" sz="2400" dirty="0" smtClean="0">
                <a:latin typeface="Book Antiqua" pitchFamily="18" charset="0"/>
              </a:rPr>
              <a:t>two </a:t>
            </a:r>
            <a:r>
              <a:rPr lang="en-US" sz="2400" dirty="0">
                <a:latin typeface="Book Antiqua" pitchFamily="18" charset="0"/>
              </a:rPr>
              <a:t>cash </a:t>
            </a:r>
            <a:r>
              <a:rPr lang="en-US" sz="2400" dirty="0" smtClean="0">
                <a:latin typeface="Book Antiqua" pitchFamily="18" charset="0"/>
              </a:rPr>
              <a:t>inflows </a:t>
            </a:r>
            <a:r>
              <a:rPr lang="en-US" sz="2400" dirty="0">
                <a:latin typeface="Book Antiqua" pitchFamily="18" charset="0"/>
              </a:rPr>
              <a:t>at the end of next </a:t>
            </a:r>
            <a:r>
              <a:rPr lang="en-US" sz="2400" dirty="0" smtClean="0">
                <a:latin typeface="Book Antiqua" pitchFamily="18" charset="0"/>
              </a:rPr>
              <a:t>two years. They both have mean </a:t>
            </a:r>
            <a:r>
              <a:rPr lang="en-US" sz="2400" dirty="0">
                <a:latin typeface="Book Antiqua" pitchFamily="18" charset="0"/>
              </a:rPr>
              <a:t>of $1000 and standard deviation of </a:t>
            </a:r>
            <a:r>
              <a:rPr lang="en-US" sz="2400" dirty="0" smtClean="0">
                <a:latin typeface="Book Antiqua" pitchFamily="18" charset="0"/>
              </a:rPr>
              <a:t>250</a:t>
            </a:r>
            <a:r>
              <a:rPr lang="en-US" sz="2400" dirty="0">
                <a:latin typeface="Book Antiqua" pitchFamily="18" charset="0"/>
              </a:rPr>
              <a:t>. What is the mean and standard deviation of the present value of this cash flow.  Our minimum acceptable rate of return in 12%.</a:t>
            </a:r>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Present Value Mean  and Standard Deviation</a:t>
            </a:r>
            <a:endParaRPr lang="en-US" sz="3600" dirty="0">
              <a:latin typeface="Impact" pitchFamily="34" charset="0"/>
            </a:endParaRPr>
          </a:p>
        </p:txBody>
      </p:sp>
      <p:sp>
        <p:nvSpPr>
          <p:cNvPr id="2" name="TextBox 1"/>
          <p:cNvSpPr txBox="1"/>
          <p:nvPr/>
        </p:nvSpPr>
        <p:spPr>
          <a:xfrm>
            <a:off x="-252536" y="548680"/>
            <a:ext cx="9159240" cy="6247864"/>
          </a:xfrm>
          <a:prstGeom prst="rect">
            <a:avLst/>
          </a:prstGeom>
          <a:noFill/>
        </p:spPr>
        <p:txBody>
          <a:bodyPr wrap="square" rtlCol="0">
            <a:spAutoFit/>
          </a:bodyPr>
          <a:lstStyle/>
          <a:p>
            <a:pPr algn="ctr"/>
            <a:r>
              <a:rPr lang="en-US" sz="20000" dirty="0" smtClean="0">
                <a:solidFill>
                  <a:srgbClr val="FF0000"/>
                </a:solidFill>
              </a:rPr>
              <a:t>STOP HERE</a:t>
            </a:r>
            <a:endParaRPr lang="en-US" sz="20000" dirty="0">
              <a:solidFill>
                <a:srgbClr val="FF0000"/>
              </a:solidFill>
            </a:endParaRPr>
          </a:p>
        </p:txBody>
      </p:sp>
    </p:spTree>
    <p:extLst>
      <p:ext uri="{BB962C8B-B14F-4D97-AF65-F5344CB8AC3E}">
        <p14:creationId xmlns:p14="http://schemas.microsoft.com/office/powerpoint/2010/main" val="38746906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dissolve">
                                      <p:cBhvr>
                                        <p:cTn id="7" dur="500"/>
                                        <p:tgtEl>
                                          <p:spTgt spid="20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Normal Probability Distribution</a:t>
            </a:r>
            <a:endParaRPr lang="en-US" dirty="0" smtClean="0">
              <a:ea typeface="ＭＳ Ｐゴシック" charset="-128"/>
            </a:endParaRPr>
          </a:p>
        </p:txBody>
      </p:sp>
      <p:sp>
        <p:nvSpPr>
          <p:cNvPr id="5" name="Rectangle 4"/>
          <p:cNvSpPr/>
          <p:nvPr/>
        </p:nvSpPr>
        <p:spPr>
          <a:xfrm>
            <a:off x="162781" y="1916832"/>
            <a:ext cx="8818438" cy="4093428"/>
          </a:xfrm>
          <a:prstGeom prst="rect">
            <a:avLst/>
          </a:prstGeom>
          <a:solidFill>
            <a:schemeClr val="bg1"/>
          </a:solidFill>
        </p:spPr>
        <p:txBody>
          <a:bodyPr wrap="square">
            <a:spAutoFit/>
          </a:bodyPr>
          <a:lstStyle/>
          <a:p>
            <a:pPr algn="ctr">
              <a:spcAft>
                <a:spcPts val="1200"/>
              </a:spcAft>
            </a:pPr>
            <a:r>
              <a:rPr lang="en-US" sz="2800" b="1" dirty="0" smtClean="0">
                <a:solidFill>
                  <a:srgbClr val="FF0000"/>
                </a:solidFill>
                <a:latin typeface="Book Antiqua" panose="02040602050305030304" pitchFamily="18" charset="0"/>
              </a:rPr>
              <a:t>Before coming to class, please </a:t>
            </a:r>
            <a:r>
              <a:rPr lang="en-US" sz="2800" b="1" dirty="0" err="1" smtClean="0">
                <a:solidFill>
                  <a:srgbClr val="FF0000"/>
                </a:solidFill>
                <a:latin typeface="Book Antiqua" panose="02040602050305030304" pitchFamily="18" charset="0"/>
              </a:rPr>
              <a:t>atch</a:t>
            </a:r>
            <a:r>
              <a:rPr lang="en-US" sz="2800" b="1" dirty="0" smtClean="0">
                <a:solidFill>
                  <a:srgbClr val="FF0000"/>
                </a:solidFill>
                <a:latin typeface="Book Antiqua" panose="02040602050305030304" pitchFamily="18" charset="0"/>
              </a:rPr>
              <a:t> the following repository lectures </a:t>
            </a:r>
            <a:r>
              <a:rPr lang="en-US" sz="2800" b="1" dirty="0">
                <a:solidFill>
                  <a:srgbClr val="FF0000"/>
                </a:solidFill>
                <a:latin typeface="Book Antiqua" panose="02040602050305030304" pitchFamily="18" charset="0"/>
              </a:rPr>
              <a:t>on </a:t>
            </a:r>
            <a:r>
              <a:rPr lang="en-US" sz="2800" b="1" dirty="0" err="1" smtClean="0">
                <a:solidFill>
                  <a:srgbClr val="FF0000"/>
                </a:solidFill>
                <a:latin typeface="Book Antiqua" panose="02040602050305030304" pitchFamily="18" charset="0"/>
              </a:rPr>
              <a:t>youtube</a:t>
            </a:r>
            <a:endParaRPr lang="en-US" sz="2800" b="1" dirty="0" smtClean="0">
              <a:solidFill>
                <a:srgbClr val="FF0000"/>
              </a:solidFill>
              <a:latin typeface="Book Antiqua" panose="02040602050305030304" pitchFamily="18" charset="0"/>
            </a:endParaRPr>
          </a:p>
          <a:p>
            <a:pPr algn="ctr">
              <a:spcAft>
                <a:spcPts val="1200"/>
              </a:spcAft>
            </a:pPr>
            <a:r>
              <a:rPr lang="en-US" sz="2800" b="1" dirty="0" smtClean="0">
                <a:solidFill>
                  <a:srgbClr val="FF0000"/>
                </a:solidFill>
                <a:latin typeface="Book Antiqua" panose="02040602050305030304" pitchFamily="18" charset="0"/>
                <a:hlinkClick r:id="rId3"/>
              </a:rPr>
              <a:t>Normal Random </a:t>
            </a:r>
            <a:r>
              <a:rPr lang="en-US" sz="2800" b="1" dirty="0" err="1" smtClean="0">
                <a:solidFill>
                  <a:srgbClr val="FF0000"/>
                </a:solidFill>
                <a:latin typeface="Book Antiqua" panose="02040602050305030304" pitchFamily="18" charset="0"/>
                <a:hlinkClick r:id="rId3"/>
              </a:rPr>
              <a:t>Variablew</a:t>
            </a:r>
            <a:r>
              <a:rPr lang="en-US" sz="2800" b="1" dirty="0" smtClean="0">
                <a:solidFill>
                  <a:srgbClr val="FF0000"/>
                </a:solidFill>
                <a:latin typeface="Book Antiqua" panose="02040602050305030304" pitchFamily="18" charset="0"/>
                <a:hlinkClick r:id="rId3"/>
              </a:rPr>
              <a:t> 1</a:t>
            </a:r>
            <a:endParaRPr lang="en-US" sz="2800" b="1" dirty="0" smtClean="0">
              <a:solidFill>
                <a:srgbClr val="FF0000"/>
              </a:solidFill>
              <a:latin typeface="Book Antiqua" panose="02040602050305030304" pitchFamily="18" charset="0"/>
            </a:endParaRPr>
          </a:p>
          <a:p>
            <a:pPr algn="ctr">
              <a:spcAft>
                <a:spcPts val="1200"/>
              </a:spcAft>
            </a:pPr>
            <a:r>
              <a:rPr lang="en-US" sz="2800" b="1" dirty="0">
                <a:solidFill>
                  <a:srgbClr val="FF0000"/>
                </a:solidFill>
                <a:latin typeface="Book Antiqua" panose="02040602050305030304" pitchFamily="18" charset="0"/>
                <a:hlinkClick r:id="rId4"/>
              </a:rPr>
              <a:t>Normal Random </a:t>
            </a:r>
            <a:r>
              <a:rPr lang="en-US" sz="2800" b="1" dirty="0" err="1">
                <a:solidFill>
                  <a:srgbClr val="FF0000"/>
                </a:solidFill>
                <a:latin typeface="Book Antiqua" panose="02040602050305030304" pitchFamily="18" charset="0"/>
                <a:hlinkClick r:id="rId4"/>
              </a:rPr>
              <a:t>Variablew</a:t>
            </a:r>
            <a:r>
              <a:rPr lang="en-US" sz="2800" b="1" dirty="0">
                <a:solidFill>
                  <a:srgbClr val="FF0000"/>
                </a:solidFill>
                <a:latin typeface="Book Antiqua" panose="02040602050305030304" pitchFamily="18" charset="0"/>
                <a:hlinkClick r:id="rId4"/>
              </a:rPr>
              <a:t> </a:t>
            </a:r>
            <a:r>
              <a:rPr lang="en-US" sz="2800" b="1" dirty="0" smtClean="0">
                <a:solidFill>
                  <a:srgbClr val="FF0000"/>
                </a:solidFill>
                <a:latin typeface="Book Antiqua" panose="02040602050305030304" pitchFamily="18" charset="0"/>
                <a:hlinkClick r:id="rId4"/>
              </a:rPr>
              <a:t>2</a:t>
            </a:r>
            <a:endParaRPr lang="en-US" sz="2800" b="1" dirty="0">
              <a:solidFill>
                <a:srgbClr val="FF0000"/>
              </a:solidFill>
              <a:latin typeface="Book Antiqua" panose="02040602050305030304" pitchFamily="18" charset="0"/>
            </a:endParaRPr>
          </a:p>
          <a:p>
            <a:pPr algn="ctr">
              <a:spcAft>
                <a:spcPts val="1200"/>
              </a:spcAft>
            </a:pPr>
            <a:r>
              <a:rPr lang="en-US" sz="2800" b="1" dirty="0" smtClean="0">
                <a:solidFill>
                  <a:srgbClr val="000078"/>
                </a:solidFill>
                <a:latin typeface="Book Antiqua" panose="02040602050305030304" pitchFamily="18" charset="0"/>
              </a:rPr>
              <a:t>The link to these PowerPoint slides</a:t>
            </a:r>
          </a:p>
          <a:p>
            <a:pPr algn="ctr">
              <a:spcAft>
                <a:spcPts val="1200"/>
              </a:spcAft>
            </a:pPr>
            <a:r>
              <a:rPr lang="en-US" sz="1600" b="1" dirty="0">
                <a:solidFill>
                  <a:srgbClr val="000078"/>
                </a:solidFill>
                <a:latin typeface="Book Antiqua" panose="02040602050305030304" pitchFamily="18" charset="0"/>
              </a:rPr>
              <a:t>http://www.csun.edu/~</a:t>
            </a:r>
            <a:r>
              <a:rPr lang="en-US" sz="1600" b="1" dirty="0" smtClean="0">
                <a:solidFill>
                  <a:srgbClr val="000078"/>
                </a:solidFill>
                <a:latin typeface="Book Antiqua" panose="02040602050305030304" pitchFamily="18" charset="0"/>
              </a:rPr>
              <a:t>aa2035/CourseBase/Probability/S-5-Normal/PDF-3-Normal.pptx</a:t>
            </a:r>
          </a:p>
          <a:p>
            <a:pPr algn="ctr">
              <a:spcAft>
                <a:spcPts val="1200"/>
              </a:spcAft>
            </a:pPr>
            <a:r>
              <a:rPr lang="en-US" sz="2800" b="1" dirty="0">
                <a:solidFill>
                  <a:srgbClr val="000078"/>
                </a:solidFill>
                <a:latin typeface="Book Antiqua" panose="02040602050305030304" pitchFamily="18" charset="0"/>
              </a:rPr>
              <a:t>The link to </a:t>
            </a:r>
            <a:r>
              <a:rPr lang="en-US" sz="2800" b="1" dirty="0" smtClean="0">
                <a:solidFill>
                  <a:srgbClr val="000078"/>
                </a:solidFill>
                <a:latin typeface="Book Antiqua" panose="02040602050305030304" pitchFamily="18" charset="0"/>
              </a:rPr>
              <a:t>the excel file </a:t>
            </a:r>
            <a:endParaRPr lang="en-US" sz="2800" b="1" dirty="0">
              <a:solidFill>
                <a:srgbClr val="000078"/>
              </a:solidFill>
              <a:latin typeface="Book Antiqua" panose="02040602050305030304" pitchFamily="18" charset="0"/>
            </a:endParaRPr>
          </a:p>
          <a:p>
            <a:pPr algn="ctr">
              <a:spcAft>
                <a:spcPts val="1200"/>
              </a:spcAft>
            </a:pPr>
            <a:r>
              <a:rPr lang="en-US" sz="1600" b="1" dirty="0">
                <a:solidFill>
                  <a:srgbClr val="000078"/>
                </a:solidFill>
                <a:latin typeface="Book Antiqua" panose="02040602050305030304" pitchFamily="18" charset="0"/>
              </a:rPr>
              <a:t>http://www.csun.edu/~</a:t>
            </a:r>
            <a:r>
              <a:rPr lang="en-US" sz="1600" b="1" dirty="0" smtClean="0">
                <a:solidFill>
                  <a:srgbClr val="000078"/>
                </a:solidFill>
                <a:latin typeface="Book Antiqua" panose="02040602050305030304" pitchFamily="18" charset="0"/>
              </a:rPr>
              <a:t>aa2035/CourseBase/Probability/S-5-Normal/PDF-3-Normal.xlsx</a:t>
            </a:r>
          </a:p>
        </p:txBody>
      </p:sp>
    </p:spTree>
    <p:extLst>
      <p:ext uri="{BB962C8B-B14F-4D97-AF65-F5344CB8AC3E}">
        <p14:creationId xmlns:p14="http://schemas.microsoft.com/office/powerpoint/2010/main" val="34452939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5496" y="908720"/>
                <a:ext cx="9217024" cy="5544616"/>
              </a:xfrm>
            </p:spPr>
            <p:txBody>
              <a:bodyPr/>
              <a:lstStyle/>
              <a:p>
                <a:pPr>
                  <a:buClr>
                    <a:srgbClr val="66FFFF"/>
                  </a:buClr>
                  <a:buSzPct val="75000"/>
                  <a:buNone/>
                </a:pPr>
                <a:r>
                  <a:rPr lang="en-US" dirty="0" smtClean="0"/>
                  <a:t>A random variable x1: (</a:t>
                </a:r>
                <a:r>
                  <a:rPr lang="en-US" dirty="0" smtClean="0">
                    <a:sym typeface="Symbol" panose="05050102010706020507" pitchFamily="18" charset="2"/>
                  </a:rPr>
                  <a:t> and )</a:t>
                </a:r>
              </a:p>
              <a:p>
                <a:pPr>
                  <a:buClr>
                    <a:srgbClr val="66FFFF"/>
                  </a:buClr>
                  <a:buSzPct val="75000"/>
                  <a:buNone/>
                </a:pPr>
                <a:r>
                  <a:rPr lang="en-US" dirty="0" smtClean="0"/>
                  <a:t>A </a:t>
                </a:r>
                <a:r>
                  <a:rPr lang="en-US" dirty="0"/>
                  <a:t>random variable </a:t>
                </a:r>
                <a:r>
                  <a:rPr lang="en-US" dirty="0" smtClean="0"/>
                  <a:t>x2: </a:t>
                </a:r>
                <a:r>
                  <a:rPr lang="en-US" dirty="0"/>
                  <a:t>(</a:t>
                </a:r>
                <a:r>
                  <a:rPr lang="en-US" dirty="0">
                    <a:sym typeface="Symbol" panose="05050102010706020507" pitchFamily="18" charset="2"/>
                  </a:rPr>
                  <a:t> and )</a:t>
                </a:r>
              </a:p>
              <a:p>
                <a:pPr>
                  <a:buClr>
                    <a:srgbClr val="66FFFF"/>
                  </a:buClr>
                  <a:buSzPct val="75000"/>
                  <a:buNone/>
                </a:pPr>
                <a:r>
                  <a:rPr lang="en-US" dirty="0" smtClean="0">
                    <a:sym typeface="Symbol" panose="05050102010706020507" pitchFamily="18" charset="2"/>
                  </a:rPr>
                  <a:t>……………………………………..</a:t>
                </a:r>
              </a:p>
              <a:p>
                <a:pPr>
                  <a:buClr>
                    <a:srgbClr val="66FFFF"/>
                  </a:buClr>
                  <a:buSzPct val="75000"/>
                  <a:buNone/>
                </a:pPr>
                <a:r>
                  <a:rPr lang="en-US" dirty="0"/>
                  <a:t>A random variable </a:t>
                </a:r>
                <a:r>
                  <a:rPr lang="en-US" dirty="0" err="1" smtClean="0"/>
                  <a:t>xn</a:t>
                </a:r>
                <a:r>
                  <a:rPr lang="en-US" dirty="0" smtClean="0"/>
                  <a:t>: </a:t>
                </a:r>
                <a:r>
                  <a:rPr lang="en-US" dirty="0"/>
                  <a:t>(</a:t>
                </a:r>
                <a:r>
                  <a:rPr lang="en-US" dirty="0">
                    <a:sym typeface="Symbol" panose="05050102010706020507" pitchFamily="18" charset="2"/>
                  </a:rPr>
                  <a:t> and </a:t>
                </a:r>
                <a:r>
                  <a:rPr lang="en-US" dirty="0" smtClean="0">
                    <a:sym typeface="Symbol" panose="05050102010706020507" pitchFamily="18" charset="2"/>
                  </a:rPr>
                  <a:t>)</a:t>
                </a:r>
              </a:p>
              <a:p>
                <a:pPr>
                  <a:buClr>
                    <a:srgbClr val="66FFFF"/>
                  </a:buClr>
                  <a:buSzPct val="75000"/>
                  <a:buNone/>
                </a:pPr>
                <a:r>
                  <a:rPr lang="en-US" dirty="0"/>
                  <a:t>A random </a:t>
                </a:r>
                <a:r>
                  <a:rPr lang="en-US" dirty="0" smtClean="0"/>
                  <a:t>variable </a:t>
                </a:r>
                <a:r>
                  <a:rPr lang="en-US" dirty="0" smtClean="0">
                    <a:sym typeface="Symbol" panose="05050102010706020507" pitchFamily="18" charset="2"/>
                  </a:rPr>
                  <a:t>x</a:t>
                </a:r>
                <a:r>
                  <a:rPr lang="en-US" dirty="0" smtClean="0"/>
                  <a:t> = x1+x2+…..+</a:t>
                </a:r>
                <a:r>
                  <a:rPr lang="en-US" dirty="0" err="1" smtClean="0"/>
                  <a:t>xn</a:t>
                </a:r>
                <a:r>
                  <a:rPr lang="en-US" dirty="0" smtClean="0"/>
                  <a:t>: (?,?)</a:t>
                </a:r>
              </a:p>
              <a:p>
                <a:pPr>
                  <a:buClr>
                    <a:srgbClr val="66FFFF"/>
                  </a:buClr>
                  <a:buSzPct val="75000"/>
                  <a:buNone/>
                </a:pPr>
                <a:r>
                  <a:rPr lang="en-US" dirty="0" smtClean="0">
                    <a:sym typeface="Symbol" panose="05050102010706020507" pitchFamily="18" charset="2"/>
                  </a:rPr>
                  <a:t>Mean</a:t>
                </a:r>
                <a:r>
                  <a:rPr lang="en-US" dirty="0">
                    <a:sym typeface="Symbol" panose="05050102010706020507" pitchFamily="18" charset="2"/>
                  </a:rPr>
                  <a:t>(x</a:t>
                </a:r>
                <a:r>
                  <a:rPr lang="en-US" dirty="0"/>
                  <a:t> </a:t>
                </a:r>
                <a:r>
                  <a:rPr lang="en-US" dirty="0" smtClean="0">
                    <a:sym typeface="Symbol" panose="05050102010706020507" pitchFamily="18" charset="2"/>
                  </a:rPr>
                  <a:t>) </a:t>
                </a:r>
                <a:r>
                  <a:rPr lang="en-US" dirty="0">
                    <a:sym typeface="Symbol" panose="05050102010706020507" pitchFamily="18" charset="2"/>
                  </a:rPr>
                  <a:t>= </a:t>
                </a:r>
                <a:r>
                  <a:rPr lang="en-US" dirty="0" smtClean="0">
                    <a:sym typeface="Symbol" panose="05050102010706020507" pitchFamily="18" charset="2"/>
                  </a:rPr>
                  <a:t>Mean(x1</a:t>
                </a:r>
                <a:r>
                  <a:rPr lang="en-US" dirty="0">
                    <a:sym typeface="Symbol" panose="05050102010706020507" pitchFamily="18" charset="2"/>
                  </a:rPr>
                  <a:t>)+ </a:t>
                </a:r>
                <a:r>
                  <a:rPr lang="en-US" dirty="0" smtClean="0">
                    <a:sym typeface="Symbol" panose="05050102010706020507" pitchFamily="18" charset="2"/>
                  </a:rPr>
                  <a:t>Mean(x2</a:t>
                </a:r>
                <a:r>
                  <a:rPr lang="en-US" dirty="0">
                    <a:sym typeface="Symbol" panose="05050102010706020507" pitchFamily="18" charset="2"/>
                  </a:rPr>
                  <a:t>)+ ……. + </a:t>
                </a:r>
                <a:r>
                  <a:rPr lang="en-US" dirty="0" smtClean="0">
                    <a:sym typeface="Symbol" panose="05050102010706020507" pitchFamily="18" charset="2"/>
                  </a:rPr>
                  <a:t>Mean(</a:t>
                </a:r>
                <a:r>
                  <a:rPr lang="en-US" dirty="0" err="1" smtClean="0">
                    <a:sym typeface="Symbol" panose="05050102010706020507" pitchFamily="18" charset="2"/>
                  </a:rPr>
                  <a:t>xn</a:t>
                </a:r>
                <a:r>
                  <a:rPr lang="en-US" dirty="0">
                    <a:sym typeface="Symbol" panose="05050102010706020507" pitchFamily="18" charset="2"/>
                  </a:rPr>
                  <a:t>) </a:t>
                </a:r>
              </a:p>
              <a:p>
                <a:pPr>
                  <a:buClr>
                    <a:srgbClr val="66FFFF"/>
                  </a:buClr>
                  <a:buSzPct val="75000"/>
                  <a:buNone/>
                </a:pPr>
                <a:r>
                  <a:rPr lang="en-US" dirty="0" smtClean="0">
                    <a:sym typeface="Symbol" panose="05050102010706020507" pitchFamily="18" charset="2"/>
                  </a:rPr>
                  <a:t></a:t>
                </a:r>
                <a:r>
                  <a:rPr lang="en-US" dirty="0">
                    <a:sym typeface="Symbol" panose="05050102010706020507" pitchFamily="18" charset="2"/>
                  </a:rPr>
                  <a:t>(x</a:t>
                </a:r>
                <a:r>
                  <a:rPr lang="en-US" dirty="0"/>
                  <a:t> </a:t>
                </a:r>
                <a:r>
                  <a:rPr lang="en-US" dirty="0" smtClean="0">
                    <a:sym typeface="Symbol" panose="05050102010706020507" pitchFamily="18" charset="2"/>
                  </a:rPr>
                  <a:t>) = + + ……. +  </a:t>
                </a:r>
              </a:p>
              <a:p>
                <a:pPr>
                  <a:buClr>
                    <a:srgbClr val="66FFFF"/>
                  </a:buClr>
                  <a:buSzPct val="75000"/>
                  <a:buNone/>
                </a:pPr>
                <a:r>
                  <a:rPr lang="en-US" dirty="0">
                    <a:sym typeface="Symbol" panose="05050102010706020507" pitchFamily="18" charset="2"/>
                  </a:rPr>
                  <a:t> (x</a:t>
                </a:r>
                <a:r>
                  <a:rPr lang="en-US" dirty="0"/>
                  <a:t> </a:t>
                </a:r>
                <a:r>
                  <a:rPr lang="en-US" dirty="0" smtClean="0"/>
                  <a:t>)</a:t>
                </a:r>
                <a:r>
                  <a:rPr lang="en-US" dirty="0" smtClean="0">
                    <a:sym typeface="Symbol" panose="05050102010706020507" pitchFamily="18" charset="2"/>
                  </a:rPr>
                  <a:t> = n</a:t>
                </a:r>
                <a:r>
                  <a:rPr lang="en-US" dirty="0">
                    <a:sym typeface="Symbol" panose="05050102010706020507" pitchFamily="18" charset="2"/>
                  </a:rPr>
                  <a:t> </a:t>
                </a:r>
                <a:r>
                  <a:rPr lang="en-US" dirty="0" smtClean="0">
                    <a:sym typeface="Symbol" panose="05050102010706020507" pitchFamily="18" charset="2"/>
                  </a:rPr>
                  <a:t></a:t>
                </a:r>
              </a:p>
              <a:p>
                <a:pPr>
                  <a:buClr>
                    <a:srgbClr val="66FFFF"/>
                  </a:buClr>
                  <a:buSzPct val="75000"/>
                  <a:buNone/>
                </a:pPr>
                <a:r>
                  <a:rPr lang="en-US" dirty="0" smtClean="0">
                    <a:sym typeface="Symbol" panose="05050102010706020507" pitchFamily="18" charset="2"/>
                  </a:rPr>
                  <a:t>Var</a:t>
                </a:r>
                <a:r>
                  <a:rPr lang="en-US" dirty="0">
                    <a:sym typeface="Symbol" panose="05050102010706020507" pitchFamily="18" charset="2"/>
                  </a:rPr>
                  <a:t>(x</a:t>
                </a:r>
                <a:r>
                  <a:rPr lang="en-US" dirty="0"/>
                  <a:t> </a:t>
                </a:r>
                <a:r>
                  <a:rPr lang="en-US" dirty="0" smtClean="0">
                    <a:sym typeface="Symbol" panose="05050102010706020507" pitchFamily="18" charset="2"/>
                  </a:rPr>
                  <a:t>) = Var(</a:t>
                </a:r>
                <a:r>
                  <a:rPr lang="en-US" dirty="0">
                    <a:sym typeface="Symbol" panose="05050102010706020507" pitchFamily="18" charset="2"/>
                  </a:rPr>
                  <a:t>x1)+ </a:t>
                </a:r>
                <a:r>
                  <a:rPr lang="en-US" dirty="0" smtClean="0">
                    <a:sym typeface="Symbol" panose="05050102010706020507" pitchFamily="18" charset="2"/>
                  </a:rPr>
                  <a:t>Var(x2)+  </a:t>
                </a:r>
                <a:r>
                  <a:rPr lang="en-US" dirty="0">
                    <a:sym typeface="Symbol" panose="05050102010706020507" pitchFamily="18" charset="2"/>
                  </a:rPr>
                  <a:t>……. </a:t>
                </a:r>
                <a:r>
                  <a:rPr lang="en-US" dirty="0" smtClean="0">
                    <a:sym typeface="Symbol" panose="05050102010706020507" pitchFamily="18" charset="2"/>
                  </a:rPr>
                  <a:t>Var(</a:t>
                </a:r>
                <a:r>
                  <a:rPr lang="en-US" dirty="0" err="1" smtClean="0">
                    <a:sym typeface="Symbol" panose="05050102010706020507" pitchFamily="18" charset="2"/>
                  </a:rPr>
                  <a:t>xn</a:t>
                </a:r>
                <a:r>
                  <a:rPr lang="en-US" dirty="0" smtClean="0">
                    <a:sym typeface="Symbol" panose="05050102010706020507" pitchFamily="18" charset="2"/>
                  </a:rPr>
                  <a:t>)</a:t>
                </a:r>
              </a:p>
              <a:p>
                <a:pPr>
                  <a:buClr>
                    <a:srgbClr val="66FFFF"/>
                  </a:buClr>
                  <a:buSzPct val="75000"/>
                  <a:buNone/>
                </a:pP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(x</a:t>
                </a:r>
                <a:r>
                  <a:rPr lang="en-US" dirty="0"/>
                  <a:t> </a:t>
                </a:r>
                <a:r>
                  <a:rPr lang="en-US" dirty="0" smtClean="0">
                    <a:sym typeface="Symbol" panose="05050102010706020507" pitchFamily="18" charset="2"/>
                  </a:rPr>
                  <a:t>) </a:t>
                </a:r>
                <a:r>
                  <a:rPr lang="en-US" dirty="0">
                    <a:sym typeface="Symbol" panose="05050102010706020507" pitchFamily="18" charset="2"/>
                  </a:rPr>
                  <a:t>= </a:t>
                </a:r>
                <a:r>
                  <a:rPr lang="en-US" baseline="30000" dirty="0">
                    <a:sym typeface="Symbol" panose="05050102010706020507" pitchFamily="18" charset="2"/>
                  </a:rPr>
                  <a:t>2 </a:t>
                </a:r>
                <a:r>
                  <a:rPr lang="en-US" dirty="0" smtClean="0">
                    <a:sym typeface="Symbol" panose="05050102010706020507" pitchFamily="18" charset="2"/>
                  </a:rPr>
                  <a:t>+ </a:t>
                </a:r>
                <a:r>
                  <a:rPr lang="en-US" dirty="0">
                    <a:sym typeface="Symbol" panose="05050102010706020507" pitchFamily="18" charset="2"/>
                  </a:rPr>
                  <a:t></a:t>
                </a:r>
                <a:r>
                  <a:rPr lang="en-US" baseline="30000" dirty="0">
                    <a:sym typeface="Symbol" panose="05050102010706020507" pitchFamily="18" charset="2"/>
                  </a:rPr>
                  <a:t>2 </a:t>
                </a:r>
                <a:r>
                  <a:rPr lang="en-US" dirty="0" smtClean="0">
                    <a:sym typeface="Symbol" panose="05050102010706020507" pitchFamily="18" charset="2"/>
                  </a:rPr>
                  <a:t>+  </a:t>
                </a:r>
                <a:r>
                  <a:rPr lang="en-US" dirty="0">
                    <a:sym typeface="Symbol" panose="05050102010706020507" pitchFamily="18" charset="2"/>
                  </a:rPr>
                  <a:t>……. </a:t>
                </a:r>
                <a:r>
                  <a:rPr lang="en-US" baseline="30000" dirty="0" smtClean="0">
                    <a:sym typeface="Symbol" panose="05050102010706020507" pitchFamily="18" charset="2"/>
                  </a:rPr>
                  <a:t>2</a:t>
                </a:r>
                <a:endParaRPr lang="en-US" dirty="0">
                  <a:sym typeface="Symbol" panose="05050102010706020507" pitchFamily="18" charset="2"/>
                </a:endParaRPr>
              </a:p>
              <a:p>
                <a:pPr>
                  <a:buClr>
                    <a:srgbClr val="66FFFF"/>
                  </a:buClr>
                  <a:buSzPct val="75000"/>
                  <a:buNone/>
                </a:pPr>
                <a:r>
                  <a:rPr lang="en-US" dirty="0" smtClean="0">
                    <a:sym typeface="Symbol" panose="05050102010706020507" pitchFamily="18" charset="2"/>
                  </a:rPr>
                  <a:t></a:t>
                </a:r>
                <a:r>
                  <a:rPr lang="en-US" baseline="30000" dirty="0" smtClean="0">
                    <a:sym typeface="Symbol" panose="05050102010706020507" pitchFamily="18" charset="2"/>
                  </a:rPr>
                  <a:t>2</a:t>
                </a:r>
                <a:r>
                  <a:rPr lang="en-US" dirty="0">
                    <a:sym typeface="Symbol" panose="05050102010706020507" pitchFamily="18" charset="2"/>
                  </a:rPr>
                  <a:t>(x</a:t>
                </a:r>
                <a:r>
                  <a:rPr lang="en-US" dirty="0"/>
                  <a:t> </a:t>
                </a:r>
                <a:r>
                  <a:rPr lang="en-US" dirty="0" smtClean="0">
                    <a:sym typeface="Symbol" panose="05050102010706020507" pitchFamily="18" charset="2"/>
                  </a:rPr>
                  <a:t>) </a:t>
                </a:r>
                <a:r>
                  <a:rPr lang="en-US" dirty="0">
                    <a:sym typeface="Symbol" panose="05050102010706020507" pitchFamily="18" charset="2"/>
                  </a:rPr>
                  <a:t>= n </a:t>
                </a:r>
                <a:r>
                  <a:rPr lang="en-US" baseline="30000" dirty="0">
                    <a:sym typeface="Symbol" panose="05050102010706020507" pitchFamily="18" charset="2"/>
                  </a:rPr>
                  <a:t>2 </a:t>
                </a:r>
                <a:r>
                  <a:rPr lang="en-US" dirty="0" smtClean="0">
                    <a:sym typeface="Symbol" panose="05050102010706020507" pitchFamily="18" charset="2"/>
                  </a:rPr>
                  <a:t> </a:t>
                </a:r>
              </a:p>
              <a:p>
                <a:pPr>
                  <a:buClr>
                    <a:srgbClr val="66FFFF"/>
                  </a:buClr>
                  <a:buSzPct val="75000"/>
                  <a:buNone/>
                </a:pPr>
                <a:r>
                  <a:rPr lang="en-US" dirty="0" smtClean="0">
                    <a:sym typeface="Symbol" panose="05050102010706020507" pitchFamily="18" charset="2"/>
                  </a:rPr>
                  <a:t></a:t>
                </a:r>
                <a:r>
                  <a:rPr lang="en-US" dirty="0">
                    <a:sym typeface="Symbol" panose="05050102010706020507" pitchFamily="18" charset="2"/>
                  </a:rPr>
                  <a:t>(</a:t>
                </a:r>
                <a:r>
                  <a:rPr lang="en-US" dirty="0" smtClean="0">
                    <a:sym typeface="Symbol" panose="05050102010706020507" pitchFamily="18" charset="2"/>
                  </a:rPr>
                  <a:t>x) </a:t>
                </a:r>
                <a:r>
                  <a:rPr lang="en-US" dirty="0">
                    <a:sym typeface="Symbol" panose="05050102010706020507" pitchFamily="18" charset="2"/>
                  </a:rPr>
                  <a:t>= </a:t>
                </a:r>
                <a:r>
                  <a:rPr lang="en-US" dirty="0" smtClean="0">
                    <a:sym typeface="Symbol" panose="05050102010706020507" pitchFamily="18" charset="2"/>
                  </a:rPr>
                  <a:t> </a:t>
                </a:r>
                <a14:m>
                  <m:oMath xmlns:m="http://schemas.openxmlformats.org/officeDocument/2006/math">
                    <m:rad>
                      <m:radPr>
                        <m:degHide m:val="on"/>
                        <m:ctrlPr>
                          <a:rPr lang="en-US" i="1" smtClean="0">
                            <a:latin typeface="Cambria Math" panose="02040503050406030204" pitchFamily="18" charset="0"/>
                            <a:sym typeface="Symbol" panose="05050102010706020507" pitchFamily="18" charset="2"/>
                          </a:rPr>
                        </m:ctrlPr>
                      </m:radPr>
                      <m:deg/>
                      <m:e>
                        <m:r>
                          <a:rPr lang="en-US" b="0" i="1" smtClean="0">
                            <a:latin typeface="Cambria Math" panose="02040503050406030204" pitchFamily="18" charset="0"/>
                            <a:sym typeface="Symbol" panose="05050102010706020507" pitchFamily="18" charset="2"/>
                          </a:rPr>
                          <m:t>𝑛</m:t>
                        </m:r>
                      </m:e>
                    </m:rad>
                    <m:r>
                      <a:rPr lang="en-US" b="0" i="1" smtClean="0">
                        <a:latin typeface="Cambria Math" panose="02040503050406030204" pitchFamily="18" charset="0"/>
                        <a:sym typeface="Symbol" panose="05050102010706020507" pitchFamily="18" charset="2"/>
                      </a:rPr>
                      <m:t> </m:t>
                    </m:r>
                  </m:oMath>
                </a14:m>
                <a:r>
                  <a:rPr lang="en-US" dirty="0" smtClean="0">
                    <a:sym typeface="Symbol" panose="05050102010706020507" pitchFamily="18" charset="2"/>
                  </a:rPr>
                  <a:t> </a:t>
                </a: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smtClean="0">
                  <a:sym typeface="Symbol" panose="05050102010706020507" pitchFamily="18" charset="2"/>
                </a:endParaRPr>
              </a:p>
              <a:p>
                <a:pPr>
                  <a:buClr>
                    <a:srgbClr val="66FFFF"/>
                  </a:buClr>
                  <a:buSzPct val="75000"/>
                  <a:buNone/>
                </a:pPr>
                <a:r>
                  <a:rPr lang="en-US" dirty="0" smtClean="0"/>
                  <a:t> </a:t>
                </a:r>
                <a:endParaRPr lang="en-US" dirty="0">
                  <a:effectLst>
                    <a:outerShdw blurRad="38100" dist="38100" dir="2700000" algn="tl">
                      <a:srgbClr val="000000"/>
                    </a:outerShdw>
                  </a:effectLst>
                </a:endParaRPr>
              </a:p>
              <a:p>
                <a:pPr marL="0" indent="0">
                  <a:buNone/>
                </a:pPr>
                <a:endParaRPr lang="en-US" dirty="0">
                  <a:effectLst/>
                </a:endParaRPr>
              </a:p>
              <a:p>
                <a:endParaRPr lang="en-US" dirty="0">
                  <a:effectLst>
                    <a:outerShdw blurRad="38100" dist="38100" dir="2700000" algn="tl">
                      <a:srgbClr val="000000"/>
                    </a:outerShdw>
                  </a:effectLst>
                </a:endParaRPr>
              </a:p>
              <a:p>
                <a:endParaRPr lang="en-US" dirty="0">
                  <a:effectLst>
                    <a:outerShdw blurRad="38100" dist="38100" dir="2700000" algn="tl">
                      <a:srgbClr val="000000"/>
                    </a:outerShdw>
                  </a:effectLst>
                </a:endParaRPr>
              </a:p>
              <a:p>
                <a:pPr marL="0" indent="0">
                  <a:buClrTx/>
                  <a:buSzPct val="125000"/>
                  <a:buNone/>
                </a:pP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5496" y="908720"/>
                <a:ext cx="9217024" cy="5544616"/>
              </a:xfrm>
              <a:blipFill rotWithShape="0">
                <a:blip r:embed="rId2"/>
                <a:stretch>
                  <a:fillRect l="-1058" t="-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a:xfrm>
                <a:off x="35497" y="0"/>
                <a:ext cx="9108504" cy="836712"/>
              </a:xfrm>
            </p:spPr>
            <p:txBody>
              <a:bodyPr/>
              <a:lstStyle/>
              <a:p>
                <a:r>
                  <a:rPr lang="en-US" dirty="0" smtClean="0"/>
                  <a:t>Sampling: </a:t>
                </a:r>
                <a:r>
                  <a:rPr lang="en-US" dirty="0"/>
                  <a:t>Mean and Standard Deviation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35497" y="0"/>
                <a:ext cx="9108504" cy="836712"/>
              </a:xfrm>
              <a:blipFill rotWithShape="0">
                <a:blip r:embed="rId3"/>
                <a:stretch>
                  <a:fillRect l="-2075" b="-18978"/>
                </a:stretch>
              </a:blipFill>
            </p:spPr>
            <p:txBody>
              <a:bodyPr/>
              <a:lstStyle/>
              <a:p>
                <a:r>
                  <a:rPr lang="en-US">
                    <a:noFill/>
                  </a:rPr>
                  <a:t> </a:t>
                </a:r>
              </a:p>
            </p:txBody>
          </p:sp>
        </mc:Fallback>
      </mc:AlternateContent>
    </p:spTree>
    <p:extLst>
      <p:ext uri="{BB962C8B-B14F-4D97-AF65-F5344CB8AC3E}">
        <p14:creationId xmlns:p14="http://schemas.microsoft.com/office/powerpoint/2010/main" val="1420618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dissolv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Effect transition="in" filter="dissolve">
                                      <p:cBhvr>
                                        <p:cTn id="6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908720"/>
                <a:ext cx="9144000" cy="5472608"/>
              </a:xfrm>
            </p:spPr>
            <p:txBody>
              <a:bodyPr/>
              <a:lstStyle/>
              <a:p>
                <a:pPr>
                  <a:buClr>
                    <a:srgbClr val="66FFFF"/>
                  </a:buClr>
                  <a:buSzPct val="75000"/>
                  <a:buNone/>
                </a:pPr>
                <a:r>
                  <a:rPr lang="en-US" dirty="0">
                    <a:sym typeface="Symbol" panose="05050102010706020507" pitchFamily="18" charset="2"/>
                  </a:rPr>
                  <a:t>A random Variable </a:t>
                </a:r>
                <a:r>
                  <a:rPr lang="en-US" dirty="0" smtClean="0">
                    <a:sym typeface="Symbol" panose="05050102010706020507" pitchFamily="18" charset="2"/>
                  </a:rPr>
                  <a:t>x: </a:t>
                </a:r>
                <a:r>
                  <a:rPr lang="en-US" dirty="0">
                    <a:sym typeface="Symbol" panose="05050102010706020507" pitchFamily="18" charset="2"/>
                  </a:rPr>
                  <a:t>(</a:t>
                </a:r>
                <a:r>
                  <a:rPr lang="en-US" dirty="0" smtClean="0">
                    <a:sym typeface="Symbol" panose="05050102010706020507" pitchFamily="18" charset="2"/>
                  </a:rPr>
                  <a:t>n, </a:t>
                </a:r>
                <a14:m>
                  <m:oMath xmlns:m="http://schemas.openxmlformats.org/officeDocument/2006/math">
                    <m:rad>
                      <m:radPr>
                        <m:degHide m:val="on"/>
                        <m:ctrlPr>
                          <a:rPr lang="en-US" i="1">
                            <a:latin typeface="Cambria Math" panose="02040503050406030204" pitchFamily="18" charset="0"/>
                            <a:sym typeface="Symbol" panose="05050102010706020507" pitchFamily="18" charset="2"/>
                          </a:rPr>
                        </m:ctrlPr>
                      </m:radPr>
                      <m:deg/>
                      <m:e>
                        <m:r>
                          <a:rPr lang="en-US" i="1">
                            <a:latin typeface="Cambria Math" panose="02040503050406030204" pitchFamily="18" charset="0"/>
                            <a:sym typeface="Symbol" panose="05050102010706020507" pitchFamily="18" charset="2"/>
                          </a:rPr>
                          <m:t>𝑛</m:t>
                        </m:r>
                      </m:e>
                    </m:rad>
                  </m:oMath>
                </a14:m>
                <a:r>
                  <a:rPr lang="en-US" dirty="0" smtClean="0">
                    <a:sym typeface="Symbol" panose="05050102010706020507" pitchFamily="18" charset="2"/>
                  </a:rPr>
                  <a:t> </a:t>
                </a:r>
                <a:r>
                  <a:rPr lang="en-US" dirty="0">
                    <a:sym typeface="Symbol" panose="05050102010706020507" pitchFamily="18" charset="2"/>
                  </a:rPr>
                  <a:t>)</a:t>
                </a:r>
              </a:p>
              <a:p>
                <a:pPr>
                  <a:buClr>
                    <a:srgbClr val="66FFFF"/>
                  </a:buClr>
                  <a:buSzPct val="75000"/>
                  <a:buNone/>
                </a:pPr>
                <a:r>
                  <a:rPr lang="en-US" dirty="0">
                    <a:sym typeface="Symbol" panose="05050102010706020507" pitchFamily="18" charset="2"/>
                  </a:rPr>
                  <a:t>A random Variable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 </a:t>
                </a:r>
                <a:r>
                  <a:rPr lang="en-US" dirty="0" smtClean="0">
                    <a:sym typeface="Symbol" panose="05050102010706020507" pitchFamily="18" charset="2"/>
                  </a:rPr>
                  <a:t>x/n </a:t>
                </a:r>
                <a:r>
                  <a:rPr lang="en-US" dirty="0">
                    <a:sym typeface="Symbol" panose="05050102010706020507" pitchFamily="18" charset="2"/>
                  </a:rPr>
                  <a:t>=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 ?)</a:t>
                </a:r>
              </a:p>
              <a:p>
                <a:pPr>
                  <a:buClr>
                    <a:srgbClr val="66FFFF"/>
                  </a:buClr>
                  <a:buSzPct val="75000"/>
                  <a:buNone/>
                </a:pPr>
                <a:r>
                  <a:rPr lang="en-US" dirty="0" smtClean="0">
                    <a:sym typeface="Symbol" panose="05050102010706020507" pitchFamily="18" charset="2"/>
                  </a:rPr>
                  <a:t>Random variable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a:t>
                </a:r>
                <a:r>
                  <a:rPr lang="en-US" dirty="0" smtClean="0">
                    <a:sym typeface="Symbol" panose="05050102010706020507" pitchFamily="18" charset="2"/>
                  </a:rPr>
                  <a:t> is random variable </a:t>
                </a:r>
                <a:r>
                  <a:rPr lang="en-US" dirty="0">
                    <a:sym typeface="Symbol" panose="05050102010706020507" pitchFamily="18" charset="2"/>
                  </a:rPr>
                  <a:t></a:t>
                </a:r>
                <a:r>
                  <a:rPr lang="en-US" dirty="0" smtClean="0">
                    <a:sym typeface="Symbol" panose="05050102010706020507" pitchFamily="18" charset="2"/>
                  </a:rPr>
                  <a:t>x multiplied by a constant 1/n.</a:t>
                </a:r>
              </a:p>
              <a:p>
                <a:pPr>
                  <a:buClr>
                    <a:srgbClr val="66FFFF"/>
                  </a:buClr>
                  <a:buSzPct val="75000"/>
                  <a:buNone/>
                </a:pPr>
                <a:r>
                  <a:rPr lang="en-US" dirty="0">
                    <a:sym typeface="Symbol" panose="05050102010706020507" pitchFamily="18" charset="2"/>
                  </a:rPr>
                  <a:t>x: (n, </a:t>
                </a:r>
                <a14:m>
                  <m:oMath xmlns:m="http://schemas.openxmlformats.org/officeDocument/2006/math">
                    <m:rad>
                      <m:radPr>
                        <m:degHide m:val="on"/>
                        <m:ctrlPr>
                          <a:rPr lang="en-US" i="1">
                            <a:latin typeface="Cambria Math" panose="02040503050406030204" pitchFamily="18" charset="0"/>
                            <a:sym typeface="Symbol" panose="05050102010706020507" pitchFamily="18" charset="2"/>
                          </a:rPr>
                        </m:ctrlPr>
                      </m:radPr>
                      <m:deg/>
                      <m:e>
                        <m:r>
                          <a:rPr lang="en-US" i="1">
                            <a:latin typeface="Cambria Math" panose="02040503050406030204" pitchFamily="18" charset="0"/>
                            <a:sym typeface="Symbol" panose="05050102010706020507" pitchFamily="18" charset="2"/>
                          </a:rPr>
                          <m:t>𝑛</m:t>
                        </m:r>
                      </m:e>
                    </m:rad>
                  </m:oMath>
                </a14:m>
                <a:r>
                  <a:rPr lang="en-US" dirty="0">
                    <a:sym typeface="Symbol" panose="05050102010706020507" pitchFamily="18" charset="2"/>
                  </a:rPr>
                  <a:t> </a:t>
                </a:r>
                <a:r>
                  <a:rPr lang="en-US" dirty="0" smtClean="0">
                    <a:sym typeface="Symbol" panose="05050102010706020507" pitchFamily="18" charset="2"/>
                  </a:rPr>
                  <a:t>) </a:t>
                </a:r>
                <a:r>
                  <a:rPr lang="en-US" dirty="0" smtClean="0">
                    <a:sym typeface="Wingdings" panose="05000000000000000000" pitchFamily="2" charset="2"/>
                  </a:rPr>
                  <a:t>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a:t>
                </a:r>
                <a:r>
                  <a:rPr lang="en-US" dirty="0" smtClean="0">
                    <a:sym typeface="Symbol" panose="05050102010706020507" pitchFamily="18" charset="2"/>
                  </a:rPr>
                  <a:t>=(1/n)x: (?,?)</a:t>
                </a:r>
                <a:endParaRPr lang="en-US" dirty="0">
                  <a:sym typeface="Symbol" panose="05050102010706020507" pitchFamily="18" charset="2"/>
                </a:endParaRPr>
              </a:p>
              <a:p>
                <a:pPr>
                  <a:buClr>
                    <a:srgbClr val="66FFFF"/>
                  </a:buClr>
                  <a:buSzPct val="75000"/>
                  <a:buNone/>
                </a:pPr>
                <a:endParaRPr lang="en-US" sz="2000" dirty="0">
                  <a:sym typeface="Symbol" panose="05050102010706020507" pitchFamily="18" charset="2"/>
                </a:endParaRPr>
              </a:p>
              <a:p>
                <a:pPr>
                  <a:buClr>
                    <a:srgbClr val="66FFFF"/>
                  </a:buClr>
                  <a:buSzPct val="75000"/>
                  <a:buNone/>
                </a:pP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a:t>
                </a:r>
                <a:r>
                  <a:rPr lang="en-US" dirty="0" smtClean="0">
                    <a:sym typeface="Symbol" panose="05050102010706020507" pitchFamily="18" charset="2"/>
                  </a:rPr>
                  <a:t>=((1/n)*n</a:t>
                </a:r>
                <a:r>
                  <a:rPr lang="en-US" dirty="0">
                    <a:sym typeface="Symbol" panose="05050102010706020507" pitchFamily="18" charset="2"/>
                  </a:rPr>
                  <a:t></a:t>
                </a:r>
                <a:r>
                  <a:rPr lang="en-US" dirty="0" smtClean="0">
                    <a:sym typeface="Symbol" panose="05050102010706020507" pitchFamily="18" charset="2"/>
                  </a:rPr>
                  <a:t>, (1/n)*</a:t>
                </a:r>
                <a14:m>
                  <m:oMath xmlns:m="http://schemas.openxmlformats.org/officeDocument/2006/math">
                    <m:rad>
                      <m:radPr>
                        <m:degHide m:val="on"/>
                        <m:ctrlPr>
                          <a:rPr lang="en-US" i="1">
                            <a:latin typeface="Cambria Math" panose="02040503050406030204" pitchFamily="18" charset="0"/>
                            <a:sym typeface="Symbol" panose="05050102010706020507" pitchFamily="18" charset="2"/>
                          </a:rPr>
                        </m:ctrlPr>
                      </m:radPr>
                      <m:deg/>
                      <m:e>
                        <m:r>
                          <a:rPr lang="en-US" i="1">
                            <a:latin typeface="Cambria Math" panose="02040503050406030204" pitchFamily="18" charset="0"/>
                            <a:sym typeface="Symbol" panose="05050102010706020507" pitchFamily="18" charset="2"/>
                          </a:rPr>
                          <m:t>𝑛</m:t>
                        </m:r>
                      </m:e>
                    </m:rad>
                  </m:oMath>
                </a14:m>
                <a:r>
                  <a:rPr lang="en-US" dirty="0">
                    <a:sym typeface="Symbol" panose="05050102010706020507" pitchFamily="18" charset="2"/>
                  </a:rPr>
                  <a:t> </a:t>
                </a:r>
                <a:r>
                  <a:rPr lang="en-US" dirty="0" smtClean="0">
                    <a:sym typeface="Symbol" panose="05050102010706020507" pitchFamily="18" charset="2"/>
                  </a:rPr>
                  <a:t>)</a:t>
                </a:r>
                <a:endParaRPr lang="en-US" dirty="0">
                  <a:sym typeface="Symbol" panose="05050102010706020507" pitchFamily="18" charset="2"/>
                </a:endParaRPr>
              </a:p>
              <a:p>
                <a:pPr>
                  <a:buClr>
                    <a:srgbClr val="66FFFF"/>
                  </a:buClr>
                  <a:buSzPct val="75000"/>
                  <a:buNone/>
                </a:pPr>
                <a:endParaRPr lang="en-US" sz="2000" dirty="0" smtClean="0">
                  <a:sym typeface="Symbol" panose="05050102010706020507" pitchFamily="18" charset="2"/>
                </a:endParaRPr>
              </a:p>
              <a:p>
                <a:pPr>
                  <a:buClr>
                    <a:srgbClr val="66FFFF"/>
                  </a:buClr>
                  <a:buSzPct val="75000"/>
                  <a:buNone/>
                </a:pP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a:latin typeface="Cambria Math" panose="02040503050406030204" pitchFamily="18" charset="0"/>
                            <a:sym typeface="Symbol" panose="05050102010706020507" pitchFamily="18" charset="2"/>
                          </a:rPr>
                          <m:t>𝑋</m:t>
                        </m:r>
                      </m:e>
                    </m:bar>
                  </m:oMath>
                </a14:m>
                <a:r>
                  <a:rPr lang="en-US" dirty="0">
                    <a:sym typeface="Symbol" panose="05050102010706020507" pitchFamily="18" charset="2"/>
                  </a:rPr>
                  <a:t> </a:t>
                </a:r>
                <a:r>
                  <a:rPr lang="en-US" dirty="0" smtClean="0">
                    <a:sym typeface="Symbol" panose="05050102010706020507" pitchFamily="18" charset="2"/>
                  </a:rPr>
                  <a:t>=(</a:t>
                </a:r>
                <a:r>
                  <a:rPr lang="en-US" dirty="0">
                    <a:sym typeface="Symbol" panose="05050102010706020507" pitchFamily="18" charset="2"/>
                  </a:rPr>
                  <a:t>, </a:t>
                </a:r>
                <a:r>
                  <a:rPr lang="en-US" dirty="0" smtClean="0">
                    <a:sym typeface="Symbol" panose="05050102010706020507" pitchFamily="18" charset="2"/>
                  </a:rPr>
                  <a:t>/</a:t>
                </a:r>
                <a14:m>
                  <m:oMath xmlns:m="http://schemas.openxmlformats.org/officeDocument/2006/math">
                    <m:rad>
                      <m:radPr>
                        <m:degHide m:val="on"/>
                        <m:ctrlPr>
                          <a:rPr lang="en-US" i="1">
                            <a:latin typeface="Cambria Math" panose="02040503050406030204" pitchFamily="18" charset="0"/>
                            <a:sym typeface="Symbol" panose="05050102010706020507" pitchFamily="18" charset="2"/>
                          </a:rPr>
                        </m:ctrlPr>
                      </m:radPr>
                      <m:deg/>
                      <m:e>
                        <m:r>
                          <a:rPr lang="en-US" i="1">
                            <a:latin typeface="Cambria Math" panose="02040503050406030204" pitchFamily="18" charset="0"/>
                            <a:sym typeface="Symbol" panose="05050102010706020507" pitchFamily="18" charset="2"/>
                          </a:rPr>
                          <m:t>𝑛</m:t>
                        </m:r>
                      </m:e>
                    </m:rad>
                  </m:oMath>
                </a14:m>
                <a:r>
                  <a:rPr lang="en-US" dirty="0" smtClean="0">
                    <a:sym typeface="Symbol" panose="05050102010706020507" pitchFamily="18" charset="2"/>
                  </a:rPr>
                  <a:t> </a:t>
                </a:r>
                <a:r>
                  <a:rPr lang="en-US" dirty="0">
                    <a:sym typeface="Symbol" panose="05050102010706020507" pitchFamily="18" charset="2"/>
                  </a:rPr>
                  <a:t>)</a:t>
                </a: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a:sym typeface="Symbol" panose="05050102010706020507" pitchFamily="18" charset="2"/>
                </a:endParaRPr>
              </a:p>
              <a:p>
                <a:pPr>
                  <a:buClr>
                    <a:srgbClr val="66FFFF"/>
                  </a:buClr>
                  <a:buSzPct val="75000"/>
                  <a:buNone/>
                </a:pPr>
                <a:endParaRPr lang="en-US" dirty="0" smtClean="0">
                  <a:sym typeface="Symbol" panose="05050102010706020507" pitchFamily="18" charset="2"/>
                </a:endParaRPr>
              </a:p>
              <a:p>
                <a:pPr>
                  <a:buClr>
                    <a:srgbClr val="66FFFF"/>
                  </a:buClr>
                  <a:buSzPct val="75000"/>
                  <a:buNone/>
                </a:pPr>
                <a:r>
                  <a:rPr lang="en-US" dirty="0" smtClean="0"/>
                  <a:t> </a:t>
                </a:r>
                <a:endParaRPr lang="en-US" dirty="0">
                  <a:effectLst>
                    <a:outerShdw blurRad="38100" dist="38100" dir="2700000" algn="tl">
                      <a:srgbClr val="000000"/>
                    </a:outerShdw>
                  </a:effectLst>
                </a:endParaRPr>
              </a:p>
              <a:p>
                <a:pPr marL="0" indent="0">
                  <a:buNone/>
                </a:pPr>
                <a:endParaRPr lang="en-US" dirty="0">
                  <a:effectLst/>
                </a:endParaRPr>
              </a:p>
              <a:p>
                <a:endParaRPr lang="en-US" dirty="0">
                  <a:effectLst>
                    <a:outerShdw blurRad="38100" dist="38100" dir="2700000" algn="tl">
                      <a:srgbClr val="000000"/>
                    </a:outerShdw>
                  </a:effectLst>
                </a:endParaRPr>
              </a:p>
              <a:p>
                <a:endParaRPr lang="en-US" dirty="0">
                  <a:effectLst>
                    <a:outerShdw blurRad="38100" dist="38100" dir="2700000" algn="tl">
                      <a:srgbClr val="000000"/>
                    </a:outerShdw>
                  </a:effectLst>
                </a:endParaRPr>
              </a:p>
              <a:p>
                <a:pPr marL="0" indent="0">
                  <a:buClrTx/>
                  <a:buSzPct val="125000"/>
                  <a:buNone/>
                </a:pP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908720"/>
                <a:ext cx="9144000" cy="5472608"/>
              </a:xfrm>
              <a:blipFill rotWithShape="0">
                <a:blip r:embed="rId2"/>
                <a:stretch>
                  <a:fillRect l="-1000" t="-10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a:xfrm>
                <a:off x="0" y="0"/>
                <a:ext cx="9144000" cy="836712"/>
              </a:xfrm>
            </p:spPr>
            <p:txBody>
              <a:bodyPr/>
              <a:lstStyle/>
              <a:p>
                <a:r>
                  <a:rPr lang="en-US" dirty="0" smtClean="0"/>
                  <a:t>Sampling: Mean and Standard Deviation </a:t>
                </a:r>
                <a14:m>
                  <m:oMath xmlns:m="http://schemas.openxmlformats.org/officeDocument/2006/math">
                    <m:bar>
                      <m:barPr>
                        <m:pos m:val="top"/>
                        <m:ctrlPr>
                          <a:rPr lang="en-US" i="1">
                            <a:latin typeface="Cambria Math" panose="02040503050406030204" pitchFamily="18" charset="0"/>
                            <a:sym typeface="Symbol" panose="05050102010706020507" pitchFamily="18" charset="2"/>
                          </a:rPr>
                        </m:ctrlPr>
                      </m:barPr>
                      <m:e>
                        <m:r>
                          <a:rPr lang="en-US" i="1" smtClean="0">
                            <a:latin typeface="Cambria Math" panose="02040503050406030204" pitchFamily="18" charset="0"/>
                            <a:sym typeface="Symbol" panose="05050102010706020507" pitchFamily="18" charset="2"/>
                          </a:rPr>
                          <m:t>𝑋</m:t>
                        </m:r>
                      </m:e>
                    </m:bar>
                  </m:oMath>
                </a14:m>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0" y="0"/>
                <a:ext cx="9144000" cy="836712"/>
              </a:xfrm>
              <a:blipFill rotWithShape="0">
                <a:blip r:embed="rId3"/>
                <a:stretch>
                  <a:fillRect l="-2000" b="-18978"/>
                </a:stretch>
              </a:blipFill>
            </p:spPr>
            <p:txBody>
              <a:bodyPr/>
              <a:lstStyle/>
              <a:p>
                <a:r>
                  <a:rPr lang="en-US">
                    <a:noFill/>
                  </a:rPr>
                  <a:t> </a:t>
                </a:r>
              </a:p>
            </p:txBody>
          </p:sp>
        </mc:Fallback>
      </mc:AlternateContent>
    </p:spTree>
    <p:extLst>
      <p:ext uri="{BB962C8B-B14F-4D97-AF65-F5344CB8AC3E}">
        <p14:creationId xmlns:p14="http://schemas.microsoft.com/office/powerpoint/2010/main" val="1405583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dissolv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dissolve">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 y="0"/>
            <a:ext cx="9144000" cy="838200"/>
          </a:xfrm>
        </p:spPr>
        <p:txBody>
          <a:bodyPr/>
          <a:lstStyle/>
          <a:p>
            <a:r>
              <a:rPr lang="en-US" sz="3200" dirty="0"/>
              <a:t>Future Value (FV)</a:t>
            </a:r>
          </a:p>
        </p:txBody>
      </p:sp>
      <p:sp>
        <p:nvSpPr>
          <p:cNvPr id="28678" name="Text Box 6"/>
          <p:cNvSpPr txBox="1">
            <a:spLocks noChangeArrowheads="1"/>
          </p:cNvSpPr>
          <p:nvPr/>
        </p:nvSpPr>
        <p:spPr bwMode="auto">
          <a:xfrm>
            <a:off x="0" y="805218"/>
            <a:ext cx="9144000" cy="1384995"/>
          </a:xfrm>
          <a:prstGeom prst="rect">
            <a:avLst/>
          </a:prstGeom>
          <a:noFill/>
          <a:ln w="12700">
            <a:noFill/>
            <a:miter lim="800000"/>
            <a:headEnd/>
            <a:tailEnd/>
          </a:ln>
        </p:spPr>
        <p:txBody>
          <a:bodyPr wrap="square">
            <a:spAutoFit/>
          </a:bodyPr>
          <a:lstStyle/>
          <a:p>
            <a:pPr eaLnBrk="0" hangingPunct="0">
              <a:spcBef>
                <a:spcPct val="50000"/>
              </a:spcBef>
            </a:pPr>
            <a:r>
              <a:rPr lang="en-US" sz="2400" dirty="0">
                <a:latin typeface="Book Antiqua" pitchFamily="18" charset="0"/>
                <a:cs typeface="Arial" charset="0"/>
              </a:rPr>
              <a:t>$100, put it in a bank. </a:t>
            </a:r>
            <a:r>
              <a:rPr lang="en-US" sz="2400" dirty="0" smtClean="0">
                <a:latin typeface="Book Antiqua" pitchFamily="18" charset="0"/>
                <a:cs typeface="Arial" charset="0"/>
              </a:rPr>
              <a:t>Interest rate = 10%. How </a:t>
            </a:r>
            <a:r>
              <a:rPr lang="en-US" sz="2400" dirty="0">
                <a:latin typeface="Book Antiqua" pitchFamily="18" charset="0"/>
                <a:cs typeface="Arial" charset="0"/>
              </a:rPr>
              <a:t>much after 1 </a:t>
            </a:r>
            <a:r>
              <a:rPr lang="en-US" sz="2400" dirty="0" smtClean="0">
                <a:latin typeface="Book Antiqua" pitchFamily="18" charset="0"/>
                <a:cs typeface="Arial" charset="0"/>
              </a:rPr>
              <a:t>year. P = 100.  F?</a:t>
            </a:r>
            <a:endParaRPr lang="en-US" sz="2400" dirty="0">
              <a:latin typeface="Book Antiqua" pitchFamily="18" charset="0"/>
              <a:cs typeface="Arial" charset="0"/>
            </a:endParaRPr>
          </a:p>
          <a:p>
            <a:pPr eaLnBrk="0" hangingPunct="0">
              <a:spcBef>
                <a:spcPct val="50000"/>
              </a:spcBef>
            </a:pPr>
            <a:r>
              <a:rPr lang="en-US" sz="2400" dirty="0" smtClean="0">
                <a:latin typeface="Book Antiqua" pitchFamily="18" charset="0"/>
                <a:cs typeface="Arial" charset="0"/>
              </a:rPr>
              <a:t>F1 = 100 </a:t>
            </a:r>
            <a:r>
              <a:rPr lang="en-US" sz="2400" dirty="0">
                <a:latin typeface="Book Antiqua" pitchFamily="18" charset="0"/>
                <a:cs typeface="Arial" charset="0"/>
              </a:rPr>
              <a:t>+0.1(100) = 100(1+0.1</a:t>
            </a:r>
            <a:r>
              <a:rPr lang="en-US" sz="2400" dirty="0" smtClean="0">
                <a:latin typeface="Book Antiqua" pitchFamily="18" charset="0"/>
                <a:cs typeface="Arial" charset="0"/>
              </a:rPr>
              <a:t>)</a:t>
            </a:r>
            <a:endParaRPr lang="en-US" sz="2400" dirty="0">
              <a:latin typeface="Book Antiqua" pitchFamily="18" charset="0"/>
              <a:cs typeface="Arial" charset="0"/>
            </a:endParaRPr>
          </a:p>
        </p:txBody>
      </p:sp>
      <p:grpSp>
        <p:nvGrpSpPr>
          <p:cNvPr id="23" name="Group 22"/>
          <p:cNvGrpSpPr/>
          <p:nvPr/>
        </p:nvGrpSpPr>
        <p:grpSpPr>
          <a:xfrm>
            <a:off x="4724400" y="1371600"/>
            <a:ext cx="1752600" cy="762000"/>
            <a:chOff x="4724400" y="1371600"/>
            <a:chExt cx="1752600" cy="762000"/>
          </a:xfrm>
        </p:grpSpPr>
        <p:cxnSp>
          <p:nvCxnSpPr>
            <p:cNvPr id="3" name="Straight Arrow Connector 2"/>
            <p:cNvCxnSpPr/>
            <p:nvPr/>
          </p:nvCxnSpPr>
          <p:spPr bwMode="auto">
            <a:xfrm>
              <a:off x="5257800" y="1524000"/>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6" name="Straight Arrow Connector 5"/>
            <p:cNvCxnSpPr/>
            <p:nvPr/>
          </p:nvCxnSpPr>
          <p:spPr bwMode="auto">
            <a:xfrm>
              <a:off x="5943600" y="1371600"/>
              <a:ext cx="0" cy="7620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7" name="Straight Connector 6"/>
            <p:cNvCxnSpPr/>
            <p:nvPr/>
          </p:nvCxnSpPr>
          <p:spPr bwMode="auto">
            <a:xfrm>
              <a:off x="4724400" y="2133600"/>
              <a:ext cx="1752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4" name="Group 23"/>
          <p:cNvGrpSpPr/>
          <p:nvPr/>
        </p:nvGrpSpPr>
        <p:grpSpPr>
          <a:xfrm>
            <a:off x="5410200" y="2654643"/>
            <a:ext cx="2438400" cy="1067557"/>
            <a:chOff x="5410200" y="2654643"/>
            <a:chExt cx="2438400" cy="1067557"/>
          </a:xfrm>
        </p:grpSpPr>
        <p:cxnSp>
          <p:nvCxnSpPr>
            <p:cNvPr id="10" name="Straight Arrow Connector 9"/>
            <p:cNvCxnSpPr/>
            <p:nvPr/>
          </p:nvCxnSpPr>
          <p:spPr bwMode="auto">
            <a:xfrm>
              <a:off x="5943600" y="3091749"/>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12" name="Straight Connector 11"/>
            <p:cNvCxnSpPr/>
            <p:nvPr/>
          </p:nvCxnSpPr>
          <p:spPr bwMode="auto">
            <a:xfrm>
              <a:off x="5410200" y="3701349"/>
              <a:ext cx="2438400" cy="1235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Arrow Connector 13"/>
            <p:cNvCxnSpPr/>
            <p:nvPr/>
          </p:nvCxnSpPr>
          <p:spPr bwMode="auto">
            <a:xfrm>
              <a:off x="7315200" y="2654643"/>
              <a:ext cx="0" cy="1067557"/>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grpSp>
      <p:grpSp>
        <p:nvGrpSpPr>
          <p:cNvPr id="26" name="Group 25"/>
          <p:cNvGrpSpPr/>
          <p:nvPr/>
        </p:nvGrpSpPr>
        <p:grpSpPr>
          <a:xfrm>
            <a:off x="6019800" y="4648200"/>
            <a:ext cx="3048000" cy="1371600"/>
            <a:chOff x="6096000" y="4572000"/>
            <a:chExt cx="3048000" cy="1371600"/>
          </a:xfrm>
        </p:grpSpPr>
        <p:cxnSp>
          <p:nvCxnSpPr>
            <p:cNvPr id="16" name="Straight Arrow Connector 15"/>
            <p:cNvCxnSpPr/>
            <p:nvPr/>
          </p:nvCxnSpPr>
          <p:spPr bwMode="auto">
            <a:xfrm>
              <a:off x="6629400" y="5334000"/>
              <a:ext cx="0" cy="609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Arrow Connector 21"/>
            <p:cNvCxnSpPr/>
            <p:nvPr/>
          </p:nvCxnSpPr>
          <p:spPr bwMode="auto">
            <a:xfrm>
              <a:off x="8686800" y="4572000"/>
              <a:ext cx="0" cy="1371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grpSp>
      <p:sp>
        <p:nvSpPr>
          <p:cNvPr id="25" name="Text Box 6"/>
          <p:cNvSpPr txBox="1">
            <a:spLocks noChangeArrowheads="1"/>
          </p:cNvSpPr>
          <p:nvPr/>
        </p:nvSpPr>
        <p:spPr bwMode="auto">
          <a:xfrm>
            <a:off x="4119" y="2253530"/>
            <a:ext cx="4948881" cy="1569660"/>
          </a:xfrm>
          <a:prstGeom prst="rect">
            <a:avLst/>
          </a:prstGeom>
          <a:noFill/>
          <a:ln w="12700">
            <a:noFill/>
            <a:miter lim="800000"/>
            <a:headEnd/>
            <a:tailEnd/>
          </a:ln>
        </p:spPr>
        <p:txBody>
          <a:bodyPr wrap="square">
            <a:spAutoFit/>
          </a:bodyPr>
          <a:lstStyle/>
          <a:p>
            <a:pPr eaLnBrk="0" hangingPunct="0">
              <a:spcBef>
                <a:spcPct val="50000"/>
              </a:spcBef>
            </a:pPr>
            <a:r>
              <a:rPr lang="en-US" sz="2400" dirty="0" smtClean="0">
                <a:latin typeface="Book Antiqua" pitchFamily="18" charset="0"/>
                <a:cs typeface="Arial" charset="0"/>
              </a:rPr>
              <a:t>How </a:t>
            </a:r>
            <a:r>
              <a:rPr lang="en-US" sz="2400" dirty="0">
                <a:latin typeface="Book Antiqua" pitchFamily="18" charset="0"/>
                <a:cs typeface="Arial" charset="0"/>
              </a:rPr>
              <a:t>much after 2 </a:t>
            </a:r>
            <a:r>
              <a:rPr lang="en-US" sz="2400" dirty="0" smtClean="0">
                <a:latin typeface="Book Antiqua" pitchFamily="18" charset="0"/>
                <a:cs typeface="Arial" charset="0"/>
              </a:rPr>
              <a:t>years? </a:t>
            </a:r>
            <a:endParaRPr lang="en-US" sz="2400" dirty="0">
              <a:latin typeface="Book Antiqua" pitchFamily="18" charset="0"/>
              <a:cs typeface="Arial" charset="0"/>
            </a:endParaRPr>
          </a:p>
          <a:p>
            <a:pPr eaLnBrk="0" hangingPunct="0">
              <a:spcBef>
                <a:spcPct val="50000"/>
              </a:spcBef>
            </a:pPr>
            <a:r>
              <a:rPr lang="en-US" sz="2400" dirty="0" smtClean="0">
                <a:latin typeface="Book Antiqua" pitchFamily="18" charset="0"/>
                <a:cs typeface="Arial" charset="0"/>
              </a:rPr>
              <a:t>F2= 100(1+0.1</a:t>
            </a:r>
            <a:r>
              <a:rPr lang="en-US" sz="2400" dirty="0">
                <a:latin typeface="Book Antiqua" pitchFamily="18" charset="0"/>
                <a:cs typeface="Arial" charset="0"/>
              </a:rPr>
              <a:t>) + </a:t>
            </a:r>
            <a:r>
              <a:rPr lang="en-US" sz="2400" dirty="0" smtClean="0">
                <a:latin typeface="Book Antiqua" pitchFamily="18" charset="0"/>
                <a:cs typeface="Arial" charset="0"/>
              </a:rPr>
              <a:t>0.1(</a:t>
            </a:r>
            <a:r>
              <a:rPr lang="en-US" sz="2400" dirty="0" smtClean="0">
                <a:solidFill>
                  <a:srgbClr val="FF0000"/>
                </a:solidFill>
                <a:latin typeface="Book Antiqua" pitchFamily="18" charset="0"/>
                <a:cs typeface="Arial" charset="0"/>
              </a:rPr>
              <a:t>100(1+0.1)</a:t>
            </a:r>
            <a:r>
              <a:rPr lang="en-US" sz="2400" dirty="0" smtClean="0">
                <a:latin typeface="Book Antiqua" pitchFamily="18" charset="0"/>
                <a:cs typeface="Arial" charset="0"/>
              </a:rPr>
              <a:t>) </a:t>
            </a:r>
            <a:r>
              <a:rPr lang="en-US" sz="2400" dirty="0">
                <a:latin typeface="Book Antiqua" pitchFamily="18" charset="0"/>
                <a:cs typeface="Arial" charset="0"/>
              </a:rPr>
              <a:t>= </a:t>
            </a:r>
          </a:p>
          <a:p>
            <a:pPr eaLnBrk="0" hangingPunct="0">
              <a:spcBef>
                <a:spcPct val="50000"/>
              </a:spcBef>
            </a:pPr>
            <a:r>
              <a:rPr lang="en-US" sz="2400" dirty="0" smtClean="0">
                <a:latin typeface="Book Antiqua" pitchFamily="18" charset="0"/>
                <a:cs typeface="Arial" charset="0"/>
              </a:rPr>
              <a:t>F2= 100(1+0.1</a:t>
            </a:r>
            <a:r>
              <a:rPr lang="en-US" sz="2400" dirty="0">
                <a:latin typeface="Book Antiqua" pitchFamily="18" charset="0"/>
                <a:cs typeface="Arial" charset="0"/>
              </a:rPr>
              <a:t>) (1+0.1) = </a:t>
            </a:r>
            <a:r>
              <a:rPr lang="en-US" sz="2400" dirty="0" smtClean="0">
                <a:latin typeface="Book Antiqua" pitchFamily="18" charset="0"/>
                <a:cs typeface="Arial" charset="0"/>
              </a:rPr>
              <a:t>100(1.1)</a:t>
            </a:r>
            <a:r>
              <a:rPr lang="en-US" sz="2400" baseline="30000" dirty="0" smtClean="0">
                <a:latin typeface="Book Antiqua" pitchFamily="18" charset="0"/>
                <a:cs typeface="Arial" charset="0"/>
              </a:rPr>
              <a:t>2</a:t>
            </a:r>
            <a:endParaRPr lang="en-US" sz="2400" baseline="30000" dirty="0">
              <a:latin typeface="Book Antiqua" pitchFamily="18" charset="0"/>
              <a:cs typeface="Arial" charset="0"/>
            </a:endParaRPr>
          </a:p>
        </p:txBody>
      </p:sp>
      <p:sp>
        <p:nvSpPr>
          <p:cNvPr id="27" name="Text Box 6"/>
          <p:cNvSpPr txBox="1">
            <a:spLocks noChangeArrowheads="1"/>
          </p:cNvSpPr>
          <p:nvPr/>
        </p:nvSpPr>
        <p:spPr bwMode="auto">
          <a:xfrm>
            <a:off x="76200" y="3886200"/>
            <a:ext cx="7010400" cy="1569660"/>
          </a:xfrm>
          <a:prstGeom prst="rect">
            <a:avLst/>
          </a:prstGeom>
          <a:noFill/>
          <a:ln w="12700">
            <a:noFill/>
            <a:miter lim="800000"/>
            <a:headEnd/>
            <a:tailEnd/>
          </a:ln>
        </p:spPr>
        <p:txBody>
          <a:bodyPr wrap="square">
            <a:spAutoFit/>
          </a:bodyPr>
          <a:lstStyle/>
          <a:p>
            <a:pPr>
              <a:spcBef>
                <a:spcPct val="50000"/>
              </a:spcBef>
            </a:pPr>
            <a:r>
              <a:rPr lang="en-US" sz="2400" dirty="0">
                <a:latin typeface="Book Antiqua" pitchFamily="18" charset="0"/>
                <a:cs typeface="Arial" charset="0"/>
              </a:rPr>
              <a:t>How much </a:t>
            </a:r>
            <a:r>
              <a:rPr lang="en-US" sz="2400">
                <a:latin typeface="Book Antiqua" pitchFamily="18" charset="0"/>
                <a:cs typeface="Arial" charset="0"/>
              </a:rPr>
              <a:t>after </a:t>
            </a:r>
            <a:r>
              <a:rPr lang="en-US" sz="2400" smtClean="0">
                <a:latin typeface="Book Antiqua" pitchFamily="18" charset="0"/>
                <a:cs typeface="Arial" charset="0"/>
              </a:rPr>
              <a:t>3 </a:t>
            </a:r>
            <a:r>
              <a:rPr lang="en-US" sz="2400" dirty="0" smtClean="0">
                <a:latin typeface="Book Antiqua" pitchFamily="18" charset="0"/>
                <a:cs typeface="Arial" charset="0"/>
              </a:rPr>
              <a:t>years?</a:t>
            </a:r>
            <a:endParaRPr lang="en-US" sz="2400" dirty="0">
              <a:latin typeface="Book Antiqua" pitchFamily="18" charset="0"/>
              <a:cs typeface="Arial" charset="0"/>
            </a:endParaRPr>
          </a:p>
          <a:p>
            <a:pPr>
              <a:spcBef>
                <a:spcPct val="50000"/>
              </a:spcBef>
            </a:pPr>
            <a:r>
              <a:rPr lang="en-US" sz="2400" dirty="0" smtClean="0">
                <a:latin typeface="Book Antiqua" pitchFamily="18" charset="0"/>
                <a:cs typeface="Arial" charset="0"/>
              </a:rPr>
              <a:t>F3 = 100(1.1)</a:t>
            </a:r>
            <a:r>
              <a:rPr lang="en-US" sz="2400" baseline="30000" dirty="0" smtClean="0">
                <a:latin typeface="Book Antiqua" pitchFamily="18" charset="0"/>
                <a:cs typeface="Arial" charset="0"/>
              </a:rPr>
              <a:t>2 </a:t>
            </a:r>
            <a:r>
              <a:rPr lang="en-US" sz="2400" dirty="0">
                <a:latin typeface="Book Antiqua" pitchFamily="18" charset="0"/>
                <a:cs typeface="Arial" charset="0"/>
              </a:rPr>
              <a:t>+</a:t>
            </a:r>
            <a:r>
              <a:rPr lang="en-US" sz="2400" baseline="30000" dirty="0" smtClean="0">
                <a:latin typeface="Book Antiqua" pitchFamily="18" charset="0"/>
                <a:cs typeface="Arial" charset="0"/>
              </a:rPr>
              <a:t> </a:t>
            </a:r>
            <a:r>
              <a:rPr lang="en-US" sz="2400" dirty="0" smtClean="0">
                <a:latin typeface="Book Antiqua" pitchFamily="18" charset="0"/>
                <a:cs typeface="Arial" charset="0"/>
              </a:rPr>
              <a:t>0.1[100(1.1)</a:t>
            </a:r>
            <a:r>
              <a:rPr lang="en-US" sz="2400" baseline="30000" dirty="0" smtClean="0">
                <a:latin typeface="Book Antiqua" pitchFamily="18" charset="0"/>
                <a:cs typeface="Arial" charset="0"/>
              </a:rPr>
              <a:t>2</a:t>
            </a:r>
            <a:r>
              <a:rPr lang="en-US" sz="2400" dirty="0" smtClean="0">
                <a:latin typeface="Book Antiqua" pitchFamily="18" charset="0"/>
                <a:cs typeface="Arial" charset="0"/>
              </a:rPr>
              <a:t>] = </a:t>
            </a:r>
          </a:p>
          <a:p>
            <a:pPr>
              <a:spcBef>
                <a:spcPct val="50000"/>
              </a:spcBef>
            </a:pPr>
            <a:r>
              <a:rPr lang="en-US" sz="2400" dirty="0" smtClean="0">
                <a:latin typeface="Book Antiqua" pitchFamily="18" charset="0"/>
                <a:cs typeface="Arial" charset="0"/>
              </a:rPr>
              <a:t>F3 = 100(1.1)</a:t>
            </a:r>
            <a:r>
              <a:rPr lang="en-US" sz="2400" baseline="30000" dirty="0" smtClean="0">
                <a:latin typeface="Book Antiqua" pitchFamily="18" charset="0"/>
                <a:cs typeface="Arial" charset="0"/>
              </a:rPr>
              <a:t>2 </a:t>
            </a:r>
            <a:r>
              <a:rPr lang="en-US" sz="2400" dirty="0" smtClean="0">
                <a:latin typeface="Book Antiqua" pitchFamily="18" charset="0"/>
                <a:cs typeface="Arial" charset="0"/>
              </a:rPr>
              <a:t>[1+0.1] = </a:t>
            </a:r>
            <a:r>
              <a:rPr lang="en-US" sz="2400" dirty="0">
                <a:latin typeface="Book Antiqua" pitchFamily="18" charset="0"/>
                <a:cs typeface="Arial" charset="0"/>
              </a:rPr>
              <a:t>100(1.1)</a:t>
            </a:r>
            <a:r>
              <a:rPr lang="en-US" sz="2400" baseline="30000" dirty="0">
                <a:latin typeface="Book Antiqua" pitchFamily="18" charset="0"/>
                <a:cs typeface="Arial" charset="0"/>
              </a:rPr>
              <a:t>2 </a:t>
            </a:r>
            <a:r>
              <a:rPr lang="en-US" sz="2400" dirty="0">
                <a:latin typeface="Book Antiqua" pitchFamily="18" charset="0"/>
                <a:cs typeface="Arial" charset="0"/>
              </a:rPr>
              <a:t>[</a:t>
            </a:r>
            <a:r>
              <a:rPr lang="en-US" sz="2400" dirty="0" smtClean="0">
                <a:latin typeface="Book Antiqua" pitchFamily="18" charset="0"/>
                <a:cs typeface="Arial" charset="0"/>
              </a:rPr>
              <a:t>1.1</a:t>
            </a:r>
            <a:r>
              <a:rPr lang="en-US" sz="2400" dirty="0">
                <a:latin typeface="Book Antiqua" pitchFamily="18" charset="0"/>
                <a:cs typeface="Arial" charset="0"/>
              </a:rPr>
              <a:t>] </a:t>
            </a:r>
            <a:r>
              <a:rPr lang="en-US" sz="2400" dirty="0" smtClean="0">
                <a:latin typeface="Book Antiqua" pitchFamily="18" charset="0"/>
                <a:cs typeface="Arial" charset="0"/>
              </a:rPr>
              <a:t> = 100(1.1)</a:t>
            </a:r>
            <a:r>
              <a:rPr lang="en-US" sz="2400" baseline="30000" dirty="0" smtClean="0">
                <a:latin typeface="Book Antiqua" pitchFamily="18" charset="0"/>
                <a:cs typeface="Arial" charset="0"/>
              </a:rPr>
              <a:t>3 </a:t>
            </a:r>
            <a:r>
              <a:rPr lang="en-US" sz="2400" dirty="0" smtClean="0">
                <a:latin typeface="Book Antiqua" pitchFamily="18" charset="0"/>
                <a:cs typeface="Arial" charset="0"/>
              </a:rPr>
              <a:t> </a:t>
            </a:r>
            <a:endParaRPr lang="en-US" sz="2400" dirty="0">
              <a:latin typeface="Book Antiqua" pitchFamily="18" charset="0"/>
              <a:cs typeface="Arial" charset="0"/>
            </a:endParaRPr>
          </a:p>
        </p:txBody>
      </p:sp>
      <p:sp>
        <p:nvSpPr>
          <p:cNvPr id="30" name="Text Box 6"/>
          <p:cNvSpPr txBox="1">
            <a:spLocks noChangeArrowheads="1"/>
          </p:cNvSpPr>
          <p:nvPr/>
        </p:nvSpPr>
        <p:spPr bwMode="auto">
          <a:xfrm>
            <a:off x="76200" y="5410200"/>
            <a:ext cx="3581400" cy="1015663"/>
          </a:xfrm>
          <a:prstGeom prst="rect">
            <a:avLst/>
          </a:prstGeom>
          <a:noFill/>
          <a:ln w="12700">
            <a:noFill/>
            <a:miter lim="800000"/>
            <a:headEnd/>
            <a:tailEnd/>
          </a:ln>
        </p:spPr>
        <p:txBody>
          <a:bodyPr wrap="square">
            <a:spAutoFit/>
          </a:bodyPr>
          <a:lstStyle/>
          <a:p>
            <a:pPr>
              <a:spcBef>
                <a:spcPct val="50000"/>
              </a:spcBef>
            </a:pPr>
            <a:r>
              <a:rPr lang="en-US" sz="2400" dirty="0" smtClean="0">
                <a:latin typeface="Book Antiqua" pitchFamily="18" charset="0"/>
                <a:cs typeface="Arial" charset="0"/>
              </a:rPr>
              <a:t>How much after N years</a:t>
            </a:r>
          </a:p>
          <a:p>
            <a:pPr eaLnBrk="0" hangingPunct="0">
              <a:spcBef>
                <a:spcPct val="50000"/>
              </a:spcBef>
            </a:pPr>
            <a:r>
              <a:rPr lang="en-US" sz="2400" dirty="0" smtClean="0">
                <a:latin typeface="Book Antiqua" pitchFamily="18" charset="0"/>
                <a:cs typeface="Arial" charset="0"/>
              </a:rPr>
              <a:t>F = 100(1.1)</a:t>
            </a:r>
            <a:r>
              <a:rPr lang="en-US" sz="2400" baseline="30000" dirty="0" smtClean="0">
                <a:latin typeface="Book Antiqua" pitchFamily="18" charset="0"/>
                <a:cs typeface="Arial" charset="0"/>
              </a:rPr>
              <a:t>N</a:t>
            </a:r>
            <a:endParaRPr lang="en-US" sz="2400" baseline="30000" dirty="0">
              <a:latin typeface="Book Antiqua" pitchFamily="18" charset="0"/>
              <a:cs typeface="Arial" charset="0"/>
            </a:endParaRPr>
          </a:p>
        </p:txBody>
      </p:sp>
    </p:spTree>
    <p:extLst>
      <p:ext uri="{BB962C8B-B14F-4D97-AF65-F5344CB8AC3E}">
        <p14:creationId xmlns:p14="http://schemas.microsoft.com/office/powerpoint/2010/main" val="260149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dissolve">
                                      <p:cBhvr>
                                        <p:cTn id="7" dur="500"/>
                                        <p:tgtEl>
                                          <p:spTgt spid="286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8">
                                            <p:txEl>
                                              <p:pRg st="1" end="1"/>
                                            </p:txEl>
                                          </p:spTgt>
                                        </p:tgtEl>
                                        <p:attrNameLst>
                                          <p:attrName>style.visibility</p:attrName>
                                        </p:attrNameLst>
                                      </p:cBhvr>
                                      <p:to>
                                        <p:strVal val="visible"/>
                                      </p:to>
                                    </p:set>
                                    <p:animEffect transition="in" filter="dissolve">
                                      <p:cBhvr>
                                        <p:cTn id="12" dur="500"/>
                                        <p:tgtEl>
                                          <p:spTgt spid="286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dissolve">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dissolve">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dissolve">
                                      <p:cBhvr>
                                        <p:cTn id="32" dur="500"/>
                                        <p:tgtEl>
                                          <p:spTgt spid="2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dissolve">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7">
                                            <p:txEl>
                                              <p:pRg st="1" end="1"/>
                                            </p:txEl>
                                          </p:spTgt>
                                        </p:tgtEl>
                                        <p:attrNameLst>
                                          <p:attrName>style.visibility</p:attrName>
                                        </p:attrNameLst>
                                      </p:cBhvr>
                                      <p:to>
                                        <p:strVal val="visible"/>
                                      </p:to>
                                    </p:set>
                                    <p:animEffect transition="in" filter="dissolve">
                                      <p:cBhvr>
                                        <p:cTn id="47" dur="500"/>
                                        <p:tgtEl>
                                          <p:spTgt spid="2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
                                            <p:txEl>
                                              <p:pRg st="2" end="2"/>
                                            </p:txEl>
                                          </p:spTgt>
                                        </p:tgtEl>
                                        <p:attrNameLst>
                                          <p:attrName>style.visibility</p:attrName>
                                        </p:attrNameLst>
                                      </p:cBhvr>
                                      <p:to>
                                        <p:strVal val="visible"/>
                                      </p:to>
                                    </p:set>
                                    <p:animEffect transition="in" filter="dissolve">
                                      <p:cBhvr>
                                        <p:cTn id="52" dur="500"/>
                                        <p:tgtEl>
                                          <p:spTgt spid="2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dissolv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dissolve">
                                      <p:cBhvr>
                                        <p:cTn id="62" dur="500"/>
                                        <p:tgtEl>
                                          <p:spTgt spid="3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0">
                                            <p:txEl>
                                              <p:pRg st="1" end="1"/>
                                            </p:txEl>
                                          </p:spTgt>
                                        </p:tgtEl>
                                        <p:attrNameLst>
                                          <p:attrName>style.visibility</p:attrName>
                                        </p:attrNameLst>
                                      </p:cBhvr>
                                      <p:to>
                                        <p:strVal val="visible"/>
                                      </p:to>
                                    </p:set>
                                    <p:animEffect transition="in" filter="dissolve">
                                      <p:cBhvr>
                                        <p:cTn id="6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p:bldP spid="25" grpId="0" build="p"/>
      <p:bldP spid="27" grpId="0" build="p"/>
      <p:bldP spid="3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 y="0"/>
            <a:ext cx="9144000" cy="838200"/>
          </a:xfrm>
        </p:spPr>
        <p:txBody>
          <a:bodyPr/>
          <a:lstStyle/>
          <a:p>
            <a:r>
              <a:rPr lang="en-US" sz="3200" dirty="0"/>
              <a:t>Future Value (FV</a:t>
            </a:r>
            <a:r>
              <a:rPr lang="en-US" sz="3200" dirty="0" smtClean="0"/>
              <a:t>); Present Value (PV)</a:t>
            </a:r>
            <a:endParaRPr lang="en-US" sz="3200" dirty="0"/>
          </a:p>
        </p:txBody>
      </p:sp>
      <p:sp>
        <p:nvSpPr>
          <p:cNvPr id="29702" name="Text Box 6"/>
          <p:cNvSpPr txBox="1">
            <a:spLocks noChangeArrowheads="1"/>
          </p:cNvSpPr>
          <p:nvPr/>
        </p:nvSpPr>
        <p:spPr bwMode="auto">
          <a:xfrm>
            <a:off x="37531" y="914400"/>
            <a:ext cx="9144000" cy="2677656"/>
          </a:xfrm>
          <a:prstGeom prst="rect">
            <a:avLst/>
          </a:prstGeom>
          <a:noFill/>
          <a:ln w="12700">
            <a:noFill/>
            <a:miter lim="800000"/>
            <a:headEnd/>
            <a:tailEnd/>
          </a:ln>
        </p:spPr>
        <p:txBody>
          <a:bodyPr>
            <a:spAutoFit/>
          </a:bodyPr>
          <a:lstStyle/>
          <a:p>
            <a:pPr eaLnBrk="0" hangingPunct="0">
              <a:spcBef>
                <a:spcPct val="50000"/>
              </a:spcBef>
            </a:pPr>
            <a:r>
              <a:rPr lang="en-US" sz="2400" dirty="0">
                <a:latin typeface="Book Antiqua" pitchFamily="18" charset="0"/>
                <a:cs typeface="Arial" charset="0"/>
              </a:rPr>
              <a:t>P: The initial vale</a:t>
            </a:r>
          </a:p>
          <a:p>
            <a:pPr eaLnBrk="0" hangingPunct="0">
              <a:spcBef>
                <a:spcPct val="50000"/>
              </a:spcBef>
            </a:pPr>
            <a:r>
              <a:rPr lang="en-US" sz="2400" dirty="0">
                <a:latin typeface="Book Antiqua" pitchFamily="18" charset="0"/>
                <a:cs typeface="Arial" charset="0"/>
              </a:rPr>
              <a:t>MARR: Minimum Acceptable Rate of Return</a:t>
            </a:r>
          </a:p>
          <a:p>
            <a:pPr eaLnBrk="0" hangingPunct="0">
              <a:spcBef>
                <a:spcPct val="50000"/>
              </a:spcBef>
            </a:pPr>
            <a:r>
              <a:rPr lang="en-US" sz="2400" dirty="0">
                <a:latin typeface="Book Antiqua" pitchFamily="18" charset="0"/>
                <a:cs typeface="Arial" charset="0"/>
              </a:rPr>
              <a:t>F= P(1+MARR)</a:t>
            </a:r>
            <a:r>
              <a:rPr lang="en-US" sz="2400" baseline="30000" dirty="0">
                <a:latin typeface="Book Antiqua" pitchFamily="18" charset="0"/>
                <a:cs typeface="Arial" charset="0"/>
              </a:rPr>
              <a:t>N</a:t>
            </a:r>
          </a:p>
          <a:p>
            <a:pPr>
              <a:spcBef>
                <a:spcPct val="50000"/>
              </a:spcBef>
            </a:pPr>
            <a:r>
              <a:rPr lang="en-US" sz="2400" dirty="0">
                <a:latin typeface="Book Antiqua" pitchFamily="18" charset="0"/>
                <a:cs typeface="Arial" charset="0"/>
              </a:rPr>
              <a:t>P = F/(1+MARR)</a:t>
            </a:r>
            <a:r>
              <a:rPr lang="en-US" sz="2400" baseline="30000" dirty="0">
                <a:latin typeface="Book Antiqua" pitchFamily="18" charset="0"/>
                <a:cs typeface="Arial" charset="0"/>
              </a:rPr>
              <a:t>N</a:t>
            </a:r>
          </a:p>
          <a:p>
            <a:pPr>
              <a:spcBef>
                <a:spcPct val="50000"/>
              </a:spcBef>
            </a:pPr>
            <a:r>
              <a:rPr lang="en-US" sz="2400" smtClean="0">
                <a:latin typeface="Book Antiqua" pitchFamily="18" charset="0"/>
                <a:cs typeface="Arial" charset="0"/>
              </a:rPr>
              <a:t>P </a:t>
            </a:r>
            <a:r>
              <a:rPr lang="en-US" sz="2400" dirty="0" smtClean="0">
                <a:latin typeface="Book Antiqua" pitchFamily="18" charset="0"/>
                <a:cs typeface="Arial" charset="0"/>
              </a:rPr>
              <a:t>= F/(1+r)</a:t>
            </a:r>
            <a:r>
              <a:rPr lang="en-US" sz="2400" baseline="30000" dirty="0" smtClean="0">
                <a:latin typeface="Book Antiqua" pitchFamily="18" charset="0"/>
                <a:cs typeface="Arial" charset="0"/>
              </a:rPr>
              <a:t>N</a:t>
            </a:r>
          </a:p>
        </p:txBody>
      </p:sp>
      <p:grpSp>
        <p:nvGrpSpPr>
          <p:cNvPr id="4" name="Group 3"/>
          <p:cNvGrpSpPr/>
          <p:nvPr/>
        </p:nvGrpSpPr>
        <p:grpSpPr>
          <a:xfrm>
            <a:off x="5527589" y="2514600"/>
            <a:ext cx="3048000" cy="1371600"/>
            <a:chOff x="6096000" y="4572000"/>
            <a:chExt cx="3048000" cy="1371600"/>
          </a:xfrm>
        </p:grpSpPr>
        <p:cxnSp>
          <p:nvCxnSpPr>
            <p:cNvPr id="5" name="Straight Arrow Connector 4"/>
            <p:cNvCxnSpPr/>
            <p:nvPr/>
          </p:nvCxnSpPr>
          <p:spPr bwMode="auto">
            <a:xfrm>
              <a:off x="6629400" y="5334000"/>
              <a:ext cx="0" cy="609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6" name="Straight Connector 5"/>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Arrow Connector 6"/>
            <p:cNvCxnSpPr/>
            <p:nvPr/>
          </p:nvCxnSpPr>
          <p:spPr bwMode="auto">
            <a:xfrm>
              <a:off x="8686800" y="4572000"/>
              <a:ext cx="0" cy="1371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grpSp>
      <p:sp>
        <p:nvSpPr>
          <p:cNvPr id="8" name="Text Box 6"/>
          <p:cNvSpPr txBox="1">
            <a:spLocks noChangeArrowheads="1"/>
          </p:cNvSpPr>
          <p:nvPr/>
        </p:nvSpPr>
        <p:spPr bwMode="auto">
          <a:xfrm>
            <a:off x="37531" y="4267200"/>
            <a:ext cx="9144000" cy="2077492"/>
          </a:xfrm>
          <a:prstGeom prst="rect">
            <a:avLst/>
          </a:prstGeom>
          <a:noFill/>
          <a:ln w="12700">
            <a:noFill/>
            <a:miter lim="800000"/>
            <a:headEnd/>
            <a:tailEnd/>
          </a:ln>
        </p:spPr>
        <p:txBody>
          <a:bodyPr>
            <a:spAutoFit/>
          </a:bodyPr>
          <a:lstStyle/>
          <a:p>
            <a:pPr>
              <a:spcBef>
                <a:spcPct val="50000"/>
              </a:spcBef>
            </a:pPr>
            <a:r>
              <a:rPr lang="en-US" sz="2400" dirty="0" smtClean="0">
                <a:latin typeface="Book Antiqua" pitchFamily="18" charset="0"/>
                <a:cs typeface="Arial" charset="0"/>
              </a:rPr>
              <a:t>r </a:t>
            </a:r>
            <a:r>
              <a:rPr lang="en-US" sz="2400" dirty="0">
                <a:latin typeface="Book Antiqua" pitchFamily="18" charset="0"/>
                <a:cs typeface="Arial" charset="0"/>
              </a:rPr>
              <a:t>= </a:t>
            </a:r>
            <a:r>
              <a:rPr lang="en-US" sz="2400" dirty="0" smtClean="0">
                <a:latin typeface="Book Antiqua" pitchFamily="18" charset="0"/>
                <a:cs typeface="Arial" charset="0"/>
              </a:rPr>
              <a:t>the minimum acceptable rate of return </a:t>
            </a:r>
          </a:p>
          <a:p>
            <a:pPr>
              <a:spcBef>
                <a:spcPct val="50000"/>
              </a:spcBef>
            </a:pPr>
            <a:endParaRPr lang="en-US" sz="900" baseline="30000" dirty="0">
              <a:latin typeface="Book Antiqua" pitchFamily="18" charset="0"/>
              <a:cs typeface="Arial" charset="0"/>
            </a:endParaRPr>
          </a:p>
          <a:p>
            <a:pPr>
              <a:spcBef>
                <a:spcPct val="50000"/>
              </a:spcBef>
            </a:pPr>
            <a:r>
              <a:rPr lang="en-US" sz="2400" dirty="0" smtClean="0">
                <a:latin typeface="Book Antiqua" pitchFamily="18" charset="0"/>
                <a:cs typeface="Arial" charset="0"/>
              </a:rPr>
              <a:t>=FV(r, N,PMT,PV,0</a:t>
            </a:r>
            <a:r>
              <a:rPr lang="en-US" sz="2400" dirty="0" smtClean="0">
                <a:latin typeface="Book Antiqua" pitchFamily="18" charset="0"/>
                <a:cs typeface="Arial" charset="0"/>
                <a:sym typeface="Wingdings" panose="05000000000000000000" pitchFamily="2" charset="2"/>
              </a:rPr>
              <a:t></a:t>
            </a:r>
            <a:r>
              <a:rPr lang="en-US" sz="2400" dirty="0" smtClean="0">
                <a:latin typeface="Book Antiqua" pitchFamily="18" charset="0"/>
                <a:cs typeface="Arial" charset="0"/>
              </a:rPr>
              <a:t> EOY) = </a:t>
            </a:r>
            <a:endParaRPr lang="en-US" sz="2400" dirty="0">
              <a:latin typeface="Book Antiqua" pitchFamily="18" charset="0"/>
              <a:cs typeface="Arial" charset="0"/>
            </a:endParaRPr>
          </a:p>
          <a:p>
            <a:pPr>
              <a:spcBef>
                <a:spcPct val="50000"/>
              </a:spcBef>
            </a:pPr>
            <a:endParaRPr lang="en-US" sz="2400" baseline="30000" dirty="0">
              <a:latin typeface="Book Antiqua" pitchFamily="18" charset="0"/>
              <a:cs typeface="Arial" charset="0"/>
            </a:endParaRPr>
          </a:p>
          <a:p>
            <a:pPr>
              <a:spcBef>
                <a:spcPct val="50000"/>
              </a:spcBef>
            </a:pPr>
            <a:r>
              <a:rPr lang="en-US" sz="2400" dirty="0" smtClean="0">
                <a:latin typeface="Book Antiqua" pitchFamily="18" charset="0"/>
                <a:cs typeface="Arial" charset="0"/>
              </a:rPr>
              <a:t>=PV(r, N,PMT,FV,0 </a:t>
            </a:r>
            <a:r>
              <a:rPr lang="en-US" sz="2400" dirty="0" smtClean="0">
                <a:latin typeface="Book Antiqua" pitchFamily="18" charset="0"/>
                <a:cs typeface="Arial" charset="0"/>
                <a:sym typeface="Wingdings" panose="05000000000000000000" pitchFamily="2" charset="2"/>
              </a:rPr>
              <a:t></a:t>
            </a:r>
            <a:r>
              <a:rPr lang="en-US" sz="2400" dirty="0" smtClean="0">
                <a:latin typeface="Book Antiqua" pitchFamily="18" charset="0"/>
                <a:cs typeface="Arial" charset="0"/>
              </a:rPr>
              <a:t>EOY</a:t>
            </a:r>
            <a:r>
              <a:rPr lang="en-US" sz="2400" dirty="0">
                <a:latin typeface="Book Antiqua" pitchFamily="18" charset="0"/>
                <a:cs typeface="Arial" charset="0"/>
              </a:rPr>
              <a:t>) = </a:t>
            </a:r>
            <a:r>
              <a:rPr lang="en-US" sz="2400" dirty="0" smtClean="0">
                <a:latin typeface="Book Antiqua" pitchFamily="18" charset="0"/>
                <a:cs typeface="Arial" charset="0"/>
              </a:rPr>
              <a:t> </a:t>
            </a:r>
            <a:endParaRPr lang="en-US" sz="2800" baseline="30000" dirty="0"/>
          </a:p>
        </p:txBody>
      </p:sp>
    </p:spTree>
    <p:extLst>
      <p:ext uri="{BB962C8B-B14F-4D97-AF65-F5344CB8AC3E}">
        <p14:creationId xmlns:p14="http://schemas.microsoft.com/office/powerpoint/2010/main" val="1859521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animEffect transition="in" filter="dissolve">
                                      <p:cBhvr>
                                        <p:cTn id="7" dur="500"/>
                                        <p:tgtEl>
                                          <p:spTgt spid="297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2">
                                            <p:txEl>
                                              <p:pRg st="1" end="1"/>
                                            </p:txEl>
                                          </p:spTgt>
                                        </p:tgtEl>
                                        <p:attrNameLst>
                                          <p:attrName>style.visibility</p:attrName>
                                        </p:attrNameLst>
                                      </p:cBhvr>
                                      <p:to>
                                        <p:strVal val="visible"/>
                                      </p:to>
                                    </p:set>
                                    <p:animEffect transition="in" filter="dissolve">
                                      <p:cBhvr>
                                        <p:cTn id="12" dur="500"/>
                                        <p:tgtEl>
                                          <p:spTgt spid="297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2">
                                            <p:txEl>
                                              <p:pRg st="2" end="2"/>
                                            </p:txEl>
                                          </p:spTgt>
                                        </p:tgtEl>
                                        <p:attrNameLst>
                                          <p:attrName>style.visibility</p:attrName>
                                        </p:attrNameLst>
                                      </p:cBhvr>
                                      <p:to>
                                        <p:strVal val="visible"/>
                                      </p:to>
                                    </p:set>
                                    <p:animEffect transition="in" filter="dissolve">
                                      <p:cBhvr>
                                        <p:cTn id="17" dur="500"/>
                                        <p:tgtEl>
                                          <p:spTgt spid="297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2">
                                            <p:txEl>
                                              <p:pRg st="3" end="3"/>
                                            </p:txEl>
                                          </p:spTgt>
                                        </p:tgtEl>
                                        <p:attrNameLst>
                                          <p:attrName>style.visibility</p:attrName>
                                        </p:attrNameLst>
                                      </p:cBhvr>
                                      <p:to>
                                        <p:strVal val="visible"/>
                                      </p:to>
                                    </p:set>
                                    <p:animEffect transition="in" filter="dissolve">
                                      <p:cBhvr>
                                        <p:cTn id="22" dur="500"/>
                                        <p:tgtEl>
                                          <p:spTgt spid="297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2">
                                            <p:txEl>
                                              <p:pRg st="4" end="4"/>
                                            </p:txEl>
                                          </p:spTgt>
                                        </p:tgtEl>
                                        <p:attrNameLst>
                                          <p:attrName>style.visibility</p:attrName>
                                        </p:attrNameLst>
                                      </p:cBhvr>
                                      <p:to>
                                        <p:strVal val="visible"/>
                                      </p:to>
                                    </p:set>
                                    <p:animEffect transition="in" filter="dissolve">
                                      <p:cBhvr>
                                        <p:cTn id="27" dur="500"/>
                                        <p:tgtEl>
                                          <p:spTgt spid="297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dissolv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dissolv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dissolv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 y="0"/>
            <a:ext cx="9144000" cy="838200"/>
          </a:xfrm>
        </p:spPr>
        <p:txBody>
          <a:bodyPr/>
          <a:lstStyle/>
          <a:p>
            <a:r>
              <a:rPr lang="en-US" sz="3200" dirty="0"/>
              <a:t>Future Value (FV</a:t>
            </a:r>
            <a:r>
              <a:rPr lang="en-US" sz="3200" dirty="0" smtClean="0"/>
              <a:t>); Present Value (PV)</a:t>
            </a:r>
            <a:endParaRPr lang="en-US" sz="3200" dirty="0"/>
          </a:p>
        </p:txBody>
      </p:sp>
      <p:grpSp>
        <p:nvGrpSpPr>
          <p:cNvPr id="4" name="Group 3"/>
          <p:cNvGrpSpPr/>
          <p:nvPr/>
        </p:nvGrpSpPr>
        <p:grpSpPr>
          <a:xfrm>
            <a:off x="6660232" y="3410456"/>
            <a:ext cx="2377305" cy="1170672"/>
            <a:chOff x="6096000" y="4572000"/>
            <a:chExt cx="3048000" cy="1371600"/>
          </a:xfrm>
        </p:grpSpPr>
        <p:cxnSp>
          <p:nvCxnSpPr>
            <p:cNvPr id="5" name="Straight Arrow Connector 4"/>
            <p:cNvCxnSpPr/>
            <p:nvPr/>
          </p:nvCxnSpPr>
          <p:spPr bwMode="auto">
            <a:xfrm>
              <a:off x="6629400" y="5334000"/>
              <a:ext cx="0" cy="609600"/>
            </a:xfrm>
            <a:prstGeom prst="straightConnector1">
              <a:avLst/>
            </a:prstGeom>
            <a:solidFill>
              <a:schemeClr val="accent1"/>
            </a:solidFill>
            <a:ln w="57150" cap="flat" cmpd="sng" algn="ctr">
              <a:solidFill>
                <a:srgbClr val="00B050"/>
              </a:solidFill>
              <a:prstDash val="solid"/>
              <a:round/>
              <a:headEnd type="triangle" w="med" len="med"/>
              <a:tailEnd type="none" w="med" len="med"/>
            </a:ln>
            <a:effectLst/>
          </p:spPr>
        </p:cxnSp>
        <p:cxnSp>
          <p:nvCxnSpPr>
            <p:cNvPr id="6" name="Straight Connector 5"/>
            <p:cNvCxnSpPr/>
            <p:nvPr/>
          </p:nvCxnSpPr>
          <p:spPr bwMode="auto">
            <a:xfrm>
              <a:off x="6096000" y="59436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Arrow Connector 6"/>
            <p:cNvCxnSpPr/>
            <p:nvPr/>
          </p:nvCxnSpPr>
          <p:spPr bwMode="auto">
            <a:xfrm>
              <a:off x="8686800" y="4572000"/>
              <a:ext cx="0" cy="1371600"/>
            </a:xfrm>
            <a:prstGeom prst="straightConnector1">
              <a:avLst/>
            </a:prstGeom>
            <a:solidFill>
              <a:schemeClr val="accent1"/>
            </a:solidFill>
            <a:ln w="57150" cap="flat" cmpd="sng" algn="ctr">
              <a:solidFill>
                <a:srgbClr val="FF0000"/>
              </a:solidFill>
              <a:prstDash val="solid"/>
              <a:round/>
              <a:headEnd type="triangle" w="med" len="med"/>
              <a:tailEnd type="none" w="med" len="med"/>
            </a:ln>
            <a:effectLst/>
          </p:spPr>
        </p:cxnSp>
      </p:grpSp>
      <p:sp>
        <p:nvSpPr>
          <p:cNvPr id="8" name="Text Box 6"/>
          <p:cNvSpPr txBox="1">
            <a:spLocks noChangeArrowheads="1"/>
          </p:cNvSpPr>
          <p:nvPr/>
        </p:nvSpPr>
        <p:spPr bwMode="auto">
          <a:xfrm>
            <a:off x="219843" y="3068960"/>
            <a:ext cx="4319464" cy="1154162"/>
          </a:xfrm>
          <a:prstGeom prst="rect">
            <a:avLst/>
          </a:prstGeom>
          <a:noFill/>
          <a:ln w="12700">
            <a:noFill/>
            <a:miter lim="800000"/>
            <a:headEnd/>
            <a:tailEnd/>
          </a:ln>
        </p:spPr>
        <p:txBody>
          <a:bodyPr wrap="square">
            <a:spAutoFit/>
          </a:bodyPr>
          <a:lstStyle/>
          <a:p>
            <a:pPr>
              <a:spcBef>
                <a:spcPct val="50000"/>
              </a:spcBef>
            </a:pPr>
            <a:r>
              <a:rPr lang="en-US" sz="2400" dirty="0" smtClean="0">
                <a:latin typeface="Book Antiqua" pitchFamily="18" charset="0"/>
                <a:cs typeface="Arial" charset="0"/>
              </a:rPr>
              <a:t>=FV(r, N,PMT,PV,0</a:t>
            </a:r>
            <a:r>
              <a:rPr lang="en-US" sz="2400" dirty="0" smtClean="0">
                <a:latin typeface="Book Antiqua" pitchFamily="18" charset="0"/>
                <a:cs typeface="Arial" charset="0"/>
                <a:sym typeface="Wingdings" panose="05000000000000000000" pitchFamily="2" charset="2"/>
              </a:rPr>
              <a:t></a:t>
            </a:r>
            <a:r>
              <a:rPr lang="en-US" sz="2400" dirty="0" smtClean="0">
                <a:latin typeface="Book Antiqua" pitchFamily="18" charset="0"/>
                <a:cs typeface="Arial" charset="0"/>
              </a:rPr>
              <a:t> EOY) = </a:t>
            </a:r>
            <a:endParaRPr lang="en-US" sz="2400" dirty="0">
              <a:latin typeface="Book Antiqua" pitchFamily="18" charset="0"/>
              <a:cs typeface="Arial" charset="0"/>
            </a:endParaRPr>
          </a:p>
          <a:p>
            <a:pPr>
              <a:spcBef>
                <a:spcPct val="50000"/>
              </a:spcBef>
            </a:pPr>
            <a:endParaRPr lang="en-US" sz="900" baseline="30000" dirty="0">
              <a:latin typeface="Book Antiqua" pitchFamily="18" charset="0"/>
              <a:cs typeface="Arial" charset="0"/>
            </a:endParaRPr>
          </a:p>
          <a:p>
            <a:pPr>
              <a:spcBef>
                <a:spcPct val="50000"/>
              </a:spcBef>
            </a:pPr>
            <a:r>
              <a:rPr lang="en-US" sz="2400" dirty="0" smtClean="0">
                <a:latin typeface="Book Antiqua" pitchFamily="18" charset="0"/>
                <a:cs typeface="Arial" charset="0"/>
              </a:rPr>
              <a:t>=PV(r, N,PMT,FV,0 </a:t>
            </a:r>
            <a:r>
              <a:rPr lang="en-US" sz="2400" dirty="0" smtClean="0">
                <a:latin typeface="Book Antiqua" pitchFamily="18" charset="0"/>
                <a:cs typeface="Arial" charset="0"/>
                <a:sym typeface="Wingdings" panose="05000000000000000000" pitchFamily="2" charset="2"/>
              </a:rPr>
              <a:t></a:t>
            </a:r>
            <a:r>
              <a:rPr lang="en-US" sz="2400" dirty="0" smtClean="0">
                <a:latin typeface="Book Antiqua" pitchFamily="18" charset="0"/>
                <a:cs typeface="Arial" charset="0"/>
              </a:rPr>
              <a:t>EOY</a:t>
            </a:r>
            <a:r>
              <a:rPr lang="en-US" sz="2400" dirty="0">
                <a:latin typeface="Book Antiqua" pitchFamily="18" charset="0"/>
                <a:cs typeface="Arial" charset="0"/>
              </a:rPr>
              <a:t>) = </a:t>
            </a:r>
            <a:r>
              <a:rPr lang="en-US" sz="2400" dirty="0" smtClean="0">
                <a:latin typeface="Book Antiqua" pitchFamily="18" charset="0"/>
                <a:cs typeface="Arial" charset="0"/>
              </a:rPr>
              <a:t> </a:t>
            </a:r>
            <a:endParaRPr lang="en-US" sz="2800" baseline="30000" dirty="0"/>
          </a:p>
        </p:txBody>
      </p:sp>
      <p:graphicFrame>
        <p:nvGraphicFramePr>
          <p:cNvPr id="9" name="Object 2"/>
          <p:cNvGraphicFramePr>
            <a:graphicFrameLocks noChangeAspect="1"/>
          </p:cNvGraphicFramePr>
          <p:nvPr>
            <p:extLst>
              <p:ext uri="{D42A27DB-BD31-4B8C-83A1-F6EECF244321}">
                <p14:modId xmlns:p14="http://schemas.microsoft.com/office/powerpoint/2010/main" val="2863372507"/>
              </p:ext>
            </p:extLst>
          </p:nvPr>
        </p:nvGraphicFramePr>
        <p:xfrm>
          <a:off x="533561" y="994143"/>
          <a:ext cx="8011491" cy="1952527"/>
        </p:xfrm>
        <a:graphic>
          <a:graphicData uri="http://schemas.openxmlformats.org/presentationml/2006/ole">
            <mc:AlternateContent xmlns:mc="http://schemas.openxmlformats.org/markup-compatibility/2006">
              <mc:Choice xmlns:v="urn:schemas-microsoft-com:vml" Requires="v">
                <p:oleObj spid="_x0000_s102633" name="Worksheet" r:id="rId4" imgW="8715392" imgH="2124177" progId="Excel.Sheet.12">
                  <p:embed/>
                </p:oleObj>
              </mc:Choice>
              <mc:Fallback>
                <p:oleObj name="Worksheet" r:id="rId4" imgW="8715392" imgH="2124177" progId="Excel.Sheet.12">
                  <p:embed/>
                  <p:pic>
                    <p:nvPicPr>
                      <p:cNvPr id="0" name=""/>
                      <p:cNvPicPr>
                        <a:picLocks noChangeAspect="1" noChangeArrowheads="1"/>
                      </p:cNvPicPr>
                      <p:nvPr/>
                    </p:nvPicPr>
                    <p:blipFill>
                      <a:blip r:embed="rId5"/>
                      <a:srcRect/>
                      <a:stretch>
                        <a:fillRect/>
                      </a:stretch>
                    </p:blipFill>
                    <p:spPr bwMode="auto">
                      <a:xfrm>
                        <a:off x="533561" y="994143"/>
                        <a:ext cx="8011491" cy="1952527"/>
                      </a:xfrm>
                      <a:prstGeom prst="rect">
                        <a:avLst/>
                      </a:prstGeom>
                      <a:noFill/>
                      <a:ln>
                        <a:noFill/>
                      </a:ln>
                      <a:effectLs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58425574"/>
              </p:ext>
            </p:extLst>
          </p:nvPr>
        </p:nvGraphicFramePr>
        <p:xfrm>
          <a:off x="3000709" y="4866626"/>
          <a:ext cx="1427276" cy="472235"/>
        </p:xfrm>
        <a:graphic>
          <a:graphicData uri="http://schemas.openxmlformats.org/presentationml/2006/ole">
            <mc:AlternateContent xmlns:mc="http://schemas.openxmlformats.org/markup-compatibility/2006">
              <mc:Choice xmlns:v="urn:schemas-microsoft-com:vml" Requires="v">
                <p:oleObj spid="_x0000_s102634" name="Worksheet" r:id="rId6" imgW="619244" imgH="200021" progId="Excel.Sheet.12">
                  <p:embed/>
                </p:oleObj>
              </mc:Choice>
              <mc:Fallback>
                <p:oleObj name="Worksheet" r:id="rId6" imgW="619244" imgH="200021" progId="Excel.Sheet.12">
                  <p:embed/>
                  <p:pic>
                    <p:nvPicPr>
                      <p:cNvPr id="0" name=""/>
                      <p:cNvPicPr>
                        <a:picLocks noChangeAspect="1" noChangeArrowheads="1"/>
                      </p:cNvPicPr>
                      <p:nvPr/>
                    </p:nvPicPr>
                    <p:blipFill>
                      <a:blip r:embed="rId7"/>
                      <a:srcRect/>
                      <a:stretch>
                        <a:fillRect/>
                      </a:stretch>
                    </p:blipFill>
                    <p:spPr bwMode="auto">
                      <a:xfrm>
                        <a:off x="3000709" y="4866626"/>
                        <a:ext cx="1427276" cy="472235"/>
                      </a:xfrm>
                      <a:prstGeom prst="rect">
                        <a:avLst/>
                      </a:prstGeom>
                      <a:noFill/>
                      <a:ln>
                        <a:noFill/>
                      </a:ln>
                    </p:spPr>
                  </p:pic>
                </p:oleObj>
              </mc:Fallback>
            </mc:AlternateContent>
          </a:graphicData>
        </a:graphic>
      </p:graphicFrame>
      <p:sp>
        <p:nvSpPr>
          <p:cNvPr id="11" name="Text Box 6"/>
          <p:cNvSpPr txBox="1">
            <a:spLocks noChangeArrowheads="1"/>
          </p:cNvSpPr>
          <p:nvPr/>
        </p:nvSpPr>
        <p:spPr bwMode="auto">
          <a:xfrm>
            <a:off x="236654" y="4323198"/>
            <a:ext cx="4587478" cy="1015663"/>
          </a:xfrm>
          <a:prstGeom prst="rect">
            <a:avLst/>
          </a:prstGeom>
          <a:noFill/>
          <a:ln w="12700">
            <a:noFill/>
            <a:miter lim="800000"/>
            <a:headEnd/>
            <a:tailEnd/>
          </a:ln>
        </p:spPr>
        <p:txBody>
          <a:bodyPr wrap="square">
            <a:spAutoFit/>
          </a:bodyPr>
          <a:lstStyle/>
          <a:p>
            <a:pPr>
              <a:spcBef>
                <a:spcPct val="50000"/>
              </a:spcBef>
            </a:pPr>
            <a:r>
              <a:rPr lang="en-US" sz="2400" dirty="0" smtClean="0">
                <a:latin typeface="Book Antiqua" pitchFamily="18" charset="0"/>
                <a:cs typeface="Arial" charset="0"/>
              </a:rPr>
              <a:t>=FV(</a:t>
            </a:r>
            <a:r>
              <a:rPr lang="en-US" sz="2400" dirty="0" err="1" smtClean="0">
                <a:latin typeface="Book Antiqua" pitchFamily="18" charset="0"/>
                <a:cs typeface="Arial" charset="0"/>
              </a:rPr>
              <a:t>r,N</a:t>
            </a:r>
            <a:r>
              <a:rPr lang="en-US" sz="2400" dirty="0" smtClean="0">
                <a:latin typeface="Book Antiqua" pitchFamily="18" charset="0"/>
                <a:cs typeface="Arial" charset="0"/>
              </a:rPr>
              <a:t>, </a:t>
            </a:r>
            <a:r>
              <a:rPr lang="en-US" sz="2400" dirty="0" smtClean="0">
                <a:solidFill>
                  <a:srgbClr val="FF0000"/>
                </a:solidFill>
                <a:latin typeface="Book Antiqua" pitchFamily="18" charset="0"/>
                <a:cs typeface="Arial" charset="0"/>
              </a:rPr>
              <a:t>PMT</a:t>
            </a:r>
            <a:r>
              <a:rPr lang="en-US" sz="2400" dirty="0" smtClean="0">
                <a:latin typeface="Book Antiqua" pitchFamily="18" charset="0"/>
                <a:cs typeface="Arial" charset="0"/>
              </a:rPr>
              <a:t>, </a:t>
            </a:r>
            <a:r>
              <a:rPr lang="en-US" sz="2400" dirty="0" smtClean="0">
                <a:solidFill>
                  <a:srgbClr val="0070C0"/>
                </a:solidFill>
                <a:latin typeface="Book Antiqua" pitchFamily="18" charset="0"/>
                <a:cs typeface="Arial" charset="0"/>
              </a:rPr>
              <a:t>PV</a:t>
            </a:r>
            <a:r>
              <a:rPr lang="en-US" sz="2400" dirty="0" smtClean="0">
                <a:latin typeface="Book Antiqua" pitchFamily="18" charset="0"/>
                <a:cs typeface="Arial" charset="0"/>
              </a:rPr>
              <a:t>,</a:t>
            </a:r>
            <a:r>
              <a:rPr lang="en-US" sz="2400" dirty="0" smtClean="0">
                <a:solidFill>
                  <a:srgbClr val="FF0000"/>
                </a:solidFill>
                <a:latin typeface="Book Antiqua" pitchFamily="18" charset="0"/>
                <a:cs typeface="Arial" charset="0"/>
              </a:rPr>
              <a:t>0</a:t>
            </a:r>
            <a:r>
              <a:rPr lang="en-US" sz="2400" dirty="0" smtClean="0">
                <a:latin typeface="Book Antiqua" pitchFamily="18" charset="0"/>
                <a:cs typeface="Arial" charset="0"/>
              </a:rPr>
              <a:t>) =</a:t>
            </a:r>
          </a:p>
          <a:p>
            <a:pPr>
              <a:spcBef>
                <a:spcPct val="50000"/>
              </a:spcBef>
            </a:pPr>
            <a:r>
              <a:rPr lang="en-US" sz="2400" dirty="0" smtClean="0">
                <a:latin typeface="Book Antiqua" pitchFamily="18" charset="0"/>
                <a:cs typeface="Arial" charset="0"/>
              </a:rPr>
              <a:t>FV(10</a:t>
            </a:r>
            <a:r>
              <a:rPr lang="en-US" sz="2400" dirty="0">
                <a:latin typeface="Book Antiqua" pitchFamily="18" charset="0"/>
                <a:cs typeface="Arial" charset="0"/>
              </a:rPr>
              <a:t>%,3,0,100,0</a:t>
            </a:r>
            <a:r>
              <a:rPr lang="en-US" sz="2400" dirty="0" smtClean="0">
                <a:latin typeface="Book Antiqua" pitchFamily="18" charset="0"/>
                <a:cs typeface="Arial" charset="0"/>
              </a:rPr>
              <a:t>) =  </a:t>
            </a:r>
            <a:endParaRPr lang="en-US" sz="2400" dirty="0">
              <a:latin typeface="Book Antiqua" pitchFamily="18" charset="0"/>
              <a:cs typeface="Arial"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027958622"/>
              </p:ext>
            </p:extLst>
          </p:nvPr>
        </p:nvGraphicFramePr>
        <p:xfrm>
          <a:off x="3203848" y="5903539"/>
          <a:ext cx="1514118" cy="489032"/>
        </p:xfrm>
        <a:graphic>
          <a:graphicData uri="http://schemas.openxmlformats.org/presentationml/2006/ole">
            <mc:AlternateContent xmlns:mc="http://schemas.openxmlformats.org/markup-compatibility/2006">
              <mc:Choice xmlns:v="urn:schemas-microsoft-com:vml" Requires="v">
                <p:oleObj spid="_x0000_s102635" name="Worksheet" r:id="rId8" imgW="619041" imgH="199935" progId="Excel.Sheet.12">
                  <p:embed/>
                </p:oleObj>
              </mc:Choice>
              <mc:Fallback>
                <p:oleObj name="Worksheet" r:id="rId8" imgW="619041" imgH="199935" progId="Excel.Sheet.12">
                  <p:embed/>
                  <p:pic>
                    <p:nvPicPr>
                      <p:cNvPr id="0" name=""/>
                      <p:cNvPicPr>
                        <a:picLocks noChangeAspect="1" noChangeArrowheads="1"/>
                      </p:cNvPicPr>
                      <p:nvPr/>
                    </p:nvPicPr>
                    <p:blipFill>
                      <a:blip r:embed="rId9"/>
                      <a:srcRect/>
                      <a:stretch>
                        <a:fillRect/>
                      </a:stretch>
                    </p:blipFill>
                    <p:spPr bwMode="auto">
                      <a:xfrm>
                        <a:off x="3203848" y="5903539"/>
                        <a:ext cx="1514118" cy="489032"/>
                      </a:xfrm>
                      <a:prstGeom prst="rect">
                        <a:avLst/>
                      </a:prstGeom>
                      <a:noFill/>
                      <a:ln>
                        <a:noFill/>
                      </a:ln>
                    </p:spPr>
                  </p:pic>
                </p:oleObj>
              </mc:Fallback>
            </mc:AlternateContent>
          </a:graphicData>
        </a:graphic>
      </p:graphicFrame>
      <p:sp>
        <p:nvSpPr>
          <p:cNvPr id="13" name="Text Box 6"/>
          <p:cNvSpPr txBox="1">
            <a:spLocks noChangeArrowheads="1"/>
          </p:cNvSpPr>
          <p:nvPr/>
        </p:nvSpPr>
        <p:spPr bwMode="auto">
          <a:xfrm>
            <a:off x="236654" y="5438937"/>
            <a:ext cx="3399242" cy="1015663"/>
          </a:xfrm>
          <a:prstGeom prst="rect">
            <a:avLst/>
          </a:prstGeom>
          <a:noFill/>
          <a:ln w="12700">
            <a:noFill/>
            <a:miter lim="800000"/>
            <a:headEnd/>
            <a:tailEnd/>
          </a:ln>
        </p:spPr>
        <p:txBody>
          <a:bodyPr wrap="square">
            <a:spAutoFit/>
          </a:bodyPr>
          <a:lstStyle/>
          <a:p>
            <a:pPr>
              <a:spcBef>
                <a:spcPct val="50000"/>
              </a:spcBef>
            </a:pPr>
            <a:r>
              <a:rPr lang="en-US" sz="2400" dirty="0" smtClean="0">
                <a:latin typeface="Book Antiqua" pitchFamily="18" charset="0"/>
                <a:cs typeface="Arial" charset="0"/>
              </a:rPr>
              <a:t>=PV(</a:t>
            </a:r>
            <a:r>
              <a:rPr lang="en-US" sz="2400" dirty="0" err="1" smtClean="0">
                <a:latin typeface="Book Antiqua" pitchFamily="18" charset="0"/>
                <a:cs typeface="Arial" charset="0"/>
              </a:rPr>
              <a:t>r,N</a:t>
            </a:r>
            <a:r>
              <a:rPr lang="en-US" sz="2400" dirty="0">
                <a:latin typeface="Book Antiqua" pitchFamily="18" charset="0"/>
                <a:cs typeface="Arial" charset="0"/>
              </a:rPr>
              <a:t>, </a:t>
            </a:r>
            <a:r>
              <a:rPr lang="en-US" sz="2400" dirty="0" smtClean="0">
                <a:latin typeface="Book Antiqua" pitchFamily="18" charset="0"/>
                <a:cs typeface="Arial" charset="0"/>
              </a:rPr>
              <a:t>PMT, FV,0) =</a:t>
            </a:r>
          </a:p>
          <a:p>
            <a:pPr>
              <a:spcBef>
                <a:spcPct val="50000"/>
              </a:spcBef>
            </a:pPr>
            <a:r>
              <a:rPr lang="en-US" sz="2400" dirty="0" smtClean="0">
                <a:latin typeface="Book Antiqua" pitchFamily="18" charset="0"/>
                <a:cs typeface="Arial" charset="0"/>
              </a:rPr>
              <a:t>PV(10</a:t>
            </a:r>
            <a:r>
              <a:rPr lang="en-US" sz="2400" dirty="0">
                <a:latin typeface="Book Antiqua" pitchFamily="18" charset="0"/>
                <a:cs typeface="Arial" charset="0"/>
              </a:rPr>
              <a:t>%,3,0,133.1,0) </a:t>
            </a:r>
            <a:r>
              <a:rPr lang="en-US" sz="2400" dirty="0" smtClean="0">
                <a:latin typeface="Book Antiqua" pitchFamily="18" charset="0"/>
                <a:cs typeface="Arial" charset="0"/>
              </a:rPr>
              <a:t>=</a:t>
            </a:r>
            <a:endParaRPr lang="en-US" sz="2800" baseline="30000" dirty="0"/>
          </a:p>
        </p:txBody>
      </p:sp>
    </p:spTree>
    <p:extLst>
      <p:ext uri="{BB962C8B-B14F-4D97-AF65-F5344CB8AC3E}">
        <p14:creationId xmlns:p14="http://schemas.microsoft.com/office/powerpoint/2010/main" val="370096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dissolv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dissolv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dissolve">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dissolve">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P spid="1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20488" name="Text Box 8"/>
          <p:cNvSpPr txBox="1">
            <a:spLocks noChangeArrowheads="1"/>
          </p:cNvSpPr>
          <p:nvPr/>
        </p:nvSpPr>
        <p:spPr bwMode="auto">
          <a:xfrm>
            <a:off x="0" y="836712"/>
            <a:ext cx="91592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We will have a cash inflow at the end of next year. This cash flow has mean of $1000 and standard deviation of 250. What is the mean and standard deviation of the present value of this cash flow.  Our minimum acceptable rate of return in 12%.</a:t>
            </a:r>
          </a:p>
          <a:p>
            <a:pPr>
              <a:spcAft>
                <a:spcPts val="0"/>
              </a:spcAft>
            </a:pPr>
            <a:endParaRPr lang="en-US" sz="2400" dirty="0" smtClean="0">
              <a:latin typeface="Book Antiqua" pitchFamily="18" charset="0"/>
            </a:endParaRPr>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Present Value Mean  and Standard Deviation</a:t>
            </a:r>
            <a:endParaRPr lang="en-US" sz="3600" dirty="0">
              <a:latin typeface="Impact" pitchFamily="34" charset="0"/>
            </a:endParaRPr>
          </a:p>
        </p:txBody>
      </p:sp>
      <p:sp>
        <p:nvSpPr>
          <p:cNvPr id="2" name="Rectangle 1"/>
          <p:cNvSpPr/>
          <p:nvPr/>
        </p:nvSpPr>
        <p:spPr>
          <a:xfrm>
            <a:off x="3518006" y="5670075"/>
            <a:ext cx="1350050" cy="461665"/>
          </a:xfrm>
          <a:prstGeom prst="rect">
            <a:avLst/>
          </a:prstGeom>
        </p:spPr>
        <p:txBody>
          <a:bodyPr wrap="none">
            <a:spAutoFit/>
          </a:bodyPr>
          <a:lstStyle/>
          <a:p>
            <a:r>
              <a:rPr lang="en-US" sz="2400" dirty="0">
                <a:solidFill>
                  <a:srgbClr val="000000"/>
                </a:solidFill>
                <a:latin typeface="Calibri" panose="020F0502020204030204" pitchFamily="34" charset="0"/>
              </a:rPr>
              <a:t>0.892857</a:t>
            </a:r>
            <a:endParaRPr lang="en-US" sz="2400" dirty="0"/>
          </a:p>
        </p:txBody>
      </p:sp>
      <p:sp>
        <p:nvSpPr>
          <p:cNvPr id="6" name="Text Box 8"/>
          <p:cNvSpPr txBox="1">
            <a:spLocks noChangeArrowheads="1"/>
          </p:cNvSpPr>
          <p:nvPr/>
        </p:nvSpPr>
        <p:spPr bwMode="auto">
          <a:xfrm>
            <a:off x="107504" y="2775704"/>
            <a:ext cx="38164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P=F/(1+r)</a:t>
            </a:r>
          </a:p>
          <a:p>
            <a:pPr>
              <a:spcAft>
                <a:spcPts val="0"/>
              </a:spcAft>
            </a:pPr>
            <a:r>
              <a:rPr lang="en-US" sz="2400" dirty="0" smtClean="0">
                <a:latin typeface="Book Antiqua" pitchFamily="18" charset="0"/>
              </a:rPr>
              <a:t>P= [1/(1+r)]F</a:t>
            </a:r>
          </a:p>
          <a:p>
            <a:pPr>
              <a:spcAft>
                <a:spcPts val="0"/>
              </a:spcAft>
            </a:pPr>
            <a:r>
              <a:rPr lang="en-US" sz="2400" dirty="0" smtClean="0">
                <a:latin typeface="Book Antiqua" pitchFamily="18" charset="0"/>
              </a:rPr>
              <a:t>P= KF</a:t>
            </a:r>
          </a:p>
          <a:p>
            <a:pPr>
              <a:spcAft>
                <a:spcPts val="0"/>
              </a:spcAft>
            </a:pPr>
            <a:r>
              <a:rPr lang="en-US" sz="2400" dirty="0" smtClean="0">
                <a:latin typeface="Book Antiqua" pitchFamily="18" charset="0"/>
              </a:rPr>
              <a:t>y=</a:t>
            </a:r>
            <a:r>
              <a:rPr lang="en-US" sz="2400" dirty="0" err="1" smtClean="0">
                <a:latin typeface="Book Antiqua" pitchFamily="18" charset="0"/>
              </a:rPr>
              <a:t>Kx</a:t>
            </a:r>
            <a:endParaRPr lang="en-US" sz="2400" dirty="0" smtClean="0">
              <a:latin typeface="Book Antiqua" pitchFamily="18" charset="0"/>
            </a:endParaRPr>
          </a:p>
          <a:p>
            <a:pPr>
              <a:spcAft>
                <a:spcPts val="0"/>
              </a:spcAft>
            </a:pPr>
            <a:r>
              <a:rPr lang="en-US" sz="2400" dirty="0" smtClean="0">
                <a:latin typeface="Book Antiqua" pitchFamily="18" charset="0"/>
              </a:rPr>
              <a:t>Mean (y) = K*Mean(x)</a:t>
            </a:r>
          </a:p>
          <a:p>
            <a:pPr>
              <a:spcAft>
                <a:spcPts val="0"/>
              </a:spcAft>
            </a:pPr>
            <a:r>
              <a:rPr lang="en-US" sz="2400" dirty="0" smtClean="0">
                <a:latin typeface="Book Antiqua" pitchFamily="18" charset="0"/>
              </a:rPr>
              <a:t>StdDev(y) = K*StdDev(x)</a:t>
            </a:r>
          </a:p>
          <a:p>
            <a:pPr>
              <a:spcAft>
                <a:spcPts val="0"/>
              </a:spcAft>
            </a:pPr>
            <a:r>
              <a:rPr lang="en-US" sz="2400" dirty="0" smtClean="0">
                <a:latin typeface="Book Antiqua" pitchFamily="18" charset="0"/>
              </a:rPr>
              <a:t>Mean (x) =1000</a:t>
            </a:r>
          </a:p>
          <a:p>
            <a:pPr>
              <a:spcAft>
                <a:spcPts val="0"/>
              </a:spcAft>
            </a:pPr>
            <a:r>
              <a:rPr lang="en-US" sz="2400" dirty="0" smtClean="0">
                <a:latin typeface="Book Antiqua" pitchFamily="18" charset="0"/>
              </a:rPr>
              <a:t>StdDev(x) = 300</a:t>
            </a:r>
          </a:p>
          <a:p>
            <a:pPr>
              <a:spcAft>
                <a:spcPts val="0"/>
              </a:spcAft>
            </a:pPr>
            <a:r>
              <a:rPr lang="en-US" sz="2400" dirty="0" smtClean="0">
                <a:latin typeface="Book Antiqua" pitchFamily="18" charset="0"/>
              </a:rPr>
              <a:t>K= (1/(1+.12) = 1/1.12 = </a:t>
            </a:r>
            <a:endParaRPr lang="en-US" sz="2400" dirty="0">
              <a:latin typeface="Book Antiqua" pitchFamily="18" charset="0"/>
            </a:endParaRPr>
          </a:p>
        </p:txBody>
      </p:sp>
      <p:sp>
        <p:nvSpPr>
          <p:cNvPr id="7" name="Text Box 8"/>
          <p:cNvSpPr txBox="1">
            <a:spLocks noChangeArrowheads="1"/>
          </p:cNvSpPr>
          <p:nvPr/>
        </p:nvSpPr>
        <p:spPr bwMode="auto">
          <a:xfrm>
            <a:off x="5004048" y="2775704"/>
            <a:ext cx="41399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Mean (P) = 0.893* Mean(F)</a:t>
            </a:r>
          </a:p>
          <a:p>
            <a:pPr>
              <a:spcAft>
                <a:spcPts val="0"/>
              </a:spcAft>
            </a:pPr>
            <a:r>
              <a:rPr lang="en-US" sz="2400" dirty="0">
                <a:latin typeface="Book Antiqua" pitchFamily="18" charset="0"/>
              </a:rPr>
              <a:t>Mean (P) = </a:t>
            </a:r>
            <a:r>
              <a:rPr lang="en-US" sz="2400" dirty="0" smtClean="0">
                <a:latin typeface="Book Antiqua" pitchFamily="18" charset="0"/>
              </a:rPr>
              <a:t>0.893(1000)</a:t>
            </a:r>
          </a:p>
          <a:p>
            <a:pPr>
              <a:spcAft>
                <a:spcPts val="0"/>
              </a:spcAft>
            </a:pPr>
            <a:r>
              <a:rPr lang="en-US" sz="2400" b="1" dirty="0">
                <a:solidFill>
                  <a:srgbClr val="FF0000"/>
                </a:solidFill>
                <a:latin typeface="Book Antiqua" pitchFamily="18" charset="0"/>
              </a:rPr>
              <a:t>Mean (P) = $</a:t>
            </a:r>
            <a:r>
              <a:rPr lang="en-US" sz="2400" b="1" dirty="0" smtClean="0">
                <a:solidFill>
                  <a:srgbClr val="FF0000"/>
                </a:solidFill>
                <a:latin typeface="Book Antiqua" pitchFamily="18" charset="0"/>
              </a:rPr>
              <a:t>893</a:t>
            </a:r>
          </a:p>
          <a:p>
            <a:pPr>
              <a:spcAft>
                <a:spcPts val="0"/>
              </a:spcAft>
            </a:pPr>
            <a:r>
              <a:rPr lang="en-US" sz="2400" dirty="0" smtClean="0">
                <a:latin typeface="Book Antiqua" pitchFamily="18" charset="0"/>
              </a:rPr>
              <a:t>StdDev(P) = </a:t>
            </a:r>
            <a:r>
              <a:rPr lang="en-US" sz="2400" dirty="0">
                <a:latin typeface="Book Antiqua" pitchFamily="18" charset="0"/>
              </a:rPr>
              <a:t>0.893</a:t>
            </a:r>
            <a:r>
              <a:rPr lang="en-US" sz="2400" dirty="0" smtClean="0">
                <a:latin typeface="Book Antiqua" pitchFamily="18" charset="0"/>
              </a:rPr>
              <a:t>*StdDev(x)</a:t>
            </a:r>
          </a:p>
          <a:p>
            <a:pPr>
              <a:spcAft>
                <a:spcPts val="0"/>
              </a:spcAft>
            </a:pPr>
            <a:r>
              <a:rPr lang="en-US" sz="2400" dirty="0">
                <a:latin typeface="Book Antiqua" pitchFamily="18" charset="0"/>
              </a:rPr>
              <a:t>StdDev(P) = </a:t>
            </a:r>
            <a:r>
              <a:rPr lang="en-US" sz="2400" dirty="0" smtClean="0">
                <a:latin typeface="Book Antiqua" pitchFamily="18" charset="0"/>
              </a:rPr>
              <a:t>0.893*250</a:t>
            </a:r>
          </a:p>
          <a:p>
            <a:pPr>
              <a:spcAft>
                <a:spcPts val="0"/>
              </a:spcAft>
            </a:pPr>
            <a:r>
              <a:rPr lang="en-US" sz="2400" dirty="0">
                <a:latin typeface="Book Antiqua" pitchFamily="18" charset="0"/>
              </a:rPr>
              <a:t>StdDev(x) = 223</a:t>
            </a:r>
          </a:p>
          <a:p>
            <a:pPr>
              <a:spcAft>
                <a:spcPts val="0"/>
              </a:spcAft>
            </a:pPr>
            <a:r>
              <a:rPr lang="en-US" sz="2400" dirty="0">
                <a:latin typeface="Book Antiqua" pitchFamily="18" charset="0"/>
              </a:rPr>
              <a:t>If P has Normal </a:t>
            </a:r>
            <a:r>
              <a:rPr lang="en-US" sz="2400" dirty="0" smtClean="0">
                <a:latin typeface="Book Antiqua" pitchFamily="18" charset="0"/>
              </a:rPr>
              <a:t>Distribution, Compute</a:t>
            </a:r>
          </a:p>
          <a:p>
            <a:pPr>
              <a:spcAft>
                <a:spcPts val="0"/>
              </a:spcAft>
            </a:pPr>
            <a:r>
              <a:rPr lang="en-US" sz="2400" dirty="0" smtClean="0">
                <a:latin typeface="Book Antiqua" pitchFamily="18" charset="0"/>
              </a:rPr>
              <a:t>Probability of P ≥ $1000</a:t>
            </a:r>
            <a:endParaRPr lang="en-US" sz="2400" dirty="0">
              <a:latin typeface="Book Antiqua" pitchFamily="18" charset="0"/>
            </a:endParaRPr>
          </a:p>
          <a:p>
            <a:pPr>
              <a:spcAft>
                <a:spcPts val="0"/>
              </a:spcAft>
            </a:pPr>
            <a:endParaRPr lang="en-US" sz="2400" dirty="0">
              <a:latin typeface="Book Antiqua" pitchFamily="18" charset="0"/>
            </a:endParaRPr>
          </a:p>
        </p:txBody>
      </p:sp>
    </p:spTree>
    <p:extLst>
      <p:ext uri="{BB962C8B-B14F-4D97-AF65-F5344CB8AC3E}">
        <p14:creationId xmlns:p14="http://schemas.microsoft.com/office/powerpoint/2010/main" val="35283511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ssolv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dissolv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dissolv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dissolve">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dissolve">
                                      <p:cBhvr>
                                        <p:cTn id="62" dur="5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dissolve">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dissolve">
                                      <p:cBhvr>
                                        <p:cTn id="72" dur="500"/>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dissolve">
                                      <p:cBhvr>
                                        <p:cTn id="77" dur="500"/>
                                        <p:tgtEl>
                                          <p:spTgt spid="7">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
                                            <p:txEl>
                                              <p:pRg st="6" end="6"/>
                                            </p:txEl>
                                          </p:spTgt>
                                        </p:tgtEl>
                                        <p:attrNameLst>
                                          <p:attrName>style.visibility</p:attrName>
                                        </p:attrNameLst>
                                      </p:cBhvr>
                                      <p:to>
                                        <p:strVal val="visible"/>
                                      </p:to>
                                    </p:set>
                                    <p:animEffect transition="in" filter="dissolve">
                                      <p:cBhvr>
                                        <p:cTn id="82" dur="500"/>
                                        <p:tgtEl>
                                          <p:spTgt spid="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dissolve">
                                      <p:cBhvr>
                                        <p:cTn id="8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20488" name="Text Box 8"/>
          <p:cNvSpPr txBox="1">
            <a:spLocks noChangeArrowheads="1"/>
          </p:cNvSpPr>
          <p:nvPr/>
        </p:nvSpPr>
        <p:spPr bwMode="auto">
          <a:xfrm>
            <a:off x="0" y="836712"/>
            <a:ext cx="91592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a:latin typeface="Book Antiqua" pitchFamily="18" charset="0"/>
              </a:rPr>
              <a:t>We will have two cash inflows at the end of next two years. They both have mean of $1000 and standard deviation of 250. What is the mean and standard deviation of the present value of this cash flow.  Our minimum acceptable rate of return in 12%.</a:t>
            </a:r>
          </a:p>
          <a:p>
            <a:pPr>
              <a:spcAft>
                <a:spcPts val="0"/>
              </a:spcAft>
            </a:pPr>
            <a:endParaRPr lang="en-US" sz="2400" dirty="0" smtClean="0">
              <a:latin typeface="Book Antiqua" pitchFamily="18" charset="0"/>
            </a:endParaRPr>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Present Value Mean  and Standard Deviation</a:t>
            </a:r>
            <a:endParaRPr lang="en-US" sz="3600" dirty="0">
              <a:latin typeface="Impact" pitchFamily="34" charset="0"/>
            </a:endParaRPr>
          </a:p>
        </p:txBody>
      </p:sp>
      <p:sp>
        <p:nvSpPr>
          <p:cNvPr id="6" name="Text Box 8"/>
          <p:cNvSpPr txBox="1">
            <a:spLocks noChangeArrowheads="1"/>
          </p:cNvSpPr>
          <p:nvPr/>
        </p:nvSpPr>
        <p:spPr bwMode="auto">
          <a:xfrm>
            <a:off x="0" y="2564904"/>
            <a:ext cx="381642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smtClean="0">
                <a:latin typeface="Book Antiqua" pitchFamily="18" charset="0"/>
              </a:rPr>
              <a:t>P1=0.893F/(1+r)</a:t>
            </a:r>
          </a:p>
          <a:p>
            <a:pPr>
              <a:spcAft>
                <a:spcPts val="0"/>
              </a:spcAft>
            </a:pPr>
            <a:r>
              <a:rPr lang="en-US" sz="2400" dirty="0" smtClean="0">
                <a:latin typeface="Book Antiqua" pitchFamily="18" charset="0"/>
              </a:rPr>
              <a:t>P1= [1/(1+r)]F1</a:t>
            </a:r>
          </a:p>
          <a:p>
            <a:pPr>
              <a:spcAft>
                <a:spcPts val="0"/>
              </a:spcAft>
            </a:pPr>
            <a:r>
              <a:rPr lang="en-US" sz="2400" dirty="0" smtClean="0">
                <a:latin typeface="Book Antiqua" pitchFamily="18" charset="0"/>
              </a:rPr>
              <a:t>P2= </a:t>
            </a:r>
            <a:r>
              <a:rPr lang="en-US" sz="2400" dirty="0">
                <a:latin typeface="Book Antiqua" pitchFamily="18" charset="0"/>
              </a:rPr>
              <a:t>[1/(</a:t>
            </a:r>
            <a:r>
              <a:rPr lang="en-US" sz="2400" dirty="0" smtClean="0">
                <a:latin typeface="Book Antiqua" pitchFamily="18" charset="0"/>
              </a:rPr>
              <a:t>1+r)</a:t>
            </a:r>
            <a:r>
              <a:rPr lang="en-US" sz="2400" baseline="30000" dirty="0" smtClean="0">
                <a:latin typeface="Book Antiqua" pitchFamily="18" charset="0"/>
              </a:rPr>
              <a:t>2</a:t>
            </a:r>
            <a:r>
              <a:rPr lang="en-US" sz="2400" dirty="0" smtClean="0">
                <a:latin typeface="Book Antiqua" pitchFamily="18" charset="0"/>
              </a:rPr>
              <a:t>]F2</a:t>
            </a:r>
          </a:p>
          <a:p>
            <a:pPr>
              <a:spcAft>
                <a:spcPts val="0"/>
              </a:spcAft>
            </a:pPr>
            <a:r>
              <a:rPr lang="en-US" sz="2400" dirty="0" smtClean="0">
                <a:latin typeface="Book Antiqua" pitchFamily="18" charset="0"/>
              </a:rPr>
              <a:t>P1</a:t>
            </a:r>
            <a:r>
              <a:rPr lang="en-US" sz="2400" dirty="0">
                <a:latin typeface="Book Antiqua" pitchFamily="18" charset="0"/>
              </a:rPr>
              <a:t>= [1/(</a:t>
            </a:r>
            <a:r>
              <a:rPr lang="en-US" sz="2400" dirty="0" smtClean="0">
                <a:latin typeface="Book Antiqua" pitchFamily="18" charset="0"/>
              </a:rPr>
              <a:t>1.12)]</a:t>
            </a:r>
            <a:r>
              <a:rPr lang="en-US" sz="2400" dirty="0">
                <a:latin typeface="Book Antiqua" pitchFamily="18" charset="0"/>
              </a:rPr>
              <a:t>F1</a:t>
            </a:r>
          </a:p>
          <a:p>
            <a:pPr>
              <a:spcAft>
                <a:spcPts val="0"/>
              </a:spcAft>
            </a:pPr>
            <a:r>
              <a:rPr lang="en-US" sz="2400" dirty="0">
                <a:latin typeface="Book Antiqua" pitchFamily="18" charset="0"/>
              </a:rPr>
              <a:t>P2= [1/(</a:t>
            </a:r>
            <a:r>
              <a:rPr lang="en-US" sz="2400" dirty="0" smtClean="0">
                <a:latin typeface="Book Antiqua" pitchFamily="18" charset="0"/>
              </a:rPr>
              <a:t>1.12)</a:t>
            </a:r>
            <a:r>
              <a:rPr lang="en-US" sz="2400" baseline="30000" dirty="0" smtClean="0">
                <a:latin typeface="Book Antiqua" pitchFamily="18" charset="0"/>
              </a:rPr>
              <a:t>2</a:t>
            </a:r>
            <a:r>
              <a:rPr lang="en-US" sz="2400" dirty="0" smtClean="0">
                <a:latin typeface="Book Antiqua" pitchFamily="18" charset="0"/>
              </a:rPr>
              <a:t>]F2</a:t>
            </a:r>
            <a:endParaRPr lang="en-US" sz="2400" dirty="0">
              <a:latin typeface="Book Antiqua" pitchFamily="18" charset="0"/>
            </a:endParaRPr>
          </a:p>
          <a:p>
            <a:pPr>
              <a:spcAft>
                <a:spcPts val="0"/>
              </a:spcAft>
            </a:pPr>
            <a:r>
              <a:rPr lang="en-US" sz="2400" dirty="0">
                <a:latin typeface="Book Antiqua" pitchFamily="18" charset="0"/>
              </a:rPr>
              <a:t>P1= </a:t>
            </a:r>
            <a:r>
              <a:rPr lang="en-US" sz="2400" dirty="0" smtClean="0">
                <a:latin typeface="Book Antiqua" pitchFamily="18" charset="0"/>
              </a:rPr>
              <a:t>0.893F1</a:t>
            </a:r>
            <a:endParaRPr lang="en-US" sz="2400" dirty="0">
              <a:latin typeface="Book Antiqua" pitchFamily="18" charset="0"/>
            </a:endParaRPr>
          </a:p>
          <a:p>
            <a:pPr>
              <a:spcAft>
                <a:spcPts val="0"/>
              </a:spcAft>
            </a:pPr>
            <a:r>
              <a:rPr lang="en-US" sz="2400" dirty="0">
                <a:latin typeface="Book Antiqua" pitchFamily="18" charset="0"/>
              </a:rPr>
              <a:t>P2= </a:t>
            </a:r>
            <a:r>
              <a:rPr lang="en-US" sz="2400" dirty="0" smtClean="0">
                <a:latin typeface="Book Antiqua" pitchFamily="18" charset="0"/>
              </a:rPr>
              <a:t>0.797F2</a:t>
            </a:r>
          </a:p>
          <a:p>
            <a:pPr>
              <a:spcAft>
                <a:spcPts val="0"/>
              </a:spcAft>
            </a:pPr>
            <a:r>
              <a:rPr lang="en-US" sz="2400" dirty="0">
                <a:latin typeface="Book Antiqua" pitchFamily="18" charset="0"/>
              </a:rPr>
              <a:t>Mean (</a:t>
            </a:r>
            <a:r>
              <a:rPr lang="en-US" sz="2400" dirty="0" smtClean="0">
                <a:latin typeface="Book Antiqua" pitchFamily="18" charset="0"/>
              </a:rPr>
              <a:t>P1) </a:t>
            </a:r>
            <a:r>
              <a:rPr lang="en-US" sz="2400" dirty="0">
                <a:latin typeface="Book Antiqua" pitchFamily="18" charset="0"/>
              </a:rPr>
              <a:t>= 0.893(1000</a:t>
            </a:r>
            <a:r>
              <a:rPr lang="en-US" sz="2400" dirty="0" smtClean="0">
                <a:latin typeface="Book Antiqua" pitchFamily="18" charset="0"/>
              </a:rPr>
              <a:t>)</a:t>
            </a:r>
          </a:p>
          <a:p>
            <a:pPr>
              <a:spcAft>
                <a:spcPts val="0"/>
              </a:spcAft>
            </a:pPr>
            <a:r>
              <a:rPr lang="en-US" sz="2400" dirty="0">
                <a:latin typeface="Book Antiqua" pitchFamily="18" charset="0"/>
              </a:rPr>
              <a:t>Mean (</a:t>
            </a:r>
            <a:r>
              <a:rPr lang="en-US" sz="2400" dirty="0" smtClean="0">
                <a:latin typeface="Book Antiqua" pitchFamily="18" charset="0"/>
              </a:rPr>
              <a:t>P2) </a:t>
            </a:r>
            <a:r>
              <a:rPr lang="en-US" sz="2400" dirty="0">
                <a:latin typeface="Book Antiqua" pitchFamily="18" charset="0"/>
              </a:rPr>
              <a:t>= </a:t>
            </a:r>
            <a:r>
              <a:rPr lang="en-US" sz="2400" dirty="0" smtClean="0">
                <a:latin typeface="Book Antiqua" pitchFamily="18" charset="0"/>
              </a:rPr>
              <a:t>0.797(1000)</a:t>
            </a:r>
            <a:endParaRPr lang="en-US" sz="2400" dirty="0">
              <a:latin typeface="Book Antiqua" pitchFamily="18" charset="0"/>
            </a:endParaRPr>
          </a:p>
        </p:txBody>
      </p:sp>
      <p:sp>
        <p:nvSpPr>
          <p:cNvPr id="7" name="Text Box 8"/>
          <p:cNvSpPr txBox="1">
            <a:spLocks noChangeArrowheads="1"/>
          </p:cNvSpPr>
          <p:nvPr/>
        </p:nvSpPr>
        <p:spPr bwMode="auto">
          <a:xfrm>
            <a:off x="3792693" y="2611070"/>
            <a:ext cx="535130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0"/>
              </a:spcAft>
            </a:pPr>
            <a:r>
              <a:rPr lang="en-US" sz="2400" dirty="0">
                <a:latin typeface="Book Antiqua" pitchFamily="18" charset="0"/>
              </a:rPr>
              <a:t>P=P1+P2</a:t>
            </a:r>
          </a:p>
          <a:p>
            <a:pPr>
              <a:spcAft>
                <a:spcPts val="0"/>
              </a:spcAft>
            </a:pPr>
            <a:r>
              <a:rPr lang="en-US" sz="2400" dirty="0" smtClean="0">
                <a:latin typeface="Book Antiqua" pitchFamily="18" charset="0"/>
              </a:rPr>
              <a:t>y=x1+x2</a:t>
            </a:r>
          </a:p>
          <a:p>
            <a:pPr>
              <a:spcAft>
                <a:spcPts val="0"/>
              </a:spcAft>
            </a:pPr>
            <a:r>
              <a:rPr lang="en-US" sz="2400" b="1" dirty="0" smtClean="0">
                <a:solidFill>
                  <a:srgbClr val="FF0000"/>
                </a:solidFill>
                <a:latin typeface="Book Antiqua" pitchFamily="18" charset="0"/>
              </a:rPr>
              <a:t>Mean (y) = </a:t>
            </a:r>
            <a:r>
              <a:rPr lang="en-US" sz="2400" b="1" dirty="0">
                <a:solidFill>
                  <a:srgbClr val="FF0000"/>
                </a:solidFill>
                <a:latin typeface="Book Antiqua" pitchFamily="18" charset="0"/>
              </a:rPr>
              <a:t>Mean </a:t>
            </a:r>
            <a:r>
              <a:rPr lang="en-US" sz="2400" b="1" dirty="0" smtClean="0">
                <a:solidFill>
                  <a:srgbClr val="FF0000"/>
                </a:solidFill>
                <a:latin typeface="Book Antiqua" pitchFamily="18" charset="0"/>
              </a:rPr>
              <a:t>(x1)+Mean(x2)</a:t>
            </a:r>
          </a:p>
          <a:p>
            <a:pPr>
              <a:spcAft>
                <a:spcPts val="0"/>
              </a:spcAft>
            </a:pPr>
            <a:r>
              <a:rPr lang="en-US" sz="2400" b="1" dirty="0">
                <a:solidFill>
                  <a:srgbClr val="FF0000"/>
                </a:solidFill>
                <a:latin typeface="Book Antiqua" pitchFamily="18" charset="0"/>
              </a:rPr>
              <a:t>Var(y) = Var(x1)+Var(x2)</a:t>
            </a:r>
          </a:p>
          <a:p>
            <a:pPr>
              <a:spcAft>
                <a:spcPts val="0"/>
              </a:spcAft>
            </a:pPr>
            <a:r>
              <a:rPr lang="en-US" sz="2400" dirty="0" smtClean="0">
                <a:latin typeface="Book Antiqua" pitchFamily="18" charset="0"/>
              </a:rPr>
              <a:t>Mean (P) </a:t>
            </a:r>
            <a:r>
              <a:rPr lang="en-US" sz="2400" dirty="0">
                <a:latin typeface="Book Antiqua" pitchFamily="18" charset="0"/>
              </a:rPr>
              <a:t>= </a:t>
            </a:r>
            <a:r>
              <a:rPr lang="en-US" sz="2400" dirty="0" smtClean="0">
                <a:latin typeface="Book Antiqua" pitchFamily="18" charset="0"/>
              </a:rPr>
              <a:t>Mean(P1)+Mean(P2)</a:t>
            </a:r>
          </a:p>
          <a:p>
            <a:pPr>
              <a:spcAft>
                <a:spcPts val="0"/>
              </a:spcAft>
            </a:pPr>
            <a:r>
              <a:rPr lang="en-US" sz="2400" dirty="0" smtClean="0">
                <a:latin typeface="Book Antiqua" pitchFamily="18" charset="0"/>
              </a:rPr>
              <a:t>Mean (P) = 893+797 = 1690</a:t>
            </a:r>
          </a:p>
          <a:p>
            <a:pPr>
              <a:spcAft>
                <a:spcPts val="0"/>
              </a:spcAft>
            </a:pPr>
            <a:r>
              <a:rPr lang="en-US" sz="2400" dirty="0" smtClean="0">
                <a:latin typeface="Book Antiqua" pitchFamily="18" charset="0"/>
              </a:rPr>
              <a:t>StdDev </a:t>
            </a:r>
            <a:r>
              <a:rPr lang="en-US" sz="2400" dirty="0">
                <a:latin typeface="Book Antiqua" pitchFamily="18" charset="0"/>
              </a:rPr>
              <a:t>(P1) = </a:t>
            </a:r>
            <a:r>
              <a:rPr lang="en-US" sz="2400" dirty="0" smtClean="0">
                <a:latin typeface="Book Antiqua" pitchFamily="18" charset="0"/>
              </a:rPr>
              <a:t>0.893(250) =223</a:t>
            </a:r>
            <a:endParaRPr lang="en-US" sz="2400" dirty="0">
              <a:latin typeface="Book Antiqua" pitchFamily="18" charset="0"/>
            </a:endParaRPr>
          </a:p>
          <a:p>
            <a:pPr>
              <a:spcAft>
                <a:spcPts val="0"/>
              </a:spcAft>
            </a:pPr>
            <a:r>
              <a:rPr lang="en-US" sz="2400" dirty="0">
                <a:latin typeface="Book Antiqua" pitchFamily="18" charset="0"/>
              </a:rPr>
              <a:t>StdDev</a:t>
            </a:r>
            <a:r>
              <a:rPr lang="en-US" sz="2400" dirty="0" smtClean="0">
                <a:latin typeface="Book Antiqua" pitchFamily="18" charset="0"/>
              </a:rPr>
              <a:t> </a:t>
            </a:r>
            <a:r>
              <a:rPr lang="en-US" sz="2400" dirty="0">
                <a:latin typeface="Book Antiqua" pitchFamily="18" charset="0"/>
              </a:rPr>
              <a:t>(P2) = </a:t>
            </a:r>
            <a:r>
              <a:rPr lang="en-US" sz="2400" dirty="0" smtClean="0">
                <a:latin typeface="Book Antiqua" pitchFamily="18" charset="0"/>
              </a:rPr>
              <a:t>0.797(250) = 199</a:t>
            </a:r>
            <a:endParaRPr lang="en-US" sz="2400" dirty="0">
              <a:latin typeface="Book Antiqua" pitchFamily="18" charset="0"/>
            </a:endParaRPr>
          </a:p>
          <a:p>
            <a:pPr>
              <a:spcAft>
                <a:spcPts val="0"/>
              </a:spcAft>
            </a:pPr>
            <a:r>
              <a:rPr lang="en-US" sz="2400" dirty="0" smtClean="0">
                <a:latin typeface="Book Antiqua" pitchFamily="18" charset="0"/>
              </a:rPr>
              <a:t>Var </a:t>
            </a:r>
            <a:r>
              <a:rPr lang="en-US" sz="2400" dirty="0">
                <a:latin typeface="Book Antiqua" pitchFamily="18" charset="0"/>
              </a:rPr>
              <a:t>(P) = </a:t>
            </a:r>
            <a:r>
              <a:rPr lang="en-US" sz="2400" dirty="0" smtClean="0">
                <a:latin typeface="Book Antiqua" pitchFamily="18" charset="0"/>
              </a:rPr>
              <a:t>Var(P1)+Var(P2)</a:t>
            </a:r>
            <a:endParaRPr lang="en-US" sz="2400" dirty="0">
              <a:latin typeface="Book Antiqua" pitchFamily="18" charset="0"/>
            </a:endParaRPr>
          </a:p>
        </p:txBody>
      </p:sp>
    </p:spTree>
    <p:extLst>
      <p:ext uri="{BB962C8B-B14F-4D97-AF65-F5344CB8AC3E}">
        <p14:creationId xmlns:p14="http://schemas.microsoft.com/office/powerpoint/2010/main" val="12846881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ssolv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dissolv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dissolv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dissolve">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dissolve">
                                      <p:cBhvr>
                                        <p:cTn id="62" dur="5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dissolve">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dissolve">
                                      <p:cBhvr>
                                        <p:cTn id="72" dur="500"/>
                                        <p:tgtEl>
                                          <p:spTgt spid="7">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dissolve">
                                      <p:cBhvr>
                                        <p:cTn id="77" dur="500"/>
                                        <p:tgtEl>
                                          <p:spTgt spid="7">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
                                            <p:txEl>
                                              <p:pRg st="6" end="6"/>
                                            </p:txEl>
                                          </p:spTgt>
                                        </p:tgtEl>
                                        <p:attrNameLst>
                                          <p:attrName>style.visibility</p:attrName>
                                        </p:attrNameLst>
                                      </p:cBhvr>
                                      <p:to>
                                        <p:strVal val="visible"/>
                                      </p:to>
                                    </p:set>
                                    <p:animEffect transition="in" filter="dissolve">
                                      <p:cBhvr>
                                        <p:cTn id="82" dur="500"/>
                                        <p:tgtEl>
                                          <p:spTgt spid="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dissolve">
                                      <p:cBhvr>
                                        <p:cTn id="87" dur="500"/>
                                        <p:tgtEl>
                                          <p:spTgt spid="7">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7">
                                            <p:txEl>
                                              <p:pRg st="8" end="8"/>
                                            </p:txEl>
                                          </p:spTgt>
                                        </p:tgtEl>
                                        <p:attrNameLst>
                                          <p:attrName>style.visibility</p:attrName>
                                        </p:attrNameLst>
                                      </p:cBhvr>
                                      <p:to>
                                        <p:strVal val="visible"/>
                                      </p:to>
                                    </p:set>
                                    <p:animEffect transition="in" filter="dissolve">
                                      <p:cBhvr>
                                        <p:cTn id="9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9"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Present Value Mean  and Standard Deviation</a:t>
            </a:r>
            <a:endParaRPr lang="en-US" sz="3600" dirty="0">
              <a:latin typeface="Impact" pitchFamily="34" charset="0"/>
            </a:endParaRPr>
          </a:p>
        </p:txBody>
      </p:sp>
      <p:sp>
        <p:nvSpPr>
          <p:cNvPr id="7" name="Text Box 8"/>
          <p:cNvSpPr txBox="1">
            <a:spLocks noChangeArrowheads="1"/>
          </p:cNvSpPr>
          <p:nvPr/>
        </p:nvSpPr>
        <p:spPr bwMode="auto">
          <a:xfrm>
            <a:off x="0" y="980728"/>
            <a:ext cx="6372200" cy="684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Aft>
                <a:spcPts val="600"/>
              </a:spcAft>
            </a:pPr>
            <a:r>
              <a:rPr lang="en-US" sz="2400" dirty="0">
                <a:latin typeface="Book Antiqua" pitchFamily="18" charset="0"/>
              </a:rPr>
              <a:t>Mean (P) </a:t>
            </a:r>
            <a:r>
              <a:rPr lang="en-US" sz="2400" dirty="0" smtClean="0">
                <a:latin typeface="Book Antiqua" pitchFamily="18" charset="0"/>
              </a:rPr>
              <a:t>= </a:t>
            </a:r>
            <a:r>
              <a:rPr lang="en-US" sz="2400" dirty="0">
                <a:latin typeface="Book Antiqua" pitchFamily="18" charset="0"/>
              </a:rPr>
              <a:t>1690</a:t>
            </a:r>
          </a:p>
          <a:p>
            <a:pPr>
              <a:spcAft>
                <a:spcPts val="600"/>
              </a:spcAft>
            </a:pPr>
            <a:r>
              <a:rPr lang="en-US" sz="2400" dirty="0" smtClean="0">
                <a:latin typeface="Book Antiqua" pitchFamily="18" charset="0"/>
              </a:rPr>
              <a:t>StdDev </a:t>
            </a:r>
            <a:r>
              <a:rPr lang="en-US" sz="2400" dirty="0">
                <a:latin typeface="Book Antiqua" pitchFamily="18" charset="0"/>
              </a:rPr>
              <a:t>(P1) = </a:t>
            </a:r>
            <a:r>
              <a:rPr lang="en-US" sz="2400" dirty="0" smtClean="0">
                <a:latin typeface="Book Antiqua" pitchFamily="18" charset="0"/>
              </a:rPr>
              <a:t>0.893(250) =223</a:t>
            </a:r>
            <a:endParaRPr lang="en-US" sz="2400" dirty="0">
              <a:latin typeface="Book Antiqua" pitchFamily="18" charset="0"/>
            </a:endParaRPr>
          </a:p>
          <a:p>
            <a:pPr>
              <a:spcAft>
                <a:spcPts val="600"/>
              </a:spcAft>
            </a:pPr>
            <a:r>
              <a:rPr lang="en-US" sz="2400" dirty="0">
                <a:latin typeface="Book Antiqua" pitchFamily="18" charset="0"/>
              </a:rPr>
              <a:t>StdDev</a:t>
            </a:r>
            <a:r>
              <a:rPr lang="en-US" sz="2400" dirty="0" smtClean="0">
                <a:latin typeface="Book Antiqua" pitchFamily="18" charset="0"/>
              </a:rPr>
              <a:t> </a:t>
            </a:r>
            <a:r>
              <a:rPr lang="en-US" sz="2400" dirty="0">
                <a:latin typeface="Book Antiqua" pitchFamily="18" charset="0"/>
              </a:rPr>
              <a:t>(P2) = </a:t>
            </a:r>
            <a:r>
              <a:rPr lang="en-US" sz="2400" dirty="0" smtClean="0">
                <a:latin typeface="Book Antiqua" pitchFamily="18" charset="0"/>
              </a:rPr>
              <a:t>0.797(250) = 199</a:t>
            </a:r>
            <a:endParaRPr lang="en-US" sz="2400" dirty="0">
              <a:latin typeface="Book Antiqua" pitchFamily="18" charset="0"/>
            </a:endParaRPr>
          </a:p>
          <a:p>
            <a:pPr>
              <a:spcAft>
                <a:spcPts val="600"/>
              </a:spcAft>
            </a:pPr>
            <a:r>
              <a:rPr lang="en-US" sz="2400" dirty="0" smtClean="0">
                <a:latin typeface="Book Antiqua" pitchFamily="18" charset="0"/>
              </a:rPr>
              <a:t>Var(P1) = (223)</a:t>
            </a:r>
            <a:r>
              <a:rPr lang="en-US" sz="2400" baseline="30000" dirty="0" smtClean="0">
                <a:latin typeface="Book Antiqua" pitchFamily="18" charset="0"/>
              </a:rPr>
              <a:t>2</a:t>
            </a:r>
            <a:r>
              <a:rPr lang="en-US" sz="2400" dirty="0" smtClean="0">
                <a:latin typeface="Book Antiqua" pitchFamily="18" charset="0"/>
              </a:rPr>
              <a:t> = 49824</a:t>
            </a:r>
          </a:p>
          <a:p>
            <a:pPr>
              <a:spcAft>
                <a:spcPts val="600"/>
              </a:spcAft>
            </a:pPr>
            <a:r>
              <a:rPr lang="en-US" sz="2400" dirty="0" smtClean="0">
                <a:latin typeface="Book Antiqua" pitchFamily="18" charset="0"/>
              </a:rPr>
              <a:t>Var(P2) </a:t>
            </a:r>
            <a:r>
              <a:rPr lang="en-US" sz="2400" dirty="0">
                <a:latin typeface="Book Antiqua" pitchFamily="18" charset="0"/>
              </a:rPr>
              <a:t>= </a:t>
            </a:r>
            <a:r>
              <a:rPr lang="en-US" sz="2400" dirty="0" smtClean="0">
                <a:latin typeface="Book Antiqua" pitchFamily="18" charset="0"/>
              </a:rPr>
              <a:t>(199)</a:t>
            </a:r>
            <a:r>
              <a:rPr lang="en-US" sz="2400" baseline="30000" dirty="0">
                <a:latin typeface="Book Antiqua" pitchFamily="18" charset="0"/>
              </a:rPr>
              <a:t>2 </a:t>
            </a:r>
            <a:r>
              <a:rPr lang="en-US" sz="2400" dirty="0">
                <a:latin typeface="Book Antiqua" pitchFamily="18" charset="0"/>
              </a:rPr>
              <a:t>= </a:t>
            </a:r>
            <a:r>
              <a:rPr lang="en-US" sz="2400" dirty="0" smtClean="0">
                <a:latin typeface="Book Antiqua" pitchFamily="18" charset="0"/>
              </a:rPr>
              <a:t>39720</a:t>
            </a:r>
          </a:p>
          <a:p>
            <a:pPr>
              <a:spcAft>
                <a:spcPts val="600"/>
              </a:spcAft>
            </a:pPr>
            <a:r>
              <a:rPr lang="en-US" sz="2400" dirty="0">
                <a:latin typeface="Book Antiqua" pitchFamily="18" charset="0"/>
              </a:rPr>
              <a:t>Var (P) = Var(P1)+Var(P2)</a:t>
            </a:r>
          </a:p>
          <a:p>
            <a:pPr>
              <a:spcAft>
                <a:spcPts val="600"/>
              </a:spcAft>
            </a:pPr>
            <a:r>
              <a:rPr lang="en-US" sz="2400" dirty="0">
                <a:latin typeface="Book Antiqua" pitchFamily="18" charset="0"/>
              </a:rPr>
              <a:t>Var (P) = </a:t>
            </a:r>
            <a:r>
              <a:rPr lang="en-US" sz="2400" dirty="0" smtClean="0">
                <a:latin typeface="Book Antiqua" pitchFamily="18" charset="0"/>
              </a:rPr>
              <a:t>49824 + 39720 = 89544</a:t>
            </a:r>
          </a:p>
          <a:p>
            <a:pPr>
              <a:spcAft>
                <a:spcPts val="600"/>
              </a:spcAft>
            </a:pPr>
            <a:r>
              <a:rPr lang="en-US" sz="2400" dirty="0" smtClean="0">
                <a:latin typeface="Book Antiqua" pitchFamily="18" charset="0"/>
              </a:rPr>
              <a:t>StdDev (P) = SQRT(Var(P))</a:t>
            </a:r>
          </a:p>
          <a:p>
            <a:pPr>
              <a:spcAft>
                <a:spcPts val="600"/>
              </a:spcAft>
            </a:pPr>
            <a:r>
              <a:rPr lang="en-US" sz="2400" dirty="0">
                <a:latin typeface="Book Antiqua" pitchFamily="18" charset="0"/>
              </a:rPr>
              <a:t>StdDev (P) = </a:t>
            </a:r>
            <a:r>
              <a:rPr lang="en-US" sz="2400" dirty="0" smtClean="0">
                <a:latin typeface="Book Antiqua" pitchFamily="18" charset="0"/>
              </a:rPr>
              <a:t>299</a:t>
            </a:r>
          </a:p>
          <a:p>
            <a:pPr>
              <a:spcAft>
                <a:spcPts val="600"/>
              </a:spcAft>
            </a:pPr>
            <a:r>
              <a:rPr lang="en-US" sz="2400" dirty="0">
                <a:latin typeface="Book Antiqua" pitchFamily="18" charset="0"/>
              </a:rPr>
              <a:t>If P has Normal Distribution, Compute</a:t>
            </a:r>
          </a:p>
          <a:p>
            <a:pPr>
              <a:spcAft>
                <a:spcPts val="600"/>
              </a:spcAft>
            </a:pPr>
            <a:r>
              <a:rPr lang="en-US" sz="2400" dirty="0">
                <a:latin typeface="Book Antiqua" pitchFamily="18" charset="0"/>
              </a:rPr>
              <a:t>Probability of P ≥ </a:t>
            </a:r>
            <a:r>
              <a:rPr lang="en-US" sz="2400" dirty="0" smtClean="0">
                <a:latin typeface="Book Antiqua" pitchFamily="18" charset="0"/>
              </a:rPr>
              <a:t>$2000</a:t>
            </a:r>
            <a:endParaRPr lang="en-US" sz="2400" dirty="0">
              <a:latin typeface="Book Antiqua" pitchFamily="18" charset="0"/>
            </a:endParaRPr>
          </a:p>
          <a:p>
            <a:pPr>
              <a:spcAft>
                <a:spcPts val="0"/>
              </a:spcAft>
            </a:pPr>
            <a:endParaRPr lang="en-US" sz="2400" dirty="0">
              <a:latin typeface="Book Antiqua" pitchFamily="18" charset="0"/>
            </a:endParaRPr>
          </a:p>
          <a:p>
            <a:pPr>
              <a:spcAft>
                <a:spcPts val="0"/>
              </a:spcAft>
            </a:pPr>
            <a:endParaRPr lang="en-US" sz="2400" dirty="0">
              <a:latin typeface="Book Antiqua" pitchFamily="18" charset="0"/>
            </a:endParaRPr>
          </a:p>
          <a:p>
            <a:pPr>
              <a:spcAft>
                <a:spcPts val="0"/>
              </a:spcAft>
            </a:pPr>
            <a:endParaRPr lang="en-US" sz="2400" dirty="0" smtClean="0">
              <a:latin typeface="Book Antiqua" pitchFamily="18" charset="0"/>
            </a:endParaRPr>
          </a:p>
          <a:p>
            <a:pPr>
              <a:spcAft>
                <a:spcPts val="0"/>
              </a:spcAft>
            </a:pPr>
            <a:endParaRPr lang="en-US" sz="2400" dirty="0">
              <a:latin typeface="Book Antiqua" pitchFamily="18" charset="0"/>
            </a:endParaRPr>
          </a:p>
          <a:p>
            <a:pPr>
              <a:spcAft>
                <a:spcPts val="0"/>
              </a:spcAft>
            </a:pPr>
            <a:endParaRPr lang="en-US" sz="2400" dirty="0">
              <a:latin typeface="Book Antiqua" pitchFamily="18" charset="0"/>
            </a:endParaRPr>
          </a:p>
        </p:txBody>
      </p:sp>
    </p:spTree>
    <p:extLst>
      <p:ext uri="{BB962C8B-B14F-4D97-AF65-F5344CB8AC3E}">
        <p14:creationId xmlns:p14="http://schemas.microsoft.com/office/powerpoint/2010/main" val="37354492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dissolv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6248" y="971112"/>
            <a:ext cx="9144000" cy="1200329"/>
          </a:xfrm>
          <a:prstGeom prst="rect">
            <a:avLst/>
          </a:prstGeom>
          <a:noFill/>
          <a:ln w="9525">
            <a:noFill/>
            <a:miter lim="800000"/>
            <a:headEnd/>
            <a:tailEnd/>
          </a:ln>
        </p:spPr>
        <p:txBody>
          <a:bodyPr>
            <a:spAutoFit/>
          </a:bodyPr>
          <a:lstStyle/>
          <a:p>
            <a:r>
              <a:rPr lang="en-US" sz="2400" dirty="0" smtClean="0">
                <a:latin typeface="Book Antiqua" panose="02040602050305030304" pitchFamily="18" charset="0"/>
              </a:rPr>
              <a:t>Given the following project with three paths, compute the mean and StdDev of each path. </a:t>
            </a:r>
            <a:r>
              <a:rPr lang="en-US" sz="2400" dirty="0">
                <a:latin typeface="Book Antiqua" panose="02040602050305030304" pitchFamily="18" charset="0"/>
              </a:rPr>
              <a:t> </a:t>
            </a:r>
            <a:r>
              <a:rPr lang="en-US" sz="2400" dirty="0" smtClean="0">
                <a:latin typeface="Book Antiqua" panose="02040602050305030304" pitchFamily="18" charset="0"/>
              </a:rPr>
              <a:t>The pairs of numbers on each activity represent </a:t>
            </a:r>
            <a:r>
              <a:rPr lang="en-US" sz="2400" dirty="0">
                <a:latin typeface="Book Antiqua" panose="02040602050305030304" pitchFamily="18" charset="0"/>
              </a:rPr>
              <a:t>the mean and StdDev of </a:t>
            </a:r>
            <a:r>
              <a:rPr lang="en-US" sz="2400" dirty="0" smtClean="0">
                <a:latin typeface="Book Antiqua" panose="02040602050305030304" pitchFamily="18" charset="0"/>
              </a:rPr>
              <a:t>each activity. </a:t>
            </a:r>
            <a:endParaRPr lang="en-US" sz="2400" dirty="0">
              <a:latin typeface="Book Antiqua" panose="02040602050305030304" pitchFamily="18" charset="0"/>
            </a:endParaRPr>
          </a:p>
        </p:txBody>
      </p:sp>
      <p:pic>
        <p:nvPicPr>
          <p:cNvPr id="5" name="Picture 13" descr="Picture1.png"/>
          <p:cNvPicPr>
            <a:picLocks noChangeAspect="1"/>
          </p:cNvPicPr>
          <p:nvPr/>
        </p:nvPicPr>
        <p:blipFill>
          <a:blip r:embed="rId2" cstate="print"/>
          <a:srcRect/>
          <a:stretch>
            <a:fillRect/>
          </a:stretch>
        </p:blipFill>
        <p:spPr bwMode="auto">
          <a:xfrm>
            <a:off x="1835150" y="2759423"/>
            <a:ext cx="7308850" cy="3386137"/>
          </a:xfrm>
          <a:prstGeom prst="rect">
            <a:avLst/>
          </a:prstGeom>
          <a:noFill/>
          <a:ln w="9525">
            <a:noFill/>
            <a:miter lim="800000"/>
            <a:headEnd/>
            <a:tailEnd/>
          </a:ln>
        </p:spPr>
      </p:pic>
      <p:sp>
        <p:nvSpPr>
          <p:cNvPr id="6"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Project Scheduling</a:t>
            </a:r>
            <a:endParaRPr lang="en-US" sz="3600" dirty="0">
              <a:latin typeface="Impact" pitchFamily="34" charset="0"/>
            </a:endParaRPr>
          </a:p>
        </p:txBody>
      </p:sp>
    </p:spTree>
    <p:extLst>
      <p:ext uri="{BB962C8B-B14F-4D97-AF65-F5344CB8AC3E}">
        <p14:creationId xmlns:p14="http://schemas.microsoft.com/office/powerpoint/2010/main" val="17396950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6200" y="2667000"/>
            <a:ext cx="2628900" cy="1447800"/>
          </a:xfrm>
          <a:prstGeom prst="rect">
            <a:avLst/>
          </a:prstGeom>
          <a:noFill/>
          <a:ln w="3810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itchFamily="2" charset="2"/>
              <a:buNone/>
            </a:pPr>
            <a:r>
              <a:rPr lang="en-US" kern="0" smtClean="0">
                <a:solidFill>
                  <a:srgbClr val="558ED5"/>
                </a:solidFill>
                <a:ea typeface="ＭＳ Ｐゴシック" pitchFamily="-64" charset="-128"/>
                <a:cs typeface="Arial" charset="0"/>
              </a:rPr>
              <a:t>m</a:t>
            </a:r>
            <a:r>
              <a:rPr lang="en-US" i="1" kern="0" baseline="-25000" smtClean="0">
                <a:solidFill>
                  <a:srgbClr val="558ED5"/>
                </a:solidFill>
                <a:ea typeface="ＭＳ Ｐゴシック" pitchFamily="-64" charset="-128"/>
                <a:cs typeface="Arial" charset="0"/>
              </a:rPr>
              <a:t>CP</a:t>
            </a:r>
            <a:r>
              <a:rPr lang="en-US" kern="0" smtClean="0">
                <a:solidFill>
                  <a:srgbClr val="558ED5"/>
                </a:solidFill>
                <a:ea typeface="ＭＳ Ｐゴシック" pitchFamily="-64" charset="-128"/>
                <a:cs typeface="Arial" charset="0"/>
              </a:rPr>
              <a:t>=  </a:t>
            </a:r>
            <a:r>
              <a:rPr lang="en-US" b="1" kern="0" smtClean="0">
                <a:solidFill>
                  <a:srgbClr val="558ED5"/>
                </a:solidFill>
                <a:ea typeface="ＭＳ Ｐゴシック" pitchFamily="-64" charset="-128"/>
                <a:cs typeface="Arial" charset="0"/>
                <a:sym typeface="Symbol" pitchFamily="-64" charset="2"/>
              </a:rPr>
              <a:t>6+4</a:t>
            </a:r>
            <a:r>
              <a:rPr lang="en-US" kern="0" smtClean="0">
                <a:solidFill>
                  <a:srgbClr val="558ED5"/>
                </a:solidFill>
                <a:ea typeface="ＭＳ Ｐゴシック" pitchFamily="-64" charset="-128"/>
                <a:cs typeface="Arial" charset="0"/>
              </a:rPr>
              <a:t> = </a:t>
            </a:r>
            <a:r>
              <a:rPr lang="en-US" b="1" kern="0" smtClean="0">
                <a:solidFill>
                  <a:srgbClr val="558ED5"/>
                </a:solidFill>
                <a:ea typeface="ＭＳ Ｐゴシック" pitchFamily="-64" charset="-128"/>
                <a:cs typeface="Arial" charset="0"/>
                <a:sym typeface="Symbol" pitchFamily="-64" charset="2"/>
              </a:rPr>
              <a:t>10</a:t>
            </a:r>
          </a:p>
          <a:p>
            <a:pPr>
              <a:spcBef>
                <a:spcPct val="0"/>
              </a:spcBef>
              <a:buFont typeface="Symbol" pitchFamily="-64" charset="2"/>
              <a:buNone/>
            </a:pPr>
            <a:r>
              <a:rPr lang="en-US" kern="0" smtClean="0">
                <a:solidFill>
                  <a:srgbClr val="558ED5"/>
                </a:solidFill>
                <a:ea typeface="ＭＳ Ｐゴシック" pitchFamily="-64" charset="-128"/>
                <a:cs typeface="Arial" charset="0"/>
                <a:sym typeface="Symbol" pitchFamily="-64" charset="2"/>
              </a:rPr>
              <a:t></a:t>
            </a:r>
            <a:r>
              <a:rPr lang="en-US" kern="0" baseline="30000" smtClean="0">
                <a:solidFill>
                  <a:srgbClr val="558ED5"/>
                </a:solidFill>
                <a:ea typeface="ＭＳ Ｐゴシック" pitchFamily="-64" charset="-128"/>
                <a:cs typeface="Arial" charset="0"/>
                <a:sym typeface="Symbol" pitchFamily="-64" charset="2"/>
              </a:rPr>
              <a:t>2</a:t>
            </a:r>
            <a:r>
              <a:rPr lang="en-US" kern="0" baseline="-25000" smtClean="0">
                <a:solidFill>
                  <a:srgbClr val="558ED5"/>
                </a:solidFill>
                <a:ea typeface="ＭＳ Ｐゴシック" pitchFamily="-64" charset="-128"/>
                <a:cs typeface="Arial" charset="0"/>
                <a:sym typeface="Symbol" pitchFamily="-64" charset="2"/>
              </a:rPr>
              <a:t>CP</a:t>
            </a:r>
            <a:r>
              <a:rPr lang="en-US" kern="0" smtClean="0">
                <a:solidFill>
                  <a:srgbClr val="558ED5"/>
                </a:solidFill>
                <a:ea typeface="ＭＳ Ｐゴシック" pitchFamily="-64" charset="-128"/>
                <a:cs typeface="Arial" charset="0"/>
                <a:sym typeface="Symbol" pitchFamily="-64" charset="2"/>
              </a:rPr>
              <a:t> = </a:t>
            </a:r>
            <a:r>
              <a:rPr lang="en-US" b="1" kern="0" smtClean="0">
                <a:solidFill>
                  <a:srgbClr val="558ED5"/>
                </a:solidFill>
                <a:ea typeface="ＭＳ Ｐゴシック" pitchFamily="-64" charset="-128"/>
                <a:cs typeface="Arial" charset="0"/>
                <a:sym typeface="Symbol" pitchFamily="-64" charset="2"/>
              </a:rPr>
              <a:t>1</a:t>
            </a:r>
            <a:r>
              <a:rPr lang="en-US" b="1" kern="0" baseline="30000" smtClean="0">
                <a:solidFill>
                  <a:srgbClr val="558ED5"/>
                </a:solidFill>
                <a:ea typeface="ＭＳ Ｐゴシック" pitchFamily="-64" charset="-128"/>
                <a:cs typeface="Arial" charset="0"/>
                <a:sym typeface="Symbol" pitchFamily="-64" charset="2"/>
              </a:rPr>
              <a:t>2</a:t>
            </a:r>
            <a:r>
              <a:rPr lang="en-US" kern="0" smtClean="0">
                <a:solidFill>
                  <a:srgbClr val="558ED5"/>
                </a:solidFill>
                <a:ea typeface="ＭＳ Ｐゴシック" pitchFamily="-64" charset="-128"/>
                <a:cs typeface="Arial" charset="0"/>
                <a:sym typeface="Symbol" pitchFamily="-64" charset="2"/>
              </a:rPr>
              <a:t>+</a:t>
            </a:r>
            <a:r>
              <a:rPr lang="en-US" b="1" kern="0" smtClean="0">
                <a:solidFill>
                  <a:srgbClr val="558ED5"/>
                </a:solidFill>
                <a:ea typeface="ＭＳ Ｐゴシック" pitchFamily="-64" charset="-128"/>
                <a:cs typeface="Arial" charset="0"/>
                <a:sym typeface="Symbol" pitchFamily="-64" charset="2"/>
              </a:rPr>
              <a:t>2</a:t>
            </a:r>
            <a:r>
              <a:rPr lang="en-US" b="1" kern="0" baseline="30000" smtClean="0">
                <a:solidFill>
                  <a:srgbClr val="558ED5"/>
                </a:solidFill>
                <a:ea typeface="ＭＳ Ｐゴシック" pitchFamily="-64" charset="-128"/>
                <a:cs typeface="Arial" charset="0"/>
                <a:sym typeface="Symbol" pitchFamily="-64" charset="2"/>
              </a:rPr>
              <a:t>2</a:t>
            </a:r>
            <a:r>
              <a:rPr lang="en-US" kern="0" smtClean="0">
                <a:solidFill>
                  <a:srgbClr val="558ED5"/>
                </a:solidFill>
                <a:ea typeface="ＭＳ Ｐゴシック" pitchFamily="-64" charset="-128"/>
                <a:cs typeface="Arial" charset="0"/>
                <a:sym typeface="Symbol" pitchFamily="-64" charset="2"/>
              </a:rPr>
              <a:t> = </a:t>
            </a:r>
            <a:r>
              <a:rPr lang="en-US" b="1" kern="0" smtClean="0">
                <a:solidFill>
                  <a:srgbClr val="558ED5"/>
                </a:solidFill>
                <a:ea typeface="ＭＳ Ｐゴシック" pitchFamily="-64" charset="-128"/>
                <a:cs typeface="Arial" charset="0"/>
                <a:sym typeface="Symbol" pitchFamily="-64" charset="2"/>
              </a:rPr>
              <a:t>5</a:t>
            </a:r>
          </a:p>
          <a:p>
            <a:pPr>
              <a:spcBef>
                <a:spcPct val="0"/>
              </a:spcBef>
              <a:buFont typeface="Wingdings" pitchFamily="2" charset="2"/>
              <a:buNone/>
            </a:pPr>
            <a:r>
              <a:rPr lang="en-US" kern="0" smtClean="0">
                <a:solidFill>
                  <a:srgbClr val="558ED5"/>
                </a:solidFill>
                <a:ea typeface="ＭＳ Ｐゴシック" pitchFamily="-64" charset="-128"/>
                <a:cs typeface="Arial" charset="0"/>
                <a:sym typeface="Symbol" pitchFamily="-64" charset="2"/>
              </a:rPr>
              <a:t></a:t>
            </a:r>
            <a:r>
              <a:rPr lang="en-US" kern="0" baseline="-25000" smtClean="0">
                <a:solidFill>
                  <a:srgbClr val="558ED5"/>
                </a:solidFill>
                <a:ea typeface="ＭＳ Ｐゴシック" pitchFamily="-64" charset="-128"/>
                <a:cs typeface="Arial" charset="0"/>
                <a:sym typeface="Symbol" pitchFamily="-64" charset="2"/>
              </a:rPr>
              <a:t>CP</a:t>
            </a:r>
            <a:r>
              <a:rPr lang="en-US" kern="0" smtClean="0">
                <a:solidFill>
                  <a:srgbClr val="558ED5"/>
                </a:solidFill>
                <a:ea typeface="ＭＳ Ｐゴシック" pitchFamily="-64" charset="-128"/>
                <a:cs typeface="Arial" charset="0"/>
                <a:sym typeface="Symbol" pitchFamily="-64" charset="2"/>
              </a:rPr>
              <a:t> = 2.24</a:t>
            </a:r>
            <a:endParaRPr lang="en-US" b="1" kern="0" smtClean="0">
              <a:ea typeface="ＭＳ Ｐゴシック" pitchFamily="-64" charset="-128"/>
              <a:cs typeface="Arial" charset="0"/>
              <a:sym typeface="Symbol" pitchFamily="-64" charset="2"/>
            </a:endParaRPr>
          </a:p>
          <a:p>
            <a:pPr>
              <a:spcBef>
                <a:spcPct val="0"/>
              </a:spcBef>
              <a:buFont typeface="Symbol" pitchFamily="-64" charset="2"/>
              <a:buNone/>
            </a:pPr>
            <a:endParaRPr lang="en-US" kern="0" smtClean="0">
              <a:ea typeface="ＭＳ Ｐゴシック" pitchFamily="-64" charset="-128"/>
              <a:cs typeface="Arial" charset="0"/>
            </a:endParaRPr>
          </a:p>
          <a:p>
            <a:pPr lvl="1"/>
            <a:endParaRPr lang="en-US" altLang="ja-JP" sz="2400" kern="0" smtClean="0">
              <a:ea typeface="ＭＳ Ｐゴシック" pitchFamily="-64" charset="-128"/>
              <a:cs typeface="Arial" charset="0"/>
              <a:sym typeface="Symbol" pitchFamily="-64" charset="2"/>
            </a:endParaRPr>
          </a:p>
          <a:p>
            <a:pPr>
              <a:buFont typeface="Wingdings" pitchFamily="2" charset="2"/>
              <a:buNone/>
            </a:pPr>
            <a:endParaRPr lang="en-US" kern="0" smtClean="0">
              <a:cs typeface="Arial" charset="0"/>
              <a:sym typeface="Symbol" pitchFamily="-64" charset="2"/>
            </a:endParaRPr>
          </a:p>
          <a:p>
            <a:pPr>
              <a:buFont typeface="Wingdings" pitchFamily="2" charset="2"/>
              <a:buNone/>
            </a:pPr>
            <a:endParaRPr lang="en-US" kern="0" dirty="0" smtClean="0">
              <a:cs typeface="Arial" charset="0"/>
              <a:sym typeface="Symbol" pitchFamily="-64" charset="2"/>
            </a:endParaRPr>
          </a:p>
        </p:txBody>
      </p:sp>
      <p:sp>
        <p:nvSpPr>
          <p:cNvPr id="5" name="Content Placeholder 2"/>
          <p:cNvSpPr txBox="1">
            <a:spLocks/>
          </p:cNvSpPr>
          <p:nvPr/>
        </p:nvSpPr>
        <p:spPr bwMode="auto">
          <a:xfrm>
            <a:off x="76200" y="4313307"/>
            <a:ext cx="3124200" cy="1812637"/>
          </a:xfrm>
          <a:prstGeom prst="rect">
            <a:avLst/>
          </a:prstGeom>
          <a:no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ct val="0"/>
              </a:spcBef>
              <a:buFont typeface="Wingdings" pitchFamily="2" charset="2"/>
              <a:buNone/>
            </a:pPr>
            <a:r>
              <a:rPr lang="en-US" kern="0" smtClean="0">
                <a:solidFill>
                  <a:srgbClr val="00B050"/>
                </a:solidFill>
                <a:cs typeface="Arial" charset="0"/>
              </a:rPr>
              <a:t>m</a:t>
            </a:r>
            <a:r>
              <a:rPr lang="en-US" i="1" kern="0" baseline="-25000" smtClean="0">
                <a:solidFill>
                  <a:srgbClr val="00B050"/>
                </a:solidFill>
                <a:cs typeface="Arial" charset="0"/>
              </a:rPr>
              <a:t>CP</a:t>
            </a:r>
            <a:r>
              <a:rPr lang="en-US" kern="0" smtClean="0">
                <a:solidFill>
                  <a:srgbClr val="00B050"/>
                </a:solidFill>
                <a:cs typeface="Arial" charset="0"/>
              </a:rPr>
              <a:t>=  </a:t>
            </a:r>
            <a:r>
              <a:rPr lang="en-US" b="1" kern="0" smtClean="0">
                <a:solidFill>
                  <a:srgbClr val="00B050"/>
                </a:solidFill>
                <a:cs typeface="Arial" charset="0"/>
                <a:sym typeface="Symbol" pitchFamily="-64" charset="2"/>
              </a:rPr>
              <a:t>3+2+3</a:t>
            </a:r>
            <a:r>
              <a:rPr lang="en-US" kern="0" smtClean="0">
                <a:solidFill>
                  <a:srgbClr val="00B050"/>
                </a:solidFill>
                <a:cs typeface="Arial" charset="0"/>
              </a:rPr>
              <a:t> = </a:t>
            </a:r>
            <a:r>
              <a:rPr lang="en-US" b="1" kern="0" smtClean="0">
                <a:solidFill>
                  <a:srgbClr val="00B050"/>
                </a:solidFill>
                <a:cs typeface="Arial" charset="0"/>
                <a:sym typeface="Symbol" pitchFamily="-64" charset="2"/>
              </a:rPr>
              <a:t>8</a:t>
            </a:r>
          </a:p>
          <a:p>
            <a:pPr>
              <a:spcBef>
                <a:spcPct val="0"/>
              </a:spcBef>
              <a:buFont typeface="Symbol" pitchFamily="-64" charset="2"/>
              <a:buNone/>
            </a:pPr>
            <a:r>
              <a:rPr lang="en-US" kern="0" smtClean="0">
                <a:solidFill>
                  <a:srgbClr val="00B050"/>
                </a:solidFill>
                <a:cs typeface="Arial" charset="0"/>
                <a:sym typeface="Symbol" pitchFamily="-64" charset="2"/>
              </a:rPr>
              <a:t></a:t>
            </a:r>
            <a:r>
              <a:rPr lang="en-US" kern="0" baseline="30000" smtClean="0">
                <a:solidFill>
                  <a:srgbClr val="00B050"/>
                </a:solidFill>
                <a:cs typeface="Arial" charset="0"/>
                <a:sym typeface="Symbol" pitchFamily="-64" charset="2"/>
              </a:rPr>
              <a:t>2</a:t>
            </a:r>
            <a:r>
              <a:rPr lang="en-US" kern="0" baseline="-25000" smtClean="0">
                <a:solidFill>
                  <a:srgbClr val="00B050"/>
                </a:solidFill>
                <a:cs typeface="Arial" charset="0"/>
                <a:sym typeface="Symbol" pitchFamily="-64" charset="2"/>
              </a:rPr>
              <a:t>CP</a:t>
            </a:r>
            <a:r>
              <a:rPr lang="en-US" kern="0" smtClean="0">
                <a:solidFill>
                  <a:srgbClr val="00B050"/>
                </a:solidFill>
                <a:cs typeface="Arial" charset="0"/>
                <a:sym typeface="Symbol" pitchFamily="-64" charset="2"/>
              </a:rPr>
              <a:t> = </a:t>
            </a:r>
            <a:r>
              <a:rPr lang="en-US" b="1" kern="0" smtClean="0">
                <a:solidFill>
                  <a:srgbClr val="00B050"/>
                </a:solidFill>
                <a:cs typeface="Arial" charset="0"/>
                <a:sym typeface="Symbol" pitchFamily="-64" charset="2"/>
              </a:rPr>
              <a:t>0.5</a:t>
            </a:r>
            <a:r>
              <a:rPr lang="en-US" b="1" kern="0" baseline="30000" smtClean="0">
                <a:solidFill>
                  <a:srgbClr val="00B050"/>
                </a:solidFill>
                <a:cs typeface="Arial" charset="0"/>
                <a:sym typeface="Symbol" pitchFamily="-64" charset="2"/>
              </a:rPr>
              <a:t>2</a:t>
            </a:r>
            <a:r>
              <a:rPr lang="en-US" kern="0" smtClean="0">
                <a:solidFill>
                  <a:srgbClr val="00B050"/>
                </a:solidFill>
                <a:cs typeface="Arial" charset="0"/>
                <a:sym typeface="Symbol" pitchFamily="-64" charset="2"/>
              </a:rPr>
              <a:t>+</a:t>
            </a:r>
            <a:r>
              <a:rPr lang="en-US" b="1" kern="0" smtClean="0">
                <a:solidFill>
                  <a:srgbClr val="00B050"/>
                </a:solidFill>
                <a:cs typeface="Arial" charset="0"/>
                <a:sym typeface="Symbol" pitchFamily="-64" charset="2"/>
              </a:rPr>
              <a:t>0.5</a:t>
            </a:r>
            <a:r>
              <a:rPr lang="en-US" b="1" kern="0" baseline="30000" smtClean="0">
                <a:solidFill>
                  <a:srgbClr val="00B050"/>
                </a:solidFill>
                <a:cs typeface="Arial" charset="0"/>
                <a:sym typeface="Symbol" pitchFamily="-64" charset="2"/>
              </a:rPr>
              <a:t>2</a:t>
            </a:r>
            <a:r>
              <a:rPr lang="en-US" kern="0" smtClean="0">
                <a:solidFill>
                  <a:srgbClr val="00B050"/>
                </a:solidFill>
                <a:cs typeface="Arial" charset="0"/>
                <a:sym typeface="Symbol" pitchFamily="-64" charset="2"/>
              </a:rPr>
              <a:t>+</a:t>
            </a:r>
            <a:r>
              <a:rPr lang="en-US" b="1" kern="0" smtClean="0">
                <a:solidFill>
                  <a:srgbClr val="00B050"/>
                </a:solidFill>
                <a:cs typeface="Arial" charset="0"/>
                <a:sym typeface="Symbol" pitchFamily="-64" charset="2"/>
              </a:rPr>
              <a:t>1</a:t>
            </a:r>
            <a:r>
              <a:rPr lang="en-US" b="1" kern="0" baseline="30000" smtClean="0">
                <a:solidFill>
                  <a:srgbClr val="00B050"/>
                </a:solidFill>
                <a:cs typeface="Arial" charset="0"/>
                <a:sym typeface="Symbol" pitchFamily="-64" charset="2"/>
              </a:rPr>
              <a:t>2</a:t>
            </a:r>
            <a:r>
              <a:rPr lang="en-US" kern="0" smtClean="0">
                <a:solidFill>
                  <a:srgbClr val="00B050"/>
                </a:solidFill>
                <a:cs typeface="Arial" charset="0"/>
                <a:sym typeface="Symbol" pitchFamily="-64" charset="2"/>
              </a:rPr>
              <a:t> </a:t>
            </a:r>
          </a:p>
          <a:p>
            <a:pPr>
              <a:spcBef>
                <a:spcPct val="0"/>
              </a:spcBef>
              <a:buFont typeface="Symbol" pitchFamily="-64" charset="2"/>
              <a:buNone/>
            </a:pPr>
            <a:r>
              <a:rPr lang="en-US" kern="0" smtClean="0">
                <a:solidFill>
                  <a:srgbClr val="00B050"/>
                </a:solidFill>
                <a:cs typeface="Arial" charset="0"/>
                <a:sym typeface="Symbol" pitchFamily="-64" charset="2"/>
              </a:rPr>
              <a:t></a:t>
            </a:r>
            <a:r>
              <a:rPr lang="en-US" kern="0" baseline="30000" smtClean="0">
                <a:solidFill>
                  <a:srgbClr val="00B050"/>
                </a:solidFill>
                <a:cs typeface="Arial" charset="0"/>
                <a:sym typeface="Symbol" pitchFamily="-64" charset="2"/>
              </a:rPr>
              <a:t>2</a:t>
            </a:r>
            <a:r>
              <a:rPr lang="en-US" kern="0" baseline="-25000" smtClean="0">
                <a:solidFill>
                  <a:srgbClr val="00B050"/>
                </a:solidFill>
                <a:cs typeface="Arial" charset="0"/>
                <a:sym typeface="Symbol" pitchFamily="-64" charset="2"/>
              </a:rPr>
              <a:t>CP</a:t>
            </a:r>
            <a:r>
              <a:rPr lang="en-US" kern="0" smtClean="0">
                <a:solidFill>
                  <a:srgbClr val="00B050"/>
                </a:solidFill>
                <a:cs typeface="Arial" charset="0"/>
                <a:sym typeface="Symbol" pitchFamily="-64" charset="2"/>
              </a:rPr>
              <a:t>  = </a:t>
            </a:r>
            <a:r>
              <a:rPr lang="en-US" b="1" kern="0" smtClean="0">
                <a:solidFill>
                  <a:srgbClr val="00B050"/>
                </a:solidFill>
                <a:cs typeface="Arial" charset="0"/>
                <a:sym typeface="Symbol" pitchFamily="-64" charset="2"/>
              </a:rPr>
              <a:t>1.5</a:t>
            </a:r>
          </a:p>
          <a:p>
            <a:pPr>
              <a:spcBef>
                <a:spcPct val="0"/>
              </a:spcBef>
              <a:buFont typeface="Wingdings" pitchFamily="2" charset="2"/>
              <a:buNone/>
            </a:pPr>
            <a:r>
              <a:rPr lang="en-US" kern="0" smtClean="0">
                <a:solidFill>
                  <a:srgbClr val="00B050"/>
                </a:solidFill>
                <a:cs typeface="Arial" charset="0"/>
                <a:sym typeface="Symbol" pitchFamily="-64" charset="2"/>
              </a:rPr>
              <a:t></a:t>
            </a:r>
            <a:r>
              <a:rPr lang="en-US" kern="0" baseline="-25000" smtClean="0">
                <a:solidFill>
                  <a:srgbClr val="00B050"/>
                </a:solidFill>
                <a:cs typeface="Arial" charset="0"/>
                <a:sym typeface="Symbol" pitchFamily="-64" charset="2"/>
              </a:rPr>
              <a:t>CP</a:t>
            </a:r>
            <a:r>
              <a:rPr lang="en-US" kern="0" smtClean="0">
                <a:solidFill>
                  <a:srgbClr val="00B050"/>
                </a:solidFill>
                <a:cs typeface="Arial" charset="0"/>
                <a:sym typeface="Symbol" pitchFamily="-64" charset="2"/>
              </a:rPr>
              <a:t> = 1.22</a:t>
            </a:r>
            <a:endParaRPr lang="en-US" b="1" kern="0" smtClean="0">
              <a:solidFill>
                <a:srgbClr val="00B050"/>
              </a:solidFill>
              <a:cs typeface="Arial" charset="0"/>
              <a:sym typeface="Symbol" pitchFamily="-64" charset="2"/>
            </a:endParaRPr>
          </a:p>
          <a:p>
            <a:pPr>
              <a:spcBef>
                <a:spcPct val="0"/>
              </a:spcBef>
              <a:buFont typeface="Symbol" pitchFamily="-64" charset="2"/>
              <a:buNone/>
            </a:pPr>
            <a:endParaRPr lang="en-US" b="1" kern="0" smtClean="0">
              <a:cs typeface="Arial" charset="0"/>
              <a:sym typeface="Symbol" pitchFamily="-64" charset="2"/>
            </a:endParaRPr>
          </a:p>
          <a:p>
            <a:pPr>
              <a:spcBef>
                <a:spcPct val="0"/>
              </a:spcBef>
              <a:buFont typeface="Symbol" pitchFamily="-64" charset="2"/>
              <a:buNone/>
            </a:pPr>
            <a:endParaRPr lang="en-US" kern="0" smtClean="0">
              <a:cs typeface="Arial" charset="0"/>
            </a:endParaRPr>
          </a:p>
          <a:p>
            <a:pPr lvl="1">
              <a:buFont typeface="Wingdings" pitchFamily="2" charset="2"/>
              <a:buNone/>
            </a:pPr>
            <a:endParaRPr lang="en-US" sz="2400" kern="0" dirty="0" smtClean="0">
              <a:cs typeface="Arial" charset="0"/>
              <a:sym typeface="Symbol" pitchFamily="-64" charset="2"/>
            </a:endParaRPr>
          </a:p>
        </p:txBody>
      </p:sp>
      <p:sp>
        <p:nvSpPr>
          <p:cNvPr id="6" name="Rectangle 15"/>
          <p:cNvSpPr>
            <a:spLocks noChangeArrowheads="1"/>
          </p:cNvSpPr>
          <p:nvPr/>
        </p:nvSpPr>
        <p:spPr bwMode="auto">
          <a:xfrm>
            <a:off x="3418626" y="4747499"/>
            <a:ext cx="5725374" cy="1200329"/>
          </a:xfrm>
          <a:prstGeom prst="rect">
            <a:avLst/>
          </a:prstGeom>
          <a:noFill/>
          <a:ln w="9525">
            <a:noFill/>
            <a:miter lim="800000"/>
            <a:headEnd/>
            <a:tailEnd/>
          </a:ln>
        </p:spPr>
        <p:txBody>
          <a:bodyPr wrap="square">
            <a:spAutoFit/>
          </a:bodyPr>
          <a:lstStyle/>
          <a:p>
            <a:r>
              <a:rPr lang="en-US" sz="2400" dirty="0">
                <a:latin typeface="Book Antiqua" panose="02040602050305030304" pitchFamily="18" charset="0"/>
              </a:rPr>
              <a:t>The probability of competing the Project in not more than 12 days is  0.72×0.81×1 = 0.58</a:t>
            </a:r>
          </a:p>
        </p:txBody>
      </p:sp>
      <p:sp>
        <p:nvSpPr>
          <p:cNvPr id="7" name="Rectangle 6"/>
          <p:cNvSpPr/>
          <p:nvPr/>
        </p:nvSpPr>
        <p:spPr>
          <a:xfrm>
            <a:off x="76200" y="1259002"/>
            <a:ext cx="2819400" cy="1200329"/>
          </a:xfrm>
          <a:prstGeom prst="rect">
            <a:avLst/>
          </a:prstGeom>
          <a:ln w="38100">
            <a:solidFill>
              <a:srgbClr val="FF0000"/>
            </a:solidFill>
          </a:ln>
        </p:spPr>
        <p:txBody>
          <a:bodyPr wrap="square">
            <a:spAutoFit/>
          </a:bodyPr>
          <a:lstStyle/>
          <a:p>
            <a:r>
              <a:rPr lang="en-US" sz="2400" dirty="0" err="1">
                <a:solidFill>
                  <a:srgbClr val="FF0000"/>
                </a:solidFill>
                <a:latin typeface="Book Antiqua" panose="02040602050305030304" pitchFamily="18" charset="0"/>
              </a:rPr>
              <a:t>m</a:t>
            </a:r>
            <a:r>
              <a:rPr lang="en-US" sz="2400" i="1" baseline="-25000" dirty="0" err="1">
                <a:solidFill>
                  <a:srgbClr val="FF0000"/>
                </a:solidFill>
                <a:latin typeface="Book Antiqua" panose="02040602050305030304" pitchFamily="18" charset="0"/>
              </a:rPr>
              <a:t>CP</a:t>
            </a:r>
            <a:r>
              <a:rPr lang="en-US" sz="2400" dirty="0">
                <a:solidFill>
                  <a:srgbClr val="FF0000"/>
                </a:solidFill>
                <a:latin typeface="Book Antiqua" panose="02040602050305030304" pitchFamily="18" charset="0"/>
              </a:rPr>
              <a:t>=  </a:t>
            </a:r>
            <a:r>
              <a:rPr lang="en-US" sz="2400" b="1" dirty="0">
                <a:solidFill>
                  <a:srgbClr val="FF0000"/>
                </a:solidFill>
                <a:latin typeface="Book Antiqua" panose="02040602050305030304" pitchFamily="18" charset="0"/>
                <a:sym typeface="Symbol" pitchFamily="-64" charset="2"/>
              </a:rPr>
              <a:t>4+4+3</a:t>
            </a:r>
            <a:r>
              <a:rPr lang="en-US" sz="2400" dirty="0">
                <a:solidFill>
                  <a:srgbClr val="FF0000"/>
                </a:solidFill>
                <a:latin typeface="Book Antiqua" panose="02040602050305030304" pitchFamily="18" charset="0"/>
              </a:rPr>
              <a:t> = </a:t>
            </a:r>
            <a:r>
              <a:rPr lang="en-US" sz="2400" b="1" dirty="0">
                <a:solidFill>
                  <a:srgbClr val="FF0000"/>
                </a:solidFill>
                <a:latin typeface="Book Antiqua" panose="02040602050305030304" pitchFamily="18" charset="0"/>
                <a:sym typeface="Symbol" pitchFamily="-64" charset="2"/>
              </a:rPr>
              <a:t>11</a:t>
            </a:r>
          </a:p>
          <a:p>
            <a:r>
              <a:rPr lang="en-US" sz="2400" dirty="0">
                <a:solidFill>
                  <a:srgbClr val="FF0000"/>
                </a:solidFill>
                <a:latin typeface="Book Antiqua" panose="02040602050305030304" pitchFamily="18" charset="0"/>
                <a:sym typeface="Symbol" pitchFamily="-64" charset="2"/>
              </a:rPr>
              <a:t></a:t>
            </a:r>
            <a:r>
              <a:rPr lang="en-US" sz="2400" baseline="30000" dirty="0">
                <a:solidFill>
                  <a:srgbClr val="FF0000"/>
                </a:solidFill>
                <a:latin typeface="Book Antiqua" panose="02040602050305030304" pitchFamily="18" charset="0"/>
                <a:sym typeface="Symbol" pitchFamily="-64" charset="2"/>
              </a:rPr>
              <a:t>2</a:t>
            </a:r>
            <a:r>
              <a:rPr lang="en-US" sz="2400" baseline="-25000" dirty="0">
                <a:solidFill>
                  <a:srgbClr val="FF0000"/>
                </a:solidFill>
                <a:latin typeface="Book Antiqua" panose="02040602050305030304" pitchFamily="18" charset="0"/>
                <a:sym typeface="Symbol" pitchFamily="-64" charset="2"/>
              </a:rPr>
              <a:t>CP</a:t>
            </a:r>
            <a:r>
              <a:rPr lang="en-US" sz="2400" dirty="0">
                <a:solidFill>
                  <a:srgbClr val="FF0000"/>
                </a:solidFill>
                <a:latin typeface="Book Antiqua" panose="02040602050305030304" pitchFamily="18" charset="0"/>
                <a:sym typeface="Symbol" pitchFamily="-64" charset="2"/>
              </a:rPr>
              <a:t> = </a:t>
            </a:r>
            <a:r>
              <a:rPr lang="en-US" sz="2400" b="1" dirty="0">
                <a:solidFill>
                  <a:srgbClr val="FF0000"/>
                </a:solidFill>
                <a:latin typeface="Book Antiqua" panose="02040602050305030304" pitchFamily="18" charset="0"/>
                <a:sym typeface="Symbol" pitchFamily="-64" charset="2"/>
              </a:rPr>
              <a:t>1</a:t>
            </a:r>
            <a:r>
              <a:rPr lang="en-US" sz="2400" b="1" baseline="30000" dirty="0">
                <a:solidFill>
                  <a:srgbClr val="FF0000"/>
                </a:solidFill>
                <a:latin typeface="Book Antiqua" panose="02040602050305030304" pitchFamily="18" charset="0"/>
                <a:sym typeface="Symbol" pitchFamily="-64" charset="2"/>
              </a:rPr>
              <a:t>2</a:t>
            </a:r>
            <a:r>
              <a:rPr lang="en-US" sz="2400" dirty="0">
                <a:solidFill>
                  <a:srgbClr val="FF0000"/>
                </a:solidFill>
                <a:latin typeface="Book Antiqua" panose="02040602050305030304" pitchFamily="18" charset="0"/>
                <a:sym typeface="Symbol" pitchFamily="-64" charset="2"/>
              </a:rPr>
              <a:t>+</a:t>
            </a:r>
            <a:r>
              <a:rPr lang="en-US" sz="2400" b="1" dirty="0">
                <a:solidFill>
                  <a:srgbClr val="FF0000"/>
                </a:solidFill>
                <a:latin typeface="Book Antiqua" panose="02040602050305030304" pitchFamily="18" charset="0"/>
                <a:sym typeface="Symbol" pitchFamily="-64" charset="2"/>
              </a:rPr>
              <a:t>1</a:t>
            </a:r>
            <a:r>
              <a:rPr lang="en-US" sz="2400" b="1" baseline="30000" dirty="0">
                <a:solidFill>
                  <a:srgbClr val="FF0000"/>
                </a:solidFill>
                <a:latin typeface="Book Antiqua" panose="02040602050305030304" pitchFamily="18" charset="0"/>
                <a:sym typeface="Symbol" pitchFamily="-64" charset="2"/>
              </a:rPr>
              <a:t>2</a:t>
            </a:r>
            <a:r>
              <a:rPr lang="en-US" sz="2400" dirty="0">
                <a:solidFill>
                  <a:srgbClr val="FF0000"/>
                </a:solidFill>
                <a:latin typeface="Book Antiqua" panose="02040602050305030304" pitchFamily="18" charset="0"/>
                <a:sym typeface="Symbol" pitchFamily="-64" charset="2"/>
              </a:rPr>
              <a:t>+</a:t>
            </a:r>
            <a:r>
              <a:rPr lang="en-US" sz="2400" b="1" dirty="0">
                <a:solidFill>
                  <a:srgbClr val="FF0000"/>
                </a:solidFill>
                <a:latin typeface="Book Antiqua" panose="02040602050305030304" pitchFamily="18" charset="0"/>
                <a:sym typeface="Symbol" pitchFamily="-64" charset="2"/>
              </a:rPr>
              <a:t>1</a:t>
            </a:r>
            <a:r>
              <a:rPr lang="en-US" sz="2400" b="1" baseline="30000" dirty="0">
                <a:solidFill>
                  <a:srgbClr val="FF0000"/>
                </a:solidFill>
                <a:latin typeface="Book Antiqua" panose="02040602050305030304" pitchFamily="18" charset="0"/>
                <a:sym typeface="Symbol" pitchFamily="-64" charset="2"/>
              </a:rPr>
              <a:t>2</a:t>
            </a:r>
            <a:r>
              <a:rPr lang="en-US" sz="2400" dirty="0">
                <a:solidFill>
                  <a:srgbClr val="FF0000"/>
                </a:solidFill>
                <a:latin typeface="Book Antiqua" panose="02040602050305030304" pitchFamily="18" charset="0"/>
                <a:sym typeface="Symbol" pitchFamily="-64" charset="2"/>
              </a:rPr>
              <a:t> = </a:t>
            </a:r>
            <a:r>
              <a:rPr lang="en-US" sz="2400" b="1" dirty="0">
                <a:solidFill>
                  <a:srgbClr val="FF0000"/>
                </a:solidFill>
                <a:latin typeface="Book Antiqua" panose="02040602050305030304" pitchFamily="18" charset="0"/>
                <a:sym typeface="Symbol" pitchFamily="-64" charset="2"/>
              </a:rPr>
              <a:t>3</a:t>
            </a:r>
          </a:p>
          <a:p>
            <a:r>
              <a:rPr lang="en-US" sz="2400" dirty="0">
                <a:solidFill>
                  <a:srgbClr val="FF0000"/>
                </a:solidFill>
                <a:latin typeface="Book Antiqua" panose="02040602050305030304" pitchFamily="18" charset="0"/>
                <a:sym typeface="Symbol" pitchFamily="-64" charset="2"/>
              </a:rPr>
              <a:t></a:t>
            </a:r>
            <a:r>
              <a:rPr lang="en-US" sz="2400" baseline="-25000" dirty="0">
                <a:solidFill>
                  <a:srgbClr val="FF0000"/>
                </a:solidFill>
                <a:latin typeface="Book Antiqua" panose="02040602050305030304" pitchFamily="18" charset="0"/>
                <a:sym typeface="Symbol" pitchFamily="-64" charset="2"/>
              </a:rPr>
              <a:t>CP</a:t>
            </a:r>
            <a:r>
              <a:rPr lang="en-US" sz="2400" dirty="0">
                <a:solidFill>
                  <a:srgbClr val="FF0000"/>
                </a:solidFill>
                <a:latin typeface="Book Antiqua" panose="02040602050305030304" pitchFamily="18" charset="0"/>
                <a:sym typeface="Symbol" pitchFamily="-64" charset="2"/>
              </a:rPr>
              <a:t> = 1.73</a:t>
            </a:r>
            <a:endParaRPr lang="en-US" sz="2400" b="1" dirty="0">
              <a:solidFill>
                <a:srgbClr val="FF0000"/>
              </a:solidFill>
              <a:latin typeface="Book Antiqua" panose="02040602050305030304" pitchFamily="18" charset="0"/>
              <a:sym typeface="Symbol" pitchFamily="-64" charset="2"/>
            </a:endParaRPr>
          </a:p>
        </p:txBody>
      </p:sp>
      <p:sp>
        <p:nvSpPr>
          <p:cNvPr id="8" name="Rectangle 7"/>
          <p:cNvSpPr/>
          <p:nvPr/>
        </p:nvSpPr>
        <p:spPr>
          <a:xfrm>
            <a:off x="3124200" y="1212337"/>
            <a:ext cx="3958135" cy="461665"/>
          </a:xfrm>
          <a:prstGeom prst="rect">
            <a:avLst/>
          </a:prstGeom>
        </p:spPr>
        <p:txBody>
          <a:bodyPr wrap="none">
            <a:spAutoFit/>
          </a:bodyPr>
          <a:lstStyle/>
          <a:p>
            <a:r>
              <a:rPr lang="en-US" sz="2400" dirty="0">
                <a:solidFill>
                  <a:srgbClr val="FF0000"/>
                </a:solidFill>
                <a:latin typeface="Book Antiqua" panose="02040602050305030304" pitchFamily="18" charset="0"/>
              </a:rPr>
              <a:t>=NORM.DIST(12,11,1.73,1) </a:t>
            </a:r>
          </a:p>
        </p:txBody>
      </p:sp>
      <p:sp>
        <p:nvSpPr>
          <p:cNvPr id="9" name="Rectangle 8"/>
          <p:cNvSpPr/>
          <p:nvPr/>
        </p:nvSpPr>
        <p:spPr>
          <a:xfrm>
            <a:off x="7082335" y="1214735"/>
            <a:ext cx="1370888" cy="461665"/>
          </a:xfrm>
          <a:prstGeom prst="rect">
            <a:avLst/>
          </a:prstGeom>
        </p:spPr>
        <p:txBody>
          <a:bodyPr wrap="none">
            <a:spAutoFit/>
          </a:bodyPr>
          <a:lstStyle/>
          <a:p>
            <a:r>
              <a:rPr lang="en-US" sz="2400" dirty="0" smtClean="0">
                <a:solidFill>
                  <a:srgbClr val="FF0000"/>
                </a:solidFill>
                <a:latin typeface="Book Antiqua" panose="02040602050305030304" pitchFamily="18" charset="0"/>
              </a:rPr>
              <a:t>= 0.7184 </a:t>
            </a:r>
            <a:endParaRPr lang="en-US" sz="2400" dirty="0">
              <a:solidFill>
                <a:srgbClr val="FF0000"/>
              </a:solidFill>
              <a:latin typeface="Book Antiqua" panose="02040602050305030304" pitchFamily="18" charset="0"/>
            </a:endParaRPr>
          </a:p>
        </p:txBody>
      </p:sp>
      <p:sp>
        <p:nvSpPr>
          <p:cNvPr id="10" name="Rectangle 9"/>
          <p:cNvSpPr/>
          <p:nvPr/>
        </p:nvSpPr>
        <p:spPr>
          <a:xfrm>
            <a:off x="3124200" y="2654112"/>
            <a:ext cx="3958135" cy="461665"/>
          </a:xfrm>
          <a:prstGeom prst="rect">
            <a:avLst/>
          </a:prstGeom>
        </p:spPr>
        <p:txBody>
          <a:bodyPr wrap="none">
            <a:spAutoFit/>
          </a:bodyPr>
          <a:lstStyle/>
          <a:p>
            <a:r>
              <a:rPr lang="en-US" sz="2400" dirty="0">
                <a:solidFill>
                  <a:srgbClr val="0070C0"/>
                </a:solidFill>
                <a:latin typeface="Book Antiqua" panose="02040602050305030304" pitchFamily="18" charset="0"/>
              </a:rPr>
              <a:t>=</a:t>
            </a:r>
            <a:r>
              <a:rPr lang="en-US" sz="2400" dirty="0" smtClean="0">
                <a:solidFill>
                  <a:srgbClr val="0070C0"/>
                </a:solidFill>
                <a:latin typeface="Book Antiqua" panose="02040602050305030304" pitchFamily="18" charset="0"/>
              </a:rPr>
              <a:t>NORM.DIST(12,10,2.24,1</a:t>
            </a:r>
            <a:r>
              <a:rPr lang="en-US" sz="2400" dirty="0">
                <a:solidFill>
                  <a:srgbClr val="0070C0"/>
                </a:solidFill>
                <a:latin typeface="Book Antiqua" panose="02040602050305030304" pitchFamily="18" charset="0"/>
              </a:rPr>
              <a:t>) </a:t>
            </a:r>
          </a:p>
        </p:txBody>
      </p:sp>
      <p:sp>
        <p:nvSpPr>
          <p:cNvPr id="11" name="Rectangle 10"/>
          <p:cNvSpPr/>
          <p:nvPr/>
        </p:nvSpPr>
        <p:spPr>
          <a:xfrm>
            <a:off x="7052152" y="2651714"/>
            <a:ext cx="1293944" cy="461665"/>
          </a:xfrm>
          <a:prstGeom prst="rect">
            <a:avLst/>
          </a:prstGeom>
        </p:spPr>
        <p:txBody>
          <a:bodyPr wrap="none">
            <a:spAutoFit/>
          </a:bodyPr>
          <a:lstStyle/>
          <a:p>
            <a:r>
              <a:rPr lang="en-US" sz="2400" dirty="0" smtClean="0">
                <a:solidFill>
                  <a:srgbClr val="0070C0"/>
                </a:solidFill>
                <a:latin typeface="Book Antiqua" panose="02040602050305030304" pitchFamily="18" charset="0"/>
              </a:rPr>
              <a:t>= </a:t>
            </a:r>
            <a:r>
              <a:rPr lang="en-US" sz="2400" dirty="0">
                <a:solidFill>
                  <a:srgbClr val="0070C0"/>
                </a:solidFill>
                <a:latin typeface="Book Antiqua" panose="02040602050305030304" pitchFamily="18" charset="0"/>
              </a:rPr>
              <a:t>0.814 </a:t>
            </a:r>
            <a:r>
              <a:rPr lang="en-US" sz="2400" dirty="0" smtClean="0">
                <a:solidFill>
                  <a:srgbClr val="0070C0"/>
                </a:solidFill>
                <a:latin typeface="Book Antiqua" panose="02040602050305030304" pitchFamily="18" charset="0"/>
              </a:rPr>
              <a:t> </a:t>
            </a:r>
            <a:endParaRPr lang="en-US" sz="2400" dirty="0">
              <a:solidFill>
                <a:srgbClr val="0070C0"/>
              </a:solidFill>
              <a:latin typeface="Book Antiqua" panose="02040602050305030304" pitchFamily="18" charset="0"/>
            </a:endParaRPr>
          </a:p>
        </p:txBody>
      </p:sp>
      <p:sp>
        <p:nvSpPr>
          <p:cNvPr id="12" name="Rectangle 11"/>
          <p:cNvSpPr/>
          <p:nvPr/>
        </p:nvSpPr>
        <p:spPr>
          <a:xfrm>
            <a:off x="3352800" y="4197608"/>
            <a:ext cx="3804247" cy="461665"/>
          </a:xfrm>
          <a:prstGeom prst="rect">
            <a:avLst/>
          </a:prstGeom>
        </p:spPr>
        <p:txBody>
          <a:bodyPr wrap="none">
            <a:spAutoFit/>
          </a:bodyPr>
          <a:lstStyle/>
          <a:p>
            <a:r>
              <a:rPr lang="en-US" sz="2400" dirty="0">
                <a:solidFill>
                  <a:srgbClr val="00B050"/>
                </a:solidFill>
                <a:latin typeface="Book Antiqua" panose="02040602050305030304" pitchFamily="18" charset="0"/>
              </a:rPr>
              <a:t>=</a:t>
            </a:r>
            <a:r>
              <a:rPr lang="en-US" sz="2400" dirty="0" smtClean="0">
                <a:solidFill>
                  <a:srgbClr val="00B050"/>
                </a:solidFill>
                <a:latin typeface="Book Antiqua" panose="02040602050305030304" pitchFamily="18" charset="0"/>
              </a:rPr>
              <a:t>NORM.DIST(12,8,1.22,1</a:t>
            </a:r>
            <a:r>
              <a:rPr lang="en-US" sz="2400" dirty="0">
                <a:solidFill>
                  <a:srgbClr val="00B050"/>
                </a:solidFill>
                <a:latin typeface="Book Antiqua" panose="02040602050305030304" pitchFamily="18" charset="0"/>
              </a:rPr>
              <a:t>) </a:t>
            </a:r>
          </a:p>
        </p:txBody>
      </p:sp>
      <p:sp>
        <p:nvSpPr>
          <p:cNvPr id="13" name="Rectangle 12"/>
          <p:cNvSpPr/>
          <p:nvPr/>
        </p:nvSpPr>
        <p:spPr>
          <a:xfrm>
            <a:off x="7157047" y="4170609"/>
            <a:ext cx="1524776" cy="461665"/>
          </a:xfrm>
          <a:prstGeom prst="rect">
            <a:avLst/>
          </a:prstGeom>
        </p:spPr>
        <p:txBody>
          <a:bodyPr wrap="none">
            <a:spAutoFit/>
          </a:bodyPr>
          <a:lstStyle/>
          <a:p>
            <a:r>
              <a:rPr lang="en-US" sz="2400" dirty="0" smtClean="0">
                <a:solidFill>
                  <a:srgbClr val="00B050"/>
                </a:solidFill>
                <a:latin typeface="Book Antiqua" panose="02040602050305030304" pitchFamily="18" charset="0"/>
              </a:rPr>
              <a:t>= </a:t>
            </a:r>
            <a:r>
              <a:rPr lang="en-US" sz="2400" dirty="0">
                <a:solidFill>
                  <a:srgbClr val="00B050"/>
                </a:solidFill>
                <a:latin typeface="Book Antiqua" panose="02040602050305030304" pitchFamily="18" charset="0"/>
              </a:rPr>
              <a:t>0.9995</a:t>
            </a:r>
            <a:r>
              <a:rPr lang="en-US" sz="2400" dirty="0">
                <a:latin typeface="Book Antiqua" panose="02040602050305030304" pitchFamily="18" charset="0"/>
              </a:rPr>
              <a:t> </a:t>
            </a:r>
            <a:r>
              <a:rPr lang="en-US" sz="2400" dirty="0" smtClean="0">
                <a:solidFill>
                  <a:srgbClr val="00B050"/>
                </a:solidFill>
                <a:latin typeface="Book Antiqua" panose="02040602050305030304" pitchFamily="18" charset="0"/>
              </a:rPr>
              <a:t>  </a:t>
            </a:r>
            <a:endParaRPr lang="en-US" sz="2400" dirty="0">
              <a:solidFill>
                <a:srgbClr val="00B050"/>
              </a:solidFill>
              <a:latin typeface="Book Antiqua" panose="02040602050305030304" pitchFamily="18" charset="0"/>
            </a:endParaRPr>
          </a:p>
        </p:txBody>
      </p:sp>
      <p:sp>
        <p:nvSpPr>
          <p:cNvPr id="14"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Project Scheduling</a:t>
            </a:r>
            <a:endParaRPr lang="en-US" sz="3600" dirty="0">
              <a:latin typeface="Impact" pitchFamily="34" charset="0"/>
            </a:endParaRPr>
          </a:p>
        </p:txBody>
      </p:sp>
    </p:spTree>
    <p:extLst>
      <p:ext uri="{BB962C8B-B14F-4D97-AF65-F5344CB8AC3E}">
        <p14:creationId xmlns:p14="http://schemas.microsoft.com/office/powerpoint/2010/main" val="38963989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Text Box 3"/>
          <p:cNvSpPr txBox="1">
            <a:spLocks noChangeArrowheads="1"/>
          </p:cNvSpPr>
          <p:nvPr/>
        </p:nvSpPr>
        <p:spPr bwMode="auto">
          <a:xfrm>
            <a:off x="-16099" y="44624"/>
            <a:ext cx="94114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600" dirty="0" smtClean="0">
                <a:latin typeface="Impact" pitchFamily="34" charset="0"/>
                <a:cs typeface="Arial" charset="0"/>
              </a:rPr>
              <a:t>X:</a:t>
            </a:r>
            <a:r>
              <a:rPr lang="en-US" sz="3600" b="1" dirty="0">
                <a:latin typeface="Impact" pitchFamily="34" charset="0"/>
                <a:cs typeface="Arial" charset="0"/>
                <a:sym typeface="Symbol" panose="05050102010706020507" pitchFamily="18" charset="2"/>
              </a:rPr>
              <a:t> </a:t>
            </a:r>
            <a:r>
              <a:rPr lang="en-US" sz="3600" b="1" dirty="0" smtClean="0">
                <a:latin typeface="Impact" pitchFamily="34" charset="0"/>
                <a:cs typeface="Arial" charset="0"/>
                <a:sym typeface="Symbol" panose="05050102010706020507" pitchFamily="18" charset="2"/>
              </a:rPr>
              <a:t>, ,  </a:t>
            </a:r>
            <a:r>
              <a:rPr lang="en-US" sz="3600" dirty="0" smtClean="0">
                <a:latin typeface="Impact" pitchFamily="34" charset="0"/>
                <a:cs typeface="Arial" charset="0"/>
              </a:rPr>
              <a:t> y = 2x</a:t>
            </a:r>
            <a:r>
              <a:rPr lang="en-US" sz="3600" dirty="0" smtClean="0">
                <a:latin typeface="Impact" pitchFamily="34" charset="0"/>
                <a:cs typeface="Arial" charset="0"/>
                <a:sym typeface="Wingdings" panose="05000000000000000000" pitchFamily="2" charset="2"/>
              </a:rPr>
              <a:t> </a:t>
            </a:r>
            <a:r>
              <a:rPr lang="en-US" sz="4400" b="1" dirty="0" smtClean="0">
                <a:latin typeface="Impact" pitchFamily="34" charset="0"/>
                <a:cs typeface="Arial" charset="0"/>
                <a:sym typeface="Symbol" panose="05050102010706020507" pitchFamily="18" charset="2"/>
              </a:rPr>
              <a:t></a:t>
            </a:r>
            <a:r>
              <a:rPr lang="en-US" sz="3600" baseline="-25000" dirty="0" smtClean="0">
                <a:latin typeface="Impact" pitchFamily="34" charset="0"/>
                <a:cs typeface="Arial" charset="0"/>
                <a:sym typeface="Symbol" panose="05050102010706020507" pitchFamily="18" charset="2"/>
              </a:rPr>
              <a:t>y</a:t>
            </a:r>
            <a:r>
              <a:rPr lang="en-US" sz="3600" dirty="0" smtClean="0">
                <a:latin typeface="Impact" pitchFamily="34" charset="0"/>
                <a:cs typeface="Arial" charset="0"/>
                <a:sym typeface="Symbol" panose="05050102010706020507" pitchFamily="18" charset="2"/>
              </a:rPr>
              <a:t> = 2</a:t>
            </a:r>
            <a:r>
              <a:rPr lang="en-US" sz="4400" b="1" dirty="0" smtClean="0">
                <a:latin typeface="Impact" pitchFamily="34" charset="0"/>
                <a:cs typeface="Arial" charset="0"/>
                <a:sym typeface="Symbol" panose="05050102010706020507" pitchFamily="18" charset="2"/>
              </a:rPr>
              <a:t></a:t>
            </a:r>
            <a:r>
              <a:rPr lang="en-US" sz="3600" dirty="0" smtClean="0">
                <a:latin typeface="Impact" pitchFamily="34" charset="0"/>
                <a:cs typeface="Arial" charset="0"/>
                <a:sym typeface="Symbol" panose="05050102010706020507" pitchFamily="18" charset="2"/>
              </a:rPr>
              <a:t>, </a:t>
            </a:r>
            <a:r>
              <a:rPr lang="en-US" sz="4400" b="1" dirty="0" smtClean="0">
                <a:latin typeface="Impact" pitchFamily="34" charset="0"/>
                <a:cs typeface="Arial" charset="0"/>
                <a:sym typeface="Symbol" panose="05050102010706020507" pitchFamily="18" charset="2"/>
              </a:rPr>
              <a:t></a:t>
            </a:r>
            <a:r>
              <a:rPr lang="en-US" sz="3600" baseline="-25000" dirty="0">
                <a:latin typeface="Impact" pitchFamily="34" charset="0"/>
                <a:cs typeface="Arial" charset="0"/>
                <a:sym typeface="Symbol" panose="05050102010706020507" pitchFamily="18" charset="2"/>
              </a:rPr>
              <a:t> </a:t>
            </a:r>
            <a:r>
              <a:rPr lang="en-US" sz="3600" baseline="-25000" dirty="0" smtClean="0">
                <a:latin typeface="Impact" pitchFamily="34" charset="0"/>
                <a:cs typeface="Arial" charset="0"/>
                <a:sym typeface="Symbol" panose="05050102010706020507" pitchFamily="18" charset="2"/>
              </a:rPr>
              <a:t>y</a:t>
            </a:r>
            <a:r>
              <a:rPr lang="en-US" sz="3600" dirty="0" smtClean="0">
                <a:latin typeface="Impact" pitchFamily="34" charset="0"/>
                <a:cs typeface="Arial" charset="0"/>
                <a:sym typeface="Symbol" panose="05050102010706020507" pitchFamily="18" charset="2"/>
              </a:rPr>
              <a:t> = 2</a:t>
            </a:r>
            <a:r>
              <a:rPr lang="en-US" sz="4400" b="1" dirty="0" smtClean="0">
                <a:latin typeface="Impact" pitchFamily="34" charset="0"/>
                <a:cs typeface="Arial" charset="0"/>
                <a:sym typeface="Symbol" panose="05050102010706020507" pitchFamily="18" charset="2"/>
              </a:rPr>
              <a:t></a:t>
            </a:r>
            <a:r>
              <a:rPr lang="en-US" sz="3600" dirty="0" smtClean="0">
                <a:latin typeface="Impact" pitchFamily="34" charset="0"/>
                <a:cs typeface="Arial" charset="0"/>
                <a:sym typeface="Symbol" panose="05050102010706020507" pitchFamily="18" charset="2"/>
              </a:rPr>
              <a:t> </a:t>
            </a:r>
            <a:endParaRPr lang="en-US" sz="3600" dirty="0">
              <a:latin typeface="Impact" pitchFamily="34" charset="0"/>
              <a:cs typeface="Arial" charset="0"/>
            </a:endParaRPr>
          </a:p>
        </p:txBody>
      </p:sp>
      <p:sp>
        <p:nvSpPr>
          <p:cNvPr id="907268" name="Text Box 4"/>
          <p:cNvSpPr txBox="1">
            <a:spLocks noChangeArrowheads="1"/>
          </p:cNvSpPr>
          <p:nvPr/>
        </p:nvSpPr>
        <p:spPr bwMode="auto">
          <a:xfrm>
            <a:off x="0" y="908721"/>
            <a:ext cx="9144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latin typeface="Book Antiqua" pitchFamily="18" charset="0"/>
              </a:rPr>
              <a:t>A random variable </a:t>
            </a:r>
            <a:r>
              <a:rPr lang="en-US" b="1" dirty="0" smtClean="0">
                <a:latin typeface="Book Antiqua" pitchFamily="18" charset="0"/>
              </a:rPr>
              <a:t>x</a:t>
            </a:r>
            <a:r>
              <a:rPr lang="en-US" dirty="0" smtClean="0">
                <a:latin typeface="Book Antiqua" pitchFamily="18" charset="0"/>
              </a:rPr>
              <a:t> with mean of </a:t>
            </a:r>
            <a:r>
              <a:rPr lang="en-US" b="1" dirty="0" smtClean="0">
                <a:solidFill>
                  <a:srgbClr val="00B050"/>
                </a:solidFill>
                <a:latin typeface="Impact" pitchFamily="34" charset="0"/>
                <a:cs typeface="Arial" charset="0"/>
                <a:sym typeface="Symbol" panose="05050102010706020507" pitchFamily="18" charset="2"/>
              </a:rPr>
              <a:t></a:t>
            </a:r>
            <a:r>
              <a:rPr lang="en-US" b="1" dirty="0" smtClean="0">
                <a:latin typeface="Impact" pitchFamily="34" charset="0"/>
                <a:cs typeface="Arial" charset="0"/>
                <a:sym typeface="Symbol" panose="05050102010706020507" pitchFamily="18" charset="2"/>
              </a:rPr>
              <a:t> </a:t>
            </a:r>
            <a:r>
              <a:rPr lang="en-US" dirty="0" smtClean="0">
                <a:latin typeface="Book Antiqua" pitchFamily="18" charset="0"/>
              </a:rPr>
              <a:t>, and standard deviation of </a:t>
            </a:r>
            <a:r>
              <a:rPr lang="el-GR" b="1" dirty="0" smtClean="0">
                <a:solidFill>
                  <a:srgbClr val="00B050"/>
                </a:solidFill>
                <a:latin typeface="Book Antiqua" pitchFamily="18" charset="0"/>
                <a:cs typeface="Times New Roman" pitchFamily="18" charset="0"/>
              </a:rPr>
              <a:t>σ</a:t>
            </a:r>
            <a:r>
              <a:rPr lang="en-US" dirty="0" smtClean="0">
                <a:latin typeface="Book Antiqua" pitchFamily="18" charset="0"/>
                <a:cs typeface="Times New Roman" pitchFamily="18" charset="0"/>
              </a:rPr>
              <a:t> </a:t>
            </a:r>
            <a:r>
              <a:rPr lang="en-US" dirty="0">
                <a:latin typeface="Book Antiqua" pitchFamily="18" charset="0"/>
                <a:cs typeface="Times New Roman" pitchFamily="18" charset="0"/>
              </a:rPr>
              <a:t>is multiplied by </a:t>
            </a:r>
            <a:r>
              <a:rPr lang="en-US" b="1" dirty="0" smtClean="0">
                <a:solidFill>
                  <a:srgbClr val="0070C0"/>
                </a:solidFill>
                <a:latin typeface="Book Antiqua" pitchFamily="18" charset="0"/>
                <a:cs typeface="Times New Roman" pitchFamily="18" charset="0"/>
              </a:rPr>
              <a:t>2</a:t>
            </a:r>
            <a:r>
              <a:rPr lang="en-US" dirty="0" smtClean="0">
                <a:latin typeface="Book Antiqua" pitchFamily="18" charset="0"/>
                <a:cs typeface="Times New Roman" pitchFamily="18" charset="0"/>
              </a:rPr>
              <a:t> generates </a:t>
            </a:r>
            <a:r>
              <a:rPr lang="en-US" dirty="0">
                <a:latin typeface="Book Antiqua" pitchFamily="18" charset="0"/>
                <a:cs typeface="Times New Roman" pitchFamily="18" charset="0"/>
              </a:rPr>
              <a:t>the random variable </a:t>
            </a:r>
            <a:r>
              <a:rPr lang="en-US" b="1" dirty="0" smtClean="0">
                <a:solidFill>
                  <a:srgbClr val="FF0000"/>
                </a:solidFill>
                <a:latin typeface="Book Antiqua" pitchFamily="18" charset="0"/>
                <a:cs typeface="Times New Roman" pitchFamily="18" charset="0"/>
              </a:rPr>
              <a:t>y</a:t>
            </a:r>
            <a:r>
              <a:rPr lang="en-US" dirty="0" smtClean="0">
                <a:latin typeface="Book Antiqua" pitchFamily="18" charset="0"/>
                <a:cs typeface="Times New Roman" pitchFamily="18" charset="0"/>
              </a:rPr>
              <a:t>=</a:t>
            </a:r>
            <a:r>
              <a:rPr lang="en-US" dirty="0">
                <a:solidFill>
                  <a:srgbClr val="0070C0"/>
                </a:solidFill>
                <a:latin typeface="Book Antiqua" pitchFamily="18" charset="0"/>
                <a:cs typeface="Times New Roman" pitchFamily="18" charset="0"/>
              </a:rPr>
              <a:t>2</a:t>
            </a:r>
            <a:r>
              <a:rPr lang="en-US" dirty="0" smtClean="0">
                <a:solidFill>
                  <a:srgbClr val="00B050"/>
                </a:solidFill>
                <a:latin typeface="Book Antiqua" pitchFamily="18" charset="0"/>
                <a:cs typeface="Times New Roman" pitchFamily="18" charset="0"/>
              </a:rPr>
              <a:t>x</a:t>
            </a:r>
            <a:r>
              <a:rPr lang="en-US" dirty="0" smtClean="0">
                <a:latin typeface="Book Antiqua" pitchFamily="18" charset="0"/>
                <a:cs typeface="Times New Roman" pitchFamily="18" charset="0"/>
              </a:rPr>
              <a:t>.  </a:t>
            </a:r>
          </a:p>
          <a:p>
            <a:r>
              <a:rPr lang="en-US" dirty="0" smtClean="0">
                <a:latin typeface="Book Antiqua" pitchFamily="18" charset="0"/>
                <a:cs typeface="Times New Roman" pitchFamily="18" charset="0"/>
              </a:rPr>
              <a:t>x: (</a:t>
            </a:r>
            <a:r>
              <a:rPr lang="en-US" b="1" dirty="0">
                <a:solidFill>
                  <a:srgbClr val="00B050"/>
                </a:solidFill>
                <a:latin typeface="Impact" pitchFamily="34" charset="0"/>
                <a:cs typeface="Arial" charset="0"/>
                <a:sym typeface="Symbol" panose="05050102010706020507" pitchFamily="18" charset="2"/>
              </a:rPr>
              <a:t></a:t>
            </a:r>
            <a:r>
              <a:rPr lang="en-US" b="1" dirty="0">
                <a:latin typeface="Impact" pitchFamily="34" charset="0"/>
                <a:cs typeface="Arial" charset="0"/>
                <a:sym typeface="Symbol" panose="05050102010706020507" pitchFamily="18" charset="2"/>
              </a:rPr>
              <a:t> </a:t>
            </a:r>
            <a:r>
              <a:rPr lang="en-US" b="1" dirty="0" smtClean="0">
                <a:latin typeface="Impact" pitchFamily="34" charset="0"/>
                <a:cs typeface="Arial" charset="0"/>
                <a:sym typeface="Symbol" panose="05050102010706020507" pitchFamily="18" charset="2"/>
              </a:rPr>
              <a:t>,</a:t>
            </a:r>
            <a:r>
              <a:rPr lang="el-GR" dirty="0">
                <a:latin typeface="Book Antiqua" pitchFamily="18" charset="0"/>
                <a:cs typeface="Times New Roman" pitchFamily="18" charset="0"/>
              </a:rPr>
              <a:t> </a:t>
            </a:r>
            <a:r>
              <a:rPr lang="el-GR" b="1" dirty="0" smtClean="0">
                <a:solidFill>
                  <a:srgbClr val="00B050"/>
                </a:solidFill>
                <a:latin typeface="Book Antiqua" pitchFamily="18" charset="0"/>
                <a:cs typeface="Times New Roman" pitchFamily="18" charset="0"/>
              </a:rPr>
              <a:t>σ</a:t>
            </a:r>
            <a:r>
              <a:rPr lang="en-US" dirty="0" smtClean="0">
                <a:latin typeface="Book Antiqua" pitchFamily="18" charset="0"/>
                <a:cs typeface="Times New Roman" pitchFamily="18" charset="0"/>
              </a:rPr>
              <a:t>) </a:t>
            </a:r>
            <a:r>
              <a:rPr lang="en-US" dirty="0" smtClean="0">
                <a:latin typeface="Book Antiqua" pitchFamily="18" charset="0"/>
                <a:cs typeface="Times New Roman" pitchFamily="18" charset="0"/>
                <a:sym typeface="Wingdings" panose="05000000000000000000" pitchFamily="2" charset="2"/>
              </a:rPr>
              <a:t> </a:t>
            </a:r>
            <a:r>
              <a:rPr lang="en-US" b="1" dirty="0" smtClean="0">
                <a:solidFill>
                  <a:srgbClr val="FF0000"/>
                </a:solidFill>
                <a:latin typeface="Book Antiqua" pitchFamily="18" charset="0"/>
                <a:cs typeface="Times New Roman" pitchFamily="18" charset="0"/>
              </a:rPr>
              <a:t>y</a:t>
            </a:r>
            <a:r>
              <a:rPr lang="en-US" dirty="0">
                <a:latin typeface="Book Antiqua" pitchFamily="18" charset="0"/>
                <a:cs typeface="Times New Roman" pitchFamily="18" charset="0"/>
              </a:rPr>
              <a:t>: </a:t>
            </a:r>
            <a:r>
              <a:rPr lang="en-US" dirty="0" smtClean="0">
                <a:latin typeface="Book Antiqua" pitchFamily="18" charset="0"/>
                <a:cs typeface="Times New Roman" pitchFamily="18" charset="0"/>
              </a:rPr>
              <a:t>(</a:t>
            </a:r>
            <a:r>
              <a:rPr lang="en-US" b="1" dirty="0" smtClean="0">
                <a:solidFill>
                  <a:srgbClr val="FF0000"/>
                </a:solidFill>
                <a:latin typeface="Book Antiqua" pitchFamily="18" charset="0"/>
                <a:cs typeface="Times New Roman" pitchFamily="18" charset="0"/>
              </a:rPr>
              <a:t>?</a:t>
            </a:r>
            <a:r>
              <a:rPr lang="en-US" dirty="0" smtClean="0">
                <a:latin typeface="Book Antiqua" pitchFamily="18" charset="0"/>
                <a:cs typeface="Times New Roman" pitchFamily="18" charset="0"/>
              </a:rPr>
              <a:t>,</a:t>
            </a:r>
            <a:r>
              <a:rPr lang="en-US" b="1" dirty="0" smtClean="0">
                <a:solidFill>
                  <a:srgbClr val="FF0000"/>
                </a:solidFill>
                <a:latin typeface="Book Antiqua" pitchFamily="18" charset="0"/>
                <a:cs typeface="Times New Roman" pitchFamily="18" charset="0"/>
              </a:rPr>
              <a:t>?</a:t>
            </a:r>
            <a:r>
              <a:rPr lang="en-US" dirty="0" smtClean="0">
                <a:latin typeface="Book Antiqua" pitchFamily="18" charset="0"/>
                <a:cs typeface="Times New Roman" pitchFamily="18" charset="0"/>
              </a:rPr>
              <a:t>)</a:t>
            </a:r>
          </a:p>
          <a:p>
            <a:r>
              <a:rPr lang="en-US" dirty="0" smtClean="0">
                <a:latin typeface="Book Antiqua" pitchFamily="18" charset="0"/>
                <a:cs typeface="Times New Roman" pitchFamily="18" charset="0"/>
              </a:rPr>
              <a:t>Then</a:t>
            </a:r>
          </a:p>
          <a:p>
            <a:r>
              <a:rPr lang="en-US" sz="2800" dirty="0" smtClean="0">
                <a:latin typeface="Book Antiqua" pitchFamily="18" charset="0"/>
                <a:cs typeface="Times New Roman" pitchFamily="18" charset="0"/>
              </a:rPr>
              <a:t>Past  data on a specific stock shows that the return </a:t>
            </a:r>
            <a:r>
              <a:rPr lang="en-US" sz="2800" dirty="0">
                <a:latin typeface="Book Antiqua" pitchFamily="18" charset="0"/>
                <a:cs typeface="Times New Roman" pitchFamily="18" charset="0"/>
              </a:rPr>
              <a:t>of this stock has a  mean of </a:t>
            </a:r>
            <a:r>
              <a:rPr lang="en-US" sz="2800" dirty="0" smtClean="0">
                <a:latin typeface="Book Antiqua" pitchFamily="18" charset="0"/>
                <a:cs typeface="Times New Roman" pitchFamily="18" charset="0"/>
              </a:rPr>
              <a:t>$0.05 </a:t>
            </a:r>
            <a:r>
              <a:rPr lang="en-US" sz="2800" dirty="0">
                <a:latin typeface="Book Antiqua" pitchFamily="18" charset="0"/>
                <a:cs typeface="Times New Roman" pitchFamily="18" charset="0"/>
              </a:rPr>
              <a:t>and StdDev of 0.05. Therefore, if we invest $1, the return has an average of 0.05 and standard deviation of 0.05. </a:t>
            </a:r>
            <a:endParaRPr lang="en-US" sz="2800" dirty="0" smtClean="0">
              <a:latin typeface="Book Antiqua" pitchFamily="18" charset="0"/>
              <a:cs typeface="Times New Roman" pitchFamily="18" charset="0"/>
            </a:endParaRPr>
          </a:p>
          <a:p>
            <a:r>
              <a:rPr lang="en-US" sz="2800" dirty="0">
                <a:latin typeface="Book Antiqua" pitchFamily="18" charset="0"/>
                <a:cs typeface="Times New Roman" pitchFamily="18" charset="0"/>
              </a:rPr>
              <a:t>If we invest one dollar in this stock, our investment after one year will have probability distribution of of N(0.05, 0.05).</a:t>
            </a:r>
          </a:p>
          <a:p>
            <a:r>
              <a:rPr lang="en-US" sz="2800" dirty="0" smtClean="0">
                <a:latin typeface="Book Antiqua" pitchFamily="18" charset="0"/>
                <a:cs typeface="Times New Roman" pitchFamily="18" charset="0"/>
              </a:rPr>
              <a:t>Using simulation in excel  show what is the mean and standard deviation of 10,000 and 20,000 investment. </a:t>
            </a:r>
            <a:endParaRPr lang="en-US" b="1" i="1" dirty="0" smtClean="0">
              <a:solidFill>
                <a:srgbClr val="1A1A7E"/>
              </a:solidFill>
              <a:latin typeface="Book Antiqua" pitchFamily="18" charset="0"/>
              <a:cs typeface="Times New Roman" pitchFamily="18" charset="0"/>
            </a:endParaRPr>
          </a:p>
        </p:txBody>
      </p:sp>
    </p:spTree>
    <p:extLst>
      <p:ext uri="{BB962C8B-B14F-4D97-AF65-F5344CB8AC3E}">
        <p14:creationId xmlns:p14="http://schemas.microsoft.com/office/powerpoint/2010/main" val="1732142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7268">
                                            <p:txEl>
                                              <p:pRg st="0" end="0"/>
                                            </p:txEl>
                                          </p:spTgt>
                                        </p:tgtEl>
                                        <p:attrNameLst>
                                          <p:attrName>style.visibility</p:attrName>
                                        </p:attrNameLst>
                                      </p:cBhvr>
                                      <p:to>
                                        <p:strVal val="visible"/>
                                      </p:to>
                                    </p:set>
                                    <p:animEffect transition="in" filter="dissolve">
                                      <p:cBhvr>
                                        <p:cTn id="7" dur="500"/>
                                        <p:tgtEl>
                                          <p:spTgt spid="907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7268">
                                            <p:txEl>
                                              <p:pRg st="1" end="1"/>
                                            </p:txEl>
                                          </p:spTgt>
                                        </p:tgtEl>
                                        <p:attrNameLst>
                                          <p:attrName>style.visibility</p:attrName>
                                        </p:attrNameLst>
                                      </p:cBhvr>
                                      <p:to>
                                        <p:strVal val="visible"/>
                                      </p:to>
                                    </p:set>
                                    <p:animEffect transition="in" filter="dissolve">
                                      <p:cBhvr>
                                        <p:cTn id="12" dur="500"/>
                                        <p:tgtEl>
                                          <p:spTgt spid="907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7268">
                                            <p:txEl>
                                              <p:pRg st="2" end="2"/>
                                            </p:txEl>
                                          </p:spTgt>
                                        </p:tgtEl>
                                        <p:attrNameLst>
                                          <p:attrName>style.visibility</p:attrName>
                                        </p:attrNameLst>
                                      </p:cBhvr>
                                      <p:to>
                                        <p:strVal val="visible"/>
                                      </p:to>
                                    </p:set>
                                    <p:animEffect transition="in" filter="dissolve">
                                      <p:cBhvr>
                                        <p:cTn id="17" dur="500"/>
                                        <p:tgtEl>
                                          <p:spTgt spid="907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7268">
                                            <p:txEl>
                                              <p:pRg st="3" end="3"/>
                                            </p:txEl>
                                          </p:spTgt>
                                        </p:tgtEl>
                                        <p:attrNameLst>
                                          <p:attrName>style.visibility</p:attrName>
                                        </p:attrNameLst>
                                      </p:cBhvr>
                                      <p:to>
                                        <p:strVal val="visible"/>
                                      </p:to>
                                    </p:set>
                                    <p:animEffect transition="in" filter="dissolve">
                                      <p:cBhvr>
                                        <p:cTn id="22" dur="500"/>
                                        <p:tgtEl>
                                          <p:spTgt spid="907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7268">
                                            <p:txEl>
                                              <p:pRg st="4" end="4"/>
                                            </p:txEl>
                                          </p:spTgt>
                                        </p:tgtEl>
                                        <p:attrNameLst>
                                          <p:attrName>style.visibility</p:attrName>
                                        </p:attrNameLst>
                                      </p:cBhvr>
                                      <p:to>
                                        <p:strVal val="visible"/>
                                      </p:to>
                                    </p:set>
                                    <p:animEffect transition="in" filter="dissolve">
                                      <p:cBhvr>
                                        <p:cTn id="27" dur="500"/>
                                        <p:tgtEl>
                                          <p:spTgt spid="9072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07268">
                                            <p:txEl>
                                              <p:pRg st="5" end="5"/>
                                            </p:txEl>
                                          </p:spTgt>
                                        </p:tgtEl>
                                        <p:attrNameLst>
                                          <p:attrName>style.visibility</p:attrName>
                                        </p:attrNameLst>
                                      </p:cBhvr>
                                      <p:to>
                                        <p:strVal val="visible"/>
                                      </p:to>
                                    </p:set>
                                    <p:animEffect transition="in" filter="dissolve">
                                      <p:cBhvr>
                                        <p:cTn id="32" dur="500"/>
                                        <p:tgtEl>
                                          <p:spTgt spid="9072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2452" y="1143000"/>
            <a:ext cx="9452548" cy="521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b="1" i="1" kern="0" smtClean="0">
                <a:cs typeface="Arial" charset="0"/>
              </a:rPr>
              <a:t>Critical Path</a:t>
            </a:r>
          </a:p>
          <a:p>
            <a:pPr>
              <a:buFont typeface="Wingdings" pitchFamily="2" charset="2"/>
              <a:buNone/>
            </a:pPr>
            <a:r>
              <a:rPr lang="en-US" i="1" kern="0" smtClean="0">
                <a:cs typeface="Arial" charset="0"/>
              </a:rPr>
              <a:t>D</a:t>
            </a:r>
            <a:r>
              <a:rPr lang="en-US" i="1" kern="0" baseline="-25000" smtClean="0">
                <a:cs typeface="Arial" charset="0"/>
              </a:rPr>
              <a:t>CP</a:t>
            </a:r>
            <a:r>
              <a:rPr lang="en-US" i="1" kern="0" smtClean="0">
                <a:cs typeface="Arial" charset="0"/>
              </a:rPr>
              <a:t> = </a:t>
            </a:r>
            <a:r>
              <a:rPr lang="en-US" kern="0" smtClean="0">
                <a:cs typeface="Arial" charset="0"/>
              </a:rPr>
              <a:t>the desired completion date of the critical path</a:t>
            </a:r>
          </a:p>
          <a:p>
            <a:pPr>
              <a:spcBef>
                <a:spcPct val="0"/>
              </a:spcBef>
              <a:buFont typeface="Wingdings" pitchFamily="2" charset="2"/>
              <a:buNone/>
            </a:pPr>
            <a:r>
              <a:rPr lang="en-US" kern="0" smtClean="0">
                <a:latin typeface="Symbol" panose="05050102010706020507" pitchFamily="18" charset="2"/>
                <a:cs typeface="Arial" charset="0"/>
              </a:rPr>
              <a:t>m</a:t>
            </a:r>
            <a:r>
              <a:rPr lang="en-US" i="1" kern="0" baseline="-25000" smtClean="0">
                <a:cs typeface="Arial" charset="0"/>
              </a:rPr>
              <a:t>CP</a:t>
            </a:r>
            <a:r>
              <a:rPr lang="en-US" kern="0" smtClean="0">
                <a:cs typeface="Arial" charset="0"/>
              </a:rPr>
              <a:t>= the sum of the T</a:t>
            </a:r>
            <a:r>
              <a:rPr lang="en-US" kern="0" baseline="-25000" smtClean="0">
                <a:cs typeface="Arial" charset="0"/>
              </a:rPr>
              <a:t>E</a:t>
            </a:r>
            <a:r>
              <a:rPr lang="en-US" kern="0" smtClean="0">
                <a:cs typeface="Arial" charset="0"/>
              </a:rPr>
              <a:t>  for the activities on the critical path</a:t>
            </a:r>
          </a:p>
          <a:p>
            <a:pPr>
              <a:spcBef>
                <a:spcPct val="0"/>
              </a:spcBef>
              <a:buFont typeface="Symbol" pitchFamily="-64" charset="2"/>
              <a:buNone/>
            </a:pPr>
            <a:r>
              <a:rPr lang="en-US" kern="0" smtClean="0">
                <a:cs typeface="Arial" charset="0"/>
                <a:sym typeface="Symbol" pitchFamily="-64" charset="2"/>
              </a:rPr>
              <a:t></a:t>
            </a:r>
            <a:r>
              <a:rPr lang="en-US" kern="0" baseline="30000" smtClean="0">
                <a:cs typeface="Arial" charset="0"/>
                <a:sym typeface="Symbol" pitchFamily="-64" charset="2"/>
              </a:rPr>
              <a:t>2</a:t>
            </a:r>
            <a:r>
              <a:rPr lang="en-US" kern="0" baseline="-25000" smtClean="0">
                <a:cs typeface="Arial" charset="0"/>
                <a:sym typeface="Symbol" pitchFamily="-64" charset="2"/>
              </a:rPr>
              <a:t>CP</a:t>
            </a:r>
            <a:r>
              <a:rPr lang="en-US" kern="0" smtClean="0">
                <a:cs typeface="Arial" charset="0"/>
                <a:sym typeface="Symbol" pitchFamily="-64" charset="2"/>
              </a:rPr>
              <a:t> = </a:t>
            </a:r>
            <a:r>
              <a:rPr lang="en-US" kern="0" smtClean="0">
                <a:cs typeface="Arial" charset="0"/>
              </a:rPr>
              <a:t>the sum of the variances of the activities on the critical path</a:t>
            </a:r>
          </a:p>
          <a:p>
            <a:pPr>
              <a:spcBef>
                <a:spcPct val="0"/>
              </a:spcBef>
              <a:buFont typeface="Symbol" pitchFamily="-64" charset="2"/>
              <a:buNone/>
            </a:pPr>
            <a:r>
              <a:rPr lang="en-US" kern="0" smtClean="0">
                <a:cs typeface="Arial" charset="0"/>
                <a:sym typeface="Symbol" pitchFamily="-64" charset="2"/>
              </a:rPr>
              <a:t>Using </a:t>
            </a:r>
            <a:r>
              <a:rPr lang="en-US" kern="0" smtClean="0">
                <a:latin typeface="Symbol" panose="05050102010706020507" pitchFamily="18" charset="2"/>
                <a:cs typeface="Arial" charset="0"/>
                <a:sym typeface="Symbol" pitchFamily="-64" charset="2"/>
              </a:rPr>
              <a:t>m</a:t>
            </a:r>
            <a:r>
              <a:rPr lang="en-US" kern="0" baseline="-25000" smtClean="0">
                <a:cs typeface="Arial" charset="0"/>
                <a:sym typeface="Symbol" pitchFamily="-64" charset="2"/>
              </a:rPr>
              <a:t>CP</a:t>
            </a:r>
            <a:r>
              <a:rPr lang="en-US" kern="0" smtClean="0">
                <a:cs typeface="Arial" charset="0"/>
                <a:sym typeface="Symbol" pitchFamily="-64" charset="2"/>
              </a:rPr>
              <a:t> and </a:t>
            </a:r>
            <a:r>
              <a:rPr lang="en-US" kern="0" smtClean="0">
                <a:latin typeface="Symbol" panose="05050102010706020507" pitchFamily="18" charset="2"/>
                <a:cs typeface="Arial" charset="0"/>
                <a:sym typeface="Symbol" pitchFamily="-64" charset="2"/>
              </a:rPr>
              <a:t>s</a:t>
            </a:r>
            <a:r>
              <a:rPr lang="en-US" kern="0" baseline="-25000" smtClean="0">
                <a:cs typeface="Arial" charset="0"/>
                <a:sym typeface="Symbol" pitchFamily="-64" charset="2"/>
              </a:rPr>
              <a:t>CP   </a:t>
            </a:r>
            <a:r>
              <a:rPr lang="en-US" kern="0" smtClean="0">
                <a:cs typeface="Arial" charset="0"/>
                <a:sym typeface="Symbol" pitchFamily="-64" charset="2"/>
              </a:rPr>
              <a:t>and NORM.DIST(</a:t>
            </a:r>
            <a:r>
              <a:rPr lang="en-US" i="1" kern="0" smtClean="0">
                <a:cs typeface="Arial" charset="0"/>
              </a:rPr>
              <a:t>D</a:t>
            </a:r>
            <a:r>
              <a:rPr lang="en-US" i="1" kern="0" baseline="-25000" smtClean="0">
                <a:cs typeface="Arial" charset="0"/>
              </a:rPr>
              <a:t>CP</a:t>
            </a:r>
            <a:r>
              <a:rPr lang="en-US" kern="0" smtClean="0">
                <a:cs typeface="Arial" charset="0"/>
                <a:sym typeface="Symbol" pitchFamily="-64" charset="2"/>
              </a:rPr>
              <a:t>,</a:t>
            </a:r>
            <a:r>
              <a:rPr lang="en-US" kern="0" smtClean="0">
                <a:latin typeface="Symbol" panose="05050102010706020507" pitchFamily="18" charset="2"/>
                <a:cs typeface="Arial" charset="0"/>
              </a:rPr>
              <a:t> m</a:t>
            </a:r>
            <a:r>
              <a:rPr lang="en-US" i="1" kern="0" baseline="-25000" smtClean="0">
                <a:cs typeface="Arial" charset="0"/>
              </a:rPr>
              <a:t>CP</a:t>
            </a:r>
            <a:r>
              <a:rPr lang="en-US" kern="0" smtClean="0">
                <a:cs typeface="Arial" charset="0"/>
                <a:sym typeface="Symbol" pitchFamily="-64" charset="2"/>
              </a:rPr>
              <a:t>,</a:t>
            </a:r>
            <a:r>
              <a:rPr lang="en-US" kern="0" smtClean="0">
                <a:latin typeface="Symbol" panose="05050102010706020507" pitchFamily="18" charset="2"/>
                <a:cs typeface="Arial" charset="0"/>
                <a:sym typeface="Symbol" pitchFamily="-64" charset="2"/>
              </a:rPr>
              <a:t> s</a:t>
            </a:r>
            <a:r>
              <a:rPr lang="en-US" kern="0" baseline="-25000" smtClean="0">
                <a:cs typeface="Arial" charset="0"/>
                <a:sym typeface="Symbol" pitchFamily="-64" charset="2"/>
              </a:rPr>
              <a:t>CP</a:t>
            </a:r>
            <a:r>
              <a:rPr lang="en-US" kern="0" smtClean="0">
                <a:cs typeface="Arial" charset="0"/>
                <a:sym typeface="Symbol" pitchFamily="-64" charset="2"/>
              </a:rPr>
              <a:t>,1) we can find probability of completing the critical path in ≤ </a:t>
            </a:r>
            <a:r>
              <a:rPr lang="en-US" i="1" kern="0" smtClean="0">
                <a:cs typeface="Arial" charset="0"/>
              </a:rPr>
              <a:t>D</a:t>
            </a:r>
            <a:r>
              <a:rPr lang="en-US" i="1" kern="0" baseline="-25000" smtClean="0">
                <a:cs typeface="Arial" charset="0"/>
              </a:rPr>
              <a:t>CP </a:t>
            </a:r>
            <a:r>
              <a:rPr lang="en-US" kern="0" smtClean="0">
                <a:cs typeface="Arial" charset="0"/>
              </a:rPr>
              <a:t>. </a:t>
            </a:r>
          </a:p>
          <a:p>
            <a:pPr>
              <a:spcBef>
                <a:spcPct val="0"/>
              </a:spcBef>
              <a:buFont typeface="Wingdings" pitchFamily="2" charset="2"/>
              <a:buNone/>
            </a:pPr>
            <a:r>
              <a:rPr lang="en-US" b="1" i="1" kern="0" smtClean="0">
                <a:cs typeface="Arial" charset="0"/>
              </a:rPr>
              <a:t>Project</a:t>
            </a:r>
          </a:p>
          <a:p>
            <a:pPr marL="0" indent="0">
              <a:buFont typeface="Wingdings" pitchFamily="2" charset="2"/>
              <a:buNone/>
            </a:pPr>
            <a:r>
              <a:rPr lang="en-US" altLang="ja-JP" kern="0" smtClean="0">
                <a:cs typeface="Arial" charset="0"/>
                <a:sym typeface="Symbol" pitchFamily="-64" charset="2"/>
              </a:rPr>
              <a:t>Find all paths in the network. Compute µ and </a:t>
            </a:r>
            <a:r>
              <a:rPr lang="en-US" altLang="ja-JP" kern="0" smtClean="0">
                <a:latin typeface="Symbol" panose="05050102010706020507" pitchFamily="18" charset="2"/>
                <a:cs typeface="Arial" charset="0"/>
                <a:sym typeface="Symbol" pitchFamily="-64" charset="2"/>
              </a:rPr>
              <a:t>s</a:t>
            </a:r>
            <a:r>
              <a:rPr lang="en-US" altLang="ja-JP" kern="0" smtClean="0">
                <a:cs typeface="Arial" charset="0"/>
                <a:sym typeface="Symbol" pitchFamily="-64" charset="2"/>
              </a:rPr>
              <a:t> of each path</a:t>
            </a:r>
          </a:p>
          <a:p>
            <a:pPr marL="0" indent="0">
              <a:buFont typeface="Wingdings" pitchFamily="2" charset="2"/>
              <a:buNone/>
            </a:pPr>
            <a:r>
              <a:rPr lang="en-US" altLang="ja-JP" kern="0" smtClean="0">
                <a:cs typeface="Arial" charset="0"/>
                <a:sym typeface="Symbol" pitchFamily="-64" charset="2"/>
              </a:rPr>
              <a:t>Compute the probability of completing each path in </a:t>
            </a:r>
            <a:r>
              <a:rPr lang="en-US" kern="0" smtClean="0">
                <a:cs typeface="Arial" charset="0"/>
              </a:rPr>
              <a:t>≤  the given time</a:t>
            </a:r>
          </a:p>
          <a:p>
            <a:pPr marL="0" indent="0">
              <a:buFont typeface="Wingdings" pitchFamily="2" charset="2"/>
              <a:buNone/>
            </a:pPr>
            <a:r>
              <a:rPr lang="en-US" altLang="ja-JP" kern="0" smtClean="0">
                <a:cs typeface="Arial" charset="0"/>
                <a:sym typeface="Symbol" pitchFamily="-64" charset="2"/>
              </a:rPr>
              <a:t>Calculate the probability that the entire project is completed within the specified time by multiplying these probabilities together</a:t>
            </a:r>
          </a:p>
          <a:p>
            <a:pPr marL="0" indent="0">
              <a:spcBef>
                <a:spcPct val="0"/>
              </a:spcBef>
              <a:buFont typeface="Wingdings" pitchFamily="2" charset="2"/>
              <a:buNone/>
            </a:pPr>
            <a:endParaRPr lang="en-US" kern="0" smtClean="0">
              <a:cs typeface="Arial" charset="0"/>
            </a:endParaRPr>
          </a:p>
          <a:p>
            <a:pPr marL="0" indent="0">
              <a:spcBef>
                <a:spcPct val="0"/>
              </a:spcBef>
              <a:buFont typeface="Wingdings" pitchFamily="2" charset="2"/>
              <a:buNone/>
            </a:pPr>
            <a:endParaRPr lang="en-US" kern="0" smtClean="0">
              <a:cs typeface="Arial" charset="0"/>
            </a:endParaRPr>
          </a:p>
          <a:p>
            <a:pPr>
              <a:spcBef>
                <a:spcPct val="0"/>
              </a:spcBef>
              <a:buFont typeface="Symbol" pitchFamily="-64" charset="2"/>
              <a:buNone/>
            </a:pPr>
            <a:endParaRPr lang="en-US" kern="0" smtClean="0">
              <a:cs typeface="Arial" charset="0"/>
              <a:sym typeface="Symbol" pitchFamily="-64" charset="2"/>
            </a:endParaRPr>
          </a:p>
          <a:p>
            <a:pPr>
              <a:spcBef>
                <a:spcPct val="0"/>
              </a:spcBef>
              <a:buFont typeface="Symbol" pitchFamily="-64" charset="2"/>
              <a:buNone/>
            </a:pPr>
            <a:endParaRPr lang="en-US" kern="0" smtClean="0">
              <a:latin typeface="Book Antiqua" pitchFamily="-64" charset="0"/>
              <a:cs typeface="Arial" charset="0"/>
            </a:endParaRPr>
          </a:p>
          <a:p>
            <a:pPr lvl="1">
              <a:buFont typeface="Wingdings" pitchFamily="2" charset="2"/>
              <a:buNone/>
            </a:pPr>
            <a:endParaRPr lang="en-US" altLang="ja-JP" sz="2800" kern="0" smtClean="0">
              <a:latin typeface="Arial" charset="0"/>
              <a:ea typeface="ＭＳ Ｐゴシック" pitchFamily="-64" charset="-128"/>
              <a:cs typeface="Arial" charset="0"/>
              <a:sym typeface="Symbol" pitchFamily="-64" charset="2"/>
            </a:endParaRPr>
          </a:p>
          <a:p>
            <a:pPr lvl="1"/>
            <a:endParaRPr lang="en-US" altLang="ja-JP" sz="2000" kern="0" smtClean="0">
              <a:latin typeface="Arial" charset="0"/>
              <a:ea typeface="ＭＳ Ｐゴシック" pitchFamily="-64" charset="-128"/>
              <a:cs typeface="Arial" charset="0"/>
              <a:sym typeface="Symbol" pitchFamily="-64" charset="2"/>
            </a:endParaRPr>
          </a:p>
          <a:p>
            <a:pPr>
              <a:buFont typeface="Wingdings" pitchFamily="2" charset="2"/>
              <a:buNone/>
            </a:pPr>
            <a:endParaRPr lang="en-US" kern="0" smtClean="0">
              <a:latin typeface="Arial" charset="0"/>
              <a:cs typeface="Arial" charset="0"/>
              <a:sym typeface="Symbol" pitchFamily="-64" charset="2"/>
            </a:endParaRPr>
          </a:p>
          <a:p>
            <a:pPr>
              <a:buFont typeface="Wingdings" pitchFamily="2" charset="2"/>
              <a:buNone/>
            </a:pPr>
            <a:endParaRPr lang="en-US" kern="0" dirty="0" smtClean="0">
              <a:latin typeface="Arial" charset="0"/>
              <a:cs typeface="Arial" charset="0"/>
              <a:sym typeface="Symbol" pitchFamily="-64" charset="2"/>
            </a:endParaRPr>
          </a:p>
        </p:txBody>
      </p:sp>
      <p:sp>
        <p:nvSpPr>
          <p:cNvPr id="5"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Project Scheduling</a:t>
            </a:r>
            <a:endParaRPr lang="en-US" sz="3600" dirty="0">
              <a:latin typeface="Impact" pitchFamily="34" charset="0"/>
            </a:endParaRPr>
          </a:p>
        </p:txBody>
      </p:sp>
    </p:spTree>
    <p:extLst>
      <p:ext uri="{BB962C8B-B14F-4D97-AF65-F5344CB8AC3E}">
        <p14:creationId xmlns:p14="http://schemas.microsoft.com/office/powerpoint/2010/main" val="34547078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047750" y="2571750"/>
            <a:ext cx="1152525" cy="792163"/>
            <a:chOff x="771" y="1412"/>
            <a:chExt cx="726" cy="499"/>
          </a:xfrm>
        </p:grpSpPr>
        <p:sp>
          <p:nvSpPr>
            <p:cNvPr id="5" name="Rectangle 5"/>
            <p:cNvSpPr>
              <a:spLocks noChangeArrowheads="1"/>
            </p:cNvSpPr>
            <p:nvPr/>
          </p:nvSpPr>
          <p:spPr bwMode="auto">
            <a:xfrm>
              <a:off x="771" y="1412"/>
              <a:ext cx="726" cy="499"/>
            </a:xfrm>
            <a:prstGeom prst="rect">
              <a:avLst/>
            </a:prstGeom>
            <a:noFill/>
            <a:ln w="38100">
              <a:solidFill>
                <a:srgbClr val="000000"/>
              </a:solidFill>
              <a:miter lim="800000"/>
              <a:headEnd/>
              <a:tailEnd/>
            </a:ln>
          </p:spPr>
          <p:txBody>
            <a:bodyPr wrap="none" anchor="ctr"/>
            <a:lstStyle/>
            <a:p>
              <a:endParaRPr lang="en-US"/>
            </a:p>
          </p:txBody>
        </p:sp>
        <p:sp>
          <p:nvSpPr>
            <p:cNvPr id="6" name="Text Box 6"/>
            <p:cNvSpPr txBox="1">
              <a:spLocks noChangeArrowheads="1"/>
            </p:cNvSpPr>
            <p:nvPr/>
          </p:nvSpPr>
          <p:spPr bwMode="auto">
            <a:xfrm>
              <a:off x="979" y="1544"/>
              <a:ext cx="233" cy="252"/>
            </a:xfrm>
            <a:prstGeom prst="rect">
              <a:avLst/>
            </a:prstGeom>
            <a:noFill/>
            <a:ln w="9525">
              <a:noFill/>
              <a:miter lim="800000"/>
              <a:headEnd/>
              <a:tailEnd/>
            </a:ln>
          </p:spPr>
          <p:txBody>
            <a:bodyPr wrap="none">
              <a:spAutoFit/>
            </a:bodyPr>
            <a:lstStyle/>
            <a:p>
              <a:r>
                <a:rPr lang="en-US" sz="2000" dirty="0" smtClean="0">
                  <a:solidFill>
                    <a:srgbClr val="000000"/>
                  </a:solidFill>
                </a:rPr>
                <a:t>A</a:t>
              </a:r>
              <a:endParaRPr lang="en-US" sz="2000" dirty="0">
                <a:solidFill>
                  <a:srgbClr val="000000"/>
                </a:solidFill>
              </a:endParaRPr>
            </a:p>
          </p:txBody>
        </p:sp>
      </p:grpSp>
      <p:grpSp>
        <p:nvGrpSpPr>
          <p:cNvPr id="7" name="Group 7"/>
          <p:cNvGrpSpPr>
            <a:grpSpLocks/>
          </p:cNvGrpSpPr>
          <p:nvPr/>
        </p:nvGrpSpPr>
        <p:grpSpPr bwMode="auto">
          <a:xfrm>
            <a:off x="3422650" y="2535238"/>
            <a:ext cx="1152525" cy="792162"/>
            <a:chOff x="2267" y="1389"/>
            <a:chExt cx="726" cy="499"/>
          </a:xfrm>
        </p:grpSpPr>
        <p:sp>
          <p:nvSpPr>
            <p:cNvPr id="8" name="Rectangle 8"/>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p>
          </p:txBody>
        </p:sp>
        <p:sp>
          <p:nvSpPr>
            <p:cNvPr id="9" name="Text Box 9"/>
            <p:cNvSpPr txBox="1">
              <a:spLocks noChangeArrowheads="1"/>
            </p:cNvSpPr>
            <p:nvPr/>
          </p:nvSpPr>
          <p:spPr bwMode="auto">
            <a:xfrm>
              <a:off x="2465" y="1521"/>
              <a:ext cx="233" cy="252"/>
            </a:xfrm>
            <a:prstGeom prst="rect">
              <a:avLst/>
            </a:prstGeom>
            <a:noFill/>
            <a:ln w="9525">
              <a:noFill/>
              <a:miter lim="800000"/>
              <a:headEnd/>
              <a:tailEnd/>
            </a:ln>
          </p:spPr>
          <p:txBody>
            <a:bodyPr wrap="none">
              <a:spAutoFit/>
            </a:bodyPr>
            <a:lstStyle/>
            <a:p>
              <a:r>
                <a:rPr lang="en-US" sz="2000" dirty="0" smtClean="0">
                  <a:solidFill>
                    <a:srgbClr val="000000"/>
                  </a:solidFill>
                </a:rPr>
                <a:t>D</a:t>
              </a:r>
              <a:endParaRPr lang="en-US" sz="2000" dirty="0">
                <a:solidFill>
                  <a:srgbClr val="000000"/>
                </a:solidFill>
              </a:endParaRPr>
            </a:p>
          </p:txBody>
        </p:sp>
      </p:grpSp>
      <p:grpSp>
        <p:nvGrpSpPr>
          <p:cNvPr id="10" name="Group 10"/>
          <p:cNvGrpSpPr>
            <a:grpSpLocks/>
          </p:cNvGrpSpPr>
          <p:nvPr/>
        </p:nvGrpSpPr>
        <p:grpSpPr bwMode="auto">
          <a:xfrm>
            <a:off x="3422650" y="4083050"/>
            <a:ext cx="1152525" cy="792163"/>
            <a:chOff x="2267" y="2364"/>
            <a:chExt cx="726" cy="499"/>
          </a:xfrm>
        </p:grpSpPr>
        <p:sp>
          <p:nvSpPr>
            <p:cNvPr id="11" name="Rectangle 11"/>
            <p:cNvSpPr>
              <a:spLocks noChangeArrowheads="1"/>
            </p:cNvSpPr>
            <p:nvPr/>
          </p:nvSpPr>
          <p:spPr bwMode="auto">
            <a:xfrm>
              <a:off x="2267" y="2364"/>
              <a:ext cx="726" cy="499"/>
            </a:xfrm>
            <a:prstGeom prst="rect">
              <a:avLst/>
            </a:prstGeom>
            <a:noFill/>
            <a:ln w="38100">
              <a:solidFill>
                <a:srgbClr val="000000"/>
              </a:solidFill>
              <a:miter lim="800000"/>
              <a:headEnd/>
              <a:tailEnd/>
            </a:ln>
          </p:spPr>
          <p:txBody>
            <a:bodyPr wrap="none" anchor="ctr"/>
            <a:lstStyle/>
            <a:p>
              <a:endParaRPr lang="en-US"/>
            </a:p>
          </p:txBody>
        </p:sp>
        <p:sp>
          <p:nvSpPr>
            <p:cNvPr id="12" name="Text Box 12"/>
            <p:cNvSpPr txBox="1">
              <a:spLocks noChangeArrowheads="1"/>
            </p:cNvSpPr>
            <p:nvPr/>
          </p:nvSpPr>
          <p:spPr bwMode="auto">
            <a:xfrm>
              <a:off x="2465" y="2496"/>
              <a:ext cx="215" cy="252"/>
            </a:xfrm>
            <a:prstGeom prst="rect">
              <a:avLst/>
            </a:prstGeom>
            <a:noFill/>
            <a:ln w="9525">
              <a:noFill/>
              <a:miter lim="800000"/>
              <a:headEnd/>
              <a:tailEnd/>
            </a:ln>
          </p:spPr>
          <p:txBody>
            <a:bodyPr wrap="none">
              <a:spAutoFit/>
            </a:bodyPr>
            <a:lstStyle/>
            <a:p>
              <a:r>
                <a:rPr lang="en-US" sz="2000" dirty="0" smtClean="0">
                  <a:solidFill>
                    <a:srgbClr val="000000"/>
                  </a:solidFill>
                </a:rPr>
                <a:t>E</a:t>
              </a:r>
              <a:endParaRPr lang="en-US" sz="2000" dirty="0">
                <a:solidFill>
                  <a:srgbClr val="000000"/>
                </a:solidFill>
              </a:endParaRPr>
            </a:p>
          </p:txBody>
        </p:sp>
      </p:grpSp>
      <p:grpSp>
        <p:nvGrpSpPr>
          <p:cNvPr id="13" name="Group 13"/>
          <p:cNvGrpSpPr>
            <a:grpSpLocks/>
          </p:cNvGrpSpPr>
          <p:nvPr/>
        </p:nvGrpSpPr>
        <p:grpSpPr bwMode="auto">
          <a:xfrm>
            <a:off x="6375400" y="4087813"/>
            <a:ext cx="1152525" cy="792162"/>
            <a:chOff x="4127" y="2367"/>
            <a:chExt cx="726" cy="499"/>
          </a:xfrm>
        </p:grpSpPr>
        <p:sp>
          <p:nvSpPr>
            <p:cNvPr id="14" name="Rectangle 14"/>
            <p:cNvSpPr>
              <a:spLocks noChangeArrowheads="1"/>
            </p:cNvSpPr>
            <p:nvPr/>
          </p:nvSpPr>
          <p:spPr bwMode="auto">
            <a:xfrm>
              <a:off x="4127" y="2367"/>
              <a:ext cx="726" cy="499"/>
            </a:xfrm>
            <a:prstGeom prst="rect">
              <a:avLst/>
            </a:prstGeom>
            <a:noFill/>
            <a:ln w="38100">
              <a:solidFill>
                <a:srgbClr val="000000"/>
              </a:solidFill>
              <a:miter lim="800000"/>
              <a:headEnd/>
              <a:tailEnd/>
            </a:ln>
          </p:spPr>
          <p:txBody>
            <a:bodyPr wrap="none" anchor="ctr"/>
            <a:lstStyle/>
            <a:p>
              <a:endParaRPr lang="en-US"/>
            </a:p>
          </p:txBody>
        </p:sp>
        <p:sp>
          <p:nvSpPr>
            <p:cNvPr id="15" name="Text Box 15"/>
            <p:cNvSpPr txBox="1">
              <a:spLocks noChangeArrowheads="1"/>
            </p:cNvSpPr>
            <p:nvPr/>
          </p:nvSpPr>
          <p:spPr bwMode="auto">
            <a:xfrm>
              <a:off x="4332" y="2499"/>
              <a:ext cx="233" cy="252"/>
            </a:xfrm>
            <a:prstGeom prst="rect">
              <a:avLst/>
            </a:prstGeom>
            <a:noFill/>
            <a:ln w="9525">
              <a:noFill/>
              <a:miter lim="800000"/>
              <a:headEnd/>
              <a:tailEnd/>
            </a:ln>
          </p:spPr>
          <p:txBody>
            <a:bodyPr wrap="none">
              <a:spAutoFit/>
            </a:bodyPr>
            <a:lstStyle/>
            <a:p>
              <a:r>
                <a:rPr lang="en-US" sz="2000" dirty="0">
                  <a:solidFill>
                    <a:srgbClr val="000000"/>
                  </a:solidFill>
                </a:rPr>
                <a:t>H</a:t>
              </a:r>
            </a:p>
          </p:txBody>
        </p:sp>
      </p:grpSp>
      <p:grpSp>
        <p:nvGrpSpPr>
          <p:cNvPr id="16" name="Group 16"/>
          <p:cNvGrpSpPr>
            <a:grpSpLocks/>
          </p:cNvGrpSpPr>
          <p:nvPr/>
        </p:nvGrpSpPr>
        <p:grpSpPr bwMode="auto">
          <a:xfrm>
            <a:off x="3422650" y="5380038"/>
            <a:ext cx="1152525" cy="792162"/>
            <a:chOff x="2267" y="3181"/>
            <a:chExt cx="726" cy="499"/>
          </a:xfrm>
        </p:grpSpPr>
        <p:sp>
          <p:nvSpPr>
            <p:cNvPr id="17" name="Rectangle 17"/>
            <p:cNvSpPr>
              <a:spLocks noChangeArrowheads="1"/>
            </p:cNvSpPr>
            <p:nvPr/>
          </p:nvSpPr>
          <p:spPr bwMode="auto">
            <a:xfrm>
              <a:off x="2267" y="3181"/>
              <a:ext cx="726" cy="499"/>
            </a:xfrm>
            <a:prstGeom prst="rect">
              <a:avLst/>
            </a:prstGeom>
            <a:noFill/>
            <a:ln w="38100">
              <a:solidFill>
                <a:srgbClr val="000000"/>
              </a:solidFill>
              <a:miter lim="800000"/>
              <a:headEnd/>
              <a:tailEnd/>
            </a:ln>
          </p:spPr>
          <p:txBody>
            <a:bodyPr wrap="none" anchor="ctr"/>
            <a:lstStyle/>
            <a:p>
              <a:endParaRPr lang="en-US"/>
            </a:p>
          </p:txBody>
        </p:sp>
        <p:sp>
          <p:nvSpPr>
            <p:cNvPr id="18" name="Text Box 18"/>
            <p:cNvSpPr txBox="1">
              <a:spLocks noChangeArrowheads="1"/>
            </p:cNvSpPr>
            <p:nvPr/>
          </p:nvSpPr>
          <p:spPr bwMode="auto">
            <a:xfrm>
              <a:off x="2465" y="3313"/>
              <a:ext cx="206" cy="252"/>
            </a:xfrm>
            <a:prstGeom prst="rect">
              <a:avLst/>
            </a:prstGeom>
            <a:noFill/>
            <a:ln w="9525">
              <a:noFill/>
              <a:miter lim="800000"/>
              <a:headEnd/>
              <a:tailEnd/>
            </a:ln>
          </p:spPr>
          <p:txBody>
            <a:bodyPr wrap="none">
              <a:spAutoFit/>
            </a:bodyPr>
            <a:lstStyle/>
            <a:p>
              <a:r>
                <a:rPr lang="en-US" sz="2000" dirty="0" smtClean="0">
                  <a:solidFill>
                    <a:srgbClr val="000000"/>
                  </a:solidFill>
                </a:rPr>
                <a:t>F</a:t>
              </a:r>
              <a:endParaRPr lang="en-US" sz="2000" dirty="0">
                <a:solidFill>
                  <a:srgbClr val="000000"/>
                </a:solidFill>
              </a:endParaRPr>
            </a:p>
          </p:txBody>
        </p:sp>
      </p:grpSp>
      <p:grpSp>
        <p:nvGrpSpPr>
          <p:cNvPr id="19" name="Group 19"/>
          <p:cNvGrpSpPr>
            <a:grpSpLocks/>
          </p:cNvGrpSpPr>
          <p:nvPr/>
        </p:nvGrpSpPr>
        <p:grpSpPr bwMode="auto">
          <a:xfrm>
            <a:off x="1012825" y="5307013"/>
            <a:ext cx="1152525" cy="792162"/>
            <a:chOff x="749" y="3135"/>
            <a:chExt cx="726" cy="499"/>
          </a:xfrm>
        </p:grpSpPr>
        <p:sp>
          <p:nvSpPr>
            <p:cNvPr id="20" name="Rectangle 20"/>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p>
          </p:txBody>
        </p:sp>
        <p:sp>
          <p:nvSpPr>
            <p:cNvPr id="21" name="Text Box 21"/>
            <p:cNvSpPr txBox="1">
              <a:spLocks noChangeArrowheads="1"/>
            </p:cNvSpPr>
            <p:nvPr/>
          </p:nvSpPr>
          <p:spPr bwMode="auto">
            <a:xfrm>
              <a:off x="945" y="3267"/>
              <a:ext cx="224" cy="252"/>
            </a:xfrm>
            <a:prstGeom prst="rect">
              <a:avLst/>
            </a:prstGeom>
            <a:noFill/>
            <a:ln w="9525">
              <a:noFill/>
              <a:miter lim="800000"/>
              <a:headEnd/>
              <a:tailEnd/>
            </a:ln>
          </p:spPr>
          <p:txBody>
            <a:bodyPr wrap="none">
              <a:spAutoFit/>
            </a:bodyPr>
            <a:lstStyle/>
            <a:p>
              <a:r>
                <a:rPr lang="en-US" sz="2000" dirty="0">
                  <a:solidFill>
                    <a:srgbClr val="000000"/>
                  </a:solidFill>
                </a:rPr>
                <a:t>C</a:t>
              </a:r>
            </a:p>
          </p:txBody>
        </p:sp>
      </p:grpSp>
      <p:sp>
        <p:nvSpPr>
          <p:cNvPr id="22" name="Text Box 23"/>
          <p:cNvSpPr txBox="1">
            <a:spLocks noChangeArrowheads="1"/>
          </p:cNvSpPr>
          <p:nvPr/>
        </p:nvSpPr>
        <p:spPr bwMode="auto">
          <a:xfrm>
            <a:off x="1142623" y="2183049"/>
            <a:ext cx="837089" cy="369332"/>
          </a:xfrm>
          <a:prstGeom prst="rect">
            <a:avLst/>
          </a:prstGeom>
          <a:noFill/>
          <a:ln w="9525">
            <a:noFill/>
            <a:miter lim="800000"/>
            <a:headEnd/>
            <a:tailEnd/>
          </a:ln>
        </p:spPr>
        <p:txBody>
          <a:bodyPr wrap="none">
            <a:spAutoFit/>
          </a:bodyPr>
          <a:lstStyle/>
          <a:p>
            <a:r>
              <a:rPr lang="en-US" b="1" dirty="0" smtClean="0"/>
              <a:t>15, </a:t>
            </a:r>
            <a:r>
              <a:rPr lang="en-US" b="1" dirty="0"/>
              <a:t>3</a:t>
            </a:r>
          </a:p>
        </p:txBody>
      </p:sp>
      <p:sp>
        <p:nvSpPr>
          <p:cNvPr id="23" name="Text Box 24"/>
          <p:cNvSpPr txBox="1">
            <a:spLocks noChangeArrowheads="1"/>
          </p:cNvSpPr>
          <p:nvPr/>
        </p:nvSpPr>
        <p:spPr bwMode="auto">
          <a:xfrm>
            <a:off x="1181896" y="4915185"/>
            <a:ext cx="758541" cy="369332"/>
          </a:xfrm>
          <a:prstGeom prst="rect">
            <a:avLst/>
          </a:prstGeom>
          <a:noFill/>
          <a:ln w="9525">
            <a:noFill/>
            <a:miter lim="800000"/>
            <a:headEnd/>
            <a:tailEnd/>
          </a:ln>
        </p:spPr>
        <p:txBody>
          <a:bodyPr wrap="none">
            <a:spAutoFit/>
          </a:bodyPr>
          <a:lstStyle/>
          <a:p>
            <a:r>
              <a:rPr lang="en-US" b="1" dirty="0" smtClean="0">
                <a:solidFill>
                  <a:srgbClr val="000000"/>
                </a:solidFill>
              </a:rPr>
              <a:t>10,3</a:t>
            </a:r>
            <a:endParaRPr lang="en-US" b="1" dirty="0">
              <a:solidFill>
                <a:srgbClr val="000000"/>
              </a:solidFill>
            </a:endParaRPr>
          </a:p>
        </p:txBody>
      </p:sp>
      <p:sp>
        <p:nvSpPr>
          <p:cNvPr id="24" name="Text Box 25"/>
          <p:cNvSpPr txBox="1">
            <a:spLocks noChangeArrowheads="1"/>
          </p:cNvSpPr>
          <p:nvPr/>
        </p:nvSpPr>
        <p:spPr bwMode="auto">
          <a:xfrm>
            <a:off x="3635896" y="2157413"/>
            <a:ext cx="595035" cy="369332"/>
          </a:xfrm>
          <a:prstGeom prst="rect">
            <a:avLst/>
          </a:prstGeom>
          <a:noFill/>
          <a:ln w="9525">
            <a:noFill/>
            <a:miter lim="800000"/>
            <a:headEnd/>
            <a:tailEnd/>
          </a:ln>
        </p:spPr>
        <p:txBody>
          <a:bodyPr wrap="none">
            <a:spAutoFit/>
          </a:bodyPr>
          <a:lstStyle/>
          <a:p>
            <a:r>
              <a:rPr lang="en-US" b="1" dirty="0">
                <a:solidFill>
                  <a:srgbClr val="000000"/>
                </a:solidFill>
              </a:rPr>
              <a:t>5</a:t>
            </a:r>
            <a:r>
              <a:rPr lang="en-US" b="1" dirty="0" smtClean="0">
                <a:solidFill>
                  <a:srgbClr val="000000"/>
                </a:solidFill>
              </a:rPr>
              <a:t>,1</a:t>
            </a:r>
            <a:endParaRPr lang="en-US" b="1" dirty="0">
              <a:solidFill>
                <a:srgbClr val="000000"/>
              </a:solidFill>
            </a:endParaRPr>
          </a:p>
        </p:txBody>
      </p:sp>
      <p:sp>
        <p:nvSpPr>
          <p:cNvPr id="25" name="Text Box 26"/>
          <p:cNvSpPr txBox="1">
            <a:spLocks noChangeArrowheads="1"/>
          </p:cNvSpPr>
          <p:nvPr/>
        </p:nvSpPr>
        <p:spPr bwMode="auto">
          <a:xfrm>
            <a:off x="3525427" y="3676948"/>
            <a:ext cx="758541" cy="369332"/>
          </a:xfrm>
          <a:prstGeom prst="rect">
            <a:avLst/>
          </a:prstGeom>
          <a:noFill/>
          <a:ln w="9525">
            <a:noFill/>
            <a:miter lim="800000"/>
            <a:headEnd/>
            <a:tailEnd/>
          </a:ln>
        </p:spPr>
        <p:txBody>
          <a:bodyPr wrap="none">
            <a:spAutoFit/>
          </a:bodyPr>
          <a:lstStyle/>
          <a:p>
            <a:r>
              <a:rPr lang="en-US" b="1" dirty="0" smtClean="0">
                <a:solidFill>
                  <a:srgbClr val="000000"/>
                </a:solidFill>
              </a:rPr>
              <a:t>10,2</a:t>
            </a:r>
            <a:endParaRPr lang="en-US" b="1" dirty="0">
              <a:solidFill>
                <a:srgbClr val="000000"/>
              </a:solidFill>
            </a:endParaRPr>
          </a:p>
        </p:txBody>
      </p:sp>
      <p:sp>
        <p:nvSpPr>
          <p:cNvPr id="26" name="Text Box 27"/>
          <p:cNvSpPr txBox="1">
            <a:spLocks noChangeArrowheads="1"/>
          </p:cNvSpPr>
          <p:nvPr/>
        </p:nvSpPr>
        <p:spPr bwMode="auto">
          <a:xfrm>
            <a:off x="3525427" y="5005388"/>
            <a:ext cx="758541" cy="369332"/>
          </a:xfrm>
          <a:prstGeom prst="rect">
            <a:avLst/>
          </a:prstGeom>
          <a:noFill/>
          <a:ln w="9525">
            <a:noFill/>
            <a:miter lim="800000"/>
            <a:headEnd/>
            <a:tailEnd/>
          </a:ln>
        </p:spPr>
        <p:txBody>
          <a:bodyPr wrap="none">
            <a:spAutoFit/>
          </a:bodyPr>
          <a:lstStyle/>
          <a:p>
            <a:r>
              <a:rPr lang="en-US" b="1" dirty="0" smtClean="0">
                <a:solidFill>
                  <a:srgbClr val="000000"/>
                </a:solidFill>
              </a:rPr>
              <a:t>20,5</a:t>
            </a:r>
            <a:endParaRPr lang="en-US" b="1" dirty="0">
              <a:solidFill>
                <a:srgbClr val="000000"/>
              </a:solidFill>
            </a:endParaRPr>
          </a:p>
        </p:txBody>
      </p:sp>
      <p:sp>
        <p:nvSpPr>
          <p:cNvPr id="27" name="Text Box 28"/>
          <p:cNvSpPr txBox="1">
            <a:spLocks noChangeArrowheads="1"/>
          </p:cNvSpPr>
          <p:nvPr/>
        </p:nvSpPr>
        <p:spPr bwMode="auto">
          <a:xfrm>
            <a:off x="6549763" y="3721100"/>
            <a:ext cx="758541" cy="369332"/>
          </a:xfrm>
          <a:prstGeom prst="rect">
            <a:avLst/>
          </a:prstGeom>
          <a:noFill/>
          <a:ln w="9525">
            <a:noFill/>
            <a:miter lim="800000"/>
            <a:headEnd/>
            <a:tailEnd/>
          </a:ln>
        </p:spPr>
        <p:txBody>
          <a:bodyPr wrap="none">
            <a:spAutoFit/>
          </a:bodyPr>
          <a:lstStyle/>
          <a:p>
            <a:r>
              <a:rPr lang="en-US" b="1" dirty="0" smtClean="0">
                <a:solidFill>
                  <a:srgbClr val="000000"/>
                </a:solidFill>
              </a:rPr>
              <a:t>10,2</a:t>
            </a:r>
            <a:endParaRPr lang="en-US" b="1" dirty="0">
              <a:solidFill>
                <a:srgbClr val="000000"/>
              </a:solidFill>
            </a:endParaRPr>
          </a:p>
        </p:txBody>
      </p:sp>
      <p:sp>
        <p:nvSpPr>
          <p:cNvPr id="28" name="Line 30"/>
          <p:cNvSpPr>
            <a:spLocks noChangeShapeType="1"/>
          </p:cNvSpPr>
          <p:nvPr/>
        </p:nvSpPr>
        <p:spPr bwMode="auto">
          <a:xfrm>
            <a:off x="2201862" y="2752725"/>
            <a:ext cx="1187450" cy="0"/>
          </a:xfrm>
          <a:prstGeom prst="line">
            <a:avLst/>
          </a:prstGeom>
          <a:noFill/>
          <a:ln w="28575">
            <a:solidFill>
              <a:srgbClr val="000000"/>
            </a:solidFill>
            <a:round/>
            <a:headEnd/>
            <a:tailEnd type="arrow" w="med" len="med"/>
          </a:ln>
        </p:spPr>
        <p:txBody>
          <a:bodyPr/>
          <a:lstStyle/>
          <a:p>
            <a:endParaRPr lang="en-US"/>
          </a:p>
        </p:txBody>
      </p:sp>
      <p:sp>
        <p:nvSpPr>
          <p:cNvPr id="29" name="Line 31"/>
          <p:cNvSpPr>
            <a:spLocks noChangeShapeType="1"/>
          </p:cNvSpPr>
          <p:nvPr/>
        </p:nvSpPr>
        <p:spPr bwMode="auto">
          <a:xfrm>
            <a:off x="2474912" y="4484689"/>
            <a:ext cx="914400" cy="6349"/>
          </a:xfrm>
          <a:prstGeom prst="line">
            <a:avLst/>
          </a:prstGeom>
          <a:noFill/>
          <a:ln w="28575">
            <a:solidFill>
              <a:srgbClr val="000000"/>
            </a:solidFill>
            <a:round/>
            <a:headEnd/>
            <a:tailEnd type="arrow" w="med" len="med"/>
          </a:ln>
        </p:spPr>
        <p:txBody>
          <a:bodyPr/>
          <a:lstStyle/>
          <a:p>
            <a:endParaRPr lang="en-US"/>
          </a:p>
        </p:txBody>
      </p:sp>
      <p:sp>
        <p:nvSpPr>
          <p:cNvPr id="30" name="Line 34"/>
          <p:cNvSpPr>
            <a:spLocks noChangeShapeType="1"/>
          </p:cNvSpPr>
          <p:nvPr/>
        </p:nvSpPr>
        <p:spPr bwMode="auto">
          <a:xfrm>
            <a:off x="4614862" y="4418013"/>
            <a:ext cx="1701800" cy="0"/>
          </a:xfrm>
          <a:prstGeom prst="line">
            <a:avLst/>
          </a:prstGeom>
          <a:noFill/>
          <a:ln w="28575">
            <a:solidFill>
              <a:srgbClr val="000000"/>
            </a:solidFill>
            <a:round/>
            <a:headEnd/>
            <a:tailEnd type="arrow" w="med" len="med"/>
          </a:ln>
        </p:spPr>
        <p:txBody>
          <a:bodyPr/>
          <a:lstStyle/>
          <a:p>
            <a:endParaRPr lang="en-US"/>
          </a:p>
        </p:txBody>
      </p:sp>
      <p:grpSp>
        <p:nvGrpSpPr>
          <p:cNvPr id="31" name="Group 37"/>
          <p:cNvGrpSpPr>
            <a:grpSpLocks/>
          </p:cNvGrpSpPr>
          <p:nvPr/>
        </p:nvGrpSpPr>
        <p:grpSpPr bwMode="auto">
          <a:xfrm>
            <a:off x="8070850" y="2660650"/>
            <a:ext cx="768350" cy="566738"/>
            <a:chOff x="150" y="2402"/>
            <a:chExt cx="484" cy="357"/>
          </a:xfrm>
        </p:grpSpPr>
        <p:sp>
          <p:nvSpPr>
            <p:cNvPr id="32" name="Oval 38"/>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p>
          </p:txBody>
        </p:sp>
        <p:sp>
          <p:nvSpPr>
            <p:cNvPr id="33" name="Text Box 39"/>
            <p:cNvSpPr txBox="1">
              <a:spLocks noChangeArrowheads="1"/>
            </p:cNvSpPr>
            <p:nvPr/>
          </p:nvSpPr>
          <p:spPr bwMode="auto">
            <a:xfrm>
              <a:off x="288" y="2471"/>
              <a:ext cx="244" cy="288"/>
            </a:xfrm>
            <a:prstGeom prst="rect">
              <a:avLst/>
            </a:prstGeom>
            <a:noFill/>
            <a:ln w="9525">
              <a:noFill/>
              <a:miter lim="800000"/>
              <a:headEnd/>
              <a:tailEnd/>
            </a:ln>
          </p:spPr>
          <p:txBody>
            <a:bodyPr wrap="none">
              <a:spAutoFit/>
            </a:bodyPr>
            <a:lstStyle/>
            <a:p>
              <a:r>
                <a:rPr lang="en-US" b="1"/>
                <a:t>E</a:t>
              </a:r>
            </a:p>
          </p:txBody>
        </p:sp>
      </p:grpSp>
      <p:sp>
        <p:nvSpPr>
          <p:cNvPr id="34" name="Line 40"/>
          <p:cNvSpPr>
            <a:spLocks noChangeShapeType="1"/>
          </p:cNvSpPr>
          <p:nvPr/>
        </p:nvSpPr>
        <p:spPr bwMode="auto">
          <a:xfrm>
            <a:off x="6553200" y="2919413"/>
            <a:ext cx="1428704" cy="0"/>
          </a:xfrm>
          <a:prstGeom prst="line">
            <a:avLst/>
          </a:prstGeom>
          <a:noFill/>
          <a:ln w="28575">
            <a:solidFill>
              <a:srgbClr val="000000"/>
            </a:solidFill>
            <a:round/>
            <a:headEnd/>
            <a:tailEnd type="arrow" w="med" len="med"/>
          </a:ln>
        </p:spPr>
        <p:txBody>
          <a:bodyPr/>
          <a:lstStyle/>
          <a:p>
            <a:endParaRPr lang="en-US"/>
          </a:p>
        </p:txBody>
      </p:sp>
      <p:grpSp>
        <p:nvGrpSpPr>
          <p:cNvPr id="35" name="Group 43"/>
          <p:cNvGrpSpPr>
            <a:grpSpLocks/>
          </p:cNvGrpSpPr>
          <p:nvPr/>
        </p:nvGrpSpPr>
        <p:grpSpPr bwMode="auto">
          <a:xfrm>
            <a:off x="61912" y="4143375"/>
            <a:ext cx="768350" cy="566738"/>
            <a:chOff x="150" y="2402"/>
            <a:chExt cx="484" cy="357"/>
          </a:xfrm>
        </p:grpSpPr>
        <p:sp>
          <p:nvSpPr>
            <p:cNvPr id="36" name="Oval 44"/>
            <p:cNvSpPr>
              <a:spLocks noChangeArrowheads="1"/>
            </p:cNvSpPr>
            <p:nvPr/>
          </p:nvSpPr>
          <p:spPr bwMode="auto">
            <a:xfrm>
              <a:off x="150" y="2402"/>
              <a:ext cx="484" cy="346"/>
            </a:xfrm>
            <a:prstGeom prst="ellipse">
              <a:avLst/>
            </a:prstGeom>
            <a:noFill/>
            <a:ln w="38100">
              <a:solidFill>
                <a:srgbClr val="000000"/>
              </a:solidFill>
              <a:round/>
              <a:headEnd/>
              <a:tailEnd/>
            </a:ln>
          </p:spPr>
          <p:txBody>
            <a:bodyPr wrap="none" anchor="ctr"/>
            <a:lstStyle/>
            <a:p>
              <a:endParaRPr lang="en-US"/>
            </a:p>
          </p:txBody>
        </p:sp>
        <p:sp>
          <p:nvSpPr>
            <p:cNvPr id="37" name="Text Box 45"/>
            <p:cNvSpPr txBox="1">
              <a:spLocks noChangeArrowheads="1"/>
            </p:cNvSpPr>
            <p:nvPr/>
          </p:nvSpPr>
          <p:spPr bwMode="auto">
            <a:xfrm>
              <a:off x="288" y="2471"/>
              <a:ext cx="223" cy="288"/>
            </a:xfrm>
            <a:prstGeom prst="rect">
              <a:avLst/>
            </a:prstGeom>
            <a:noFill/>
            <a:ln w="9525">
              <a:noFill/>
              <a:miter lim="800000"/>
              <a:headEnd/>
              <a:tailEnd/>
            </a:ln>
          </p:spPr>
          <p:txBody>
            <a:bodyPr wrap="none">
              <a:spAutoFit/>
            </a:bodyPr>
            <a:lstStyle/>
            <a:p>
              <a:r>
                <a:rPr lang="en-US" b="1"/>
                <a:t>S</a:t>
              </a:r>
            </a:p>
          </p:txBody>
        </p:sp>
      </p:grpSp>
      <p:sp>
        <p:nvSpPr>
          <p:cNvPr id="38" name="Line 46"/>
          <p:cNvSpPr>
            <a:spLocks noChangeShapeType="1"/>
          </p:cNvSpPr>
          <p:nvPr/>
        </p:nvSpPr>
        <p:spPr bwMode="auto">
          <a:xfrm flipV="1">
            <a:off x="665162" y="3100388"/>
            <a:ext cx="328613" cy="1098550"/>
          </a:xfrm>
          <a:prstGeom prst="line">
            <a:avLst/>
          </a:prstGeom>
          <a:noFill/>
          <a:ln w="28575">
            <a:solidFill>
              <a:srgbClr val="000000"/>
            </a:solidFill>
            <a:round/>
            <a:headEnd/>
            <a:tailEnd type="arrow" w="med" len="med"/>
          </a:ln>
        </p:spPr>
        <p:txBody>
          <a:bodyPr/>
          <a:lstStyle/>
          <a:p>
            <a:endParaRPr lang="en-US"/>
          </a:p>
        </p:txBody>
      </p:sp>
      <p:grpSp>
        <p:nvGrpSpPr>
          <p:cNvPr id="39" name="Group 38"/>
          <p:cNvGrpSpPr/>
          <p:nvPr/>
        </p:nvGrpSpPr>
        <p:grpSpPr>
          <a:xfrm>
            <a:off x="665162" y="3209925"/>
            <a:ext cx="7570788" cy="2560638"/>
            <a:chOff x="665162" y="3209925"/>
            <a:chExt cx="7570788" cy="2560638"/>
          </a:xfrm>
        </p:grpSpPr>
        <p:sp>
          <p:nvSpPr>
            <p:cNvPr id="40" name="Line 61"/>
            <p:cNvSpPr>
              <a:spLocks noChangeShapeType="1"/>
            </p:cNvSpPr>
            <p:nvPr/>
          </p:nvSpPr>
          <p:spPr bwMode="auto">
            <a:xfrm flipV="1">
              <a:off x="7577137" y="3209925"/>
              <a:ext cx="658813" cy="1152525"/>
            </a:xfrm>
            <a:prstGeom prst="line">
              <a:avLst/>
            </a:prstGeom>
            <a:noFill/>
            <a:ln w="28575">
              <a:solidFill>
                <a:srgbClr val="000000"/>
              </a:solidFill>
              <a:round/>
              <a:headEnd/>
              <a:tailEnd type="arrow" w="med" len="med"/>
            </a:ln>
          </p:spPr>
          <p:txBody>
            <a:bodyPr/>
            <a:lstStyle/>
            <a:p>
              <a:endParaRPr lang="en-US"/>
            </a:p>
          </p:txBody>
        </p:sp>
        <p:sp>
          <p:nvSpPr>
            <p:cNvPr id="41" name="Line 32"/>
            <p:cNvSpPr>
              <a:spLocks noChangeShapeType="1"/>
            </p:cNvSpPr>
            <p:nvPr/>
          </p:nvSpPr>
          <p:spPr bwMode="auto">
            <a:xfrm>
              <a:off x="2201862" y="5770563"/>
              <a:ext cx="1187450" cy="0"/>
            </a:xfrm>
            <a:prstGeom prst="line">
              <a:avLst/>
            </a:prstGeom>
            <a:noFill/>
            <a:ln w="28575">
              <a:solidFill>
                <a:srgbClr val="000000"/>
              </a:solidFill>
              <a:round/>
              <a:headEnd/>
              <a:tailEnd type="arrow" w="med" len="med"/>
            </a:ln>
          </p:spPr>
          <p:txBody>
            <a:bodyPr/>
            <a:lstStyle/>
            <a:p>
              <a:endParaRPr lang="en-US"/>
            </a:p>
          </p:txBody>
        </p:sp>
        <p:sp>
          <p:nvSpPr>
            <p:cNvPr id="42" name="Line 35"/>
            <p:cNvSpPr>
              <a:spLocks noChangeShapeType="1"/>
            </p:cNvSpPr>
            <p:nvPr/>
          </p:nvSpPr>
          <p:spPr bwMode="auto">
            <a:xfrm flipV="1">
              <a:off x="4614862" y="4692650"/>
              <a:ext cx="1701800" cy="1041400"/>
            </a:xfrm>
            <a:prstGeom prst="line">
              <a:avLst/>
            </a:prstGeom>
            <a:noFill/>
            <a:ln w="28575">
              <a:solidFill>
                <a:srgbClr val="000000"/>
              </a:solidFill>
              <a:round/>
              <a:headEnd/>
              <a:tailEnd type="arrow" w="med" len="med"/>
            </a:ln>
          </p:spPr>
          <p:txBody>
            <a:bodyPr/>
            <a:lstStyle/>
            <a:p>
              <a:endParaRPr lang="en-US"/>
            </a:p>
          </p:txBody>
        </p:sp>
        <p:sp>
          <p:nvSpPr>
            <p:cNvPr id="43" name="Line 47"/>
            <p:cNvSpPr>
              <a:spLocks noChangeShapeType="1"/>
            </p:cNvSpPr>
            <p:nvPr/>
          </p:nvSpPr>
          <p:spPr bwMode="auto">
            <a:xfrm>
              <a:off x="665162" y="4637088"/>
              <a:ext cx="328613" cy="1042987"/>
            </a:xfrm>
            <a:prstGeom prst="line">
              <a:avLst/>
            </a:prstGeom>
            <a:noFill/>
            <a:ln w="28575">
              <a:solidFill>
                <a:srgbClr val="000000"/>
              </a:solidFill>
              <a:round/>
              <a:headEnd/>
              <a:tailEnd type="arrow" w="med" len="med"/>
            </a:ln>
          </p:spPr>
          <p:txBody>
            <a:bodyPr/>
            <a:lstStyle/>
            <a:p>
              <a:endParaRPr lang="en-US"/>
            </a:p>
          </p:txBody>
        </p:sp>
      </p:grpSp>
      <p:grpSp>
        <p:nvGrpSpPr>
          <p:cNvPr id="44" name="Group 19"/>
          <p:cNvGrpSpPr>
            <a:grpSpLocks/>
          </p:cNvGrpSpPr>
          <p:nvPr/>
        </p:nvGrpSpPr>
        <p:grpSpPr bwMode="auto">
          <a:xfrm>
            <a:off x="1263649" y="3875089"/>
            <a:ext cx="1152525" cy="792162"/>
            <a:chOff x="749" y="3135"/>
            <a:chExt cx="726" cy="499"/>
          </a:xfrm>
        </p:grpSpPr>
        <p:sp>
          <p:nvSpPr>
            <p:cNvPr id="45" name="Rectangle 20"/>
            <p:cNvSpPr>
              <a:spLocks noChangeArrowheads="1"/>
            </p:cNvSpPr>
            <p:nvPr/>
          </p:nvSpPr>
          <p:spPr bwMode="auto">
            <a:xfrm>
              <a:off x="749" y="3135"/>
              <a:ext cx="726" cy="499"/>
            </a:xfrm>
            <a:prstGeom prst="rect">
              <a:avLst/>
            </a:prstGeom>
            <a:noFill/>
            <a:ln w="38100">
              <a:solidFill>
                <a:srgbClr val="000000"/>
              </a:solidFill>
              <a:miter lim="800000"/>
              <a:headEnd/>
              <a:tailEnd/>
            </a:ln>
          </p:spPr>
          <p:txBody>
            <a:bodyPr wrap="none" anchor="ctr"/>
            <a:lstStyle/>
            <a:p>
              <a:endParaRPr lang="en-US"/>
            </a:p>
          </p:txBody>
        </p:sp>
        <p:sp>
          <p:nvSpPr>
            <p:cNvPr id="46" name="Text Box 21"/>
            <p:cNvSpPr txBox="1">
              <a:spLocks noChangeArrowheads="1"/>
            </p:cNvSpPr>
            <p:nvPr/>
          </p:nvSpPr>
          <p:spPr bwMode="auto">
            <a:xfrm>
              <a:off x="945" y="3267"/>
              <a:ext cx="224" cy="252"/>
            </a:xfrm>
            <a:prstGeom prst="rect">
              <a:avLst/>
            </a:prstGeom>
            <a:noFill/>
            <a:ln w="9525">
              <a:noFill/>
              <a:miter lim="800000"/>
              <a:headEnd/>
              <a:tailEnd/>
            </a:ln>
          </p:spPr>
          <p:txBody>
            <a:bodyPr wrap="none">
              <a:spAutoFit/>
            </a:bodyPr>
            <a:lstStyle/>
            <a:p>
              <a:r>
                <a:rPr lang="en-US" sz="2000" dirty="0">
                  <a:solidFill>
                    <a:srgbClr val="000000"/>
                  </a:solidFill>
                </a:rPr>
                <a:t>B</a:t>
              </a:r>
            </a:p>
          </p:txBody>
        </p:sp>
      </p:grpSp>
      <p:sp>
        <p:nvSpPr>
          <p:cNvPr id="47" name="Text Box 24"/>
          <p:cNvSpPr txBox="1">
            <a:spLocks noChangeArrowheads="1"/>
          </p:cNvSpPr>
          <p:nvPr/>
        </p:nvSpPr>
        <p:spPr bwMode="auto">
          <a:xfrm>
            <a:off x="1362199" y="3500499"/>
            <a:ext cx="833537" cy="369332"/>
          </a:xfrm>
          <a:prstGeom prst="rect">
            <a:avLst/>
          </a:prstGeom>
          <a:noFill/>
          <a:ln w="9525">
            <a:noFill/>
            <a:miter lim="800000"/>
            <a:headEnd/>
            <a:tailEnd/>
          </a:ln>
        </p:spPr>
        <p:txBody>
          <a:bodyPr wrap="square">
            <a:spAutoFit/>
          </a:bodyPr>
          <a:lstStyle/>
          <a:p>
            <a:r>
              <a:rPr lang="en-US" b="1" dirty="0" smtClean="0">
                <a:solidFill>
                  <a:srgbClr val="000000"/>
                </a:solidFill>
              </a:rPr>
              <a:t>20,2</a:t>
            </a:r>
            <a:endParaRPr lang="en-US" b="1" dirty="0">
              <a:solidFill>
                <a:srgbClr val="000000"/>
              </a:solidFill>
            </a:endParaRPr>
          </a:p>
        </p:txBody>
      </p:sp>
      <p:sp>
        <p:nvSpPr>
          <p:cNvPr id="48" name="Line 46"/>
          <p:cNvSpPr>
            <a:spLocks noChangeShapeType="1"/>
          </p:cNvSpPr>
          <p:nvPr/>
        </p:nvSpPr>
        <p:spPr bwMode="auto">
          <a:xfrm flipV="1">
            <a:off x="810834" y="4368906"/>
            <a:ext cx="444499" cy="1"/>
          </a:xfrm>
          <a:prstGeom prst="line">
            <a:avLst/>
          </a:prstGeom>
          <a:noFill/>
          <a:ln w="28575">
            <a:solidFill>
              <a:srgbClr val="000000"/>
            </a:solidFill>
            <a:round/>
            <a:headEnd/>
            <a:tailEnd type="arrow" w="med" len="med"/>
          </a:ln>
        </p:spPr>
        <p:txBody>
          <a:bodyPr/>
          <a:lstStyle/>
          <a:p>
            <a:endParaRPr lang="en-US"/>
          </a:p>
        </p:txBody>
      </p:sp>
      <p:grpSp>
        <p:nvGrpSpPr>
          <p:cNvPr id="49" name="Group 7"/>
          <p:cNvGrpSpPr>
            <a:grpSpLocks/>
          </p:cNvGrpSpPr>
          <p:nvPr/>
        </p:nvGrpSpPr>
        <p:grpSpPr bwMode="auto">
          <a:xfrm>
            <a:off x="5108621" y="2535238"/>
            <a:ext cx="1152525" cy="792162"/>
            <a:chOff x="2267" y="1389"/>
            <a:chExt cx="726" cy="499"/>
          </a:xfrm>
        </p:grpSpPr>
        <p:sp>
          <p:nvSpPr>
            <p:cNvPr id="50" name="Rectangle 8"/>
            <p:cNvSpPr>
              <a:spLocks noChangeArrowheads="1"/>
            </p:cNvSpPr>
            <p:nvPr/>
          </p:nvSpPr>
          <p:spPr bwMode="auto">
            <a:xfrm>
              <a:off x="2267" y="1389"/>
              <a:ext cx="726" cy="499"/>
            </a:xfrm>
            <a:prstGeom prst="rect">
              <a:avLst/>
            </a:prstGeom>
            <a:noFill/>
            <a:ln w="38100">
              <a:solidFill>
                <a:srgbClr val="000000"/>
              </a:solidFill>
              <a:miter lim="800000"/>
              <a:headEnd/>
              <a:tailEnd/>
            </a:ln>
          </p:spPr>
          <p:txBody>
            <a:bodyPr wrap="none" anchor="ctr"/>
            <a:lstStyle/>
            <a:p>
              <a:endParaRPr lang="en-US"/>
            </a:p>
          </p:txBody>
        </p:sp>
        <p:sp>
          <p:nvSpPr>
            <p:cNvPr id="51" name="Text Box 9"/>
            <p:cNvSpPr txBox="1">
              <a:spLocks noChangeArrowheads="1"/>
            </p:cNvSpPr>
            <p:nvPr/>
          </p:nvSpPr>
          <p:spPr bwMode="auto">
            <a:xfrm>
              <a:off x="2465" y="1521"/>
              <a:ext cx="233" cy="252"/>
            </a:xfrm>
            <a:prstGeom prst="rect">
              <a:avLst/>
            </a:prstGeom>
            <a:noFill/>
            <a:ln w="9525">
              <a:noFill/>
              <a:miter lim="800000"/>
              <a:headEnd/>
              <a:tailEnd/>
            </a:ln>
          </p:spPr>
          <p:txBody>
            <a:bodyPr wrap="none">
              <a:spAutoFit/>
            </a:bodyPr>
            <a:lstStyle/>
            <a:p>
              <a:r>
                <a:rPr lang="en-US" sz="2000" dirty="0">
                  <a:solidFill>
                    <a:srgbClr val="000000"/>
                  </a:solidFill>
                </a:rPr>
                <a:t>G</a:t>
              </a:r>
            </a:p>
          </p:txBody>
        </p:sp>
      </p:grpSp>
      <p:sp>
        <p:nvSpPr>
          <p:cNvPr id="52" name="Text Box 25"/>
          <p:cNvSpPr txBox="1">
            <a:spLocks noChangeArrowheads="1"/>
          </p:cNvSpPr>
          <p:nvPr/>
        </p:nvSpPr>
        <p:spPr bwMode="auto">
          <a:xfrm>
            <a:off x="5253619" y="2157413"/>
            <a:ext cx="758541" cy="369332"/>
          </a:xfrm>
          <a:prstGeom prst="rect">
            <a:avLst/>
          </a:prstGeom>
          <a:noFill/>
          <a:ln w="9525">
            <a:noFill/>
            <a:miter lim="800000"/>
            <a:headEnd/>
            <a:tailEnd/>
          </a:ln>
        </p:spPr>
        <p:txBody>
          <a:bodyPr wrap="none">
            <a:spAutoFit/>
          </a:bodyPr>
          <a:lstStyle/>
          <a:p>
            <a:r>
              <a:rPr lang="en-US" b="1" dirty="0" smtClean="0">
                <a:solidFill>
                  <a:srgbClr val="000000"/>
                </a:solidFill>
              </a:rPr>
              <a:t>20,4</a:t>
            </a:r>
            <a:endParaRPr lang="en-US" b="1" dirty="0">
              <a:solidFill>
                <a:srgbClr val="000000"/>
              </a:solidFill>
            </a:endParaRPr>
          </a:p>
        </p:txBody>
      </p:sp>
      <p:sp>
        <p:nvSpPr>
          <p:cNvPr id="53" name="Line 30"/>
          <p:cNvSpPr>
            <a:spLocks noChangeShapeType="1"/>
          </p:cNvSpPr>
          <p:nvPr/>
        </p:nvSpPr>
        <p:spPr bwMode="auto">
          <a:xfrm>
            <a:off x="4605384" y="2916847"/>
            <a:ext cx="463504" cy="2565"/>
          </a:xfrm>
          <a:prstGeom prst="line">
            <a:avLst/>
          </a:prstGeom>
          <a:noFill/>
          <a:ln w="28575">
            <a:solidFill>
              <a:srgbClr val="000000"/>
            </a:solidFill>
            <a:round/>
            <a:headEnd/>
            <a:tailEnd type="arrow" w="med" len="med"/>
          </a:ln>
        </p:spPr>
        <p:txBody>
          <a:bodyPr/>
          <a:lstStyle/>
          <a:p>
            <a:endParaRPr lang="en-US"/>
          </a:p>
        </p:txBody>
      </p:sp>
      <p:sp>
        <p:nvSpPr>
          <p:cNvPr id="54" name="Line 30"/>
          <p:cNvSpPr>
            <a:spLocks noChangeShapeType="1"/>
          </p:cNvSpPr>
          <p:nvPr/>
        </p:nvSpPr>
        <p:spPr bwMode="auto">
          <a:xfrm flipV="1">
            <a:off x="2441574" y="3248026"/>
            <a:ext cx="2627314" cy="777577"/>
          </a:xfrm>
          <a:prstGeom prst="line">
            <a:avLst/>
          </a:prstGeom>
          <a:noFill/>
          <a:ln w="28575">
            <a:solidFill>
              <a:srgbClr val="000000"/>
            </a:solidFill>
            <a:round/>
            <a:headEnd/>
            <a:tailEnd type="arrow" w="med" len="med"/>
          </a:ln>
        </p:spPr>
        <p:txBody>
          <a:bodyPr/>
          <a:lstStyle/>
          <a:p>
            <a:endParaRPr lang="en-US"/>
          </a:p>
        </p:txBody>
      </p:sp>
      <p:sp>
        <p:nvSpPr>
          <p:cNvPr id="63" name="Text Box 14"/>
          <p:cNvSpPr txBox="1">
            <a:spLocks noChangeArrowheads="1"/>
          </p:cNvSpPr>
          <p:nvPr/>
        </p:nvSpPr>
        <p:spPr bwMode="auto">
          <a:xfrm>
            <a:off x="1" y="53610"/>
            <a:ext cx="9143999" cy="646331"/>
          </a:xfrm>
          <a:prstGeom prst="rect">
            <a:avLst/>
          </a:prstGeom>
          <a:noFill/>
          <a:ln w="12700">
            <a:noFill/>
            <a:miter lim="800000"/>
            <a:headEnd/>
            <a:tailEnd/>
          </a:ln>
        </p:spPr>
        <p:txBody>
          <a:bodyPr wrap="square">
            <a:spAutoFit/>
          </a:bodyPr>
          <a:lstStyle/>
          <a:p>
            <a:r>
              <a:rPr lang="en-US" sz="3600" dirty="0" smtClean="0">
                <a:latin typeface="Impact" pitchFamily="34" charset="0"/>
              </a:rPr>
              <a:t>Practice</a:t>
            </a:r>
            <a:endParaRPr lang="en-US" sz="3600" dirty="0">
              <a:latin typeface="Impact" pitchFamily="34" charset="0"/>
            </a:endParaRPr>
          </a:p>
        </p:txBody>
      </p:sp>
    </p:spTree>
    <p:extLst>
      <p:ext uri="{BB962C8B-B14F-4D97-AF65-F5344CB8AC3E}">
        <p14:creationId xmlns:p14="http://schemas.microsoft.com/office/powerpoint/2010/main" val="354741991"/>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dirty="0" smtClean="0"/>
              <a:t>$10,000 or $20,000 in One Stock</a:t>
            </a:r>
            <a:endParaRPr lang="en-US" dirty="0"/>
          </a:p>
        </p:txBody>
      </p:sp>
      <p:sp>
        <p:nvSpPr>
          <p:cNvPr id="8" name="Content Placeholder 2"/>
          <p:cNvSpPr txBox="1">
            <a:spLocks/>
          </p:cNvSpPr>
          <p:nvPr/>
        </p:nvSpPr>
        <p:spPr bwMode="auto">
          <a:xfrm>
            <a:off x="0" y="866775"/>
            <a:ext cx="9338355" cy="393518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 typeface="Monotype Sorts" pitchFamily="2" charset="2"/>
              <a:buNone/>
            </a:pPr>
            <a:r>
              <a:rPr lang="en-US" kern="0" dirty="0" smtClean="0">
                <a:effectLst/>
                <a:latin typeface="Book Antiqua" panose="02040602050305030304" pitchFamily="18" charset="0"/>
              </a:rPr>
              <a:t>Probability is between 0 and 1, rand() is between 0 and 1. A rand() is a random probability.</a:t>
            </a:r>
          </a:p>
          <a:p>
            <a:pPr marL="0" indent="0">
              <a:buFont typeface="Monotype Sorts" pitchFamily="2" charset="2"/>
              <a:buNone/>
            </a:pPr>
            <a:r>
              <a:rPr lang="en-US" kern="0" dirty="0" smtClean="0">
                <a:effectLst/>
                <a:latin typeface="Book Antiqua" panose="02040602050305030304" pitchFamily="18" charset="0"/>
              </a:rPr>
              <a:t>=NORM.S.INV(</a:t>
            </a:r>
            <a:r>
              <a:rPr lang="en-US" b="1" kern="0" dirty="0" smtClean="0">
                <a:solidFill>
                  <a:srgbClr val="FF0000"/>
                </a:solidFill>
                <a:effectLst/>
                <a:latin typeface="Book Antiqua" panose="02040602050305030304" pitchFamily="18" charset="0"/>
              </a:rPr>
              <a:t>rand()</a:t>
            </a:r>
            <a:r>
              <a:rPr lang="en-US" kern="0" dirty="0" smtClean="0">
                <a:effectLst/>
                <a:latin typeface="Book Antiqua" panose="02040602050305030304" pitchFamily="18" charset="0"/>
              </a:rPr>
              <a:t>) </a:t>
            </a:r>
            <a:r>
              <a:rPr lang="en-US" kern="0" dirty="0" smtClean="0">
                <a:effectLst/>
                <a:latin typeface="Book Antiqua" panose="02040602050305030304" pitchFamily="18" charset="0"/>
                <a:sym typeface="Wingdings" panose="05000000000000000000" pitchFamily="2" charset="2"/>
              </a:rPr>
              <a:t> suppose it is </a:t>
            </a:r>
            <a:r>
              <a:rPr lang="en-US" kern="0" dirty="0" smtClean="0">
                <a:effectLst/>
                <a:latin typeface="Book Antiqua" panose="02040602050305030304" pitchFamily="18" charset="0"/>
              </a:rPr>
              <a:t>z  = </a:t>
            </a:r>
            <a:r>
              <a:rPr lang="en-US" kern="0" dirty="0">
                <a:effectLst/>
                <a:latin typeface="Book Antiqua" panose="02040602050305030304" pitchFamily="18" charset="0"/>
              </a:rPr>
              <a:t>0.441475 </a:t>
            </a:r>
          </a:p>
          <a:p>
            <a:pPr marL="0" indent="0">
              <a:buFont typeface="Monotype Sorts" pitchFamily="2" charset="2"/>
              <a:buNone/>
            </a:pPr>
            <a:r>
              <a:rPr lang="en-US" kern="0" dirty="0" smtClean="0">
                <a:effectLst/>
                <a:latin typeface="Book Antiqua" panose="02040602050305030304" pitchFamily="18" charset="0"/>
              </a:rPr>
              <a:t>X= µ + </a:t>
            </a:r>
            <a:r>
              <a:rPr lang="en-US" kern="0" dirty="0" smtClean="0">
                <a:effectLst/>
                <a:latin typeface="Symbol" panose="05050102010706020507" pitchFamily="18" charset="2"/>
              </a:rPr>
              <a:t>s</a:t>
            </a:r>
            <a:r>
              <a:rPr lang="en-US" kern="0" dirty="0" smtClean="0">
                <a:effectLst/>
                <a:latin typeface="Book Antiqua" panose="02040602050305030304" pitchFamily="18" charset="0"/>
              </a:rPr>
              <a:t>z = X = 5%+ 0.441475(5%) </a:t>
            </a:r>
            <a:r>
              <a:rPr lang="en-US" kern="0" dirty="0" smtClean="0">
                <a:effectLst/>
                <a:latin typeface="Book Antiqua" panose="02040602050305030304" pitchFamily="18" charset="0"/>
                <a:sym typeface="Wingdings" panose="05000000000000000000" pitchFamily="2" charset="2"/>
              </a:rPr>
              <a:t> </a:t>
            </a:r>
            <a:r>
              <a:rPr lang="en-US" kern="0" dirty="0" smtClean="0">
                <a:effectLst/>
                <a:latin typeface="Book Antiqua" panose="02040602050305030304" pitchFamily="18" charset="0"/>
              </a:rPr>
              <a:t>X= 5%+2.21% = 7.21%</a:t>
            </a:r>
          </a:p>
          <a:p>
            <a:pPr marL="0" indent="0">
              <a:buNone/>
            </a:pPr>
            <a:r>
              <a:rPr lang="en-US" kern="0" dirty="0">
                <a:effectLst/>
                <a:latin typeface="Book Antiqua" panose="02040602050305030304" pitchFamily="18" charset="0"/>
              </a:rPr>
              <a:t>=NORM.INV(probability, mu, sigma)</a:t>
            </a:r>
          </a:p>
          <a:p>
            <a:pPr marL="0" indent="0">
              <a:buNone/>
            </a:pPr>
            <a:r>
              <a:rPr lang="en-US" kern="0" dirty="0">
                <a:effectLst/>
                <a:latin typeface="Book Antiqua" panose="02040602050305030304" pitchFamily="18" charset="0"/>
              </a:rPr>
              <a:t>=NORM.INV(probability, 5%, 5%)</a:t>
            </a:r>
          </a:p>
          <a:p>
            <a:pPr marL="0" indent="0">
              <a:buNone/>
            </a:pPr>
            <a:r>
              <a:rPr lang="en-US" kern="0" dirty="0">
                <a:effectLst/>
                <a:latin typeface="Book Antiqua" panose="02040602050305030304" pitchFamily="18" charset="0"/>
              </a:rPr>
              <a:t>=NORM.INV(rand(), 5%, 5%)</a:t>
            </a:r>
          </a:p>
          <a:p>
            <a:pPr marL="0" indent="0">
              <a:buNone/>
            </a:pPr>
            <a:r>
              <a:rPr lang="en-US" kern="0" dirty="0">
                <a:effectLst/>
                <a:latin typeface="Book Antiqua" panose="02040602050305030304" pitchFamily="18" charset="0"/>
              </a:rPr>
              <a:t>= -</a:t>
            </a:r>
            <a:r>
              <a:rPr lang="en-US" kern="0" dirty="0" smtClean="0">
                <a:effectLst/>
                <a:latin typeface="Book Antiqua" panose="02040602050305030304" pitchFamily="18" charset="0"/>
              </a:rPr>
              <a:t>8.1%</a:t>
            </a:r>
          </a:p>
          <a:p>
            <a:pPr marL="0" indent="0">
              <a:buFont typeface="Monotype Sorts" pitchFamily="2" charset="2"/>
              <a:buNone/>
            </a:pPr>
            <a:endParaRPr lang="en-US" kern="0" dirty="0"/>
          </a:p>
        </p:txBody>
      </p:sp>
    </p:spTree>
    <p:extLst>
      <p:ext uri="{BB962C8B-B14F-4D97-AF65-F5344CB8AC3E}">
        <p14:creationId xmlns:p14="http://schemas.microsoft.com/office/powerpoint/2010/main" val="422934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8"/>
            <a:ext cx="9144000" cy="814387"/>
          </a:xfrm>
        </p:spPr>
        <p:txBody>
          <a:bodyPr/>
          <a:lstStyle/>
          <a:p>
            <a:r>
              <a:rPr lang="en-US" dirty="0" smtClean="0"/>
              <a:t>10,000 and 20,000 in One Stock</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670442654"/>
              </p:ext>
            </p:extLst>
          </p:nvPr>
        </p:nvGraphicFramePr>
        <p:xfrm>
          <a:off x="107504" y="1052736"/>
          <a:ext cx="3456384" cy="5184576"/>
        </p:xfrm>
        <a:graphic>
          <a:graphicData uri="http://schemas.openxmlformats.org/presentationml/2006/ole">
            <mc:AlternateContent xmlns:mc="http://schemas.openxmlformats.org/markup-compatibility/2006">
              <mc:Choice xmlns:v="urn:schemas-microsoft-com:vml" Requires="v">
                <p:oleObj spid="_x0000_s112691" name="Worksheet" r:id="rId3" imgW="2095421" imgH="3143340" progId="Excel.Sheet.12">
                  <p:embed/>
                </p:oleObj>
              </mc:Choice>
              <mc:Fallback>
                <p:oleObj name="Worksheet" r:id="rId3" imgW="2095421" imgH="3143340" progId="Excel.Sheet.12">
                  <p:embed/>
                  <p:pic>
                    <p:nvPicPr>
                      <p:cNvPr id="0" name=""/>
                      <p:cNvPicPr/>
                      <p:nvPr/>
                    </p:nvPicPr>
                    <p:blipFill>
                      <a:blip r:embed="rId4"/>
                      <a:stretch>
                        <a:fillRect/>
                      </a:stretch>
                    </p:blipFill>
                    <p:spPr>
                      <a:xfrm>
                        <a:off x="107504" y="1052736"/>
                        <a:ext cx="3456384" cy="518457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58015874"/>
              </p:ext>
            </p:extLst>
          </p:nvPr>
        </p:nvGraphicFramePr>
        <p:xfrm>
          <a:off x="3635896" y="2492896"/>
          <a:ext cx="5423453" cy="2736304"/>
        </p:xfrm>
        <a:graphic>
          <a:graphicData uri="http://schemas.openxmlformats.org/presentationml/2006/ole">
            <mc:AlternateContent xmlns:mc="http://schemas.openxmlformats.org/markup-compatibility/2006">
              <mc:Choice xmlns:v="urn:schemas-microsoft-com:vml" Requires="v">
                <p:oleObj spid="_x0000_s112692" name="Worksheet" r:id="rId5" imgW="3152722" imgH="1590570" progId="Excel.Sheet.12">
                  <p:embed/>
                </p:oleObj>
              </mc:Choice>
              <mc:Fallback>
                <p:oleObj name="Worksheet" r:id="rId5" imgW="3152722" imgH="1590570" progId="Excel.Sheet.12">
                  <p:embed/>
                  <p:pic>
                    <p:nvPicPr>
                      <p:cNvPr id="0" name=""/>
                      <p:cNvPicPr/>
                      <p:nvPr/>
                    </p:nvPicPr>
                    <p:blipFill>
                      <a:blip r:embed="rId6"/>
                      <a:stretch>
                        <a:fillRect/>
                      </a:stretch>
                    </p:blipFill>
                    <p:spPr>
                      <a:xfrm>
                        <a:off x="3635896" y="2492896"/>
                        <a:ext cx="5423453" cy="2736304"/>
                      </a:xfrm>
                      <a:prstGeom prst="rect">
                        <a:avLst/>
                      </a:prstGeom>
                    </p:spPr>
                  </p:pic>
                </p:oleObj>
              </mc:Fallback>
            </mc:AlternateContent>
          </a:graphicData>
        </a:graphic>
      </p:graphicFrame>
    </p:spTree>
    <p:extLst>
      <p:ext uri="{BB962C8B-B14F-4D97-AF65-F5344CB8AC3E}">
        <p14:creationId xmlns:p14="http://schemas.microsoft.com/office/powerpoint/2010/main" val="38704570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3" name="Text Box 3"/>
          <p:cNvSpPr txBox="1">
            <a:spLocks noChangeArrowheads="1"/>
          </p:cNvSpPr>
          <p:nvPr/>
        </p:nvSpPr>
        <p:spPr bwMode="auto">
          <a:xfrm>
            <a:off x="0" y="873125"/>
            <a:ext cx="9324528" cy="6494085"/>
          </a:xfrm>
          <a:prstGeom prst="rect">
            <a:avLst/>
          </a:prstGeom>
          <a:noFill/>
          <a:ln w="12700">
            <a:noFill/>
            <a:miter lim="800000"/>
            <a:headEnd/>
            <a:tailEnd/>
          </a:ln>
          <a:effectLst/>
        </p:spPr>
        <p:txBody>
          <a:bodyPr wrap="square">
            <a:spAutoFit/>
          </a:bodyPr>
          <a:lstStyle/>
          <a:p>
            <a:pPr marL="457200" indent="-457200"/>
            <a:r>
              <a:rPr lang="en-US" sz="2800" b="1" dirty="0" smtClean="0">
                <a:latin typeface="Book Antiqua" pitchFamily="18" charset="0"/>
              </a:rPr>
              <a:t>Demand is fixed and is 50 units per day. From the time that we order until the time we receive the order is referred to as Lead Time.  Suppose average lead </a:t>
            </a:r>
            <a:r>
              <a:rPr lang="en-US" sz="2800" b="1" dirty="0">
                <a:latin typeface="Book Antiqua" pitchFamily="18" charset="0"/>
              </a:rPr>
              <a:t>time is </a:t>
            </a:r>
            <a:r>
              <a:rPr lang="en-US" sz="2800" b="1" dirty="0" smtClean="0">
                <a:latin typeface="Book Antiqua" pitchFamily="18" charset="0"/>
              </a:rPr>
              <a:t>5 </a:t>
            </a:r>
            <a:r>
              <a:rPr lang="en-US" sz="2800" b="1" dirty="0">
                <a:latin typeface="Book Antiqua" pitchFamily="18" charset="0"/>
              </a:rPr>
              <a:t>days and standard deviation of lead time is </a:t>
            </a:r>
            <a:r>
              <a:rPr lang="en-US" sz="2800" b="1" dirty="0" smtClean="0">
                <a:latin typeface="Book Antiqua" pitchFamily="18" charset="0"/>
              </a:rPr>
              <a:t>1 </a:t>
            </a:r>
            <a:r>
              <a:rPr lang="en-US" sz="2800" b="1" dirty="0">
                <a:latin typeface="Book Antiqua" pitchFamily="18" charset="0"/>
              </a:rPr>
              <a:t>days. </a:t>
            </a:r>
            <a:r>
              <a:rPr lang="en-US" sz="2800" b="1" dirty="0" smtClean="0">
                <a:latin typeface="Book Antiqua" pitchFamily="18" charset="0"/>
              </a:rPr>
              <a:t>At what level of inventory should we place an order such that the service level is 90% (Probability of demand during the lead time exceeding inventory is 10%).</a:t>
            </a:r>
          </a:p>
          <a:p>
            <a:pPr marL="457200" indent="-457200"/>
            <a:r>
              <a:rPr lang="en-US" sz="2800" b="1" dirty="0" smtClean="0">
                <a:latin typeface="Book Antiqua" pitchFamily="18" charset="0"/>
              </a:rPr>
              <a:t>This point is known as Reorder point (ROP).</a:t>
            </a:r>
          </a:p>
          <a:p>
            <a:pPr marL="457200" indent="-457200"/>
            <a:r>
              <a:rPr lang="en-US" sz="2800" b="1" dirty="0" smtClean="0">
                <a:latin typeface="Book Antiqua" pitchFamily="18" charset="0"/>
              </a:rPr>
              <a:t>The difference between ROP and </a:t>
            </a:r>
            <a:r>
              <a:rPr lang="en-US" sz="2800" b="1" dirty="0" err="1" smtClean="0">
                <a:latin typeface="Book Antiqua" pitchFamily="18" charset="0"/>
              </a:rPr>
              <a:t>Aveerage</a:t>
            </a:r>
            <a:r>
              <a:rPr lang="en-US" sz="2800" b="1" dirty="0" smtClean="0">
                <a:latin typeface="Book Antiqua" pitchFamily="18" charset="0"/>
              </a:rPr>
              <a:t> </a:t>
            </a:r>
            <a:r>
              <a:rPr lang="en-US" sz="2800" b="1" dirty="0" err="1" smtClean="0">
                <a:latin typeface="Book Antiqua" pitchFamily="18" charset="0"/>
              </a:rPr>
              <a:t>demad</a:t>
            </a:r>
            <a:r>
              <a:rPr lang="en-US" sz="2800" b="1" dirty="0" smtClean="0">
                <a:latin typeface="Book Antiqua" pitchFamily="18" charset="0"/>
              </a:rPr>
              <a:t> during lead time is Safety Stock. </a:t>
            </a:r>
          </a:p>
          <a:p>
            <a:pPr marL="457200" indent="-457200"/>
            <a:r>
              <a:rPr lang="en-US" sz="2800" b="1" dirty="0" smtClean="0">
                <a:solidFill>
                  <a:srgbClr val="C00000"/>
                </a:solidFill>
                <a:latin typeface="Book Antiqua" pitchFamily="18" charset="0"/>
              </a:rPr>
              <a:t>What is the average demand during the lead time</a:t>
            </a:r>
          </a:p>
          <a:p>
            <a:pPr marL="457200" indent="-457200"/>
            <a:r>
              <a:rPr lang="en-US" sz="2800" b="1" dirty="0" smtClean="0">
                <a:solidFill>
                  <a:srgbClr val="C00000"/>
                </a:solidFill>
                <a:latin typeface="Book Antiqua" pitchFamily="18" charset="0"/>
              </a:rPr>
              <a:t>What is standard deviation of demand during lead time</a:t>
            </a:r>
          </a:p>
          <a:p>
            <a:pPr marL="457200" indent="-457200"/>
            <a:endParaRPr lang="en-US" sz="2800" b="1" dirty="0"/>
          </a:p>
          <a:p>
            <a:pPr marL="457200" indent="-457200"/>
            <a:endParaRPr lang="en-US" sz="2400" dirty="0"/>
          </a:p>
        </p:txBody>
      </p:sp>
      <p:sp>
        <p:nvSpPr>
          <p:cNvPr id="568324" name="Text Box 4"/>
          <p:cNvSpPr txBox="1">
            <a:spLocks noChangeArrowheads="1"/>
          </p:cNvSpPr>
          <p:nvPr/>
        </p:nvSpPr>
        <p:spPr bwMode="auto">
          <a:xfrm>
            <a:off x="1" y="71917"/>
            <a:ext cx="9144000" cy="584775"/>
          </a:xfrm>
          <a:prstGeom prst="rect">
            <a:avLst/>
          </a:prstGeom>
          <a:noFill/>
          <a:ln w="12700">
            <a:noFill/>
            <a:miter lim="800000"/>
            <a:headEnd/>
            <a:tailEnd/>
          </a:ln>
          <a:effectLst/>
        </p:spPr>
        <p:txBody>
          <a:bodyPr wrap="square">
            <a:spAutoFit/>
          </a:bodyPr>
          <a:lstStyle/>
          <a:p>
            <a:r>
              <a:rPr lang="en-US" sz="3200" dirty="0">
                <a:latin typeface="Impact" pitchFamily="34" charset="0"/>
              </a:rPr>
              <a:t>ROP; Variable  R, Fixed L</a:t>
            </a:r>
          </a:p>
        </p:txBody>
      </p:sp>
    </p:spTree>
    <p:extLst>
      <p:ext uri="{BB962C8B-B14F-4D97-AF65-F5344CB8AC3E}">
        <p14:creationId xmlns:p14="http://schemas.microsoft.com/office/powerpoint/2010/main" val="41121716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animEffect transition="in" filter="dissolve">
                                      <p:cBhvr>
                                        <p:cTn id="7" dur="500"/>
                                        <p:tgtEl>
                                          <p:spTgt spid="568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8323">
                                            <p:txEl>
                                              <p:pRg st="1" end="1"/>
                                            </p:txEl>
                                          </p:spTgt>
                                        </p:tgtEl>
                                        <p:attrNameLst>
                                          <p:attrName>style.visibility</p:attrName>
                                        </p:attrNameLst>
                                      </p:cBhvr>
                                      <p:to>
                                        <p:strVal val="visible"/>
                                      </p:to>
                                    </p:set>
                                    <p:animEffect transition="in" filter="dissolve">
                                      <p:cBhvr>
                                        <p:cTn id="12" dur="500"/>
                                        <p:tgtEl>
                                          <p:spTgt spid="568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8323">
                                            <p:txEl>
                                              <p:pRg st="2" end="2"/>
                                            </p:txEl>
                                          </p:spTgt>
                                        </p:tgtEl>
                                        <p:attrNameLst>
                                          <p:attrName>style.visibility</p:attrName>
                                        </p:attrNameLst>
                                      </p:cBhvr>
                                      <p:to>
                                        <p:strVal val="visible"/>
                                      </p:to>
                                    </p:set>
                                    <p:animEffect transition="in" filter="dissolve">
                                      <p:cBhvr>
                                        <p:cTn id="17" dur="500"/>
                                        <p:tgtEl>
                                          <p:spTgt spid="568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8323">
                                            <p:txEl>
                                              <p:pRg st="3" end="3"/>
                                            </p:txEl>
                                          </p:spTgt>
                                        </p:tgtEl>
                                        <p:attrNameLst>
                                          <p:attrName>style.visibility</p:attrName>
                                        </p:attrNameLst>
                                      </p:cBhvr>
                                      <p:to>
                                        <p:strVal val="visible"/>
                                      </p:to>
                                    </p:set>
                                    <p:animEffect transition="in" filter="dissolve">
                                      <p:cBhvr>
                                        <p:cTn id="22" dur="500"/>
                                        <p:tgtEl>
                                          <p:spTgt spid="568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8323">
                                            <p:txEl>
                                              <p:pRg st="4" end="4"/>
                                            </p:txEl>
                                          </p:spTgt>
                                        </p:tgtEl>
                                        <p:attrNameLst>
                                          <p:attrName>style.visibility</p:attrName>
                                        </p:attrNameLst>
                                      </p:cBhvr>
                                      <p:to>
                                        <p:strVal val="visible"/>
                                      </p:to>
                                    </p:set>
                                    <p:animEffect transition="in" filter="dissolve">
                                      <p:cBhvr>
                                        <p:cTn id="27" dur="500"/>
                                        <p:tgtEl>
                                          <p:spTgt spid="568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4" name="Text Box 14"/>
          <p:cNvSpPr txBox="1">
            <a:spLocks noChangeArrowheads="1"/>
          </p:cNvSpPr>
          <p:nvPr/>
        </p:nvSpPr>
        <p:spPr bwMode="auto">
          <a:xfrm>
            <a:off x="1" y="24825"/>
            <a:ext cx="9143999" cy="584775"/>
          </a:xfrm>
          <a:prstGeom prst="rect">
            <a:avLst/>
          </a:prstGeom>
          <a:noFill/>
          <a:ln w="12700">
            <a:noFill/>
            <a:miter lim="800000"/>
            <a:headEnd/>
            <a:tailEnd/>
          </a:ln>
        </p:spPr>
        <p:txBody>
          <a:bodyPr wrap="square">
            <a:spAutoFit/>
          </a:bodyPr>
          <a:lstStyle/>
          <a:p>
            <a:r>
              <a:rPr lang="el-GR" sz="3200" dirty="0">
                <a:latin typeface="Impact" pitchFamily="34" charset="0"/>
              </a:rPr>
              <a:t>μ</a:t>
            </a:r>
            <a:r>
              <a:rPr lang="en-US" sz="3200" dirty="0">
                <a:latin typeface="Impact" pitchFamily="34" charset="0"/>
              </a:rPr>
              <a:t> and </a:t>
            </a:r>
            <a:r>
              <a:rPr lang="el-GR" sz="3200" dirty="0">
                <a:latin typeface="Impact" pitchFamily="34" charset="0"/>
              </a:rPr>
              <a:t>σ</a:t>
            </a:r>
            <a:r>
              <a:rPr lang="en-US" sz="3200" dirty="0">
                <a:latin typeface="Impact" pitchFamily="34" charset="0"/>
              </a:rPr>
              <a:t> of </a:t>
            </a:r>
            <a:r>
              <a:rPr lang="en-US" sz="3200" dirty="0" smtClean="0">
                <a:latin typeface="Impact" pitchFamily="34" charset="0"/>
              </a:rPr>
              <a:t>the Lead Time and </a:t>
            </a:r>
            <a:r>
              <a:rPr lang="en-US" sz="3200" dirty="0" err="1" smtClean="0">
                <a:latin typeface="Impact" pitchFamily="34" charset="0"/>
              </a:rPr>
              <a:t>Fided</a:t>
            </a:r>
            <a:r>
              <a:rPr lang="en-US" sz="3200" dirty="0" smtClean="0">
                <a:latin typeface="Impact" pitchFamily="34" charset="0"/>
              </a:rPr>
              <a:t> demand </a:t>
            </a:r>
            <a:r>
              <a:rPr lang="en-US" sz="3200" dirty="0">
                <a:latin typeface="Impact" pitchFamily="34" charset="0"/>
              </a:rPr>
              <a:t>per </a:t>
            </a:r>
            <a:r>
              <a:rPr lang="en-US" sz="3200" dirty="0" smtClean="0">
                <a:latin typeface="Impact" pitchFamily="34" charset="0"/>
              </a:rPr>
              <a:t>period</a:t>
            </a:r>
            <a:endParaRPr lang="en-US" sz="3200" dirty="0">
              <a:latin typeface="Impact" pitchFamily="34" charset="0"/>
            </a:endParaRPr>
          </a:p>
        </p:txBody>
      </p:sp>
      <p:graphicFrame>
        <p:nvGraphicFramePr>
          <p:cNvPr id="2" name="Object 1"/>
          <p:cNvGraphicFramePr>
            <a:graphicFrameLocks noChangeAspect="1"/>
          </p:cNvGraphicFramePr>
          <p:nvPr>
            <p:extLst/>
          </p:nvPr>
        </p:nvGraphicFramePr>
        <p:xfrm>
          <a:off x="197768" y="980728"/>
          <a:ext cx="8748463" cy="5538341"/>
        </p:xfrm>
        <a:graphic>
          <a:graphicData uri="http://schemas.openxmlformats.org/presentationml/2006/ole">
            <mc:AlternateContent xmlns:mc="http://schemas.openxmlformats.org/markup-compatibility/2006">
              <mc:Choice xmlns:v="urn:schemas-microsoft-com:vml" Requires="v">
                <p:oleObj spid="_x0000_s115721" name="Worksheet" r:id="rId4" imgW="4724355" imgH="2990790" progId="Excel.Sheet.12">
                  <p:embed/>
                </p:oleObj>
              </mc:Choice>
              <mc:Fallback>
                <p:oleObj name="Worksheet" r:id="rId4" imgW="4724355" imgH="2990790" progId="Excel.Sheet.12">
                  <p:embed/>
                  <p:pic>
                    <p:nvPicPr>
                      <p:cNvPr id="0" name=""/>
                      <p:cNvPicPr/>
                      <p:nvPr/>
                    </p:nvPicPr>
                    <p:blipFill>
                      <a:blip r:embed="rId5"/>
                      <a:stretch>
                        <a:fillRect/>
                      </a:stretch>
                    </p:blipFill>
                    <p:spPr>
                      <a:xfrm>
                        <a:off x="197768" y="980728"/>
                        <a:ext cx="8748463" cy="5538341"/>
                      </a:xfrm>
                      <a:prstGeom prst="rect">
                        <a:avLst/>
                      </a:prstGeom>
                    </p:spPr>
                  </p:pic>
                </p:oleObj>
              </mc:Fallback>
            </mc:AlternateContent>
          </a:graphicData>
        </a:graphic>
      </p:graphicFrame>
      <p:sp>
        <p:nvSpPr>
          <p:cNvPr id="10" name="Text Box 11"/>
          <p:cNvSpPr txBox="1">
            <a:spLocks noChangeArrowheads="1"/>
          </p:cNvSpPr>
          <p:nvPr/>
        </p:nvSpPr>
        <p:spPr bwMode="auto">
          <a:xfrm>
            <a:off x="467544" y="1268760"/>
            <a:ext cx="3456384" cy="4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b="1" dirty="0" smtClean="0">
                <a:latin typeface="Book Antiqua" pitchFamily="18" charset="0"/>
                <a:cs typeface="Times New Roman" pitchFamily="18" charset="0"/>
              </a:rPr>
              <a:t>x</a:t>
            </a:r>
            <a:r>
              <a:rPr lang="en-US" b="1" dirty="0">
                <a:latin typeface="Book Antiqua" pitchFamily="18" charset="0"/>
                <a:cs typeface="Times New Roman" pitchFamily="18" charset="0"/>
              </a:rPr>
              <a:t>: (</a:t>
            </a:r>
            <a:r>
              <a:rPr lang="en-US" b="1" dirty="0">
                <a:latin typeface="Impact" pitchFamily="34" charset="0"/>
                <a:cs typeface="Arial" charset="0"/>
                <a:sym typeface="Symbol" panose="05050102010706020507" pitchFamily="18" charset="2"/>
              </a:rPr>
              <a:t> ,</a:t>
            </a:r>
            <a:r>
              <a:rPr lang="el-GR" b="1" dirty="0">
                <a:latin typeface="Book Antiqua" pitchFamily="18" charset="0"/>
                <a:cs typeface="Times New Roman" pitchFamily="18" charset="0"/>
              </a:rPr>
              <a:t> σ</a:t>
            </a:r>
            <a:r>
              <a:rPr lang="en-US" b="1" dirty="0">
                <a:latin typeface="Book Antiqua" pitchFamily="18" charset="0"/>
                <a:cs typeface="Times New Roman" pitchFamily="18" charset="0"/>
              </a:rPr>
              <a:t>) </a:t>
            </a:r>
            <a:r>
              <a:rPr lang="en-US" b="1" dirty="0">
                <a:latin typeface="Book Antiqua" pitchFamily="18" charset="0"/>
                <a:cs typeface="Times New Roman" pitchFamily="18" charset="0"/>
                <a:sym typeface="Wingdings" panose="05000000000000000000" pitchFamily="2" charset="2"/>
              </a:rPr>
              <a:t> </a:t>
            </a:r>
            <a:r>
              <a:rPr lang="en-US" b="1" dirty="0">
                <a:latin typeface="Book Antiqua" pitchFamily="18" charset="0"/>
                <a:cs typeface="Times New Roman" pitchFamily="18" charset="0"/>
              </a:rPr>
              <a:t>y: </a:t>
            </a:r>
            <a:r>
              <a:rPr lang="en-US" b="1" dirty="0" smtClean="0">
                <a:latin typeface="Book Antiqua" pitchFamily="18" charset="0"/>
                <a:cs typeface="Times New Roman" pitchFamily="18" charset="0"/>
              </a:rPr>
              <a:t>(n</a:t>
            </a:r>
            <a:r>
              <a:rPr lang="en-US" b="1" dirty="0" smtClean="0">
                <a:latin typeface="Impact" pitchFamily="34" charset="0"/>
                <a:cs typeface="Arial" charset="0"/>
                <a:sym typeface="Symbol" panose="05050102010706020507" pitchFamily="18" charset="2"/>
              </a:rPr>
              <a:t> </a:t>
            </a:r>
            <a:r>
              <a:rPr lang="en-US" b="1" dirty="0">
                <a:latin typeface="Impact" pitchFamily="34" charset="0"/>
                <a:cs typeface="Arial" charset="0"/>
                <a:sym typeface="Symbol" panose="05050102010706020507" pitchFamily="18" charset="2"/>
              </a:rPr>
              <a:t>,</a:t>
            </a:r>
            <a:r>
              <a:rPr lang="el-GR" b="1" dirty="0">
                <a:latin typeface="Book Antiqua" pitchFamily="18" charset="0"/>
                <a:cs typeface="Times New Roman" pitchFamily="18" charset="0"/>
              </a:rPr>
              <a:t> </a:t>
            </a:r>
            <a:r>
              <a:rPr lang="en-US" b="1" dirty="0" smtClean="0">
                <a:latin typeface="Book Antiqua" pitchFamily="18" charset="0"/>
                <a:cs typeface="Times New Roman" pitchFamily="18" charset="0"/>
              </a:rPr>
              <a:t>n</a:t>
            </a:r>
            <a:r>
              <a:rPr lang="el-GR" b="1" dirty="0" smtClean="0">
                <a:latin typeface="Book Antiqua" pitchFamily="18" charset="0"/>
                <a:cs typeface="Times New Roman" pitchFamily="18" charset="0"/>
              </a:rPr>
              <a:t>σ</a:t>
            </a:r>
            <a:r>
              <a:rPr lang="en-US" b="1" dirty="0" smtClean="0">
                <a:latin typeface="Book Antiqua" pitchFamily="18" charset="0"/>
                <a:cs typeface="Times New Roman" pitchFamily="18" charset="0"/>
              </a:rPr>
              <a:t>)</a:t>
            </a:r>
            <a:endParaRPr lang="en-US" b="1" baseline="30000" dirty="0">
              <a:solidFill>
                <a:srgbClr val="C00000"/>
              </a:solidFill>
              <a:latin typeface="Book Antiqua" pitchFamily="18" charset="0"/>
              <a:cs typeface="Times New Roman" pitchFamily="18" charset="0"/>
            </a:endParaRPr>
          </a:p>
        </p:txBody>
      </p:sp>
    </p:spTree>
    <p:extLst>
      <p:ext uri="{BB962C8B-B14F-4D97-AF65-F5344CB8AC3E}">
        <p14:creationId xmlns:p14="http://schemas.microsoft.com/office/powerpoint/2010/main" val="28316445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extLst/>
          </p:nvPr>
        </p:nvGraphicFramePr>
        <p:xfrm>
          <a:off x="6496050" y="2882900"/>
          <a:ext cx="114300" cy="177800"/>
        </p:xfrm>
        <a:graphic>
          <a:graphicData uri="http://schemas.openxmlformats.org/presentationml/2006/ole">
            <mc:AlternateContent xmlns:mc="http://schemas.openxmlformats.org/markup-compatibility/2006">
              <mc:Choice xmlns:v="urn:schemas-microsoft-com:vml" Requires="v">
                <p:oleObj spid="_x0000_s116745" name="Equation" r:id="rId4" imgW="114102" imgH="177492" progId="">
                  <p:embed/>
                </p:oleObj>
              </mc:Choice>
              <mc:Fallback>
                <p:oleObj name="Equation" r:id="rId4" imgW="114102" imgH="177492"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6" name="Text Box 10"/>
          <p:cNvSpPr txBox="1">
            <a:spLocks noChangeArrowheads="1"/>
          </p:cNvSpPr>
          <p:nvPr/>
        </p:nvSpPr>
        <p:spPr bwMode="auto">
          <a:xfrm>
            <a:off x="59810" y="830354"/>
            <a:ext cx="9072561" cy="4339650"/>
          </a:xfrm>
          <a:prstGeom prst="rect">
            <a:avLst/>
          </a:prstGeom>
          <a:noFill/>
          <a:ln w="12700">
            <a:noFill/>
            <a:miter lim="800000"/>
            <a:headEnd/>
            <a:tailEnd/>
          </a:ln>
        </p:spPr>
        <p:txBody>
          <a:bodyPr wrap="square">
            <a:spAutoFit/>
          </a:bodyPr>
          <a:lstStyle/>
          <a:p>
            <a:r>
              <a:rPr lang="en-US" sz="2400" dirty="0">
                <a:solidFill>
                  <a:srgbClr val="000000"/>
                </a:solidFill>
                <a:latin typeface="Book Antiqua" pitchFamily="18" charset="0"/>
              </a:rPr>
              <a:t>If </a:t>
            </a:r>
            <a:r>
              <a:rPr lang="en-US" sz="2400" dirty="0">
                <a:solidFill>
                  <a:srgbClr val="CC0000"/>
                </a:solidFill>
                <a:latin typeface="Book Antiqua" pitchFamily="18" charset="0"/>
              </a:rPr>
              <a:t>L</a:t>
            </a:r>
            <a:r>
              <a:rPr lang="en-US" sz="2400" dirty="0" smtClean="0">
                <a:solidFill>
                  <a:srgbClr val="CC0000"/>
                </a:solidFill>
                <a:latin typeface="Book Antiqua" pitchFamily="18" charset="0"/>
              </a:rPr>
              <a:t>ead time </a:t>
            </a:r>
            <a:r>
              <a:rPr lang="en-US" sz="2400" dirty="0">
                <a:solidFill>
                  <a:srgbClr val="000000"/>
                </a:solidFill>
                <a:latin typeface="Book Antiqua" pitchFamily="18" charset="0"/>
              </a:rPr>
              <a:t>is variable and </a:t>
            </a:r>
            <a:r>
              <a:rPr lang="en-US" sz="2400" dirty="0" smtClean="0">
                <a:solidFill>
                  <a:srgbClr val="00863D"/>
                </a:solidFill>
                <a:latin typeface="Book Antiqua" pitchFamily="18" charset="0"/>
              </a:rPr>
              <a:t>Demand</a:t>
            </a:r>
            <a:r>
              <a:rPr lang="en-US" sz="2400" dirty="0" smtClean="0">
                <a:solidFill>
                  <a:srgbClr val="3333CC"/>
                </a:solidFill>
                <a:latin typeface="Book Antiqua" pitchFamily="18" charset="0"/>
              </a:rPr>
              <a:t> </a:t>
            </a:r>
            <a:r>
              <a:rPr lang="en-US" sz="2400" dirty="0" smtClean="0">
                <a:solidFill>
                  <a:srgbClr val="000000"/>
                </a:solidFill>
                <a:latin typeface="Book Antiqua" pitchFamily="18" charset="0"/>
              </a:rPr>
              <a:t>is fixed</a:t>
            </a:r>
          </a:p>
          <a:p>
            <a:endParaRPr lang="en-US" sz="2400" dirty="0">
              <a:solidFill>
                <a:srgbClr val="000000"/>
              </a:solidFill>
              <a:latin typeface="Book Antiqua" pitchFamily="18" charset="0"/>
            </a:endParaRPr>
          </a:p>
          <a:p>
            <a:pPr>
              <a:spcAft>
                <a:spcPts val="1200"/>
              </a:spcAft>
            </a:pPr>
            <a:r>
              <a:rPr lang="en-US" sz="2400" b="1" dirty="0" smtClean="0">
                <a:solidFill>
                  <a:srgbClr val="000000"/>
                </a:solidFill>
                <a:latin typeface="Book Antiqua" pitchFamily="18" charset="0"/>
              </a:rPr>
              <a:t>L</a:t>
            </a:r>
            <a:r>
              <a:rPr lang="en-US" sz="2400" dirty="0" smtClean="0">
                <a:solidFill>
                  <a:srgbClr val="000000"/>
                </a:solidFill>
                <a:latin typeface="Book Antiqua" pitchFamily="18" charset="0"/>
              </a:rPr>
              <a:t>: Lead Time</a:t>
            </a:r>
            <a:endParaRPr lang="en-US" sz="2400" dirty="0" smtClean="0">
              <a:solidFill>
                <a:srgbClr val="FF0000"/>
              </a:solidFill>
              <a:latin typeface="Book Antiqua" pitchFamily="18" charset="0"/>
            </a:endParaRPr>
          </a:p>
          <a:p>
            <a:pPr>
              <a:spcAft>
                <a:spcPts val="1200"/>
              </a:spcAft>
            </a:pPr>
            <a:r>
              <a:rPr lang="en-US" sz="2400" dirty="0" smtClean="0">
                <a:solidFill>
                  <a:srgbClr val="000000"/>
                </a:solidFill>
                <a:latin typeface="Book Antiqua" pitchFamily="18" charset="0"/>
              </a:rPr>
              <a:t>L: Average Lead Time</a:t>
            </a:r>
          </a:p>
          <a:p>
            <a:pPr>
              <a:spcAft>
                <a:spcPts val="1200"/>
              </a:spcAft>
            </a:pPr>
            <a:r>
              <a:rPr lang="en-US" sz="2400" dirty="0" smtClean="0">
                <a:solidFill>
                  <a:srgbClr val="000000"/>
                </a:solidFill>
                <a:latin typeface="Book Antiqua" pitchFamily="18" charset="0"/>
                <a:sym typeface="Symbol"/>
              </a:rPr>
              <a:t></a:t>
            </a:r>
            <a:r>
              <a:rPr lang="en-US" sz="2400" baseline="-25000" dirty="0">
                <a:solidFill>
                  <a:srgbClr val="000000"/>
                </a:solidFill>
                <a:latin typeface="Book Antiqua" pitchFamily="18" charset="0"/>
                <a:sym typeface="Symbol"/>
              </a:rPr>
              <a:t>L</a:t>
            </a:r>
            <a:r>
              <a:rPr lang="en-US" sz="2400" dirty="0" smtClean="0">
                <a:solidFill>
                  <a:srgbClr val="000000"/>
                </a:solidFill>
                <a:latin typeface="Book Antiqua" pitchFamily="18" charset="0"/>
                <a:sym typeface="Symbol"/>
              </a:rPr>
              <a:t>: Standard deviation of </a:t>
            </a:r>
            <a:r>
              <a:rPr lang="en-US" sz="2400" dirty="0" smtClean="0">
                <a:latin typeface="Book Antiqua" pitchFamily="18" charset="0"/>
                <a:sym typeface="Symbol"/>
              </a:rPr>
              <a:t>Lead time</a:t>
            </a:r>
          </a:p>
          <a:p>
            <a:pPr>
              <a:spcAft>
                <a:spcPts val="1200"/>
              </a:spcAft>
            </a:pPr>
            <a:r>
              <a:rPr lang="en-US" sz="2400" dirty="0" smtClean="0">
                <a:solidFill>
                  <a:srgbClr val="000000"/>
                </a:solidFill>
                <a:latin typeface="Book Antiqua" pitchFamily="18" charset="0"/>
              </a:rPr>
              <a:t>R: Demand per period</a:t>
            </a:r>
            <a:endParaRPr lang="en-US" sz="2400" dirty="0">
              <a:solidFill>
                <a:srgbClr val="FF0000"/>
              </a:solidFill>
              <a:latin typeface="Book Antiqua" pitchFamily="18" charset="0"/>
            </a:endParaRPr>
          </a:p>
          <a:p>
            <a:pPr>
              <a:spcAft>
                <a:spcPts val="1200"/>
              </a:spcAft>
            </a:pPr>
            <a:r>
              <a:rPr lang="en-US" sz="2400" dirty="0" smtClean="0">
                <a:solidFill>
                  <a:srgbClr val="000000"/>
                </a:solidFill>
                <a:latin typeface="Book Antiqua" pitchFamily="18" charset="0"/>
                <a:sym typeface="Symbol"/>
              </a:rPr>
              <a:t>LTD: Average Demand during lead time</a:t>
            </a:r>
          </a:p>
          <a:p>
            <a:pPr>
              <a:spcAft>
                <a:spcPts val="1200"/>
              </a:spcAft>
            </a:pPr>
            <a:r>
              <a:rPr lang="en-US" sz="2400" dirty="0" smtClean="0">
                <a:solidFill>
                  <a:srgbClr val="C00000"/>
                </a:solidFill>
                <a:latin typeface="Book Antiqua" pitchFamily="18" charset="0"/>
                <a:sym typeface="Symbol"/>
              </a:rPr>
              <a:t>LTD = L × R </a:t>
            </a:r>
          </a:p>
          <a:p>
            <a:pPr>
              <a:spcAft>
                <a:spcPts val="1200"/>
              </a:spcAft>
            </a:pPr>
            <a:r>
              <a:rPr lang="en-US" sz="2400" dirty="0" smtClean="0">
                <a:solidFill>
                  <a:srgbClr val="000000"/>
                </a:solidFill>
                <a:latin typeface="Book Antiqua" pitchFamily="18" charset="0"/>
                <a:sym typeface="Symbol"/>
              </a:rPr>
              <a:t></a:t>
            </a:r>
            <a:r>
              <a:rPr lang="en-US" sz="2400" baseline="-25000" dirty="0" smtClean="0">
                <a:solidFill>
                  <a:srgbClr val="000000"/>
                </a:solidFill>
                <a:latin typeface="Book Antiqua" pitchFamily="18" charset="0"/>
                <a:sym typeface="Symbol"/>
              </a:rPr>
              <a:t>LTD</a:t>
            </a:r>
            <a:r>
              <a:rPr lang="en-US" sz="2400" dirty="0" smtClean="0">
                <a:solidFill>
                  <a:srgbClr val="000000"/>
                </a:solidFill>
                <a:latin typeface="Book Antiqua" pitchFamily="18" charset="0"/>
                <a:sym typeface="Symbol"/>
              </a:rPr>
              <a:t>: </a:t>
            </a:r>
            <a:r>
              <a:rPr lang="en-US" sz="2400" dirty="0">
                <a:solidFill>
                  <a:srgbClr val="000000"/>
                </a:solidFill>
                <a:latin typeface="Book Antiqua" pitchFamily="18" charset="0"/>
                <a:sym typeface="Symbol"/>
              </a:rPr>
              <a:t>Standard deviation of demand </a:t>
            </a:r>
            <a:r>
              <a:rPr lang="en-US" sz="2400" dirty="0" smtClean="0">
                <a:solidFill>
                  <a:srgbClr val="000000"/>
                </a:solidFill>
                <a:latin typeface="Book Antiqua" pitchFamily="18" charset="0"/>
                <a:sym typeface="Symbol"/>
              </a:rPr>
              <a:t>during lead time</a:t>
            </a:r>
            <a:endParaRPr lang="en-US" sz="2400" dirty="0">
              <a:solidFill>
                <a:srgbClr val="000000"/>
              </a:solidFill>
              <a:latin typeface="Book Antiqua" pitchFamily="18" charset="0"/>
            </a:endParaRPr>
          </a:p>
        </p:txBody>
      </p:sp>
      <p:sp>
        <p:nvSpPr>
          <p:cNvPr id="15374" name="Text Box 14"/>
          <p:cNvSpPr txBox="1">
            <a:spLocks noChangeArrowheads="1"/>
          </p:cNvSpPr>
          <p:nvPr/>
        </p:nvSpPr>
        <p:spPr bwMode="auto">
          <a:xfrm>
            <a:off x="0" y="107921"/>
            <a:ext cx="9143999" cy="584775"/>
          </a:xfrm>
          <a:prstGeom prst="rect">
            <a:avLst/>
          </a:prstGeom>
          <a:noFill/>
          <a:ln w="12700">
            <a:noFill/>
            <a:miter lim="800000"/>
            <a:headEnd/>
            <a:tailEnd/>
          </a:ln>
        </p:spPr>
        <p:txBody>
          <a:bodyPr wrap="square">
            <a:spAutoFit/>
          </a:bodyPr>
          <a:lstStyle/>
          <a:p>
            <a:r>
              <a:rPr lang="el-GR" sz="3200" dirty="0">
                <a:solidFill>
                  <a:srgbClr val="000000"/>
                </a:solidFill>
                <a:latin typeface="Impact" pitchFamily="34" charset="0"/>
              </a:rPr>
              <a:t>μ</a:t>
            </a:r>
            <a:r>
              <a:rPr lang="en-US" sz="3200" dirty="0">
                <a:solidFill>
                  <a:srgbClr val="000000"/>
                </a:solidFill>
                <a:latin typeface="Impact" pitchFamily="34" charset="0"/>
              </a:rPr>
              <a:t> and </a:t>
            </a:r>
            <a:r>
              <a:rPr lang="el-GR" sz="3200" dirty="0">
                <a:solidFill>
                  <a:srgbClr val="000000"/>
                </a:solidFill>
                <a:latin typeface="Impact" pitchFamily="34" charset="0"/>
              </a:rPr>
              <a:t>σ</a:t>
            </a:r>
            <a:r>
              <a:rPr lang="en-US" sz="3200" dirty="0">
                <a:solidFill>
                  <a:srgbClr val="000000"/>
                </a:solidFill>
                <a:latin typeface="Impact" pitchFamily="34" charset="0"/>
              </a:rPr>
              <a:t> of </a:t>
            </a:r>
            <a:r>
              <a:rPr lang="en-US" sz="3200" dirty="0" smtClean="0">
                <a:solidFill>
                  <a:srgbClr val="000000"/>
                </a:solidFill>
                <a:latin typeface="Impact" pitchFamily="34" charset="0"/>
              </a:rPr>
              <a:t>L and Fixed R</a:t>
            </a:r>
            <a:endParaRPr lang="en-US" sz="3200" dirty="0">
              <a:solidFill>
                <a:srgbClr val="000000"/>
              </a:solidFill>
              <a:latin typeface="Impact"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347864" y="5141652"/>
                <a:ext cx="1995867" cy="584775"/>
              </a:xfrm>
              <a:prstGeom prst="rect">
                <a:avLst/>
              </a:prstGeom>
              <a:noFill/>
            </p:spPr>
            <p:txBody>
              <a:bodyPr wrap="none" rtlCol="0">
                <a:spAutoFit/>
              </a:bodyPr>
              <a:lstStyle/>
              <a:p>
                <a14:m>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𝜎</m:t>
                        </m:r>
                      </m:e>
                      <m:sub>
                        <m:r>
                          <a:rPr lang="en-US" sz="3200" b="0" i="1" smtClean="0">
                            <a:solidFill>
                              <a:srgbClr val="C00000"/>
                            </a:solidFill>
                            <a:latin typeface="Cambria Math"/>
                          </a:rPr>
                          <m:t>𝐿𝑇𝐷</m:t>
                        </m:r>
                      </m:sub>
                    </m:sSub>
                  </m:oMath>
                </a14:m>
                <a:r>
                  <a:rPr lang="en-US" sz="3200" dirty="0" smtClean="0">
                    <a:solidFill>
                      <a:srgbClr val="C00000"/>
                    </a:solidFill>
                  </a:rPr>
                  <a:t>=</a:t>
                </a:r>
                <a:r>
                  <a:rPr lang="en-US" sz="3200" dirty="0" smtClean="0">
                    <a:solidFill>
                      <a:srgbClr val="C00000"/>
                    </a:solidFill>
                    <a:latin typeface="Book Antiqua" pitchFamily="18" charset="0"/>
                  </a:rPr>
                  <a:t>R</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a:ea typeface="Cambria Math"/>
                          </a:rPr>
                          <m:t>𝜎</m:t>
                        </m:r>
                      </m:e>
                      <m:sub>
                        <m:r>
                          <a:rPr lang="en-US" sz="3200" b="0" i="1" dirty="0" smtClean="0">
                            <a:solidFill>
                              <a:srgbClr val="C00000"/>
                            </a:solidFill>
                            <a:latin typeface="Cambria Math"/>
                            <a:ea typeface="Cambria Math"/>
                          </a:rPr>
                          <m:t>𝐿</m:t>
                        </m:r>
                      </m:sub>
                    </m:sSub>
                  </m:oMath>
                </a14:m>
                <a:endParaRPr lang="en-US" sz="3200"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47864" y="5141652"/>
                <a:ext cx="1995867" cy="584775"/>
              </a:xfrm>
              <a:prstGeom prst="rect">
                <a:avLst/>
              </a:prstGeom>
              <a:blipFill rotWithShape="0">
                <a:blip r:embed="rId6"/>
                <a:stretch>
                  <a:fillRect t="-16667" b="-34375"/>
                </a:stretch>
              </a:blipFill>
            </p:spPr>
            <p:txBody>
              <a:bodyPr/>
              <a:lstStyle/>
              <a:p>
                <a:r>
                  <a:rPr lang="en-US">
                    <a:noFill/>
                  </a:rPr>
                  <a:t> </a:t>
                </a:r>
              </a:p>
            </p:txBody>
          </p:sp>
        </mc:Fallback>
      </mc:AlternateContent>
    </p:spTree>
    <p:extLst>
      <p:ext uri="{BB962C8B-B14F-4D97-AF65-F5344CB8AC3E}">
        <p14:creationId xmlns:p14="http://schemas.microsoft.com/office/powerpoint/2010/main" val="3033030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8986">
                                            <p:txEl>
                                              <p:pRg st="0" end="0"/>
                                            </p:txEl>
                                          </p:spTgt>
                                        </p:tgtEl>
                                        <p:attrNameLst>
                                          <p:attrName>style.visibility</p:attrName>
                                        </p:attrNameLst>
                                      </p:cBhvr>
                                      <p:to>
                                        <p:strVal val="visible"/>
                                      </p:to>
                                    </p:set>
                                    <p:animEffect transition="in" filter="dissolve">
                                      <p:cBhvr>
                                        <p:cTn id="7" dur="500"/>
                                        <p:tgtEl>
                                          <p:spTgt spid="638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8986">
                                            <p:txEl>
                                              <p:pRg st="2" end="2"/>
                                            </p:txEl>
                                          </p:spTgt>
                                        </p:tgtEl>
                                        <p:attrNameLst>
                                          <p:attrName>style.visibility</p:attrName>
                                        </p:attrNameLst>
                                      </p:cBhvr>
                                      <p:to>
                                        <p:strVal val="visible"/>
                                      </p:to>
                                    </p:set>
                                    <p:animEffect transition="in" filter="dissolve">
                                      <p:cBhvr>
                                        <p:cTn id="12" dur="500"/>
                                        <p:tgtEl>
                                          <p:spTgt spid="6389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8986">
                                            <p:txEl>
                                              <p:pRg st="3" end="3"/>
                                            </p:txEl>
                                          </p:spTgt>
                                        </p:tgtEl>
                                        <p:attrNameLst>
                                          <p:attrName>style.visibility</p:attrName>
                                        </p:attrNameLst>
                                      </p:cBhvr>
                                      <p:to>
                                        <p:strVal val="visible"/>
                                      </p:to>
                                    </p:set>
                                    <p:animEffect transition="in" filter="dissolve">
                                      <p:cBhvr>
                                        <p:cTn id="17" dur="500"/>
                                        <p:tgtEl>
                                          <p:spTgt spid="6389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8986">
                                            <p:txEl>
                                              <p:pRg st="4" end="4"/>
                                            </p:txEl>
                                          </p:spTgt>
                                        </p:tgtEl>
                                        <p:attrNameLst>
                                          <p:attrName>style.visibility</p:attrName>
                                        </p:attrNameLst>
                                      </p:cBhvr>
                                      <p:to>
                                        <p:strVal val="visible"/>
                                      </p:to>
                                    </p:set>
                                    <p:animEffect transition="in" filter="dissolve">
                                      <p:cBhvr>
                                        <p:cTn id="22" dur="500"/>
                                        <p:tgtEl>
                                          <p:spTgt spid="6389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8986">
                                            <p:txEl>
                                              <p:pRg st="5" end="5"/>
                                            </p:txEl>
                                          </p:spTgt>
                                        </p:tgtEl>
                                        <p:attrNameLst>
                                          <p:attrName>style.visibility</p:attrName>
                                        </p:attrNameLst>
                                      </p:cBhvr>
                                      <p:to>
                                        <p:strVal val="visible"/>
                                      </p:to>
                                    </p:set>
                                    <p:animEffect transition="in" filter="dissolve">
                                      <p:cBhvr>
                                        <p:cTn id="27" dur="500"/>
                                        <p:tgtEl>
                                          <p:spTgt spid="6389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8986">
                                            <p:txEl>
                                              <p:pRg st="6" end="6"/>
                                            </p:txEl>
                                          </p:spTgt>
                                        </p:tgtEl>
                                        <p:attrNameLst>
                                          <p:attrName>style.visibility</p:attrName>
                                        </p:attrNameLst>
                                      </p:cBhvr>
                                      <p:to>
                                        <p:strVal val="visible"/>
                                      </p:to>
                                    </p:set>
                                    <p:animEffect transition="in" filter="dissolve">
                                      <p:cBhvr>
                                        <p:cTn id="32" dur="500"/>
                                        <p:tgtEl>
                                          <p:spTgt spid="63898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8986">
                                            <p:txEl>
                                              <p:pRg st="7" end="7"/>
                                            </p:txEl>
                                          </p:spTgt>
                                        </p:tgtEl>
                                        <p:attrNameLst>
                                          <p:attrName>style.visibility</p:attrName>
                                        </p:attrNameLst>
                                      </p:cBhvr>
                                      <p:to>
                                        <p:strVal val="visible"/>
                                      </p:to>
                                    </p:set>
                                    <p:animEffect transition="in" filter="dissolve">
                                      <p:cBhvr>
                                        <p:cTn id="37" dur="500"/>
                                        <p:tgtEl>
                                          <p:spTgt spid="63898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8986">
                                            <p:txEl>
                                              <p:pRg st="8" end="8"/>
                                            </p:txEl>
                                          </p:spTgt>
                                        </p:tgtEl>
                                        <p:attrNameLst>
                                          <p:attrName>style.visibility</p:attrName>
                                        </p:attrNameLst>
                                      </p:cBhvr>
                                      <p:to>
                                        <p:strVal val="visible"/>
                                      </p:to>
                                    </p:set>
                                    <p:animEffect transition="in" filter="dissolve">
                                      <p:cBhvr>
                                        <p:cTn id="42" dur="500"/>
                                        <p:tgtEl>
                                          <p:spTgt spid="63898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build="p"/>
      <p:bldP spid="6" grpId="0"/>
    </p:bldLst>
  </p:timing>
</p:sld>
</file>

<file path=ppt/theme/theme1.xml><?xml version="1.0" encoding="utf-8"?>
<a:theme xmlns:a="http://schemas.openxmlformats.org/drawingml/2006/main" name="Lean Thinking Final.ppt">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21611</TotalTime>
  <Words>3199</Words>
  <Application>Microsoft Office PowerPoint</Application>
  <PresentationFormat>On-screen Show (4:3)</PresentationFormat>
  <Paragraphs>390</Paragraphs>
  <Slides>41</Slides>
  <Notes>22</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2</vt:i4>
      </vt:variant>
      <vt:variant>
        <vt:lpstr>Slide Titles</vt:lpstr>
      </vt:variant>
      <vt:variant>
        <vt:i4>41</vt:i4>
      </vt:variant>
    </vt:vector>
  </HeadingPairs>
  <TitlesOfParts>
    <vt:vector size="61" baseType="lpstr">
      <vt:lpstr>ＭＳ Ｐゴシック</vt:lpstr>
      <vt:lpstr>Arial</vt:lpstr>
      <vt:lpstr>Book Antiqua</vt:lpstr>
      <vt:lpstr>Calibri</vt:lpstr>
      <vt:lpstr>Cambria Math</vt:lpstr>
      <vt:lpstr>Garamond</vt:lpstr>
      <vt:lpstr>Impact</vt:lpstr>
      <vt:lpstr>Lucida Calligraphy</vt:lpstr>
      <vt:lpstr>Monotype Sorts</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Worksheet</vt:lpstr>
      <vt:lpstr>Equation</vt:lpstr>
      <vt:lpstr>PowerPoint Presentation</vt:lpstr>
      <vt:lpstr>Basic Probability Distributions</vt:lpstr>
      <vt:lpstr>Normal Probability Distribution</vt:lpstr>
      <vt:lpstr>PowerPoint Presentation</vt:lpstr>
      <vt:lpstr>$10,000 or $20,000 in One Stock</vt:lpstr>
      <vt:lpstr>10,000 and 20,000 in One Stock</vt:lpstr>
      <vt:lpstr>PowerPoint Presentation</vt:lpstr>
      <vt:lpstr>PowerPoint Presentation</vt:lpstr>
      <vt:lpstr>PowerPoint Presentation</vt:lpstr>
      <vt:lpstr>PowerPoint Presentation</vt:lpstr>
      <vt:lpstr>PowerPoint Presentation</vt:lpstr>
      <vt:lpstr>20,000 One Stock or 20,000 in Two Stocks</vt:lpstr>
      <vt:lpstr>20,000 One Stock or 20,000 in Two Stocks</vt:lpstr>
      <vt:lpstr>PowerPoint Presentation</vt:lpstr>
      <vt:lpstr>100,000 in One Stock or 10,000 in Each of 10 stocks</vt:lpstr>
      <vt:lpstr>100,000 vs. 10(10,000) investment in N(5%, 5%)</vt:lpstr>
      <vt:lpstr>Risk Aversion Individual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Sampling: Mean and Standard Deviation ¯X</vt:lpstr>
      <vt:lpstr>Sampling: Mean and Standard Deviation ¯X</vt:lpstr>
      <vt:lpstr>Future Value (FV)</vt:lpstr>
      <vt:lpstr>Future Value (FV); Present Value (PV)</vt:lpstr>
      <vt:lpstr>Future Value (FV); Present Value (PV)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447</cp:revision>
  <dcterms:created xsi:type="dcterms:W3CDTF">2008-11-22T01:06:20Z</dcterms:created>
  <dcterms:modified xsi:type="dcterms:W3CDTF">2017-04-28T02:47:54Z</dcterms:modified>
</cp:coreProperties>
</file>