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19"/>
  </p:notesMasterIdLst>
  <p:handoutMasterIdLst>
    <p:handoutMasterId r:id="rId20"/>
  </p:handoutMasterIdLst>
  <p:sldIdLst>
    <p:sldId id="379" r:id="rId5"/>
    <p:sldId id="561" r:id="rId6"/>
    <p:sldId id="560" r:id="rId7"/>
    <p:sldId id="400" r:id="rId8"/>
    <p:sldId id="403" r:id="rId9"/>
    <p:sldId id="404" r:id="rId10"/>
    <p:sldId id="458" r:id="rId11"/>
    <p:sldId id="408" r:id="rId12"/>
    <p:sldId id="412" r:id="rId13"/>
    <p:sldId id="416" r:id="rId14"/>
    <p:sldId id="419" r:id="rId15"/>
    <p:sldId id="420" r:id="rId16"/>
    <p:sldId id="565" r:id="rId17"/>
    <p:sldId id="5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00863D"/>
    <a:srgbClr val="A50023"/>
    <a:srgbClr val="C00000"/>
    <a:srgbClr val="FF9900"/>
    <a:srgbClr val="FF0066"/>
    <a:srgbClr val="370000"/>
    <a:srgbClr val="9B0000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22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4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4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1586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54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944D79-BC56-44F6-9F07-E5F5D587D5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4607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Jan.-2017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Basics Probability Distributions- Uniform 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90" r:id="rId6"/>
    <p:sldLayoutId id="2147483791" r:id="rId7"/>
    <p:sldLayoutId id="2147483792" r:id="rId8"/>
    <p:sldLayoutId id="2147483793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https://www.youtube.com/embed/RoCMGPLU8Ao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.xlsx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YiOVISWXS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85050"/>
            <a:ext cx="9171829" cy="69430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" y="-87416"/>
            <a:ext cx="9144000" cy="5971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147" y="5949280"/>
            <a:ext cx="9202121" cy="923330"/>
          </a:xfrm>
          <a:prstGeom prst="rect">
            <a:avLst/>
          </a:prstGeom>
          <a:solidFill>
            <a:srgbClr val="00007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Normal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28599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-34534" y="44624"/>
            <a:ext cx="9178534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Standard Normal Probability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47" y="836712"/>
            <a:ext cx="8786473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By raising the reorder point from 20 gallons to 25 gallons on hand, the probability of a </a:t>
            </a:r>
            <a:r>
              <a:rPr lang="en-US" sz="2400" dirty="0" smtClean="0">
                <a:latin typeface="Book Antiqua" pitchFamily="18" charset="0"/>
              </a:rPr>
              <a:t>stockout decreases from 0.20 </a:t>
            </a:r>
            <a:r>
              <a:rPr lang="en-US" sz="2400" dirty="0">
                <a:latin typeface="Book Antiqua" pitchFamily="18" charset="0"/>
              </a:rPr>
              <a:t>to .05.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dirty="0">
                <a:latin typeface="Book Antiqua" pitchFamily="18" charset="0"/>
              </a:rPr>
              <a:t>is a significant decrease in the chance </a:t>
            </a:r>
            <a:r>
              <a:rPr lang="en-US" sz="2400" dirty="0" smtClean="0">
                <a:latin typeface="Book Antiqua" pitchFamily="18" charset="0"/>
              </a:rPr>
              <a:t>of being out of stock </a:t>
            </a:r>
            <a:r>
              <a:rPr lang="en-US" sz="2400" dirty="0">
                <a:latin typeface="Book Antiqua" pitchFamily="18" charset="0"/>
              </a:rPr>
              <a:t>and unable to meet </a:t>
            </a:r>
            <a:r>
              <a:rPr lang="en-US" sz="2400" dirty="0" smtClean="0">
                <a:latin typeface="Book Antiqua" pitchFamily="18" charset="0"/>
              </a:rPr>
              <a:t>a customer’s </a:t>
            </a:r>
            <a:r>
              <a:rPr lang="en-US" sz="2400" dirty="0">
                <a:latin typeface="Book Antiqua" pitchFamily="18" charset="0"/>
              </a:rPr>
              <a:t>desire to make a purchase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Instead of NORM.S.XX We can directly use NORM.X function.  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=NORM.DIST(20,15,6,1</a:t>
            </a:r>
            <a:r>
              <a:rPr lang="en-US" sz="2400" dirty="0" smtClean="0">
                <a:latin typeface="Book Antiqua" pitchFamily="18" charset="0"/>
              </a:rPr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 smtClean="0">
                <a:latin typeface="Book Antiqua" pitchFamily="18" charset="0"/>
              </a:rPr>
              <a:t>0.797671619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P(x≥20) =1-</a:t>
            </a:r>
            <a:r>
              <a:rPr lang="en-US" sz="2400" dirty="0">
                <a:latin typeface="Book Antiqua" pitchFamily="18" charset="0"/>
              </a:rPr>
              <a:t>0.797671619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P(x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≥X1)=0.05</a:t>
            </a:r>
            <a:endParaRPr lang="en-US" sz="2400" dirty="0">
              <a:latin typeface="Book Antiqua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=NORM.INV(0.95,15,6)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 24.869122 </a:t>
            </a:r>
          </a:p>
        </p:txBody>
      </p:sp>
    </p:spTree>
    <p:extLst>
      <p:ext uri="{BB962C8B-B14F-4D97-AF65-F5344CB8AC3E}">
        <p14:creationId xmlns:p14="http://schemas.microsoft.com/office/powerpoint/2010/main" val="24787592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Reorder Point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sz="2800" dirty="0" smtClean="0">
                <a:latin typeface="Book Antiqua" pitchFamily="18" charset="0"/>
              </a:rPr>
              <a:t>If </a:t>
            </a:r>
            <a:r>
              <a:rPr lang="en-US" sz="2800" dirty="0">
                <a:latin typeface="Book Antiqua" pitchFamily="18" charset="0"/>
              </a:rPr>
              <a:t>average demand during the lead time is 200 and standard deviation of demand during lead time is 25. </a:t>
            </a:r>
            <a:r>
              <a:rPr lang="en-US" sz="2800" dirty="0" smtClean="0">
                <a:latin typeface="Book Antiqua" pitchFamily="18" charset="0"/>
              </a:rPr>
              <a:t> At what level of inventory we should order such that with 90% confidence we will not have stockout. </a:t>
            </a:r>
            <a:endParaRPr lang="en-US" sz="2400" dirty="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2564904"/>
            <a:ext cx="8977086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dirty="0">
                <a:latin typeface="Book Antiqua" pitchFamily="18" charset="0"/>
              </a:rPr>
              <a:t>=</a:t>
            </a:r>
            <a:r>
              <a:rPr lang="en-US" sz="2800" dirty="0" smtClean="0">
                <a:latin typeface="Book Antiqua" pitchFamily="18" charset="0"/>
              </a:rPr>
              <a:t>NORM.S.INV(0.9) = 1.2816</a:t>
            </a:r>
            <a:endParaRPr lang="en-US" sz="2800" dirty="0">
              <a:latin typeface="Book Antiqua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We need to go 1.2816 away from average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Book Antiqua" pitchFamily="18" charset="0"/>
                <a:cs typeface="Times New Roman" pitchFamily="18" charset="0"/>
              </a:rPr>
              <a:t>1.2816(25)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 32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To right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200+32 = 232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We can also use NORM. function directly</a:t>
            </a:r>
            <a:endParaRPr lang="en-US" sz="2800" dirty="0">
              <a:latin typeface="Book Antiqua" pitchFamily="18" charset="0"/>
              <a:cs typeface="Times New Roman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NORM.INV(0.9,200,25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) =  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232.0388 </a:t>
            </a:r>
          </a:p>
        </p:txBody>
      </p:sp>
    </p:spTree>
    <p:extLst>
      <p:ext uri="{BB962C8B-B14F-4D97-AF65-F5344CB8AC3E}">
        <p14:creationId xmlns:p14="http://schemas.microsoft.com/office/powerpoint/2010/main" val="12301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8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908720"/>
            <a:ext cx="9072561" cy="4970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Book Antiqua" pitchFamily="18" charset="0"/>
              </a:rPr>
              <a:t>Average lead </a:t>
            </a:r>
            <a:r>
              <a:rPr lang="en-US" sz="2400" dirty="0">
                <a:latin typeface="Book Antiqua" pitchFamily="18" charset="0"/>
              </a:rPr>
              <a:t>time demand </a:t>
            </a:r>
            <a:r>
              <a:rPr lang="en-US" sz="2400" dirty="0" smtClean="0">
                <a:latin typeface="Book Antiqua" pitchFamily="18" charset="0"/>
              </a:rPr>
              <a:t>is 20,000 </a:t>
            </a:r>
            <a:r>
              <a:rPr lang="en-US" sz="2400" dirty="0">
                <a:latin typeface="Book Antiqua" pitchFamily="18" charset="0"/>
              </a:rPr>
              <a:t>units.  </a:t>
            </a:r>
            <a:r>
              <a:rPr lang="en-US" sz="2400" dirty="0" smtClean="0">
                <a:latin typeface="Book Antiqua" pitchFamily="18" charset="0"/>
              </a:rPr>
              <a:t>Standard </a:t>
            </a:r>
            <a:r>
              <a:rPr lang="en-US" sz="2400" dirty="0">
                <a:latin typeface="Book Antiqua" pitchFamily="18" charset="0"/>
              </a:rPr>
              <a:t>deviation of lead time demand </a:t>
            </a:r>
            <a:r>
              <a:rPr lang="en-US" sz="2400" dirty="0" smtClean="0">
                <a:latin typeface="Book Antiqua" pitchFamily="18" charset="0"/>
              </a:rPr>
              <a:t>is 5,000 </a:t>
            </a:r>
            <a:r>
              <a:rPr lang="en-US" sz="2400" dirty="0">
                <a:latin typeface="Book Antiqua" pitchFamily="18" charset="0"/>
              </a:rPr>
              <a:t>units. The warehouse currently orders a 14-day </a:t>
            </a:r>
            <a:r>
              <a:rPr lang="en-US" sz="2400" dirty="0" smtClean="0">
                <a:latin typeface="Book Antiqua" pitchFamily="18" charset="0"/>
              </a:rPr>
              <a:t>supply, </a:t>
            </a:r>
            <a:r>
              <a:rPr lang="en-US" sz="2400" dirty="0">
                <a:latin typeface="Book Antiqua" pitchFamily="18" charset="0"/>
              </a:rPr>
              <a:t>28,000 </a:t>
            </a:r>
            <a:r>
              <a:rPr lang="en-US" sz="2400" dirty="0" smtClean="0">
                <a:latin typeface="Book Antiqua" pitchFamily="18" charset="0"/>
              </a:rPr>
              <a:t>units, each </a:t>
            </a:r>
            <a:r>
              <a:rPr lang="en-US" sz="2400" dirty="0">
                <a:latin typeface="Book Antiqua" pitchFamily="18" charset="0"/>
              </a:rPr>
              <a:t>time the inventory level drops to 24,000 units</a:t>
            </a:r>
            <a:r>
              <a:rPr lang="en-US" sz="2400" dirty="0" smtClean="0">
                <a:latin typeface="Book Antiqua" pitchFamily="18" charset="0"/>
              </a:rPr>
              <a:t>. What is the probability that the demand during the period exceeds inventory?</a:t>
            </a:r>
          </a:p>
          <a:p>
            <a:pPr algn="l"/>
            <a:endParaRPr lang="en-US" sz="2400" dirty="0">
              <a:latin typeface="Book Antiqua" pitchFamily="18" charset="0"/>
            </a:endParaRPr>
          </a:p>
          <a:p>
            <a:pPr algn="l"/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X= 24000</a:t>
            </a:r>
          </a:p>
          <a:p>
            <a:pPr marL="342900" indent="-342900" algn="l">
              <a:buFont typeface="Symbol" pitchFamily="18" charset="2"/>
              <a:buChar char="m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  <a:sym typeface="Symbol"/>
              </a:rPr>
              <a:t>= 2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0000</a:t>
            </a:r>
          </a:p>
          <a:p>
            <a:pPr algn="l"/>
            <a:r>
              <a:rPr lang="el-GR" sz="2400" dirty="0" smtClean="0">
                <a:latin typeface="Book Antiqua" pitchFamily="18" charset="0"/>
                <a:cs typeface="Times New Roman" pitchFamily="18" charset="0"/>
              </a:rPr>
              <a:t>σ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= 5000</a:t>
            </a:r>
          </a:p>
          <a:p>
            <a:pPr algn="l"/>
            <a:r>
              <a:rPr lang="en-US" sz="2400" dirty="0">
                <a:latin typeface="Book Antiqua" pitchFamily="18" charset="0"/>
                <a:cs typeface="Times New Roman" pitchFamily="18" charset="0"/>
              </a:rPr>
              <a:t>=NORM.DIST(24000,20000,5000,1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= </a:t>
            </a:r>
            <a:r>
              <a:rPr lang="en-US" sz="2400" dirty="0">
                <a:effectLst/>
                <a:latin typeface="Book Antiqua" panose="02040602050305030304" pitchFamily="18" charset="0"/>
              </a:rPr>
              <a:t>0.788145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In </a:t>
            </a:r>
            <a:r>
              <a:rPr lang="en-US" sz="2400" dirty="0">
                <a:latin typeface="Book Antiqua" pitchFamily="18" charset="0"/>
              </a:rPr>
              <a:t>78.81 </a:t>
            </a:r>
            <a:r>
              <a:rPr lang="en-US" sz="2400" dirty="0" smtClean="0">
                <a:latin typeface="Book Antiqua" pitchFamily="18" charset="0"/>
              </a:rPr>
              <a:t>% </a:t>
            </a:r>
            <a:r>
              <a:rPr lang="en-US" sz="2400" dirty="0">
                <a:latin typeface="Book Antiqua" pitchFamily="18" charset="0"/>
              </a:rPr>
              <a:t>of the order cycles, the warehouse will not have a </a:t>
            </a:r>
            <a:r>
              <a:rPr lang="en-US" sz="2400" dirty="0" smtClean="0">
                <a:latin typeface="Book Antiqua" pitchFamily="18" charset="0"/>
              </a:rPr>
              <a:t>stockout.  Risk = 21.19%.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15213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effectLst/>
                <a:latin typeface="Impact" pitchFamily="34" charset="0"/>
                <a:ea typeface="ＭＳ Ｐゴシック" charset="-128"/>
                <a:cs typeface="+mn-cs"/>
              </a:rPr>
              <a:t>Service Level</a:t>
            </a:r>
          </a:p>
        </p:txBody>
      </p:sp>
    </p:spTree>
    <p:extLst>
      <p:ext uri="{BB962C8B-B14F-4D97-AF65-F5344CB8AC3E}">
        <p14:creationId xmlns:p14="http://schemas.microsoft.com/office/powerpoint/2010/main" val="151583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Ipad</a:t>
            </a:r>
            <a:r>
              <a:rPr lang="en-US" dirty="0" smtClean="0"/>
              <a:t>-Normal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54260" y="908720"/>
            <a:ext cx="9252520" cy="497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In October 2012, Apple introduced a much smaller variant of the Apple iPad, known as the iPad Mini. </a:t>
            </a: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Assume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that battery life of the iPad Mini is normally  distributed with mean od 10 and standard deviation of 1.5 hours.</a:t>
            </a:r>
          </a:p>
          <a:p>
            <a:pPr marL="342900" marR="0" lvl="0" indent="-342900">
              <a:tabLst>
                <a:tab pos="457200" algn="l"/>
              </a:tabLst>
            </a:pP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What is the probability that the battery life for an iPad Mini will be 9 hours or less?</a:t>
            </a:r>
          </a:p>
          <a:p>
            <a:pPr marL="0" marR="0"/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at least 11 hours?</a:t>
            </a:r>
          </a:p>
          <a:p>
            <a:pPr marL="342900" marR="0" lvl="0" indent="-342900">
              <a:tabLst>
                <a:tab pos="457200" algn="l"/>
              </a:tabLst>
            </a:pP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9.5 and 11.5 hours?</a:t>
            </a:r>
          </a:p>
          <a:p>
            <a:pPr marL="0" marR="0"/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least 11 and 13 hours?</a:t>
            </a:r>
          </a:p>
          <a:p>
            <a:pPr marL="0" marR="0"/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least 6 and 8 </a:t>
            </a: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hours?</a:t>
            </a:r>
          </a:p>
          <a:p>
            <a:pPr marL="0" marR="0"/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top 10% of the batteries live at least for how many hours?</a:t>
            </a:r>
          </a:p>
          <a:p>
            <a:pPr marL="342900" marR="0" lvl="0" indent="-342900">
              <a:tabLst>
                <a:tab pos="457200" algn="l"/>
              </a:tabLst>
            </a:pP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bottom 15%  of the batteries live  at most for how many hours?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Probability Distribution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781" y="1916832"/>
            <a:ext cx="8818438" cy="3877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78"/>
                </a:solidFill>
                <a:latin typeface="Book Antiqua" panose="02040602050305030304" pitchFamily="18" charset="0"/>
              </a:rPr>
              <a:t>The link to the excel </a:t>
            </a:r>
            <a:r>
              <a:rPr lang="en-US" sz="2400" b="1" dirty="0" smtClean="0">
                <a:solidFill>
                  <a:srgbClr val="000078"/>
                </a:solidFill>
                <a:latin typeface="Book Antiqua" panose="02040602050305030304" pitchFamily="18" charset="0"/>
              </a:rPr>
              <a:t>file accompanying these slides </a:t>
            </a:r>
            <a:endParaRPr lang="en-US" sz="2400" b="1" dirty="0">
              <a:solidFill>
                <a:srgbClr val="000078"/>
              </a:solidFill>
              <a:latin typeface="Book Antiqua" panose="0204060205030503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78"/>
                </a:solidFill>
                <a:latin typeface="Book Antiqua" panose="02040602050305030304" pitchFamily="18" charset="0"/>
              </a:rPr>
              <a:t>http://www.csun.edu/~aa2035/CourseBase/Probability/S-5-Normal/Normal.xlsx</a:t>
            </a: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following slides are recorded lectures</a:t>
            </a:r>
            <a:r>
              <a:rPr lang="en-US" sz="2800" b="1" dirty="0">
                <a:latin typeface="Book Antiqua" panose="02040602050305030304" pitchFamily="18" charset="0"/>
              </a:rPr>
              <a:t/>
            </a:r>
            <a:br>
              <a:rPr lang="en-US" sz="2800" b="1" dirty="0">
                <a:latin typeface="Book Antiqua" panose="02040602050305030304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hlinkClick r:id="rId3" action="ppaction://hlinksldjump"/>
              </a:rPr>
              <a:t>Continuous Probability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3" action="ppaction://hlinksldjump"/>
              </a:rPr>
              <a:t>Distributions</a:t>
            </a:r>
            <a:endPara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4" action="ppaction://hlinksldjump"/>
              </a:rPr>
              <a:t>Normal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hlinkClick r:id="rId4" action="ppaction://hlinksldjump"/>
              </a:rPr>
              <a:t>Probability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4" action="ppaction://hlinksldjump"/>
              </a:rPr>
              <a:t>Distribution</a:t>
            </a:r>
            <a:endPara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5" action="ppaction://hlinksldjump"/>
              </a:rPr>
              <a:t>Standard Normal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hlinkClick r:id="rId5" action="ppaction://hlinksldjump"/>
              </a:rPr>
              <a:t>Probability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5" action="ppaction://hlinksldjump"/>
              </a:rPr>
              <a:t>Distribution</a:t>
            </a:r>
            <a:endPara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>
              <a:spcAft>
                <a:spcPts val="1200"/>
              </a:spcAft>
            </a:pPr>
            <a:endPara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>
              <a:spcAft>
                <a:spcPts val="1200"/>
              </a:spcAft>
            </a:pP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6712"/>
          </a:xfrm>
        </p:spPr>
        <p:txBody>
          <a:bodyPr/>
          <a:lstStyle/>
          <a:p>
            <a:pPr eaLnBrk="0" hangingPunct="0"/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Continuous Probability Distributions</a:t>
            </a:r>
            <a:endParaRPr lang="en-US" kern="1200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2" y="1138238"/>
          <a:ext cx="9088590" cy="507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Worksheet" r:id="rId5" imgW="8210449" imgH="4581490" progId="Excel.Sheet.12">
                  <p:embed/>
                </p:oleObj>
              </mc:Choice>
              <mc:Fallback>
                <p:oleObj name="Worksheet" r:id="rId5" imgW="8210449" imgH="4581490" progId="Excel.Sheet.12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" y="1138238"/>
                        <a:ext cx="9088590" cy="507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92080" y="580693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Exponential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6956078" y="16684"/>
            <a:ext cx="868383" cy="79208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RoCMGPLU8Ao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0251" y="976257"/>
            <a:ext cx="9224974" cy="5189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6141908"/>
            <a:ext cx="768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Also Available at https://www.youtube.com/watch?v=RoCMGPLU8Ao</a:t>
            </a:r>
            <a:endParaRPr 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7885" y="43636"/>
            <a:ext cx="1190707" cy="744191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 bwMode="auto">
          <a:xfrm>
            <a:off x="75499" y="6090889"/>
            <a:ext cx="493829" cy="388400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234918" y="6090889"/>
            <a:ext cx="493829" cy="388400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74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-31750"/>
            <a:ext cx="9252520" cy="79645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Normal Distribution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iYiOVISWXS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94" y="836712"/>
            <a:ext cx="9089010" cy="5112568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6956078" y="16684"/>
            <a:ext cx="868383" cy="79208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885" y="43636"/>
            <a:ext cx="1190707" cy="7441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520" y="59660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https://www.youtube.com/watch?v=iYiOVISWXS4</a:t>
            </a:r>
          </a:p>
        </p:txBody>
      </p:sp>
    </p:spTree>
    <p:extLst>
      <p:ext uri="{BB962C8B-B14F-4D97-AF65-F5344CB8AC3E}">
        <p14:creationId xmlns:p14="http://schemas.microsoft.com/office/powerpoint/2010/main" val="2225092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Normal Probability Distribution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2502"/>
            <a:ext cx="9252520" cy="5560834"/>
          </a:xfrm>
        </p:spPr>
        <p:txBody>
          <a:bodyPr/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 </a:t>
            </a:r>
            <a:r>
              <a:rPr lang="en-US" b="1" dirty="0" smtClean="0"/>
              <a:t>Normal</a:t>
            </a:r>
            <a:r>
              <a:rPr lang="en-US" dirty="0" smtClean="0"/>
              <a:t> </a:t>
            </a:r>
            <a:r>
              <a:rPr lang="en-US" dirty="0"/>
              <a:t>probability distribution is the </a:t>
            </a:r>
            <a:r>
              <a:rPr lang="en-US" b="1" dirty="0"/>
              <a:t>most </a:t>
            </a:r>
            <a:r>
              <a:rPr lang="en-US" b="1" dirty="0" smtClean="0"/>
              <a:t>applied </a:t>
            </a:r>
            <a:r>
              <a:rPr lang="en-US" dirty="0" smtClean="0"/>
              <a:t>distribution in the real world. Weight of people, test scores, life of a light bulb, number of votes in an election follow Normal Distribution</a:t>
            </a:r>
            <a:r>
              <a:rPr lang="en-US" dirty="0"/>
              <a:t>. </a:t>
            </a:r>
            <a:r>
              <a:rPr lang="en-US" dirty="0" smtClean="0"/>
              <a:t>Normal distribution is symmetric</a:t>
            </a:r>
            <a:r>
              <a:rPr lang="en-US" dirty="0"/>
              <a:t>; skewness = 0. </a:t>
            </a:r>
            <a:endParaRPr lang="en-US" dirty="0" smtClean="0"/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Mean, </a:t>
            </a:r>
            <a:r>
              <a:rPr lang="en-US" dirty="0"/>
              <a:t>median and </a:t>
            </a:r>
            <a:r>
              <a:rPr lang="en-US" dirty="0" smtClean="0"/>
              <a:t>mode, are on each others and are at the highest point. Normal  </a:t>
            </a:r>
            <a:r>
              <a:rPr lang="en-US" dirty="0"/>
              <a:t>distributions is </a:t>
            </a:r>
            <a:r>
              <a:rPr lang="en-US" dirty="0" smtClean="0"/>
              <a:t>defined by </a:t>
            </a:r>
            <a:r>
              <a:rPr lang="en-US" dirty="0"/>
              <a:t>its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r>
              <a:rPr lang="en-US" dirty="0"/>
              <a:t>mean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and its </a:t>
            </a:r>
            <a:r>
              <a:rPr lang="en-US" dirty="0" smtClean="0"/>
              <a:t>standard deviation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 X~ N(</a:t>
            </a:r>
            <a:r>
              <a:rPr lang="en-US" i="1" dirty="0" smtClean="0">
                <a:latin typeface="Symbol" pitchFamily="18" charset="2"/>
              </a:rPr>
              <a:t>m,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The mean can be any numerical </a:t>
            </a:r>
            <a:r>
              <a:rPr lang="en-US" dirty="0" smtClean="0"/>
              <a:t>value</a:t>
            </a:r>
            <a:r>
              <a:rPr lang="en-US" dirty="0"/>
              <a:t>: negative, zero, or </a:t>
            </a:r>
            <a:r>
              <a:rPr lang="en-US" dirty="0" smtClean="0"/>
              <a:t>positive.</a:t>
            </a:r>
          </a:p>
          <a:p>
            <a:pPr marL="292100" indent="-292100">
              <a:buNone/>
            </a:pPr>
            <a:r>
              <a:rPr lang="en-US" dirty="0"/>
              <a:t>The standard deviation </a:t>
            </a:r>
            <a:r>
              <a:rPr lang="en-US" dirty="0" smtClean="0"/>
              <a:t>determines </a:t>
            </a:r>
            <a:r>
              <a:rPr lang="en-US" dirty="0"/>
              <a:t>the width of the </a:t>
            </a:r>
            <a:r>
              <a:rPr lang="en-US" dirty="0" smtClean="0"/>
              <a:t>curve</a:t>
            </a:r>
            <a:r>
              <a:rPr lang="en-US" dirty="0"/>
              <a:t>: larger values result in </a:t>
            </a:r>
            <a:r>
              <a:rPr lang="en-US" dirty="0" smtClean="0"/>
              <a:t>wider</a:t>
            </a:r>
            <a:r>
              <a:rPr lang="en-US" dirty="0"/>
              <a:t>, flatter curves.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261" y="1819790"/>
            <a:ext cx="7772400" cy="97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192444" y="5996574"/>
            <a:ext cx="4591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7086079" y="4060967"/>
            <a:ext cx="0" cy="19431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414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77" y="3634275"/>
            <a:ext cx="4694081" cy="2287819"/>
          </a:xfrm>
          <a:prstGeom prst="rect">
            <a:avLst/>
          </a:prstGeom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-18550" y="-8298"/>
            <a:ext cx="91625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Normal Probability Distribution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-18550" y="838484"/>
            <a:ext cx="9162550" cy="1265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2400" dirty="0">
                <a:latin typeface="Book Antiqua" pitchFamily="18" charset="0"/>
              </a:rPr>
              <a:t>Probabilities for the normal random variable </a:t>
            </a:r>
            <a:r>
              <a:rPr lang="en-US" sz="2400" dirty="0" smtClean="0">
                <a:latin typeface="Book Antiqua" pitchFamily="18" charset="0"/>
              </a:rPr>
              <a:t>are given </a:t>
            </a:r>
            <a:r>
              <a:rPr lang="en-US" sz="2400" dirty="0">
                <a:latin typeface="Book Antiqua" pitchFamily="18" charset="0"/>
              </a:rPr>
              <a:t>by </a:t>
            </a:r>
            <a:r>
              <a:rPr lang="en-US" sz="2400" b="1" dirty="0">
                <a:latin typeface="Book Antiqua" pitchFamily="18" charset="0"/>
              </a:rPr>
              <a:t>areas under the curve</a:t>
            </a:r>
            <a:r>
              <a:rPr lang="en-US" sz="2400" dirty="0">
                <a:latin typeface="Book Antiqua" pitchFamily="18" charset="0"/>
              </a:rPr>
              <a:t>. The total </a:t>
            </a:r>
            <a:r>
              <a:rPr lang="en-US" sz="2400" dirty="0" smtClean="0">
                <a:latin typeface="Book Antiqua" pitchFamily="18" charset="0"/>
              </a:rPr>
              <a:t>area under </a:t>
            </a:r>
            <a:r>
              <a:rPr lang="en-US" sz="2400" dirty="0">
                <a:latin typeface="Book Antiqua" pitchFamily="18" charset="0"/>
              </a:rPr>
              <a:t>the curve is 1 </a:t>
            </a:r>
            <a:r>
              <a:rPr lang="en-US" sz="2400" dirty="0" smtClean="0">
                <a:latin typeface="Book Antiqua" pitchFamily="18" charset="0"/>
              </a:rPr>
              <a:t>(0.5 </a:t>
            </a:r>
            <a:r>
              <a:rPr lang="en-US" sz="2400" dirty="0">
                <a:latin typeface="Book Antiqua" pitchFamily="18" charset="0"/>
              </a:rPr>
              <a:t>to the left of the mean </a:t>
            </a:r>
            <a:r>
              <a:rPr lang="en-US" sz="2400" dirty="0" smtClean="0">
                <a:latin typeface="Book Antiqua" pitchFamily="18" charset="0"/>
              </a:rPr>
              <a:t>and 0.5 </a:t>
            </a:r>
            <a:r>
              <a:rPr lang="en-US" sz="2400" dirty="0">
                <a:latin typeface="Book Antiqua" pitchFamily="18" charset="0"/>
              </a:rPr>
              <a:t>to the right).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5998418" y="5663654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3020318" y="5788676"/>
            <a:ext cx="5534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8751143" y="537282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5274518" y="2883620"/>
            <a:ext cx="3175" cy="2849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6722318" y="2883620"/>
            <a:ext cx="0" cy="283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H="1">
            <a:off x="7449393" y="2483570"/>
            <a:ext cx="6350" cy="35290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>
            <a:off x="8208218" y="2073995"/>
            <a:ext cx="0" cy="36877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3275856" y="57141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3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4780806" y="57141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1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3999756" y="60189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2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6195268" y="571413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+ 1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6919168" y="601893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+ 2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7681168" y="569508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+ 3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5817443" y="5738266"/>
            <a:ext cx="3444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 flipH="1">
            <a:off x="3750518" y="2073995"/>
            <a:ext cx="0" cy="36909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 flipH="1">
            <a:off x="4512518" y="2486745"/>
            <a:ext cx="0" cy="3557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1604" name="Group 52"/>
          <p:cNvGrpSpPr>
            <a:grpSpLocks/>
          </p:cNvGrpSpPr>
          <p:nvPr/>
        </p:nvGrpSpPr>
        <p:grpSpPr bwMode="auto">
          <a:xfrm>
            <a:off x="5277693" y="2726457"/>
            <a:ext cx="1428750" cy="427038"/>
            <a:chOff x="2514" y="1560"/>
            <a:chExt cx="912" cy="269"/>
          </a:xfrm>
        </p:grpSpPr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648" y="1560"/>
              <a:ext cx="66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68.26%</a:t>
              </a:r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3270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 flipH="1">
              <a:off x="2514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1605" name="Group 53"/>
          <p:cNvGrpSpPr>
            <a:grpSpLocks/>
          </p:cNvGrpSpPr>
          <p:nvPr/>
        </p:nvGrpSpPr>
        <p:grpSpPr bwMode="auto">
          <a:xfrm>
            <a:off x="4528393" y="2316882"/>
            <a:ext cx="2895600" cy="427038"/>
            <a:chOff x="2046" y="1302"/>
            <a:chExt cx="1824" cy="269"/>
          </a:xfrm>
        </p:grpSpPr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2652" y="1302"/>
              <a:ext cx="660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95.44%</a:t>
              </a:r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 flipH="1">
              <a:off x="2046" y="1434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3264" y="143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1606" name="Group 54"/>
          <p:cNvGrpSpPr>
            <a:grpSpLocks/>
          </p:cNvGrpSpPr>
          <p:nvPr/>
        </p:nvGrpSpPr>
        <p:grpSpPr bwMode="auto">
          <a:xfrm>
            <a:off x="3794968" y="1916832"/>
            <a:ext cx="4381500" cy="427038"/>
            <a:chOff x="1584" y="1050"/>
            <a:chExt cx="2760" cy="269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2652" y="1050"/>
              <a:ext cx="660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99.72%</a:t>
              </a:r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3270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 flipH="1">
              <a:off x="1584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30220" y="3343637"/>
            <a:ext cx="3023577" cy="476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latin typeface="Symbol" pitchFamily="18" charset="2"/>
              </a:rPr>
              <a:t></a:t>
            </a:r>
            <a:r>
              <a:rPr lang="en-US" sz="2400" dirty="0">
                <a:latin typeface="Book Antiqua" pitchFamily="18" charset="0"/>
              </a:rPr>
              <a:t>  =  </a:t>
            </a:r>
            <a:r>
              <a:rPr lang="en-US" sz="2400" dirty="0" smtClean="0">
                <a:latin typeface="Book Antiqua" pitchFamily="18" charset="0"/>
              </a:rPr>
              <a:t>3.14159 = PI()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252279" y="3921999"/>
            <a:ext cx="3023577" cy="476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latin typeface="Book Antiqua" pitchFamily="18" charset="0"/>
              </a:rPr>
              <a:t>e</a:t>
            </a:r>
            <a:r>
              <a:rPr lang="en-US" sz="2400" dirty="0">
                <a:latin typeface="Book Antiqua" pitchFamily="18" charset="0"/>
              </a:rPr>
              <a:t>  =  </a:t>
            </a:r>
            <a:r>
              <a:rPr lang="en-US" sz="2400" dirty="0" smtClean="0">
                <a:latin typeface="Book Antiqua" pitchFamily="18" charset="0"/>
              </a:rPr>
              <a:t>2.71828 =EXP(1)</a:t>
            </a:r>
            <a:endParaRPr lang="en-US" sz="24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706172" y="2218368"/>
                <a:ext cx="4959810" cy="889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6172" y="2218368"/>
                <a:ext cx="4959810" cy="889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020" y="4593518"/>
                <a:ext cx="1973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20" y="4593518"/>
                <a:ext cx="1973169" cy="369332"/>
              </a:xfrm>
              <a:prstGeom prst="rect">
                <a:avLst/>
              </a:prstGeom>
              <a:blipFill>
                <a:blip r:embed="rId5"/>
                <a:stretch>
                  <a:fillRect l="-92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198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5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  <p:bldP spid="151570" grpId="0" animBg="1"/>
      <p:bldP spid="151571" grpId="0" autoUpdateAnimBg="0"/>
      <p:bldP spid="151577" grpId="0" animBg="1"/>
      <p:bldP spid="151579" grpId="0" animBg="1"/>
      <p:bldP spid="151584" grpId="0" animBg="1"/>
      <p:bldP spid="151585" grpId="0" animBg="1"/>
      <p:bldP spid="151586" grpId="0" autoUpdateAnimBg="0"/>
      <p:bldP spid="151587" grpId="0" autoUpdateAnimBg="0"/>
      <p:bldP spid="151588" grpId="0" autoUpdateAnimBg="0"/>
      <p:bldP spid="151590" grpId="0" autoUpdateAnimBg="0"/>
      <p:bldP spid="151591" grpId="0" autoUpdateAnimBg="0"/>
      <p:bldP spid="151592" grpId="0" autoUpdateAnimBg="0"/>
      <p:bldP spid="151593" grpId="0" autoUpdateAnimBg="0"/>
      <p:bldP spid="151595" grpId="0" animBg="1"/>
      <p:bldP spid="151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39" y="3728885"/>
            <a:ext cx="4590686" cy="223742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465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Standard Normal Probability Distribution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483643" y="5750293"/>
            <a:ext cx="0" cy="2415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6296" y="4643241"/>
            <a:ext cx="786598" cy="444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2494" y="6008351"/>
            <a:ext cx="325489" cy="444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715794" y="5629536"/>
            <a:ext cx="320702" cy="476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090343" y="5861126"/>
            <a:ext cx="46142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73" y="818466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</a:rPr>
              <a:t>A random </a:t>
            </a:r>
            <a:r>
              <a:rPr lang="en-US" sz="2400" dirty="0" smtClean="0">
                <a:latin typeface="Book Antiqua" panose="02040602050305030304" pitchFamily="18" charset="0"/>
              </a:rPr>
              <a:t>variable is standardized x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 z first by subtracting  µ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x- µ ≥ 0, the random variable is greater than or equal to the mean.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X- µ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≤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0, the random variable is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less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than or equal to the mean.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Therefore, half a way to standard normal is to see if the random variable is greater than or less than average.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The </a:t>
            </a:r>
            <a:r>
              <a:rPr lang="en-US" sz="2400" dirty="0" err="1" smtClean="0">
                <a:latin typeface="Book Antiqua" panose="02040602050305030304" pitchFamily="18" charset="0"/>
                <a:sym typeface="Wingdings" panose="05000000000000000000" pitchFamily="2" charset="2"/>
              </a:rPr>
              <a:t>secons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step is how much greater or less than, but not in absolute term. In terms of the number of standard deviations.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= (x- µ)/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73" y="4229241"/>
            <a:ext cx="466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letter </a:t>
            </a:r>
            <a:r>
              <a:rPr lang="en-US" sz="2400" i="1" dirty="0">
                <a:latin typeface="Book Antiqua" pitchFamily="18" charset="0"/>
              </a:rPr>
              <a:t>z </a:t>
            </a:r>
            <a:r>
              <a:rPr lang="en-US" sz="2400" dirty="0">
                <a:latin typeface="Book Antiqua" pitchFamily="18" charset="0"/>
              </a:rPr>
              <a:t>is used to designate the standard normal random variable.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We can think of </a:t>
            </a:r>
            <a:r>
              <a:rPr lang="en-US" sz="2400" i="1" dirty="0">
                <a:latin typeface="Book Antiqua" pitchFamily="18" charset="0"/>
              </a:rPr>
              <a:t>z</a:t>
            </a:r>
            <a:r>
              <a:rPr lang="en-US" sz="2400" dirty="0">
                <a:latin typeface="Book Antiqua" pitchFamily="18" charset="0"/>
              </a:rPr>
              <a:t> as a measure of the  number of standard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deviations </a:t>
            </a:r>
            <a:r>
              <a:rPr lang="en-US" sz="2400" i="1" dirty="0">
                <a:latin typeface="Book Antiqua" pitchFamily="18" charset="0"/>
              </a:rPr>
              <a:t>x</a:t>
            </a:r>
            <a:r>
              <a:rPr lang="en-US" sz="2400" dirty="0">
                <a:latin typeface="Book Antiqua" pitchFamily="18" charset="0"/>
              </a:rPr>
              <a:t> is from </a:t>
            </a:r>
            <a:r>
              <a:rPr lang="en-US" sz="2400" i="1" dirty="0">
                <a:latin typeface="Symbol" panose="05050102010706020507" pitchFamily="18" charset="2"/>
              </a:rPr>
              <a:t>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48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8" y="895691"/>
            <a:ext cx="9125931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Standard </a:t>
            </a:r>
            <a:r>
              <a:rPr lang="en-US" b="1" dirty="0"/>
              <a:t>normal probability </a:t>
            </a:r>
            <a:r>
              <a:rPr lang="en-US" b="1" dirty="0" smtClean="0"/>
              <a:t>distribution</a:t>
            </a:r>
            <a:r>
              <a:rPr lang="en-US" dirty="0" smtClean="0"/>
              <a:t>, z,  has a </a:t>
            </a:r>
            <a:r>
              <a:rPr lang="en-US" dirty="0"/>
              <a:t>mean of 0 and a standard deviation of </a:t>
            </a:r>
            <a:r>
              <a:rPr lang="en-US" dirty="0" smtClean="0"/>
              <a:t>1. </a:t>
            </a:r>
          </a:p>
          <a:p>
            <a:pPr marL="0" indent="0">
              <a:buNone/>
            </a:pPr>
            <a:r>
              <a:rPr lang="en-US" dirty="0" smtClean="0"/>
              <a:t>Given z find cumulative probability =NORM.S.DIS(x,1)</a:t>
            </a:r>
          </a:p>
          <a:p>
            <a:pPr marL="0" indent="0">
              <a:buNone/>
            </a:pPr>
            <a:r>
              <a:rPr lang="en-US" dirty="0" smtClean="0"/>
              <a:t>Given cumulative probability find z = NORM.S.INV(probability)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" y="0"/>
            <a:ext cx="8893175" cy="764704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Standard Normal Distribution in Excel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72" y="3097719"/>
            <a:ext cx="798547" cy="270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2880320" cy="3421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467" y="2670421"/>
            <a:ext cx="4465536" cy="34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" y="113845"/>
            <a:ext cx="9139563" cy="706438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Standard Normal Probability Distribution</a:t>
            </a:r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20152" y="872552"/>
            <a:ext cx="9108130" cy="4250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When </a:t>
            </a:r>
            <a:r>
              <a:rPr lang="en-US" sz="2400" dirty="0">
                <a:latin typeface="Book Antiqua" pitchFamily="18" charset="0"/>
              </a:rPr>
              <a:t>the stock </a:t>
            </a:r>
            <a:r>
              <a:rPr lang="en-US" sz="2400" dirty="0" smtClean="0">
                <a:latin typeface="Book Antiqua" pitchFamily="18" charset="0"/>
              </a:rPr>
              <a:t>of the oil in an oil change station drops </a:t>
            </a:r>
            <a:r>
              <a:rPr lang="en-US" sz="2400" dirty="0">
                <a:latin typeface="Book Antiqua" pitchFamily="18" charset="0"/>
              </a:rPr>
              <a:t>to </a:t>
            </a:r>
            <a:r>
              <a:rPr lang="en-US" sz="2400" dirty="0" smtClean="0">
                <a:latin typeface="Book Antiqua" pitchFamily="18" charset="0"/>
              </a:rPr>
              <a:t>20 </a:t>
            </a:r>
            <a:r>
              <a:rPr lang="en-US" sz="2400" dirty="0">
                <a:latin typeface="Book Antiqua" pitchFamily="18" charset="0"/>
              </a:rPr>
              <a:t>gallons, </a:t>
            </a:r>
            <a:r>
              <a:rPr lang="en-US" sz="2400" dirty="0" smtClean="0">
                <a:latin typeface="Book Antiqua" pitchFamily="18" charset="0"/>
              </a:rPr>
              <a:t>an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order </a:t>
            </a:r>
            <a:r>
              <a:rPr lang="en-US" sz="2400" dirty="0" smtClean="0">
                <a:latin typeface="Book Antiqua" pitchFamily="18" charset="0"/>
              </a:rPr>
              <a:t>is placed.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 smtClean="0">
                <a:latin typeface="Book Antiqua" pitchFamily="18" charset="0"/>
              </a:rPr>
              <a:t>demand during lead time </a:t>
            </a:r>
            <a:r>
              <a:rPr lang="en-US" sz="2400" dirty="0" smtClean="0">
                <a:latin typeface="Book Antiqua" pitchFamily="18" charset="0"/>
              </a:rPr>
              <a:t>(till we receive the order) in </a:t>
            </a:r>
            <a:r>
              <a:rPr lang="en-US" sz="2400" dirty="0" smtClean="0">
                <a:latin typeface="Book Antiqua" pitchFamily="18" charset="0"/>
              </a:rPr>
              <a:t>gallons is  </a:t>
            </a:r>
            <a:r>
              <a:rPr lang="en-US" sz="2400" dirty="0" err="1" smtClean="0">
                <a:latin typeface="Book Antiqua" pitchFamily="18" charset="0"/>
              </a:rPr>
              <a:t>x~N</a:t>
            </a:r>
            <a:r>
              <a:rPr lang="en-US" sz="2400" dirty="0" smtClean="0">
                <a:latin typeface="Book Antiqua" pitchFamily="18" charset="0"/>
              </a:rPr>
              <a:t>(15, </a:t>
            </a:r>
            <a:r>
              <a:rPr lang="en-US" sz="2400" dirty="0" smtClean="0">
                <a:latin typeface="Book Antiqua" pitchFamily="18" charset="0"/>
              </a:rPr>
              <a:t>6). What </a:t>
            </a:r>
            <a:r>
              <a:rPr lang="en-US" sz="2400" dirty="0">
                <a:latin typeface="Book Antiqua" pitchFamily="18" charset="0"/>
              </a:rPr>
              <a:t>is the probability that </a:t>
            </a:r>
            <a:r>
              <a:rPr lang="en-US" sz="2400" dirty="0" smtClean="0">
                <a:latin typeface="Book Antiqua" pitchFamily="18" charset="0"/>
              </a:rPr>
              <a:t>demand during </a:t>
            </a:r>
            <a:r>
              <a:rPr lang="en-US" sz="2400" dirty="0">
                <a:latin typeface="Book Antiqua" pitchFamily="18" charset="0"/>
              </a:rPr>
              <a:t>lead-time will exceed 20 </a:t>
            </a:r>
            <a:r>
              <a:rPr lang="en-US" sz="2400" dirty="0" smtClean="0">
                <a:latin typeface="Book Antiqua" pitchFamily="18" charset="0"/>
              </a:rPr>
              <a:t>gallons (what is probability of stockout)?   </a:t>
            </a:r>
            <a:endParaRPr lang="en-US" sz="2400" dirty="0">
              <a:latin typeface="Book Antiqua" pitchFamily="18" charset="0"/>
            </a:endParaRPr>
          </a:p>
          <a:p>
            <a:pPr indent="4763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 Box 274"/>
          <p:cNvSpPr txBox="1">
            <a:spLocks noChangeArrowheads="1"/>
          </p:cNvSpPr>
          <p:nvPr/>
        </p:nvSpPr>
        <p:spPr bwMode="auto">
          <a:xfrm>
            <a:off x="3535262" y="2276872"/>
            <a:ext cx="2001837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91440" bIns="91440" anchor="ctr" anchorCtr="1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latin typeface="Book Antiqua" pitchFamily="18" charset="0"/>
              </a:rPr>
              <a:t>P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i="1" dirty="0">
                <a:latin typeface="Book Antiqua" pitchFamily="18" charset="0"/>
              </a:rPr>
              <a:t>x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≥ </a:t>
            </a:r>
            <a:r>
              <a:rPr lang="en-US" sz="2400" dirty="0">
                <a:latin typeface="Book Antiqua" pitchFamily="18" charset="0"/>
              </a:rPr>
              <a:t>20)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86" y="2927186"/>
            <a:ext cx="3723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How </a:t>
            </a:r>
            <a:r>
              <a:rPr lang="en-US" sz="2400" dirty="0" smtClean="0">
                <a:latin typeface="Book Antiqua" panose="02040602050305030304" pitchFamily="18" charset="0"/>
              </a:rPr>
              <a:t>far are we from mean? 20-15 = 5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How many standard devotions? (20-15)/6 = 5/6 standard deviations to </a:t>
            </a:r>
            <a:r>
              <a:rPr lang="en-US" sz="2400" dirty="0" smtClean="0">
                <a:latin typeface="Book Antiqua" panose="02040602050305030304" pitchFamily="18" charset="0"/>
              </a:rPr>
              <a:t>right.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That is </a:t>
            </a:r>
            <a:r>
              <a:rPr lang="en-US" sz="2400" dirty="0" smtClean="0">
                <a:latin typeface="Book Antiqua" panose="02040602050305030304" pitchFamily="18" charset="0"/>
              </a:rPr>
              <a:t>z =5/6</a:t>
            </a:r>
            <a:endParaRPr lang="en-US" sz="2400" dirty="0" smtClean="0">
              <a:latin typeface="Book Antiqua" panose="0204060205030503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30581" y="2855094"/>
            <a:ext cx="5002213" cy="3581454"/>
            <a:chOff x="4130581" y="2855094"/>
            <a:chExt cx="5002213" cy="3581454"/>
          </a:xfrm>
        </p:grpSpPr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4364280" y="2933081"/>
              <a:ext cx="4543425" cy="3060700"/>
            </a:xfrm>
            <a:custGeom>
              <a:avLst/>
              <a:gdLst/>
              <a:ahLst/>
              <a:cxnLst>
                <a:cxn ang="0">
                  <a:pos x="1355" y="16"/>
                </a:cxn>
                <a:cxn ang="0">
                  <a:pos x="1263" y="104"/>
                </a:cxn>
                <a:cxn ang="0">
                  <a:pos x="1204" y="196"/>
                </a:cxn>
                <a:cxn ang="0">
                  <a:pos x="1144" y="314"/>
                </a:cxn>
                <a:cxn ang="0">
                  <a:pos x="1102" y="408"/>
                </a:cxn>
                <a:cxn ang="0">
                  <a:pos x="1062" y="504"/>
                </a:cxn>
                <a:cxn ang="0">
                  <a:pos x="1020" y="624"/>
                </a:cxn>
                <a:cxn ang="0">
                  <a:pos x="980" y="736"/>
                </a:cxn>
                <a:cxn ang="0">
                  <a:pos x="950" y="852"/>
                </a:cxn>
                <a:cxn ang="0">
                  <a:pos x="921" y="974"/>
                </a:cxn>
                <a:cxn ang="0">
                  <a:pos x="885" y="1072"/>
                </a:cxn>
                <a:cxn ang="0">
                  <a:pos x="843" y="1186"/>
                </a:cxn>
                <a:cxn ang="0">
                  <a:pos x="811" y="1288"/>
                </a:cxn>
                <a:cxn ang="0">
                  <a:pos x="753" y="1406"/>
                </a:cxn>
                <a:cxn ang="0">
                  <a:pos x="675" y="1520"/>
                </a:cxn>
                <a:cxn ang="0">
                  <a:pos x="603" y="1616"/>
                </a:cxn>
                <a:cxn ang="0">
                  <a:pos x="507" y="1688"/>
                </a:cxn>
                <a:cxn ang="0">
                  <a:pos x="398" y="1738"/>
                </a:cxn>
                <a:cxn ang="0">
                  <a:pos x="291" y="1784"/>
                </a:cxn>
                <a:cxn ang="0">
                  <a:pos x="199" y="1820"/>
                </a:cxn>
                <a:cxn ang="0">
                  <a:pos x="75" y="1860"/>
                </a:cxn>
                <a:cxn ang="0">
                  <a:pos x="2" y="1882"/>
                </a:cxn>
                <a:cxn ang="0">
                  <a:pos x="2860" y="1928"/>
                </a:cxn>
                <a:cxn ang="0">
                  <a:pos x="2816" y="1874"/>
                </a:cxn>
                <a:cxn ang="0">
                  <a:pos x="2694" y="1846"/>
                </a:cxn>
                <a:cxn ang="0">
                  <a:pos x="2577" y="1804"/>
                </a:cxn>
                <a:cxn ang="0">
                  <a:pos x="2463" y="1756"/>
                </a:cxn>
                <a:cxn ang="0">
                  <a:pos x="2342" y="1700"/>
                </a:cxn>
                <a:cxn ang="0">
                  <a:pos x="2284" y="1664"/>
                </a:cxn>
                <a:cxn ang="0">
                  <a:pos x="2204" y="1594"/>
                </a:cxn>
                <a:cxn ang="0">
                  <a:pos x="2122" y="1502"/>
                </a:cxn>
                <a:cxn ang="0">
                  <a:pos x="2066" y="1406"/>
                </a:cxn>
                <a:cxn ang="0">
                  <a:pos x="2014" y="1306"/>
                </a:cxn>
                <a:cxn ang="0">
                  <a:pos x="1970" y="1196"/>
                </a:cxn>
                <a:cxn ang="0">
                  <a:pos x="1940" y="1114"/>
                </a:cxn>
                <a:cxn ang="0">
                  <a:pos x="1914" y="1028"/>
                </a:cxn>
                <a:cxn ang="0">
                  <a:pos x="1878" y="900"/>
                </a:cxn>
                <a:cxn ang="0">
                  <a:pos x="1842" y="770"/>
                </a:cxn>
                <a:cxn ang="0">
                  <a:pos x="1803" y="652"/>
                </a:cxn>
                <a:cxn ang="0">
                  <a:pos x="1761" y="526"/>
                </a:cxn>
                <a:cxn ang="0">
                  <a:pos x="1715" y="404"/>
                </a:cxn>
                <a:cxn ang="0">
                  <a:pos x="1683" y="332"/>
                </a:cxn>
                <a:cxn ang="0">
                  <a:pos x="1634" y="236"/>
                </a:cxn>
                <a:cxn ang="0">
                  <a:pos x="1590" y="156"/>
                </a:cxn>
                <a:cxn ang="0">
                  <a:pos x="1610" y="190"/>
                </a:cxn>
                <a:cxn ang="0">
                  <a:pos x="1587" y="152"/>
                </a:cxn>
                <a:cxn ang="0">
                  <a:pos x="1510" y="52"/>
                </a:cxn>
                <a:cxn ang="0">
                  <a:pos x="1452" y="8"/>
                </a:cxn>
              </a:cxnLst>
              <a:rect l="0" t="0" r="r" b="b"/>
              <a:pathLst>
                <a:path w="2862" h="1928">
                  <a:moveTo>
                    <a:pt x="1430" y="0"/>
                  </a:moveTo>
                  <a:lnTo>
                    <a:pt x="1387" y="4"/>
                  </a:lnTo>
                  <a:lnTo>
                    <a:pt x="1355" y="16"/>
                  </a:lnTo>
                  <a:lnTo>
                    <a:pt x="1319" y="40"/>
                  </a:lnTo>
                  <a:lnTo>
                    <a:pt x="1292" y="68"/>
                  </a:lnTo>
                  <a:lnTo>
                    <a:pt x="1263" y="104"/>
                  </a:lnTo>
                  <a:lnTo>
                    <a:pt x="1239" y="140"/>
                  </a:lnTo>
                  <a:lnTo>
                    <a:pt x="1221" y="170"/>
                  </a:lnTo>
                  <a:lnTo>
                    <a:pt x="1204" y="196"/>
                  </a:lnTo>
                  <a:lnTo>
                    <a:pt x="1179" y="242"/>
                  </a:lnTo>
                  <a:lnTo>
                    <a:pt x="1162" y="276"/>
                  </a:lnTo>
                  <a:lnTo>
                    <a:pt x="1144" y="314"/>
                  </a:lnTo>
                  <a:lnTo>
                    <a:pt x="1132" y="344"/>
                  </a:lnTo>
                  <a:lnTo>
                    <a:pt x="1114" y="380"/>
                  </a:lnTo>
                  <a:lnTo>
                    <a:pt x="1102" y="408"/>
                  </a:lnTo>
                  <a:lnTo>
                    <a:pt x="1090" y="436"/>
                  </a:lnTo>
                  <a:lnTo>
                    <a:pt x="1076" y="472"/>
                  </a:lnTo>
                  <a:lnTo>
                    <a:pt x="1062" y="504"/>
                  </a:lnTo>
                  <a:lnTo>
                    <a:pt x="1048" y="544"/>
                  </a:lnTo>
                  <a:lnTo>
                    <a:pt x="1036" y="580"/>
                  </a:lnTo>
                  <a:lnTo>
                    <a:pt x="1020" y="624"/>
                  </a:lnTo>
                  <a:lnTo>
                    <a:pt x="1014" y="650"/>
                  </a:lnTo>
                  <a:lnTo>
                    <a:pt x="994" y="690"/>
                  </a:lnTo>
                  <a:lnTo>
                    <a:pt x="980" y="736"/>
                  </a:lnTo>
                  <a:lnTo>
                    <a:pt x="970" y="776"/>
                  </a:lnTo>
                  <a:lnTo>
                    <a:pt x="960" y="814"/>
                  </a:lnTo>
                  <a:lnTo>
                    <a:pt x="950" y="852"/>
                  </a:lnTo>
                  <a:lnTo>
                    <a:pt x="940" y="894"/>
                  </a:lnTo>
                  <a:lnTo>
                    <a:pt x="930" y="938"/>
                  </a:lnTo>
                  <a:lnTo>
                    <a:pt x="921" y="974"/>
                  </a:lnTo>
                  <a:lnTo>
                    <a:pt x="915" y="1004"/>
                  </a:lnTo>
                  <a:lnTo>
                    <a:pt x="903" y="1040"/>
                  </a:lnTo>
                  <a:lnTo>
                    <a:pt x="885" y="1072"/>
                  </a:lnTo>
                  <a:lnTo>
                    <a:pt x="873" y="1114"/>
                  </a:lnTo>
                  <a:lnTo>
                    <a:pt x="855" y="1168"/>
                  </a:lnTo>
                  <a:lnTo>
                    <a:pt x="843" y="1186"/>
                  </a:lnTo>
                  <a:lnTo>
                    <a:pt x="837" y="1222"/>
                  </a:lnTo>
                  <a:lnTo>
                    <a:pt x="823" y="1264"/>
                  </a:lnTo>
                  <a:lnTo>
                    <a:pt x="811" y="1288"/>
                  </a:lnTo>
                  <a:lnTo>
                    <a:pt x="789" y="1330"/>
                  </a:lnTo>
                  <a:lnTo>
                    <a:pt x="771" y="1366"/>
                  </a:lnTo>
                  <a:lnTo>
                    <a:pt x="753" y="1406"/>
                  </a:lnTo>
                  <a:lnTo>
                    <a:pt x="729" y="1442"/>
                  </a:lnTo>
                  <a:lnTo>
                    <a:pt x="712" y="1478"/>
                  </a:lnTo>
                  <a:lnTo>
                    <a:pt x="675" y="1520"/>
                  </a:lnTo>
                  <a:lnTo>
                    <a:pt x="658" y="1546"/>
                  </a:lnTo>
                  <a:lnTo>
                    <a:pt x="626" y="1584"/>
                  </a:lnTo>
                  <a:lnTo>
                    <a:pt x="603" y="1616"/>
                  </a:lnTo>
                  <a:lnTo>
                    <a:pt x="579" y="1628"/>
                  </a:lnTo>
                  <a:lnTo>
                    <a:pt x="549" y="1658"/>
                  </a:lnTo>
                  <a:lnTo>
                    <a:pt x="507" y="1688"/>
                  </a:lnTo>
                  <a:lnTo>
                    <a:pt x="462" y="1708"/>
                  </a:lnTo>
                  <a:lnTo>
                    <a:pt x="428" y="1724"/>
                  </a:lnTo>
                  <a:lnTo>
                    <a:pt x="398" y="1738"/>
                  </a:lnTo>
                  <a:lnTo>
                    <a:pt x="362" y="1756"/>
                  </a:lnTo>
                  <a:lnTo>
                    <a:pt x="327" y="1772"/>
                  </a:lnTo>
                  <a:lnTo>
                    <a:pt x="291" y="1784"/>
                  </a:lnTo>
                  <a:lnTo>
                    <a:pt x="274" y="1792"/>
                  </a:lnTo>
                  <a:lnTo>
                    <a:pt x="238" y="1804"/>
                  </a:lnTo>
                  <a:lnTo>
                    <a:pt x="199" y="1820"/>
                  </a:lnTo>
                  <a:lnTo>
                    <a:pt x="159" y="1832"/>
                  </a:lnTo>
                  <a:lnTo>
                    <a:pt x="114" y="1846"/>
                  </a:lnTo>
                  <a:lnTo>
                    <a:pt x="75" y="1860"/>
                  </a:lnTo>
                  <a:lnTo>
                    <a:pt x="38" y="1870"/>
                  </a:lnTo>
                  <a:lnTo>
                    <a:pt x="16" y="1876"/>
                  </a:lnTo>
                  <a:lnTo>
                    <a:pt x="2" y="1882"/>
                  </a:lnTo>
                  <a:lnTo>
                    <a:pt x="0" y="1902"/>
                  </a:lnTo>
                  <a:lnTo>
                    <a:pt x="2" y="1924"/>
                  </a:lnTo>
                  <a:lnTo>
                    <a:pt x="2860" y="1928"/>
                  </a:lnTo>
                  <a:lnTo>
                    <a:pt x="2860" y="1904"/>
                  </a:lnTo>
                  <a:lnTo>
                    <a:pt x="2862" y="1886"/>
                  </a:lnTo>
                  <a:lnTo>
                    <a:pt x="2816" y="1874"/>
                  </a:lnTo>
                  <a:lnTo>
                    <a:pt x="2764" y="1862"/>
                  </a:lnTo>
                  <a:lnTo>
                    <a:pt x="2724" y="1852"/>
                  </a:lnTo>
                  <a:lnTo>
                    <a:pt x="2694" y="1846"/>
                  </a:lnTo>
                  <a:lnTo>
                    <a:pt x="2668" y="1836"/>
                  </a:lnTo>
                  <a:lnTo>
                    <a:pt x="2628" y="1822"/>
                  </a:lnTo>
                  <a:lnTo>
                    <a:pt x="2577" y="1804"/>
                  </a:lnTo>
                  <a:lnTo>
                    <a:pt x="2535" y="1786"/>
                  </a:lnTo>
                  <a:lnTo>
                    <a:pt x="2505" y="1774"/>
                  </a:lnTo>
                  <a:lnTo>
                    <a:pt x="2463" y="1756"/>
                  </a:lnTo>
                  <a:lnTo>
                    <a:pt x="2424" y="1740"/>
                  </a:lnTo>
                  <a:lnTo>
                    <a:pt x="2379" y="1720"/>
                  </a:lnTo>
                  <a:lnTo>
                    <a:pt x="2342" y="1700"/>
                  </a:lnTo>
                  <a:lnTo>
                    <a:pt x="2316" y="1684"/>
                  </a:lnTo>
                  <a:lnTo>
                    <a:pt x="2300" y="1670"/>
                  </a:lnTo>
                  <a:lnTo>
                    <a:pt x="2284" y="1664"/>
                  </a:lnTo>
                  <a:lnTo>
                    <a:pt x="2260" y="1648"/>
                  </a:lnTo>
                  <a:lnTo>
                    <a:pt x="2232" y="1622"/>
                  </a:lnTo>
                  <a:lnTo>
                    <a:pt x="2204" y="1594"/>
                  </a:lnTo>
                  <a:lnTo>
                    <a:pt x="2180" y="1572"/>
                  </a:lnTo>
                  <a:lnTo>
                    <a:pt x="2148" y="1538"/>
                  </a:lnTo>
                  <a:lnTo>
                    <a:pt x="2122" y="1502"/>
                  </a:lnTo>
                  <a:lnTo>
                    <a:pt x="2102" y="1470"/>
                  </a:lnTo>
                  <a:lnTo>
                    <a:pt x="2084" y="1438"/>
                  </a:lnTo>
                  <a:lnTo>
                    <a:pt x="2066" y="1406"/>
                  </a:lnTo>
                  <a:lnTo>
                    <a:pt x="2048" y="1360"/>
                  </a:lnTo>
                  <a:lnTo>
                    <a:pt x="2032" y="1336"/>
                  </a:lnTo>
                  <a:lnTo>
                    <a:pt x="2014" y="1306"/>
                  </a:lnTo>
                  <a:lnTo>
                    <a:pt x="1998" y="1266"/>
                  </a:lnTo>
                  <a:lnTo>
                    <a:pt x="1984" y="1232"/>
                  </a:lnTo>
                  <a:lnTo>
                    <a:pt x="1970" y="1196"/>
                  </a:lnTo>
                  <a:lnTo>
                    <a:pt x="1956" y="1160"/>
                  </a:lnTo>
                  <a:lnTo>
                    <a:pt x="1946" y="1138"/>
                  </a:lnTo>
                  <a:lnTo>
                    <a:pt x="1940" y="1114"/>
                  </a:lnTo>
                  <a:lnTo>
                    <a:pt x="1932" y="1090"/>
                  </a:lnTo>
                  <a:lnTo>
                    <a:pt x="1926" y="1062"/>
                  </a:lnTo>
                  <a:lnTo>
                    <a:pt x="1914" y="1028"/>
                  </a:lnTo>
                  <a:lnTo>
                    <a:pt x="1904" y="994"/>
                  </a:lnTo>
                  <a:lnTo>
                    <a:pt x="1888" y="946"/>
                  </a:lnTo>
                  <a:lnTo>
                    <a:pt x="1878" y="900"/>
                  </a:lnTo>
                  <a:lnTo>
                    <a:pt x="1862" y="850"/>
                  </a:lnTo>
                  <a:lnTo>
                    <a:pt x="1854" y="810"/>
                  </a:lnTo>
                  <a:lnTo>
                    <a:pt x="1842" y="770"/>
                  </a:lnTo>
                  <a:lnTo>
                    <a:pt x="1830" y="732"/>
                  </a:lnTo>
                  <a:lnTo>
                    <a:pt x="1814" y="692"/>
                  </a:lnTo>
                  <a:lnTo>
                    <a:pt x="1803" y="652"/>
                  </a:lnTo>
                  <a:lnTo>
                    <a:pt x="1786" y="604"/>
                  </a:lnTo>
                  <a:lnTo>
                    <a:pt x="1773" y="556"/>
                  </a:lnTo>
                  <a:lnTo>
                    <a:pt x="1761" y="526"/>
                  </a:lnTo>
                  <a:lnTo>
                    <a:pt x="1742" y="478"/>
                  </a:lnTo>
                  <a:lnTo>
                    <a:pt x="1725" y="442"/>
                  </a:lnTo>
                  <a:lnTo>
                    <a:pt x="1715" y="404"/>
                  </a:lnTo>
                  <a:lnTo>
                    <a:pt x="1698" y="368"/>
                  </a:lnTo>
                  <a:lnTo>
                    <a:pt x="1692" y="354"/>
                  </a:lnTo>
                  <a:lnTo>
                    <a:pt x="1683" y="332"/>
                  </a:lnTo>
                  <a:lnTo>
                    <a:pt x="1662" y="294"/>
                  </a:lnTo>
                  <a:lnTo>
                    <a:pt x="1647" y="260"/>
                  </a:lnTo>
                  <a:lnTo>
                    <a:pt x="1634" y="236"/>
                  </a:lnTo>
                  <a:lnTo>
                    <a:pt x="1624" y="208"/>
                  </a:lnTo>
                  <a:lnTo>
                    <a:pt x="1596" y="168"/>
                  </a:lnTo>
                  <a:lnTo>
                    <a:pt x="1590" y="156"/>
                  </a:lnTo>
                  <a:lnTo>
                    <a:pt x="1574" y="136"/>
                  </a:lnTo>
                  <a:lnTo>
                    <a:pt x="1582" y="144"/>
                  </a:lnTo>
                  <a:lnTo>
                    <a:pt x="1610" y="190"/>
                  </a:lnTo>
                  <a:lnTo>
                    <a:pt x="1602" y="180"/>
                  </a:lnTo>
                  <a:lnTo>
                    <a:pt x="1608" y="182"/>
                  </a:lnTo>
                  <a:lnTo>
                    <a:pt x="1587" y="152"/>
                  </a:lnTo>
                  <a:lnTo>
                    <a:pt x="1560" y="114"/>
                  </a:lnTo>
                  <a:lnTo>
                    <a:pt x="1536" y="84"/>
                  </a:lnTo>
                  <a:lnTo>
                    <a:pt x="1510" y="52"/>
                  </a:lnTo>
                  <a:lnTo>
                    <a:pt x="1491" y="32"/>
                  </a:lnTo>
                  <a:lnTo>
                    <a:pt x="1473" y="14"/>
                  </a:lnTo>
                  <a:lnTo>
                    <a:pt x="1452" y="8"/>
                  </a:lnTo>
                  <a:lnTo>
                    <a:pt x="1410" y="2"/>
                  </a:lnTo>
                </a:path>
              </a:pathLst>
            </a:custGeom>
            <a:gradFill rotWithShape="0">
              <a:gsLst>
                <a:gs pos="0">
                  <a:srgbClr val="838383">
                    <a:gamma/>
                    <a:shade val="46275"/>
                    <a:invGamma/>
                  </a:srgbClr>
                </a:gs>
                <a:gs pos="100000">
                  <a:srgbClr val="838383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113"/>
            <p:cNvSpPr>
              <a:spLocks noChangeShapeType="1"/>
            </p:cNvSpPr>
            <p:nvPr/>
          </p:nvSpPr>
          <p:spPr bwMode="auto">
            <a:xfrm flipH="1">
              <a:off x="6603906" y="5912619"/>
              <a:ext cx="1588" cy="185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15"/>
            <p:cNvSpPr>
              <a:spLocks noChangeArrowheads="1"/>
            </p:cNvSpPr>
            <p:nvPr/>
          </p:nvSpPr>
          <p:spPr bwMode="auto">
            <a:xfrm>
              <a:off x="6435631" y="6069781"/>
              <a:ext cx="29816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0</a:t>
              </a:r>
            </a:p>
          </p:txBody>
        </p:sp>
        <p:sp>
          <p:nvSpPr>
            <p:cNvPr id="13" name="Line 117"/>
            <p:cNvSpPr>
              <a:spLocks noChangeShapeType="1"/>
            </p:cNvSpPr>
            <p:nvPr/>
          </p:nvSpPr>
          <p:spPr bwMode="auto">
            <a:xfrm>
              <a:off x="4130581" y="5987231"/>
              <a:ext cx="5002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18"/>
            <p:cNvGrpSpPr>
              <a:grpSpLocks/>
            </p:cNvGrpSpPr>
            <p:nvPr/>
          </p:nvGrpSpPr>
          <p:grpSpPr bwMode="auto">
            <a:xfrm>
              <a:off x="4263931" y="2855094"/>
              <a:ext cx="4719638" cy="2944812"/>
              <a:chOff x="1312" y="1785"/>
              <a:chExt cx="2973" cy="1855"/>
            </a:xfrm>
          </p:grpSpPr>
          <p:sp>
            <p:nvSpPr>
              <p:cNvPr id="15" name="Arc 119"/>
              <p:cNvSpPr>
                <a:spLocks/>
              </p:cNvSpPr>
              <p:nvPr/>
            </p:nvSpPr>
            <p:spPr bwMode="auto">
              <a:xfrm rot="6300000">
                <a:off x="2072" y="2155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Arc 120"/>
              <p:cNvSpPr>
                <a:spLocks/>
              </p:cNvSpPr>
              <p:nvPr/>
            </p:nvSpPr>
            <p:spPr bwMode="auto">
              <a:xfrm rot="16980000">
                <a:off x="1695" y="2911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Arc 121"/>
              <p:cNvSpPr>
                <a:spLocks/>
              </p:cNvSpPr>
              <p:nvPr/>
            </p:nvSpPr>
            <p:spPr bwMode="auto">
              <a:xfrm rot="20700000">
                <a:off x="1312" y="3468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Arc 122"/>
              <p:cNvSpPr>
                <a:spLocks/>
              </p:cNvSpPr>
              <p:nvPr/>
            </p:nvSpPr>
            <p:spPr bwMode="auto">
              <a:xfrm rot="816431">
                <a:off x="3561" y="3467"/>
                <a:ext cx="724" cy="173"/>
              </a:xfrm>
              <a:custGeom>
                <a:avLst/>
                <a:gdLst>
                  <a:gd name="G0" fmla="+- 20765 0 0"/>
                  <a:gd name="G1" fmla="+- 0 0 0"/>
                  <a:gd name="G2" fmla="+- 21600 0 0"/>
                  <a:gd name="T0" fmla="*/ 20314 w 20765"/>
                  <a:gd name="T1" fmla="*/ 21595 h 21595"/>
                  <a:gd name="T2" fmla="*/ 0 w 20765"/>
                  <a:gd name="T3" fmla="*/ 5948 h 21595"/>
                  <a:gd name="T4" fmla="*/ 20765 w 20765"/>
                  <a:gd name="T5" fmla="*/ 0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65" h="21595" fill="none" extrusionOk="0">
                    <a:moveTo>
                      <a:pt x="20313" y="21595"/>
                    </a:moveTo>
                    <a:cubicBezTo>
                      <a:pt x="10844" y="21397"/>
                      <a:pt x="2608" y="15053"/>
                      <a:pt x="0" y="5947"/>
                    </a:cubicBezTo>
                  </a:path>
                  <a:path w="20765" h="21595" stroke="0" extrusionOk="0">
                    <a:moveTo>
                      <a:pt x="20313" y="21595"/>
                    </a:moveTo>
                    <a:cubicBezTo>
                      <a:pt x="10844" y="21397"/>
                      <a:pt x="2608" y="15053"/>
                      <a:pt x="0" y="5947"/>
                    </a:cubicBezTo>
                    <a:lnTo>
                      <a:pt x="20765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135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Arc 123"/>
              <p:cNvSpPr>
                <a:spLocks/>
              </p:cNvSpPr>
              <p:nvPr/>
            </p:nvSpPr>
            <p:spPr bwMode="auto">
              <a:xfrm rot="15300000">
                <a:off x="2531" y="2151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Arc 124"/>
              <p:cNvSpPr>
                <a:spLocks/>
              </p:cNvSpPr>
              <p:nvPr/>
            </p:nvSpPr>
            <p:spPr bwMode="auto">
              <a:xfrm rot="4587037">
                <a:off x="3070" y="2905"/>
                <a:ext cx="802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>
              <a:off x="8588706" y="5915017"/>
              <a:ext cx="318999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z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28704" y="3686031"/>
            <a:ext cx="586700" cy="2715056"/>
            <a:chOff x="7125816" y="3686218"/>
            <a:chExt cx="586700" cy="2715056"/>
          </a:xfrm>
        </p:grpSpPr>
        <p:sp>
          <p:nvSpPr>
            <p:cNvPr id="12" name="Rectangle 116"/>
            <p:cNvSpPr>
              <a:spLocks noChangeArrowheads="1"/>
            </p:cNvSpPr>
            <p:nvPr/>
          </p:nvSpPr>
          <p:spPr bwMode="auto">
            <a:xfrm>
              <a:off x="7125816" y="6034507"/>
              <a:ext cx="5867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b="1" dirty="0" smtClean="0">
                  <a:latin typeface="Book Antiqua" pitchFamily="18" charset="0"/>
                </a:rPr>
                <a:t>0.83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24" name="Line 129"/>
            <p:cNvSpPr>
              <a:spLocks noChangeShapeType="1"/>
            </p:cNvSpPr>
            <p:nvPr/>
          </p:nvSpPr>
          <p:spPr bwMode="auto">
            <a:xfrm flipH="1">
              <a:off x="7361458" y="3686218"/>
              <a:ext cx="0" cy="2266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125"/>
          <p:cNvSpPr>
            <a:spLocks noChangeArrowheads="1"/>
          </p:cNvSpPr>
          <p:nvPr/>
        </p:nvSpPr>
        <p:spPr bwMode="auto">
          <a:xfrm>
            <a:off x="5401919" y="5241209"/>
            <a:ext cx="173445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0.7967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Freeform 111"/>
          <p:cNvSpPr>
            <a:spLocks/>
          </p:cNvSpPr>
          <p:nvPr/>
        </p:nvSpPr>
        <p:spPr bwMode="auto">
          <a:xfrm>
            <a:off x="7175743" y="3859113"/>
            <a:ext cx="1731962" cy="2162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2" y="24"/>
              </a:cxn>
              <a:cxn ang="0">
                <a:pos x="23" y="58"/>
              </a:cxn>
              <a:cxn ang="0">
                <a:pos x="37" y="104"/>
              </a:cxn>
              <a:cxn ang="0">
                <a:pos x="49" y="136"/>
              </a:cxn>
              <a:cxn ang="0">
                <a:pos x="59" y="174"/>
              </a:cxn>
              <a:cxn ang="0">
                <a:pos x="71" y="212"/>
              </a:cxn>
              <a:cxn ang="0">
                <a:pos x="84" y="246"/>
              </a:cxn>
              <a:cxn ang="0">
                <a:pos x="87" y="284"/>
              </a:cxn>
              <a:cxn ang="0">
                <a:pos x="99" y="316"/>
              </a:cxn>
              <a:cxn ang="0">
                <a:pos x="108" y="354"/>
              </a:cxn>
              <a:cxn ang="0">
                <a:pos x="120" y="390"/>
              </a:cxn>
              <a:cxn ang="0">
                <a:pos x="125" y="424"/>
              </a:cxn>
              <a:cxn ang="0">
                <a:pos x="139" y="462"/>
              </a:cxn>
              <a:cxn ang="0">
                <a:pos x="149" y="498"/>
              </a:cxn>
              <a:cxn ang="0">
                <a:pos x="161" y="534"/>
              </a:cxn>
              <a:cxn ang="0">
                <a:pos x="175" y="572"/>
              </a:cxn>
              <a:cxn ang="0">
                <a:pos x="189" y="606"/>
              </a:cxn>
              <a:cxn ang="0">
                <a:pos x="204" y="642"/>
              </a:cxn>
              <a:cxn ang="0">
                <a:pos x="216" y="678"/>
              </a:cxn>
              <a:cxn ang="0">
                <a:pos x="231" y="712"/>
              </a:cxn>
              <a:cxn ang="0">
                <a:pos x="252" y="750"/>
              </a:cxn>
              <a:cxn ang="0">
                <a:pos x="264" y="786"/>
              </a:cxn>
              <a:cxn ang="0">
                <a:pos x="287" y="824"/>
              </a:cxn>
              <a:cxn ang="0">
                <a:pos x="301" y="854"/>
              </a:cxn>
              <a:cxn ang="0">
                <a:pos x="321" y="886"/>
              </a:cxn>
              <a:cxn ang="0">
                <a:pos x="343" y="918"/>
              </a:cxn>
              <a:cxn ang="0">
                <a:pos x="363" y="946"/>
              </a:cxn>
              <a:cxn ang="0">
                <a:pos x="383" y="978"/>
              </a:cxn>
              <a:cxn ang="0">
                <a:pos x="407" y="1004"/>
              </a:cxn>
              <a:cxn ang="0">
                <a:pos x="435" y="1034"/>
              </a:cxn>
              <a:cxn ang="0">
                <a:pos x="465" y="1068"/>
              </a:cxn>
              <a:cxn ang="0">
                <a:pos x="504" y="1098"/>
              </a:cxn>
              <a:cxn ang="0">
                <a:pos x="528" y="1110"/>
              </a:cxn>
              <a:cxn ang="0">
                <a:pos x="559" y="1130"/>
              </a:cxn>
              <a:cxn ang="0">
                <a:pos x="593" y="1148"/>
              </a:cxn>
              <a:cxn ang="0">
                <a:pos x="633" y="1168"/>
              </a:cxn>
              <a:cxn ang="0">
                <a:pos x="675" y="1188"/>
              </a:cxn>
              <a:cxn ang="0">
                <a:pos x="709" y="1202"/>
              </a:cxn>
              <a:cxn ang="0">
                <a:pos x="741" y="1216"/>
              </a:cxn>
              <a:cxn ang="0">
                <a:pos x="771" y="1226"/>
              </a:cxn>
              <a:cxn ang="0">
                <a:pos x="803" y="1236"/>
              </a:cxn>
              <a:cxn ang="0">
                <a:pos x="845" y="1250"/>
              </a:cxn>
              <a:cxn ang="0">
                <a:pos x="825" y="1244"/>
              </a:cxn>
              <a:cxn ang="0">
                <a:pos x="867" y="1258"/>
              </a:cxn>
              <a:cxn ang="0">
                <a:pos x="899" y="1270"/>
              </a:cxn>
              <a:cxn ang="0">
                <a:pos x="954" y="1290"/>
              </a:cxn>
              <a:cxn ang="0">
                <a:pos x="1038" y="1308"/>
              </a:cxn>
              <a:cxn ang="0">
                <a:pos x="1086" y="1320"/>
              </a:cxn>
              <a:cxn ang="0">
                <a:pos x="1087" y="1336"/>
              </a:cxn>
              <a:cxn ang="0">
                <a:pos x="1091" y="1356"/>
              </a:cxn>
              <a:cxn ang="0">
                <a:pos x="0" y="1362"/>
              </a:cxn>
              <a:cxn ang="0">
                <a:pos x="6" y="0"/>
              </a:cxn>
            </a:cxnLst>
            <a:rect l="0" t="0" r="r" b="b"/>
            <a:pathLst>
              <a:path w="1091" h="1362">
                <a:moveTo>
                  <a:pt x="6" y="0"/>
                </a:moveTo>
                <a:lnTo>
                  <a:pt x="12" y="24"/>
                </a:lnTo>
                <a:lnTo>
                  <a:pt x="23" y="58"/>
                </a:lnTo>
                <a:lnTo>
                  <a:pt x="37" y="104"/>
                </a:lnTo>
                <a:lnTo>
                  <a:pt x="49" y="136"/>
                </a:lnTo>
                <a:lnTo>
                  <a:pt x="59" y="174"/>
                </a:lnTo>
                <a:lnTo>
                  <a:pt x="71" y="212"/>
                </a:lnTo>
                <a:lnTo>
                  <a:pt x="84" y="246"/>
                </a:lnTo>
                <a:lnTo>
                  <a:pt x="87" y="284"/>
                </a:lnTo>
                <a:lnTo>
                  <a:pt x="99" y="316"/>
                </a:lnTo>
                <a:lnTo>
                  <a:pt x="108" y="354"/>
                </a:lnTo>
                <a:lnTo>
                  <a:pt x="120" y="390"/>
                </a:lnTo>
                <a:lnTo>
                  <a:pt x="125" y="424"/>
                </a:lnTo>
                <a:lnTo>
                  <a:pt x="139" y="462"/>
                </a:lnTo>
                <a:lnTo>
                  <a:pt x="149" y="498"/>
                </a:lnTo>
                <a:lnTo>
                  <a:pt x="161" y="534"/>
                </a:lnTo>
                <a:lnTo>
                  <a:pt x="175" y="572"/>
                </a:lnTo>
                <a:lnTo>
                  <a:pt x="189" y="606"/>
                </a:lnTo>
                <a:lnTo>
                  <a:pt x="204" y="642"/>
                </a:lnTo>
                <a:lnTo>
                  <a:pt x="216" y="678"/>
                </a:lnTo>
                <a:lnTo>
                  <a:pt x="231" y="712"/>
                </a:lnTo>
                <a:lnTo>
                  <a:pt x="252" y="750"/>
                </a:lnTo>
                <a:lnTo>
                  <a:pt x="264" y="786"/>
                </a:lnTo>
                <a:lnTo>
                  <a:pt x="287" y="824"/>
                </a:lnTo>
                <a:lnTo>
                  <a:pt x="301" y="854"/>
                </a:lnTo>
                <a:lnTo>
                  <a:pt x="321" y="886"/>
                </a:lnTo>
                <a:lnTo>
                  <a:pt x="343" y="918"/>
                </a:lnTo>
                <a:lnTo>
                  <a:pt x="363" y="946"/>
                </a:lnTo>
                <a:lnTo>
                  <a:pt x="383" y="978"/>
                </a:lnTo>
                <a:lnTo>
                  <a:pt x="407" y="1004"/>
                </a:lnTo>
                <a:lnTo>
                  <a:pt x="435" y="1034"/>
                </a:lnTo>
                <a:lnTo>
                  <a:pt x="465" y="1068"/>
                </a:lnTo>
                <a:lnTo>
                  <a:pt x="504" y="1098"/>
                </a:lnTo>
                <a:lnTo>
                  <a:pt x="528" y="1110"/>
                </a:lnTo>
                <a:lnTo>
                  <a:pt x="559" y="1130"/>
                </a:lnTo>
                <a:lnTo>
                  <a:pt x="593" y="1148"/>
                </a:lnTo>
                <a:lnTo>
                  <a:pt x="633" y="1168"/>
                </a:lnTo>
                <a:lnTo>
                  <a:pt x="675" y="1188"/>
                </a:lnTo>
                <a:lnTo>
                  <a:pt x="709" y="1202"/>
                </a:lnTo>
                <a:lnTo>
                  <a:pt x="741" y="1216"/>
                </a:lnTo>
                <a:lnTo>
                  <a:pt x="771" y="1226"/>
                </a:lnTo>
                <a:lnTo>
                  <a:pt x="803" y="1236"/>
                </a:lnTo>
                <a:lnTo>
                  <a:pt x="845" y="1250"/>
                </a:lnTo>
                <a:lnTo>
                  <a:pt x="825" y="1244"/>
                </a:lnTo>
                <a:lnTo>
                  <a:pt x="867" y="1258"/>
                </a:lnTo>
                <a:lnTo>
                  <a:pt x="899" y="1270"/>
                </a:lnTo>
                <a:lnTo>
                  <a:pt x="954" y="1290"/>
                </a:lnTo>
                <a:lnTo>
                  <a:pt x="1038" y="1308"/>
                </a:lnTo>
                <a:lnTo>
                  <a:pt x="1086" y="1320"/>
                </a:lnTo>
                <a:lnTo>
                  <a:pt x="1087" y="1336"/>
                </a:lnTo>
                <a:lnTo>
                  <a:pt x="1091" y="1356"/>
                </a:lnTo>
                <a:lnTo>
                  <a:pt x="0" y="1362"/>
                </a:lnTo>
                <a:lnTo>
                  <a:pt x="6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6"/>
          <p:cNvSpPr>
            <a:spLocks noChangeArrowheads="1"/>
          </p:cNvSpPr>
          <p:nvPr/>
        </p:nvSpPr>
        <p:spPr bwMode="auto">
          <a:xfrm>
            <a:off x="7156668" y="5622002"/>
            <a:ext cx="112530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 dirty="0" smtClean="0">
                <a:latin typeface="Book Antiqua" pitchFamily="18" charset="0"/>
              </a:rPr>
              <a:t>1 </a:t>
            </a:r>
            <a:r>
              <a:rPr lang="en-US" b="1" dirty="0">
                <a:latin typeface="Book Antiqua" pitchFamily="18" charset="0"/>
              </a:rPr>
              <a:t>- </a:t>
            </a:r>
            <a:r>
              <a:rPr lang="en-US" b="1" dirty="0" smtClean="0">
                <a:latin typeface="Book Antiqua" pitchFamily="18" charset="0"/>
              </a:rPr>
              <a:t>0.7977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7136340" y="5365218"/>
            <a:ext cx="81753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 dirty="0" smtClean="0">
                <a:latin typeface="Book Antiqua" pitchFamily="18" charset="0"/>
              </a:rPr>
              <a:t>0.2023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  <p:bldP spid="9" grpId="0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50" y="4798"/>
            <a:ext cx="9139563" cy="706438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Standard Normal Probability Distribution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73561"/>
            <a:ext cx="8964488" cy="4787687"/>
          </a:xfrm>
        </p:spPr>
        <p:txBody>
          <a:bodyPr/>
          <a:lstStyle/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If the manager of Pep Zone wants the </a:t>
            </a:r>
            <a:r>
              <a:rPr lang="en-US" dirty="0" smtClean="0"/>
              <a:t>probability of </a:t>
            </a:r>
            <a:r>
              <a:rPr lang="en-US" dirty="0"/>
              <a:t>a stockout during replenishment lead-time to </a:t>
            </a:r>
            <a:r>
              <a:rPr lang="en-US" dirty="0" smtClean="0"/>
              <a:t>be no </a:t>
            </a:r>
            <a:r>
              <a:rPr lang="en-US" dirty="0"/>
              <a:t>more than .05, what should the reorder point be?</a:t>
            </a:r>
          </a:p>
        </p:txBody>
      </p:sp>
      <p:sp>
        <p:nvSpPr>
          <p:cNvPr id="8" name="Freeform 109"/>
          <p:cNvSpPr>
            <a:spLocks/>
          </p:cNvSpPr>
          <p:nvPr/>
        </p:nvSpPr>
        <p:spPr bwMode="auto">
          <a:xfrm>
            <a:off x="3999284" y="1842666"/>
            <a:ext cx="4543425" cy="3060700"/>
          </a:xfrm>
          <a:custGeom>
            <a:avLst/>
            <a:gdLst/>
            <a:ahLst/>
            <a:cxnLst>
              <a:cxn ang="0">
                <a:pos x="1355" y="16"/>
              </a:cxn>
              <a:cxn ang="0">
                <a:pos x="1263" y="104"/>
              </a:cxn>
              <a:cxn ang="0">
                <a:pos x="1204" y="196"/>
              </a:cxn>
              <a:cxn ang="0">
                <a:pos x="1144" y="314"/>
              </a:cxn>
              <a:cxn ang="0">
                <a:pos x="1102" y="408"/>
              </a:cxn>
              <a:cxn ang="0">
                <a:pos x="1062" y="504"/>
              </a:cxn>
              <a:cxn ang="0">
                <a:pos x="1020" y="624"/>
              </a:cxn>
              <a:cxn ang="0">
                <a:pos x="980" y="736"/>
              </a:cxn>
              <a:cxn ang="0">
                <a:pos x="950" y="852"/>
              </a:cxn>
              <a:cxn ang="0">
                <a:pos x="921" y="974"/>
              </a:cxn>
              <a:cxn ang="0">
                <a:pos x="885" y="1072"/>
              </a:cxn>
              <a:cxn ang="0">
                <a:pos x="843" y="1186"/>
              </a:cxn>
              <a:cxn ang="0">
                <a:pos x="811" y="1288"/>
              </a:cxn>
              <a:cxn ang="0">
                <a:pos x="753" y="1406"/>
              </a:cxn>
              <a:cxn ang="0">
                <a:pos x="675" y="1520"/>
              </a:cxn>
              <a:cxn ang="0">
                <a:pos x="603" y="1616"/>
              </a:cxn>
              <a:cxn ang="0">
                <a:pos x="507" y="1688"/>
              </a:cxn>
              <a:cxn ang="0">
                <a:pos x="398" y="1738"/>
              </a:cxn>
              <a:cxn ang="0">
                <a:pos x="291" y="1784"/>
              </a:cxn>
              <a:cxn ang="0">
                <a:pos x="199" y="1820"/>
              </a:cxn>
              <a:cxn ang="0">
                <a:pos x="75" y="1860"/>
              </a:cxn>
              <a:cxn ang="0">
                <a:pos x="2" y="1882"/>
              </a:cxn>
              <a:cxn ang="0">
                <a:pos x="2860" y="1928"/>
              </a:cxn>
              <a:cxn ang="0">
                <a:pos x="2816" y="1874"/>
              </a:cxn>
              <a:cxn ang="0">
                <a:pos x="2694" y="1846"/>
              </a:cxn>
              <a:cxn ang="0">
                <a:pos x="2577" y="1804"/>
              </a:cxn>
              <a:cxn ang="0">
                <a:pos x="2463" y="1756"/>
              </a:cxn>
              <a:cxn ang="0">
                <a:pos x="2342" y="1700"/>
              </a:cxn>
              <a:cxn ang="0">
                <a:pos x="2284" y="1664"/>
              </a:cxn>
              <a:cxn ang="0">
                <a:pos x="2204" y="1594"/>
              </a:cxn>
              <a:cxn ang="0">
                <a:pos x="2122" y="1502"/>
              </a:cxn>
              <a:cxn ang="0">
                <a:pos x="2066" y="1406"/>
              </a:cxn>
              <a:cxn ang="0">
                <a:pos x="2014" y="1306"/>
              </a:cxn>
              <a:cxn ang="0">
                <a:pos x="1970" y="1196"/>
              </a:cxn>
              <a:cxn ang="0">
                <a:pos x="1940" y="1114"/>
              </a:cxn>
              <a:cxn ang="0">
                <a:pos x="1914" y="1028"/>
              </a:cxn>
              <a:cxn ang="0">
                <a:pos x="1878" y="900"/>
              </a:cxn>
              <a:cxn ang="0">
                <a:pos x="1842" y="770"/>
              </a:cxn>
              <a:cxn ang="0">
                <a:pos x="1803" y="652"/>
              </a:cxn>
              <a:cxn ang="0">
                <a:pos x="1761" y="526"/>
              </a:cxn>
              <a:cxn ang="0">
                <a:pos x="1715" y="404"/>
              </a:cxn>
              <a:cxn ang="0">
                <a:pos x="1683" y="332"/>
              </a:cxn>
              <a:cxn ang="0">
                <a:pos x="1634" y="236"/>
              </a:cxn>
              <a:cxn ang="0">
                <a:pos x="1590" y="156"/>
              </a:cxn>
              <a:cxn ang="0">
                <a:pos x="1610" y="190"/>
              </a:cxn>
              <a:cxn ang="0">
                <a:pos x="1587" y="152"/>
              </a:cxn>
              <a:cxn ang="0">
                <a:pos x="1510" y="52"/>
              </a:cxn>
              <a:cxn ang="0">
                <a:pos x="1452" y="8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gradFill rotWithShape="0">
            <a:gsLst>
              <a:gs pos="0">
                <a:srgbClr val="838383">
                  <a:gamma/>
                  <a:shade val="46275"/>
                  <a:invGamma/>
                </a:srgbClr>
              </a:gs>
              <a:gs pos="100000">
                <a:srgbClr val="838383"/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111"/>
          <p:cNvSpPr>
            <a:spLocks noChangeShapeType="1"/>
          </p:cNvSpPr>
          <p:nvPr/>
        </p:nvSpPr>
        <p:spPr bwMode="auto">
          <a:xfrm flipH="1">
            <a:off x="6240834" y="4830341"/>
            <a:ext cx="1588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13"/>
          <p:cNvSpPr>
            <a:spLocks noChangeArrowheads="1"/>
          </p:cNvSpPr>
          <p:nvPr/>
        </p:nvSpPr>
        <p:spPr bwMode="auto">
          <a:xfrm>
            <a:off x="6072559" y="498750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12" name="Rectangle 123"/>
          <p:cNvSpPr>
            <a:spLocks noChangeArrowheads="1"/>
          </p:cNvSpPr>
          <p:nvPr/>
        </p:nvSpPr>
        <p:spPr bwMode="auto">
          <a:xfrm>
            <a:off x="5866184" y="3748941"/>
            <a:ext cx="7213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0.95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auto">
          <a:xfrm>
            <a:off x="7617847" y="3816442"/>
            <a:ext cx="7213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0.05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auto">
          <a:xfrm>
            <a:off x="8828459" y="4663653"/>
            <a:ext cx="315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</a:p>
        </p:txBody>
      </p:sp>
      <p:sp>
        <p:nvSpPr>
          <p:cNvPr id="15" name="Line 132"/>
          <p:cNvSpPr>
            <a:spLocks noChangeShapeType="1"/>
          </p:cNvSpPr>
          <p:nvPr/>
        </p:nvSpPr>
        <p:spPr bwMode="auto">
          <a:xfrm>
            <a:off x="7825159" y="4498553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7556872" y="4992266"/>
            <a:ext cx="569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.05</a:t>
            </a:r>
          </a:p>
        </p:txBody>
      </p:sp>
      <p:sp>
        <p:nvSpPr>
          <p:cNvPr id="17" name="Freeform 131"/>
          <p:cNvSpPr>
            <a:spLocks/>
          </p:cNvSpPr>
          <p:nvPr/>
        </p:nvSpPr>
        <p:spPr bwMode="auto">
          <a:xfrm>
            <a:off x="7828334" y="4587453"/>
            <a:ext cx="715963" cy="319088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2" y="24"/>
              </a:cxn>
              <a:cxn ang="0">
                <a:pos x="2" y="48"/>
              </a:cxn>
              <a:cxn ang="0">
                <a:pos x="2" y="78"/>
              </a:cxn>
              <a:cxn ang="0">
                <a:pos x="0" y="104"/>
              </a:cxn>
              <a:cxn ang="0">
                <a:pos x="0" y="128"/>
              </a:cxn>
              <a:cxn ang="0">
                <a:pos x="0" y="152"/>
              </a:cxn>
              <a:cxn ang="0">
                <a:pos x="0" y="176"/>
              </a:cxn>
              <a:cxn ang="0">
                <a:pos x="0" y="200"/>
              </a:cxn>
              <a:cxn ang="0">
                <a:pos x="451" y="201"/>
              </a:cxn>
              <a:cxn ang="0">
                <a:pos x="451" y="159"/>
              </a:cxn>
              <a:cxn ang="0">
                <a:pos x="436" y="154"/>
              </a:cxn>
              <a:cxn ang="0">
                <a:pos x="424" y="152"/>
              </a:cxn>
              <a:cxn ang="0">
                <a:pos x="396" y="144"/>
              </a:cxn>
              <a:cxn ang="0">
                <a:pos x="372" y="136"/>
              </a:cxn>
              <a:cxn ang="0">
                <a:pos x="348" y="132"/>
              </a:cxn>
              <a:cxn ang="0">
                <a:pos x="324" y="126"/>
              </a:cxn>
              <a:cxn ang="0">
                <a:pos x="302" y="118"/>
              </a:cxn>
              <a:cxn ang="0">
                <a:pos x="282" y="114"/>
              </a:cxn>
              <a:cxn ang="0">
                <a:pos x="260" y="104"/>
              </a:cxn>
              <a:cxn ang="0">
                <a:pos x="238" y="96"/>
              </a:cxn>
              <a:cxn ang="0">
                <a:pos x="212" y="90"/>
              </a:cxn>
              <a:cxn ang="0">
                <a:pos x="184" y="82"/>
              </a:cxn>
              <a:cxn ang="0">
                <a:pos x="166" y="72"/>
              </a:cxn>
              <a:cxn ang="0">
                <a:pos x="144" y="64"/>
              </a:cxn>
              <a:cxn ang="0">
                <a:pos x="123" y="59"/>
              </a:cxn>
              <a:cxn ang="0">
                <a:pos x="90" y="46"/>
              </a:cxn>
              <a:cxn ang="0">
                <a:pos x="68" y="36"/>
              </a:cxn>
              <a:cxn ang="0">
                <a:pos x="46" y="26"/>
              </a:cxn>
              <a:cxn ang="0">
                <a:pos x="24" y="17"/>
              </a:cxn>
              <a:cxn ang="0">
                <a:pos x="2" y="6"/>
              </a:cxn>
              <a:cxn ang="0">
                <a:pos x="2" y="0"/>
              </a:cxn>
            </a:cxnLst>
            <a:rect l="0" t="0" r="r" b="b"/>
            <a:pathLst>
              <a:path w="451" h="201">
                <a:moveTo>
                  <a:pt x="3" y="8"/>
                </a:moveTo>
                <a:lnTo>
                  <a:pt x="2" y="24"/>
                </a:lnTo>
                <a:lnTo>
                  <a:pt x="2" y="48"/>
                </a:lnTo>
                <a:lnTo>
                  <a:pt x="2" y="78"/>
                </a:lnTo>
                <a:lnTo>
                  <a:pt x="0" y="104"/>
                </a:lnTo>
                <a:lnTo>
                  <a:pt x="0" y="128"/>
                </a:lnTo>
                <a:lnTo>
                  <a:pt x="0" y="152"/>
                </a:lnTo>
                <a:lnTo>
                  <a:pt x="0" y="176"/>
                </a:lnTo>
                <a:lnTo>
                  <a:pt x="0" y="200"/>
                </a:lnTo>
                <a:lnTo>
                  <a:pt x="451" y="201"/>
                </a:lnTo>
                <a:lnTo>
                  <a:pt x="451" y="159"/>
                </a:lnTo>
                <a:lnTo>
                  <a:pt x="436" y="154"/>
                </a:lnTo>
                <a:lnTo>
                  <a:pt x="424" y="152"/>
                </a:lnTo>
                <a:lnTo>
                  <a:pt x="396" y="144"/>
                </a:lnTo>
                <a:lnTo>
                  <a:pt x="372" y="136"/>
                </a:lnTo>
                <a:lnTo>
                  <a:pt x="348" y="132"/>
                </a:lnTo>
                <a:lnTo>
                  <a:pt x="324" y="126"/>
                </a:lnTo>
                <a:lnTo>
                  <a:pt x="302" y="118"/>
                </a:lnTo>
                <a:lnTo>
                  <a:pt x="282" y="114"/>
                </a:lnTo>
                <a:lnTo>
                  <a:pt x="260" y="104"/>
                </a:lnTo>
                <a:lnTo>
                  <a:pt x="238" y="96"/>
                </a:lnTo>
                <a:lnTo>
                  <a:pt x="212" y="90"/>
                </a:lnTo>
                <a:lnTo>
                  <a:pt x="184" y="82"/>
                </a:lnTo>
                <a:lnTo>
                  <a:pt x="166" y="72"/>
                </a:lnTo>
                <a:lnTo>
                  <a:pt x="144" y="64"/>
                </a:lnTo>
                <a:lnTo>
                  <a:pt x="123" y="59"/>
                </a:lnTo>
                <a:lnTo>
                  <a:pt x="90" y="46"/>
                </a:lnTo>
                <a:lnTo>
                  <a:pt x="68" y="36"/>
                </a:lnTo>
                <a:lnTo>
                  <a:pt x="46" y="26"/>
                </a:lnTo>
                <a:lnTo>
                  <a:pt x="24" y="17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16"/>
          <p:cNvGrpSpPr>
            <a:grpSpLocks/>
          </p:cNvGrpSpPr>
          <p:nvPr/>
        </p:nvGrpSpPr>
        <p:grpSpPr bwMode="auto">
          <a:xfrm>
            <a:off x="3900859" y="1772816"/>
            <a:ext cx="4719638" cy="2944812"/>
            <a:chOff x="1312" y="1785"/>
            <a:chExt cx="2973" cy="1855"/>
          </a:xfrm>
        </p:grpSpPr>
        <p:sp>
          <p:nvSpPr>
            <p:cNvPr id="19" name="Arc 117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Arc 118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rc 119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Arc 120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Arc 121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Arc 122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Line 125"/>
          <p:cNvSpPr>
            <a:spLocks noChangeShapeType="1"/>
          </p:cNvSpPr>
          <p:nvPr/>
        </p:nvSpPr>
        <p:spPr bwMode="auto">
          <a:xfrm flipH="1">
            <a:off x="8010896" y="4305823"/>
            <a:ext cx="6049" cy="5118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115"/>
          <p:cNvSpPr>
            <a:spLocks noChangeShapeType="1"/>
          </p:cNvSpPr>
          <p:nvPr/>
        </p:nvSpPr>
        <p:spPr bwMode="auto">
          <a:xfrm>
            <a:off x="3767509" y="4904953"/>
            <a:ext cx="500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202"/>
          <p:cNvSpPr>
            <a:spLocks noChangeArrowheads="1"/>
          </p:cNvSpPr>
          <p:nvPr/>
        </p:nvSpPr>
        <p:spPr bwMode="auto">
          <a:xfrm>
            <a:off x="25" y="2183996"/>
            <a:ext cx="9420210" cy="4197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=NORM.S.INV(0.95)=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=1.465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1.465 standard deviation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=1.465(6) = 9.87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To right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=15+9.87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=24.87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A </a:t>
            </a:r>
            <a:r>
              <a:rPr lang="en-US" sz="2400" dirty="0">
                <a:latin typeface="Book Antiqua" pitchFamily="18" charset="0"/>
              </a:rPr>
              <a:t>reorder point of 25 gallons will place the probability</a:t>
            </a:r>
          </a:p>
          <a:p>
            <a:r>
              <a:rPr lang="en-US" sz="2400" dirty="0">
                <a:latin typeface="Book Antiqua" pitchFamily="18" charset="0"/>
              </a:rPr>
              <a:t>    of a stockout during </a:t>
            </a:r>
            <a:r>
              <a:rPr lang="en-US" sz="2400" dirty="0" smtClean="0">
                <a:latin typeface="Book Antiqua" pitchFamily="18" charset="0"/>
              </a:rPr>
              <a:t>lead-times </a:t>
            </a:r>
            <a:r>
              <a:rPr lang="en-US" sz="2400" dirty="0">
                <a:latin typeface="Book Antiqua" pitchFamily="18" charset="0"/>
              </a:rPr>
              <a:t>at (slightly less than) .05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8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nimBg="1"/>
      <p:bldP spid="25" grpId="0" animBg="1"/>
      <p:bldP spid="26" grpId="0" animBg="1"/>
      <p:bldP spid="27" grpId="0" build="p" autoUpdateAnimBg="0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21832</TotalTime>
  <Words>1050</Words>
  <Application>Microsoft Office PowerPoint</Application>
  <PresentationFormat>On-screen Show (4:3)</PresentationFormat>
  <Paragraphs>121</Paragraphs>
  <Slides>14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ＭＳ Ｐゴシック</vt:lpstr>
      <vt:lpstr>Book Antiqua</vt:lpstr>
      <vt:lpstr>Calibri</vt:lpstr>
      <vt:lpstr>Cambria Math</vt:lpstr>
      <vt:lpstr>Garamond</vt:lpstr>
      <vt:lpstr>Impact</vt:lpstr>
      <vt:lpstr>Lucida Calligraphy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Equation</vt:lpstr>
      <vt:lpstr>PowerPoint Presentation</vt:lpstr>
      <vt:lpstr>Continuous Probability Distributions</vt:lpstr>
      <vt:lpstr>Normal Distribution</vt:lpstr>
      <vt:lpstr>Normal Probability Distribution</vt:lpstr>
      <vt:lpstr>PowerPoint Presentation</vt:lpstr>
      <vt:lpstr>Standard Normal Probability Distribution</vt:lpstr>
      <vt:lpstr>Standard Normal Distribution in Excel</vt:lpstr>
      <vt:lpstr>Standard Normal Probability Distribution</vt:lpstr>
      <vt:lpstr>Standard Normal Probability Distribution</vt:lpstr>
      <vt:lpstr>PowerPoint Presentation</vt:lpstr>
      <vt:lpstr>Reorder Point</vt:lpstr>
      <vt:lpstr>PowerPoint Presentation</vt:lpstr>
      <vt:lpstr>Apple Ipad-Normal</vt:lpstr>
      <vt:lpstr>Normal Probability Distribution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458</cp:revision>
  <dcterms:created xsi:type="dcterms:W3CDTF">2008-11-22T01:06:20Z</dcterms:created>
  <dcterms:modified xsi:type="dcterms:W3CDTF">2018-09-18T03:25:39Z</dcterms:modified>
</cp:coreProperties>
</file>