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3"/>
  </p:notesMasterIdLst>
  <p:handoutMasterIdLst>
    <p:handoutMasterId r:id="rId14"/>
  </p:handoutMasterIdLst>
  <p:sldIdLst>
    <p:sldId id="377" r:id="rId5"/>
    <p:sldId id="480" r:id="rId6"/>
    <p:sldId id="509" r:id="rId7"/>
    <p:sldId id="515" r:id="rId8"/>
    <p:sldId id="511" r:id="rId9"/>
    <p:sldId id="514" r:id="rId10"/>
    <p:sldId id="513" r:id="rId11"/>
    <p:sldId id="512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  <p:cmAuthor id="2" name="Asef-Vaziri , Ardavan" initials="AV,A" lastIdx="1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0"/>
    <a:srgbClr val="AD1926"/>
    <a:srgbClr val="BE181E"/>
    <a:srgbClr val="A50023"/>
    <a:srgbClr val="C61A20"/>
    <a:srgbClr val="FFFFFF"/>
    <a:srgbClr val="C01B1E"/>
    <a:srgbClr val="DF2B26"/>
    <a:srgbClr val="016E39"/>
    <a:srgbClr val="A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3" autoAdjust="0"/>
    <p:restoredTop sz="94660"/>
  </p:normalViewPr>
  <p:slideViewPr>
    <p:cSldViewPr>
      <p:cViewPr varScale="1">
        <p:scale>
          <a:sx n="104" d="100"/>
          <a:sy n="104" d="100"/>
        </p:scale>
        <p:origin x="420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2/13/2025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2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72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5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77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58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997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44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AA0000"/>
          </a:solidFill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725" y="5751"/>
            <a:ext cx="11569700" cy="6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23004"/>
            <a:ext cx="12192000" cy="5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303508030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Normal Probability Distribution, Ardavan Asef-Vaziri.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59952" y="6521318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89" r:id="rId5"/>
    <p:sldLayoutId id="2147483791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OeZ2M-NljIw?feature=oembed" TargetMode="External"/><Relationship Id="rId5" Type="http://schemas.openxmlformats.org/officeDocument/2006/relationships/hyperlink" Target="https://youtu.be/OeZ2M-NljIw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908720"/>
          </a:xfrm>
          <a:solidFill>
            <a:srgbClr val="A50023"/>
          </a:solidFill>
        </p:spPr>
        <p:txBody>
          <a:bodyPr anchor="t"/>
          <a:lstStyle/>
          <a:p>
            <a:r>
              <a:rPr lang="en-US" dirty="0"/>
              <a:t>Normal Distribution</a:t>
            </a:r>
            <a:endParaRPr lang="en-US" sz="3600" dirty="0">
              <a:ea typeface="ＭＳ Ｐゴシック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A6C7CD-2630-43E1-9425-D9C327259AE3}"/>
              </a:ext>
            </a:extLst>
          </p:cNvPr>
          <p:cNvSpPr txBox="1"/>
          <p:nvPr/>
        </p:nvSpPr>
        <p:spPr>
          <a:xfrm>
            <a:off x="0" y="639428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Ardavan Asef-Vaziri</a:t>
            </a:r>
          </a:p>
        </p:txBody>
      </p:sp>
      <p:pic>
        <p:nvPicPr>
          <p:cNvPr id="4" name="Online Media 5" title="NormDistProblems">
            <a:hlinkClick r:id="" action="ppaction://media"/>
            <a:extLst>
              <a:ext uri="{FF2B5EF4-FFF2-40B4-BE49-F238E27FC236}">
                <a16:creationId xmlns:a16="http://schemas.microsoft.com/office/drawing/2014/main" id="{FA21BECB-5440-4CC9-A6C4-6A28604CFD9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73824" y="811948"/>
            <a:ext cx="9844351" cy="55620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A0677E1-CD35-47C6-AFE6-E62E41DAB3E2}"/>
              </a:ext>
            </a:extLst>
          </p:cNvPr>
          <p:cNvSpPr txBox="1"/>
          <p:nvPr/>
        </p:nvSpPr>
        <p:spPr>
          <a:xfrm>
            <a:off x="8616280" y="6440446"/>
            <a:ext cx="32403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solidFill>
                  <a:schemeClr val="bg1"/>
                </a:solidFill>
                <a:effectLst/>
                <a:latin typeface="Roboto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https://youtu.be/OeZ2M-NljIw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-29898" y="2"/>
            <a:ext cx="12221898" cy="611363"/>
          </a:xfrm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1"/>
            <a:ext cx="12192000" cy="5560834"/>
          </a:xfrm>
        </p:spPr>
        <p:txBody>
          <a:bodyPr/>
          <a:lstStyle/>
          <a:p>
            <a:pPr marL="225425" indent="-2254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 </a:t>
            </a:r>
            <a:r>
              <a:rPr lang="en-US" b="1" dirty="0"/>
              <a:t>Normal</a:t>
            </a:r>
            <a:r>
              <a:rPr lang="en-US" dirty="0"/>
              <a:t> probability distribution is the </a:t>
            </a:r>
            <a:r>
              <a:rPr lang="en-US" b="1" dirty="0"/>
              <a:t>most applied </a:t>
            </a:r>
            <a:r>
              <a:rPr lang="en-US" dirty="0"/>
              <a:t>distribution in the real world. </a:t>
            </a:r>
            <a:r>
              <a:rPr lang="en-US" b="1" dirty="0">
                <a:solidFill>
                  <a:srgbClr val="C00000"/>
                </a:solidFill>
              </a:rPr>
              <a:t>Weight of people, test scores, life of a light bulb, number of votes in an election, demand for a product, cost of a product </a:t>
            </a:r>
            <a:r>
              <a:rPr lang="en-US" dirty="0"/>
              <a:t>follow Normal Distribution. </a:t>
            </a:r>
          </a:p>
          <a:p>
            <a:pPr marL="225425" indent="-2254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Normal distribution is symmetric; the right side is the mirror image of the left side. </a:t>
            </a:r>
          </a:p>
          <a:p>
            <a:pPr marL="225425" indent="-2254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Mean, median and mode, are equal to each others. Normal  distributions is defined by its</a:t>
            </a:r>
            <a:r>
              <a:rPr lang="en-US" sz="2800" dirty="0">
                <a:solidFill>
                  <a:srgbClr val="66FFFF"/>
                </a:solidFill>
              </a:rPr>
              <a:t> </a:t>
            </a:r>
            <a:r>
              <a:rPr lang="en-US" dirty="0"/>
              <a:t>mean </a:t>
            </a:r>
            <a:r>
              <a:rPr lang="en-US" i="1" dirty="0">
                <a:latin typeface="Symbol" pitchFamily="18" charset="2"/>
              </a:rPr>
              <a:t>m</a:t>
            </a:r>
            <a:r>
              <a:rPr lang="en-US" dirty="0"/>
              <a:t> and its standard deviation </a:t>
            </a:r>
            <a:r>
              <a:rPr lang="en-US" i="1" dirty="0">
                <a:latin typeface="Symbol" pitchFamily="18" charset="2"/>
              </a:rPr>
              <a:t>s</a:t>
            </a:r>
            <a:r>
              <a:rPr lang="en-US" dirty="0"/>
              <a:t> .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 x~ N(</a:t>
            </a:r>
            <a:r>
              <a:rPr lang="en-US" i="1" dirty="0">
                <a:latin typeface="Symbol" pitchFamily="18" charset="2"/>
              </a:rPr>
              <a:t>m, s</a:t>
            </a:r>
            <a:r>
              <a:rPr lang="en-US" dirty="0"/>
              <a:t> ).</a:t>
            </a:r>
          </a:p>
          <a:p>
            <a:pPr marL="0" indent="0">
              <a:buNone/>
            </a:pPr>
            <a:r>
              <a:rPr lang="en-US" dirty="0"/>
              <a:t>The mean can be any numerical value: negative, zero, or positive.</a:t>
            </a:r>
          </a:p>
          <a:p>
            <a:pPr marL="292100" indent="-292100">
              <a:buNone/>
            </a:pPr>
            <a:r>
              <a:rPr lang="en-US" dirty="0"/>
              <a:t>The standard deviation determines the width of the curve: larger values result in wider, flatter curves.</a:t>
            </a:r>
          </a:p>
          <a:p>
            <a:pPr marL="292100" indent="-292100">
              <a:buNone/>
            </a:pPr>
            <a:r>
              <a:rPr lang="en-US" dirty="0"/>
              <a:t>Coefficient of Variations shows the relative value of </a:t>
            </a:r>
            <a:r>
              <a:rPr lang="en-US" i="1" dirty="0">
                <a:latin typeface="Symbol" pitchFamily="18" charset="2"/>
              </a:rPr>
              <a:t>s</a:t>
            </a:r>
            <a:r>
              <a:rPr lang="en-US" dirty="0"/>
              <a:t>  with respect to </a:t>
            </a:r>
            <a:r>
              <a:rPr lang="en-US" i="1" dirty="0">
                <a:latin typeface="Symbol" pitchFamily="18" charset="2"/>
              </a:rPr>
              <a:t>m </a:t>
            </a:r>
            <a:r>
              <a:rPr lang="en-US" i="1" dirty="0">
                <a:latin typeface="Symbol" pitchFamily="18" charset="2"/>
                <a:sym typeface="Wingdings" panose="05000000000000000000" pitchFamily="2" charset="2"/>
              </a:rPr>
              <a:t> </a:t>
            </a:r>
            <a:r>
              <a:rPr lang="en-US" dirty="0">
                <a:sym typeface="Wingdings" panose="05000000000000000000" pitchFamily="2" charset="2"/>
              </a:rPr>
              <a:t>CV</a:t>
            </a:r>
            <a:r>
              <a:rPr lang="en-US" i="1" dirty="0">
                <a:latin typeface="Symbol" pitchFamily="18" charset="2"/>
                <a:sym typeface="Wingdings" panose="05000000000000000000" pitchFamily="2" charset="2"/>
              </a:rPr>
              <a:t> </a:t>
            </a:r>
            <a:r>
              <a:rPr lang="en-US" i="1" dirty="0">
                <a:sym typeface="Wingdings" panose="05000000000000000000" pitchFamily="2" charset="2"/>
              </a:rPr>
              <a:t>=</a:t>
            </a:r>
            <a:r>
              <a:rPr lang="en-US" i="1" dirty="0">
                <a:latin typeface="Symbol" pitchFamily="18" charset="2"/>
              </a:rPr>
              <a:t>s</a:t>
            </a:r>
            <a:r>
              <a:rPr lang="en-US" dirty="0"/>
              <a:t> /</a:t>
            </a:r>
            <a:r>
              <a:rPr lang="en-US" i="1" dirty="0">
                <a:latin typeface="Symbol" pitchFamily="18" charset="2"/>
              </a:rPr>
              <a:t>m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1545261" y="1819791"/>
            <a:ext cx="7772400" cy="973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676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367"/>
            <a:ext cx="12288688" cy="615183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654018" y="1500516"/>
            <a:ext cx="5317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Probability = NORM.DIST(X,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,1)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10112"/>
          <a:stretch/>
        </p:blipFill>
        <p:spPr>
          <a:xfrm>
            <a:off x="6858000" y="696920"/>
            <a:ext cx="3581400" cy="1643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2" name="Group 11"/>
          <p:cNvGrpSpPr/>
          <p:nvPr/>
        </p:nvGrpSpPr>
        <p:grpSpPr>
          <a:xfrm>
            <a:off x="6748976" y="2293170"/>
            <a:ext cx="1529328" cy="937206"/>
            <a:chOff x="5206116" y="2245268"/>
            <a:chExt cx="1529328" cy="937206"/>
          </a:xfrm>
        </p:grpSpPr>
        <p:cxnSp>
          <p:nvCxnSpPr>
            <p:cNvPr id="4" name="Straight Arrow Connector 3"/>
            <p:cNvCxnSpPr/>
            <p:nvPr/>
          </p:nvCxnSpPr>
          <p:spPr bwMode="auto">
            <a:xfrm flipV="1">
              <a:off x="6354444" y="2245268"/>
              <a:ext cx="381000" cy="522269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AA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5206116" y="2720809"/>
              <a:ext cx="13388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AA0000"/>
                  </a:solidFill>
                  <a:latin typeface="Book Antiqua" panose="02040602050305030304" pitchFamily="18" charset="0"/>
                </a:rPr>
                <a:t>Given X</a:t>
              </a:r>
            </a:p>
          </p:txBody>
        </p:sp>
      </p:grp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/>
          <a:srcRect t="10112"/>
          <a:stretch/>
        </p:blipFill>
        <p:spPr>
          <a:xfrm>
            <a:off x="6877050" y="3535122"/>
            <a:ext cx="3581400" cy="1643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7" name="Rectangle 36"/>
          <p:cNvSpPr/>
          <p:nvPr/>
        </p:nvSpPr>
        <p:spPr>
          <a:xfrm>
            <a:off x="1600201" y="4948148"/>
            <a:ext cx="4317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X = NORM.INV(Prob.,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,  )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 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F6B3F7A-70DB-4FB8-8B12-A81D02E71027}"/>
              </a:ext>
            </a:extLst>
          </p:cNvPr>
          <p:cNvGrpSpPr/>
          <p:nvPr/>
        </p:nvGrpSpPr>
        <p:grpSpPr>
          <a:xfrm>
            <a:off x="5571115" y="3717392"/>
            <a:ext cx="2800767" cy="1203704"/>
            <a:chOff x="5571115" y="3717392"/>
            <a:chExt cx="2800767" cy="1203704"/>
          </a:xfrm>
        </p:grpSpPr>
        <p:grpSp>
          <p:nvGrpSpPr>
            <p:cNvPr id="32" name="Group 31"/>
            <p:cNvGrpSpPr/>
            <p:nvPr/>
          </p:nvGrpSpPr>
          <p:grpSpPr>
            <a:xfrm>
              <a:off x="5571115" y="3717392"/>
              <a:ext cx="2800767" cy="1199367"/>
              <a:chOff x="4743708" y="2437780"/>
              <a:chExt cx="2800767" cy="1199367"/>
            </a:xfrm>
          </p:grpSpPr>
          <p:cxnSp>
            <p:nvCxnSpPr>
              <p:cNvPr id="33" name="Straight Arrow Connector 32"/>
              <p:cNvCxnSpPr>
                <a:cxnSpLocks/>
              </p:cNvCxnSpPr>
              <p:nvPr/>
            </p:nvCxnSpPr>
            <p:spPr bwMode="auto">
              <a:xfrm>
                <a:off x="6430892" y="2919344"/>
                <a:ext cx="829505" cy="717803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AA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34" name="TextBox 33"/>
              <p:cNvSpPr txBox="1"/>
              <p:nvPr/>
            </p:nvSpPr>
            <p:spPr>
              <a:xfrm>
                <a:off x="4743708" y="2437780"/>
                <a:ext cx="28007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AA0000"/>
                    </a:solidFill>
                    <a:latin typeface="Book Antiqua" panose="02040602050305030304" pitchFamily="18" charset="0"/>
                  </a:rPr>
                  <a:t>Given Probability </a:t>
                </a:r>
              </a:p>
            </p:txBody>
          </p: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47DCDB1-CA57-4D88-A712-0F1A1270D5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01969" y="4670466"/>
              <a:ext cx="285835" cy="25063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483B413-0FE1-43A4-ABAF-2527BDCD8DDF}"/>
              </a:ext>
            </a:extLst>
          </p:cNvPr>
          <p:cNvGrpSpPr/>
          <p:nvPr/>
        </p:nvGrpSpPr>
        <p:grpSpPr>
          <a:xfrm>
            <a:off x="5571115" y="884960"/>
            <a:ext cx="2577950" cy="1203704"/>
            <a:chOff x="5571115" y="3717392"/>
            <a:chExt cx="2577950" cy="1203704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B85F4B0-1558-4AB9-AD40-9B2E82B69775}"/>
                </a:ext>
              </a:extLst>
            </p:cNvPr>
            <p:cNvGrpSpPr/>
            <p:nvPr/>
          </p:nvGrpSpPr>
          <p:grpSpPr>
            <a:xfrm>
              <a:off x="5571115" y="3717392"/>
              <a:ext cx="2577950" cy="1199367"/>
              <a:chOff x="4743708" y="2437780"/>
              <a:chExt cx="2577950" cy="1199367"/>
            </a:xfrm>
          </p:grpSpPr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5A3281E5-728E-43B1-9773-A22D3BF9F59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30892" y="2919344"/>
                <a:ext cx="829505" cy="717803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AA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3806E69-A175-4917-A9F1-93944F7DF418}"/>
                  </a:ext>
                </a:extLst>
              </p:cNvPr>
              <p:cNvSpPr txBox="1"/>
              <p:nvPr/>
            </p:nvSpPr>
            <p:spPr>
              <a:xfrm>
                <a:off x="4743708" y="2437780"/>
                <a:ext cx="25779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AA0000"/>
                    </a:solidFill>
                    <a:latin typeface="Book Antiqua" panose="02040602050305030304" pitchFamily="18" charset="0"/>
                  </a:rPr>
                  <a:t>Find Probability </a:t>
                </a:r>
              </a:p>
            </p:txBody>
          </p:sp>
        </p:grp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A9F185C-125E-414D-8C3C-04DB138075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01969" y="4670466"/>
              <a:ext cx="285835" cy="25063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9FD30A1-3CC2-4DA8-AA6A-CBAA4FE5CF63}"/>
              </a:ext>
            </a:extLst>
          </p:cNvPr>
          <p:cNvGrpSpPr/>
          <p:nvPr/>
        </p:nvGrpSpPr>
        <p:grpSpPr>
          <a:xfrm>
            <a:off x="6877050" y="5178980"/>
            <a:ext cx="1379085" cy="931897"/>
            <a:chOff x="5356359" y="2245268"/>
            <a:chExt cx="1379085" cy="931897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9D317B35-CA79-42DE-AD25-74BFF1F458E8}"/>
                </a:ext>
              </a:extLst>
            </p:cNvPr>
            <p:cNvCxnSpPr/>
            <p:nvPr/>
          </p:nvCxnSpPr>
          <p:spPr bwMode="auto">
            <a:xfrm flipV="1">
              <a:off x="6354444" y="2245268"/>
              <a:ext cx="381000" cy="522269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AA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831B838-4A79-4C8F-B04B-522201686D38}"/>
                </a:ext>
              </a:extLst>
            </p:cNvPr>
            <p:cNvSpPr txBox="1"/>
            <p:nvPr/>
          </p:nvSpPr>
          <p:spPr>
            <a:xfrm>
              <a:off x="5356359" y="2715500"/>
              <a:ext cx="11160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AA0000"/>
                  </a:solidFill>
                  <a:latin typeface="Book Antiqua" panose="02040602050305030304" pitchFamily="18" charset="0"/>
                </a:rPr>
                <a:t>Find 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91834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25870" y="-24787"/>
            <a:ext cx="12188363" cy="596225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1" y="2708328"/>
            <a:ext cx="3482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NORM.DIST(X,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,1)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09903" y="5099536"/>
            <a:ext cx="4317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=1-NORM.DIST(X,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=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/>
              <a:t>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343472" y="5737583"/>
            <a:ext cx="58945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0.25249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-NORM.DIST(1100,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1000,150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29506" y="658752"/>
            <a:ext cx="12162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Demand for a product follows N~(1000,150).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506" y="3957491"/>
            <a:ext cx="12132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What is the probability that the demand is at least 1100?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315589" y="3184779"/>
            <a:ext cx="1370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=0.25249</a:t>
            </a:r>
            <a:endParaRPr lang="en-US" sz="24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/>
          <a:srcRect t="9607"/>
          <a:stretch/>
        </p:blipFill>
        <p:spPr>
          <a:xfrm>
            <a:off x="6850473" y="2209756"/>
            <a:ext cx="3581400" cy="165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/>
          <a:srcRect t="12140"/>
          <a:stretch/>
        </p:blipFill>
        <p:spPr>
          <a:xfrm>
            <a:off x="7001052" y="4869159"/>
            <a:ext cx="3581400" cy="15732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Rectangle 23"/>
          <p:cNvSpPr/>
          <p:nvPr/>
        </p:nvSpPr>
        <p:spPr>
          <a:xfrm>
            <a:off x="737862" y="3177679"/>
            <a:ext cx="46057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NORM.DIST(900,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1000,150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-25870" y="1429945"/>
            <a:ext cx="120431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What is the probability that the demand is 900 or less?</a:t>
            </a:r>
          </a:p>
        </p:txBody>
      </p:sp>
    </p:spTree>
    <p:extLst>
      <p:ext uri="{BB962C8B-B14F-4D97-AF65-F5344CB8AC3E}">
        <p14:creationId xmlns:p14="http://schemas.microsoft.com/office/powerpoint/2010/main" val="584788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  <p:bldP spid="6" grpId="0"/>
      <p:bldP spid="10" grpId="0"/>
      <p:bldP spid="21" grpId="0"/>
      <p:bldP spid="2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21312" y="-54184"/>
            <a:ext cx="12310000" cy="673100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97303"/>
            <a:ext cx="12117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Cost of a product follows N~(1000,150). What is the probability that the cost is between 1100 and 1300?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11424" y="1428300"/>
            <a:ext cx="7903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 = NORM.DIST(1300,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1000,150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491468" y="1439851"/>
            <a:ext cx="1909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0.9772499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11424" y="2028464"/>
            <a:ext cx="7903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 = NORM.DIST(1100,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1000,150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493539" y="2005824"/>
            <a:ext cx="1986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0.7475075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855816" y="2527385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0.22974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13818"/>
          <a:stretch/>
        </p:blipFill>
        <p:spPr>
          <a:xfrm>
            <a:off x="6324600" y="4509120"/>
            <a:ext cx="4231200" cy="19840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914" y="2342076"/>
            <a:ext cx="3581400" cy="1946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5490" y="2358803"/>
            <a:ext cx="3571875" cy="1940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3486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22" grpId="0"/>
      <p:bldP spid="23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56864" y="-31609"/>
            <a:ext cx="12248864" cy="580289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677581"/>
            <a:ext cx="12144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Score of students in a test follows N~(800,120).  What is the probability that a score is  between 760 and 920?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37530" y="1634785"/>
            <a:ext cx="3616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,1))</a:t>
            </a:r>
            <a:r>
              <a:rPr lang="en-US" sz="24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34122" y="1654727"/>
            <a:ext cx="186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0.8413447</a:t>
            </a:r>
            <a:r>
              <a:rPr lang="en-US" sz="2400" dirty="0"/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37530" y="2153281"/>
            <a:ext cx="3616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934122" y="2216144"/>
            <a:ext cx="1909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0.3694413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296399" y="2724154"/>
            <a:ext cx="1140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0.4719</a:t>
            </a:r>
            <a:r>
              <a:rPr lang="en-US" sz="2400" dirty="0"/>
              <a:t> 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/>
          <a:srcRect t="11396"/>
          <a:stretch/>
        </p:blipFill>
        <p:spPr>
          <a:xfrm>
            <a:off x="6456040" y="3933056"/>
            <a:ext cx="4198950" cy="20283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/>
          <p:cNvSpPr/>
          <p:nvPr/>
        </p:nvSpPr>
        <p:spPr>
          <a:xfrm>
            <a:off x="4953001" y="1654727"/>
            <a:ext cx="4297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NORM.DIST(920,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800,120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60977" y="2196202"/>
            <a:ext cx="4297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NORM.DIST(760,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800,120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91942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22" grpId="0"/>
      <p:bldP spid="23" grpId="0"/>
      <p:bldP spid="21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1" y="0"/>
            <a:ext cx="12160411" cy="574353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589" y="620928"/>
            <a:ext cx="12160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Average weight of a red deer follows N~(500,75) lbs. What is the probability that a red deer weight is between 400 and 300 lbs.?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7638" y="1531734"/>
            <a:ext cx="74414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 = NORM.DIST(400,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500,75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04109" y="1498500"/>
            <a:ext cx="1986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0.0912112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36238" y="2325485"/>
            <a:ext cx="3405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8304109" y="2308869"/>
            <a:ext cx="2063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0.0038304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666386" y="2961994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0.08738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400" y="3580903"/>
            <a:ext cx="266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2319"/>
          <a:stretch/>
        </p:blipFill>
        <p:spPr>
          <a:xfrm>
            <a:off x="5562600" y="3950234"/>
            <a:ext cx="5006340" cy="2385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/>
          <p:cNvSpPr/>
          <p:nvPr/>
        </p:nvSpPr>
        <p:spPr>
          <a:xfrm>
            <a:off x="3998806" y="2318638"/>
            <a:ext cx="4144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NORM.DIST(300,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500,75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70993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22" grpId="0"/>
      <p:bldP spid="23" grpId="0"/>
      <p:bldP spid="21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2352"/>
            <a:ext cx="12192000" cy="601520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64536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Demand for a product follows N~(1000,150).  The bottom 15% of the demand is less than what value</a:t>
            </a:r>
            <a:r>
              <a:rPr lang="en-US" sz="2400">
                <a:latin typeface="Book Antiqua" panose="02040602050305030304" pitchFamily="18" charset="0"/>
                <a:ea typeface="Times New Roman" panose="02020603050405020304" pitchFamily="18" charset="0"/>
              </a:rPr>
              <a:t>? </a:t>
            </a:r>
            <a:endParaRPr lang="en-US" sz="2400" dirty="0"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28630" y="1976745"/>
            <a:ext cx="5495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sz="2400" dirty="0">
                <a:latin typeface="Book Antiqua" panose="02040602050305030304" pitchFamily="18" charset="0"/>
              </a:rPr>
              <a:t>=NORM.INV(0.15,1000,150) 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=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844.535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 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441952"/>
            <a:ext cx="12288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How much inventory do we need to make sure the probability of the demand exceeding our inventory does not exceed 10%.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03512" y="4572000"/>
            <a:ext cx="5674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sz="2400" dirty="0">
                <a:latin typeface="Book Antiqua" panose="02040602050305030304" pitchFamily="18" charset="0"/>
              </a:rPr>
              <a:t>=NORM.INV(1-0.1,1000,150) </a:t>
            </a:r>
            <a:r>
              <a:rPr lang="en-US" sz="2400">
                <a:latin typeface="Book Antiqua" panose="02040602050305030304" pitchFamily="18" charset="0"/>
              </a:rPr>
              <a:t>= </a:t>
            </a:r>
            <a:r>
              <a:rPr lang="en-US" sz="2400" b="1">
                <a:solidFill>
                  <a:srgbClr val="C00000"/>
                </a:solidFill>
                <a:latin typeface="Book Antiqua" panose="02040602050305030304" pitchFamily="18" charset="0"/>
              </a:rPr>
              <a:t>1192.23</a:t>
            </a:r>
            <a:r>
              <a:rPr lang="en-US" sz="2400">
                <a:solidFill>
                  <a:srgbClr val="C00000"/>
                </a:solidFill>
                <a:latin typeface="Book Antiqua" panose="02040602050305030304" pitchFamily="18" charset="0"/>
              </a:rPr>
              <a:t>  </a:t>
            </a:r>
            <a:endParaRPr lang="en-US" sz="2400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3400" y="1346194"/>
            <a:ext cx="3569970" cy="19398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0891" y="4572000"/>
            <a:ext cx="3478534" cy="1890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09014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24270</TotalTime>
  <Words>578</Words>
  <Application>Microsoft Office PowerPoint</Application>
  <PresentationFormat>Widescreen</PresentationFormat>
  <Paragraphs>57</Paragraphs>
  <Slides>8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Book Antiqua</vt:lpstr>
      <vt:lpstr>Calibri</vt:lpstr>
      <vt:lpstr>Garamond</vt:lpstr>
      <vt:lpstr>Impact</vt:lpstr>
      <vt:lpstr>Lucida Calligraphy</vt:lpstr>
      <vt:lpstr>MS Reference Sans Serif</vt:lpstr>
      <vt:lpstr>Roboto</vt:lpstr>
      <vt:lpstr>Symbol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Normal Distribution</vt:lpstr>
      <vt:lpstr>Normal Probability Distribution</vt:lpstr>
      <vt:lpstr>Normal Probability Distribution</vt:lpstr>
      <vt:lpstr>Normal Probability Distribution</vt:lpstr>
      <vt:lpstr>Normal Probability Distribution</vt:lpstr>
      <vt:lpstr>Normal Probability Distribution</vt:lpstr>
      <vt:lpstr>Normal Probability Distribution</vt:lpstr>
      <vt:lpstr>Normal Probability Distribution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579</cp:revision>
  <dcterms:created xsi:type="dcterms:W3CDTF">2008-11-22T01:06:20Z</dcterms:created>
  <dcterms:modified xsi:type="dcterms:W3CDTF">2025-02-14T02:47:19Z</dcterms:modified>
</cp:coreProperties>
</file>