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34"/>
  </p:notesMasterIdLst>
  <p:handoutMasterIdLst>
    <p:handoutMasterId r:id="rId35"/>
  </p:handoutMasterIdLst>
  <p:sldIdLst>
    <p:sldId id="256" r:id="rId5"/>
    <p:sldId id="534" r:id="rId6"/>
    <p:sldId id="566" r:id="rId7"/>
    <p:sldId id="565" r:id="rId8"/>
    <p:sldId id="538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3" r:id="rId22"/>
    <p:sldId id="554" r:id="rId23"/>
    <p:sldId id="555" r:id="rId24"/>
    <p:sldId id="556" r:id="rId25"/>
    <p:sldId id="557" r:id="rId26"/>
    <p:sldId id="558" r:id="rId27"/>
    <p:sldId id="559" r:id="rId28"/>
    <p:sldId id="560" r:id="rId29"/>
    <p:sldId id="561" r:id="rId30"/>
    <p:sldId id="562" r:id="rId31"/>
    <p:sldId id="563" r:id="rId32"/>
    <p:sldId id="564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3800" autoAdjust="0"/>
  </p:normalViewPr>
  <p:slideViewPr>
    <p:cSldViewPr>
      <p:cViewPr varScale="1">
        <p:scale>
          <a:sx n="59" d="100"/>
          <a:sy n="59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05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8.xml"/><Relationship Id="rId2" Type="http://schemas.openxmlformats.org/officeDocument/2006/relationships/slide" Target="slides/slide15.xml"/><Relationship Id="rId1" Type="http://schemas.openxmlformats.org/officeDocument/2006/relationships/slide" Target="slides/slide13.xml"/><Relationship Id="rId5" Type="http://schemas.openxmlformats.org/officeDocument/2006/relationships/slide" Target="slides/slide22.xml"/><Relationship Id="rId4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66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90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14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09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49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66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95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10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57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99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40" y="838200"/>
            <a:ext cx="9127761" cy="55626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 sz="2600">
                <a:solidFill>
                  <a:srgbClr val="002060"/>
                </a:solidFill>
              </a:defRPr>
            </a:lvl2pPr>
            <a:lvl3pPr>
              <a:buClr>
                <a:srgbClr val="002060"/>
              </a:buClr>
              <a:defRPr sz="2400">
                <a:solidFill>
                  <a:srgbClr val="002060"/>
                </a:solidFill>
              </a:defRPr>
            </a:lvl3pPr>
            <a:lvl4pPr>
              <a:defRPr sz="2200">
                <a:solidFill>
                  <a:srgbClr val="002060"/>
                </a:solidFill>
              </a:defRPr>
            </a:lvl4pPr>
            <a:lvl5pPr>
              <a:buClrTx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16239" y="0"/>
            <a:ext cx="91277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</a:t>
            </a:r>
            <a:r>
              <a:rPr lang="en-US" dirty="0" err="1" smtClean="0"/>
              <a:t>Mastertitle</a:t>
            </a:r>
            <a:r>
              <a:rPr lang="en-US" dirty="0" smtClean="0"/>
              <a:t>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0" y="0"/>
            <a:ext cx="914399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2697892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704" y="807720"/>
            <a:ext cx="9086850" cy="559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A50023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Jan-2018</a:t>
            </a:r>
            <a:endParaRPr lang="en-US" sz="1200" b="1" i="1" kern="1200" dirty="0">
              <a:solidFill>
                <a:srgbClr val="A50023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A50023"/>
                </a:solidFill>
              </a:rPr>
              <a:t>Descriptive Statistics</a:t>
            </a:r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3517" y="685006"/>
            <a:ext cx="9144000" cy="1588"/>
          </a:xfrm>
          <a:prstGeom prst="line">
            <a:avLst/>
          </a:prstGeom>
          <a:solidFill>
            <a:schemeClr val="accent1"/>
          </a:solidFill>
          <a:ln w="920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ts val="0"/>
        </a:spcBef>
        <a:spcAft>
          <a:spcPts val="0"/>
        </a:spcAft>
        <a:defRPr sz="3200">
          <a:solidFill>
            <a:srgbClr val="A50023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Book Antiqua" panose="02040602050305030304" pitchFamily="18" charset="0"/>
          <a:ea typeface="ＭＳ Ｐゴシック" pitchFamily="-65" charset="-128"/>
          <a:cs typeface="Book Antiqua" panose="0204060205030503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Book Antiqua" panose="02040602050305030304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Book Antiqua" panose="02040602050305030304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Book Antiqua" panose="02040602050305030304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2-Enabling</a:t>
            </a:r>
            <a:r>
              <a:rPr lang="en-US" sz="1200" b="1" i="1" baseline="0" dirty="0" smtClean="0">
                <a:solidFill>
                  <a:srgbClr val="00B050"/>
                </a:solidFill>
              </a:rPr>
              <a:t> Flow</a:t>
            </a:r>
            <a:r>
              <a:rPr lang="en-US" sz="1200" b="1" i="1" dirty="0" smtClean="0">
                <a:solidFill>
                  <a:srgbClr val="00B050"/>
                </a:solidFill>
              </a:rPr>
              <a:t>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2060"/>
                </a:solidFill>
              </a:rPr>
              <a:t>Lean Thinking:  2-Enabling Flow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file:///F:\CLU\521\Fall14\Modern\Ch5\ArdiCh5.xlsx!B4.BinExample!R1C1:R9C1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CLU\521\Fall14\Modern\Ch5\ArdiCh5.xlsx!B5.BinExample2!R1C1:R8C8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zK3KpV3bx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youtube.com/watch?v=jmqZG6roVqU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IzC1-9PwQo" TargetMode="External"/><Relationship Id="rId2" Type="http://schemas.openxmlformats.org/officeDocument/2006/relationships/hyperlink" Target="https://www.youtube.com/watch?v=NaDZ0zVTyXQ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1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emf"/><Relationship Id="rId5" Type="http://schemas.openxmlformats.org/officeDocument/2006/relationships/package" Target="../embeddings/Microsoft_Excel_Worksheet6.xlsx"/><Relationship Id="rId4" Type="http://schemas.openxmlformats.org/officeDocument/2006/relationships/image" Target="../media/image16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file:///\\webdrive\aa2035\public_html\CourseBase\Probability\S-3b-Binomial\3.BinPois.xlsx!B1.FACT&amp;COMBIN!R1C1:R13C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file:///\\webdrive\aa2035\public_html\CourseBase\Probability\S-3b-Binomial\3.BinPois.xlsx!B2.BinFormula!R1C1:R14C6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Descriptive Statistics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5895" y="1184069"/>
          <a:ext cx="9098105" cy="2394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Worksheet" r:id="rId3" imgW="7381803" imgH="1942982" progId="Excel.Sheet.12">
                  <p:link updateAutomatic="1"/>
                </p:oleObj>
              </mc:Choice>
              <mc:Fallback>
                <p:oleObj name="Worksheet" r:id="rId3" imgW="7381803" imgH="1942982" progId="Excel.Sheet.12">
                  <p:link updateAutomatic="1"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895" y="1184069"/>
                        <a:ext cx="9098105" cy="2394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5-Point Star 4"/>
          <p:cNvSpPr/>
          <p:nvPr/>
        </p:nvSpPr>
        <p:spPr bwMode="auto">
          <a:xfrm>
            <a:off x="126050" y="52388"/>
            <a:ext cx="914400" cy="914400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375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78136" y="2191657"/>
          <a:ext cx="8810499" cy="2525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Worksheet" r:id="rId3" imgW="5848269" imgH="1676288" progId="Excel.Sheet.12">
                  <p:link updateAutomatic="1"/>
                </p:oleObj>
              </mc:Choice>
              <mc:Fallback>
                <p:oleObj name="Worksheet" r:id="rId3" imgW="5848269" imgH="1676288" progId="Excel.Sheet.12">
                  <p:link updateAutomatic="1"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136" y="2191657"/>
                        <a:ext cx="8810499" cy="2525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-Point Star 5"/>
          <p:cNvSpPr/>
          <p:nvPr/>
        </p:nvSpPr>
        <p:spPr bwMode="auto">
          <a:xfrm>
            <a:off x="126050" y="52388"/>
            <a:ext cx="914400" cy="914400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18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528638" y="1614488"/>
          <a:ext cx="8086725" cy="362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Worksheet" r:id="rId3" imgW="8086619" imgH="3628987" progId="Excel.Sheet.12">
                  <p:embed/>
                </p:oleObj>
              </mc:Choice>
              <mc:Fallback>
                <p:oleObj name="Worksheet" r:id="rId3" imgW="8086619" imgH="3628987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8638" y="1614488"/>
                        <a:ext cx="8086725" cy="362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008063" y="5394325"/>
          <a:ext cx="124142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8063" y="5394325"/>
                        <a:ext cx="1241425" cy="744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6308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971550" y="2359001"/>
            <a:ext cx="7175500" cy="1498600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 Poisson distributed random variable is often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useful in estimating the number of occurrences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over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specified interval of time or space</a:t>
            </a:r>
          </a:p>
        </p:txBody>
      </p:sp>
      <p:sp>
        <p:nvSpPr>
          <p:cNvPr id="183299" name="Rectangle 3"/>
          <p:cNvSpPr>
            <a:spLocks noChangeArrowheads="1"/>
          </p:cNvSpPr>
          <p:nvPr/>
        </p:nvSpPr>
        <p:spPr bwMode="auto">
          <a:xfrm>
            <a:off x="971550" y="4073501"/>
            <a:ext cx="7175500" cy="1003300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It is a discrete random variable that may assume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an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infinite sequence of values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(x = 0, 1, 2, . . . ).</a:t>
            </a:r>
          </a:p>
        </p:txBody>
      </p:sp>
      <p:sp>
        <p:nvSpPr>
          <p:cNvPr id="183300" name="AutoShape 4"/>
          <p:cNvSpPr>
            <a:spLocks noChangeArrowheads="1"/>
          </p:cNvSpPr>
          <p:nvPr/>
        </p:nvSpPr>
        <p:spPr bwMode="auto">
          <a:xfrm rot="5400000">
            <a:off x="695325" y="3057501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AutoShape 5"/>
          <p:cNvSpPr>
            <a:spLocks noChangeArrowheads="1"/>
          </p:cNvSpPr>
          <p:nvPr/>
        </p:nvSpPr>
        <p:spPr bwMode="auto">
          <a:xfrm rot="5400000">
            <a:off x="695325" y="4505301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685800" y="42863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Probability Distribution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273300" y="1026794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u="sng" dirty="0">
                <a:effectLst/>
                <a:hlinkClick r:id="rId3"/>
              </a:rPr>
              <a:t>Poisson Distribution 1</a:t>
            </a:r>
            <a:endParaRPr lang="en-US" dirty="0">
              <a:effectLst/>
            </a:endParaRPr>
          </a:p>
          <a:p>
            <a:r>
              <a:rPr lang="en-US" u="sng" dirty="0">
                <a:effectLst/>
                <a:hlinkClick r:id="rId4"/>
              </a:rPr>
              <a:t>Poisson Distribution 2</a:t>
            </a:r>
            <a:endParaRPr lang="en-US" dirty="0">
              <a:effectLst/>
            </a:endParaRPr>
          </a:p>
        </p:txBody>
      </p:sp>
      <p:sp>
        <p:nvSpPr>
          <p:cNvPr id="8" name="5-Point Star 7"/>
          <p:cNvSpPr/>
          <p:nvPr/>
        </p:nvSpPr>
        <p:spPr bwMode="auto">
          <a:xfrm>
            <a:off x="126050" y="69480"/>
            <a:ext cx="914400" cy="914400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0238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83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83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animBg="1" autoUpdateAnimBg="0"/>
      <p:bldP spid="183299" grpId="0" animBg="1" autoUpdateAnimBg="0"/>
      <p:bldP spid="183300" grpId="0" animBg="1"/>
      <p:bldP spid="18330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977900" y="1139825"/>
            <a:ext cx="7277100" cy="3162300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Examples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distributed random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variables: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1593850" y="1768475"/>
            <a:ext cx="6286500" cy="1066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number of knotholes in 14 linear feet of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pine board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1593850" y="2949575"/>
            <a:ext cx="6286500" cy="1066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number of vehicles arriving at a toll 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booth in one hour</a:t>
            </a:r>
          </a:p>
        </p:txBody>
      </p:sp>
      <p:sp>
        <p:nvSpPr>
          <p:cNvPr id="184325" name="AutoShape 5"/>
          <p:cNvSpPr>
            <a:spLocks noChangeArrowheads="1"/>
          </p:cNvSpPr>
          <p:nvPr/>
        </p:nvSpPr>
        <p:spPr bwMode="auto">
          <a:xfrm rot="5400000">
            <a:off x="695325" y="14001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6" name="AutoShape 6"/>
          <p:cNvSpPr>
            <a:spLocks noChangeArrowheads="1"/>
          </p:cNvSpPr>
          <p:nvPr/>
        </p:nvSpPr>
        <p:spPr bwMode="auto">
          <a:xfrm rot="5400000">
            <a:off x="695325" y="33051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7" name="AutoShape 7"/>
          <p:cNvSpPr>
            <a:spLocks noChangeArrowheads="1"/>
          </p:cNvSpPr>
          <p:nvPr/>
        </p:nvSpPr>
        <p:spPr bwMode="auto">
          <a:xfrm rot="5400000">
            <a:off x="695325" y="22383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685800" y="42863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Probability Distribution</a:t>
            </a:r>
          </a:p>
        </p:txBody>
      </p:sp>
      <p:sp>
        <p:nvSpPr>
          <p:cNvPr id="184491" name="Rectangle 171"/>
          <p:cNvSpPr>
            <a:spLocks noChangeArrowheads="1"/>
          </p:cNvSpPr>
          <p:nvPr/>
        </p:nvSpPr>
        <p:spPr bwMode="auto">
          <a:xfrm>
            <a:off x="971550" y="4425950"/>
            <a:ext cx="7291388" cy="1003300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Bell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Labs used the Poisson distribution to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model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arrival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phone calls.</a:t>
            </a:r>
          </a:p>
        </p:txBody>
      </p:sp>
      <p:sp>
        <p:nvSpPr>
          <p:cNvPr id="184492" name="AutoShape 172"/>
          <p:cNvSpPr>
            <a:spLocks noChangeArrowheads="1"/>
          </p:cNvSpPr>
          <p:nvPr/>
        </p:nvSpPr>
        <p:spPr bwMode="auto">
          <a:xfrm rot="5400000">
            <a:off x="695325" y="48577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865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844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animBg="1" autoUpdateAnimBg="0"/>
      <p:bldP spid="184323" grpId="0" animBg="1" autoUpdateAnimBg="0"/>
      <p:bldP spid="184324" grpId="0" animBg="1" autoUpdateAnimBg="0"/>
      <p:bldP spid="184325" grpId="0" animBg="1"/>
      <p:bldP spid="184326" grpId="0" animBg="1"/>
      <p:bldP spid="184327" grpId="0" animBg="1"/>
      <p:bldP spid="184491" grpId="0" animBg="1" autoUpdateAnimBg="0"/>
      <p:bldP spid="18449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685800" y="134711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Probability Distribution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685800" y="1009650"/>
            <a:ext cx="7772400" cy="503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57200" indent="-4572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Two Properties of a Poisson Experiment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1117600" y="2705100"/>
            <a:ext cx="6832600" cy="1422400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10000"/>
              <a:buFontTx/>
              <a:buAutoNum type="arabicPeriod" startAt="2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occurrence or nonoccurrence in any</a:t>
            </a:r>
          </a:p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interval is independent of the occurrence or</a:t>
            </a:r>
          </a:p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nonoccurrence in any other interval.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1117600" y="1581150"/>
            <a:ext cx="6832600" cy="1003300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10000"/>
              <a:buFontTx/>
              <a:buAutoNum type="arabicPeriod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probability of an occurrence is the same</a:t>
            </a:r>
          </a:p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for any two intervals of equal length.</a:t>
            </a:r>
          </a:p>
        </p:txBody>
      </p:sp>
      <p:sp>
        <p:nvSpPr>
          <p:cNvPr id="153609" name="AutoShape 9"/>
          <p:cNvSpPr>
            <a:spLocks noChangeArrowheads="1"/>
          </p:cNvSpPr>
          <p:nvPr/>
        </p:nvSpPr>
        <p:spPr bwMode="auto">
          <a:xfrm rot="5400000">
            <a:off x="733425" y="19939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0" name="AutoShape 10"/>
          <p:cNvSpPr>
            <a:spLocks noChangeArrowheads="1"/>
          </p:cNvSpPr>
          <p:nvPr/>
        </p:nvSpPr>
        <p:spPr bwMode="auto">
          <a:xfrm rot="5400000">
            <a:off x="733425" y="33274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8611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536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 autoUpdateAnimBg="0"/>
      <p:bldP spid="153607" grpId="0" animBg="1" autoUpdateAnimBg="0"/>
      <p:bldP spid="153609" grpId="0" animBg="1"/>
      <p:bldP spid="1536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1009650"/>
            <a:ext cx="7772400" cy="554038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Poisson Probability Function</a:t>
            </a:r>
            <a:endParaRPr lang="en-US" dirty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384550" y="1595438"/>
            <a:ext cx="2351088" cy="1158875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3761"/>
            <a:ext cx="7772400" cy="571500"/>
          </a:xfrm>
          <a:noFill/>
          <a:ln/>
        </p:spPr>
        <p:txBody>
          <a:bodyPr/>
          <a:lstStyle/>
          <a:p>
            <a:r>
              <a:rPr lang="en-US" dirty="0"/>
              <a:t>Poisson Probability Distribution</a:t>
            </a:r>
          </a:p>
        </p:txBody>
      </p:sp>
      <p:graphicFrame>
        <p:nvGraphicFramePr>
          <p:cNvPr id="2355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616325" y="1727200"/>
          <a:ext cx="187325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4" imgW="1484280" imgH="658800" progId="Equation">
                  <p:embed/>
                </p:oleObj>
              </mc:Choice>
              <mc:Fallback>
                <p:oleObj name="Equation" r:id="rId4" imgW="1484280" imgH="658800" progId="Equation">
                  <p:embed/>
                  <p:pic>
                    <p:nvPicPr>
                      <p:cNvPr id="23556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1727200"/>
                        <a:ext cx="187325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914400" y="3255271"/>
            <a:ext cx="7600950" cy="1943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where: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the number of occurrences in an interval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f(x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)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probability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occurrences in an interval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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mean number of occurrences in an interval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e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2.71828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! =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– 1)(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– 2) . . . (2)(1)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 rot="5400000">
            <a:off x="3114675" y="20732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39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8" grpId="0" autoUpdateAnimBg="0"/>
      <p:bldP spid="2355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874"/>
            <a:ext cx="7772400" cy="814387"/>
          </a:xfrm>
        </p:spPr>
        <p:txBody>
          <a:bodyPr/>
          <a:lstStyle/>
          <a:p>
            <a:r>
              <a:rPr lang="en-US" dirty="0" smtClean="0"/>
              <a:t>Poisson Probability Distribution</a:t>
            </a:r>
            <a:endParaRPr lang="en-US" dirty="0"/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687614" y="1009650"/>
            <a:ext cx="7772400" cy="504825"/>
          </a:xfrm>
          <a:prstGeom prst="rect">
            <a:avLst/>
          </a:prstGeom>
          <a:noFill/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Char char="n"/>
              <a:tabLst/>
              <a:defRPr/>
            </a:pPr>
            <a:r>
              <a:rPr lang="en-US" sz="2400" kern="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Poisson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Probability Function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04899" y="3133723"/>
            <a:ext cx="7267575" cy="1790701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In practical applications,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will eventually become</a:t>
            </a:r>
          </a:p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large enough so that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) is approximately zero</a:t>
            </a:r>
          </a:p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and the probability of any larger values of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</a:p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becomes negligible.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04899" y="1585914"/>
            <a:ext cx="7267575" cy="1347786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228600" lvl="1" indent="-1143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Since there is no stated upper limit for the number</a:t>
            </a:r>
          </a:p>
          <a:p>
            <a:pPr marL="228600" lvl="1" indent="-1143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occurrences, the probability function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) is</a:t>
            </a:r>
          </a:p>
          <a:p>
            <a:pPr marL="228600" lvl="1" indent="-1143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110000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applicable for values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0, 1, 2, … without limit.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5400000">
            <a:off x="828675" y="21463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 rot="5400000">
            <a:off x="828675" y="39179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843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4711"/>
            <a:ext cx="7772400" cy="609600"/>
          </a:xfrm>
          <a:noFill/>
          <a:ln/>
        </p:spPr>
        <p:txBody>
          <a:bodyPr/>
          <a:lstStyle/>
          <a:p>
            <a:r>
              <a:rPr lang="en-US" dirty="0"/>
              <a:t>Poisson Probability Distribution</a:t>
            </a:r>
          </a:p>
        </p:txBody>
      </p:sp>
      <p:sp>
        <p:nvSpPr>
          <p:cNvPr id="25072" name="Rectangle 496"/>
          <p:cNvSpPr>
            <a:spLocks noChangeArrowheads="1"/>
          </p:cNvSpPr>
          <p:nvPr/>
        </p:nvSpPr>
        <p:spPr bwMode="auto">
          <a:xfrm>
            <a:off x="690563" y="1009650"/>
            <a:ext cx="62103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Mercy Hospital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5073" name="Rectangle 497"/>
          <p:cNvSpPr>
            <a:spLocks noChangeArrowheads="1"/>
          </p:cNvSpPr>
          <p:nvPr/>
        </p:nvSpPr>
        <p:spPr bwMode="auto">
          <a:xfrm>
            <a:off x="1033463" y="1485900"/>
            <a:ext cx="7302500" cy="2349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Patients arrive at the emergency room of Mercy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Hospital at the average rate of 6 per hour 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weekend evenings.</a:t>
            </a:r>
          </a:p>
        </p:txBody>
      </p:sp>
      <p:sp>
        <p:nvSpPr>
          <p:cNvPr id="25074" name="AutoShape 498"/>
          <p:cNvSpPr>
            <a:spLocks noChangeArrowheads="1"/>
          </p:cNvSpPr>
          <p:nvPr/>
        </p:nvSpPr>
        <p:spPr bwMode="auto">
          <a:xfrm rot="5400000">
            <a:off x="762000" y="16510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76" name="Rectangle 500"/>
          <p:cNvSpPr>
            <a:spLocks noChangeArrowheads="1"/>
          </p:cNvSpPr>
          <p:nvPr/>
        </p:nvSpPr>
        <p:spPr bwMode="auto">
          <a:xfrm>
            <a:off x="1033463" y="2794000"/>
            <a:ext cx="7302500" cy="92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What is the probability of 4 arrivals in 30 minutes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on a weekend evening?</a:t>
            </a:r>
          </a:p>
        </p:txBody>
      </p:sp>
    </p:spTree>
    <p:extLst>
      <p:ext uri="{BB962C8B-B14F-4D97-AF65-F5344CB8AC3E}">
        <p14:creationId xmlns:p14="http://schemas.microsoft.com/office/powerpoint/2010/main" val="8413572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5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73" grpId="0" autoUpdateAnimBg="0"/>
      <p:bldP spid="25074" grpId="0" animBg="1"/>
      <p:bldP spid="2507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52" name="Rectangle 832"/>
          <p:cNvSpPr>
            <a:spLocks noChangeArrowheads="1"/>
          </p:cNvSpPr>
          <p:nvPr/>
        </p:nvSpPr>
        <p:spPr bwMode="auto">
          <a:xfrm>
            <a:off x="2000250" y="1574800"/>
            <a:ext cx="5048250" cy="1771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685800" y="134711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Probability Distribution</a:t>
            </a:r>
          </a:p>
        </p:txBody>
      </p:sp>
      <p:graphicFrame>
        <p:nvGraphicFramePr>
          <p:cNvPr id="133125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659063" y="2312988"/>
          <a:ext cx="3810000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4" imgW="1663560" imgH="368280" progId="Equation.DSMT4">
                  <p:embed/>
                </p:oleObj>
              </mc:Choice>
              <mc:Fallback>
                <p:oleObj name="Equation" r:id="rId4" imgW="1663560" imgH="368280" progId="Equation.DSMT4">
                  <p:embed/>
                  <p:pic>
                    <p:nvPicPr>
                      <p:cNvPr id="133125" name="Object 5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063" y="2312988"/>
                        <a:ext cx="3810000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950" name="Oval 830"/>
          <p:cNvSpPr>
            <a:spLocks noChangeArrowheads="1"/>
          </p:cNvSpPr>
          <p:nvPr/>
        </p:nvSpPr>
        <p:spPr bwMode="auto">
          <a:xfrm>
            <a:off x="5581650" y="2495550"/>
            <a:ext cx="1028700" cy="514350"/>
          </a:xfrm>
          <a:prstGeom prst="ellipse">
            <a:avLst/>
          </a:prstGeom>
          <a:noFill/>
          <a:ln w="28575">
            <a:solidFill>
              <a:srgbClr val="66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51" name="AutoShape 831"/>
          <p:cNvSpPr>
            <a:spLocks noChangeArrowheads="1"/>
          </p:cNvSpPr>
          <p:nvPr/>
        </p:nvSpPr>
        <p:spPr bwMode="auto">
          <a:xfrm rot="5400000">
            <a:off x="1724025" y="23876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953" name="Rectangle 833"/>
          <p:cNvSpPr>
            <a:spLocks noChangeArrowheads="1"/>
          </p:cNvSpPr>
          <p:nvPr/>
        </p:nvSpPr>
        <p:spPr bwMode="auto">
          <a:xfrm>
            <a:off x="2247900" y="1670050"/>
            <a:ext cx="459105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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6/hour = 3/half-hour,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x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4</a:t>
            </a:r>
          </a:p>
        </p:txBody>
      </p:sp>
      <p:sp>
        <p:nvSpPr>
          <p:cNvPr id="134058" name="Rectangle 938"/>
          <p:cNvSpPr>
            <a:spLocks noChangeArrowheads="1"/>
          </p:cNvSpPr>
          <p:nvPr/>
        </p:nvSpPr>
        <p:spPr bwMode="auto">
          <a:xfrm>
            <a:off x="690563" y="1009650"/>
            <a:ext cx="62103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Mercy Hospital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34059" name="AutoShape 939"/>
          <p:cNvSpPr>
            <a:spLocks noChangeArrowheads="1"/>
          </p:cNvSpPr>
          <p:nvPr/>
        </p:nvSpPr>
        <p:spPr bwMode="auto">
          <a:xfrm>
            <a:off x="6870700" y="768350"/>
            <a:ext cx="1663700" cy="1308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7A7A7A">
                  <a:gamma/>
                  <a:shade val="46275"/>
                  <a:invGamma/>
                </a:srgbClr>
              </a:gs>
              <a:gs pos="50000">
                <a:srgbClr val="7A7A7A"/>
              </a:gs>
              <a:gs pos="100000">
                <a:srgbClr val="7A7A7A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Using the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function</a:t>
            </a:r>
          </a:p>
        </p:txBody>
      </p:sp>
    </p:spTree>
    <p:extLst>
      <p:ext uri="{BB962C8B-B14F-4D97-AF65-F5344CB8AC3E}">
        <p14:creationId xmlns:p14="http://schemas.microsoft.com/office/powerpoint/2010/main" val="221627998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339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4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4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133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33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952" grpId="0" animBg="1"/>
      <p:bldP spid="133950" grpId="0" animBg="1"/>
      <p:bldP spid="133951" grpId="0" animBg="1"/>
      <p:bldP spid="133953" grpId="0" autoUpdateAnimBg="0"/>
      <p:bldP spid="13405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Binomial Distribution 1</a:t>
            </a:r>
            <a:endParaRPr lang="en-US" dirty="0"/>
          </a:p>
          <a:p>
            <a:r>
              <a:rPr lang="en-US" u="sng" dirty="0">
                <a:hlinkClick r:id="rId3"/>
              </a:rPr>
              <a:t>Binomial Distribution 2</a:t>
            </a:r>
            <a:endParaRPr lang="en-US" dirty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Properties of Binomial Distribution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en-US" sz="2600" dirty="0">
                <a:ea typeface="ＭＳ Ｐゴシック" pitchFamily="-65" charset="-128"/>
                <a:cs typeface="Book Antiqua" panose="02040602050305030304" pitchFamily="18" charset="0"/>
              </a:rPr>
              <a:t>The experiment consists of a sequence of n identical trials.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en-US" sz="2600" dirty="0">
                <a:ea typeface="ＭＳ Ｐゴシック" pitchFamily="-65" charset="-128"/>
                <a:cs typeface="Book Antiqua" panose="02040602050305030304" pitchFamily="18" charset="0"/>
              </a:rPr>
              <a:t>Each trial can only have two outcomes; success and failure. (success and failure are just two names, they do not carry a value with the name)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en-US" sz="2600" dirty="0">
                <a:ea typeface="ＭＳ Ｐゴシック" pitchFamily="-65" charset="-128"/>
                <a:cs typeface="Book Antiqua" panose="02040602050305030304" pitchFamily="18" charset="0"/>
              </a:rPr>
              <a:t>The trials are independent.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en-US" sz="2600" dirty="0">
                <a:ea typeface="ＭＳ Ｐゴシック" pitchFamily="-65" charset="-128"/>
                <a:cs typeface="Book Antiqua" panose="02040602050305030304" pitchFamily="18" charset="0"/>
              </a:rPr>
              <a:t>Probability of success is p. It is constant for all trials</a:t>
            </a:r>
            <a:r>
              <a:rPr lang="en-US" sz="2600" dirty="0" smtClean="0">
                <a:ea typeface="ＭＳ Ｐゴシック" pitchFamily="-65" charset="-128"/>
                <a:cs typeface="Book Antiqua" panose="02040602050305030304" pitchFamily="18" charset="0"/>
              </a:rPr>
              <a:t>.</a:t>
            </a:r>
            <a:endParaRPr lang="en-US" sz="2800" dirty="0">
              <a:ea typeface="ＭＳ Ｐゴシック" pitchFamily="-65" charset="-128"/>
              <a:cs typeface="Book Antiqua" panose="02040602050305030304" pitchFamily="18" charset="0"/>
            </a:endParaRPr>
          </a:p>
          <a:p>
            <a:pPr marL="342900" lvl="1" indent="-342900">
              <a:lnSpc>
                <a:spcPct val="90000"/>
              </a:lnSpc>
              <a:defRPr/>
            </a:pPr>
            <a:r>
              <a:rPr lang="en-US" sz="2800" dirty="0" smtClean="0">
                <a:ea typeface="ＭＳ Ｐゴシック" pitchFamily="-65" charset="-128"/>
                <a:cs typeface="Book Antiqua" panose="02040602050305030304" pitchFamily="18" charset="0"/>
              </a:rPr>
              <a:t>x is the number  of success in n trials</a:t>
            </a:r>
            <a:endParaRPr lang="en-US" sz="2800" dirty="0">
              <a:ea typeface="ＭＳ Ｐゴシック" pitchFamily="-65" charset="-128"/>
              <a:cs typeface="Book Antiqua" panose="02040602050305030304" pitchFamily="18" charset="0"/>
            </a:endParaRPr>
          </a:p>
          <a:p>
            <a:pPr marL="114300" lvl="1" indent="0">
              <a:lnSpc>
                <a:spcPct val="80000"/>
              </a:lnSpc>
              <a:buClr>
                <a:srgbClr val="66FFFF"/>
              </a:buClr>
              <a:buSzPct val="110000"/>
              <a:buNone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14300" lvl="1" indent="0">
              <a:lnSpc>
                <a:spcPct val="80000"/>
              </a:lnSpc>
              <a:buClr>
                <a:srgbClr val="66FFFF"/>
              </a:buClr>
              <a:buSzPct val="110000"/>
              <a:buNone/>
            </a:pPr>
            <a:endParaRPr lang="en-US" sz="2400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14300" lvl="1" indent="0">
              <a:lnSpc>
                <a:spcPct val="80000"/>
              </a:lnSpc>
              <a:buClr>
                <a:srgbClr val="66FFFF"/>
              </a:buClr>
              <a:buSzPct val="110000"/>
              <a:buNone/>
            </a:pPr>
            <a:endParaRPr lang="en-US" sz="2400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14300" lvl="1" indent="0">
              <a:lnSpc>
                <a:spcPct val="80000"/>
              </a:lnSpc>
              <a:buClr>
                <a:srgbClr val="66FFFF"/>
              </a:buClr>
              <a:buSzPct val="110000"/>
              <a:buNone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14300" lvl="1" indent="0">
              <a:lnSpc>
                <a:spcPct val="80000"/>
              </a:lnSpc>
              <a:buClr>
                <a:srgbClr val="66FFFF"/>
              </a:buClr>
              <a:buSzPct val="110000"/>
              <a:buNone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Sample statistics: the </a:t>
            </a:r>
            <a:r>
              <a:rPr lang="en-US" dirty="0"/>
              <a:t>measures are </a:t>
            </a:r>
            <a:r>
              <a:rPr lang="en-US" dirty="0" smtClean="0"/>
              <a:t>computed for </a:t>
            </a:r>
            <a:r>
              <a:rPr lang="en-US" dirty="0"/>
              <a:t>data from a </a:t>
            </a:r>
            <a:r>
              <a:rPr lang="en-US" dirty="0" smtClean="0"/>
              <a:t>sample. 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Population statistics</a:t>
            </a:r>
            <a:r>
              <a:rPr lang="en-US" dirty="0"/>
              <a:t>: the measures are computed for data from a </a:t>
            </a:r>
            <a:r>
              <a:rPr lang="en-US" dirty="0" smtClean="0"/>
              <a:t>population. 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A sample statistic is </a:t>
            </a:r>
            <a:r>
              <a:rPr lang="en-US" dirty="0" smtClean="0"/>
              <a:t>the </a:t>
            </a:r>
            <a:r>
              <a:rPr lang="en-US" dirty="0"/>
              <a:t>point estimator of </a:t>
            </a:r>
            <a:r>
              <a:rPr lang="en-US" dirty="0" smtClean="0"/>
              <a:t>the corresponding </a:t>
            </a:r>
            <a:r>
              <a:rPr lang="en-US" dirty="0"/>
              <a:t>population parameter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Statistics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Measures of Centralization - </a:t>
            </a:r>
            <a:r>
              <a:rPr lang="en-US" dirty="0"/>
              <a:t>Measures </a:t>
            </a:r>
            <a:r>
              <a:rPr lang="en-US" dirty="0" smtClean="0"/>
              <a:t>of Location</a:t>
            </a:r>
            <a:r>
              <a:rPr lang="en-US" dirty="0"/>
              <a:t>.</a:t>
            </a:r>
            <a:endParaRPr 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Measures of Dispersion – Measures of Variability. </a:t>
            </a:r>
            <a:endParaRPr lang="en-US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09600"/>
          </a:xfrm>
        </p:spPr>
        <p:txBody>
          <a:bodyPr/>
          <a:lstStyle/>
          <a:p>
            <a:r>
              <a:rPr lang="en-US" dirty="0" smtClean="0"/>
              <a:t>Binomial Distribution</a:t>
            </a:r>
            <a:endParaRPr lang="en-US" dirty="0"/>
          </a:p>
        </p:txBody>
      </p:sp>
      <p:sp>
        <p:nvSpPr>
          <p:cNvPr id="4" name="5-Point Star 3"/>
          <p:cNvSpPr/>
          <p:nvPr/>
        </p:nvSpPr>
        <p:spPr bwMode="auto">
          <a:xfrm>
            <a:off x="8305799" y="0"/>
            <a:ext cx="838201" cy="609600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27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5"/>
          <p:cNvSpPr>
            <a:spLocks noChangeArrowheads="1"/>
          </p:cNvSpPr>
          <p:nvPr/>
        </p:nvSpPr>
        <p:spPr bwMode="auto">
          <a:xfrm>
            <a:off x="685800" y="14763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Using Excel to Compute</a:t>
            </a:r>
            <a:b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</a:br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Probabilities</a:t>
            </a:r>
          </a:p>
        </p:txBody>
      </p:sp>
      <p:sp>
        <p:nvSpPr>
          <p:cNvPr id="4" name="Rectangle 116"/>
          <p:cNvSpPr>
            <a:spLocks noChangeArrowheads="1"/>
          </p:cNvSpPr>
          <p:nvPr/>
        </p:nvSpPr>
        <p:spPr bwMode="auto">
          <a:xfrm>
            <a:off x="687388" y="1104900"/>
            <a:ext cx="415766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Excel Formula Worksheet</a:t>
            </a:r>
          </a:p>
        </p:txBody>
      </p:sp>
      <p:sp>
        <p:nvSpPr>
          <p:cNvPr id="5" name="Text Box 118"/>
          <p:cNvSpPr txBox="1">
            <a:spLocks noChangeArrowheads="1"/>
          </p:cNvSpPr>
          <p:nvPr/>
        </p:nvSpPr>
        <p:spPr bwMode="auto">
          <a:xfrm>
            <a:off x="1563237" y="5770565"/>
            <a:ext cx="45370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>
                <a:effectLst/>
                <a:latin typeface="Book Antiqua" pitchFamily="18" charset="0"/>
              </a:rPr>
              <a:t>… and so on                  … and so on</a:t>
            </a:r>
          </a:p>
        </p:txBody>
      </p:sp>
      <p:sp>
        <p:nvSpPr>
          <p:cNvPr id="6" name="AutoShape 224"/>
          <p:cNvSpPr>
            <a:spLocks noChangeArrowheads="1"/>
          </p:cNvSpPr>
          <p:nvPr/>
        </p:nvSpPr>
        <p:spPr bwMode="auto">
          <a:xfrm rot="5400000">
            <a:off x="864737" y="365964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" name="Group 123"/>
          <p:cNvGrpSpPr/>
          <p:nvPr/>
        </p:nvGrpSpPr>
        <p:grpSpPr>
          <a:xfrm>
            <a:off x="1158424" y="1591130"/>
            <a:ext cx="6526213" cy="4254500"/>
            <a:chOff x="1158424" y="1591130"/>
            <a:chExt cx="6526213" cy="4254500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58424" y="1591130"/>
              <a:ext cx="6480175" cy="421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5" name="Group 7"/>
            <p:cNvGrpSpPr>
              <a:grpSpLocks/>
            </p:cNvGrpSpPr>
            <p:nvPr/>
          </p:nvGrpSpPr>
          <p:grpSpPr bwMode="auto">
            <a:xfrm>
              <a:off x="1158424" y="1591130"/>
              <a:ext cx="6480175" cy="4213225"/>
              <a:chOff x="812" y="1048"/>
              <a:chExt cx="4082" cy="2654"/>
            </a:xfrm>
          </p:grpSpPr>
          <p:sp>
            <p:nvSpPr>
              <p:cNvPr id="122" name="Rectangle 5"/>
              <p:cNvSpPr>
                <a:spLocks noChangeArrowheads="1"/>
              </p:cNvSpPr>
              <p:nvPr/>
            </p:nvSpPr>
            <p:spPr bwMode="auto">
              <a:xfrm>
                <a:off x="812" y="1048"/>
                <a:ext cx="4082" cy="13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Rectangle 6"/>
              <p:cNvSpPr>
                <a:spLocks noChangeArrowheads="1"/>
              </p:cNvSpPr>
              <p:nvPr/>
            </p:nvSpPr>
            <p:spPr bwMode="auto">
              <a:xfrm>
                <a:off x="812" y="2375"/>
                <a:ext cx="4082" cy="13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1623562" y="1591130"/>
              <a:ext cx="6015037" cy="366713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1158424" y="1937205"/>
              <a:ext cx="484188" cy="406400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1621974" y="1937205"/>
              <a:ext cx="1676400" cy="406400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3277737" y="1937205"/>
              <a:ext cx="4360863" cy="4064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1158424" y="2324555"/>
              <a:ext cx="484188" cy="1057275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1621974" y="2324555"/>
              <a:ext cx="6016625" cy="10572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1158424" y="3361193"/>
              <a:ext cx="484188" cy="2443163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1621974" y="3361193"/>
              <a:ext cx="1676400" cy="2443163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3277737" y="3361193"/>
              <a:ext cx="4360863" cy="2443163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2369687" y="1611768"/>
              <a:ext cx="3032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24"/>
            <p:cNvSpPr>
              <a:spLocks noChangeArrowheads="1"/>
            </p:cNvSpPr>
            <p:nvPr/>
          </p:nvSpPr>
          <p:spPr bwMode="auto">
            <a:xfrm>
              <a:off x="5377999" y="1611768"/>
              <a:ext cx="3032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1339399" y="19975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3096762" y="19975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3338062" y="1997530"/>
              <a:ext cx="4047583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 = Mean No. of Occurrences (</a:t>
              </a:r>
              <a:r>
                <a:rPr kumimoji="0" lang="en-US" sz="2100" b="1" i="1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Symbol" pitchFamily="18" charset="2"/>
                  <a:cs typeface="Arial" pitchFamily="34" charset="0"/>
                </a:rPr>
                <a:t>m</a:t>
              </a:r>
              <a:r>
                <a:rPr kumimoji="0" lang="en-US" sz="21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1339399" y="23436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1339399" y="30357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1804537" y="2689680"/>
              <a:ext cx="1533525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Number of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1763262" y="3035755"/>
              <a:ext cx="1250950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Arrivals (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2895149" y="30357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1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3076124" y="3035755"/>
              <a:ext cx="2016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36"/>
            <p:cNvSpPr>
              <a:spLocks noChangeArrowheads="1"/>
            </p:cNvSpPr>
            <p:nvPr/>
          </p:nvSpPr>
          <p:spPr bwMode="auto">
            <a:xfrm>
              <a:off x="4488999" y="3035755"/>
              <a:ext cx="15954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Probability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5963787" y="3035755"/>
              <a:ext cx="2016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1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38"/>
            <p:cNvSpPr>
              <a:spLocks noChangeArrowheads="1"/>
            </p:cNvSpPr>
            <p:nvPr/>
          </p:nvSpPr>
          <p:spPr bwMode="auto">
            <a:xfrm>
              <a:off x="6084437" y="3035755"/>
              <a:ext cx="2016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39"/>
            <p:cNvSpPr>
              <a:spLocks noChangeArrowheads="1"/>
            </p:cNvSpPr>
            <p:nvPr/>
          </p:nvSpPr>
          <p:spPr bwMode="auto">
            <a:xfrm>
              <a:off x="6165399" y="30357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1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6346374" y="3035755"/>
              <a:ext cx="2016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1"/>
            <p:cNvSpPr>
              <a:spLocks noChangeArrowheads="1"/>
            </p:cNvSpPr>
            <p:nvPr/>
          </p:nvSpPr>
          <p:spPr bwMode="auto">
            <a:xfrm>
              <a:off x="1339399" y="33818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2"/>
            <p:cNvSpPr>
              <a:spLocks noChangeArrowheads="1"/>
            </p:cNvSpPr>
            <p:nvPr/>
          </p:nvSpPr>
          <p:spPr bwMode="auto">
            <a:xfrm>
              <a:off x="2390324" y="33818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3"/>
            <p:cNvSpPr>
              <a:spLocks noChangeArrowheads="1"/>
            </p:cNvSpPr>
            <p:nvPr/>
          </p:nvSpPr>
          <p:spPr bwMode="auto">
            <a:xfrm>
              <a:off x="3338062" y="3381830"/>
              <a:ext cx="41973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=POISSON.DIST(A4,$A$1,FALSE)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44"/>
            <p:cNvSpPr>
              <a:spLocks noChangeArrowheads="1"/>
            </p:cNvSpPr>
            <p:nvPr/>
          </p:nvSpPr>
          <p:spPr bwMode="auto">
            <a:xfrm>
              <a:off x="1339399" y="37279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45"/>
            <p:cNvSpPr>
              <a:spLocks noChangeArrowheads="1"/>
            </p:cNvSpPr>
            <p:nvPr/>
          </p:nvSpPr>
          <p:spPr bwMode="auto">
            <a:xfrm>
              <a:off x="2390324" y="37279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46"/>
            <p:cNvSpPr>
              <a:spLocks noChangeArrowheads="1"/>
            </p:cNvSpPr>
            <p:nvPr/>
          </p:nvSpPr>
          <p:spPr bwMode="auto">
            <a:xfrm>
              <a:off x="3338062" y="3727905"/>
              <a:ext cx="41973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=POISSON.DIST(A5,$A$1,FALSE)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47"/>
            <p:cNvSpPr>
              <a:spLocks noChangeArrowheads="1"/>
            </p:cNvSpPr>
            <p:nvPr/>
          </p:nvSpPr>
          <p:spPr bwMode="auto">
            <a:xfrm>
              <a:off x="1339399" y="407398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48"/>
            <p:cNvSpPr>
              <a:spLocks noChangeArrowheads="1"/>
            </p:cNvSpPr>
            <p:nvPr/>
          </p:nvSpPr>
          <p:spPr bwMode="auto">
            <a:xfrm>
              <a:off x="2390324" y="407398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49"/>
            <p:cNvSpPr>
              <a:spLocks noChangeArrowheads="1"/>
            </p:cNvSpPr>
            <p:nvPr/>
          </p:nvSpPr>
          <p:spPr bwMode="auto">
            <a:xfrm>
              <a:off x="3338062" y="4073980"/>
              <a:ext cx="41973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=POISSON.DIST(A6,$A$1,FALSE)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0"/>
            <p:cNvSpPr>
              <a:spLocks noChangeArrowheads="1"/>
            </p:cNvSpPr>
            <p:nvPr/>
          </p:nvSpPr>
          <p:spPr bwMode="auto">
            <a:xfrm>
              <a:off x="1339399" y="44200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1"/>
            <p:cNvSpPr>
              <a:spLocks noChangeArrowheads="1"/>
            </p:cNvSpPr>
            <p:nvPr/>
          </p:nvSpPr>
          <p:spPr bwMode="auto">
            <a:xfrm>
              <a:off x="2390324" y="44200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3338062" y="4420055"/>
              <a:ext cx="41973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=POISSON.DIST(A7,$A$1,FALSE)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1339399" y="47661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2390324" y="47661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3338062" y="4766130"/>
              <a:ext cx="41973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=POISSON.DIST(A8,$A$1,FALSE)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56"/>
            <p:cNvSpPr>
              <a:spLocks noChangeArrowheads="1"/>
            </p:cNvSpPr>
            <p:nvPr/>
          </p:nvSpPr>
          <p:spPr bwMode="auto">
            <a:xfrm>
              <a:off x="1339399" y="51122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57"/>
            <p:cNvSpPr>
              <a:spLocks noChangeArrowheads="1"/>
            </p:cNvSpPr>
            <p:nvPr/>
          </p:nvSpPr>
          <p:spPr bwMode="auto">
            <a:xfrm>
              <a:off x="2390324" y="51122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3338062" y="5112205"/>
              <a:ext cx="41973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=POISSON.DIST(A9,$A$1,FALSE)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1260024" y="5458280"/>
              <a:ext cx="403225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60"/>
            <p:cNvSpPr>
              <a:spLocks noChangeArrowheads="1"/>
            </p:cNvSpPr>
            <p:nvPr/>
          </p:nvSpPr>
          <p:spPr bwMode="auto">
            <a:xfrm>
              <a:off x="2390324" y="545828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61"/>
            <p:cNvSpPr>
              <a:spLocks noChangeArrowheads="1"/>
            </p:cNvSpPr>
            <p:nvPr/>
          </p:nvSpPr>
          <p:spPr bwMode="auto">
            <a:xfrm>
              <a:off x="3338062" y="5458280"/>
              <a:ext cx="434657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=POISSON.DIST(A10,$A$1,FALSE)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2"/>
            <p:cNvSpPr>
              <a:spLocks noChangeArrowheads="1"/>
            </p:cNvSpPr>
            <p:nvPr/>
          </p:nvSpPr>
          <p:spPr bwMode="auto">
            <a:xfrm>
              <a:off x="1158424" y="1591130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3"/>
            <p:cNvSpPr>
              <a:spLocks noChangeArrowheads="1"/>
            </p:cNvSpPr>
            <p:nvPr/>
          </p:nvSpPr>
          <p:spPr bwMode="auto">
            <a:xfrm>
              <a:off x="1621974" y="1591130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64"/>
            <p:cNvSpPr>
              <a:spLocks noChangeArrowheads="1"/>
            </p:cNvSpPr>
            <p:nvPr/>
          </p:nvSpPr>
          <p:spPr bwMode="auto">
            <a:xfrm>
              <a:off x="3277737" y="1591130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65"/>
            <p:cNvSpPr>
              <a:spLocks noChangeArrowheads="1"/>
            </p:cNvSpPr>
            <p:nvPr/>
          </p:nvSpPr>
          <p:spPr bwMode="auto">
            <a:xfrm>
              <a:off x="7617962" y="1591130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67"/>
            <p:cNvSpPr>
              <a:spLocks noChangeArrowheads="1"/>
            </p:cNvSpPr>
            <p:nvPr/>
          </p:nvSpPr>
          <p:spPr bwMode="auto">
            <a:xfrm>
              <a:off x="7617962" y="1611768"/>
              <a:ext cx="20638" cy="346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68"/>
            <p:cNvSpPr>
              <a:spLocks noChangeShapeType="1"/>
            </p:cNvSpPr>
            <p:nvPr/>
          </p:nvSpPr>
          <p:spPr bwMode="auto">
            <a:xfrm>
              <a:off x="1158424" y="1591130"/>
              <a:ext cx="0" cy="4192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69"/>
            <p:cNvSpPr>
              <a:spLocks noChangeArrowheads="1"/>
            </p:cNvSpPr>
            <p:nvPr/>
          </p:nvSpPr>
          <p:spPr bwMode="auto">
            <a:xfrm>
              <a:off x="1158424" y="1591130"/>
              <a:ext cx="20638" cy="41925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72"/>
            <p:cNvSpPr>
              <a:spLocks noChangeShapeType="1"/>
            </p:cNvSpPr>
            <p:nvPr/>
          </p:nvSpPr>
          <p:spPr bwMode="auto">
            <a:xfrm>
              <a:off x="1621974" y="1611768"/>
              <a:ext cx="0" cy="417195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3"/>
            <p:cNvSpPr>
              <a:spLocks noChangeArrowheads="1"/>
            </p:cNvSpPr>
            <p:nvPr/>
          </p:nvSpPr>
          <p:spPr bwMode="auto">
            <a:xfrm>
              <a:off x="1621974" y="1611768"/>
              <a:ext cx="20638" cy="4171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76"/>
            <p:cNvSpPr>
              <a:spLocks noChangeShapeType="1"/>
            </p:cNvSpPr>
            <p:nvPr/>
          </p:nvSpPr>
          <p:spPr bwMode="auto">
            <a:xfrm>
              <a:off x="3277737" y="1611768"/>
              <a:ext cx="0" cy="417195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77"/>
            <p:cNvSpPr>
              <a:spLocks noChangeArrowheads="1"/>
            </p:cNvSpPr>
            <p:nvPr/>
          </p:nvSpPr>
          <p:spPr bwMode="auto">
            <a:xfrm>
              <a:off x="3277737" y="1611768"/>
              <a:ext cx="20638" cy="4171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78"/>
            <p:cNvSpPr>
              <a:spLocks noChangeShapeType="1"/>
            </p:cNvSpPr>
            <p:nvPr/>
          </p:nvSpPr>
          <p:spPr bwMode="auto">
            <a:xfrm flipV="1">
              <a:off x="1163642" y="5804355"/>
              <a:ext cx="6489472" cy="8389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0"/>
            <p:cNvSpPr>
              <a:spLocks noChangeShapeType="1"/>
            </p:cNvSpPr>
            <p:nvPr/>
          </p:nvSpPr>
          <p:spPr bwMode="auto">
            <a:xfrm>
              <a:off x="7638599" y="1591131"/>
              <a:ext cx="8391" cy="4207102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2"/>
            <p:cNvSpPr>
              <a:spLocks noChangeShapeType="1"/>
            </p:cNvSpPr>
            <p:nvPr/>
          </p:nvSpPr>
          <p:spPr bwMode="auto">
            <a:xfrm>
              <a:off x="1158424" y="5783718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83"/>
            <p:cNvSpPr>
              <a:spLocks noChangeArrowheads="1"/>
            </p:cNvSpPr>
            <p:nvPr/>
          </p:nvSpPr>
          <p:spPr bwMode="auto">
            <a:xfrm>
              <a:off x="1158424" y="5783718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4"/>
            <p:cNvSpPr>
              <a:spLocks noChangeShapeType="1"/>
            </p:cNvSpPr>
            <p:nvPr/>
          </p:nvSpPr>
          <p:spPr bwMode="auto">
            <a:xfrm>
              <a:off x="1621974" y="5783718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85"/>
            <p:cNvSpPr>
              <a:spLocks noChangeArrowheads="1"/>
            </p:cNvSpPr>
            <p:nvPr/>
          </p:nvSpPr>
          <p:spPr bwMode="auto">
            <a:xfrm>
              <a:off x="1621974" y="5783718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86"/>
            <p:cNvSpPr>
              <a:spLocks noChangeShapeType="1"/>
            </p:cNvSpPr>
            <p:nvPr/>
          </p:nvSpPr>
          <p:spPr bwMode="auto">
            <a:xfrm>
              <a:off x="3277737" y="5783718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87"/>
            <p:cNvSpPr>
              <a:spLocks noChangeArrowheads="1"/>
            </p:cNvSpPr>
            <p:nvPr/>
          </p:nvSpPr>
          <p:spPr bwMode="auto">
            <a:xfrm>
              <a:off x="3277737" y="5783718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90"/>
            <p:cNvSpPr>
              <a:spLocks noChangeShapeType="1"/>
            </p:cNvSpPr>
            <p:nvPr/>
          </p:nvSpPr>
          <p:spPr bwMode="auto">
            <a:xfrm>
              <a:off x="1179062" y="1591130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1"/>
            <p:cNvSpPr>
              <a:spLocks noChangeArrowheads="1"/>
            </p:cNvSpPr>
            <p:nvPr/>
          </p:nvSpPr>
          <p:spPr bwMode="auto">
            <a:xfrm>
              <a:off x="1179062" y="1591130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92"/>
            <p:cNvSpPr>
              <a:spLocks noChangeShapeType="1"/>
            </p:cNvSpPr>
            <p:nvPr/>
          </p:nvSpPr>
          <p:spPr bwMode="auto">
            <a:xfrm>
              <a:off x="1179062" y="1937205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3"/>
            <p:cNvSpPr>
              <a:spLocks noChangeArrowheads="1"/>
            </p:cNvSpPr>
            <p:nvPr/>
          </p:nvSpPr>
          <p:spPr bwMode="auto">
            <a:xfrm>
              <a:off x="1179062" y="1937205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94"/>
            <p:cNvSpPr>
              <a:spLocks noChangeShapeType="1"/>
            </p:cNvSpPr>
            <p:nvPr/>
          </p:nvSpPr>
          <p:spPr bwMode="auto">
            <a:xfrm>
              <a:off x="1179062" y="2324555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95"/>
            <p:cNvSpPr>
              <a:spLocks noChangeArrowheads="1"/>
            </p:cNvSpPr>
            <p:nvPr/>
          </p:nvSpPr>
          <p:spPr bwMode="auto">
            <a:xfrm>
              <a:off x="1179062" y="2324555"/>
              <a:ext cx="6480175" cy="19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96"/>
            <p:cNvSpPr>
              <a:spLocks noChangeShapeType="1"/>
            </p:cNvSpPr>
            <p:nvPr/>
          </p:nvSpPr>
          <p:spPr bwMode="auto">
            <a:xfrm>
              <a:off x="1179062" y="2670630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97"/>
            <p:cNvSpPr>
              <a:spLocks noChangeArrowheads="1"/>
            </p:cNvSpPr>
            <p:nvPr/>
          </p:nvSpPr>
          <p:spPr bwMode="auto">
            <a:xfrm>
              <a:off x="1179062" y="2670630"/>
              <a:ext cx="6480175" cy="19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98"/>
            <p:cNvSpPr>
              <a:spLocks noChangeShapeType="1"/>
            </p:cNvSpPr>
            <p:nvPr/>
          </p:nvSpPr>
          <p:spPr bwMode="auto">
            <a:xfrm>
              <a:off x="1179062" y="3361193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99"/>
            <p:cNvSpPr>
              <a:spLocks noChangeArrowheads="1"/>
            </p:cNvSpPr>
            <p:nvPr/>
          </p:nvSpPr>
          <p:spPr bwMode="auto">
            <a:xfrm>
              <a:off x="1179062" y="3361193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00"/>
            <p:cNvSpPr>
              <a:spLocks noChangeShapeType="1"/>
            </p:cNvSpPr>
            <p:nvPr/>
          </p:nvSpPr>
          <p:spPr bwMode="auto">
            <a:xfrm>
              <a:off x="1179062" y="3707268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101"/>
            <p:cNvSpPr>
              <a:spLocks noChangeArrowheads="1"/>
            </p:cNvSpPr>
            <p:nvPr/>
          </p:nvSpPr>
          <p:spPr bwMode="auto">
            <a:xfrm>
              <a:off x="1179062" y="3707268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02"/>
            <p:cNvSpPr>
              <a:spLocks noChangeShapeType="1"/>
            </p:cNvSpPr>
            <p:nvPr/>
          </p:nvSpPr>
          <p:spPr bwMode="auto">
            <a:xfrm>
              <a:off x="1179062" y="4053343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103"/>
            <p:cNvSpPr>
              <a:spLocks noChangeArrowheads="1"/>
            </p:cNvSpPr>
            <p:nvPr/>
          </p:nvSpPr>
          <p:spPr bwMode="auto">
            <a:xfrm>
              <a:off x="1179062" y="4053343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4"/>
            <p:cNvSpPr>
              <a:spLocks noChangeShapeType="1"/>
            </p:cNvSpPr>
            <p:nvPr/>
          </p:nvSpPr>
          <p:spPr bwMode="auto">
            <a:xfrm>
              <a:off x="1179062" y="4399418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105"/>
            <p:cNvSpPr>
              <a:spLocks noChangeArrowheads="1"/>
            </p:cNvSpPr>
            <p:nvPr/>
          </p:nvSpPr>
          <p:spPr bwMode="auto">
            <a:xfrm>
              <a:off x="1179062" y="4399418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06"/>
            <p:cNvSpPr>
              <a:spLocks noChangeShapeType="1"/>
            </p:cNvSpPr>
            <p:nvPr/>
          </p:nvSpPr>
          <p:spPr bwMode="auto">
            <a:xfrm>
              <a:off x="1179062" y="4745493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107"/>
            <p:cNvSpPr>
              <a:spLocks noChangeArrowheads="1"/>
            </p:cNvSpPr>
            <p:nvPr/>
          </p:nvSpPr>
          <p:spPr bwMode="auto">
            <a:xfrm>
              <a:off x="1179062" y="4745493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08"/>
            <p:cNvSpPr>
              <a:spLocks noChangeShapeType="1"/>
            </p:cNvSpPr>
            <p:nvPr/>
          </p:nvSpPr>
          <p:spPr bwMode="auto">
            <a:xfrm>
              <a:off x="1179062" y="5091568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09"/>
            <p:cNvSpPr>
              <a:spLocks noChangeArrowheads="1"/>
            </p:cNvSpPr>
            <p:nvPr/>
          </p:nvSpPr>
          <p:spPr bwMode="auto">
            <a:xfrm>
              <a:off x="1179062" y="5091568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110"/>
            <p:cNvSpPr>
              <a:spLocks noChangeShapeType="1"/>
            </p:cNvSpPr>
            <p:nvPr/>
          </p:nvSpPr>
          <p:spPr bwMode="auto">
            <a:xfrm>
              <a:off x="1179062" y="5437643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1"/>
            <p:cNvSpPr>
              <a:spLocks noChangeArrowheads="1"/>
            </p:cNvSpPr>
            <p:nvPr/>
          </p:nvSpPr>
          <p:spPr bwMode="auto">
            <a:xfrm>
              <a:off x="1179062" y="5437643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" name="Right Triangle 1"/>
            <p:cNvSpPr/>
            <p:nvPr/>
          </p:nvSpPr>
          <p:spPr bwMode="auto">
            <a:xfrm flipH="1">
              <a:off x="1238480" y="1607291"/>
              <a:ext cx="377371" cy="321524"/>
            </a:xfrm>
            <a:prstGeom prst="rtTriangle">
              <a:avLst/>
            </a:prstGeom>
            <a:solidFill>
              <a:srgbClr val="64000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083996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7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5"/>
          <p:cNvSpPr>
            <a:spLocks noChangeArrowheads="1"/>
          </p:cNvSpPr>
          <p:nvPr/>
        </p:nvSpPr>
        <p:spPr bwMode="auto">
          <a:xfrm>
            <a:off x="685800" y="14763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Using Excel to Compute</a:t>
            </a:r>
            <a:b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</a:br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Probabilities</a:t>
            </a:r>
          </a:p>
        </p:txBody>
      </p:sp>
      <p:sp>
        <p:nvSpPr>
          <p:cNvPr id="3" name="Rectangle 116"/>
          <p:cNvSpPr>
            <a:spLocks noChangeArrowheads="1"/>
          </p:cNvSpPr>
          <p:nvPr/>
        </p:nvSpPr>
        <p:spPr bwMode="auto">
          <a:xfrm>
            <a:off x="687388" y="1104900"/>
            <a:ext cx="415766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Excel </a:t>
            </a: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Value </a:t>
            </a: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Worksheet</a:t>
            </a:r>
          </a:p>
        </p:txBody>
      </p:sp>
      <p:sp>
        <p:nvSpPr>
          <p:cNvPr id="4" name="Text Box 118"/>
          <p:cNvSpPr txBox="1">
            <a:spLocks noChangeArrowheads="1"/>
          </p:cNvSpPr>
          <p:nvPr/>
        </p:nvSpPr>
        <p:spPr bwMode="auto">
          <a:xfrm>
            <a:off x="1563237" y="5770565"/>
            <a:ext cx="45370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>
                <a:effectLst/>
                <a:latin typeface="Book Antiqua" pitchFamily="18" charset="0"/>
              </a:rPr>
              <a:t>… and so on                  … and so on</a:t>
            </a:r>
          </a:p>
        </p:txBody>
      </p:sp>
      <p:sp>
        <p:nvSpPr>
          <p:cNvPr id="5" name="AutoShape 224"/>
          <p:cNvSpPr>
            <a:spLocks noChangeArrowheads="1"/>
          </p:cNvSpPr>
          <p:nvPr/>
        </p:nvSpPr>
        <p:spPr bwMode="auto">
          <a:xfrm rot="5400000">
            <a:off x="864737" y="365964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" name="Group 97"/>
          <p:cNvGrpSpPr/>
          <p:nvPr/>
        </p:nvGrpSpPr>
        <p:grpSpPr>
          <a:xfrm>
            <a:off x="1158424" y="1591130"/>
            <a:ext cx="6500813" cy="4254500"/>
            <a:chOff x="1158424" y="1591130"/>
            <a:chExt cx="6500813" cy="4254500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58424" y="1591130"/>
              <a:ext cx="6480175" cy="421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1158424" y="1591130"/>
              <a:ext cx="6480175" cy="4213225"/>
              <a:chOff x="812" y="1048"/>
              <a:chExt cx="4082" cy="2654"/>
            </a:xfrm>
          </p:grpSpPr>
          <p:sp>
            <p:nvSpPr>
              <p:cNvPr id="8" name="Rectangle 5"/>
              <p:cNvSpPr>
                <a:spLocks noChangeArrowheads="1"/>
              </p:cNvSpPr>
              <p:nvPr/>
            </p:nvSpPr>
            <p:spPr bwMode="auto">
              <a:xfrm>
                <a:off x="812" y="1048"/>
                <a:ext cx="4082" cy="13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Rectangle 6"/>
              <p:cNvSpPr>
                <a:spLocks noChangeArrowheads="1"/>
              </p:cNvSpPr>
              <p:nvPr/>
            </p:nvSpPr>
            <p:spPr bwMode="auto">
              <a:xfrm>
                <a:off x="812" y="2375"/>
                <a:ext cx="4082" cy="13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623562" y="1591130"/>
              <a:ext cx="6015037" cy="366713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158424" y="1937205"/>
              <a:ext cx="484188" cy="406400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621974" y="1937205"/>
              <a:ext cx="1676400" cy="406400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277737" y="1937205"/>
              <a:ext cx="4360863" cy="4064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1158424" y="2324555"/>
              <a:ext cx="484188" cy="1057275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1621974" y="2324555"/>
              <a:ext cx="6016625" cy="105727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1158424" y="3361193"/>
              <a:ext cx="484188" cy="2443163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1621974" y="3361193"/>
              <a:ext cx="1676400" cy="2443163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277737" y="3361193"/>
              <a:ext cx="4360863" cy="2443163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3"/>
            <p:cNvSpPr>
              <a:spLocks noChangeArrowheads="1"/>
            </p:cNvSpPr>
            <p:nvPr/>
          </p:nvSpPr>
          <p:spPr bwMode="auto">
            <a:xfrm>
              <a:off x="2369687" y="1611768"/>
              <a:ext cx="3032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4"/>
            <p:cNvSpPr>
              <a:spLocks noChangeArrowheads="1"/>
            </p:cNvSpPr>
            <p:nvPr/>
          </p:nvSpPr>
          <p:spPr bwMode="auto">
            <a:xfrm>
              <a:off x="5377999" y="1611768"/>
              <a:ext cx="3032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5"/>
            <p:cNvSpPr>
              <a:spLocks noChangeArrowheads="1"/>
            </p:cNvSpPr>
            <p:nvPr/>
          </p:nvSpPr>
          <p:spPr bwMode="auto">
            <a:xfrm>
              <a:off x="1339399" y="19975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>
              <a:off x="3096762" y="19975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3338062" y="1997530"/>
              <a:ext cx="4047583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 = Mean No. of Occurrences (</a:t>
              </a:r>
              <a:r>
                <a:rPr kumimoji="0" lang="en-US" sz="2100" b="1" i="1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Symbol" pitchFamily="18" charset="2"/>
                  <a:cs typeface="Arial" pitchFamily="34" charset="0"/>
                </a:rPr>
                <a:t>m</a:t>
              </a:r>
              <a:r>
                <a:rPr kumimoji="0" lang="en-US" sz="21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1339399" y="23436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1339399" y="30357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1804537" y="2689680"/>
              <a:ext cx="1533525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Number of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1763262" y="3035755"/>
              <a:ext cx="1250950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Arrivals (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2895149" y="30357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1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35"/>
            <p:cNvSpPr>
              <a:spLocks noChangeArrowheads="1"/>
            </p:cNvSpPr>
            <p:nvPr/>
          </p:nvSpPr>
          <p:spPr bwMode="auto">
            <a:xfrm>
              <a:off x="3076124" y="3035755"/>
              <a:ext cx="2016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6"/>
            <p:cNvSpPr>
              <a:spLocks noChangeArrowheads="1"/>
            </p:cNvSpPr>
            <p:nvPr/>
          </p:nvSpPr>
          <p:spPr bwMode="auto">
            <a:xfrm>
              <a:off x="4488999" y="3035755"/>
              <a:ext cx="15954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Probability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5963787" y="3035755"/>
              <a:ext cx="2016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1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6084437" y="3035755"/>
              <a:ext cx="2016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6165399" y="30357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1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6346374" y="3035755"/>
              <a:ext cx="201613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41"/>
            <p:cNvSpPr>
              <a:spLocks noChangeArrowheads="1"/>
            </p:cNvSpPr>
            <p:nvPr/>
          </p:nvSpPr>
          <p:spPr bwMode="auto">
            <a:xfrm>
              <a:off x="1339399" y="33818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42"/>
            <p:cNvSpPr>
              <a:spLocks noChangeArrowheads="1"/>
            </p:cNvSpPr>
            <p:nvPr/>
          </p:nvSpPr>
          <p:spPr bwMode="auto">
            <a:xfrm>
              <a:off x="2390324" y="33818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5065228" y="3381830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100" dirty="0" smtClean="0"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0.0498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1339399" y="37279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45"/>
            <p:cNvSpPr>
              <a:spLocks noChangeArrowheads="1"/>
            </p:cNvSpPr>
            <p:nvPr/>
          </p:nvSpPr>
          <p:spPr bwMode="auto">
            <a:xfrm>
              <a:off x="2390324" y="37279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5065228" y="3727905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0.1494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7"/>
            <p:cNvSpPr>
              <a:spLocks noChangeArrowheads="1"/>
            </p:cNvSpPr>
            <p:nvPr/>
          </p:nvSpPr>
          <p:spPr bwMode="auto">
            <a:xfrm>
              <a:off x="1339399" y="407398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8"/>
            <p:cNvSpPr>
              <a:spLocks noChangeArrowheads="1"/>
            </p:cNvSpPr>
            <p:nvPr/>
          </p:nvSpPr>
          <p:spPr bwMode="auto">
            <a:xfrm>
              <a:off x="2390324" y="407398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5065228" y="4073980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0.2240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1339399" y="44200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51"/>
            <p:cNvSpPr>
              <a:spLocks noChangeArrowheads="1"/>
            </p:cNvSpPr>
            <p:nvPr/>
          </p:nvSpPr>
          <p:spPr bwMode="auto">
            <a:xfrm>
              <a:off x="2390324" y="442005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52"/>
            <p:cNvSpPr>
              <a:spLocks noChangeArrowheads="1"/>
            </p:cNvSpPr>
            <p:nvPr/>
          </p:nvSpPr>
          <p:spPr bwMode="auto">
            <a:xfrm>
              <a:off x="5065228" y="4420055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0.2240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53"/>
            <p:cNvSpPr>
              <a:spLocks noChangeArrowheads="1"/>
            </p:cNvSpPr>
            <p:nvPr/>
          </p:nvSpPr>
          <p:spPr bwMode="auto">
            <a:xfrm>
              <a:off x="1339399" y="47661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54"/>
            <p:cNvSpPr>
              <a:spLocks noChangeArrowheads="1"/>
            </p:cNvSpPr>
            <p:nvPr/>
          </p:nvSpPr>
          <p:spPr bwMode="auto">
            <a:xfrm>
              <a:off x="2390324" y="476613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55"/>
            <p:cNvSpPr>
              <a:spLocks noChangeArrowheads="1"/>
            </p:cNvSpPr>
            <p:nvPr/>
          </p:nvSpPr>
          <p:spPr bwMode="auto">
            <a:xfrm>
              <a:off x="5065228" y="4766130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0.1680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56"/>
            <p:cNvSpPr>
              <a:spLocks noChangeArrowheads="1"/>
            </p:cNvSpPr>
            <p:nvPr/>
          </p:nvSpPr>
          <p:spPr bwMode="auto">
            <a:xfrm>
              <a:off x="1339399" y="51122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57"/>
            <p:cNvSpPr>
              <a:spLocks noChangeArrowheads="1"/>
            </p:cNvSpPr>
            <p:nvPr/>
          </p:nvSpPr>
          <p:spPr bwMode="auto">
            <a:xfrm>
              <a:off x="2390324" y="5112205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58"/>
            <p:cNvSpPr>
              <a:spLocks noChangeArrowheads="1"/>
            </p:cNvSpPr>
            <p:nvPr/>
          </p:nvSpPr>
          <p:spPr bwMode="auto">
            <a:xfrm>
              <a:off x="5065228" y="5112205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0.1008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59"/>
            <p:cNvSpPr>
              <a:spLocks noChangeArrowheads="1"/>
            </p:cNvSpPr>
            <p:nvPr/>
          </p:nvSpPr>
          <p:spPr bwMode="auto">
            <a:xfrm>
              <a:off x="1260024" y="5458280"/>
              <a:ext cx="403225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60"/>
            <p:cNvSpPr>
              <a:spLocks noChangeArrowheads="1"/>
            </p:cNvSpPr>
            <p:nvPr/>
          </p:nvSpPr>
          <p:spPr bwMode="auto">
            <a:xfrm>
              <a:off x="2390324" y="5458280"/>
              <a:ext cx="261938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61"/>
            <p:cNvSpPr>
              <a:spLocks noChangeArrowheads="1"/>
            </p:cNvSpPr>
            <p:nvPr/>
          </p:nvSpPr>
          <p:spPr bwMode="auto">
            <a:xfrm>
              <a:off x="5065228" y="5458280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0.0504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62"/>
            <p:cNvSpPr>
              <a:spLocks noChangeArrowheads="1"/>
            </p:cNvSpPr>
            <p:nvPr/>
          </p:nvSpPr>
          <p:spPr bwMode="auto">
            <a:xfrm>
              <a:off x="1158424" y="1591130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1621974" y="1591130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64"/>
            <p:cNvSpPr>
              <a:spLocks noChangeArrowheads="1"/>
            </p:cNvSpPr>
            <p:nvPr/>
          </p:nvSpPr>
          <p:spPr bwMode="auto">
            <a:xfrm>
              <a:off x="3277737" y="1591130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65"/>
            <p:cNvSpPr>
              <a:spLocks noChangeArrowheads="1"/>
            </p:cNvSpPr>
            <p:nvPr/>
          </p:nvSpPr>
          <p:spPr bwMode="auto">
            <a:xfrm>
              <a:off x="7617962" y="1591130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67"/>
            <p:cNvSpPr>
              <a:spLocks noChangeArrowheads="1"/>
            </p:cNvSpPr>
            <p:nvPr/>
          </p:nvSpPr>
          <p:spPr bwMode="auto">
            <a:xfrm>
              <a:off x="7617962" y="1611768"/>
              <a:ext cx="20638" cy="3460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68"/>
            <p:cNvSpPr>
              <a:spLocks noChangeShapeType="1"/>
            </p:cNvSpPr>
            <p:nvPr/>
          </p:nvSpPr>
          <p:spPr bwMode="auto">
            <a:xfrm>
              <a:off x="1158424" y="1591130"/>
              <a:ext cx="0" cy="4192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69"/>
            <p:cNvSpPr>
              <a:spLocks noChangeArrowheads="1"/>
            </p:cNvSpPr>
            <p:nvPr/>
          </p:nvSpPr>
          <p:spPr bwMode="auto">
            <a:xfrm>
              <a:off x="1158424" y="1591130"/>
              <a:ext cx="20638" cy="41925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72"/>
            <p:cNvSpPr>
              <a:spLocks noChangeShapeType="1"/>
            </p:cNvSpPr>
            <p:nvPr/>
          </p:nvSpPr>
          <p:spPr bwMode="auto">
            <a:xfrm>
              <a:off x="1621974" y="1611768"/>
              <a:ext cx="0" cy="417195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73"/>
            <p:cNvSpPr>
              <a:spLocks noChangeArrowheads="1"/>
            </p:cNvSpPr>
            <p:nvPr/>
          </p:nvSpPr>
          <p:spPr bwMode="auto">
            <a:xfrm>
              <a:off x="1621974" y="1611768"/>
              <a:ext cx="20638" cy="4171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76"/>
            <p:cNvSpPr>
              <a:spLocks noChangeShapeType="1"/>
            </p:cNvSpPr>
            <p:nvPr/>
          </p:nvSpPr>
          <p:spPr bwMode="auto">
            <a:xfrm>
              <a:off x="3277737" y="1611768"/>
              <a:ext cx="0" cy="417195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77"/>
            <p:cNvSpPr>
              <a:spLocks noChangeArrowheads="1"/>
            </p:cNvSpPr>
            <p:nvPr/>
          </p:nvSpPr>
          <p:spPr bwMode="auto">
            <a:xfrm>
              <a:off x="3277737" y="1611768"/>
              <a:ext cx="20638" cy="4171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78"/>
            <p:cNvSpPr>
              <a:spLocks noChangeShapeType="1"/>
            </p:cNvSpPr>
            <p:nvPr/>
          </p:nvSpPr>
          <p:spPr bwMode="auto">
            <a:xfrm flipV="1">
              <a:off x="1163642" y="5804355"/>
              <a:ext cx="6489472" cy="8389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80"/>
            <p:cNvSpPr>
              <a:spLocks noChangeShapeType="1"/>
            </p:cNvSpPr>
            <p:nvPr/>
          </p:nvSpPr>
          <p:spPr bwMode="auto">
            <a:xfrm>
              <a:off x="7638599" y="1591131"/>
              <a:ext cx="8391" cy="4207102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82"/>
            <p:cNvSpPr>
              <a:spLocks noChangeShapeType="1"/>
            </p:cNvSpPr>
            <p:nvPr/>
          </p:nvSpPr>
          <p:spPr bwMode="auto">
            <a:xfrm>
              <a:off x="1158424" y="5783718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83"/>
            <p:cNvSpPr>
              <a:spLocks noChangeArrowheads="1"/>
            </p:cNvSpPr>
            <p:nvPr/>
          </p:nvSpPr>
          <p:spPr bwMode="auto">
            <a:xfrm>
              <a:off x="1158424" y="5783718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84"/>
            <p:cNvSpPr>
              <a:spLocks noChangeShapeType="1"/>
            </p:cNvSpPr>
            <p:nvPr/>
          </p:nvSpPr>
          <p:spPr bwMode="auto">
            <a:xfrm>
              <a:off x="1621974" y="5783718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85"/>
            <p:cNvSpPr>
              <a:spLocks noChangeArrowheads="1"/>
            </p:cNvSpPr>
            <p:nvPr/>
          </p:nvSpPr>
          <p:spPr bwMode="auto">
            <a:xfrm>
              <a:off x="1621974" y="5783718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86"/>
            <p:cNvSpPr>
              <a:spLocks noChangeShapeType="1"/>
            </p:cNvSpPr>
            <p:nvPr/>
          </p:nvSpPr>
          <p:spPr bwMode="auto">
            <a:xfrm>
              <a:off x="5004903" y="5783718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87"/>
            <p:cNvSpPr>
              <a:spLocks noChangeArrowheads="1"/>
            </p:cNvSpPr>
            <p:nvPr/>
          </p:nvSpPr>
          <p:spPr bwMode="auto">
            <a:xfrm>
              <a:off x="5004903" y="5783718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90"/>
            <p:cNvSpPr>
              <a:spLocks noChangeShapeType="1"/>
            </p:cNvSpPr>
            <p:nvPr/>
          </p:nvSpPr>
          <p:spPr bwMode="auto">
            <a:xfrm>
              <a:off x="1179062" y="1591130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91"/>
            <p:cNvSpPr>
              <a:spLocks noChangeArrowheads="1"/>
            </p:cNvSpPr>
            <p:nvPr/>
          </p:nvSpPr>
          <p:spPr bwMode="auto">
            <a:xfrm>
              <a:off x="1179062" y="1591130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92"/>
            <p:cNvSpPr>
              <a:spLocks noChangeShapeType="1"/>
            </p:cNvSpPr>
            <p:nvPr/>
          </p:nvSpPr>
          <p:spPr bwMode="auto">
            <a:xfrm>
              <a:off x="1179062" y="1937205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93"/>
            <p:cNvSpPr>
              <a:spLocks noChangeArrowheads="1"/>
            </p:cNvSpPr>
            <p:nvPr/>
          </p:nvSpPr>
          <p:spPr bwMode="auto">
            <a:xfrm>
              <a:off x="1179062" y="1937205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94"/>
            <p:cNvSpPr>
              <a:spLocks noChangeShapeType="1"/>
            </p:cNvSpPr>
            <p:nvPr/>
          </p:nvSpPr>
          <p:spPr bwMode="auto">
            <a:xfrm>
              <a:off x="1179062" y="2324555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95"/>
            <p:cNvSpPr>
              <a:spLocks noChangeArrowheads="1"/>
            </p:cNvSpPr>
            <p:nvPr/>
          </p:nvSpPr>
          <p:spPr bwMode="auto">
            <a:xfrm>
              <a:off x="1179062" y="2324555"/>
              <a:ext cx="6480175" cy="19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96"/>
            <p:cNvSpPr>
              <a:spLocks noChangeShapeType="1"/>
            </p:cNvSpPr>
            <p:nvPr/>
          </p:nvSpPr>
          <p:spPr bwMode="auto">
            <a:xfrm>
              <a:off x="1179062" y="2670630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97"/>
            <p:cNvSpPr>
              <a:spLocks noChangeArrowheads="1"/>
            </p:cNvSpPr>
            <p:nvPr/>
          </p:nvSpPr>
          <p:spPr bwMode="auto">
            <a:xfrm>
              <a:off x="1179062" y="2670630"/>
              <a:ext cx="6480175" cy="19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98"/>
            <p:cNvSpPr>
              <a:spLocks noChangeShapeType="1"/>
            </p:cNvSpPr>
            <p:nvPr/>
          </p:nvSpPr>
          <p:spPr bwMode="auto">
            <a:xfrm>
              <a:off x="1179062" y="3361193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99"/>
            <p:cNvSpPr>
              <a:spLocks noChangeArrowheads="1"/>
            </p:cNvSpPr>
            <p:nvPr/>
          </p:nvSpPr>
          <p:spPr bwMode="auto">
            <a:xfrm>
              <a:off x="1179062" y="3361193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100"/>
            <p:cNvSpPr>
              <a:spLocks noChangeShapeType="1"/>
            </p:cNvSpPr>
            <p:nvPr/>
          </p:nvSpPr>
          <p:spPr bwMode="auto">
            <a:xfrm>
              <a:off x="1179062" y="3707268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101"/>
            <p:cNvSpPr>
              <a:spLocks noChangeArrowheads="1"/>
            </p:cNvSpPr>
            <p:nvPr/>
          </p:nvSpPr>
          <p:spPr bwMode="auto">
            <a:xfrm>
              <a:off x="1179062" y="3707268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102"/>
            <p:cNvSpPr>
              <a:spLocks noChangeShapeType="1"/>
            </p:cNvSpPr>
            <p:nvPr/>
          </p:nvSpPr>
          <p:spPr bwMode="auto">
            <a:xfrm>
              <a:off x="1179062" y="4053343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103"/>
            <p:cNvSpPr>
              <a:spLocks noChangeArrowheads="1"/>
            </p:cNvSpPr>
            <p:nvPr/>
          </p:nvSpPr>
          <p:spPr bwMode="auto">
            <a:xfrm>
              <a:off x="1179062" y="4053343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104"/>
            <p:cNvSpPr>
              <a:spLocks noChangeShapeType="1"/>
            </p:cNvSpPr>
            <p:nvPr/>
          </p:nvSpPr>
          <p:spPr bwMode="auto">
            <a:xfrm>
              <a:off x="1179062" y="4399418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105"/>
            <p:cNvSpPr>
              <a:spLocks noChangeArrowheads="1"/>
            </p:cNvSpPr>
            <p:nvPr/>
          </p:nvSpPr>
          <p:spPr bwMode="auto">
            <a:xfrm>
              <a:off x="1179062" y="4399418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106"/>
            <p:cNvSpPr>
              <a:spLocks noChangeShapeType="1"/>
            </p:cNvSpPr>
            <p:nvPr/>
          </p:nvSpPr>
          <p:spPr bwMode="auto">
            <a:xfrm>
              <a:off x="1179062" y="4745493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107"/>
            <p:cNvSpPr>
              <a:spLocks noChangeArrowheads="1"/>
            </p:cNvSpPr>
            <p:nvPr/>
          </p:nvSpPr>
          <p:spPr bwMode="auto">
            <a:xfrm>
              <a:off x="1179062" y="4745493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108"/>
            <p:cNvSpPr>
              <a:spLocks noChangeShapeType="1"/>
            </p:cNvSpPr>
            <p:nvPr/>
          </p:nvSpPr>
          <p:spPr bwMode="auto">
            <a:xfrm>
              <a:off x="1179062" y="5091568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109"/>
            <p:cNvSpPr>
              <a:spLocks noChangeArrowheads="1"/>
            </p:cNvSpPr>
            <p:nvPr/>
          </p:nvSpPr>
          <p:spPr bwMode="auto">
            <a:xfrm>
              <a:off x="1179062" y="5091568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10"/>
            <p:cNvSpPr>
              <a:spLocks noChangeShapeType="1"/>
            </p:cNvSpPr>
            <p:nvPr/>
          </p:nvSpPr>
          <p:spPr bwMode="auto">
            <a:xfrm>
              <a:off x="1179062" y="5437643"/>
              <a:ext cx="645953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11"/>
            <p:cNvSpPr>
              <a:spLocks noChangeArrowheads="1"/>
            </p:cNvSpPr>
            <p:nvPr/>
          </p:nvSpPr>
          <p:spPr bwMode="auto">
            <a:xfrm>
              <a:off x="1179062" y="5437643"/>
              <a:ext cx="64801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ight Triangle 96"/>
            <p:cNvSpPr/>
            <p:nvPr/>
          </p:nvSpPr>
          <p:spPr bwMode="auto">
            <a:xfrm flipH="1">
              <a:off x="1238480" y="1607291"/>
              <a:ext cx="377371" cy="321524"/>
            </a:xfrm>
            <a:prstGeom prst="rtTriangle">
              <a:avLst/>
            </a:prstGeom>
            <a:solidFill>
              <a:srgbClr val="64000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</p:grpSp>
      <p:sp>
        <p:nvSpPr>
          <p:cNvPr id="99" name="Rectangle 119"/>
          <p:cNvSpPr>
            <a:spLocks noChangeArrowheads="1"/>
          </p:cNvSpPr>
          <p:nvPr/>
        </p:nvSpPr>
        <p:spPr bwMode="auto">
          <a:xfrm>
            <a:off x="4997226" y="4740730"/>
            <a:ext cx="981075" cy="36830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120"/>
          <p:cNvSpPr>
            <a:spLocks noChangeArrowheads="1"/>
          </p:cNvSpPr>
          <p:nvPr/>
        </p:nvSpPr>
        <p:spPr bwMode="auto">
          <a:xfrm>
            <a:off x="2239738" y="4740730"/>
            <a:ext cx="482600" cy="36830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1333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nimBg="1"/>
      <p:bldP spid="99" grpId="0" animBg="1"/>
      <p:bldP spid="10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685800" y="134711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Probability Distribution</a:t>
            </a:r>
          </a:p>
        </p:txBody>
      </p:sp>
      <p:sp>
        <p:nvSpPr>
          <p:cNvPr id="128422" name="AutoShape 422"/>
          <p:cNvSpPr>
            <a:spLocks noChangeArrowheads="1"/>
          </p:cNvSpPr>
          <p:nvPr/>
        </p:nvSpPr>
        <p:spPr bwMode="auto">
          <a:xfrm rot="5400000">
            <a:off x="828675" y="37306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8590" name="Group 590"/>
          <p:cNvGrpSpPr>
            <a:grpSpLocks/>
          </p:cNvGrpSpPr>
          <p:nvPr/>
        </p:nvGrpSpPr>
        <p:grpSpPr bwMode="auto">
          <a:xfrm>
            <a:off x="1428499" y="1536700"/>
            <a:ext cx="6296025" cy="4559300"/>
            <a:chOff x="800" y="1058"/>
            <a:chExt cx="4068" cy="2888"/>
          </a:xfrm>
        </p:grpSpPr>
        <p:sp>
          <p:nvSpPr>
            <p:cNvPr id="128424" name="Rectangle 424"/>
            <p:cNvSpPr>
              <a:spLocks noChangeArrowheads="1"/>
            </p:cNvSpPr>
            <p:nvPr/>
          </p:nvSpPr>
          <p:spPr bwMode="auto">
            <a:xfrm>
              <a:off x="800" y="1058"/>
              <a:ext cx="4068" cy="2888"/>
            </a:xfrm>
            <a:prstGeom prst="rect">
              <a:avLst/>
            </a:prstGeom>
            <a:gradFill rotWithShape="0">
              <a:gsLst>
                <a:gs pos="0">
                  <a:schemeClr val="tx1">
                    <a:gamma/>
                    <a:tint val="0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25" name="Rectangle 425"/>
            <p:cNvSpPr>
              <a:spLocks noChangeArrowheads="1"/>
            </p:cNvSpPr>
            <p:nvPr/>
          </p:nvSpPr>
          <p:spPr bwMode="auto">
            <a:xfrm>
              <a:off x="853" y="1107"/>
              <a:ext cx="3974" cy="2790"/>
            </a:xfrm>
            <a:prstGeom prst="rect">
              <a:avLst/>
            </a:prstGeom>
            <a:gradFill rotWithShape="0">
              <a:gsLst>
                <a:gs pos="0">
                  <a:srgbClr val="66FFFF">
                    <a:gamma/>
                    <a:shade val="46275"/>
                    <a:invGamma/>
                  </a:srgbClr>
                </a:gs>
                <a:gs pos="50000">
                  <a:srgbClr val="66FFFF"/>
                </a:gs>
                <a:gs pos="100000">
                  <a:srgbClr val="66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26" name="Rectangle 426"/>
            <p:cNvSpPr>
              <a:spLocks noChangeArrowheads="1"/>
            </p:cNvSpPr>
            <p:nvPr/>
          </p:nvSpPr>
          <p:spPr bwMode="auto">
            <a:xfrm>
              <a:off x="1431" y="1556"/>
              <a:ext cx="3221" cy="1795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27" name="Line 427"/>
            <p:cNvSpPr>
              <a:spLocks noChangeShapeType="1"/>
            </p:cNvSpPr>
            <p:nvPr/>
          </p:nvSpPr>
          <p:spPr bwMode="auto">
            <a:xfrm>
              <a:off x="1431" y="2990"/>
              <a:ext cx="32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28" name="Line 428"/>
            <p:cNvSpPr>
              <a:spLocks noChangeShapeType="1"/>
            </p:cNvSpPr>
            <p:nvPr/>
          </p:nvSpPr>
          <p:spPr bwMode="auto">
            <a:xfrm>
              <a:off x="1431" y="2629"/>
              <a:ext cx="32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29" name="Line 429"/>
            <p:cNvSpPr>
              <a:spLocks noChangeShapeType="1"/>
            </p:cNvSpPr>
            <p:nvPr/>
          </p:nvSpPr>
          <p:spPr bwMode="auto">
            <a:xfrm>
              <a:off x="1431" y="2278"/>
              <a:ext cx="32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0" name="Line 430"/>
            <p:cNvSpPr>
              <a:spLocks noChangeShapeType="1"/>
            </p:cNvSpPr>
            <p:nvPr/>
          </p:nvSpPr>
          <p:spPr bwMode="auto">
            <a:xfrm flipV="1">
              <a:off x="1431" y="1917"/>
              <a:ext cx="32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1" name="Line 431"/>
            <p:cNvSpPr>
              <a:spLocks noChangeShapeType="1"/>
            </p:cNvSpPr>
            <p:nvPr/>
          </p:nvSpPr>
          <p:spPr bwMode="auto">
            <a:xfrm>
              <a:off x="1431" y="1556"/>
              <a:ext cx="32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2" name="Rectangle 432"/>
            <p:cNvSpPr>
              <a:spLocks noChangeArrowheads="1"/>
            </p:cNvSpPr>
            <p:nvPr/>
          </p:nvSpPr>
          <p:spPr bwMode="auto">
            <a:xfrm>
              <a:off x="1431" y="1556"/>
              <a:ext cx="3221" cy="1795"/>
            </a:xfrm>
            <a:prstGeom prst="rect">
              <a:avLst/>
            </a:prstGeom>
            <a:noFill/>
            <a:ln w="14288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3" name="Rectangle 433"/>
            <p:cNvSpPr>
              <a:spLocks noChangeArrowheads="1"/>
            </p:cNvSpPr>
            <p:nvPr/>
          </p:nvSpPr>
          <p:spPr bwMode="auto">
            <a:xfrm>
              <a:off x="1515" y="2990"/>
              <a:ext cx="111" cy="36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4" name="Rectangle 434"/>
            <p:cNvSpPr>
              <a:spLocks noChangeArrowheads="1"/>
            </p:cNvSpPr>
            <p:nvPr/>
          </p:nvSpPr>
          <p:spPr bwMode="auto">
            <a:xfrm>
              <a:off x="1803" y="2278"/>
              <a:ext cx="121" cy="1073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5" name="Rectangle 435"/>
            <p:cNvSpPr>
              <a:spLocks noChangeArrowheads="1"/>
            </p:cNvSpPr>
            <p:nvPr/>
          </p:nvSpPr>
          <p:spPr bwMode="auto">
            <a:xfrm>
              <a:off x="2101" y="1741"/>
              <a:ext cx="112" cy="161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6" name="Rectangle 436"/>
            <p:cNvSpPr>
              <a:spLocks noChangeArrowheads="1"/>
            </p:cNvSpPr>
            <p:nvPr/>
          </p:nvSpPr>
          <p:spPr bwMode="auto">
            <a:xfrm>
              <a:off x="2390" y="1741"/>
              <a:ext cx="121" cy="161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7" name="Rectangle 437"/>
            <p:cNvSpPr>
              <a:spLocks noChangeArrowheads="1"/>
            </p:cNvSpPr>
            <p:nvPr/>
          </p:nvSpPr>
          <p:spPr bwMode="auto">
            <a:xfrm>
              <a:off x="2687" y="2141"/>
              <a:ext cx="112" cy="121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8" name="Rectangle 438"/>
            <p:cNvSpPr>
              <a:spLocks noChangeArrowheads="1"/>
            </p:cNvSpPr>
            <p:nvPr/>
          </p:nvSpPr>
          <p:spPr bwMode="auto">
            <a:xfrm>
              <a:off x="2976" y="2629"/>
              <a:ext cx="121" cy="722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39" name="Rectangle 439"/>
            <p:cNvSpPr>
              <a:spLocks noChangeArrowheads="1"/>
            </p:cNvSpPr>
            <p:nvPr/>
          </p:nvSpPr>
          <p:spPr bwMode="auto">
            <a:xfrm>
              <a:off x="3274" y="2990"/>
              <a:ext cx="112" cy="361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0" name="Rectangle 440"/>
            <p:cNvSpPr>
              <a:spLocks noChangeArrowheads="1"/>
            </p:cNvSpPr>
            <p:nvPr/>
          </p:nvSpPr>
          <p:spPr bwMode="auto">
            <a:xfrm>
              <a:off x="3563" y="3195"/>
              <a:ext cx="121" cy="156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1" name="Rectangle 441"/>
            <p:cNvSpPr>
              <a:spLocks noChangeArrowheads="1"/>
            </p:cNvSpPr>
            <p:nvPr/>
          </p:nvSpPr>
          <p:spPr bwMode="auto">
            <a:xfrm>
              <a:off x="3860" y="3292"/>
              <a:ext cx="112" cy="59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2" name="Rectangle 442"/>
            <p:cNvSpPr>
              <a:spLocks noChangeArrowheads="1"/>
            </p:cNvSpPr>
            <p:nvPr/>
          </p:nvSpPr>
          <p:spPr bwMode="auto">
            <a:xfrm>
              <a:off x="4149" y="3331"/>
              <a:ext cx="121" cy="2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3" name="Rectangle 443"/>
            <p:cNvSpPr>
              <a:spLocks noChangeArrowheads="1"/>
            </p:cNvSpPr>
            <p:nvPr/>
          </p:nvSpPr>
          <p:spPr bwMode="auto">
            <a:xfrm>
              <a:off x="4447" y="3341"/>
              <a:ext cx="112" cy="1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4" name="Line 444"/>
            <p:cNvSpPr>
              <a:spLocks noChangeShapeType="1"/>
            </p:cNvSpPr>
            <p:nvPr/>
          </p:nvSpPr>
          <p:spPr bwMode="auto">
            <a:xfrm flipH="1">
              <a:off x="1432" y="1555"/>
              <a:ext cx="2" cy="179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5" name="Line 445"/>
            <p:cNvSpPr>
              <a:spLocks noChangeShapeType="1"/>
            </p:cNvSpPr>
            <p:nvPr/>
          </p:nvSpPr>
          <p:spPr bwMode="auto">
            <a:xfrm>
              <a:off x="1384" y="2629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6" name="Line 446"/>
            <p:cNvSpPr>
              <a:spLocks noChangeShapeType="1"/>
            </p:cNvSpPr>
            <p:nvPr/>
          </p:nvSpPr>
          <p:spPr bwMode="auto">
            <a:xfrm>
              <a:off x="1384" y="2278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7" name="Line 447"/>
            <p:cNvSpPr>
              <a:spLocks noChangeShapeType="1"/>
            </p:cNvSpPr>
            <p:nvPr/>
          </p:nvSpPr>
          <p:spPr bwMode="auto">
            <a:xfrm>
              <a:off x="1383" y="1915"/>
              <a:ext cx="5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8" name="Line 448"/>
            <p:cNvSpPr>
              <a:spLocks noChangeShapeType="1"/>
            </p:cNvSpPr>
            <p:nvPr/>
          </p:nvSpPr>
          <p:spPr bwMode="auto">
            <a:xfrm>
              <a:off x="1385" y="1557"/>
              <a:ext cx="4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49" name="Line 449"/>
            <p:cNvSpPr>
              <a:spLocks noChangeShapeType="1"/>
            </p:cNvSpPr>
            <p:nvPr/>
          </p:nvSpPr>
          <p:spPr bwMode="auto">
            <a:xfrm>
              <a:off x="1431" y="3351"/>
              <a:ext cx="32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51" name="Line 451"/>
            <p:cNvSpPr>
              <a:spLocks noChangeShapeType="1"/>
            </p:cNvSpPr>
            <p:nvPr/>
          </p:nvSpPr>
          <p:spPr bwMode="auto">
            <a:xfrm flipV="1">
              <a:off x="1575" y="3351"/>
              <a:ext cx="1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52" name="Line 452"/>
            <p:cNvSpPr>
              <a:spLocks noChangeShapeType="1"/>
            </p:cNvSpPr>
            <p:nvPr/>
          </p:nvSpPr>
          <p:spPr bwMode="auto">
            <a:xfrm flipV="1">
              <a:off x="1868" y="3351"/>
              <a:ext cx="2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53" name="Line 453"/>
            <p:cNvSpPr>
              <a:spLocks noChangeShapeType="1"/>
            </p:cNvSpPr>
            <p:nvPr/>
          </p:nvSpPr>
          <p:spPr bwMode="auto">
            <a:xfrm flipV="1">
              <a:off x="3042" y="3351"/>
              <a:ext cx="1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54" name="Line 454"/>
            <p:cNvSpPr>
              <a:spLocks noChangeShapeType="1"/>
            </p:cNvSpPr>
            <p:nvPr/>
          </p:nvSpPr>
          <p:spPr bwMode="auto">
            <a:xfrm flipV="1">
              <a:off x="3629" y="3351"/>
              <a:ext cx="1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55" name="Line 455"/>
            <p:cNvSpPr>
              <a:spLocks noChangeShapeType="1"/>
            </p:cNvSpPr>
            <p:nvPr/>
          </p:nvSpPr>
          <p:spPr bwMode="auto">
            <a:xfrm flipH="1" flipV="1">
              <a:off x="3919" y="3351"/>
              <a:ext cx="0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56" name="Line 456"/>
            <p:cNvSpPr>
              <a:spLocks noChangeShapeType="1"/>
            </p:cNvSpPr>
            <p:nvPr/>
          </p:nvSpPr>
          <p:spPr bwMode="auto">
            <a:xfrm flipH="1" flipV="1">
              <a:off x="4216" y="3351"/>
              <a:ext cx="2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57" name="Line 457"/>
            <p:cNvSpPr>
              <a:spLocks noChangeShapeType="1"/>
            </p:cNvSpPr>
            <p:nvPr/>
          </p:nvSpPr>
          <p:spPr bwMode="auto">
            <a:xfrm flipV="1">
              <a:off x="4504" y="3351"/>
              <a:ext cx="1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58" name="Rectangle 458"/>
            <p:cNvSpPr>
              <a:spLocks noChangeArrowheads="1"/>
            </p:cNvSpPr>
            <p:nvPr/>
          </p:nvSpPr>
          <p:spPr bwMode="auto">
            <a:xfrm>
              <a:off x="1974" y="1224"/>
              <a:ext cx="1826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 dirty="0">
                  <a:solidFill>
                    <a:srgbClr val="000000"/>
                  </a:solidFill>
                  <a:effectLst/>
                  <a:latin typeface="Book Antiqua" pitchFamily="18" charset="0"/>
                </a:rPr>
                <a:t> Poisson Probabilities</a:t>
              </a: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59" name="Rectangle 459"/>
            <p:cNvSpPr>
              <a:spLocks noChangeArrowheads="1"/>
            </p:cNvSpPr>
            <p:nvPr/>
          </p:nvSpPr>
          <p:spPr bwMode="auto">
            <a:xfrm>
              <a:off x="1089" y="3273"/>
              <a:ext cx="2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0.00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0" name="Rectangle 460"/>
            <p:cNvSpPr>
              <a:spLocks noChangeArrowheads="1"/>
            </p:cNvSpPr>
            <p:nvPr/>
          </p:nvSpPr>
          <p:spPr bwMode="auto">
            <a:xfrm>
              <a:off x="1089" y="2912"/>
              <a:ext cx="2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0.05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1" name="Rectangle 461"/>
            <p:cNvSpPr>
              <a:spLocks noChangeArrowheads="1"/>
            </p:cNvSpPr>
            <p:nvPr/>
          </p:nvSpPr>
          <p:spPr bwMode="auto">
            <a:xfrm>
              <a:off x="1089" y="2551"/>
              <a:ext cx="2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0.10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2" name="Rectangle 462"/>
            <p:cNvSpPr>
              <a:spLocks noChangeArrowheads="1"/>
            </p:cNvSpPr>
            <p:nvPr/>
          </p:nvSpPr>
          <p:spPr bwMode="auto">
            <a:xfrm>
              <a:off x="1089" y="2200"/>
              <a:ext cx="2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0.15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3" name="Rectangle 463"/>
            <p:cNvSpPr>
              <a:spLocks noChangeArrowheads="1"/>
            </p:cNvSpPr>
            <p:nvPr/>
          </p:nvSpPr>
          <p:spPr bwMode="auto">
            <a:xfrm>
              <a:off x="1089" y="1839"/>
              <a:ext cx="2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0.20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4" name="Rectangle 464"/>
            <p:cNvSpPr>
              <a:spLocks noChangeArrowheads="1"/>
            </p:cNvSpPr>
            <p:nvPr/>
          </p:nvSpPr>
          <p:spPr bwMode="auto">
            <a:xfrm>
              <a:off x="1089" y="1478"/>
              <a:ext cx="2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0.25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5" name="Rectangle 465"/>
            <p:cNvSpPr>
              <a:spLocks noChangeArrowheads="1"/>
            </p:cNvSpPr>
            <p:nvPr/>
          </p:nvSpPr>
          <p:spPr bwMode="auto">
            <a:xfrm>
              <a:off x="1541" y="344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0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6" name="Rectangle 466"/>
            <p:cNvSpPr>
              <a:spLocks noChangeArrowheads="1"/>
            </p:cNvSpPr>
            <p:nvPr/>
          </p:nvSpPr>
          <p:spPr bwMode="auto">
            <a:xfrm>
              <a:off x="1830" y="342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1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7" name="Rectangle 467"/>
            <p:cNvSpPr>
              <a:spLocks noChangeArrowheads="1"/>
            </p:cNvSpPr>
            <p:nvPr/>
          </p:nvSpPr>
          <p:spPr bwMode="auto">
            <a:xfrm>
              <a:off x="2120" y="342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2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8" name="Rectangle 468"/>
            <p:cNvSpPr>
              <a:spLocks noChangeArrowheads="1"/>
            </p:cNvSpPr>
            <p:nvPr/>
          </p:nvSpPr>
          <p:spPr bwMode="auto">
            <a:xfrm>
              <a:off x="2417" y="342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3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69" name="Rectangle 469"/>
            <p:cNvSpPr>
              <a:spLocks noChangeArrowheads="1"/>
            </p:cNvSpPr>
            <p:nvPr/>
          </p:nvSpPr>
          <p:spPr bwMode="auto">
            <a:xfrm>
              <a:off x="2714" y="342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4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70" name="Rectangle 470"/>
            <p:cNvSpPr>
              <a:spLocks noChangeArrowheads="1"/>
            </p:cNvSpPr>
            <p:nvPr/>
          </p:nvSpPr>
          <p:spPr bwMode="auto">
            <a:xfrm>
              <a:off x="3003" y="342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5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71" name="Rectangle 471"/>
            <p:cNvSpPr>
              <a:spLocks noChangeArrowheads="1"/>
            </p:cNvSpPr>
            <p:nvPr/>
          </p:nvSpPr>
          <p:spPr bwMode="auto">
            <a:xfrm>
              <a:off x="3292" y="342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6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72" name="Rectangle 472"/>
            <p:cNvSpPr>
              <a:spLocks noChangeArrowheads="1"/>
            </p:cNvSpPr>
            <p:nvPr/>
          </p:nvSpPr>
          <p:spPr bwMode="auto">
            <a:xfrm>
              <a:off x="3589" y="342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7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73" name="Rectangle 473"/>
            <p:cNvSpPr>
              <a:spLocks noChangeArrowheads="1"/>
            </p:cNvSpPr>
            <p:nvPr/>
          </p:nvSpPr>
          <p:spPr bwMode="auto">
            <a:xfrm>
              <a:off x="3878" y="342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8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74" name="Rectangle 474"/>
            <p:cNvSpPr>
              <a:spLocks noChangeArrowheads="1"/>
            </p:cNvSpPr>
            <p:nvPr/>
          </p:nvSpPr>
          <p:spPr bwMode="auto">
            <a:xfrm>
              <a:off x="4176" y="3428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9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75" name="Rectangle 475"/>
            <p:cNvSpPr>
              <a:spLocks noChangeArrowheads="1"/>
            </p:cNvSpPr>
            <p:nvPr/>
          </p:nvSpPr>
          <p:spPr bwMode="auto">
            <a:xfrm>
              <a:off x="4433" y="3428"/>
              <a:ext cx="1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rgbClr val="000000"/>
                  </a:solidFill>
                  <a:effectLst/>
                  <a:latin typeface="Arial" pitchFamily="34" charset="0"/>
                </a:rPr>
                <a:t>10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76" name="Rectangle 476"/>
            <p:cNvSpPr>
              <a:spLocks noChangeArrowheads="1"/>
            </p:cNvSpPr>
            <p:nvPr/>
          </p:nvSpPr>
          <p:spPr bwMode="auto">
            <a:xfrm>
              <a:off x="1813" y="3618"/>
              <a:ext cx="24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rgbClr val="000000"/>
                  </a:solidFill>
                  <a:effectLst/>
                  <a:latin typeface="Book Antiqua" pitchFamily="18" charset="0"/>
                </a:rPr>
                <a:t>Number of Arrivals in 30 Minutes</a:t>
              </a: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77" name="Rectangle 477"/>
            <p:cNvSpPr>
              <a:spLocks noChangeArrowheads="1"/>
            </p:cNvSpPr>
            <p:nvPr/>
          </p:nvSpPr>
          <p:spPr bwMode="auto">
            <a:xfrm rot="16200000">
              <a:off x="556" y="2313"/>
              <a:ext cx="8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 dirty="0">
                  <a:solidFill>
                    <a:srgbClr val="000000"/>
                  </a:solidFill>
                  <a:effectLst/>
                  <a:latin typeface="Book Antiqua" pitchFamily="18" charset="0"/>
                </a:rPr>
                <a:t>Probability</a:t>
              </a:r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28478" name="Line 478"/>
            <p:cNvSpPr>
              <a:spLocks noChangeShapeType="1"/>
            </p:cNvSpPr>
            <p:nvPr/>
          </p:nvSpPr>
          <p:spPr bwMode="auto">
            <a:xfrm flipV="1">
              <a:off x="2158" y="3351"/>
              <a:ext cx="0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79" name="Line 479"/>
            <p:cNvSpPr>
              <a:spLocks noChangeShapeType="1"/>
            </p:cNvSpPr>
            <p:nvPr/>
          </p:nvSpPr>
          <p:spPr bwMode="auto">
            <a:xfrm flipV="1">
              <a:off x="2450" y="3351"/>
              <a:ext cx="2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80" name="Line 480"/>
            <p:cNvSpPr>
              <a:spLocks noChangeShapeType="1"/>
            </p:cNvSpPr>
            <p:nvPr/>
          </p:nvSpPr>
          <p:spPr bwMode="auto">
            <a:xfrm flipH="1" flipV="1">
              <a:off x="2743" y="3351"/>
              <a:ext cx="1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81" name="Line 481"/>
            <p:cNvSpPr>
              <a:spLocks noChangeShapeType="1"/>
            </p:cNvSpPr>
            <p:nvPr/>
          </p:nvSpPr>
          <p:spPr bwMode="auto">
            <a:xfrm flipV="1">
              <a:off x="3329" y="3351"/>
              <a:ext cx="2" cy="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82" name="Line 482"/>
            <p:cNvSpPr>
              <a:spLocks noChangeShapeType="1"/>
            </p:cNvSpPr>
            <p:nvPr/>
          </p:nvSpPr>
          <p:spPr bwMode="auto">
            <a:xfrm>
              <a:off x="1384" y="2989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483" name="Line 483"/>
            <p:cNvSpPr>
              <a:spLocks noChangeShapeType="1"/>
            </p:cNvSpPr>
            <p:nvPr/>
          </p:nvSpPr>
          <p:spPr bwMode="auto">
            <a:xfrm>
              <a:off x="1384" y="3349"/>
              <a:ext cx="4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8485" name="AutoShape 485"/>
          <p:cNvSpPr>
            <a:spLocks noChangeArrowheads="1"/>
          </p:cNvSpPr>
          <p:nvPr/>
        </p:nvSpPr>
        <p:spPr bwMode="auto">
          <a:xfrm>
            <a:off x="6718522" y="3070225"/>
            <a:ext cx="2282603" cy="1543050"/>
          </a:xfrm>
          <a:prstGeom prst="wedgeRoundRectCallout">
            <a:avLst>
              <a:gd name="adj1" fmla="val -23940"/>
              <a:gd name="adj2" fmla="val 83949"/>
              <a:gd name="adj3" fmla="val 16667"/>
            </a:avLst>
          </a:prstGeom>
          <a:gradFill rotWithShape="0">
            <a:gsLst>
              <a:gs pos="0">
                <a:srgbClr val="969696">
                  <a:gamma/>
                  <a:shade val="46275"/>
                  <a:invGamma/>
                </a:srgbClr>
              </a:gs>
              <a:gs pos="50000">
                <a:srgbClr val="969696"/>
              </a:gs>
              <a:gs pos="100000">
                <a:srgbClr val="969696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ctually,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he sequence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continues: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11, 12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, 13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…</a:t>
            </a:r>
          </a:p>
        </p:txBody>
      </p:sp>
      <p:sp>
        <p:nvSpPr>
          <p:cNvPr id="128591" name="Rectangle 591"/>
          <p:cNvSpPr>
            <a:spLocks noChangeArrowheads="1"/>
          </p:cNvSpPr>
          <p:nvPr/>
        </p:nvSpPr>
        <p:spPr bwMode="auto">
          <a:xfrm>
            <a:off x="690563" y="1009650"/>
            <a:ext cx="62103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Mercy Hospital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76951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284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3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8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422" grpId="0" animBg="1"/>
      <p:bldP spid="128485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87388" y="1104900"/>
            <a:ext cx="40274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Excel Formula Worksheet</a:t>
            </a:r>
          </a:p>
        </p:txBody>
      </p:sp>
      <p:sp>
        <p:nvSpPr>
          <p:cNvPr id="3" name="Text Box 109"/>
          <p:cNvSpPr txBox="1">
            <a:spLocks noChangeArrowheads="1"/>
          </p:cNvSpPr>
          <p:nvPr/>
        </p:nvSpPr>
        <p:spPr bwMode="auto">
          <a:xfrm>
            <a:off x="1597025" y="5700488"/>
            <a:ext cx="45370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>
                <a:effectLst/>
                <a:latin typeface="Book Antiqua" pitchFamily="18" charset="0"/>
              </a:rPr>
              <a:t>… and so on                  … and so on</a:t>
            </a:r>
          </a:p>
        </p:txBody>
      </p:sp>
      <p:sp>
        <p:nvSpPr>
          <p:cNvPr id="12" name="AutoShape 118"/>
          <p:cNvSpPr>
            <a:spLocks noChangeArrowheads="1"/>
          </p:cNvSpPr>
          <p:nvPr/>
        </p:nvSpPr>
        <p:spPr bwMode="auto">
          <a:xfrm rot="5400000">
            <a:off x="828675" y="3595916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79440" y="30003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Using Excel to Compute</a:t>
            </a:r>
            <a:b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</a:br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Cumulative Poisson Probabilities</a:t>
            </a:r>
          </a:p>
        </p:txBody>
      </p:sp>
      <p:sp>
        <p:nvSpPr>
          <p:cNvPr id="14" name="Oval 110"/>
          <p:cNvSpPr>
            <a:spLocks noChangeArrowheads="1"/>
          </p:cNvSpPr>
          <p:nvPr/>
        </p:nvSpPr>
        <p:spPr bwMode="auto">
          <a:xfrm>
            <a:off x="1798628" y="614363"/>
            <a:ext cx="2152650" cy="609600"/>
          </a:xfrm>
          <a:prstGeom prst="ellipse">
            <a:avLst/>
          </a:prstGeom>
          <a:noFill/>
          <a:ln w="28575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7" name="Group 136"/>
          <p:cNvGrpSpPr/>
          <p:nvPr/>
        </p:nvGrpSpPr>
        <p:grpSpPr>
          <a:xfrm>
            <a:off x="1136650" y="1576616"/>
            <a:ext cx="6550252" cy="4206876"/>
            <a:chOff x="1136650" y="1576616"/>
            <a:chExt cx="6550252" cy="4206876"/>
          </a:xfrm>
        </p:grpSpPr>
        <p:sp>
          <p:nvSpPr>
            <p:cNvPr id="1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36650" y="1576616"/>
              <a:ext cx="6515100" cy="416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7" name="Group 7"/>
            <p:cNvGrpSpPr>
              <a:grpSpLocks/>
            </p:cNvGrpSpPr>
            <p:nvPr/>
          </p:nvGrpSpPr>
          <p:grpSpPr bwMode="auto">
            <a:xfrm>
              <a:off x="1136650" y="1576616"/>
              <a:ext cx="6515100" cy="4165600"/>
              <a:chOff x="716" y="1048"/>
              <a:chExt cx="4104" cy="2624"/>
            </a:xfrm>
          </p:grpSpPr>
          <p:sp>
            <p:nvSpPr>
              <p:cNvPr id="134" name="Rectangle 5"/>
              <p:cNvSpPr>
                <a:spLocks noChangeArrowheads="1"/>
              </p:cNvSpPr>
              <p:nvPr/>
            </p:nvSpPr>
            <p:spPr bwMode="auto">
              <a:xfrm>
                <a:off x="716" y="1048"/>
                <a:ext cx="4104" cy="13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6"/>
              <p:cNvSpPr>
                <a:spLocks noChangeArrowheads="1"/>
              </p:cNvSpPr>
              <p:nvPr/>
            </p:nvSpPr>
            <p:spPr bwMode="auto">
              <a:xfrm>
                <a:off x="716" y="2360"/>
                <a:ext cx="4104" cy="13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1644650" y="1576616"/>
              <a:ext cx="6007100" cy="361950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1136650" y="1917929"/>
              <a:ext cx="487363" cy="403225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>
              <a:off x="1603375" y="1917929"/>
              <a:ext cx="1684338" cy="403225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2"/>
            <p:cNvSpPr>
              <a:spLocks noChangeArrowheads="1"/>
            </p:cNvSpPr>
            <p:nvPr/>
          </p:nvSpPr>
          <p:spPr bwMode="auto">
            <a:xfrm>
              <a:off x="3267075" y="1917929"/>
              <a:ext cx="4384675" cy="40322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4"/>
            <p:cNvSpPr>
              <a:spLocks noChangeArrowheads="1"/>
            </p:cNvSpPr>
            <p:nvPr/>
          </p:nvSpPr>
          <p:spPr bwMode="auto">
            <a:xfrm>
              <a:off x="1136650" y="2300516"/>
              <a:ext cx="487363" cy="1047750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15"/>
            <p:cNvSpPr>
              <a:spLocks noChangeArrowheads="1"/>
            </p:cNvSpPr>
            <p:nvPr/>
          </p:nvSpPr>
          <p:spPr bwMode="auto">
            <a:xfrm>
              <a:off x="1603375" y="2300516"/>
              <a:ext cx="6048375" cy="104775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7"/>
            <p:cNvSpPr>
              <a:spLocks noChangeArrowheads="1"/>
            </p:cNvSpPr>
            <p:nvPr/>
          </p:nvSpPr>
          <p:spPr bwMode="auto">
            <a:xfrm>
              <a:off x="1136650" y="3327629"/>
              <a:ext cx="487363" cy="2414588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8"/>
            <p:cNvSpPr>
              <a:spLocks noChangeArrowheads="1"/>
            </p:cNvSpPr>
            <p:nvPr/>
          </p:nvSpPr>
          <p:spPr bwMode="auto">
            <a:xfrm>
              <a:off x="1603375" y="3327629"/>
              <a:ext cx="1684338" cy="2414588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3267075" y="3327629"/>
              <a:ext cx="4384675" cy="2414588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3"/>
            <p:cNvSpPr>
              <a:spLocks noChangeArrowheads="1"/>
            </p:cNvSpPr>
            <p:nvPr/>
          </p:nvSpPr>
          <p:spPr bwMode="auto">
            <a:xfrm>
              <a:off x="2354263" y="1597254"/>
              <a:ext cx="30480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24"/>
            <p:cNvSpPr>
              <a:spLocks noChangeArrowheads="1"/>
            </p:cNvSpPr>
            <p:nvPr/>
          </p:nvSpPr>
          <p:spPr bwMode="auto">
            <a:xfrm>
              <a:off x="5378450" y="1597254"/>
              <a:ext cx="30480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25"/>
            <p:cNvSpPr>
              <a:spLocks noChangeArrowheads="1"/>
            </p:cNvSpPr>
            <p:nvPr/>
          </p:nvSpPr>
          <p:spPr bwMode="auto">
            <a:xfrm>
              <a:off x="1319213" y="197984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26"/>
            <p:cNvSpPr>
              <a:spLocks noChangeArrowheads="1"/>
            </p:cNvSpPr>
            <p:nvPr/>
          </p:nvSpPr>
          <p:spPr bwMode="auto">
            <a:xfrm>
              <a:off x="3084513" y="197984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27"/>
            <p:cNvSpPr>
              <a:spLocks noChangeArrowheads="1"/>
            </p:cNvSpPr>
            <p:nvPr/>
          </p:nvSpPr>
          <p:spPr bwMode="auto">
            <a:xfrm>
              <a:off x="3328988" y="1979841"/>
              <a:ext cx="412292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 = Mean No. of Occurrences (</a:t>
              </a:r>
              <a:r>
                <a:rPr kumimoji="0" lang="en-US" sz="2100" b="1" i="1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Symbol" pitchFamily="18" charset="2"/>
                  <a:cs typeface="Arial" pitchFamily="34" charset="0"/>
                </a:rPr>
                <a:t>m</a:t>
              </a:r>
              <a:r>
                <a:rPr kumimoji="0" lang="en-US" sz="21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 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0"/>
            <p:cNvSpPr>
              <a:spLocks noChangeArrowheads="1"/>
            </p:cNvSpPr>
            <p:nvPr/>
          </p:nvSpPr>
          <p:spPr bwMode="auto">
            <a:xfrm>
              <a:off x="1319213" y="2321154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1"/>
            <p:cNvSpPr>
              <a:spLocks noChangeArrowheads="1"/>
            </p:cNvSpPr>
            <p:nvPr/>
          </p:nvSpPr>
          <p:spPr bwMode="auto">
            <a:xfrm>
              <a:off x="1319213" y="3005366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32"/>
            <p:cNvSpPr>
              <a:spLocks noChangeArrowheads="1"/>
            </p:cNvSpPr>
            <p:nvPr/>
          </p:nvSpPr>
          <p:spPr bwMode="auto">
            <a:xfrm>
              <a:off x="1785938" y="2664054"/>
              <a:ext cx="154305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Number of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33"/>
            <p:cNvSpPr>
              <a:spLocks noChangeArrowheads="1"/>
            </p:cNvSpPr>
            <p:nvPr/>
          </p:nvSpPr>
          <p:spPr bwMode="auto">
            <a:xfrm>
              <a:off x="1746250" y="3005366"/>
              <a:ext cx="1258888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Arrivals (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34"/>
            <p:cNvSpPr>
              <a:spLocks noChangeArrowheads="1"/>
            </p:cNvSpPr>
            <p:nvPr/>
          </p:nvSpPr>
          <p:spPr bwMode="auto">
            <a:xfrm>
              <a:off x="2882900" y="3005366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1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35"/>
            <p:cNvSpPr>
              <a:spLocks noChangeArrowheads="1"/>
            </p:cNvSpPr>
            <p:nvPr/>
          </p:nvSpPr>
          <p:spPr bwMode="auto">
            <a:xfrm>
              <a:off x="3065463" y="3005366"/>
              <a:ext cx="20320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36"/>
            <p:cNvSpPr>
              <a:spLocks noChangeArrowheads="1"/>
            </p:cNvSpPr>
            <p:nvPr/>
          </p:nvSpPr>
          <p:spPr bwMode="auto">
            <a:xfrm>
              <a:off x="3998913" y="3005366"/>
              <a:ext cx="3065463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Cumulative Probability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37"/>
            <p:cNvSpPr>
              <a:spLocks noChangeArrowheads="1"/>
            </p:cNvSpPr>
            <p:nvPr/>
          </p:nvSpPr>
          <p:spPr bwMode="auto">
            <a:xfrm>
              <a:off x="1319213" y="3348266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38"/>
            <p:cNvSpPr>
              <a:spLocks noChangeArrowheads="1"/>
            </p:cNvSpPr>
            <p:nvPr/>
          </p:nvSpPr>
          <p:spPr bwMode="auto">
            <a:xfrm>
              <a:off x="2374900" y="3348266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39"/>
            <p:cNvSpPr>
              <a:spLocks noChangeArrowheads="1"/>
            </p:cNvSpPr>
            <p:nvPr/>
          </p:nvSpPr>
          <p:spPr bwMode="auto">
            <a:xfrm>
              <a:off x="3328988" y="3348266"/>
              <a:ext cx="32702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=POISSON.DIST(A4,$A$1,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0"/>
            <p:cNvSpPr>
              <a:spLocks noChangeArrowheads="1"/>
            </p:cNvSpPr>
            <p:nvPr/>
          </p:nvSpPr>
          <p:spPr bwMode="auto">
            <a:xfrm>
              <a:off x="6523038" y="3348266"/>
              <a:ext cx="822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TRUE)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1"/>
            <p:cNvSpPr>
              <a:spLocks noChangeArrowheads="1"/>
            </p:cNvSpPr>
            <p:nvPr/>
          </p:nvSpPr>
          <p:spPr bwMode="auto">
            <a:xfrm>
              <a:off x="6556375" y="3348266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42"/>
            <p:cNvSpPr>
              <a:spLocks noChangeArrowheads="1"/>
            </p:cNvSpPr>
            <p:nvPr/>
          </p:nvSpPr>
          <p:spPr bwMode="auto">
            <a:xfrm>
              <a:off x="1319213" y="3689579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43"/>
            <p:cNvSpPr>
              <a:spLocks noChangeArrowheads="1"/>
            </p:cNvSpPr>
            <p:nvPr/>
          </p:nvSpPr>
          <p:spPr bwMode="auto">
            <a:xfrm>
              <a:off x="2374900" y="3689579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3328988" y="3689579"/>
              <a:ext cx="32702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=POISSON.DIST(A5,$A$1,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45"/>
            <p:cNvSpPr>
              <a:spLocks noChangeArrowheads="1"/>
            </p:cNvSpPr>
            <p:nvPr/>
          </p:nvSpPr>
          <p:spPr bwMode="auto">
            <a:xfrm>
              <a:off x="6523038" y="3689579"/>
              <a:ext cx="822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TRUE)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47"/>
            <p:cNvSpPr>
              <a:spLocks noChangeArrowheads="1"/>
            </p:cNvSpPr>
            <p:nvPr/>
          </p:nvSpPr>
          <p:spPr bwMode="auto">
            <a:xfrm>
              <a:off x="1319213" y="4032479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48"/>
            <p:cNvSpPr>
              <a:spLocks noChangeArrowheads="1"/>
            </p:cNvSpPr>
            <p:nvPr/>
          </p:nvSpPr>
          <p:spPr bwMode="auto">
            <a:xfrm>
              <a:off x="2374900" y="4032479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49"/>
            <p:cNvSpPr>
              <a:spLocks noChangeArrowheads="1"/>
            </p:cNvSpPr>
            <p:nvPr/>
          </p:nvSpPr>
          <p:spPr bwMode="auto">
            <a:xfrm>
              <a:off x="3328988" y="4032479"/>
              <a:ext cx="32702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=POISSON.DIST(A6,$A$1,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0"/>
            <p:cNvSpPr>
              <a:spLocks noChangeArrowheads="1"/>
            </p:cNvSpPr>
            <p:nvPr/>
          </p:nvSpPr>
          <p:spPr bwMode="auto">
            <a:xfrm>
              <a:off x="6523038" y="4032479"/>
              <a:ext cx="822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TRUE)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2"/>
            <p:cNvSpPr>
              <a:spLocks noChangeArrowheads="1"/>
            </p:cNvSpPr>
            <p:nvPr/>
          </p:nvSpPr>
          <p:spPr bwMode="auto">
            <a:xfrm>
              <a:off x="1319213" y="437379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53"/>
            <p:cNvSpPr>
              <a:spLocks noChangeArrowheads="1"/>
            </p:cNvSpPr>
            <p:nvPr/>
          </p:nvSpPr>
          <p:spPr bwMode="auto">
            <a:xfrm>
              <a:off x="2374900" y="437379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54"/>
            <p:cNvSpPr>
              <a:spLocks noChangeArrowheads="1"/>
            </p:cNvSpPr>
            <p:nvPr/>
          </p:nvSpPr>
          <p:spPr bwMode="auto">
            <a:xfrm>
              <a:off x="3328988" y="4373791"/>
              <a:ext cx="32702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=POISSON.DIST(A7,$A$1,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55"/>
            <p:cNvSpPr>
              <a:spLocks noChangeArrowheads="1"/>
            </p:cNvSpPr>
            <p:nvPr/>
          </p:nvSpPr>
          <p:spPr bwMode="auto">
            <a:xfrm>
              <a:off x="6537325" y="4373791"/>
              <a:ext cx="822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TRUE)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57"/>
            <p:cNvSpPr>
              <a:spLocks noChangeArrowheads="1"/>
            </p:cNvSpPr>
            <p:nvPr/>
          </p:nvSpPr>
          <p:spPr bwMode="auto">
            <a:xfrm>
              <a:off x="1319213" y="471669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58"/>
            <p:cNvSpPr>
              <a:spLocks noChangeArrowheads="1"/>
            </p:cNvSpPr>
            <p:nvPr/>
          </p:nvSpPr>
          <p:spPr bwMode="auto">
            <a:xfrm>
              <a:off x="2374900" y="471669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59"/>
            <p:cNvSpPr>
              <a:spLocks noChangeArrowheads="1"/>
            </p:cNvSpPr>
            <p:nvPr/>
          </p:nvSpPr>
          <p:spPr bwMode="auto">
            <a:xfrm>
              <a:off x="3328988" y="4716691"/>
              <a:ext cx="32702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=POISSON.DIST(A8,$A$1,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0"/>
            <p:cNvSpPr>
              <a:spLocks noChangeArrowheads="1"/>
            </p:cNvSpPr>
            <p:nvPr/>
          </p:nvSpPr>
          <p:spPr bwMode="auto">
            <a:xfrm>
              <a:off x="6551613" y="4716691"/>
              <a:ext cx="822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TRUE)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62"/>
            <p:cNvSpPr>
              <a:spLocks noChangeArrowheads="1"/>
            </p:cNvSpPr>
            <p:nvPr/>
          </p:nvSpPr>
          <p:spPr bwMode="auto">
            <a:xfrm>
              <a:off x="1319213" y="5058004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63"/>
            <p:cNvSpPr>
              <a:spLocks noChangeArrowheads="1"/>
            </p:cNvSpPr>
            <p:nvPr/>
          </p:nvSpPr>
          <p:spPr bwMode="auto">
            <a:xfrm>
              <a:off x="2374900" y="5058004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64"/>
            <p:cNvSpPr>
              <a:spLocks noChangeArrowheads="1"/>
            </p:cNvSpPr>
            <p:nvPr/>
          </p:nvSpPr>
          <p:spPr bwMode="auto">
            <a:xfrm>
              <a:off x="3328988" y="5058004"/>
              <a:ext cx="32702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=POISSON.DIST(A9,$A$1,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65"/>
            <p:cNvSpPr>
              <a:spLocks noChangeArrowheads="1"/>
            </p:cNvSpPr>
            <p:nvPr/>
          </p:nvSpPr>
          <p:spPr bwMode="auto">
            <a:xfrm>
              <a:off x="6551613" y="5058004"/>
              <a:ext cx="822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TRUE)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67"/>
            <p:cNvSpPr>
              <a:spLocks noChangeArrowheads="1"/>
            </p:cNvSpPr>
            <p:nvPr/>
          </p:nvSpPr>
          <p:spPr bwMode="auto">
            <a:xfrm>
              <a:off x="1238250" y="5400904"/>
              <a:ext cx="40640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68"/>
            <p:cNvSpPr>
              <a:spLocks noChangeArrowheads="1"/>
            </p:cNvSpPr>
            <p:nvPr/>
          </p:nvSpPr>
          <p:spPr bwMode="auto">
            <a:xfrm>
              <a:off x="2374900" y="5400904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69"/>
            <p:cNvSpPr>
              <a:spLocks noChangeArrowheads="1"/>
            </p:cNvSpPr>
            <p:nvPr/>
          </p:nvSpPr>
          <p:spPr bwMode="auto">
            <a:xfrm>
              <a:off x="3328988" y="5400904"/>
              <a:ext cx="341947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=POISSON.DIST(A10,$A$1,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70"/>
            <p:cNvSpPr>
              <a:spLocks noChangeArrowheads="1"/>
            </p:cNvSpPr>
            <p:nvPr/>
          </p:nvSpPr>
          <p:spPr bwMode="auto">
            <a:xfrm>
              <a:off x="6664325" y="5400904"/>
              <a:ext cx="82232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TRUE)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Rectangle 72"/>
            <p:cNvSpPr>
              <a:spLocks noChangeArrowheads="1"/>
            </p:cNvSpPr>
            <p:nvPr/>
          </p:nvSpPr>
          <p:spPr bwMode="auto">
            <a:xfrm>
              <a:off x="1136650" y="1576616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73"/>
            <p:cNvSpPr>
              <a:spLocks noChangeArrowheads="1"/>
            </p:cNvSpPr>
            <p:nvPr/>
          </p:nvSpPr>
          <p:spPr bwMode="auto">
            <a:xfrm>
              <a:off x="1603375" y="1576616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74"/>
            <p:cNvSpPr>
              <a:spLocks noChangeArrowheads="1"/>
            </p:cNvSpPr>
            <p:nvPr/>
          </p:nvSpPr>
          <p:spPr bwMode="auto">
            <a:xfrm>
              <a:off x="3267075" y="1576616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75"/>
            <p:cNvSpPr>
              <a:spLocks noChangeArrowheads="1"/>
            </p:cNvSpPr>
            <p:nvPr/>
          </p:nvSpPr>
          <p:spPr bwMode="auto">
            <a:xfrm>
              <a:off x="7645627" y="1576616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76"/>
            <p:cNvSpPr>
              <a:spLocks noChangeShapeType="1"/>
            </p:cNvSpPr>
            <p:nvPr/>
          </p:nvSpPr>
          <p:spPr bwMode="auto">
            <a:xfrm>
              <a:off x="7645627" y="1597254"/>
              <a:ext cx="0" cy="34131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77"/>
            <p:cNvSpPr>
              <a:spLocks noChangeArrowheads="1"/>
            </p:cNvSpPr>
            <p:nvPr/>
          </p:nvSpPr>
          <p:spPr bwMode="auto">
            <a:xfrm>
              <a:off x="7645627" y="1597254"/>
              <a:ext cx="20638" cy="341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78"/>
            <p:cNvSpPr>
              <a:spLocks noChangeShapeType="1"/>
            </p:cNvSpPr>
            <p:nvPr/>
          </p:nvSpPr>
          <p:spPr bwMode="auto">
            <a:xfrm>
              <a:off x="1136650" y="1576616"/>
              <a:ext cx="0" cy="414496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79"/>
            <p:cNvSpPr>
              <a:spLocks noChangeArrowheads="1"/>
            </p:cNvSpPr>
            <p:nvPr/>
          </p:nvSpPr>
          <p:spPr bwMode="auto">
            <a:xfrm>
              <a:off x="1136650" y="1576616"/>
              <a:ext cx="20638" cy="41449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0"/>
            <p:cNvSpPr>
              <a:spLocks noChangeShapeType="1"/>
            </p:cNvSpPr>
            <p:nvPr/>
          </p:nvSpPr>
          <p:spPr bwMode="auto">
            <a:xfrm>
              <a:off x="1157288" y="5736093"/>
              <a:ext cx="446088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81"/>
            <p:cNvSpPr>
              <a:spLocks noChangeArrowheads="1"/>
            </p:cNvSpPr>
            <p:nvPr/>
          </p:nvSpPr>
          <p:spPr bwMode="auto">
            <a:xfrm>
              <a:off x="1157288" y="5736093"/>
              <a:ext cx="446088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2"/>
            <p:cNvSpPr>
              <a:spLocks noChangeShapeType="1"/>
            </p:cNvSpPr>
            <p:nvPr/>
          </p:nvSpPr>
          <p:spPr bwMode="auto">
            <a:xfrm>
              <a:off x="1603375" y="1597254"/>
              <a:ext cx="0" cy="4124325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83"/>
            <p:cNvSpPr>
              <a:spLocks noChangeArrowheads="1"/>
            </p:cNvSpPr>
            <p:nvPr/>
          </p:nvSpPr>
          <p:spPr bwMode="auto">
            <a:xfrm>
              <a:off x="1603375" y="1597254"/>
              <a:ext cx="20638" cy="412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84"/>
            <p:cNvSpPr>
              <a:spLocks noChangeShapeType="1"/>
            </p:cNvSpPr>
            <p:nvPr/>
          </p:nvSpPr>
          <p:spPr bwMode="auto">
            <a:xfrm>
              <a:off x="1624013" y="5736093"/>
              <a:ext cx="1643063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85"/>
            <p:cNvSpPr>
              <a:spLocks noChangeArrowheads="1"/>
            </p:cNvSpPr>
            <p:nvPr/>
          </p:nvSpPr>
          <p:spPr bwMode="auto">
            <a:xfrm>
              <a:off x="1624013" y="5736093"/>
              <a:ext cx="1643063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86"/>
            <p:cNvSpPr>
              <a:spLocks noChangeShapeType="1"/>
            </p:cNvSpPr>
            <p:nvPr/>
          </p:nvSpPr>
          <p:spPr bwMode="auto">
            <a:xfrm>
              <a:off x="3267075" y="1597254"/>
              <a:ext cx="0" cy="4124325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87"/>
            <p:cNvSpPr>
              <a:spLocks noChangeArrowheads="1"/>
            </p:cNvSpPr>
            <p:nvPr/>
          </p:nvSpPr>
          <p:spPr bwMode="auto">
            <a:xfrm>
              <a:off x="3267075" y="1597254"/>
              <a:ext cx="20638" cy="412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88"/>
            <p:cNvSpPr>
              <a:spLocks noChangeShapeType="1"/>
            </p:cNvSpPr>
            <p:nvPr/>
          </p:nvSpPr>
          <p:spPr bwMode="auto">
            <a:xfrm>
              <a:off x="3287713" y="5736093"/>
              <a:ext cx="4343400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89"/>
            <p:cNvSpPr>
              <a:spLocks noChangeArrowheads="1"/>
            </p:cNvSpPr>
            <p:nvPr/>
          </p:nvSpPr>
          <p:spPr bwMode="auto">
            <a:xfrm>
              <a:off x="3287713" y="5736093"/>
              <a:ext cx="43434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90"/>
            <p:cNvSpPr>
              <a:spLocks noChangeShapeType="1"/>
            </p:cNvSpPr>
            <p:nvPr/>
          </p:nvSpPr>
          <p:spPr bwMode="auto">
            <a:xfrm flipH="1">
              <a:off x="7660141" y="1578204"/>
              <a:ext cx="1588" cy="4143375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1"/>
            <p:cNvSpPr>
              <a:spLocks noChangeArrowheads="1"/>
            </p:cNvSpPr>
            <p:nvPr/>
          </p:nvSpPr>
          <p:spPr bwMode="auto">
            <a:xfrm>
              <a:off x="7645627" y="2321154"/>
              <a:ext cx="20638" cy="34004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92"/>
            <p:cNvSpPr>
              <a:spLocks noChangeShapeType="1"/>
            </p:cNvSpPr>
            <p:nvPr/>
          </p:nvSpPr>
          <p:spPr bwMode="auto">
            <a:xfrm>
              <a:off x="1136650" y="5736093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93"/>
            <p:cNvSpPr>
              <a:spLocks noChangeArrowheads="1"/>
            </p:cNvSpPr>
            <p:nvPr/>
          </p:nvSpPr>
          <p:spPr bwMode="auto">
            <a:xfrm>
              <a:off x="1136650" y="5736093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94"/>
            <p:cNvSpPr>
              <a:spLocks noChangeShapeType="1"/>
            </p:cNvSpPr>
            <p:nvPr/>
          </p:nvSpPr>
          <p:spPr bwMode="auto">
            <a:xfrm>
              <a:off x="1603375" y="5736093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95"/>
            <p:cNvSpPr>
              <a:spLocks noChangeArrowheads="1"/>
            </p:cNvSpPr>
            <p:nvPr/>
          </p:nvSpPr>
          <p:spPr bwMode="auto">
            <a:xfrm>
              <a:off x="1603375" y="5736093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96"/>
            <p:cNvSpPr>
              <a:spLocks noChangeShapeType="1"/>
            </p:cNvSpPr>
            <p:nvPr/>
          </p:nvSpPr>
          <p:spPr bwMode="auto">
            <a:xfrm>
              <a:off x="3267075" y="5736093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97"/>
            <p:cNvSpPr>
              <a:spLocks noChangeArrowheads="1"/>
            </p:cNvSpPr>
            <p:nvPr/>
          </p:nvSpPr>
          <p:spPr bwMode="auto">
            <a:xfrm>
              <a:off x="3267075" y="5736093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98"/>
            <p:cNvSpPr>
              <a:spLocks noChangeShapeType="1"/>
            </p:cNvSpPr>
            <p:nvPr/>
          </p:nvSpPr>
          <p:spPr bwMode="auto">
            <a:xfrm>
              <a:off x="7645627" y="5736093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99"/>
            <p:cNvSpPr>
              <a:spLocks noChangeArrowheads="1"/>
            </p:cNvSpPr>
            <p:nvPr/>
          </p:nvSpPr>
          <p:spPr bwMode="auto">
            <a:xfrm>
              <a:off x="7645627" y="5736093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00"/>
            <p:cNvSpPr>
              <a:spLocks noChangeShapeType="1"/>
            </p:cNvSpPr>
            <p:nvPr/>
          </p:nvSpPr>
          <p:spPr bwMode="auto">
            <a:xfrm>
              <a:off x="1157288" y="157661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101"/>
            <p:cNvSpPr>
              <a:spLocks noChangeArrowheads="1"/>
            </p:cNvSpPr>
            <p:nvPr/>
          </p:nvSpPr>
          <p:spPr bwMode="auto">
            <a:xfrm>
              <a:off x="1157288" y="157661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2"/>
            <p:cNvSpPr>
              <a:spLocks noChangeShapeType="1"/>
            </p:cNvSpPr>
            <p:nvPr/>
          </p:nvSpPr>
          <p:spPr bwMode="auto">
            <a:xfrm>
              <a:off x="1157288" y="1917929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103"/>
            <p:cNvSpPr>
              <a:spLocks noChangeArrowheads="1"/>
            </p:cNvSpPr>
            <p:nvPr/>
          </p:nvSpPr>
          <p:spPr bwMode="auto">
            <a:xfrm>
              <a:off x="1157288" y="1917929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04"/>
            <p:cNvSpPr>
              <a:spLocks noChangeShapeType="1"/>
            </p:cNvSpPr>
            <p:nvPr/>
          </p:nvSpPr>
          <p:spPr bwMode="auto">
            <a:xfrm>
              <a:off x="1157288" y="230051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105"/>
            <p:cNvSpPr>
              <a:spLocks noChangeArrowheads="1"/>
            </p:cNvSpPr>
            <p:nvPr/>
          </p:nvSpPr>
          <p:spPr bwMode="auto">
            <a:xfrm>
              <a:off x="1157288" y="230051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06"/>
            <p:cNvSpPr>
              <a:spLocks noChangeShapeType="1"/>
            </p:cNvSpPr>
            <p:nvPr/>
          </p:nvSpPr>
          <p:spPr bwMode="auto">
            <a:xfrm>
              <a:off x="1157288" y="264341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07"/>
            <p:cNvSpPr>
              <a:spLocks noChangeArrowheads="1"/>
            </p:cNvSpPr>
            <p:nvPr/>
          </p:nvSpPr>
          <p:spPr bwMode="auto">
            <a:xfrm>
              <a:off x="1157288" y="264341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108"/>
            <p:cNvSpPr>
              <a:spLocks noChangeShapeType="1"/>
            </p:cNvSpPr>
            <p:nvPr/>
          </p:nvSpPr>
          <p:spPr bwMode="auto">
            <a:xfrm>
              <a:off x="1157288" y="3327629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09"/>
            <p:cNvSpPr>
              <a:spLocks noChangeArrowheads="1"/>
            </p:cNvSpPr>
            <p:nvPr/>
          </p:nvSpPr>
          <p:spPr bwMode="auto">
            <a:xfrm>
              <a:off x="1157288" y="3327629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110"/>
            <p:cNvSpPr>
              <a:spLocks noChangeShapeType="1"/>
            </p:cNvSpPr>
            <p:nvPr/>
          </p:nvSpPr>
          <p:spPr bwMode="auto">
            <a:xfrm>
              <a:off x="1157288" y="3668941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Rectangle 111"/>
            <p:cNvSpPr>
              <a:spLocks noChangeArrowheads="1"/>
            </p:cNvSpPr>
            <p:nvPr/>
          </p:nvSpPr>
          <p:spPr bwMode="auto">
            <a:xfrm>
              <a:off x="1157288" y="3668941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12"/>
            <p:cNvSpPr>
              <a:spLocks noChangeShapeType="1"/>
            </p:cNvSpPr>
            <p:nvPr/>
          </p:nvSpPr>
          <p:spPr bwMode="auto">
            <a:xfrm>
              <a:off x="1157288" y="4011841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113"/>
            <p:cNvSpPr>
              <a:spLocks noChangeArrowheads="1"/>
            </p:cNvSpPr>
            <p:nvPr/>
          </p:nvSpPr>
          <p:spPr bwMode="auto">
            <a:xfrm>
              <a:off x="1157288" y="4011841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114"/>
            <p:cNvSpPr>
              <a:spLocks noChangeShapeType="1"/>
            </p:cNvSpPr>
            <p:nvPr/>
          </p:nvSpPr>
          <p:spPr bwMode="auto">
            <a:xfrm>
              <a:off x="1157288" y="4353154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115"/>
            <p:cNvSpPr>
              <a:spLocks noChangeArrowheads="1"/>
            </p:cNvSpPr>
            <p:nvPr/>
          </p:nvSpPr>
          <p:spPr bwMode="auto">
            <a:xfrm>
              <a:off x="1157288" y="4353154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116"/>
            <p:cNvSpPr>
              <a:spLocks noChangeShapeType="1"/>
            </p:cNvSpPr>
            <p:nvPr/>
          </p:nvSpPr>
          <p:spPr bwMode="auto">
            <a:xfrm>
              <a:off x="1157288" y="4696054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117"/>
            <p:cNvSpPr>
              <a:spLocks noChangeArrowheads="1"/>
            </p:cNvSpPr>
            <p:nvPr/>
          </p:nvSpPr>
          <p:spPr bwMode="auto">
            <a:xfrm>
              <a:off x="1157288" y="4696054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18"/>
            <p:cNvSpPr>
              <a:spLocks noChangeShapeType="1"/>
            </p:cNvSpPr>
            <p:nvPr/>
          </p:nvSpPr>
          <p:spPr bwMode="auto">
            <a:xfrm>
              <a:off x="1157288" y="503736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119"/>
            <p:cNvSpPr>
              <a:spLocks noChangeArrowheads="1"/>
            </p:cNvSpPr>
            <p:nvPr/>
          </p:nvSpPr>
          <p:spPr bwMode="auto">
            <a:xfrm>
              <a:off x="1157288" y="503736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20"/>
            <p:cNvSpPr>
              <a:spLocks noChangeShapeType="1"/>
            </p:cNvSpPr>
            <p:nvPr/>
          </p:nvSpPr>
          <p:spPr bwMode="auto">
            <a:xfrm>
              <a:off x="1157288" y="538026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121"/>
            <p:cNvSpPr>
              <a:spLocks noChangeArrowheads="1"/>
            </p:cNvSpPr>
            <p:nvPr/>
          </p:nvSpPr>
          <p:spPr bwMode="auto">
            <a:xfrm>
              <a:off x="1157288" y="538026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122"/>
            <p:cNvSpPr>
              <a:spLocks noChangeShapeType="1"/>
            </p:cNvSpPr>
            <p:nvPr/>
          </p:nvSpPr>
          <p:spPr bwMode="auto">
            <a:xfrm>
              <a:off x="7666264" y="5736093"/>
              <a:ext cx="1588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23"/>
            <p:cNvSpPr>
              <a:spLocks noChangeArrowheads="1"/>
            </p:cNvSpPr>
            <p:nvPr/>
          </p:nvSpPr>
          <p:spPr bwMode="auto">
            <a:xfrm>
              <a:off x="7666264" y="5736093"/>
              <a:ext cx="20638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Right Triangle 135"/>
            <p:cNvSpPr/>
            <p:nvPr/>
          </p:nvSpPr>
          <p:spPr bwMode="auto">
            <a:xfrm flipH="1">
              <a:off x="1171802" y="1596572"/>
              <a:ext cx="425450" cy="301513"/>
            </a:xfrm>
            <a:prstGeom prst="rtTriangle">
              <a:avLst/>
            </a:prstGeom>
            <a:solidFill>
              <a:srgbClr val="64000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506653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12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87388" y="1104900"/>
            <a:ext cx="40274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Excel </a:t>
            </a: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Value Worksheet</a:t>
            </a:r>
            <a:endParaRPr lang="en-US" sz="2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 Box 109"/>
          <p:cNvSpPr txBox="1">
            <a:spLocks noChangeArrowheads="1"/>
          </p:cNvSpPr>
          <p:nvPr/>
        </p:nvSpPr>
        <p:spPr bwMode="auto">
          <a:xfrm>
            <a:off x="1597025" y="5700488"/>
            <a:ext cx="45370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effectLst/>
                <a:latin typeface="Book Antiqua" pitchFamily="18" charset="0"/>
              </a:rPr>
              <a:t>… and so on                  … and so on</a:t>
            </a:r>
          </a:p>
        </p:txBody>
      </p:sp>
      <p:sp>
        <p:nvSpPr>
          <p:cNvPr id="4" name="AutoShape 118"/>
          <p:cNvSpPr>
            <a:spLocks noChangeArrowheads="1"/>
          </p:cNvSpPr>
          <p:nvPr/>
        </p:nvSpPr>
        <p:spPr bwMode="auto">
          <a:xfrm rot="5400000">
            <a:off x="828675" y="3595916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79440" y="30003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Using Excel to Compute</a:t>
            </a:r>
            <a:b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</a:br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Cumulative Poisson Probabilities</a:t>
            </a:r>
          </a:p>
        </p:txBody>
      </p:sp>
      <p:sp>
        <p:nvSpPr>
          <p:cNvPr id="6" name="Oval 110"/>
          <p:cNvSpPr>
            <a:spLocks noChangeArrowheads="1"/>
          </p:cNvSpPr>
          <p:nvPr/>
        </p:nvSpPr>
        <p:spPr bwMode="auto">
          <a:xfrm>
            <a:off x="1798628" y="614363"/>
            <a:ext cx="2152650" cy="609600"/>
          </a:xfrm>
          <a:prstGeom prst="ellipse">
            <a:avLst/>
          </a:prstGeom>
          <a:noFill/>
          <a:ln w="28575">
            <a:solidFill>
              <a:srgbClr val="66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" name="Group 113"/>
          <p:cNvGrpSpPr/>
          <p:nvPr/>
        </p:nvGrpSpPr>
        <p:grpSpPr>
          <a:xfrm>
            <a:off x="1136650" y="1576616"/>
            <a:ext cx="6535738" cy="4206876"/>
            <a:chOff x="1136650" y="1576616"/>
            <a:chExt cx="6535738" cy="4206876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36650" y="1576616"/>
              <a:ext cx="6515100" cy="416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1136650" y="1576616"/>
              <a:ext cx="6515100" cy="4165600"/>
              <a:chOff x="716" y="1048"/>
              <a:chExt cx="4104" cy="2624"/>
            </a:xfrm>
          </p:grpSpPr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716" y="1048"/>
                <a:ext cx="4104" cy="13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716" y="2360"/>
                <a:ext cx="4104" cy="13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644650" y="1576616"/>
              <a:ext cx="6007100" cy="361950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136650" y="1917929"/>
              <a:ext cx="487363" cy="403225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603375" y="1917929"/>
              <a:ext cx="1684338" cy="403225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3267075" y="1917929"/>
              <a:ext cx="4384675" cy="40322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136650" y="2300516"/>
              <a:ext cx="487363" cy="1047750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603375" y="2300516"/>
              <a:ext cx="6048375" cy="104775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136650" y="3327629"/>
              <a:ext cx="487363" cy="2414588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603375" y="3327629"/>
              <a:ext cx="1684338" cy="2414588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3267075" y="3327629"/>
              <a:ext cx="4384675" cy="2414588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3"/>
            <p:cNvSpPr>
              <a:spLocks noChangeArrowheads="1"/>
            </p:cNvSpPr>
            <p:nvPr/>
          </p:nvSpPr>
          <p:spPr bwMode="auto">
            <a:xfrm>
              <a:off x="2354263" y="1597254"/>
              <a:ext cx="30480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5378450" y="1597254"/>
              <a:ext cx="30480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1319213" y="197984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3084513" y="197984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3328988" y="1979841"/>
              <a:ext cx="412292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 = Mean No. of Occurrences (</a:t>
              </a:r>
              <a:r>
                <a:rPr kumimoji="0" lang="en-US" sz="2100" b="1" i="1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Symbol" pitchFamily="18" charset="2"/>
                  <a:cs typeface="Arial" pitchFamily="34" charset="0"/>
                </a:rPr>
                <a:t>m</a:t>
              </a:r>
              <a:r>
                <a:rPr kumimoji="0" lang="en-US" sz="21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 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1319213" y="2321154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1319213" y="3005366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32"/>
            <p:cNvSpPr>
              <a:spLocks noChangeArrowheads="1"/>
            </p:cNvSpPr>
            <p:nvPr/>
          </p:nvSpPr>
          <p:spPr bwMode="auto">
            <a:xfrm>
              <a:off x="1785938" y="2664054"/>
              <a:ext cx="154305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Number of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1746250" y="3005366"/>
              <a:ext cx="1258888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Arrivals (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34"/>
            <p:cNvSpPr>
              <a:spLocks noChangeArrowheads="1"/>
            </p:cNvSpPr>
            <p:nvPr/>
          </p:nvSpPr>
          <p:spPr bwMode="auto">
            <a:xfrm>
              <a:off x="2882900" y="3005366"/>
              <a:ext cx="23884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1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x</a:t>
              </a:r>
              <a:r>
                <a:rPr kumimoji="0" lang="en-US" sz="2100" b="1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en-US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3998913" y="3005366"/>
              <a:ext cx="3065463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Cumulative Probability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37"/>
            <p:cNvSpPr>
              <a:spLocks noChangeArrowheads="1"/>
            </p:cNvSpPr>
            <p:nvPr/>
          </p:nvSpPr>
          <p:spPr bwMode="auto">
            <a:xfrm>
              <a:off x="1319213" y="3348266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8"/>
            <p:cNvSpPr>
              <a:spLocks noChangeArrowheads="1"/>
            </p:cNvSpPr>
            <p:nvPr/>
          </p:nvSpPr>
          <p:spPr bwMode="auto">
            <a:xfrm>
              <a:off x="2374900" y="3348266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9"/>
            <p:cNvSpPr>
              <a:spLocks noChangeArrowheads="1"/>
            </p:cNvSpPr>
            <p:nvPr/>
          </p:nvSpPr>
          <p:spPr bwMode="auto">
            <a:xfrm>
              <a:off x="5041640" y="3348266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0.0498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42"/>
            <p:cNvSpPr>
              <a:spLocks noChangeArrowheads="1"/>
            </p:cNvSpPr>
            <p:nvPr/>
          </p:nvSpPr>
          <p:spPr bwMode="auto">
            <a:xfrm>
              <a:off x="1319213" y="3689579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43"/>
            <p:cNvSpPr>
              <a:spLocks noChangeArrowheads="1"/>
            </p:cNvSpPr>
            <p:nvPr/>
          </p:nvSpPr>
          <p:spPr bwMode="auto">
            <a:xfrm>
              <a:off x="2374900" y="3689579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44"/>
            <p:cNvSpPr>
              <a:spLocks noChangeArrowheads="1"/>
            </p:cNvSpPr>
            <p:nvPr/>
          </p:nvSpPr>
          <p:spPr bwMode="auto">
            <a:xfrm>
              <a:off x="5041640" y="3689579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0.1991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7"/>
            <p:cNvSpPr>
              <a:spLocks noChangeArrowheads="1"/>
            </p:cNvSpPr>
            <p:nvPr/>
          </p:nvSpPr>
          <p:spPr bwMode="auto">
            <a:xfrm>
              <a:off x="1319213" y="4032479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8"/>
            <p:cNvSpPr>
              <a:spLocks noChangeArrowheads="1"/>
            </p:cNvSpPr>
            <p:nvPr/>
          </p:nvSpPr>
          <p:spPr bwMode="auto">
            <a:xfrm>
              <a:off x="2374900" y="4032479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5041640" y="4032479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0.4232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52"/>
            <p:cNvSpPr>
              <a:spLocks noChangeArrowheads="1"/>
            </p:cNvSpPr>
            <p:nvPr/>
          </p:nvSpPr>
          <p:spPr bwMode="auto">
            <a:xfrm>
              <a:off x="1319213" y="437379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53"/>
            <p:cNvSpPr>
              <a:spLocks noChangeArrowheads="1"/>
            </p:cNvSpPr>
            <p:nvPr/>
          </p:nvSpPr>
          <p:spPr bwMode="auto">
            <a:xfrm>
              <a:off x="2374900" y="437379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54"/>
            <p:cNvSpPr>
              <a:spLocks noChangeArrowheads="1"/>
            </p:cNvSpPr>
            <p:nvPr/>
          </p:nvSpPr>
          <p:spPr bwMode="auto">
            <a:xfrm>
              <a:off x="5041640" y="4373791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0.6472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57"/>
            <p:cNvSpPr>
              <a:spLocks noChangeArrowheads="1"/>
            </p:cNvSpPr>
            <p:nvPr/>
          </p:nvSpPr>
          <p:spPr bwMode="auto">
            <a:xfrm>
              <a:off x="1319213" y="471669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58"/>
            <p:cNvSpPr>
              <a:spLocks noChangeArrowheads="1"/>
            </p:cNvSpPr>
            <p:nvPr/>
          </p:nvSpPr>
          <p:spPr bwMode="auto">
            <a:xfrm>
              <a:off x="2374900" y="4716691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59"/>
            <p:cNvSpPr>
              <a:spLocks noChangeArrowheads="1"/>
            </p:cNvSpPr>
            <p:nvPr/>
          </p:nvSpPr>
          <p:spPr bwMode="auto">
            <a:xfrm>
              <a:off x="5041640" y="4716691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0.8153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62"/>
            <p:cNvSpPr>
              <a:spLocks noChangeArrowheads="1"/>
            </p:cNvSpPr>
            <p:nvPr/>
          </p:nvSpPr>
          <p:spPr bwMode="auto">
            <a:xfrm>
              <a:off x="1319213" y="5058004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63"/>
            <p:cNvSpPr>
              <a:spLocks noChangeArrowheads="1"/>
            </p:cNvSpPr>
            <p:nvPr/>
          </p:nvSpPr>
          <p:spPr bwMode="auto">
            <a:xfrm>
              <a:off x="2374900" y="5058004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64"/>
            <p:cNvSpPr>
              <a:spLocks noChangeArrowheads="1"/>
            </p:cNvSpPr>
            <p:nvPr/>
          </p:nvSpPr>
          <p:spPr bwMode="auto">
            <a:xfrm>
              <a:off x="5041640" y="5058004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0.9161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67"/>
            <p:cNvSpPr>
              <a:spLocks noChangeArrowheads="1"/>
            </p:cNvSpPr>
            <p:nvPr/>
          </p:nvSpPr>
          <p:spPr bwMode="auto">
            <a:xfrm>
              <a:off x="1238250" y="5400904"/>
              <a:ext cx="406400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68"/>
            <p:cNvSpPr>
              <a:spLocks noChangeArrowheads="1"/>
            </p:cNvSpPr>
            <p:nvPr/>
          </p:nvSpPr>
          <p:spPr bwMode="auto">
            <a:xfrm>
              <a:off x="2374900" y="5400904"/>
              <a:ext cx="263525" cy="3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69"/>
            <p:cNvSpPr>
              <a:spLocks noChangeArrowheads="1"/>
            </p:cNvSpPr>
            <p:nvPr/>
          </p:nvSpPr>
          <p:spPr bwMode="auto">
            <a:xfrm>
              <a:off x="5041640" y="5400904"/>
              <a:ext cx="8207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cs typeface="Arial" pitchFamily="34" charset="0"/>
                </a:rPr>
                <a:t>0.9665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72"/>
            <p:cNvSpPr>
              <a:spLocks noChangeArrowheads="1"/>
            </p:cNvSpPr>
            <p:nvPr/>
          </p:nvSpPr>
          <p:spPr bwMode="auto">
            <a:xfrm>
              <a:off x="1136650" y="1576616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73"/>
            <p:cNvSpPr>
              <a:spLocks noChangeArrowheads="1"/>
            </p:cNvSpPr>
            <p:nvPr/>
          </p:nvSpPr>
          <p:spPr bwMode="auto">
            <a:xfrm>
              <a:off x="1603375" y="1576616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74"/>
            <p:cNvSpPr>
              <a:spLocks noChangeArrowheads="1"/>
            </p:cNvSpPr>
            <p:nvPr/>
          </p:nvSpPr>
          <p:spPr bwMode="auto">
            <a:xfrm>
              <a:off x="3267075" y="1576616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75"/>
            <p:cNvSpPr>
              <a:spLocks noChangeArrowheads="1"/>
            </p:cNvSpPr>
            <p:nvPr/>
          </p:nvSpPr>
          <p:spPr bwMode="auto">
            <a:xfrm>
              <a:off x="7645627" y="1576616"/>
              <a:ext cx="20638" cy="158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76"/>
            <p:cNvSpPr>
              <a:spLocks noChangeShapeType="1"/>
            </p:cNvSpPr>
            <p:nvPr/>
          </p:nvSpPr>
          <p:spPr bwMode="auto">
            <a:xfrm>
              <a:off x="7645627" y="1597254"/>
              <a:ext cx="0" cy="34131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77"/>
            <p:cNvSpPr>
              <a:spLocks noChangeArrowheads="1"/>
            </p:cNvSpPr>
            <p:nvPr/>
          </p:nvSpPr>
          <p:spPr bwMode="auto">
            <a:xfrm>
              <a:off x="7645627" y="1597254"/>
              <a:ext cx="20638" cy="3413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78"/>
            <p:cNvSpPr>
              <a:spLocks noChangeShapeType="1"/>
            </p:cNvSpPr>
            <p:nvPr/>
          </p:nvSpPr>
          <p:spPr bwMode="auto">
            <a:xfrm>
              <a:off x="1136650" y="1576616"/>
              <a:ext cx="0" cy="414496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79"/>
            <p:cNvSpPr>
              <a:spLocks noChangeArrowheads="1"/>
            </p:cNvSpPr>
            <p:nvPr/>
          </p:nvSpPr>
          <p:spPr bwMode="auto">
            <a:xfrm>
              <a:off x="1136650" y="1576616"/>
              <a:ext cx="20638" cy="41449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80"/>
            <p:cNvSpPr>
              <a:spLocks noChangeShapeType="1"/>
            </p:cNvSpPr>
            <p:nvPr/>
          </p:nvSpPr>
          <p:spPr bwMode="auto">
            <a:xfrm>
              <a:off x="1157288" y="5736093"/>
              <a:ext cx="446088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81"/>
            <p:cNvSpPr>
              <a:spLocks noChangeArrowheads="1"/>
            </p:cNvSpPr>
            <p:nvPr/>
          </p:nvSpPr>
          <p:spPr bwMode="auto">
            <a:xfrm>
              <a:off x="1157288" y="5736093"/>
              <a:ext cx="446088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82"/>
            <p:cNvSpPr>
              <a:spLocks noChangeShapeType="1"/>
            </p:cNvSpPr>
            <p:nvPr/>
          </p:nvSpPr>
          <p:spPr bwMode="auto">
            <a:xfrm>
              <a:off x="1603375" y="1597254"/>
              <a:ext cx="0" cy="4124325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83"/>
            <p:cNvSpPr>
              <a:spLocks noChangeArrowheads="1"/>
            </p:cNvSpPr>
            <p:nvPr/>
          </p:nvSpPr>
          <p:spPr bwMode="auto">
            <a:xfrm>
              <a:off x="1603375" y="1597254"/>
              <a:ext cx="20638" cy="412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84"/>
            <p:cNvSpPr>
              <a:spLocks noChangeShapeType="1"/>
            </p:cNvSpPr>
            <p:nvPr/>
          </p:nvSpPr>
          <p:spPr bwMode="auto">
            <a:xfrm>
              <a:off x="1624013" y="5736093"/>
              <a:ext cx="1643063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85"/>
            <p:cNvSpPr>
              <a:spLocks noChangeArrowheads="1"/>
            </p:cNvSpPr>
            <p:nvPr/>
          </p:nvSpPr>
          <p:spPr bwMode="auto">
            <a:xfrm>
              <a:off x="1638527" y="5736093"/>
              <a:ext cx="1643063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86"/>
            <p:cNvSpPr>
              <a:spLocks noChangeShapeType="1"/>
            </p:cNvSpPr>
            <p:nvPr/>
          </p:nvSpPr>
          <p:spPr bwMode="auto">
            <a:xfrm>
              <a:off x="3267075" y="1597254"/>
              <a:ext cx="0" cy="4124325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87"/>
            <p:cNvSpPr>
              <a:spLocks noChangeArrowheads="1"/>
            </p:cNvSpPr>
            <p:nvPr/>
          </p:nvSpPr>
          <p:spPr bwMode="auto">
            <a:xfrm>
              <a:off x="3267075" y="1597254"/>
              <a:ext cx="20638" cy="4124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88"/>
            <p:cNvSpPr>
              <a:spLocks noChangeShapeType="1"/>
            </p:cNvSpPr>
            <p:nvPr/>
          </p:nvSpPr>
          <p:spPr bwMode="auto">
            <a:xfrm>
              <a:off x="3287713" y="5736093"/>
              <a:ext cx="4343400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89"/>
            <p:cNvSpPr>
              <a:spLocks noChangeArrowheads="1"/>
            </p:cNvSpPr>
            <p:nvPr/>
          </p:nvSpPr>
          <p:spPr bwMode="auto">
            <a:xfrm>
              <a:off x="3316741" y="5736093"/>
              <a:ext cx="43434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90"/>
            <p:cNvSpPr>
              <a:spLocks noChangeShapeType="1"/>
            </p:cNvSpPr>
            <p:nvPr/>
          </p:nvSpPr>
          <p:spPr bwMode="auto">
            <a:xfrm flipH="1">
              <a:off x="7660141" y="1578204"/>
              <a:ext cx="1588" cy="4143375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91"/>
            <p:cNvSpPr>
              <a:spLocks noChangeArrowheads="1"/>
            </p:cNvSpPr>
            <p:nvPr/>
          </p:nvSpPr>
          <p:spPr bwMode="auto">
            <a:xfrm>
              <a:off x="7645627" y="2321154"/>
              <a:ext cx="20638" cy="34004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92"/>
            <p:cNvSpPr>
              <a:spLocks noChangeShapeType="1"/>
            </p:cNvSpPr>
            <p:nvPr/>
          </p:nvSpPr>
          <p:spPr bwMode="auto">
            <a:xfrm>
              <a:off x="1136650" y="5736093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93"/>
            <p:cNvSpPr>
              <a:spLocks noChangeArrowheads="1"/>
            </p:cNvSpPr>
            <p:nvPr/>
          </p:nvSpPr>
          <p:spPr bwMode="auto">
            <a:xfrm>
              <a:off x="1136650" y="5736093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94"/>
            <p:cNvSpPr>
              <a:spLocks noChangeShapeType="1"/>
            </p:cNvSpPr>
            <p:nvPr/>
          </p:nvSpPr>
          <p:spPr bwMode="auto">
            <a:xfrm>
              <a:off x="1603375" y="5736093"/>
              <a:ext cx="1588" cy="20638"/>
            </a:xfrm>
            <a:prstGeom prst="line">
              <a:avLst/>
            </a:prstGeom>
            <a:noFill/>
            <a:ln w="0">
              <a:solidFill>
                <a:srgbClr val="C0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95"/>
            <p:cNvSpPr>
              <a:spLocks noChangeArrowheads="1"/>
            </p:cNvSpPr>
            <p:nvPr/>
          </p:nvSpPr>
          <p:spPr bwMode="auto">
            <a:xfrm>
              <a:off x="1603375" y="5736093"/>
              <a:ext cx="20638" cy="4127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100"/>
            <p:cNvSpPr>
              <a:spLocks noChangeShapeType="1"/>
            </p:cNvSpPr>
            <p:nvPr/>
          </p:nvSpPr>
          <p:spPr bwMode="auto">
            <a:xfrm>
              <a:off x="1157288" y="157661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101"/>
            <p:cNvSpPr>
              <a:spLocks noChangeArrowheads="1"/>
            </p:cNvSpPr>
            <p:nvPr/>
          </p:nvSpPr>
          <p:spPr bwMode="auto">
            <a:xfrm>
              <a:off x="1157288" y="157661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102"/>
            <p:cNvSpPr>
              <a:spLocks noChangeShapeType="1"/>
            </p:cNvSpPr>
            <p:nvPr/>
          </p:nvSpPr>
          <p:spPr bwMode="auto">
            <a:xfrm>
              <a:off x="1157288" y="1917929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103"/>
            <p:cNvSpPr>
              <a:spLocks noChangeArrowheads="1"/>
            </p:cNvSpPr>
            <p:nvPr/>
          </p:nvSpPr>
          <p:spPr bwMode="auto">
            <a:xfrm>
              <a:off x="1157288" y="1917929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104"/>
            <p:cNvSpPr>
              <a:spLocks noChangeShapeType="1"/>
            </p:cNvSpPr>
            <p:nvPr/>
          </p:nvSpPr>
          <p:spPr bwMode="auto">
            <a:xfrm>
              <a:off x="1157288" y="230051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105"/>
            <p:cNvSpPr>
              <a:spLocks noChangeArrowheads="1"/>
            </p:cNvSpPr>
            <p:nvPr/>
          </p:nvSpPr>
          <p:spPr bwMode="auto">
            <a:xfrm>
              <a:off x="1157288" y="230051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06"/>
            <p:cNvSpPr>
              <a:spLocks noChangeShapeType="1"/>
            </p:cNvSpPr>
            <p:nvPr/>
          </p:nvSpPr>
          <p:spPr bwMode="auto">
            <a:xfrm>
              <a:off x="1157288" y="264341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07"/>
            <p:cNvSpPr>
              <a:spLocks noChangeArrowheads="1"/>
            </p:cNvSpPr>
            <p:nvPr/>
          </p:nvSpPr>
          <p:spPr bwMode="auto">
            <a:xfrm>
              <a:off x="1157288" y="264341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108"/>
            <p:cNvSpPr>
              <a:spLocks noChangeShapeType="1"/>
            </p:cNvSpPr>
            <p:nvPr/>
          </p:nvSpPr>
          <p:spPr bwMode="auto">
            <a:xfrm>
              <a:off x="1157288" y="3327629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109"/>
            <p:cNvSpPr>
              <a:spLocks noChangeArrowheads="1"/>
            </p:cNvSpPr>
            <p:nvPr/>
          </p:nvSpPr>
          <p:spPr bwMode="auto">
            <a:xfrm>
              <a:off x="1157288" y="3327629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110"/>
            <p:cNvSpPr>
              <a:spLocks noChangeShapeType="1"/>
            </p:cNvSpPr>
            <p:nvPr/>
          </p:nvSpPr>
          <p:spPr bwMode="auto">
            <a:xfrm>
              <a:off x="1157288" y="3668941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111"/>
            <p:cNvSpPr>
              <a:spLocks noChangeArrowheads="1"/>
            </p:cNvSpPr>
            <p:nvPr/>
          </p:nvSpPr>
          <p:spPr bwMode="auto">
            <a:xfrm>
              <a:off x="1157288" y="3668941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12"/>
            <p:cNvSpPr>
              <a:spLocks noChangeShapeType="1"/>
            </p:cNvSpPr>
            <p:nvPr/>
          </p:nvSpPr>
          <p:spPr bwMode="auto">
            <a:xfrm>
              <a:off x="1157288" y="4011841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113"/>
            <p:cNvSpPr>
              <a:spLocks noChangeArrowheads="1"/>
            </p:cNvSpPr>
            <p:nvPr/>
          </p:nvSpPr>
          <p:spPr bwMode="auto">
            <a:xfrm>
              <a:off x="1157288" y="4011841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114"/>
            <p:cNvSpPr>
              <a:spLocks noChangeShapeType="1"/>
            </p:cNvSpPr>
            <p:nvPr/>
          </p:nvSpPr>
          <p:spPr bwMode="auto">
            <a:xfrm>
              <a:off x="1157288" y="4353154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15"/>
            <p:cNvSpPr>
              <a:spLocks noChangeArrowheads="1"/>
            </p:cNvSpPr>
            <p:nvPr/>
          </p:nvSpPr>
          <p:spPr bwMode="auto">
            <a:xfrm>
              <a:off x="1157288" y="4353154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16"/>
            <p:cNvSpPr>
              <a:spLocks noChangeShapeType="1"/>
            </p:cNvSpPr>
            <p:nvPr/>
          </p:nvSpPr>
          <p:spPr bwMode="auto">
            <a:xfrm>
              <a:off x="1157288" y="4696054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17"/>
            <p:cNvSpPr>
              <a:spLocks noChangeArrowheads="1"/>
            </p:cNvSpPr>
            <p:nvPr/>
          </p:nvSpPr>
          <p:spPr bwMode="auto">
            <a:xfrm>
              <a:off x="1157288" y="4696054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18"/>
            <p:cNvSpPr>
              <a:spLocks noChangeShapeType="1"/>
            </p:cNvSpPr>
            <p:nvPr/>
          </p:nvSpPr>
          <p:spPr bwMode="auto">
            <a:xfrm>
              <a:off x="1157288" y="503736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119"/>
            <p:cNvSpPr>
              <a:spLocks noChangeArrowheads="1"/>
            </p:cNvSpPr>
            <p:nvPr/>
          </p:nvSpPr>
          <p:spPr bwMode="auto">
            <a:xfrm>
              <a:off x="1157288" y="503736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20"/>
            <p:cNvSpPr>
              <a:spLocks noChangeShapeType="1"/>
            </p:cNvSpPr>
            <p:nvPr/>
          </p:nvSpPr>
          <p:spPr bwMode="auto">
            <a:xfrm>
              <a:off x="1157288" y="5380266"/>
              <a:ext cx="6494463" cy="158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21"/>
            <p:cNvSpPr>
              <a:spLocks noChangeArrowheads="1"/>
            </p:cNvSpPr>
            <p:nvPr/>
          </p:nvSpPr>
          <p:spPr bwMode="auto">
            <a:xfrm>
              <a:off x="1157288" y="5380266"/>
              <a:ext cx="6515100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ight Triangle 112"/>
            <p:cNvSpPr/>
            <p:nvPr/>
          </p:nvSpPr>
          <p:spPr bwMode="auto">
            <a:xfrm flipH="1">
              <a:off x="1171802" y="1596572"/>
              <a:ext cx="425450" cy="301513"/>
            </a:xfrm>
            <a:prstGeom prst="rtTriangle">
              <a:avLst/>
            </a:prstGeom>
            <a:solidFill>
              <a:srgbClr val="64000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473640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685800" y="134711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Probability Distribution</a:t>
            </a:r>
          </a:p>
        </p:txBody>
      </p:sp>
      <p:sp>
        <p:nvSpPr>
          <p:cNvPr id="195590" name="AutoShape 6"/>
          <p:cNvSpPr>
            <a:spLocks noChangeArrowheads="1"/>
          </p:cNvSpPr>
          <p:nvPr/>
        </p:nvSpPr>
        <p:spPr bwMode="auto">
          <a:xfrm rot="5400000">
            <a:off x="809625" y="18700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4" name="Rectangle 10"/>
          <p:cNvSpPr>
            <a:spLocks noChangeArrowheads="1"/>
          </p:cNvSpPr>
          <p:nvPr/>
        </p:nvSpPr>
        <p:spPr bwMode="auto">
          <a:xfrm>
            <a:off x="1104900" y="1133475"/>
            <a:ext cx="6889750" cy="1708150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10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 property of the Poisson distribution is that</a:t>
            </a:r>
          </a:p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10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mean and variance are equal.</a:t>
            </a:r>
          </a:p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10000"/>
            </a:pPr>
            <a:endParaRPr lang="en-US" sz="1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marL="571500" lvl="1" indent="-4572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10000"/>
            </a:pPr>
            <a:r>
              <a:rPr lang="en-US" sz="32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</a:t>
            </a:r>
            <a:endParaRPr lang="en-US" sz="3200" baseline="300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pSp>
        <p:nvGrpSpPr>
          <p:cNvPr id="195701" name="Group 117"/>
          <p:cNvGrpSpPr>
            <a:grpSpLocks/>
          </p:cNvGrpSpPr>
          <p:nvPr/>
        </p:nvGrpSpPr>
        <p:grpSpPr bwMode="auto">
          <a:xfrm>
            <a:off x="4000500" y="2105025"/>
            <a:ext cx="1257300" cy="571500"/>
            <a:chOff x="2520" y="1464"/>
            <a:chExt cx="792" cy="36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95700" name="Rectangle 116"/>
            <p:cNvSpPr>
              <a:spLocks noChangeArrowheads="1"/>
            </p:cNvSpPr>
            <p:nvPr/>
          </p:nvSpPr>
          <p:spPr bwMode="auto">
            <a:xfrm>
              <a:off x="2520" y="1464"/>
              <a:ext cx="792" cy="360"/>
            </a:xfrm>
            <a:prstGeom prst="rect">
              <a:avLst/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99" name="Text Box 115"/>
            <p:cNvSpPr txBox="1">
              <a:spLocks noChangeArrowheads="1"/>
            </p:cNvSpPr>
            <p:nvPr/>
          </p:nvSpPr>
          <p:spPr bwMode="auto">
            <a:xfrm>
              <a:off x="2583" y="1483"/>
              <a:ext cx="667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m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s </a:t>
              </a:r>
              <a:r>
                <a:rPr lang="en-US" sz="2400" baseline="300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665216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95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5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5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90" grpId="0" animBg="1"/>
      <p:bldP spid="195594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685800" y="134711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Poisson Probability Distribution</a:t>
            </a:r>
          </a:p>
        </p:txBody>
      </p:sp>
      <p:sp>
        <p:nvSpPr>
          <p:cNvPr id="200811" name="Rectangle 107"/>
          <p:cNvSpPr>
            <a:spLocks noChangeArrowheads="1"/>
          </p:cNvSpPr>
          <p:nvPr/>
        </p:nvSpPr>
        <p:spPr bwMode="auto">
          <a:xfrm>
            <a:off x="2287588" y="1466850"/>
            <a:ext cx="5816600" cy="1036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Variance for Number of Arrivals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	During 30-Minute Periods	</a:t>
            </a:r>
          </a:p>
        </p:txBody>
      </p:sp>
      <p:sp>
        <p:nvSpPr>
          <p:cNvPr id="200812" name="Rectangle 108"/>
          <p:cNvSpPr>
            <a:spLocks noChangeArrowheads="1"/>
          </p:cNvSpPr>
          <p:nvPr/>
        </p:nvSpPr>
        <p:spPr bwMode="auto">
          <a:xfrm>
            <a:off x="2933700" y="2486025"/>
            <a:ext cx="3181350" cy="857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baseline="300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3 </a:t>
            </a:r>
          </a:p>
        </p:txBody>
      </p:sp>
      <p:sp>
        <p:nvSpPr>
          <p:cNvPr id="200813" name="AutoShape 109"/>
          <p:cNvSpPr>
            <a:spLocks noChangeArrowheads="1"/>
          </p:cNvSpPr>
          <p:nvPr/>
        </p:nvSpPr>
        <p:spPr bwMode="auto">
          <a:xfrm rot="5400000">
            <a:off x="2047875" y="1608138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814" name="Rectangle 110"/>
          <p:cNvSpPr>
            <a:spLocks noChangeArrowheads="1"/>
          </p:cNvSpPr>
          <p:nvPr/>
        </p:nvSpPr>
        <p:spPr bwMode="auto">
          <a:xfrm>
            <a:off x="681038" y="1009650"/>
            <a:ext cx="62103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Mercy Hospital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0349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008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811" grpId="0" autoUpdateAnimBg="0"/>
      <p:bldP spid="200812" grpId="0" animBg="1" autoUpdateAnimBg="0"/>
      <p:bldP spid="2008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56673" y="815003"/>
          <a:ext cx="9054152" cy="2355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Worksheet" r:id="rId3" imgW="11163244" imgH="2905200" progId="Excel.Sheet.12">
                  <p:embed/>
                </p:oleObj>
              </mc:Choice>
              <mc:Fallback>
                <p:oleObj name="Worksheet" r:id="rId3" imgW="11163244" imgH="2905200" progId="Excel.Shee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673" y="815003"/>
                        <a:ext cx="9054152" cy="2355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6194339"/>
            <a:ext cx="5921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</a:t>
            </a: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360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SQRT(10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302441" y="3365400"/>
          <a:ext cx="7730526" cy="2719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Worksheet" r:id="rId5" imgW="5171965" imgH="1819260" progId="Excel.Sheet.12">
                  <p:embed/>
                </p:oleObj>
              </mc:Choice>
              <mc:Fallback>
                <p:oleObj name="Worksheet" r:id="rId5" imgW="5171965" imgH="1819260" progId="Excel.Sheet.12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2441" y="3365400"/>
                        <a:ext cx="7730526" cy="2719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5-Point Star 14"/>
          <p:cNvSpPr/>
          <p:nvPr/>
        </p:nvSpPr>
        <p:spPr bwMode="auto">
          <a:xfrm>
            <a:off x="156673" y="-99397"/>
            <a:ext cx="914400" cy="914400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806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92704" y="1673827"/>
          <a:ext cx="7558310" cy="2338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Worksheet" r:id="rId3" imgW="5572251" imgH="1724066" progId="Excel.Sheet.12">
                  <p:embed/>
                </p:oleObj>
              </mc:Choice>
              <mc:Fallback>
                <p:oleObj name="Worksheet" r:id="rId3" imgW="5572251" imgH="1724066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2704" y="1673827"/>
                        <a:ext cx="7558310" cy="23385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7857826" y="2893263"/>
          <a:ext cx="831149" cy="1035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Worksheet" r:id="rId5" imgW="619259" imgH="771470" progId="Excel.Sheet.12">
                  <p:embed/>
                </p:oleObj>
              </mc:Choice>
              <mc:Fallback>
                <p:oleObj name="Worksheet" r:id="rId5" imgW="619259" imgH="771470" progId="Excel.Shee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57826" y="2893263"/>
                        <a:ext cx="831149" cy="1035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5-Point Star 7"/>
          <p:cNvSpPr/>
          <p:nvPr/>
        </p:nvSpPr>
        <p:spPr bwMode="auto">
          <a:xfrm>
            <a:off x="-121778" y="-31060"/>
            <a:ext cx="914400" cy="914400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874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47625"/>
            <a:ext cx="7772400" cy="814388"/>
          </a:xfrm>
          <a:noFill/>
          <a:ln/>
        </p:spPr>
        <p:txBody>
          <a:bodyPr/>
          <a:lstStyle/>
          <a:p>
            <a:r>
              <a:rPr lang="en-US"/>
              <a:t>End of Chapter 5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3797300" y="2895600"/>
            <a:ext cx="1557338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00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3927475" y="1952625"/>
            <a:ext cx="1681163" cy="2670175"/>
          </a:xfrm>
          <a:custGeom>
            <a:avLst/>
            <a:gdLst/>
            <a:ahLst/>
            <a:cxnLst>
              <a:cxn ang="0">
                <a:pos x="119" y="784"/>
              </a:cxn>
              <a:cxn ang="0">
                <a:pos x="0" y="1239"/>
              </a:cxn>
              <a:cxn ang="0">
                <a:pos x="409" y="1681"/>
              </a:cxn>
              <a:cxn ang="0">
                <a:pos x="1058" y="196"/>
              </a:cxn>
              <a:cxn ang="0">
                <a:pos x="1058" y="0"/>
              </a:cxn>
              <a:cxn ang="0">
                <a:pos x="334" y="1252"/>
              </a:cxn>
              <a:cxn ang="0">
                <a:pos x="119" y="784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31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dirty="0" smtClean="0"/>
              <a:t>Suppose </a:t>
            </a:r>
            <a:r>
              <a:rPr lang="en-US" sz="2400" dirty="0"/>
              <a:t>that 8</a:t>
            </a:r>
            <a:r>
              <a:rPr lang="en-US" sz="2400" dirty="0" smtClean="0"/>
              <a:t>% </a:t>
            </a:r>
            <a:r>
              <a:rPr lang="en-US" sz="2400" dirty="0"/>
              <a:t>of inmates in a large prison are known to be innocent. A non-profit group randomly selects </a:t>
            </a:r>
            <a:r>
              <a:rPr lang="en-US" sz="2400" dirty="0" smtClean="0"/>
              <a:t>25 </a:t>
            </a:r>
            <a:r>
              <a:rPr lang="en-US" sz="2400" dirty="0"/>
              <a:t>inmates from this prison. </a:t>
            </a:r>
            <a:r>
              <a:rPr lang="en-US" sz="2400" dirty="0" smtClean="0"/>
              <a:t> Find </a:t>
            </a:r>
            <a:r>
              <a:rPr lang="en-US" sz="2400" dirty="0"/>
              <a:t>the probability the group will find at least 3 innocent inmates. </a:t>
            </a:r>
            <a:endParaRPr lang="en-US" sz="2400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dirty="0" smtClean="0"/>
              <a:t>During </a:t>
            </a:r>
            <a:r>
              <a:rPr lang="en-US" sz="2400" dirty="0"/>
              <a:t>a severe thunderstorm, any transmission line is damaged with probability 0.04, independently of other transmission lines. A city with 75 transmission lines is hit by a severe thunderstorm. What is the probability that at least 5 of them get damaged</a:t>
            </a:r>
            <a:r>
              <a:rPr lang="en-US" sz="2400" dirty="0" smtClean="0"/>
              <a:t>?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dirty="0" smtClean="0"/>
              <a:t>Henry Ford was concerned </a:t>
            </a:r>
            <a:r>
              <a:rPr lang="en-US" sz="2400" dirty="0"/>
              <a:t>about a </a:t>
            </a:r>
            <a:r>
              <a:rPr lang="en-US" sz="2400" dirty="0" smtClean="0"/>
              <a:t>low retention </a:t>
            </a:r>
            <a:r>
              <a:rPr lang="en-US" sz="2400" dirty="0"/>
              <a:t>rate for its employees.  </a:t>
            </a:r>
            <a:r>
              <a:rPr lang="en-US" sz="2400" dirty="0" smtClean="0"/>
              <a:t>To alleviate the problem, he increased the salary of the salary of the daily workers. For </a:t>
            </a:r>
            <a:r>
              <a:rPr lang="en-US" sz="2400" dirty="0"/>
              <a:t>any </a:t>
            </a:r>
            <a:r>
              <a:rPr lang="en-US" sz="2400" dirty="0" smtClean="0"/>
              <a:t>daily worker chosen </a:t>
            </a:r>
            <a:r>
              <a:rPr lang="en-US" sz="2400" dirty="0"/>
              <a:t>at random</a:t>
            </a:r>
            <a:r>
              <a:rPr lang="en-US" sz="2400" dirty="0" smtClean="0"/>
              <a:t>, it was estimated that with a probability </a:t>
            </a:r>
            <a:r>
              <a:rPr lang="en-US" sz="2400" dirty="0"/>
              <a:t>of </a:t>
            </a:r>
            <a:r>
              <a:rPr lang="en-US" sz="2400" dirty="0" smtClean="0"/>
              <a:t>0.2 </a:t>
            </a:r>
            <a:r>
              <a:rPr lang="en-US" sz="2400" dirty="0"/>
              <a:t>that </a:t>
            </a:r>
            <a:r>
              <a:rPr lang="en-US" sz="2400" dirty="0" smtClean="0"/>
              <a:t>the person </a:t>
            </a:r>
            <a:r>
              <a:rPr lang="en-US" sz="2400" dirty="0"/>
              <a:t>will not be with the company next year</a:t>
            </a:r>
            <a:r>
              <a:rPr lang="en-US" sz="2400" dirty="0" smtClean="0"/>
              <a:t>. What is the </a:t>
            </a:r>
            <a:r>
              <a:rPr lang="en-US" sz="2400" dirty="0"/>
              <a:t>probability that </a:t>
            </a:r>
            <a:r>
              <a:rPr lang="en-US" sz="2400" dirty="0" smtClean="0"/>
              <a:t>chosen 3 workers at random, 1 </a:t>
            </a:r>
            <a:r>
              <a:rPr lang="en-US" sz="2400" dirty="0"/>
              <a:t>of them </a:t>
            </a:r>
            <a:r>
              <a:rPr lang="en-US" sz="2400" dirty="0" smtClean="0"/>
              <a:t>would have left the company in one year.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09600"/>
          </a:xfrm>
        </p:spPr>
        <p:txBody>
          <a:bodyPr/>
          <a:lstStyle/>
          <a:p>
            <a:r>
              <a:rPr lang="en-US" dirty="0" smtClean="0"/>
              <a:t>Examples of Binomial Distribution</a:t>
            </a:r>
            <a:endParaRPr lang="en-US" dirty="0"/>
          </a:p>
        </p:txBody>
      </p:sp>
      <p:sp>
        <p:nvSpPr>
          <p:cNvPr id="4" name="5-Point Star 3"/>
          <p:cNvSpPr/>
          <p:nvPr/>
        </p:nvSpPr>
        <p:spPr bwMode="auto">
          <a:xfrm>
            <a:off x="8305799" y="0"/>
            <a:ext cx="838201" cy="609600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Distribution</a:t>
            </a:r>
            <a:endParaRPr lang="en-US" dirty="0"/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69329" y="838200"/>
            <a:ext cx="9021581" cy="2389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x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= the number of successes</a:t>
            </a:r>
          </a:p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p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= the probability of a success on one trial</a:t>
            </a:r>
          </a:p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= the number of trials</a:t>
            </a:r>
            <a:endParaRPr lang="en-US" sz="2400" dirty="0">
              <a:solidFill>
                <a:srgbClr val="002060"/>
              </a:solidFill>
              <a:latin typeface="Book Antiqua" pitchFamily="18" charset="0"/>
            </a:endParaRPr>
          </a:p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f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x</a:t>
            </a:r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) = the probability of </a:t>
            </a:r>
            <a:r>
              <a:rPr lang="en-US" sz="2400" i="1" dirty="0">
                <a:solidFill>
                  <a:srgbClr val="002060"/>
                </a:solidFill>
                <a:latin typeface="Book Antiqua" pitchFamily="18" charset="0"/>
              </a:rPr>
              <a:t>x</a:t>
            </a:r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 successes in </a:t>
            </a:r>
            <a:r>
              <a:rPr lang="en-US" sz="2400" i="1" dirty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trials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! = </a:t>
            </a: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– 1)(</a:t>
            </a:r>
            <a:r>
              <a:rPr lang="en-US" sz="2400" i="1" dirty="0" smtClean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400" dirty="0" smtClean="0">
                <a:solidFill>
                  <a:srgbClr val="002060"/>
                </a:solidFill>
                <a:latin typeface="Book Antiqua" pitchFamily="18" charset="0"/>
              </a:rPr>
              <a:t> – 2) ….. (2)(1)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</a:t>
            </a:r>
            <a:endParaRPr lang="en-US" sz="24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"/>
              <p:cNvSpPr txBox="1"/>
              <p:nvPr/>
            </p:nvSpPr>
            <p:spPr>
              <a:xfrm>
                <a:off x="209550" y="3377747"/>
                <a:ext cx="8629650" cy="95987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!</m:t>
                          </m:r>
                        </m:num>
                        <m:den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!</m:t>
                          </m:r>
                          <m:d>
                            <m:dPr>
                              <m:ctrlPr>
                                <a:rPr lang="en-US" sz="28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lang="en-US" sz="28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lang="en-US" sz="28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r>
                                <a:rPr lang="en-US" sz="28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               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                  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𝑝</m:t>
                          </m:r>
                        </m:e>
                        <m:sup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(1−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𝑝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lang="en-US" sz="2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800" b="0" i="1" dirty="0">
                  <a:solidFill>
                    <a:srgbClr val="002060"/>
                  </a:solidFill>
                  <a:latin typeface="Cambria Math" panose="02040503050406030204" pitchFamily="18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5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50" y="3377747"/>
                <a:ext cx="8629650" cy="9598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09550" y="44879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Number of experimental</a:t>
            </a:r>
          </a:p>
          <a:p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 outcomes providing exactly</a:t>
            </a:r>
          </a:p>
          <a:p>
            <a:r>
              <a:rPr lang="en-US" sz="2400" i="1" dirty="0">
                <a:solidFill>
                  <a:srgbClr val="002060"/>
                </a:solidFill>
                <a:latin typeface="Book Antiqua" pitchFamily="18" charset="0"/>
              </a:rPr>
              <a:t>x</a:t>
            </a:r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 successes in </a:t>
            </a:r>
            <a:r>
              <a:rPr lang="en-US" sz="2400" i="1" dirty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 trials</a:t>
            </a:r>
            <a:endParaRPr lang="en-US" sz="24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56200" y="44879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Probability of a particular</a:t>
            </a:r>
          </a:p>
          <a:p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 sequence of trial outcomes</a:t>
            </a:r>
          </a:p>
          <a:p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 with x successes in </a:t>
            </a:r>
            <a:r>
              <a:rPr lang="en-US" sz="2400" i="1" dirty="0">
                <a:solidFill>
                  <a:srgbClr val="002060"/>
                </a:solidFill>
                <a:latin typeface="Book Antiqua" pitchFamily="18" charset="0"/>
              </a:rPr>
              <a:t>n</a:t>
            </a:r>
            <a:r>
              <a:rPr lang="en-US" sz="2400" dirty="0">
                <a:solidFill>
                  <a:srgbClr val="002060"/>
                </a:solidFill>
                <a:latin typeface="Book Antiqua" pitchFamily="18" charset="0"/>
              </a:rPr>
              <a:t> trials</a:t>
            </a:r>
            <a:endParaRPr lang="en-US" sz="24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131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2"/>
              <p:cNvSpPr txBox="1"/>
              <p:nvPr/>
            </p:nvSpPr>
            <p:spPr>
              <a:xfrm>
                <a:off x="3200400" y="962418"/>
                <a:ext cx="1854232" cy="95987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</a:rPr>
                            <m:t>𝒏</m:t>
                          </m:r>
                          <m:r>
                            <a:rPr lang="en-US" sz="28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</a:rPr>
                            <m:t>!</m:t>
                          </m:r>
                          <m:d>
                            <m:dPr>
                              <m:ctrlPr>
                                <a:rPr lang="en-US" sz="28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</a:rPr>
                                <m:t>𝒏</m:t>
                              </m:r>
                              <m:r>
                                <a:rPr lang="en-US" sz="28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solidFill>
                    <a:srgbClr val="000000"/>
                  </a:solidFill>
                  <a:effectLst/>
                </a:endParaRPr>
              </a:p>
            </p:txBody>
          </p:sp>
        </mc:Choice>
        <mc:Fallback>
          <p:sp>
            <p:nvSpPr>
              <p:cNvPr id="5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962418"/>
                <a:ext cx="1854232" cy="9598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254485"/>
              </p:ext>
            </p:extLst>
          </p:nvPr>
        </p:nvGraphicFramePr>
        <p:xfrm>
          <a:off x="0" y="2286000"/>
          <a:ext cx="9066131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Worksheet" r:id="rId4" imgW="6210367" imgH="2609820" progId="Excel.Sheet.12">
                  <p:link updateAutomatic="1"/>
                </p:oleObj>
              </mc:Choice>
              <mc:Fallback>
                <p:oleObj name="Worksheet" r:id="rId4" imgW="6210367" imgH="260982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2286000"/>
                        <a:ext cx="9066131" cy="381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098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036712"/>
              </p:ext>
            </p:extLst>
          </p:nvPr>
        </p:nvGraphicFramePr>
        <p:xfrm>
          <a:off x="854439" y="1752600"/>
          <a:ext cx="7451361" cy="4662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Worksheet" r:id="rId3" imgW="4733841" imgH="2962170" progId="Excel.Sheet.12">
                  <p:link updateAutomatic="1"/>
                </p:oleObj>
              </mc:Choice>
              <mc:Fallback>
                <p:oleObj name="Worksheet" r:id="rId3" imgW="4733841" imgH="296217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4439" y="1752600"/>
                        <a:ext cx="7451361" cy="4662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1"/>
              <p:cNvSpPr txBox="1"/>
              <p:nvPr/>
            </p:nvSpPr>
            <p:spPr>
              <a:xfrm>
                <a:off x="2503668" y="673947"/>
                <a:ext cx="4152901" cy="95987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!</m:t>
                          </m:r>
                        </m:num>
                        <m:den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!</m:t>
                          </m:r>
                          <m:d>
                            <m:dPr>
                              <m:ctrlPr>
                                <a:rPr lang="en-US" sz="2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lang="en-US" sz="2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  <m:r>
                                <a:rPr lang="en-US" sz="2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r>
                                <a:rPr lang="en-US" sz="2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𝑝</m:t>
                          </m:r>
                        </m:e>
                        <m:sup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(1−</m:t>
                          </m:r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𝑝</m:t>
                          </m:r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lang="en-US" sz="2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800" b="0" i="1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5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668" y="673947"/>
                <a:ext cx="4152901" cy="9598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3395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  <a:endParaRPr lang="en-US" dirty="0"/>
          </a:p>
        </p:txBody>
      </p:sp>
      <p:pic>
        <p:nvPicPr>
          <p:cNvPr id="2426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5" y="994690"/>
            <a:ext cx="8459009" cy="466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426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524656" y="8580"/>
          <a:ext cx="7974767" cy="6790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Worksheet" r:id="rId3" imgW="3143216" imgH="2676510" progId="Excel.Sheet.12">
                  <p:embed/>
                </p:oleObj>
              </mc:Choice>
              <mc:Fallback>
                <p:oleObj name="Worksheet" r:id="rId3" imgW="3143216" imgH="267651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4656" y="8580"/>
                        <a:ext cx="7974767" cy="6790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5-Point Star 3"/>
          <p:cNvSpPr/>
          <p:nvPr/>
        </p:nvSpPr>
        <p:spPr bwMode="auto">
          <a:xfrm>
            <a:off x="307399" y="97876"/>
            <a:ext cx="914400" cy="914400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396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 bwMode="auto">
          <a:xfrm>
            <a:off x="307399" y="97876"/>
            <a:ext cx="914400" cy="914400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123600"/>
            <a:ext cx="89500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accent4">
                    <a:lumMod val="10000"/>
                  </a:schemeClr>
                </a:solidFill>
                <a:effectLst/>
              </a:rPr>
              <a:t>I am going to have a 10 multiple choice question Quiz (with 4 answers ) tomorrow and have not studied at all. What is the chance of getting at least 60% on the Quiz?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615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Custom 4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3745</TotalTime>
  <Words>1224</Words>
  <Application>Microsoft Office PowerPoint</Application>
  <PresentationFormat>On-screen Show (4:3)</PresentationFormat>
  <Paragraphs>304</Paragraphs>
  <Slides>29</Slides>
  <Notes>11</Notes>
  <HiddenSlides>0</HiddenSlides>
  <MMClips>0</MMClips>
  <ScaleCrop>false</ScaleCrop>
  <HeadingPairs>
    <vt:vector size="10" baseType="variant">
      <vt:variant>
        <vt:lpstr>Fonts Used</vt:lpstr>
      </vt:variant>
      <vt:variant>
        <vt:i4>14</vt:i4>
      </vt:variant>
      <vt:variant>
        <vt:lpstr>Theme</vt:lpstr>
      </vt:variant>
      <vt:variant>
        <vt:i4>4</vt:i4>
      </vt:variant>
      <vt:variant>
        <vt:lpstr>Links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53" baseType="lpstr">
      <vt:lpstr>ＭＳ Ｐゴシック</vt:lpstr>
      <vt:lpstr>Arial</vt:lpstr>
      <vt:lpstr>Book Antiqua</vt:lpstr>
      <vt:lpstr>Calibri</vt:lpstr>
      <vt:lpstr>Cambria Math</vt:lpstr>
      <vt:lpstr>Garamond</vt:lpstr>
      <vt:lpstr>Impact</vt:lpstr>
      <vt:lpstr>Lucida Calligraphy</vt:lpstr>
      <vt:lpstr>Monotype Sorts</vt:lpstr>
      <vt:lpstr>MS Reference Sans Serif</vt:lpstr>
      <vt:lpstr>MS Reference Serif</vt:lpstr>
      <vt:lpstr>Symbol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file:///F:\CLU\521\Fall14\Modern\Ch5\ArdiCh5.xlsx!B4.BinExample!R1C1:R9C11</vt:lpstr>
      <vt:lpstr>file:///F:\CLU\521\Fall14\Modern\Ch5\ArdiCh5.xlsx!B5.BinExample2!R1C1:R8C8</vt:lpstr>
      <vt:lpstr>\\webdrive\aa2035\public_html\CourseBase\Probability\S-3b-Binomial\3.BinPois.xlsx!B1.FACT&amp;COMBIN!R1C1:R13C6</vt:lpstr>
      <vt:lpstr>\\webdrive\aa2035\public_html\CourseBase\Probability\S-3b-Binomial\3.BinPois.xlsx!B2.BinFormula!R1C1:R14C6</vt:lpstr>
      <vt:lpstr>Worksheet</vt:lpstr>
      <vt:lpstr>Equation</vt:lpstr>
      <vt:lpstr>Descriptive Statistics</vt:lpstr>
      <vt:lpstr>Binomial Distribution</vt:lpstr>
      <vt:lpstr>Examples of Binomial Distribution</vt:lpstr>
      <vt:lpstr>Binomial Distribution</vt:lpstr>
      <vt:lpstr>Excel</vt:lpstr>
      <vt:lpstr>Excel</vt:lpstr>
      <vt:lpstr>Excel</vt:lpstr>
      <vt:lpstr>PowerPoint Presentation</vt:lpstr>
      <vt:lpstr>PowerPoint Presentation</vt:lpstr>
      <vt:lpstr>Excel</vt:lpstr>
      <vt:lpstr>Excel</vt:lpstr>
      <vt:lpstr>Excel</vt:lpstr>
      <vt:lpstr>PowerPoint Presentation</vt:lpstr>
      <vt:lpstr>PowerPoint Presentation</vt:lpstr>
      <vt:lpstr>PowerPoint Presentation</vt:lpstr>
      <vt:lpstr>Poisson Probability Distribution</vt:lpstr>
      <vt:lpstr>Poisson Probability Distribution</vt:lpstr>
      <vt:lpstr>Poisson Probability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5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95</cp:revision>
  <dcterms:created xsi:type="dcterms:W3CDTF">2008-11-22T01:06:20Z</dcterms:created>
  <dcterms:modified xsi:type="dcterms:W3CDTF">2017-12-28T05:17:23Z</dcterms:modified>
</cp:coreProperties>
</file>