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4"/>
  </p:notesMasterIdLst>
  <p:handoutMasterIdLst>
    <p:handoutMasterId r:id="rId15"/>
  </p:handoutMasterIdLst>
  <p:sldIdLst>
    <p:sldId id="704" r:id="rId5"/>
    <p:sldId id="682" r:id="rId6"/>
    <p:sldId id="571" r:id="rId7"/>
    <p:sldId id="574" r:id="rId8"/>
    <p:sldId id="575" r:id="rId9"/>
    <p:sldId id="577" r:id="rId10"/>
    <p:sldId id="576" r:id="rId11"/>
    <p:sldId id="569" r:id="rId12"/>
    <p:sldId id="538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0"/>
    <a:srgbClr val="BE181E"/>
    <a:srgbClr val="A50023"/>
    <a:srgbClr val="C61A20"/>
    <a:srgbClr val="FFFFFF"/>
    <a:srgbClr val="C01B1E"/>
    <a:srgbClr val="DF2B26"/>
    <a:srgbClr val="016E39"/>
    <a:srgbClr val="AF0000"/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73" autoAdjust="0"/>
    <p:restoredTop sz="94660"/>
  </p:normalViewPr>
  <p:slideViewPr>
    <p:cSldViewPr>
      <p:cViewPr varScale="1">
        <p:scale>
          <a:sx n="110" d="100"/>
          <a:sy n="110" d="100"/>
        </p:scale>
        <p:origin x="34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6/21/2022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AA0000"/>
          </a:solidFill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725" y="5751"/>
            <a:ext cx="11569700" cy="6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23004"/>
            <a:ext cx="12192000" cy="5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Binomial Probability Distribution, Ardavan Asef-Vaziri.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64261" y="6538317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aa2035/CourseBase/Probability/S-3b-Binomial/Binomial.xlsx#Page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qIzC1-9PwQo" TargetMode="External"/><Relationship Id="rId5" Type="http://schemas.openxmlformats.org/officeDocument/2006/relationships/hyperlink" Target="https://www.youtube.com/watch?v=NaDZ0zVTyXQ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aa2035/CourseBase/Probability/S-3b-Binomial/Binomial.xlsx#Page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aa2035/CourseBase/Probability/S-3b-Binomial/Binomial.xlsx#Page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aa2035/CourseBase/Probability/S-3b-Binomial/Binomial.xlsx#Page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aa2035/CourseBase/Probability/S-3b-Binomial/Binomial.xlsx#Page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aa2035/CourseBase/Probability/S-3b-Binomial/Binomial.xlsx#Page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aa2035/CourseBase/Probability/S-3b-Binomial/Binomial.xlsx#Page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28"/>
            <a:ext cx="9144000" cy="544352"/>
          </a:xfrm>
        </p:spPr>
        <p:txBody>
          <a:bodyPr/>
          <a:lstStyle/>
          <a:p>
            <a:r>
              <a:rPr lang="en-US" dirty="0"/>
              <a:t>Additional Problems on Binomial Distribution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1602" y="0"/>
            <a:ext cx="650398" cy="644022"/>
          </a:xfrm>
          <a:prstGeom prst="rect">
            <a:avLst/>
          </a:prstGeom>
        </p:spPr>
      </p:pic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5298" y="611216"/>
            <a:ext cx="8392867" cy="5355105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AB8C076-17A8-493D-AD6E-DBB3E4081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3479" y="5976274"/>
            <a:ext cx="4555759" cy="5334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u="sng" dirty="0">
                <a:hlinkClick r:id="rId5"/>
              </a:rPr>
              <a:t>Binomial Distribution 1</a:t>
            </a:r>
            <a:endParaRPr lang="en-US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14300" lvl="1" indent="0">
              <a:lnSpc>
                <a:spcPct val="80000"/>
              </a:lnSpc>
              <a:buClr>
                <a:srgbClr val="66FFFF"/>
              </a:buClr>
              <a:buSzPct val="110000"/>
              <a:buNone/>
            </a:pPr>
            <a:endParaRPr lang="en-US" sz="2400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8EA05F70-A011-4E0E-8BD3-01E60DCAD317}"/>
              </a:ext>
            </a:extLst>
          </p:cNvPr>
          <p:cNvSpPr txBox="1">
            <a:spLocks/>
          </p:cNvSpPr>
          <p:nvPr/>
        </p:nvSpPr>
        <p:spPr bwMode="auto">
          <a:xfrm>
            <a:off x="6076839" y="5983894"/>
            <a:ext cx="4555759" cy="5257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p"/>
              <a:defRPr sz="28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65" charset="-128"/>
                <a:cs typeface="Book Antiqua" panose="0204060205030503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n"/>
              <a:defRPr sz="26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p"/>
              <a:defRPr sz="24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§"/>
              <a:defRPr sz="2200">
                <a:solidFill>
                  <a:srgbClr val="002060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u="sng" kern="0" dirty="0">
                <a:hlinkClick r:id="rId6"/>
              </a:rPr>
              <a:t>Binomial Distribution 2</a:t>
            </a:r>
            <a:endParaRPr lang="en-US" kern="0" dirty="0"/>
          </a:p>
          <a:p>
            <a:pPr marL="114300" lvl="1" indent="0">
              <a:lnSpc>
                <a:spcPct val="80000"/>
              </a:lnSpc>
              <a:buClr>
                <a:srgbClr val="66FFFF"/>
              </a:buClr>
              <a:buSzPct val="110000"/>
              <a:buNone/>
            </a:pPr>
            <a:endParaRPr lang="en-US" sz="2400" u="sng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14300" lvl="1" indent="0">
              <a:lnSpc>
                <a:spcPct val="80000"/>
              </a:lnSpc>
              <a:buClr>
                <a:srgbClr val="66FFFF"/>
              </a:buClr>
              <a:buSzPct val="110000"/>
              <a:buNone/>
            </a:pPr>
            <a:endParaRPr lang="en-US" sz="2400" u="sng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476811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881321"/>
              </p:ext>
            </p:extLst>
          </p:nvPr>
        </p:nvGraphicFramePr>
        <p:xfrm>
          <a:off x="1544639" y="909639"/>
          <a:ext cx="9293225" cy="478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Worksheet" r:id="rId3" imgW="6124328" imgH="3153047" progId="Excel.Sheet.12">
                  <p:embed/>
                </p:oleObj>
              </mc:Choice>
              <mc:Fallback>
                <p:oleObj name="Worksheet" r:id="rId3" imgW="6124328" imgH="3153047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4639" y="909639"/>
                        <a:ext cx="9293225" cy="478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48680"/>
          </a:xfrm>
        </p:spPr>
        <p:txBody>
          <a:bodyPr/>
          <a:lstStyle/>
          <a:p>
            <a:r>
              <a:rPr lang="en-US" dirty="0"/>
              <a:t>Additional Problems on Binomial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9555619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Visual Representation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1602" y="0"/>
            <a:ext cx="650398" cy="644022"/>
          </a:xfrm>
          <a:prstGeom prst="rect">
            <a:avLst/>
          </a:prstGeom>
        </p:spPr>
      </p:pic>
      <p:pic>
        <p:nvPicPr>
          <p:cNvPr id="3" name="Picture 2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0719" y="838200"/>
            <a:ext cx="901227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4751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Distribution Tends to Normal for Large 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1602" y="-24395"/>
            <a:ext cx="650398" cy="644022"/>
          </a:xfrm>
          <a:prstGeom prst="rect">
            <a:avLst/>
          </a:prstGeom>
        </p:spPr>
      </p:pic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9149" y="838200"/>
            <a:ext cx="8949942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0954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Binomial Distribution Tends to Normal for p Close to 0.5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1602" y="0"/>
            <a:ext cx="650398" cy="644022"/>
          </a:xfrm>
          <a:prstGeom prst="rect">
            <a:avLst/>
          </a:prstGeom>
        </p:spPr>
      </p:pic>
      <p:pic>
        <p:nvPicPr>
          <p:cNvPr id="3" name="Picture 2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452" y="576266"/>
            <a:ext cx="9073096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4788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Binomial to Poisson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During a severe thunderstorm, any transmission line is damaged with probability 0.04, independently of other transmission lines. A city with 75 transmission lines is hit by a severe thunderstorm. What is the probability that at least 5 of them get damaged?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X is Binomial(n = 75, p = 0.04), large n and small p, so X is approximately Poisson.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Large n can also lead to Normal approximation.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Solve in all three ways</a:t>
            </a:r>
          </a:p>
        </p:txBody>
      </p:sp>
    </p:spTree>
    <p:extLst>
      <p:ext uri="{BB962C8B-B14F-4D97-AF65-F5344CB8AC3E}">
        <p14:creationId xmlns:p14="http://schemas.microsoft.com/office/powerpoint/2010/main" val="294737829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More Example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-27383"/>
            <a:ext cx="650398" cy="644022"/>
          </a:xfrm>
          <a:prstGeom prst="rect">
            <a:avLst/>
          </a:prstGeom>
        </p:spPr>
      </p:pic>
      <p:pic>
        <p:nvPicPr>
          <p:cNvPr id="3" name="Picture 2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36" y="665631"/>
            <a:ext cx="11927352" cy="434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459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 and Combination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1602" y="-47671"/>
            <a:ext cx="650398" cy="644022"/>
          </a:xfrm>
          <a:prstGeom prst="rect">
            <a:avLst/>
          </a:prstGeom>
        </p:spPr>
      </p:pic>
      <p:pic>
        <p:nvPicPr>
          <p:cNvPr id="8" name="Picture 7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125" y="644022"/>
            <a:ext cx="9165274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718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Distribution Formula and Excel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2874" y="0"/>
            <a:ext cx="650398" cy="644022"/>
          </a:xfrm>
          <a:prstGeom prst="rect">
            <a:avLst/>
          </a:prstGeom>
        </p:spPr>
      </p:pic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1544" y="655489"/>
            <a:ext cx="7073595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5993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21918</TotalTime>
  <Words>134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Book Antiqua</vt:lpstr>
      <vt:lpstr>Calibri</vt:lpstr>
      <vt:lpstr>Garamond</vt:lpstr>
      <vt:lpstr>Impact</vt:lpstr>
      <vt:lpstr>MS Reference Sans Serif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Additional Problems on Binomial Distribution</vt:lpstr>
      <vt:lpstr>Additional Problems on Binomial Distribution</vt:lpstr>
      <vt:lpstr>More Visual Representation</vt:lpstr>
      <vt:lpstr>Binomial Distribution Tends to Normal for Large n</vt:lpstr>
      <vt:lpstr>Binomial Distribution Tends to Normal for p Close to 0.5</vt:lpstr>
      <vt:lpstr>Binomial to Poisson</vt:lpstr>
      <vt:lpstr>More Example</vt:lpstr>
      <vt:lpstr>Factorial and Combination</vt:lpstr>
      <vt:lpstr>Binomial Distribution Formula and Excel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488</cp:revision>
  <dcterms:created xsi:type="dcterms:W3CDTF">2008-11-22T01:06:20Z</dcterms:created>
  <dcterms:modified xsi:type="dcterms:W3CDTF">2022-06-21T19:29:09Z</dcterms:modified>
</cp:coreProperties>
</file>