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3"/>
  </p:notesMasterIdLst>
  <p:handoutMasterIdLst>
    <p:handoutMasterId r:id="rId14"/>
  </p:handoutMasterIdLst>
  <p:sldIdLst>
    <p:sldId id="256" r:id="rId5"/>
    <p:sldId id="565" r:id="rId6"/>
    <p:sldId id="584" r:id="rId7"/>
    <p:sldId id="582" r:id="rId8"/>
    <p:sldId id="563" r:id="rId9"/>
    <p:sldId id="586" r:id="rId10"/>
    <p:sldId id="577" r:id="rId11"/>
    <p:sldId id="578"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AA0000"/>
    <a:srgbClr val="BE181E"/>
    <a:srgbClr val="C61A20"/>
    <a:srgbClr val="FFFFFF"/>
    <a:srgbClr val="C01B1E"/>
    <a:srgbClr val="DF2B26"/>
    <a:srgbClr val="016E39"/>
    <a:srgbClr val="AF0000"/>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3" autoAdjust="0"/>
    <p:restoredTop sz="94660"/>
  </p:normalViewPr>
  <p:slideViewPr>
    <p:cSldViewPr>
      <p:cViewPr varScale="1">
        <p:scale>
          <a:sx n="110" d="100"/>
          <a:sy n="110" d="100"/>
        </p:scale>
        <p:origin x="408" y="10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6/21/2022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6/21/2022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extLst>
      <p:ext uri="{BB962C8B-B14F-4D97-AF65-F5344CB8AC3E}">
        <p14:creationId xmlns:p14="http://schemas.microsoft.com/office/powerpoint/2010/main" val="315761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rgbClr val="A5002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81708241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Uniform Probability Distribution,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9934"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91" r:id="rId5"/>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6.xml.rels><?xml version="1.0" encoding="UTF-8" standalone="yes"?>
<Relationships xmlns="http://schemas.openxmlformats.org/package/2006/relationships"><Relationship Id="rId3" Type="http://schemas.openxmlformats.org/officeDocument/2006/relationships/hyperlink" Target="https://www.csun.edu/~aa2035/CourseBase/Probability/S-3b-BinomialPoisson/2a.TookKit-Poisson.xls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539347" y="79878"/>
            <a:ext cx="9144000" cy="2438400"/>
          </a:xfrm>
          <a:solidFill>
            <a:srgbClr val="A50023"/>
          </a:solidFill>
        </p:spPr>
        <p:txBody>
          <a:bodyPr/>
          <a:lstStyle/>
          <a:p>
            <a:br>
              <a:rPr lang="en-US" dirty="0"/>
            </a:br>
            <a:r>
              <a:rPr lang="en-US" dirty="0"/>
              <a:t>Poisson Distribution</a:t>
            </a:r>
            <a:br>
              <a:rPr lang="en-US" dirty="0"/>
            </a:br>
            <a:br>
              <a:rPr lang="en-US" dirty="0"/>
            </a:b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609600"/>
          </a:xfrm>
        </p:spPr>
        <p:txBody>
          <a:bodyPr/>
          <a:lstStyle/>
          <a:p>
            <a:r>
              <a:rPr lang="en-US" dirty="0"/>
              <a:t>Poisson Probability Distribution</a:t>
            </a:r>
          </a:p>
        </p:txBody>
      </p:sp>
      <p:sp>
        <p:nvSpPr>
          <p:cNvPr id="8" name="Content Placeholder 1"/>
          <p:cNvSpPr txBox="1">
            <a:spLocks/>
          </p:cNvSpPr>
          <p:nvPr/>
        </p:nvSpPr>
        <p:spPr bwMode="auto">
          <a:xfrm>
            <a:off x="119336" y="609600"/>
            <a:ext cx="12192000" cy="59157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2060"/>
              </a:buClr>
              <a:buSzPct val="65000"/>
              <a:buFont typeface="Wingdings" pitchFamily="2" charset="2"/>
              <a:buChar char="p"/>
              <a:defRPr sz="2400">
                <a:solidFill>
                  <a:srgbClr val="002060"/>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sz="2400" dirty="0">
                <a:solidFill>
                  <a:schemeClr val="tx1"/>
                </a:solidFill>
                <a:latin typeface="Book Antiqua" panose="02040602050305030304" pitchFamily="18" charset="0"/>
                <a:ea typeface="ＭＳ Ｐゴシック" pitchFamily="-65" charset="-128"/>
                <a:cs typeface="Impact" pitchFamily="34" charset="0"/>
              </a:rPr>
              <a:t>The number of defects in one mile of 405 freeway.</a:t>
            </a:r>
          </a:p>
          <a:p>
            <a:r>
              <a:rPr lang="en-US" sz="2400" dirty="0">
                <a:solidFill>
                  <a:schemeClr val="tx1"/>
                </a:solidFill>
                <a:latin typeface="Book Antiqua" panose="02040602050305030304" pitchFamily="18" charset="0"/>
                <a:ea typeface="ＭＳ Ｐゴシック" pitchFamily="-65" charset="-128"/>
                <a:cs typeface="Impact" pitchFamily="34" charset="0"/>
              </a:rPr>
              <a:t>The number of vehicles arriving at a gas station on  Reseda in 30-minute intervals. </a:t>
            </a:r>
          </a:p>
          <a:p>
            <a:r>
              <a:rPr lang="en-US" sz="2400" dirty="0">
                <a:solidFill>
                  <a:schemeClr val="tx1"/>
                </a:solidFill>
                <a:latin typeface="Book Antiqua" panose="02040602050305030304" pitchFamily="18" charset="0"/>
                <a:ea typeface="ＭＳ Ｐゴシック" pitchFamily="-65" charset="-128"/>
                <a:cs typeface="Impact" pitchFamily="34" charset="0"/>
              </a:rPr>
              <a:t>The number of airplanes arriving LAX in one-hour intervals.</a:t>
            </a:r>
          </a:p>
          <a:p>
            <a:pPr>
              <a:spcBef>
                <a:spcPts val="0"/>
              </a:spcBef>
              <a:spcAft>
                <a:spcPts val="1800"/>
              </a:spcAft>
            </a:pPr>
            <a:r>
              <a:rPr lang="en-US" sz="2400" dirty="0">
                <a:solidFill>
                  <a:schemeClr val="tx1"/>
                </a:solidFill>
                <a:latin typeface="Book Antiqua" panose="02040602050305030304" pitchFamily="18" charset="0"/>
                <a:ea typeface="ＭＳ Ｐゴシック" pitchFamily="-65" charset="-128"/>
                <a:cs typeface="Impact" pitchFamily="34" charset="0"/>
              </a:rPr>
              <a:t>The number of emails sent out in DNCBE in one-minute intervals.</a:t>
            </a:r>
          </a:p>
          <a:p>
            <a:pPr>
              <a:spcBef>
                <a:spcPts val="0"/>
              </a:spcBef>
              <a:spcAft>
                <a:spcPts val="1200"/>
              </a:spcAft>
            </a:pPr>
            <a:r>
              <a:rPr lang="en-US" sz="2400" dirty="0">
                <a:solidFill>
                  <a:schemeClr val="tx1"/>
                </a:solidFill>
              </a:rPr>
              <a:t>The number of knotholes in 14 linear feet of pine board</a:t>
            </a:r>
          </a:p>
          <a:p>
            <a:pPr>
              <a:spcBef>
                <a:spcPts val="0"/>
              </a:spcBef>
              <a:spcAft>
                <a:spcPts val="1200"/>
              </a:spcAft>
            </a:pPr>
            <a:r>
              <a:rPr lang="en-US" sz="2400" dirty="0">
                <a:solidFill>
                  <a:schemeClr val="tx1"/>
                </a:solidFill>
              </a:rPr>
              <a:t>The number of vehicles arriving at a toll booth in one hour</a:t>
            </a:r>
          </a:p>
          <a:p>
            <a:pPr>
              <a:spcBef>
                <a:spcPts val="0"/>
              </a:spcBef>
              <a:spcAft>
                <a:spcPts val="1200"/>
              </a:spcAft>
            </a:pPr>
            <a:r>
              <a:rPr lang="en-US" sz="2400" dirty="0">
                <a:solidFill>
                  <a:schemeClr val="tx1"/>
                </a:solidFill>
              </a:rPr>
              <a:t>Bell Labs used the Poisson distribution to model the arrival of phone calls in different time intervals.</a:t>
            </a:r>
          </a:p>
          <a:p>
            <a:pPr>
              <a:spcBef>
                <a:spcPts val="0"/>
              </a:spcBef>
              <a:spcAft>
                <a:spcPts val="1200"/>
              </a:spcAft>
            </a:pPr>
            <a:r>
              <a:rPr lang="en-US" sz="2400" dirty="0">
                <a:solidFill>
                  <a:schemeClr val="tx1"/>
                </a:solidFill>
              </a:rPr>
              <a:t>A Poisson distributed random variable is often useful in estimating the number of occurrences over a specified interval of time or space.</a:t>
            </a:r>
          </a:p>
          <a:p>
            <a:pPr marL="0" indent="0">
              <a:buNone/>
            </a:pPr>
            <a:endParaRPr lang="en-US" sz="2400" dirty="0">
              <a:solidFill>
                <a:schemeClr val="tx1"/>
              </a:solidFill>
            </a:endParaRPr>
          </a:p>
        </p:txBody>
      </p:sp>
    </p:spTree>
    <p:extLst>
      <p:ext uri="{BB962C8B-B14F-4D97-AF65-F5344CB8AC3E}">
        <p14:creationId xmlns:p14="http://schemas.microsoft.com/office/powerpoint/2010/main" val="4649076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609600"/>
          </a:xfrm>
        </p:spPr>
        <p:txBody>
          <a:bodyPr/>
          <a:lstStyle/>
          <a:p>
            <a:r>
              <a:rPr lang="en-US" dirty="0"/>
              <a:t>Examples of Poisson Probability Distribution</a:t>
            </a:r>
          </a:p>
        </p:txBody>
      </p:sp>
      <p:sp>
        <p:nvSpPr>
          <p:cNvPr id="2" name="Rectangle 1"/>
          <p:cNvSpPr/>
          <p:nvPr/>
        </p:nvSpPr>
        <p:spPr>
          <a:xfrm>
            <a:off x="191344" y="609600"/>
            <a:ext cx="11953328" cy="6370975"/>
          </a:xfrm>
          <a:prstGeom prst="rect">
            <a:avLst/>
          </a:prstGeom>
        </p:spPr>
        <p:txBody>
          <a:bodyPr wrap="square">
            <a:spAutoFit/>
          </a:bodyPr>
          <a:lstStyle/>
          <a:p>
            <a:r>
              <a:rPr lang="en-US" sz="2400" dirty="0">
                <a:latin typeface="Book Antiqua" panose="02040602050305030304" pitchFamily="18" charset="0"/>
                <a:ea typeface="ＭＳ Ｐゴシック" pitchFamily="-65" charset="-128"/>
                <a:cs typeface="Book Antiqua" panose="02040602050305030304" pitchFamily="18" charset="0"/>
              </a:rPr>
              <a:t>The number of customers entering a bank per minute is a Poisson random variable with a mean of 3.5 customers per minute. What is the probability that more than three customers enter the bank in a minute?</a:t>
            </a:r>
          </a:p>
          <a:p>
            <a:endParaRPr lang="en-US" sz="2400" dirty="0">
              <a:latin typeface="Book Antiqua" panose="02040602050305030304" pitchFamily="18" charset="0"/>
              <a:ea typeface="ＭＳ Ｐゴシック" pitchFamily="-65" charset="-128"/>
              <a:cs typeface="Book Antiqua" panose="02040602050305030304" pitchFamily="18" charset="0"/>
            </a:endParaRPr>
          </a:p>
          <a:p>
            <a:r>
              <a:rPr lang="en-US" sz="2400" dirty="0">
                <a:latin typeface="Book Antiqua" panose="02040602050305030304" pitchFamily="18" charset="0"/>
                <a:ea typeface="ＭＳ Ｐゴシック" pitchFamily="-65" charset="-128"/>
                <a:cs typeface="Book Antiqua" panose="02040602050305030304" pitchFamily="18" charset="0"/>
              </a:rPr>
              <a:t>P(x≥ 3) = 1- P(x≤ 2) </a:t>
            </a:r>
          </a:p>
          <a:p>
            <a:r>
              <a:rPr lang="en-US" sz="2400" dirty="0">
                <a:latin typeface="Book Antiqua" panose="02040602050305030304" pitchFamily="18" charset="0"/>
                <a:ea typeface="ＭＳ Ｐゴシック" pitchFamily="-65" charset="-128"/>
                <a:cs typeface="Book Antiqua" panose="02040602050305030304" pitchFamily="18" charset="0"/>
              </a:rPr>
              <a:t>1- POISSON.DIST(2,3.5,1) </a:t>
            </a:r>
          </a:p>
          <a:p>
            <a:r>
              <a:rPr lang="en-US" sz="2400" dirty="0">
                <a:latin typeface="Book Antiqua" panose="02040602050305030304" pitchFamily="18" charset="0"/>
                <a:ea typeface="ＭＳ Ｐゴシック" pitchFamily="-65" charset="-128"/>
                <a:cs typeface="Book Antiqua" panose="02040602050305030304" pitchFamily="18" charset="0"/>
              </a:rPr>
              <a:t>1-</a:t>
            </a:r>
            <a:r>
              <a:rPr lang="en-US" dirty="0"/>
              <a:t> </a:t>
            </a:r>
            <a:r>
              <a:rPr lang="en-US" sz="2400" dirty="0">
                <a:latin typeface="Book Antiqua" panose="02040602050305030304" pitchFamily="18" charset="0"/>
                <a:ea typeface="ＭＳ Ｐゴシック" pitchFamily="-65" charset="-128"/>
                <a:cs typeface="Book Antiqua" panose="02040602050305030304" pitchFamily="18" charset="0"/>
              </a:rPr>
              <a:t>0.32085 = 0.67915 </a:t>
            </a:r>
          </a:p>
          <a:p>
            <a:endParaRPr lang="en-US" sz="2400" dirty="0">
              <a:latin typeface="Book Antiqua" panose="02040602050305030304" pitchFamily="18" charset="0"/>
              <a:ea typeface="ＭＳ Ｐゴシック" pitchFamily="-65" charset="-128"/>
              <a:cs typeface="Book Antiqua" panose="02040602050305030304" pitchFamily="18" charset="0"/>
            </a:endParaRPr>
          </a:p>
          <a:p>
            <a:r>
              <a:rPr lang="en-US" sz="2400" dirty="0">
                <a:latin typeface="Book Antiqua" panose="02040602050305030304" pitchFamily="18" charset="0"/>
                <a:ea typeface="ＭＳ Ｐゴシック" pitchFamily="-65" charset="-128"/>
                <a:cs typeface="Book Antiqua" panose="02040602050305030304" pitchFamily="18" charset="0"/>
              </a:rPr>
              <a:t>The marketing manager of a company usually receives 10 complaint calls  during a week (consisting of five working days). Suppose that the number of calls during a week follows the Poisson distribution. The probability that she gets five such calls in one day is:</a:t>
            </a:r>
          </a:p>
          <a:p>
            <a:r>
              <a:rPr lang="en-US" sz="2400" dirty="0">
                <a:latin typeface="Book Antiqua" panose="02040602050305030304" pitchFamily="18" charset="0"/>
                <a:ea typeface="ＭＳ Ｐゴシック" pitchFamily="-65" charset="-128"/>
                <a:cs typeface="Book Antiqua" panose="02040602050305030304" pitchFamily="18" charset="0"/>
              </a:rPr>
              <a:t>P(x= 5) = POISSON.DIST(5,10,0) = 0.03783 </a:t>
            </a:r>
          </a:p>
          <a:p>
            <a:endParaRPr lang="en-US" sz="2400" dirty="0">
              <a:latin typeface="Book Antiqua" panose="02040602050305030304" pitchFamily="18" charset="0"/>
              <a:ea typeface="ＭＳ Ｐゴシック" pitchFamily="-65" charset="-128"/>
              <a:cs typeface="Book Antiqua" panose="02040602050305030304" pitchFamily="18" charset="0"/>
            </a:endParaRPr>
          </a:p>
          <a:p>
            <a:endParaRPr lang="en-US" sz="2400" dirty="0">
              <a:latin typeface="Book Antiqua" panose="02040602050305030304" pitchFamily="18" charset="0"/>
              <a:ea typeface="ＭＳ Ｐゴシック" pitchFamily="-65" charset="-128"/>
              <a:cs typeface="Book Antiqua" panose="02040602050305030304" pitchFamily="18" charset="0"/>
            </a:endParaRPr>
          </a:p>
          <a:p>
            <a:pPr marL="457200" indent="-457200">
              <a:buAutoNum type="alphaLcPeriod"/>
            </a:pPr>
            <a:endParaRPr lang="en-US" altLang="en-US" sz="2400" dirty="0">
              <a:latin typeface="Book Antiqua" panose="02040602050305030304" pitchFamily="18" charset="0"/>
              <a:ea typeface="ＭＳ Ｐゴシック" pitchFamily="-65" charset="-128"/>
              <a:cs typeface="Book Antiqua" panose="02040602050305030304" pitchFamily="18" charset="0"/>
            </a:endParaRPr>
          </a:p>
          <a:p>
            <a:pPr marL="457200" indent="-457200">
              <a:buAutoNum type="alphaLcPeriod"/>
            </a:pPr>
            <a:endParaRPr lang="en-US" altLang="en-US" sz="2400" dirty="0">
              <a:latin typeface="Book Antiqua" panose="02040602050305030304" pitchFamily="18" charset="0"/>
              <a:ea typeface="ＭＳ Ｐゴシック" pitchFamily="-65" charset="-128"/>
              <a:cs typeface="Book Antiqua" panose="02040602050305030304" pitchFamily="18" charset="0"/>
            </a:endParaRPr>
          </a:p>
        </p:txBody>
      </p:sp>
    </p:spTree>
    <p:extLst>
      <p:ext uri="{BB962C8B-B14F-4D97-AF65-F5344CB8AC3E}">
        <p14:creationId xmlns:p14="http://schemas.microsoft.com/office/powerpoint/2010/main" val="39591003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dissolve">
                                      <p:cBhvr>
                                        <p:cTn id="7" dur="500"/>
                                        <p:tgtEl>
                                          <p:spTgt spid="2">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dissolve">
                                      <p:cBhvr>
                                        <p:cTn id="10" dur="500"/>
                                        <p:tgtEl>
                                          <p:spTgt spid="2">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dissolve">
                                      <p:cBhvr>
                                        <p:cTn id="1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564" y="548680"/>
            <a:ext cx="12170039" cy="5904656"/>
          </a:xfrm>
        </p:spPr>
        <p:txBody>
          <a:bodyPr/>
          <a:lstStyle/>
          <a:p>
            <a:pPr marL="0" indent="0">
              <a:buNone/>
            </a:pPr>
            <a:r>
              <a:rPr lang="en-US" altLang="en-US" dirty="0">
                <a:ea typeface="Times New Roman" panose="02020603050405020304" pitchFamily="18" charset="0"/>
              </a:rPr>
              <a:t>A retail store aimed to reduce the number of bad checks cashed by its cashiers. The store's goal is to cash no more than eight bad checks per week. The average number of bad checks cashed is three per week. </a:t>
            </a:r>
          </a:p>
          <a:p>
            <a:pPr marL="0" indent="0">
              <a:buNone/>
            </a:pPr>
            <a:r>
              <a:rPr lang="en-US" altLang="en-US" dirty="0">
                <a:ea typeface="Times New Roman" panose="02020603050405020304" pitchFamily="18" charset="0"/>
              </a:rPr>
              <a:t>a) Find the probability that the store's cashiers will not cash any bad checks in a particular week.</a:t>
            </a:r>
          </a:p>
          <a:p>
            <a:pPr marL="0" indent="0">
              <a:buNone/>
            </a:pPr>
            <a:r>
              <a:rPr lang="en-US" altLang="en-US" dirty="0">
                <a:ea typeface="Times New Roman" panose="02020603050405020304" pitchFamily="18" charset="0"/>
              </a:rPr>
              <a:t>P(x=0) = </a:t>
            </a:r>
            <a:r>
              <a:rPr lang="en-US" dirty="0"/>
              <a:t>POISSON.DIST(0,3,0) = 0.04979 =</a:t>
            </a:r>
            <a:endParaRPr lang="en-US" altLang="en-US" dirty="0">
              <a:ea typeface="Times New Roman" panose="02020603050405020304" pitchFamily="18" charset="0"/>
            </a:endParaRPr>
          </a:p>
          <a:p>
            <a:pPr marL="0" indent="0">
              <a:buNone/>
            </a:pPr>
            <a:r>
              <a:rPr lang="en-US" altLang="en-US" dirty="0">
                <a:ea typeface="Times New Roman" panose="02020603050405020304" pitchFamily="18" charset="0"/>
              </a:rPr>
              <a:t>b. Find the probability that the store will not meet its goal in a particular week.</a:t>
            </a:r>
          </a:p>
          <a:p>
            <a:pPr marL="0" indent="0">
              <a:buNone/>
            </a:pPr>
            <a:r>
              <a:rPr lang="en-US" dirty="0"/>
              <a:t>P(x&gt;8) = 1- P(x≤ 8) = 1- POISSON.DIST(8,3,1) = 1- 0.9962 = 0.0038</a:t>
            </a:r>
          </a:p>
          <a:p>
            <a:pPr marL="0" indent="0">
              <a:buFont typeface="Wingdings" pitchFamily="2" charset="2"/>
              <a:buNone/>
            </a:pPr>
            <a:r>
              <a:rPr lang="en-US" altLang="en-US" kern="0" dirty="0">
                <a:ea typeface="Times New Roman" panose="02020603050405020304" pitchFamily="18" charset="0"/>
              </a:rPr>
              <a:t>c. Find the probability that the store's cashiers will cash no more than 4 bad checks per two-week period.</a:t>
            </a:r>
          </a:p>
          <a:p>
            <a:pPr marL="0" indent="0">
              <a:buFont typeface="Wingdings" pitchFamily="2" charset="2"/>
              <a:buNone/>
            </a:pPr>
            <a:r>
              <a:rPr lang="en-US" altLang="en-US" kern="0" dirty="0">
                <a:ea typeface="Times New Roman" panose="02020603050405020304" pitchFamily="18" charset="0"/>
              </a:rPr>
              <a:t>Mean for 2 weeks = 2(3) = 6</a:t>
            </a:r>
          </a:p>
          <a:p>
            <a:pPr marL="0" indent="0">
              <a:buFont typeface="Wingdings" pitchFamily="2" charset="2"/>
              <a:buNone/>
            </a:pPr>
            <a:r>
              <a:rPr lang="en-US" kern="0" dirty="0"/>
              <a:t>P(x≤ 4)  =POISSON.DIST(4,6,1) =  0.28506 </a:t>
            </a:r>
            <a:endParaRPr lang="en-US" altLang="en-US" kern="0" dirty="0">
              <a:ea typeface="Times New Roman" panose="02020603050405020304" pitchFamily="18" charset="0"/>
            </a:endParaRPr>
          </a:p>
          <a:p>
            <a:pPr marL="0" indent="0">
              <a:buFont typeface="Wingdings" pitchFamily="2" charset="2"/>
              <a:buNone/>
            </a:pPr>
            <a:r>
              <a:rPr lang="en-US" altLang="en-US" kern="0" dirty="0">
                <a:ea typeface="Times New Roman" panose="02020603050405020304" pitchFamily="18" charset="0"/>
              </a:rPr>
              <a:t>d. Find the mean, variance, and standard deviation of the number of bad checks per week? 3, 3, SQRT(3)</a:t>
            </a:r>
          </a:p>
          <a:p>
            <a:pPr marL="0" indent="0">
              <a:buNone/>
            </a:pPr>
            <a:r>
              <a:rPr lang="en-US" dirty="0"/>
              <a:t> </a:t>
            </a:r>
          </a:p>
        </p:txBody>
      </p:sp>
      <p:sp>
        <p:nvSpPr>
          <p:cNvPr id="3" name="Title 2"/>
          <p:cNvSpPr>
            <a:spLocks noGrp="1"/>
          </p:cNvSpPr>
          <p:nvPr>
            <p:ph type="title"/>
          </p:nvPr>
        </p:nvSpPr>
        <p:spPr>
          <a:xfrm>
            <a:off x="-1" y="0"/>
            <a:ext cx="12192001" cy="548680"/>
          </a:xfrm>
        </p:spPr>
        <p:txBody>
          <a:bodyPr/>
          <a:lstStyle/>
          <a:p>
            <a:r>
              <a:rPr lang="en-US" dirty="0"/>
              <a:t>Examples of Poisson Probability Distribution</a:t>
            </a:r>
          </a:p>
        </p:txBody>
      </p:sp>
    </p:spTree>
    <p:extLst>
      <p:ext uri="{BB962C8B-B14F-4D97-AF65-F5344CB8AC3E}">
        <p14:creationId xmlns:p14="http://schemas.microsoft.com/office/powerpoint/2010/main" val="388555744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552384" y="4417367"/>
            <a:ext cx="3024336" cy="307777"/>
          </a:xfrm>
          <a:prstGeom prst="rect">
            <a:avLst/>
          </a:prstGeom>
        </p:spPr>
        <p:txBody>
          <a:bodyPr wrap="square">
            <a:spAutoFit/>
          </a:bodyPr>
          <a:lstStyle/>
          <a:p>
            <a:r>
              <a:rPr lang="en-US" sz="1400" b="1" i="1" dirty="0">
                <a:solidFill>
                  <a:srgbClr val="FF0000"/>
                </a:solidFill>
                <a:latin typeface="Symbol" pitchFamily="18" charset="2"/>
              </a:rPr>
              <a:t>m</a:t>
            </a:r>
            <a:r>
              <a:rPr lang="en-US" sz="1400" b="1" dirty="0">
                <a:solidFill>
                  <a:srgbClr val="FF0000"/>
                </a:solidFill>
                <a:latin typeface="Book Antiqua" pitchFamily="18" charset="0"/>
              </a:rPr>
              <a:t> = </a:t>
            </a:r>
            <a:r>
              <a:rPr lang="en-US" sz="1400" b="1" i="1" dirty="0">
                <a:solidFill>
                  <a:srgbClr val="FF0000"/>
                </a:solidFill>
                <a:latin typeface="Symbol" pitchFamily="18" charset="2"/>
              </a:rPr>
              <a:t>s</a:t>
            </a:r>
            <a:r>
              <a:rPr lang="en-US" sz="1400" b="1" dirty="0">
                <a:solidFill>
                  <a:srgbClr val="FF0000"/>
                </a:solidFill>
                <a:latin typeface="Book Antiqua" pitchFamily="18" charset="0"/>
              </a:rPr>
              <a:t> </a:t>
            </a:r>
            <a:r>
              <a:rPr lang="en-US" sz="1400" b="1" baseline="30000" dirty="0">
                <a:solidFill>
                  <a:srgbClr val="FF0000"/>
                </a:solidFill>
                <a:latin typeface="Book Antiqua" pitchFamily="18" charset="0"/>
              </a:rPr>
              <a:t>2</a:t>
            </a:r>
            <a:r>
              <a:rPr lang="en-US" sz="1400" b="1" dirty="0">
                <a:solidFill>
                  <a:srgbClr val="FF0000"/>
                </a:solidFill>
                <a:latin typeface="Book Antiqua" pitchFamily="18" charset="0"/>
              </a:rPr>
              <a:t> = 10 </a:t>
            </a:r>
            <a:r>
              <a:rPr lang="en-US" sz="1400" b="1" dirty="0">
                <a:solidFill>
                  <a:srgbClr val="FF0000"/>
                </a:solidFill>
                <a:latin typeface="Book Antiqua" pitchFamily="18" charset="0"/>
                <a:sym typeface="Wingdings" panose="05000000000000000000" pitchFamily="2" charset="2"/>
              </a:rPr>
              <a:t> </a:t>
            </a:r>
            <a:r>
              <a:rPr lang="en-US" sz="1400" b="1" i="1" dirty="0">
                <a:solidFill>
                  <a:srgbClr val="FF0000"/>
                </a:solidFill>
                <a:latin typeface="Symbol" pitchFamily="18" charset="2"/>
              </a:rPr>
              <a:t>s</a:t>
            </a:r>
            <a:r>
              <a:rPr lang="en-US" sz="1400" b="1" dirty="0">
                <a:solidFill>
                  <a:srgbClr val="FF0000"/>
                </a:solidFill>
                <a:latin typeface="Book Antiqua" pitchFamily="18" charset="0"/>
              </a:rPr>
              <a:t>  = SQRT(10)</a:t>
            </a:r>
          </a:p>
        </p:txBody>
      </p:sp>
      <p:sp>
        <p:nvSpPr>
          <p:cNvPr id="9" name="Title 2"/>
          <p:cNvSpPr>
            <a:spLocks noGrp="1"/>
          </p:cNvSpPr>
          <p:nvPr>
            <p:ph type="title"/>
          </p:nvPr>
        </p:nvSpPr>
        <p:spPr>
          <a:xfrm>
            <a:off x="0" y="0"/>
            <a:ext cx="12192000" cy="609600"/>
          </a:xfrm>
        </p:spPr>
        <p:txBody>
          <a:bodyPr/>
          <a:lstStyle/>
          <a:p>
            <a:r>
              <a:rPr lang="en-US" dirty="0"/>
              <a:t>Examples of Poisson Probability Distribution</a:t>
            </a:r>
          </a:p>
        </p:txBody>
      </p:sp>
      <p:pic>
        <p:nvPicPr>
          <p:cNvPr id="8" name="Picture 7">
            <a:extLst>
              <a:ext uri="{FF2B5EF4-FFF2-40B4-BE49-F238E27FC236}">
                <a16:creationId xmlns:a16="http://schemas.microsoft.com/office/drawing/2014/main" id="{CF755C10-C950-4AA1-B9A5-A08A65497EED}"/>
              </a:ext>
            </a:extLst>
          </p:cNvPr>
          <p:cNvPicPr>
            <a:picLocks noChangeAspect="1"/>
          </p:cNvPicPr>
          <p:nvPr/>
        </p:nvPicPr>
        <p:blipFill>
          <a:blip r:embed="rId3"/>
          <a:stretch>
            <a:fillRect/>
          </a:stretch>
        </p:blipFill>
        <p:spPr>
          <a:xfrm>
            <a:off x="149532" y="692696"/>
            <a:ext cx="11923132" cy="4176464"/>
          </a:xfrm>
          <a:prstGeom prst="rect">
            <a:avLst/>
          </a:prstGeom>
        </p:spPr>
      </p:pic>
      <p:graphicFrame>
        <p:nvGraphicFramePr>
          <p:cNvPr id="10" name="Object 9">
            <a:extLst>
              <a:ext uri="{FF2B5EF4-FFF2-40B4-BE49-F238E27FC236}">
                <a16:creationId xmlns:a16="http://schemas.microsoft.com/office/drawing/2014/main" id="{202C9B42-A498-49F6-986B-49FB6A3B62D6}"/>
              </a:ext>
            </a:extLst>
          </p:cNvPr>
          <p:cNvGraphicFramePr>
            <a:graphicFrameLocks noChangeAspect="1"/>
          </p:cNvGraphicFramePr>
          <p:nvPr>
            <p:extLst>
              <p:ext uri="{D42A27DB-BD31-4B8C-83A1-F6EECF244321}">
                <p14:modId xmlns:p14="http://schemas.microsoft.com/office/powerpoint/2010/main" val="1137228507"/>
              </p:ext>
            </p:extLst>
          </p:nvPr>
        </p:nvGraphicFramePr>
        <p:xfrm>
          <a:off x="407368" y="908720"/>
          <a:ext cx="11743714" cy="3816424"/>
        </p:xfrm>
        <a:graphic>
          <a:graphicData uri="http://schemas.openxmlformats.org/presentationml/2006/ole">
            <mc:AlternateContent xmlns:mc="http://schemas.openxmlformats.org/markup-compatibility/2006">
              <mc:Choice xmlns:v="urn:schemas-microsoft-com:vml" Requires="v">
                <p:oleObj spid="_x0000_s1026" name="Worksheet" r:id="rId4" imgW="9877647" imgH="3210180" progId="Excel.Sheet.12">
                  <p:embed/>
                </p:oleObj>
              </mc:Choice>
              <mc:Fallback>
                <p:oleObj name="Worksheet" r:id="rId4" imgW="9877647" imgH="3210180" progId="Excel.Sheet.12">
                  <p:embed/>
                  <p:pic>
                    <p:nvPicPr>
                      <p:cNvPr id="0" name=""/>
                      <p:cNvPicPr/>
                      <p:nvPr/>
                    </p:nvPicPr>
                    <p:blipFill>
                      <a:blip r:embed="rId5"/>
                      <a:stretch>
                        <a:fillRect/>
                      </a:stretch>
                    </p:blipFill>
                    <p:spPr>
                      <a:xfrm>
                        <a:off x="407368" y="908720"/>
                        <a:ext cx="11743714" cy="3816424"/>
                      </a:xfrm>
                      <a:prstGeom prst="rect">
                        <a:avLst/>
                      </a:prstGeom>
                    </p:spPr>
                  </p:pic>
                </p:oleObj>
              </mc:Fallback>
            </mc:AlternateContent>
          </a:graphicData>
        </a:graphic>
      </p:graphicFrame>
    </p:spTree>
    <p:extLst>
      <p:ext uri="{BB962C8B-B14F-4D97-AF65-F5344CB8AC3E}">
        <p14:creationId xmlns:p14="http://schemas.microsoft.com/office/powerpoint/2010/main" val="19348874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Poisson </a:t>
            </a:r>
            <a:r>
              <a:rPr lang="en-US" dirty="0" err="1"/>
              <a:t>ToolKit</a:t>
            </a:r>
            <a:endParaRPr lang="en-US" dirty="0">
              <a:solidFill>
                <a:srgbClr val="00863D"/>
              </a:solidFill>
            </a:endParaRPr>
          </a:p>
        </p:txBody>
      </p:sp>
      <p:pic>
        <p:nvPicPr>
          <p:cNvPr id="6" name="Picture 5">
            <a:hlinkClick r:id="rId3"/>
            <a:extLst>
              <a:ext uri="{FF2B5EF4-FFF2-40B4-BE49-F238E27FC236}">
                <a16:creationId xmlns:a16="http://schemas.microsoft.com/office/drawing/2014/main" id="{A2C5B4F8-6BF5-44AA-A378-30AB87517F31}"/>
              </a:ext>
            </a:extLst>
          </p:cNvPr>
          <p:cNvPicPr>
            <a:picLocks noChangeAspect="1"/>
          </p:cNvPicPr>
          <p:nvPr/>
        </p:nvPicPr>
        <p:blipFill>
          <a:blip r:embed="rId4"/>
          <a:stretch>
            <a:fillRect/>
          </a:stretch>
        </p:blipFill>
        <p:spPr>
          <a:xfrm>
            <a:off x="0" y="768776"/>
            <a:ext cx="12192000" cy="5320448"/>
          </a:xfrm>
          <a:prstGeom prst="rect">
            <a:avLst/>
          </a:prstGeom>
        </p:spPr>
      </p:pic>
    </p:spTree>
    <p:extLst>
      <p:ext uri="{BB962C8B-B14F-4D97-AF65-F5344CB8AC3E}">
        <p14:creationId xmlns:p14="http://schemas.microsoft.com/office/powerpoint/2010/main" val="33196594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609600"/>
          </a:xfrm>
        </p:spPr>
        <p:txBody>
          <a:bodyPr/>
          <a:lstStyle/>
          <a:p>
            <a:r>
              <a:rPr lang="en-US" dirty="0"/>
              <a:t>Poisson and Binomial </a:t>
            </a:r>
          </a:p>
        </p:txBody>
      </p:sp>
      <p:sp>
        <p:nvSpPr>
          <p:cNvPr id="8" name="Content Placeholder 1"/>
          <p:cNvSpPr txBox="1">
            <a:spLocks/>
          </p:cNvSpPr>
          <p:nvPr/>
        </p:nvSpPr>
        <p:spPr bwMode="auto">
          <a:xfrm>
            <a:off x="47328" y="647700"/>
            <a:ext cx="12144672"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2060"/>
              </a:buClr>
              <a:buSzPct val="65000"/>
              <a:buFont typeface="Wingdings" pitchFamily="2" charset="2"/>
              <a:buChar char="p"/>
              <a:defRPr sz="2400">
                <a:solidFill>
                  <a:srgbClr val="002060"/>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80000"/>
              </a:lnSpc>
              <a:buNone/>
            </a:pPr>
            <a:r>
              <a:rPr lang="en-US" altLang="en-US" sz="2400" dirty="0">
                <a:solidFill>
                  <a:schemeClr val="tx1"/>
                </a:solidFill>
              </a:rPr>
              <a:t>Suppose 60% of a large group of animals is infected with a particular disease. Let Y= the number of non- infected animals in a sample of size 5. The distribution of Y is</a:t>
            </a:r>
          </a:p>
          <a:p>
            <a:pPr marL="571500" lvl="1">
              <a:lnSpc>
                <a:spcPct val="80000"/>
              </a:lnSpc>
            </a:pPr>
            <a:r>
              <a:rPr lang="en-US" altLang="en-US" sz="2400" dirty="0">
                <a:solidFill>
                  <a:schemeClr val="tx1"/>
                </a:solidFill>
                <a:ea typeface="ＭＳ Ｐゴシック" pitchFamily="-65" charset="-128"/>
                <a:cs typeface="Book Antiqua" panose="02040602050305030304" pitchFamily="18" charset="0"/>
              </a:rPr>
              <a:t>a) binomial with n = 5 and p = 0.6             </a:t>
            </a:r>
          </a:p>
          <a:p>
            <a:pPr marL="571500" lvl="1">
              <a:lnSpc>
                <a:spcPct val="80000"/>
              </a:lnSpc>
            </a:pPr>
            <a:r>
              <a:rPr lang="en-US" altLang="en-US" sz="2400" dirty="0">
                <a:solidFill>
                  <a:schemeClr val="tx1"/>
                </a:solidFill>
                <a:ea typeface="ＭＳ Ｐゴシック" pitchFamily="-65" charset="-128"/>
                <a:cs typeface="Book Antiqua" panose="02040602050305030304" pitchFamily="18" charset="0"/>
              </a:rPr>
              <a:t>b) binomial with n = 5 and p = 0.4</a:t>
            </a:r>
          </a:p>
          <a:p>
            <a:pPr marL="571500" lvl="1">
              <a:lnSpc>
                <a:spcPct val="80000"/>
              </a:lnSpc>
            </a:pPr>
            <a:r>
              <a:rPr lang="en-US" altLang="en-US" sz="2400" dirty="0">
                <a:solidFill>
                  <a:schemeClr val="tx1"/>
                </a:solidFill>
                <a:ea typeface="ＭＳ Ｐゴシック" pitchFamily="-65" charset="-128"/>
                <a:cs typeface="Book Antiqua" panose="02040602050305030304" pitchFamily="18" charset="0"/>
              </a:rPr>
              <a:t>c) binomial with n = 5 and p = 0.5                 </a:t>
            </a:r>
          </a:p>
          <a:p>
            <a:pPr marL="571500" lvl="1">
              <a:lnSpc>
                <a:spcPct val="80000"/>
              </a:lnSpc>
            </a:pPr>
            <a:r>
              <a:rPr lang="en-US" altLang="en-US" sz="2400" dirty="0">
                <a:solidFill>
                  <a:schemeClr val="tx1"/>
                </a:solidFill>
                <a:ea typeface="ＭＳ Ｐゴシック" pitchFamily="-65" charset="-128"/>
                <a:cs typeface="Book Antiqua" panose="02040602050305030304" pitchFamily="18" charset="0"/>
              </a:rPr>
              <a:t>d) Poisson with </a:t>
            </a:r>
            <a:r>
              <a:rPr lang="el-GR" altLang="en-US" sz="2400" dirty="0">
                <a:solidFill>
                  <a:schemeClr val="tx1"/>
                </a:solidFill>
                <a:ea typeface="ＭＳ Ｐゴシック" pitchFamily="-65" charset="-128"/>
                <a:cs typeface="Book Antiqua" panose="02040602050305030304" pitchFamily="18" charset="0"/>
              </a:rPr>
              <a:t>λ</a:t>
            </a:r>
            <a:r>
              <a:rPr lang="en-US" altLang="en-US" sz="2400" dirty="0">
                <a:solidFill>
                  <a:schemeClr val="tx1"/>
                </a:solidFill>
                <a:ea typeface="ＭＳ Ｐゴシック" pitchFamily="-65" charset="-128"/>
                <a:cs typeface="Book Antiqua" panose="02040602050305030304" pitchFamily="18" charset="0"/>
              </a:rPr>
              <a:t> =0.6</a:t>
            </a:r>
          </a:p>
          <a:p>
            <a:pPr lvl="1"/>
            <a:endParaRPr lang="en-US" sz="2200" dirty="0"/>
          </a:p>
        </p:txBody>
      </p:sp>
    </p:spTree>
    <p:extLst>
      <p:ext uri="{BB962C8B-B14F-4D97-AF65-F5344CB8AC3E}">
        <p14:creationId xmlns:p14="http://schemas.microsoft.com/office/powerpoint/2010/main" val="23090242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20" y="0"/>
            <a:ext cx="12197720" cy="609600"/>
          </a:xfrm>
        </p:spPr>
        <p:txBody>
          <a:bodyPr/>
          <a:lstStyle/>
          <a:p>
            <a:r>
              <a:rPr lang="en-US" dirty="0"/>
              <a:t>Poisson and Binomial </a:t>
            </a:r>
          </a:p>
        </p:txBody>
      </p:sp>
      <p:sp>
        <p:nvSpPr>
          <p:cNvPr id="2" name="Rectangle 1"/>
          <p:cNvSpPr/>
          <p:nvPr/>
        </p:nvSpPr>
        <p:spPr>
          <a:xfrm>
            <a:off x="119336" y="609600"/>
            <a:ext cx="12072664" cy="4081117"/>
          </a:xfrm>
          <a:prstGeom prst="rect">
            <a:avLst/>
          </a:prstGeom>
        </p:spPr>
        <p:txBody>
          <a:bodyPr wrap="square">
            <a:spAutoFit/>
          </a:bodyPr>
          <a:lstStyle/>
          <a:p>
            <a:pPr eaLnBrk="1" hangingPunct="1">
              <a:spcBef>
                <a:spcPct val="20000"/>
              </a:spcBef>
              <a:buSzPct val="75000"/>
            </a:pPr>
            <a:r>
              <a:rPr lang="en-US" sz="2400" dirty="0">
                <a:latin typeface="Book Antiqua" panose="02040602050305030304" pitchFamily="18" charset="0"/>
                <a:ea typeface="ＭＳ Ｐゴシック" pitchFamily="-65" charset="-128"/>
                <a:cs typeface="Book Antiqua" panose="02040602050305030304" pitchFamily="18" charset="0"/>
              </a:rPr>
              <a:t>A typical page in a book contains one typo per page. What is the probability that there are exactly 8 typos in a given 10-page chapter?</a:t>
            </a:r>
          </a:p>
          <a:p>
            <a:pPr eaLnBrk="1" hangingPunct="1">
              <a:spcBef>
                <a:spcPct val="20000"/>
              </a:spcBef>
              <a:buSzPct val="75000"/>
            </a:pPr>
            <a:r>
              <a:rPr lang="en-US" sz="2400" dirty="0">
                <a:latin typeface="Book Antiqua" panose="02040602050305030304" pitchFamily="18" charset="0"/>
                <a:ea typeface="ＭＳ Ｐゴシック" pitchFamily="-65" charset="-128"/>
                <a:cs typeface="Book Antiqua" panose="02040602050305030304" pitchFamily="18" charset="0"/>
              </a:rPr>
              <a:t>This is a Poisson distribution. Since the expected number of typos on one page is 1, the expected number of typos in 10 pages is 10. </a:t>
            </a:r>
          </a:p>
          <a:p>
            <a:pPr eaLnBrk="1" hangingPunct="1">
              <a:spcBef>
                <a:spcPct val="20000"/>
              </a:spcBef>
              <a:buSzPct val="75000"/>
            </a:pPr>
            <a:r>
              <a:rPr lang="en-US" sz="2400" dirty="0">
                <a:latin typeface="Book Antiqua" panose="02040602050305030304" pitchFamily="18" charset="0"/>
                <a:ea typeface="ＭＳ Ｐゴシック" pitchFamily="-65" charset="-128"/>
                <a:cs typeface="Book Antiqua" panose="02040602050305030304" pitchFamily="18" charset="0"/>
              </a:rPr>
              <a:t>λ = 10, P(x=8) =?</a:t>
            </a:r>
          </a:p>
          <a:p>
            <a:pPr eaLnBrk="1" hangingPunct="1">
              <a:spcBef>
                <a:spcPct val="20000"/>
              </a:spcBef>
              <a:buSzPct val="75000"/>
            </a:pPr>
            <a:r>
              <a:rPr lang="en-US" sz="2400" dirty="0">
                <a:latin typeface="Book Antiqua" panose="02040602050305030304" pitchFamily="18" charset="0"/>
                <a:ea typeface="ＭＳ Ｐゴシック" pitchFamily="-65" charset="-128"/>
                <a:cs typeface="Book Antiqua" panose="02040602050305030304" pitchFamily="18" charset="0"/>
              </a:rPr>
              <a:t>Suppose that every page in the chapter contains exactly 500 words , and there is still an average of one typo per page. What is the probability that there are exactly 8 typos in the 10-page chapter? </a:t>
            </a:r>
          </a:p>
          <a:p>
            <a:pPr eaLnBrk="1" hangingPunct="1">
              <a:spcBef>
                <a:spcPct val="20000"/>
              </a:spcBef>
              <a:buSzPct val="75000"/>
            </a:pPr>
            <a:r>
              <a:rPr lang="en-US" sz="2400" dirty="0">
                <a:latin typeface="Book Antiqua" panose="02040602050305030304" pitchFamily="18" charset="0"/>
                <a:ea typeface="ＭＳ Ｐゴシック" pitchFamily="-65" charset="-128"/>
                <a:cs typeface="Book Antiqua" panose="02040602050305030304" pitchFamily="18" charset="0"/>
              </a:rPr>
              <a:t>This time, we use a binomial distribution, where a typo counts as a success. The probability of success is 1/500 ; we have 5000 trials.</a:t>
            </a:r>
          </a:p>
        </p:txBody>
      </p:sp>
    </p:spTree>
    <p:extLst>
      <p:ext uri="{BB962C8B-B14F-4D97-AF65-F5344CB8AC3E}">
        <p14:creationId xmlns:p14="http://schemas.microsoft.com/office/powerpoint/2010/main" val="3147723310"/>
      </p:ext>
    </p:extLst>
  </p:cSld>
  <p:clrMapOvr>
    <a:masterClrMapping/>
  </p:clrMapOvr>
  <p:transition/>
</p:sld>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23256</TotalTime>
  <Words>696</Words>
  <Application>Microsoft Office PowerPoint</Application>
  <PresentationFormat>Widescreen</PresentationFormat>
  <Paragraphs>49</Paragraphs>
  <Slides>8</Slides>
  <Notes>2</Notes>
  <HiddenSlides>0</HiddenSlides>
  <MMClips>0</MMClips>
  <ScaleCrop>false</ScaleCrop>
  <HeadingPairs>
    <vt:vector size="8" baseType="variant">
      <vt:variant>
        <vt:lpstr>Fonts Used</vt:lpstr>
      </vt:variant>
      <vt:variant>
        <vt:i4>9</vt:i4>
      </vt:variant>
      <vt:variant>
        <vt:lpstr>Theme</vt:lpstr>
      </vt:variant>
      <vt:variant>
        <vt:i4>4</vt:i4>
      </vt:variant>
      <vt:variant>
        <vt:lpstr>Embedded OLE Servers</vt:lpstr>
      </vt:variant>
      <vt:variant>
        <vt:i4>1</vt:i4>
      </vt:variant>
      <vt:variant>
        <vt:lpstr>Slide Titles</vt:lpstr>
      </vt:variant>
      <vt:variant>
        <vt:i4>8</vt:i4>
      </vt:variant>
    </vt:vector>
  </HeadingPairs>
  <TitlesOfParts>
    <vt:vector size="22" baseType="lpstr">
      <vt:lpstr>Book Antiqua</vt:lpstr>
      <vt:lpstr>Calibri</vt:lpstr>
      <vt:lpstr>Garamond</vt:lpstr>
      <vt:lpstr>Impact</vt:lpstr>
      <vt:lpstr>Lucida Calligraphy</vt:lpstr>
      <vt:lpstr>MS Reference Sans Serif</vt:lpstr>
      <vt:lpstr>Symbol</vt:lpstr>
      <vt:lpstr>Verdana</vt:lpstr>
      <vt:lpstr>Wingdings</vt:lpstr>
      <vt:lpstr>Lean Thinking Final.ppt</vt:lpstr>
      <vt:lpstr>1_Lean Thinking Final</vt:lpstr>
      <vt:lpstr>Lean Thinking Final</vt:lpstr>
      <vt:lpstr>2_Lean Thinking Final</vt:lpstr>
      <vt:lpstr>Microsoft Excel Worksheet</vt:lpstr>
      <vt:lpstr> Poisson Distribution  </vt:lpstr>
      <vt:lpstr>Poisson Probability Distribution</vt:lpstr>
      <vt:lpstr>Examples of Poisson Probability Distribution</vt:lpstr>
      <vt:lpstr>Examples of Poisson Probability Distribution</vt:lpstr>
      <vt:lpstr>Examples of Poisson Probability Distribution</vt:lpstr>
      <vt:lpstr>Poisson ToolKit</vt:lpstr>
      <vt:lpstr>Poisson and Binomial </vt:lpstr>
      <vt:lpstr>Poisson and Binomial </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547</cp:revision>
  <dcterms:created xsi:type="dcterms:W3CDTF">2008-11-22T01:06:20Z</dcterms:created>
  <dcterms:modified xsi:type="dcterms:W3CDTF">2022-06-22T05:49:07Z</dcterms:modified>
</cp:coreProperties>
</file>