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0"/>
  </p:notesMasterIdLst>
  <p:handoutMasterIdLst>
    <p:handoutMasterId r:id="rId21"/>
  </p:handoutMasterIdLst>
  <p:sldIdLst>
    <p:sldId id="377" r:id="rId5"/>
    <p:sldId id="759" r:id="rId6"/>
    <p:sldId id="714" r:id="rId7"/>
    <p:sldId id="715" r:id="rId8"/>
    <p:sldId id="748" r:id="rId9"/>
    <p:sldId id="754" r:id="rId10"/>
    <p:sldId id="710" r:id="rId11"/>
    <p:sldId id="761" r:id="rId12"/>
    <p:sldId id="760" r:id="rId13"/>
    <p:sldId id="817" r:id="rId14"/>
    <p:sldId id="758" r:id="rId15"/>
    <p:sldId id="818" r:id="rId16"/>
    <p:sldId id="819" r:id="rId17"/>
    <p:sldId id="762" r:id="rId18"/>
    <p:sldId id="572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0"/>
    <a:srgbClr val="BE181E"/>
    <a:srgbClr val="A50023"/>
    <a:srgbClr val="C61A20"/>
    <a:srgbClr val="FFFFFF"/>
    <a:srgbClr val="C01B1E"/>
    <a:srgbClr val="DF2B26"/>
    <a:srgbClr val="016E39"/>
    <a:srgbClr val="AF0000"/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4660"/>
  </p:normalViewPr>
  <p:slideViewPr>
    <p:cSldViewPr>
      <p:cViewPr varScale="1">
        <p:scale>
          <a:sx n="110" d="100"/>
          <a:sy n="110" d="100"/>
        </p:scale>
        <p:origin x="35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10/23/2022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2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Binomial Probability Distribution,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59952" y="6521318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89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sun.edu/~aa2035/CourseBase/Probability/S-3b-BinomialPoisson/1a.TookKit-Binomial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cVYNKy4Vh0?feature=oembed" TargetMode="External"/><Relationship Id="rId4" Type="http://schemas.openxmlformats.org/officeDocument/2006/relationships/hyperlink" Target="https://youtu.be/acVYNKy4Vh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908720"/>
          </a:xfrm>
          <a:solidFill>
            <a:srgbClr val="A50023"/>
          </a:solidFill>
        </p:spPr>
        <p:txBody>
          <a:bodyPr anchor="t"/>
          <a:lstStyle/>
          <a:p>
            <a:r>
              <a:rPr lang="en-US" dirty="0"/>
              <a:t>Binomial Distribution</a:t>
            </a:r>
            <a:endParaRPr lang="en-US" sz="3600" dirty="0">
              <a:ea typeface="ＭＳ Ｐゴシック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A6C7CD-2630-43E1-9425-D9C327259AE3}"/>
              </a:ext>
            </a:extLst>
          </p:cNvPr>
          <p:cNvSpPr txBox="1"/>
          <p:nvPr/>
        </p:nvSpPr>
        <p:spPr>
          <a:xfrm>
            <a:off x="0" y="639428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Ardavan Asef-Vaziri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79C2AA-D985-42A1-AE75-E599C15DD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432048"/>
          </a:xfrm>
        </p:spPr>
        <p:txBody>
          <a:bodyPr/>
          <a:lstStyle/>
          <a:p>
            <a:r>
              <a:rPr lang="en-US" dirty="0"/>
              <a:t>Represent the demand curve P=175-2.5Q as  a uniform distribution. Compute average and standard deviation.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7BFC29-57A0-487F-8F73-D0F976307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ECON to STAT- </a:t>
            </a:r>
            <a:r>
              <a:rPr lang="en-US" sz="3200" dirty="0"/>
              <a:t>From Linear Demand Curve to Uniform Distribution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DC04E0-36C0-4838-816B-5D6094239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5354" y="1215475"/>
            <a:ext cx="4582668" cy="2753868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3AA9A73-3015-416B-80DF-CE2C25A5CF95}"/>
              </a:ext>
            </a:extLst>
          </p:cNvPr>
          <p:cNvGrpSpPr/>
          <p:nvPr/>
        </p:nvGrpSpPr>
        <p:grpSpPr>
          <a:xfrm>
            <a:off x="8184232" y="4575087"/>
            <a:ext cx="3228747" cy="914618"/>
            <a:chOff x="5315805" y="3116649"/>
            <a:chExt cx="3228747" cy="91461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0F35F58-7CCF-489E-AA69-026728175BA6}"/>
                </a:ext>
              </a:extLst>
            </p:cNvPr>
            <p:cNvSpPr/>
            <p:nvPr/>
          </p:nvSpPr>
          <p:spPr>
            <a:xfrm>
              <a:off x="5531830" y="3116649"/>
              <a:ext cx="2736304" cy="5400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2992C1D-27CD-4AE4-B248-FC76CF1F3B8A}"/>
                </a:ext>
              </a:extLst>
            </p:cNvPr>
            <p:cNvSpPr txBox="1"/>
            <p:nvPr/>
          </p:nvSpPr>
          <p:spPr>
            <a:xfrm>
              <a:off x="5315805" y="3692713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Book Antiqua" pitchFamily="18" charset="0"/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DED81BF-F7C8-4416-985C-46A5FFA61A77}"/>
                </a:ext>
              </a:extLst>
            </p:cNvPr>
            <p:cNvSpPr txBox="1"/>
            <p:nvPr/>
          </p:nvSpPr>
          <p:spPr>
            <a:xfrm>
              <a:off x="8052109" y="3692713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Book Antiqua" pitchFamily="18" charset="0"/>
                </a:rPr>
                <a:t>175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0AC559-7198-49BF-A442-FE07808D7F84}"/>
              </a:ext>
            </a:extLst>
          </p:cNvPr>
          <p:cNvGrpSpPr/>
          <p:nvPr/>
        </p:nvGrpSpPr>
        <p:grpSpPr>
          <a:xfrm>
            <a:off x="8986682" y="4608484"/>
            <a:ext cx="2098265" cy="878614"/>
            <a:chOff x="5413785" y="3152653"/>
            <a:chExt cx="2098265" cy="87861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8697BBC-36B4-4CC1-A20A-60C3CDE4ECE7}"/>
                </a:ext>
              </a:extLst>
            </p:cNvPr>
            <p:cNvSpPr/>
            <p:nvPr/>
          </p:nvSpPr>
          <p:spPr>
            <a:xfrm>
              <a:off x="5567834" y="3152653"/>
              <a:ext cx="1944216" cy="4680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918B18D-C46A-41F8-B3E2-B684266CFA83}"/>
                </a:ext>
              </a:extLst>
            </p:cNvPr>
            <p:cNvSpPr txBox="1"/>
            <p:nvPr/>
          </p:nvSpPr>
          <p:spPr>
            <a:xfrm>
              <a:off x="5413785" y="3692713"/>
              <a:ext cx="3080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Book Antiqua" pitchFamily="18" charset="0"/>
                </a:rPr>
                <a:t>P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9CF96C9-C089-4D5A-9F81-BDF4E3653702}"/>
              </a:ext>
            </a:extLst>
          </p:cNvPr>
          <p:cNvSpPr txBox="1"/>
          <p:nvPr/>
        </p:nvSpPr>
        <p:spPr>
          <a:xfrm flipH="1">
            <a:off x="242166" y="1528098"/>
            <a:ext cx="729399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Book Antiqua" panose="02040602050305030304" pitchFamily="18" charset="0"/>
              </a:rPr>
              <a:t>MaxP</a:t>
            </a:r>
            <a:r>
              <a:rPr lang="en-US" sz="2400" dirty="0">
                <a:latin typeface="Book Antiqua" panose="02040602050305030304" pitchFamily="18" charset="0"/>
              </a:rPr>
              <a:t> =u= 175, </a:t>
            </a:r>
            <a:r>
              <a:rPr lang="en-US" sz="2400" dirty="0" err="1">
                <a:latin typeface="Book Antiqua" panose="02040602050305030304" pitchFamily="18" charset="0"/>
              </a:rPr>
              <a:t>MinP</a:t>
            </a:r>
            <a:r>
              <a:rPr lang="en-US" sz="2400" dirty="0">
                <a:latin typeface="Book Antiqua" panose="02040602050305030304" pitchFamily="18" charset="0"/>
              </a:rPr>
              <a:t> = l= 0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µ= (0+175)/2 = 87.5</a:t>
            </a:r>
          </a:p>
          <a:p>
            <a:r>
              <a:rPr lang="el-GR" sz="2400" dirty="0">
                <a:latin typeface="Book Antiqua" panose="02040602050305030304" pitchFamily="18" charset="0"/>
              </a:rPr>
              <a:t>σ</a:t>
            </a:r>
            <a:r>
              <a:rPr lang="en-US" sz="2400" baseline="30000" dirty="0">
                <a:latin typeface="Book Antiqua" panose="02040602050305030304" pitchFamily="18" charset="0"/>
              </a:rPr>
              <a:t>2</a:t>
            </a:r>
            <a:r>
              <a:rPr lang="en-US" sz="2400" dirty="0">
                <a:latin typeface="Book Antiqua" panose="02040602050305030304" pitchFamily="18" charset="0"/>
              </a:rPr>
              <a:t> = (175-0)</a:t>
            </a:r>
            <a:r>
              <a:rPr lang="en-US" sz="2400" baseline="30000" dirty="0">
                <a:latin typeface="Book Antiqua" panose="02040602050305030304" pitchFamily="18" charset="0"/>
              </a:rPr>
              <a:t>2</a:t>
            </a:r>
            <a:r>
              <a:rPr lang="en-US" sz="2400" dirty="0">
                <a:latin typeface="Book Antiqua" panose="02040602050305030304" pitchFamily="18" charset="0"/>
              </a:rPr>
              <a:t>/12= 2552.1</a:t>
            </a:r>
          </a:p>
          <a:p>
            <a:r>
              <a:rPr lang="el-GR" sz="2400" dirty="0">
                <a:latin typeface="Book Antiqua" panose="02040602050305030304" pitchFamily="18" charset="0"/>
              </a:rPr>
              <a:t>σ</a:t>
            </a:r>
            <a:r>
              <a:rPr lang="en-US" sz="2400" dirty="0">
                <a:latin typeface="Book Antiqua" panose="02040602050305030304" pitchFamily="18" charset="0"/>
              </a:rPr>
              <a:t> = SQRT(2552.1) = 50.52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f(x) =1/175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probability of sale if P=125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Probability of Sale = (175-P)/(175-0)= 1-P/175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= 1-125/175= 0.714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Probability of success (probability of sale) = p= 0.714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How many visitors visit this site?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What if we set price = 0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70 people n=70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2218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9134" y="-27776"/>
            <a:ext cx="12201134" cy="609600"/>
          </a:xfrm>
        </p:spPr>
        <p:txBody>
          <a:bodyPr/>
          <a:lstStyle/>
          <a:p>
            <a:r>
              <a:rPr lang="en-US" sz="3400" dirty="0"/>
              <a:t>Binomial Distribution- Mean &amp; 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"/>
              <p:cNvSpPr txBox="1">
                <a:spLocks/>
              </p:cNvSpPr>
              <p:nvPr/>
            </p:nvSpPr>
            <p:spPr bwMode="auto">
              <a:xfrm>
                <a:off x="-9134" y="1772816"/>
                <a:ext cx="12201134" cy="4752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8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65" charset="-128"/>
                    <a:cs typeface="Book Antiqua" pitchFamily="18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MS Reference Sans Serif" pitchFamily="34" charset="0"/>
                    <a:ea typeface="ＭＳ Ｐゴシック" pitchFamily="-112" charset="-128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Average of Binomial Distribution</a:t>
                </a:r>
                <a:r>
                  <a:rPr lang="en-US" kern="0" dirty="0">
                    <a:sym typeface="Wingdings" panose="05000000000000000000" pitchFamily="2" charset="2"/>
                  </a:rPr>
                  <a:t> </a:t>
                </a:r>
                <a:r>
                  <a:rPr lang="en-US" kern="0" dirty="0"/>
                  <a:t>  µ = </a:t>
                </a:r>
                <a:r>
                  <a:rPr lang="en-US" i="1" kern="0" dirty="0"/>
                  <a:t>np</a:t>
                </a:r>
                <a:r>
                  <a:rPr lang="en-US" kern="0" dirty="0"/>
                  <a:t> =70</a:t>
                </a:r>
                <a:r>
                  <a:rPr lang="en-US" kern="0" dirty="0">
                    <a:sym typeface="Symbol" panose="05050102010706020507" pitchFamily="18" charset="2"/>
                  </a:rPr>
                  <a:t></a:t>
                </a:r>
                <a:r>
                  <a:rPr lang="en-US" dirty="0"/>
                  <a:t> 0.714 </a:t>
                </a:r>
                <a:r>
                  <a:rPr lang="en-US" kern="0" dirty="0">
                    <a:sym typeface="Symbol" panose="05050102010706020507" pitchFamily="18" charset="2"/>
                  </a:rPr>
                  <a:t>= 50.</a:t>
                </a:r>
                <a:endParaRPr lang="en-US" kern="0" dirty="0"/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Variance </a:t>
                </a:r>
                <a:r>
                  <a:rPr lang="en-US" kern="0" dirty="0">
                    <a:sym typeface="Wingdings" panose="05000000000000000000" pitchFamily="2" charset="2"/>
                  </a:rPr>
                  <a:t> </a:t>
                </a:r>
                <a:r>
                  <a:rPr lang="en-US" kern="0" dirty="0"/>
                  <a:t> </a:t>
                </a:r>
                <a:r>
                  <a:rPr lang="el-GR" kern="0" dirty="0"/>
                  <a:t>σ</a:t>
                </a:r>
                <a:r>
                  <a:rPr lang="en-US" kern="0" baseline="30000" dirty="0"/>
                  <a:t>2</a:t>
                </a:r>
                <a:r>
                  <a:rPr lang="en-US" kern="0" dirty="0"/>
                  <a:t> = </a:t>
                </a:r>
                <a:r>
                  <a:rPr lang="en-US" i="1" kern="0" dirty="0"/>
                  <a:t>np(1-p) = </a:t>
                </a:r>
                <a:r>
                  <a:rPr lang="en-US" kern="0" dirty="0"/>
                  <a:t>70</a:t>
                </a:r>
                <a:r>
                  <a:rPr lang="en-US" kern="0" dirty="0">
                    <a:sym typeface="Symbol" panose="05050102010706020507" pitchFamily="18" charset="2"/>
                  </a:rPr>
                  <a:t></a:t>
                </a:r>
                <a:r>
                  <a:rPr lang="en-US" dirty="0"/>
                  <a:t> 0.714 </a:t>
                </a:r>
                <a:r>
                  <a:rPr lang="en-US" kern="0" dirty="0">
                    <a:sym typeface="Symbol" panose="05050102010706020507" pitchFamily="18" charset="2"/>
                  </a:rPr>
                  <a:t>(1-0.714) </a:t>
                </a:r>
                <a:r>
                  <a:rPr lang="en-US" kern="0" dirty="0">
                    <a:sym typeface="Wingdings" panose="05000000000000000000" pitchFamily="2" charset="2"/>
                  </a:rPr>
                  <a:t> </a:t>
                </a:r>
                <a:r>
                  <a:rPr lang="el-GR" kern="0" dirty="0"/>
                  <a:t>σ</a:t>
                </a:r>
                <a:r>
                  <a:rPr lang="en-US" kern="0" baseline="30000" dirty="0"/>
                  <a:t>2</a:t>
                </a:r>
                <a:r>
                  <a:rPr lang="en-US" kern="0" dirty="0"/>
                  <a:t> =14.3. 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Standard Deviation = </a:t>
                </a:r>
                <a:r>
                  <a:rPr lang="el-GR" kern="0" dirty="0"/>
                  <a:t>σ</a:t>
                </a:r>
                <a:r>
                  <a:rPr lang="en-US" kern="0" dirty="0"/>
                  <a:t> = SQRT(</a:t>
                </a:r>
                <a:r>
                  <a:rPr lang="en-US" i="1" kern="0" dirty="0"/>
                  <a:t>14.3</a:t>
                </a:r>
                <a:r>
                  <a:rPr lang="en-US" kern="0" dirty="0"/>
                  <a:t>)= 3.8.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 err="1"/>
                  <a:t>x~B</a:t>
                </a:r>
                <a:r>
                  <a:rPr lang="en-US" kern="0" dirty="0"/>
                  <a:t>(np,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𝑛𝑝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(10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kern="0" dirty="0"/>
                  <a:t>)  </a:t>
                </a:r>
                <a:r>
                  <a:rPr lang="en-US" kern="0" dirty="0">
                    <a:sym typeface="Wingdings" panose="05000000000000000000" pitchFamily="2" charset="2"/>
                  </a:rPr>
                  <a:t> </a:t>
                </a:r>
                <a:r>
                  <a:rPr lang="en-US" kern="0" dirty="0" err="1"/>
                  <a:t>x~B</a:t>
                </a:r>
                <a:r>
                  <a:rPr lang="en-US" kern="0" dirty="0"/>
                  <a:t>(50, 3.8)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We can estimate Binomial distribution by Normal distribution and assume </a:t>
                </a:r>
                <a:r>
                  <a:rPr lang="en-US" kern="0" dirty="0" err="1"/>
                  <a:t>x~N</a:t>
                </a:r>
                <a:r>
                  <a:rPr lang="en-US" kern="0" dirty="0"/>
                  <a:t>(50, 3.8)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Now suppose it takes 4 days from the time that we place an order the time that we get the order. That is lead time = 4 or L=4. 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The average demand during that 4 days of lead time is equal to 4*50 =200.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The standard deviation of demand during that 4 days of lead time is equal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</m:oMath>
                </a14:m>
                <a:r>
                  <a:rPr lang="en-US" kern="0" dirty="0"/>
                  <a:t>*3.8= 7.6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In the lieu of the central limit theorem, we can assume </a:t>
                </a:r>
                <a:r>
                  <a:rPr lang="en-US" b="1" kern="0" dirty="0"/>
                  <a:t>LTD</a:t>
                </a:r>
                <a:r>
                  <a:rPr lang="en-US" kern="0" dirty="0"/>
                  <a:t>~N(200,7.6)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endParaRPr lang="en-US" kern="0" dirty="0"/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endParaRPr lang="en-US" kern="0" dirty="0"/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i="1" kern="0" dirty="0"/>
                  <a:t> </a:t>
                </a:r>
                <a:endParaRPr lang="en-US" kern="0" dirty="0"/>
              </a:p>
            </p:txBody>
          </p:sp>
        </mc:Choice>
        <mc:Fallback xmlns="">
          <p:sp>
            <p:nvSpPr>
              <p:cNvPr id="4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9134" y="1772816"/>
                <a:ext cx="12201134" cy="4752528"/>
              </a:xfrm>
              <a:prstGeom prst="rect">
                <a:avLst/>
              </a:prstGeom>
              <a:blipFill>
                <a:blip r:embed="rId2"/>
                <a:stretch>
                  <a:fillRect l="-800" t="-2054" r="-250" b="-20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-7052" y="670650"/>
            <a:ext cx="12051720" cy="110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Costumers look at the website that you have made for a product. The probability for a visitor to buy your product is </a:t>
            </a:r>
            <a:r>
              <a:rPr lang="en-US" dirty="0"/>
              <a:t>0.714</a:t>
            </a:r>
            <a:r>
              <a:rPr lang="en-US" kern="0" dirty="0"/>
              <a:t>. Your web site has a traffic of 70 visitors per day. What is the average and standard deviation of this distribution?</a:t>
            </a:r>
          </a:p>
        </p:txBody>
      </p:sp>
    </p:spTree>
    <p:extLst>
      <p:ext uri="{BB962C8B-B14F-4D97-AF65-F5344CB8AC3E}">
        <p14:creationId xmlns:p14="http://schemas.microsoft.com/office/powerpoint/2010/main" val="2457872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9134" y="-27776"/>
            <a:ext cx="12201134" cy="609600"/>
          </a:xfrm>
        </p:spPr>
        <p:txBody>
          <a:bodyPr/>
          <a:lstStyle/>
          <a:p>
            <a:r>
              <a:rPr lang="en-US" sz="3400" dirty="0"/>
              <a:t>Binomial Distribution- Mean &amp; 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"/>
              <p:cNvSpPr txBox="1">
                <a:spLocks/>
              </p:cNvSpPr>
              <p:nvPr/>
            </p:nvSpPr>
            <p:spPr bwMode="auto">
              <a:xfrm>
                <a:off x="-9134" y="1772816"/>
                <a:ext cx="12201134" cy="4752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8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65" charset="-128"/>
                    <a:cs typeface="Book Antiqua" pitchFamily="18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MS Reference Sans Serif" pitchFamily="34" charset="0"/>
                    <a:ea typeface="ＭＳ Ｐゴシック" pitchFamily="-112" charset="-128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Average of Binomial Distribution</a:t>
                </a:r>
                <a:r>
                  <a:rPr lang="en-US" kern="0" dirty="0">
                    <a:sym typeface="Wingdings" panose="05000000000000000000" pitchFamily="2" charset="2"/>
                  </a:rPr>
                  <a:t> </a:t>
                </a:r>
                <a:r>
                  <a:rPr lang="en-US" kern="0" dirty="0"/>
                  <a:t>  µ = </a:t>
                </a:r>
                <a:r>
                  <a:rPr lang="en-US" i="1" kern="0" dirty="0"/>
                  <a:t>np</a:t>
                </a:r>
                <a:r>
                  <a:rPr lang="en-US" kern="0" dirty="0"/>
                  <a:t> =400</a:t>
                </a:r>
                <a:r>
                  <a:rPr lang="en-US" kern="0" dirty="0">
                    <a:sym typeface="Symbol" panose="05050102010706020507" pitchFamily="18" charset="2"/>
                  </a:rPr>
                  <a:t>0.2= 80.</a:t>
                </a:r>
                <a:endParaRPr lang="en-US" kern="0" dirty="0"/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Variance </a:t>
                </a:r>
                <a:r>
                  <a:rPr lang="en-US" kern="0" dirty="0">
                    <a:sym typeface="Wingdings" panose="05000000000000000000" pitchFamily="2" charset="2"/>
                  </a:rPr>
                  <a:t> </a:t>
                </a:r>
                <a:r>
                  <a:rPr lang="en-US" kern="0" dirty="0"/>
                  <a:t> </a:t>
                </a:r>
                <a:r>
                  <a:rPr lang="el-GR" kern="0" dirty="0"/>
                  <a:t>σ</a:t>
                </a:r>
                <a:r>
                  <a:rPr lang="en-US" kern="0" baseline="30000" dirty="0"/>
                  <a:t>2</a:t>
                </a:r>
                <a:r>
                  <a:rPr lang="en-US" kern="0" dirty="0"/>
                  <a:t> = </a:t>
                </a:r>
                <a:r>
                  <a:rPr lang="en-US" i="1" kern="0" dirty="0"/>
                  <a:t>np(1-p) = </a:t>
                </a:r>
                <a:r>
                  <a:rPr lang="en-US" kern="0" dirty="0"/>
                  <a:t>400</a:t>
                </a:r>
                <a:r>
                  <a:rPr lang="en-US" kern="0" dirty="0">
                    <a:sym typeface="Symbol" panose="05050102010706020507" pitchFamily="18" charset="2"/>
                  </a:rPr>
                  <a:t>0.20.8 </a:t>
                </a:r>
                <a:r>
                  <a:rPr lang="en-US" kern="0" dirty="0">
                    <a:sym typeface="Wingdings" panose="05000000000000000000" pitchFamily="2" charset="2"/>
                  </a:rPr>
                  <a:t> </a:t>
                </a:r>
                <a:r>
                  <a:rPr lang="el-GR" kern="0" dirty="0"/>
                  <a:t>σ</a:t>
                </a:r>
                <a:r>
                  <a:rPr lang="en-US" kern="0" baseline="30000" dirty="0"/>
                  <a:t>2</a:t>
                </a:r>
                <a:r>
                  <a:rPr lang="en-US" kern="0" dirty="0"/>
                  <a:t> =64. 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Standard Deviation = </a:t>
                </a:r>
                <a:r>
                  <a:rPr lang="el-GR" kern="0" dirty="0"/>
                  <a:t>σ</a:t>
                </a:r>
                <a:r>
                  <a:rPr lang="en-US" kern="0" dirty="0"/>
                  <a:t> = SQRT(</a:t>
                </a:r>
                <a:r>
                  <a:rPr lang="en-US" i="1" kern="0" dirty="0"/>
                  <a:t>np(1-p)</a:t>
                </a:r>
                <a:r>
                  <a:rPr lang="en-US" kern="0" dirty="0"/>
                  <a:t>)= SQRT(</a:t>
                </a:r>
                <a:r>
                  <a:rPr lang="en-US" i="1" kern="0" dirty="0"/>
                  <a:t>64</a:t>
                </a:r>
                <a:r>
                  <a:rPr lang="en-US" kern="0" dirty="0"/>
                  <a:t>)= 8.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 err="1"/>
                  <a:t>x~B</a:t>
                </a:r>
                <a:r>
                  <a:rPr lang="en-US" kern="0" dirty="0"/>
                  <a:t>(np,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𝑛𝑝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(10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kern="0" dirty="0"/>
                  <a:t>)  </a:t>
                </a:r>
                <a:r>
                  <a:rPr lang="en-US" kern="0" dirty="0">
                    <a:sym typeface="Wingdings" panose="05000000000000000000" pitchFamily="2" charset="2"/>
                  </a:rPr>
                  <a:t> </a:t>
                </a:r>
                <a:r>
                  <a:rPr lang="en-US" kern="0" dirty="0" err="1"/>
                  <a:t>x~B</a:t>
                </a:r>
                <a:r>
                  <a:rPr lang="en-US" kern="0" dirty="0"/>
                  <a:t>(80, 8)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We can estimate Binomial distribution by Normal distribution and assume </a:t>
                </a:r>
                <a:r>
                  <a:rPr lang="en-US" kern="0" dirty="0" err="1"/>
                  <a:t>x~N</a:t>
                </a:r>
                <a:r>
                  <a:rPr lang="en-US" kern="0" dirty="0"/>
                  <a:t>(80, 8)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Now suppose it takes 4 days from the time that we place an order the time that we get the order. That is lead time = 4 or L=4. 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The average demand during that 4 days of lead time is equal to 4*80 =320.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The standard deviation of demand during that 4 days of lead time is equal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</m:oMath>
                </a14:m>
                <a:r>
                  <a:rPr lang="en-US" kern="0" dirty="0"/>
                  <a:t>*8= 16.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kern="0" dirty="0"/>
                  <a:t>In the lieu of the central limit </a:t>
                </a:r>
                <a:r>
                  <a:rPr lang="en-US" kern="0" dirty="0" err="1"/>
                  <a:t>theorm</a:t>
                </a:r>
                <a:r>
                  <a:rPr lang="en-US" kern="0" dirty="0"/>
                  <a:t>, we can assume </a:t>
                </a:r>
                <a:r>
                  <a:rPr lang="en-US" b="1" kern="0" dirty="0"/>
                  <a:t>LTD</a:t>
                </a:r>
                <a:r>
                  <a:rPr lang="en-US" kern="0" dirty="0"/>
                  <a:t>~N(320,16)</a:t>
                </a: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endParaRPr lang="en-US" kern="0" dirty="0"/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endParaRPr lang="en-US" kern="0" dirty="0"/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US" i="1" kern="0" dirty="0"/>
                  <a:t> </a:t>
                </a:r>
                <a:endParaRPr lang="en-US" kern="0" dirty="0"/>
              </a:p>
            </p:txBody>
          </p:sp>
        </mc:Choice>
        <mc:Fallback xmlns="">
          <p:sp>
            <p:nvSpPr>
              <p:cNvPr id="4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9134" y="1772816"/>
                <a:ext cx="12201134" cy="4752528"/>
              </a:xfrm>
              <a:prstGeom prst="rect">
                <a:avLst/>
              </a:prstGeom>
              <a:blipFill>
                <a:blip r:embed="rId2"/>
                <a:stretch>
                  <a:fillRect l="-800" t="-2054" b="-20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-7052" y="670650"/>
            <a:ext cx="1205172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Costumers look at the website that you have made for a product. The probability for a visitor to buy your product is 20%. Your web site has a traffic of 400 visitors per day. What is the average and standard deviation of this distribution?</a:t>
            </a:r>
          </a:p>
        </p:txBody>
      </p:sp>
    </p:spTree>
    <p:extLst>
      <p:ext uri="{BB962C8B-B14F-4D97-AF65-F5344CB8AC3E}">
        <p14:creationId xmlns:p14="http://schemas.microsoft.com/office/powerpoint/2010/main" val="2094260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24C73C1-CC03-4AF4-B3CD-A411610EC4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20688"/>
                <a:ext cx="12192000" cy="5904656"/>
              </a:xfrm>
            </p:spPr>
            <p:txBody>
              <a:bodyPr/>
              <a:lstStyle/>
              <a:p>
                <a:r>
                  <a:rPr lang="en-US" dirty="0"/>
                  <a:t>Binomial distribution with parameters p and n </a:t>
                </a:r>
                <a:r>
                  <a:rPr lang="en-US" dirty="0">
                    <a:sym typeface="Wingdings" panose="05000000000000000000" pitchFamily="2" charset="2"/>
                  </a:rPr>
                  <a:t>B~(np,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np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(1−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p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dirty="0"/>
                  <a:t>) tends to Poison P~(np) when p gets small, and n gets large. </a:t>
                </a:r>
              </a:p>
              <a:p>
                <a:r>
                  <a:rPr lang="en-US" dirty="0"/>
                  <a:t>Therefore </a:t>
                </a:r>
                <a:r>
                  <a:rPr lang="sv-SE" dirty="0"/>
                  <a:t>=BINOM.DIST(</a:t>
                </a:r>
                <a:r>
                  <a:rPr lang="sv-SE" dirty="0">
                    <a:solidFill>
                      <a:srgbClr val="FF0000"/>
                    </a:solidFill>
                  </a:rPr>
                  <a:t>x</a:t>
                </a:r>
                <a:r>
                  <a:rPr lang="sv-SE" dirty="0"/>
                  <a:t>, </a:t>
                </a:r>
                <a:r>
                  <a:rPr lang="sv-SE" dirty="0">
                    <a:solidFill>
                      <a:srgbClr val="00B050"/>
                    </a:solidFill>
                  </a:rPr>
                  <a:t>n,p</a:t>
                </a:r>
                <a:r>
                  <a:rPr lang="sv-SE" dirty="0"/>
                  <a:t>,1) </a:t>
                </a:r>
                <a:r>
                  <a:rPr lang="pt-BR" dirty="0"/>
                  <a:t>can be estimated by </a:t>
                </a:r>
                <a:r>
                  <a:rPr lang="fi-FI" dirty="0"/>
                  <a:t>=POISSON.DIST(</a:t>
                </a:r>
                <a:r>
                  <a:rPr lang="fi-FI" dirty="0">
                    <a:solidFill>
                      <a:srgbClr val="FF0000"/>
                    </a:solidFill>
                  </a:rPr>
                  <a:t>x</a:t>
                </a:r>
                <a:r>
                  <a:rPr lang="fi-FI" dirty="0"/>
                  <a:t>,</a:t>
                </a:r>
                <a:r>
                  <a:rPr lang="fi-FI" dirty="0">
                    <a:solidFill>
                      <a:srgbClr val="00B050"/>
                    </a:solidFill>
                  </a:rPr>
                  <a:t>np</a:t>
                </a:r>
                <a:r>
                  <a:rPr lang="fi-FI" dirty="0"/>
                  <a:t>,1)</a:t>
                </a:r>
                <a:endParaRPr lang="en-US" dirty="0"/>
              </a:p>
              <a:p>
                <a:r>
                  <a:rPr lang="en-US" dirty="0"/>
                  <a:t>Binomial distribution with parameters p and n </a:t>
                </a:r>
                <a:r>
                  <a:rPr lang="en-US" dirty="0">
                    <a:sym typeface="Wingdings" panose="05000000000000000000" pitchFamily="2" charset="2"/>
                  </a:rPr>
                  <a:t>B~(np,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np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(1−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p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</m:rad>
                    <m: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dirty="0"/>
                  <a:t>)tends to Normal Distribution </a:t>
                </a:r>
                <a:r>
                  <a:rPr lang="en-US" dirty="0">
                    <a:sym typeface="Wingdings" panose="05000000000000000000" pitchFamily="2" charset="2"/>
                  </a:rPr>
                  <a:t>N~(np,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np</m:t>
                        </m:r>
                        <m:r>
                          <a:rPr lang="en-US" i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(1−</m:t>
                        </m:r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p</m:t>
                        </m:r>
                        <m:r>
                          <a:rPr lang="en-US" i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dirty="0"/>
                  <a:t>) when n gets large, or p gets close to 0.5. </a:t>
                </a:r>
              </a:p>
              <a:p>
                <a:r>
                  <a:rPr lang="en-US" dirty="0"/>
                  <a:t>Therefore </a:t>
                </a:r>
                <a:r>
                  <a:rPr lang="sv-SE" dirty="0"/>
                  <a:t>=BINOM.DIST(</a:t>
                </a:r>
                <a:r>
                  <a:rPr lang="sv-SE" dirty="0">
                    <a:solidFill>
                      <a:srgbClr val="FF0000"/>
                    </a:solidFill>
                  </a:rPr>
                  <a:t>x</a:t>
                </a:r>
                <a:r>
                  <a:rPr lang="sv-SE" dirty="0"/>
                  <a:t>, </a:t>
                </a:r>
                <a:r>
                  <a:rPr lang="sv-SE" dirty="0">
                    <a:solidFill>
                      <a:srgbClr val="00B050"/>
                    </a:solidFill>
                  </a:rPr>
                  <a:t>n,p</a:t>
                </a:r>
                <a:r>
                  <a:rPr lang="sv-SE" dirty="0"/>
                  <a:t>,1) </a:t>
                </a:r>
                <a:r>
                  <a:rPr lang="pt-BR" dirty="0"/>
                  <a:t>can be estimated by </a:t>
                </a:r>
              </a:p>
              <a:p>
                <a:pPr marL="0" indent="0">
                  <a:buNone/>
                </a:pPr>
                <a:r>
                  <a:rPr lang="pt-BR" dirty="0"/>
                  <a:t>	</a:t>
                </a:r>
                <a:r>
                  <a:rPr lang="pl-PL" dirty="0"/>
                  <a:t>=NORM.DIST(</a:t>
                </a:r>
                <a:r>
                  <a:rPr lang="pl-PL" dirty="0">
                    <a:solidFill>
                      <a:srgbClr val="FF0000"/>
                    </a:solidFill>
                  </a:rPr>
                  <a:t>x</a:t>
                </a:r>
                <a:r>
                  <a:rPr lang="pl-PL" dirty="0"/>
                  <a:t>,</a:t>
                </a:r>
                <a:r>
                  <a:rPr lang="pl-PL" dirty="0">
                    <a:solidFill>
                      <a:srgbClr val="00B050"/>
                    </a:solidFill>
                  </a:rPr>
                  <a:t>np,</a:t>
                </a:r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np</m:t>
                        </m:r>
                        <m:r>
                          <a:rPr lang="en-US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(1−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p</m:t>
                        </m:r>
                        <m:r>
                          <a:rPr lang="en-US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</m:rad>
                    <m:r>
                      <a:rPr lang="en-US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dirty="0"/>
                  <a:t>,</a:t>
                </a:r>
                <a:r>
                  <a:rPr lang="pl-PL" dirty="0"/>
                  <a:t>1)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Poisson distribution with parameter np </a:t>
                </a:r>
                <a:r>
                  <a:rPr lang="en-US" dirty="0">
                    <a:sym typeface="Wingdings" panose="05000000000000000000" pitchFamily="2" charset="2"/>
                  </a:rPr>
                  <a:t>P~(np)</a:t>
                </a:r>
                <a:r>
                  <a:rPr lang="en-US" dirty="0"/>
                  <a:t> tends to Normal distribution when p gets small, and n gets large. </a:t>
                </a:r>
              </a:p>
              <a:p>
                <a:r>
                  <a:rPr lang="en-US" dirty="0"/>
                  <a:t>Therefore </a:t>
                </a:r>
                <a:r>
                  <a:rPr lang="fi-FI" dirty="0"/>
                  <a:t>=POISSON.DIST(</a:t>
                </a:r>
                <a:r>
                  <a:rPr lang="fi-FI" dirty="0">
                    <a:solidFill>
                      <a:srgbClr val="FF0000"/>
                    </a:solidFill>
                  </a:rPr>
                  <a:t>x</a:t>
                </a:r>
                <a:r>
                  <a:rPr lang="fi-FI" dirty="0"/>
                  <a:t>,</a:t>
                </a:r>
                <a:r>
                  <a:rPr lang="fi-FI" dirty="0">
                    <a:solidFill>
                      <a:srgbClr val="00B050"/>
                    </a:solidFill>
                  </a:rPr>
                  <a:t>np</a:t>
                </a:r>
                <a:r>
                  <a:rPr lang="fi-FI" dirty="0"/>
                  <a:t>,1) </a:t>
                </a:r>
                <a:r>
                  <a:rPr lang="pt-BR" dirty="0"/>
                  <a:t>can be estimated by </a:t>
                </a:r>
              </a:p>
              <a:p>
                <a:pPr marL="0" indent="0">
                  <a:buNone/>
                </a:pPr>
                <a:r>
                  <a:rPr lang="pt-BR" dirty="0"/>
                  <a:t>	</a:t>
                </a:r>
                <a:r>
                  <a:rPr lang="pl-PL" dirty="0"/>
                  <a:t>=NORM.DIST(</a:t>
                </a:r>
                <a:r>
                  <a:rPr lang="pl-PL" dirty="0">
                    <a:solidFill>
                      <a:srgbClr val="FF0000"/>
                    </a:solidFill>
                  </a:rPr>
                  <a:t>x</a:t>
                </a:r>
                <a:r>
                  <a:rPr lang="pl-PL" dirty="0"/>
                  <a:t>,</a:t>
                </a:r>
                <a:r>
                  <a:rPr lang="pl-PL" dirty="0">
                    <a:solidFill>
                      <a:srgbClr val="00B050"/>
                    </a:solidFill>
                  </a:rPr>
                  <a:t>np,</a:t>
                </a:r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np</m:t>
                        </m:r>
                        <m:r>
                          <a:rPr lang="en-US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(1−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p</m:t>
                        </m:r>
                        <m:r>
                          <a:rPr lang="en-US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</m:rad>
                    <m:r>
                      <a:rPr lang="en-US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dirty="0"/>
                  <a:t>,</a:t>
                </a:r>
                <a:r>
                  <a:rPr lang="pl-PL" dirty="0"/>
                  <a:t>1)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24C73C1-CC03-4AF4-B3CD-A411610EC4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20688"/>
                <a:ext cx="12192000" cy="5904656"/>
              </a:xfrm>
              <a:blipFill>
                <a:blip r:embed="rId2"/>
                <a:stretch>
                  <a:fillRect l="-500" r="-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6BB88289-2811-4F23-97BA-62675924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Binomial, Poison, Normal</a:t>
            </a:r>
          </a:p>
        </p:txBody>
      </p:sp>
    </p:spTree>
    <p:extLst>
      <p:ext uri="{BB962C8B-B14F-4D97-AF65-F5344CB8AC3E}">
        <p14:creationId xmlns:p14="http://schemas.microsoft.com/office/powerpoint/2010/main" val="215794374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B8D0D-2B26-43CA-A71D-74C76FA6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</a:t>
            </a:r>
            <a:r>
              <a:rPr lang="en-US" dirty="0" err="1"/>
              <a:t>ToolKit</a:t>
            </a:r>
            <a:endParaRPr lang="en-US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0DAD6162-F86C-43E7-AE8C-217118D3C8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3"/>
          <a:stretch/>
        </p:blipFill>
        <p:spPr>
          <a:xfrm>
            <a:off x="479376" y="557943"/>
            <a:ext cx="11521280" cy="591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3483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4176" y="-16600"/>
            <a:ext cx="9144000" cy="609600"/>
          </a:xfrm>
        </p:spPr>
        <p:txBody>
          <a:bodyPr/>
          <a:lstStyle/>
          <a:p>
            <a:r>
              <a:rPr lang="en-US" dirty="0"/>
              <a:t>Binomial Distribution Formulas</a:t>
            </a: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119336" y="739897"/>
            <a:ext cx="12072664" cy="2389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latin typeface="Book Antiqua" pitchFamily="18" charset="0"/>
              </a:rPr>
              <a:t>x</a:t>
            </a:r>
            <a:r>
              <a:rPr lang="en-US" sz="2400" dirty="0">
                <a:latin typeface="Book Antiqua" pitchFamily="18" charset="0"/>
              </a:rPr>
              <a:t> = the number of successes</a:t>
            </a:r>
          </a:p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latin typeface="Book Antiqua" pitchFamily="18" charset="0"/>
              </a:rPr>
              <a:t>p</a:t>
            </a:r>
            <a:r>
              <a:rPr lang="en-US" sz="2400" dirty="0">
                <a:latin typeface="Book Antiqua" pitchFamily="18" charset="0"/>
              </a:rPr>
              <a:t> = the probability of a success on one trial</a:t>
            </a:r>
          </a:p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latin typeface="Book Antiqua" pitchFamily="18" charset="0"/>
              </a:rPr>
              <a:t>n</a:t>
            </a:r>
            <a:r>
              <a:rPr lang="en-US" sz="2400" dirty="0">
                <a:latin typeface="Book Antiqua" pitchFamily="18" charset="0"/>
              </a:rPr>
              <a:t> = the number of trials</a:t>
            </a:r>
          </a:p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latin typeface="Book Antiqua" pitchFamily="18" charset="0"/>
              </a:rPr>
              <a:t>f</a:t>
            </a:r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i="1" dirty="0">
                <a:latin typeface="Book Antiqua" pitchFamily="18" charset="0"/>
              </a:rPr>
              <a:t>x</a:t>
            </a:r>
            <a:r>
              <a:rPr lang="en-US" sz="2400" dirty="0">
                <a:latin typeface="Book Antiqua" pitchFamily="18" charset="0"/>
              </a:rPr>
              <a:t>) = the probability of </a:t>
            </a:r>
            <a:r>
              <a:rPr lang="en-US" sz="2400" i="1" dirty="0">
                <a:latin typeface="Book Antiqua" pitchFamily="18" charset="0"/>
              </a:rPr>
              <a:t>x</a:t>
            </a:r>
            <a:r>
              <a:rPr lang="en-US" sz="2400" dirty="0">
                <a:latin typeface="Book Antiqua" pitchFamily="18" charset="0"/>
              </a:rPr>
              <a:t> successes in </a:t>
            </a:r>
            <a:r>
              <a:rPr lang="en-US" sz="2400" i="1" dirty="0">
                <a:latin typeface="Book Antiqua" pitchFamily="18" charset="0"/>
              </a:rPr>
              <a:t>n</a:t>
            </a:r>
            <a:r>
              <a:rPr lang="en-US" sz="2400" dirty="0">
                <a:latin typeface="Book Antiqua" pitchFamily="18" charset="0"/>
              </a:rPr>
              <a:t> trials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latin typeface="Book Antiqua" pitchFamily="18" charset="0"/>
              </a:rPr>
              <a:t>n</a:t>
            </a:r>
            <a:r>
              <a:rPr lang="en-US" sz="2400" dirty="0">
                <a:latin typeface="Book Antiqua" pitchFamily="18" charset="0"/>
              </a:rPr>
              <a:t>! = </a:t>
            </a:r>
            <a:r>
              <a:rPr lang="en-US" sz="2400" i="1" dirty="0">
                <a:latin typeface="Book Antiqua" pitchFamily="18" charset="0"/>
              </a:rPr>
              <a:t>n</a:t>
            </a:r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i="1" dirty="0">
                <a:latin typeface="Book Antiqua" pitchFamily="18" charset="0"/>
              </a:rPr>
              <a:t>n</a:t>
            </a:r>
            <a:r>
              <a:rPr lang="en-US" sz="2400" dirty="0">
                <a:latin typeface="Book Antiqua" pitchFamily="18" charset="0"/>
              </a:rPr>
              <a:t> – 1)(</a:t>
            </a:r>
            <a:r>
              <a:rPr lang="en-US" sz="2400" i="1" dirty="0">
                <a:latin typeface="Book Antiqua" pitchFamily="18" charset="0"/>
              </a:rPr>
              <a:t>n</a:t>
            </a:r>
            <a:r>
              <a:rPr lang="en-US" sz="2400" dirty="0">
                <a:latin typeface="Book Antiqua" pitchFamily="18" charset="0"/>
              </a:rPr>
              <a:t> – 2) ….. (2)(1)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1"/>
              <p:cNvSpPr txBox="1"/>
              <p:nvPr/>
            </p:nvSpPr>
            <p:spPr>
              <a:xfrm>
                <a:off x="1603011" y="2925704"/>
                <a:ext cx="8629650" cy="95987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             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           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8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011" y="2925704"/>
                <a:ext cx="8629650" cy="9598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19336" y="4020407"/>
            <a:ext cx="40576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Number of experimental</a:t>
            </a:r>
          </a:p>
          <a:p>
            <a:r>
              <a:rPr lang="en-US" sz="2400" dirty="0">
                <a:latin typeface="Book Antiqua" pitchFamily="18" charset="0"/>
              </a:rPr>
              <a:t> outcomes providing exactly</a:t>
            </a:r>
          </a:p>
          <a:p>
            <a:r>
              <a:rPr lang="en-US" sz="2400" i="1" dirty="0">
                <a:latin typeface="Book Antiqua" pitchFamily="18" charset="0"/>
              </a:rPr>
              <a:t>x</a:t>
            </a:r>
            <a:r>
              <a:rPr lang="en-US" sz="2400" dirty="0">
                <a:latin typeface="Book Antiqua" pitchFamily="18" charset="0"/>
              </a:rPr>
              <a:t> successes in </a:t>
            </a:r>
            <a:r>
              <a:rPr lang="en-US" sz="2400" i="1" dirty="0">
                <a:latin typeface="Book Antiqua" pitchFamily="18" charset="0"/>
              </a:rPr>
              <a:t>n</a:t>
            </a:r>
            <a:r>
              <a:rPr lang="en-US" sz="2400" dirty="0">
                <a:latin typeface="Book Antiqua" pitchFamily="18" charset="0"/>
              </a:rPr>
              <a:t> trials</a:t>
            </a:r>
          </a:p>
        </p:txBody>
      </p:sp>
      <p:sp>
        <p:nvSpPr>
          <p:cNvPr id="8" name="Rectangle 7"/>
          <p:cNvSpPr/>
          <p:nvPr/>
        </p:nvSpPr>
        <p:spPr>
          <a:xfrm>
            <a:off x="6888088" y="4020406"/>
            <a:ext cx="3909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Probability of a particular</a:t>
            </a:r>
          </a:p>
          <a:p>
            <a:r>
              <a:rPr lang="en-US" sz="2400" dirty="0">
                <a:latin typeface="Book Antiqua" pitchFamily="18" charset="0"/>
              </a:rPr>
              <a:t> sequence of trial outcomes</a:t>
            </a:r>
          </a:p>
          <a:p>
            <a:r>
              <a:rPr lang="en-US" sz="2400" dirty="0">
                <a:latin typeface="Book Antiqua" pitchFamily="18" charset="0"/>
              </a:rPr>
              <a:t> with x successes in </a:t>
            </a:r>
            <a:r>
              <a:rPr lang="en-US" sz="2400" i="1" dirty="0">
                <a:latin typeface="Book Antiqua" pitchFamily="18" charset="0"/>
              </a:rPr>
              <a:t>n</a:t>
            </a:r>
            <a:r>
              <a:rPr lang="en-US" sz="2400" dirty="0">
                <a:latin typeface="Book Antiqua" pitchFamily="18" charset="0"/>
              </a:rPr>
              <a:t> trials</a:t>
            </a:r>
          </a:p>
        </p:txBody>
      </p:sp>
    </p:spTree>
    <p:extLst>
      <p:ext uri="{BB962C8B-B14F-4D97-AF65-F5344CB8AC3E}">
        <p14:creationId xmlns:p14="http://schemas.microsoft.com/office/powerpoint/2010/main" val="1765202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Distribution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7680" y="664528"/>
            <a:ext cx="12184320" cy="5932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p"/>
              <a:defRPr sz="28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Book Antiqua" panose="0204060205030503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n"/>
              <a:defRPr sz="26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p"/>
              <a:defRPr sz="24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§"/>
              <a:defRPr sz="22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228600" lvl="2">
              <a:lnSpc>
                <a:spcPct val="90000"/>
              </a:lnSpc>
              <a:buClrTx/>
              <a:defRPr/>
            </a:pPr>
            <a:r>
              <a:rPr lang="en-US" kern="0" dirty="0">
                <a:solidFill>
                  <a:schemeClr val="tx1"/>
                </a:solidFill>
                <a:ea typeface="ＭＳ Ｐゴシック" pitchFamily="-65" charset="-128"/>
                <a:cs typeface="Book Antiqua" panose="02040602050305030304" pitchFamily="18" charset="0"/>
              </a:rPr>
              <a:t>A set of identical and independent trials (</a:t>
            </a:r>
            <a:r>
              <a:rPr lang="en-US" i="1" kern="0" dirty="0">
                <a:solidFill>
                  <a:schemeClr val="tx1"/>
                </a:solidFill>
                <a:ea typeface="ＭＳ Ｐゴシック" pitchFamily="-65" charset="-128"/>
                <a:cs typeface="Book Antiqua" panose="02040602050305030304" pitchFamily="18" charset="0"/>
              </a:rPr>
              <a:t>n</a:t>
            </a:r>
            <a:r>
              <a:rPr lang="en-US" kern="0" dirty="0">
                <a:solidFill>
                  <a:schemeClr val="tx1"/>
                </a:solidFill>
                <a:ea typeface="ＭＳ Ｐゴシック" pitchFamily="-65" charset="-128"/>
                <a:cs typeface="Book Antiqua" panose="02040602050305030304" pitchFamily="18" charset="0"/>
              </a:rPr>
              <a:t> trials).</a:t>
            </a:r>
          </a:p>
          <a:p>
            <a:pPr marL="228600" lvl="2">
              <a:lnSpc>
                <a:spcPct val="90000"/>
              </a:lnSpc>
              <a:buClrTx/>
              <a:defRPr/>
            </a:pPr>
            <a:r>
              <a:rPr lang="en-US" kern="0" dirty="0">
                <a:solidFill>
                  <a:schemeClr val="tx1"/>
                </a:solidFill>
                <a:ea typeface="ＭＳ Ｐゴシック" pitchFamily="-65" charset="-128"/>
                <a:cs typeface="Book Antiqua" panose="02040602050305030304" pitchFamily="18" charset="0"/>
              </a:rPr>
              <a:t>Each trial can only have two outcomes; success and failure. Success and failure are just names. You can switch the names if you wish. Probity of success is </a:t>
            </a:r>
            <a:r>
              <a:rPr lang="en-US" i="1" kern="0" dirty="0">
                <a:solidFill>
                  <a:schemeClr val="tx1"/>
                </a:solidFill>
                <a:ea typeface="ＭＳ Ｐゴシック" pitchFamily="-65" charset="-128"/>
                <a:cs typeface="Book Antiqua" panose="02040602050305030304" pitchFamily="18" charset="0"/>
              </a:rPr>
              <a:t>p. </a:t>
            </a:r>
            <a:r>
              <a:rPr lang="en-US" kern="0" dirty="0">
                <a:solidFill>
                  <a:schemeClr val="tx1"/>
                </a:solidFill>
                <a:ea typeface="ＭＳ Ｐゴシック" pitchFamily="-65" charset="-128"/>
                <a:cs typeface="Book Antiqua" panose="02040602050305030304" pitchFamily="18" charset="0"/>
              </a:rPr>
              <a:t>Therefore, probability of failure is </a:t>
            </a:r>
            <a:r>
              <a:rPr lang="en-US" i="1" kern="0" dirty="0">
                <a:solidFill>
                  <a:schemeClr val="tx1"/>
                </a:solidFill>
                <a:ea typeface="ＭＳ Ｐゴシック" pitchFamily="-65" charset="-128"/>
                <a:cs typeface="Book Antiqua" panose="02040602050305030304" pitchFamily="18" charset="0"/>
              </a:rPr>
              <a:t>1-p.</a:t>
            </a:r>
          </a:p>
          <a:p>
            <a:pPr marL="228600" lvl="2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ClrTx/>
              <a:defRPr/>
            </a:pPr>
            <a:r>
              <a:rPr lang="en-US" kern="0" dirty="0">
                <a:solidFill>
                  <a:schemeClr val="tx1"/>
                </a:solidFill>
                <a:ea typeface="ＭＳ Ｐゴシック" pitchFamily="-65" charset="-128"/>
              </a:rPr>
              <a:t>The number of success in n trials is our discrete random variable x.</a:t>
            </a:r>
          </a:p>
          <a:p>
            <a:pPr marL="228600" lvl="2">
              <a:lnSpc>
                <a:spcPct val="90000"/>
              </a:lnSpc>
              <a:buClrTx/>
              <a:defRPr/>
            </a:pPr>
            <a:r>
              <a:rPr lang="en-US" kern="0" dirty="0">
                <a:solidFill>
                  <a:schemeClr val="tx1"/>
                </a:solidFill>
                <a:ea typeface="ＭＳ Ｐゴシック" pitchFamily="-65" charset="-128"/>
              </a:rPr>
              <a:t>Suppose that 8% of inmates in a large prison are known to be innocent. A non-profit group randomly selects 25 inmates from this prison. Compute the probability the group will find  3 innocent inmates.  </a:t>
            </a:r>
          </a:p>
          <a:p>
            <a:pPr marL="228600" lvl="2">
              <a:lnSpc>
                <a:spcPct val="90000"/>
              </a:lnSpc>
              <a:buClrTx/>
              <a:defRPr/>
            </a:pPr>
            <a:r>
              <a:rPr lang="en-US" kern="0" dirty="0">
                <a:solidFill>
                  <a:schemeClr val="tx1"/>
                </a:solidFill>
                <a:ea typeface="ＭＳ Ｐゴシック" pitchFamily="-65" charset="-128"/>
              </a:rPr>
              <a:t>For any daily worker chosen at random, it was estimated that with a probability of 0.2 that the person will not be with the company next year. What is the probability that chosen 4 workers at random, 1 of them would have left the company in one year.</a:t>
            </a:r>
          </a:p>
          <a:p>
            <a:pPr marL="228600" lvl="2">
              <a:lnSpc>
                <a:spcPct val="90000"/>
              </a:lnSpc>
              <a:buClrTx/>
              <a:defRPr/>
            </a:pPr>
            <a:r>
              <a:rPr lang="en-US" dirty="0">
                <a:solidFill>
                  <a:schemeClr val="tx1"/>
                </a:solidFill>
              </a:rPr>
              <a:t>Statistics of the past 16 years show that 21% of FTF drop-out by the end of the second year. There are 20 FTF in a class in their first semester at CSUN. n=20, p=0.21</a:t>
            </a:r>
          </a:p>
          <a:p>
            <a:pPr marL="228600" lvl="2">
              <a:lnSpc>
                <a:spcPct val="90000"/>
              </a:lnSpc>
              <a:buClrTx/>
              <a:defRPr/>
            </a:pPr>
            <a:r>
              <a:rPr lang="en-US" kern="0" dirty="0">
                <a:solidFill>
                  <a:schemeClr val="tx1"/>
                </a:solidFill>
                <a:ea typeface="ＭＳ Ｐゴシック" pitchFamily="-65" charset="-128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 a 10 multiple choice questions, each with 5 answers ), what is the probability that a student all-by-guess, gets at least 60%.</a:t>
            </a:r>
            <a:endParaRPr lang="en-US" kern="0" dirty="0">
              <a:solidFill>
                <a:schemeClr val="tx1"/>
              </a:solidFill>
              <a:ea typeface="ＭＳ Ｐゴシック" pitchFamily="-65" charset="-128"/>
            </a:endParaRPr>
          </a:p>
          <a:p>
            <a:pPr marL="228600" lvl="2">
              <a:lnSpc>
                <a:spcPct val="90000"/>
              </a:lnSpc>
              <a:defRPr/>
            </a:pPr>
            <a:endParaRPr lang="en-US" kern="0" dirty="0">
              <a:solidFill>
                <a:schemeClr val="tx1"/>
              </a:solidFill>
              <a:ea typeface="ＭＳ Ｐゴシック" pitchFamily="-65" charset="-128"/>
            </a:endParaRPr>
          </a:p>
          <a:p>
            <a:pPr marL="228600" lvl="2">
              <a:lnSpc>
                <a:spcPct val="90000"/>
              </a:lnSpc>
              <a:defRPr/>
            </a:pPr>
            <a:endParaRPr lang="en-US" sz="2800" kern="0" dirty="0">
              <a:solidFill>
                <a:schemeClr val="tx1"/>
              </a:solidFill>
              <a:ea typeface="ＭＳ Ｐゴシック" pitchFamily="-65" charset="-128"/>
              <a:cs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5466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Recorded Lecture</a:t>
            </a:r>
          </a:p>
        </p:txBody>
      </p:sp>
      <p:pic>
        <p:nvPicPr>
          <p:cNvPr id="2" name="Online Media 1" title="Binomial Distribution">
            <a:hlinkClick r:id="" action="ppaction://media"/>
            <a:extLst>
              <a:ext uri="{FF2B5EF4-FFF2-40B4-BE49-F238E27FC236}">
                <a16:creationId xmlns:a16="http://schemas.microsoft.com/office/drawing/2014/main" id="{CE812C16-A7BB-4464-A161-2D9DC4F8A5B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D51756A-E3D7-422A-B38B-4C4A6A768E57}"/>
              </a:ext>
            </a:extLst>
          </p:cNvPr>
          <p:cNvSpPr/>
          <p:nvPr/>
        </p:nvSpPr>
        <p:spPr>
          <a:xfrm>
            <a:off x="6816080" y="332656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hlinkClick r:id="rId4"/>
              </a:rPr>
              <a:t>https://youtu.be/acVYNKy4Vh0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9033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Binomial Distribution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 bwMode="auto">
          <a:xfrm>
            <a:off x="63881" y="3625737"/>
            <a:ext cx="1125693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c) Compute the probability the group will find  at least 3 innocent inmates. </a:t>
            </a:r>
          </a:p>
        </p:txBody>
      </p:sp>
      <p:sp>
        <p:nvSpPr>
          <p:cNvPr id="17" name="Content Placeholder 1"/>
          <p:cNvSpPr txBox="1">
            <a:spLocks/>
          </p:cNvSpPr>
          <p:nvPr/>
        </p:nvSpPr>
        <p:spPr bwMode="auto">
          <a:xfrm>
            <a:off x="81337" y="4129792"/>
            <a:ext cx="3454146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P(x</a:t>
            </a:r>
            <a:r>
              <a:rPr lang="en-US" kern="0" dirty="0">
                <a:sym typeface="Symbol" panose="05050102010706020507" pitchFamily="18" charset="2"/>
              </a:rPr>
              <a:t></a:t>
            </a:r>
            <a:r>
              <a:rPr lang="en-US" kern="0" dirty="0"/>
              <a:t>3)=?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19258" y="4129792"/>
            <a:ext cx="5692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=1- P(x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2) = 1-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BINOM.DIST(2,25,0.08,1)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345" y="4633847"/>
            <a:ext cx="4378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latin typeface="Book Antiqua" panose="02040602050305030304" pitchFamily="18" charset="0"/>
              </a:rPr>
              <a:t>P(x</a:t>
            </a:r>
            <a:r>
              <a:rPr lang="en-US" sz="2400" kern="0" dirty="0">
                <a:latin typeface="Book Antiqua" panose="02040602050305030304" pitchFamily="18" charset="0"/>
                <a:sym typeface="Symbol" panose="05050102010706020507" pitchFamily="18" charset="2"/>
              </a:rPr>
              <a:t></a:t>
            </a:r>
            <a:r>
              <a:rPr lang="en-US" sz="2400" kern="0" dirty="0">
                <a:latin typeface="Book Antiqua" panose="02040602050305030304" pitchFamily="18" charset="0"/>
              </a:rPr>
              <a:t>3)=</a:t>
            </a:r>
            <a:r>
              <a:rPr lang="en-US" sz="2400" dirty="0">
                <a:latin typeface="Book Antiqua" panose="02040602050305030304" pitchFamily="18" charset="0"/>
              </a:rPr>
              <a:t> 1- 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0.676833 = 0.32317   </a:t>
            </a:r>
          </a:p>
        </p:txBody>
      </p:sp>
      <p:sp>
        <p:nvSpPr>
          <p:cNvPr id="20" name="Content Placeholder 1"/>
          <p:cNvSpPr txBox="1">
            <a:spLocks/>
          </p:cNvSpPr>
          <p:nvPr/>
        </p:nvSpPr>
        <p:spPr bwMode="auto">
          <a:xfrm>
            <a:off x="99274" y="5155301"/>
            <a:ext cx="9637362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P(x</a:t>
            </a:r>
            <a:r>
              <a:rPr lang="en-US" kern="0" dirty="0">
                <a:sym typeface="Symbol" panose="05050102010706020507" pitchFamily="18" charset="2"/>
              </a:rPr>
              <a:t></a:t>
            </a:r>
            <a:r>
              <a:rPr lang="en-US" kern="0" dirty="0"/>
              <a:t>3)= P(x=3) + P(x&gt;3)= P(x=3) + </a:t>
            </a:r>
            <a:r>
              <a:rPr lang="en-US" dirty="0">
                <a:solidFill>
                  <a:srgbClr val="000000"/>
                </a:solidFill>
              </a:rPr>
              <a:t>1- P(x</a:t>
            </a:r>
            <a:r>
              <a:rPr lang="en-US" dirty="0">
                <a:solidFill>
                  <a:srgbClr val="000000"/>
                </a:solidFill>
                <a:sym typeface="Symbol" panose="05050102010706020507" pitchFamily="18" charset="2"/>
              </a:rPr>
              <a:t>3) = </a:t>
            </a:r>
            <a:r>
              <a:rPr lang="en-US" dirty="0">
                <a:solidFill>
                  <a:srgbClr val="000000"/>
                </a:solidFill>
              </a:rPr>
              <a:t>0.188075+1-</a:t>
            </a:r>
            <a:r>
              <a:rPr lang="en-US" kern="0" dirty="0"/>
              <a:t> 0.864908</a:t>
            </a:r>
            <a:r>
              <a:rPr lang="en-US" dirty="0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endParaRPr lang="en-US" kern="0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C32068D5-0E47-43DB-94F9-3E166C426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66" y="635276"/>
            <a:ext cx="12158734" cy="144016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Suppose that 8% of inmates in a large prison are known to be innocent. A non-profit group randomly selects 25 inmates from this prison. 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a) Compute the probability the group will find  3 innocent inmates. 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40837933-C150-4093-94E0-1EB948F798D8}"/>
              </a:ext>
            </a:extLst>
          </p:cNvPr>
          <p:cNvSpPr txBox="1">
            <a:spLocks/>
          </p:cNvSpPr>
          <p:nvPr/>
        </p:nvSpPr>
        <p:spPr bwMode="auto">
          <a:xfrm>
            <a:off x="21458" y="1875397"/>
            <a:ext cx="3454146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P= 0.08, n= 25, P(x=3)=?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8DF8C9-2896-49C4-8679-1562B2CA7843}"/>
              </a:ext>
            </a:extLst>
          </p:cNvPr>
          <p:cNvSpPr/>
          <p:nvPr/>
        </p:nvSpPr>
        <p:spPr>
          <a:xfrm>
            <a:off x="3403596" y="1844603"/>
            <a:ext cx="5384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=BINOM.DIST(3,25,0.08,0)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0.188075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0B1E5AA-6196-4840-9910-FEC9EBCBE755}"/>
              </a:ext>
            </a:extLst>
          </p:cNvPr>
          <p:cNvSpPr txBox="1">
            <a:spLocks/>
          </p:cNvSpPr>
          <p:nvPr/>
        </p:nvSpPr>
        <p:spPr bwMode="auto">
          <a:xfrm>
            <a:off x="52837" y="2360531"/>
            <a:ext cx="10857771" cy="509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b) Compute the probability the group will find  at most 3 innocent inmates.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30DC7AA7-295D-457F-AAD9-FBD553C7778B}"/>
              </a:ext>
            </a:extLst>
          </p:cNvPr>
          <p:cNvSpPr txBox="1">
            <a:spLocks/>
          </p:cNvSpPr>
          <p:nvPr/>
        </p:nvSpPr>
        <p:spPr bwMode="auto">
          <a:xfrm>
            <a:off x="52837" y="2954341"/>
            <a:ext cx="3454146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P(x</a:t>
            </a:r>
            <a:r>
              <a:rPr lang="en-US" kern="0" dirty="0">
                <a:sym typeface="Symbol" panose="05050102010706020507" pitchFamily="18" charset="2"/>
              </a:rPr>
              <a:t> </a:t>
            </a:r>
            <a:r>
              <a:rPr lang="en-US" kern="0" dirty="0"/>
              <a:t>3)=?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FEA6C0-539A-4CC0-9E8C-BAE3ADB9AD6C}"/>
              </a:ext>
            </a:extLst>
          </p:cNvPr>
          <p:cNvSpPr/>
          <p:nvPr/>
        </p:nvSpPr>
        <p:spPr>
          <a:xfrm>
            <a:off x="1536757" y="2924723"/>
            <a:ext cx="5378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=BINOM.DIST(3,25,0.08,1)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kern="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0.864908 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C2F106FA-DD95-472E-BC3D-DF4F57E478AC}"/>
              </a:ext>
            </a:extLst>
          </p:cNvPr>
          <p:cNvSpPr txBox="1">
            <a:spLocks/>
          </p:cNvSpPr>
          <p:nvPr/>
        </p:nvSpPr>
        <p:spPr bwMode="auto">
          <a:xfrm>
            <a:off x="33266" y="5587348"/>
            <a:ext cx="9127761" cy="109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kern="0"/>
              <a:t>Average of x = µ = np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kern="0"/>
              <a:t>Variance of x = </a:t>
            </a:r>
            <a:r>
              <a:rPr lang="el-GR" kern="0"/>
              <a:t>σ</a:t>
            </a:r>
            <a:r>
              <a:rPr lang="en-US" kern="0" baseline="30000"/>
              <a:t>2</a:t>
            </a:r>
            <a:r>
              <a:rPr lang="en-US" kern="0"/>
              <a:t> = np(1-p) </a:t>
            </a:r>
            <a:r>
              <a:rPr lang="en-US" kern="0">
                <a:sym typeface="Wingdings" panose="05000000000000000000" pitchFamily="2" charset="2"/>
              </a:rPr>
              <a:t> </a:t>
            </a:r>
            <a:r>
              <a:rPr lang="en-US" kern="0"/>
              <a:t>  </a:t>
            </a:r>
            <a:r>
              <a:rPr lang="el-GR" kern="0"/>
              <a:t>σ</a:t>
            </a:r>
            <a:r>
              <a:rPr lang="en-US" kern="0"/>
              <a:t> = SQRT(np(1-p))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7969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9" grpId="0"/>
      <p:bldP spid="10" grpId="0"/>
      <p:bldP spid="11" grpId="0"/>
      <p:bldP spid="12" grpId="0"/>
      <p:bldP spid="13" grpId="0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Binomial Distribution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7328" y="656692"/>
            <a:ext cx="12144672" cy="5544615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200" dirty="0"/>
              <a:t>Henry Ford was concerned about a low retention rate for his employees.  To alleviate the problem, he increased the salary of the  daily workers. For any daily worker chosen at random, it was estimated that with a probability of 0.2 that the person will not be with the company next year.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What is the probability that chosen 4 workers at random, 1 of them would have left the company in one year.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BINOM.DIST(1,4,0.2,0) = 0.4096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What is the probability that at most 1 of them would have left the company in one year.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BINOM.DIST(1,4,0.2,1) = 0.8192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What is the probability that at least 1 of them would have left the company in one year.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300" dirty="0"/>
              <a:t>BINOM.DIST(0,4,0.2,1) = 0.4096 or BINOM.DIST(0,4,0.2,0) = 0.4096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300" dirty="0"/>
              <a:t>1- 0.4096 = 0.5904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300" dirty="0"/>
              <a:t>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251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Binomial Distribution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1"/>
          </p:nvPr>
        </p:nvSpPr>
        <p:spPr>
          <a:xfrm>
            <a:off x="88336" y="1410902"/>
            <a:ext cx="12144672" cy="523304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P(x</a:t>
            </a:r>
            <a:r>
              <a:rPr lang="en-US" dirty="0">
                <a:sym typeface="Symbol" panose="05050102010706020507" pitchFamily="18" charset="2"/>
              </a:rPr>
              <a:t>6)=1-P(x5) =1-BINOM.DIST(5,10,0.2,1) = 0.006369382. </a:t>
            </a:r>
            <a:endParaRPr lang="en-US" dirty="0"/>
          </a:p>
        </p:txBody>
      </p:sp>
      <p:sp>
        <p:nvSpPr>
          <p:cNvPr id="21" name="Content Placeholder 1"/>
          <p:cNvSpPr txBox="1">
            <a:spLocks/>
          </p:cNvSpPr>
          <p:nvPr/>
        </p:nvSpPr>
        <p:spPr bwMode="auto">
          <a:xfrm>
            <a:off x="141777" y="1956099"/>
            <a:ext cx="12192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During a severe thunderstorm, any transmission line is damaged with probability 0.04, independently of other transmission lines. A city with 75 transmission lines is hit by a severe thunderstorm.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What is the probability that at least 5 of them get damaged?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kern="0" dirty="0"/>
          </a:p>
        </p:txBody>
      </p:sp>
      <p:sp>
        <p:nvSpPr>
          <p:cNvPr id="22" name="Content Placeholder 1"/>
          <p:cNvSpPr txBox="1">
            <a:spLocks/>
          </p:cNvSpPr>
          <p:nvPr/>
        </p:nvSpPr>
        <p:spPr bwMode="auto">
          <a:xfrm>
            <a:off x="263352" y="3672537"/>
            <a:ext cx="3454146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P= 0.04, n= 75, P(x≥5)=?</a:t>
            </a:r>
          </a:p>
        </p:txBody>
      </p:sp>
      <p:sp>
        <p:nvSpPr>
          <p:cNvPr id="23" name="Content Placeholder 1"/>
          <p:cNvSpPr txBox="1">
            <a:spLocks/>
          </p:cNvSpPr>
          <p:nvPr/>
        </p:nvSpPr>
        <p:spPr bwMode="auto">
          <a:xfrm>
            <a:off x="263352" y="4104584"/>
            <a:ext cx="3454146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P(x≥5)=1- P(x≤ 4)= ?</a:t>
            </a:r>
          </a:p>
        </p:txBody>
      </p:sp>
      <p:sp>
        <p:nvSpPr>
          <p:cNvPr id="24" name="Content Placeholder 1"/>
          <p:cNvSpPr txBox="1">
            <a:spLocks/>
          </p:cNvSpPr>
          <p:nvPr/>
        </p:nvSpPr>
        <p:spPr bwMode="auto">
          <a:xfrm>
            <a:off x="263353" y="4566319"/>
            <a:ext cx="1365913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P(x≤ 4)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85250" y="4507013"/>
            <a:ext cx="5384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=BINOM.DIST(4,75,0.04,1)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0.818751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297625" y="5155083"/>
            <a:ext cx="5940152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kern="0" dirty="0"/>
              <a:t>P(x≥5)=1- P(x≤ 4)= 1-</a:t>
            </a:r>
            <a:r>
              <a:rPr lang="en-US" dirty="0">
                <a:solidFill>
                  <a:srgbClr val="000000"/>
                </a:solidFill>
              </a:rPr>
              <a:t> 0.818751 = 0.181249</a:t>
            </a:r>
            <a:r>
              <a:rPr lang="en-US" dirty="0"/>
              <a:t>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endParaRPr lang="en-US" kern="0" dirty="0"/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49BC81DB-0D92-471F-97E7-C95081D20AA7}"/>
              </a:ext>
            </a:extLst>
          </p:cNvPr>
          <p:cNvSpPr txBox="1">
            <a:spLocks/>
          </p:cNvSpPr>
          <p:nvPr/>
        </p:nvSpPr>
        <p:spPr bwMode="auto">
          <a:xfrm>
            <a:off x="-1960" y="571493"/>
            <a:ext cx="12105624" cy="76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kern="0" dirty="0"/>
              <a:t>In a 10 multiple choice questions, each with 5 answers ), what is the probability that a student all-by-guess, gets at least 60%. N=10, p=1/5=0.2</a:t>
            </a:r>
          </a:p>
        </p:txBody>
      </p:sp>
    </p:spTree>
    <p:extLst>
      <p:ext uri="{BB962C8B-B14F-4D97-AF65-F5344CB8AC3E}">
        <p14:creationId xmlns:p14="http://schemas.microsoft.com/office/powerpoint/2010/main" val="1887037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4838"/>
            <a:ext cx="12192000" cy="523842"/>
          </a:xfrm>
        </p:spPr>
        <p:txBody>
          <a:bodyPr/>
          <a:lstStyle/>
          <a:p>
            <a:r>
              <a:rPr lang="en-US" dirty="0"/>
              <a:t>First-Time-Freshman (FTF), First-Time-Transfer (FTT)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33928" y="692696"/>
            <a:ext cx="12192000" cy="58674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Head count of DNCBE undergraduate students in 2017 was 6922, 1891 were incoming students, and 729 (729/1891=0.38551) were first-time-freshmen (FTF), and the rest (1-0.38551= 0.61549) were first-time-transfer (FTT). Statistics of the past 16 years show that 21% of FTF drop-out by the end of the second year. There are 20 FTF in a class in their first semester at CSUN. n=20, p=0.21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a) What is the probability that 5 of them are not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P(x=5) =BINOM.DIST(5,20,0.21,0) = 0.184479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b) What is the probability that at most 5 of them are not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P(x</a:t>
            </a:r>
            <a:r>
              <a:rPr lang="en-US" dirty="0">
                <a:sym typeface="Symbol" panose="05050102010706020507" pitchFamily="18" charset="2"/>
              </a:rPr>
              <a:t> </a:t>
            </a:r>
            <a:r>
              <a:rPr lang="en-US" dirty="0"/>
              <a:t>5) =BINOM.DIST(5,20,0.21,1) = 0.770302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c) What is the probability that at least 5 of them are not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P(x </a:t>
            </a:r>
            <a:r>
              <a:rPr lang="en-US" dirty="0">
                <a:sym typeface="Symbol" panose="05050102010706020507" pitchFamily="18" charset="2"/>
              </a:rPr>
              <a:t> </a:t>
            </a:r>
            <a:r>
              <a:rPr lang="en-US" dirty="0"/>
              <a:t>5) =1- P(x&lt;5) = 1-P(x</a:t>
            </a:r>
            <a:r>
              <a:rPr lang="en-US" dirty="0">
                <a:sym typeface="Symbol" panose="05050102010706020507" pitchFamily="18" charset="2"/>
              </a:rPr>
              <a:t> 4</a:t>
            </a:r>
            <a:r>
              <a:rPr lang="en-US" dirty="0"/>
              <a:t>) = 1- BINOM.DIST(4,20,0.21,1) = 1- 0.585823 = 0.414177 </a:t>
            </a:r>
          </a:p>
        </p:txBody>
      </p:sp>
    </p:spTree>
    <p:extLst>
      <p:ext uri="{BB962C8B-B14F-4D97-AF65-F5344CB8AC3E}">
        <p14:creationId xmlns:p14="http://schemas.microsoft.com/office/powerpoint/2010/main" val="2731661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4838"/>
            <a:ext cx="12192000" cy="523842"/>
          </a:xfrm>
        </p:spPr>
        <p:txBody>
          <a:bodyPr/>
          <a:lstStyle/>
          <a:p>
            <a:r>
              <a:rPr lang="en-US" dirty="0"/>
              <a:t>First-Time-Freshman (FTF), First-Time-Transfer (FTT)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119336" y="1340768"/>
            <a:ext cx="12072664" cy="432048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P(y=13) = BINOM.DIST(13,20,0.79,0) = 0.0651780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P(y=13) = P(x=7) = BINOM.DIST(7,20,0.21,0) = 0.0651780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e) What is the probability that at most 13 of them are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</a:t>
            </a:r>
            <a:r>
              <a:rPr lang="en-US" dirty="0">
                <a:sym typeface="Symbol" panose="05050102010706020507" pitchFamily="18" charset="2"/>
              </a:rPr>
              <a:t> 13</a:t>
            </a:r>
            <a:r>
              <a:rPr lang="en-US" dirty="0"/>
              <a:t>) =BINOM.DIST(13,20,0.79,1) = 0.1071011473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</a:t>
            </a:r>
            <a:r>
              <a:rPr lang="en-US" dirty="0">
                <a:sym typeface="Symbol" panose="05050102010706020507" pitchFamily="18" charset="2"/>
              </a:rPr>
              <a:t> 13) = P(x  7)= 1-P(x&lt;7)=1-P(x  6</a:t>
            </a:r>
            <a:r>
              <a:rPr lang="en-US" dirty="0"/>
              <a:t>) = 1- 0.892899 = 0.1071011473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f) What is the probability that at least 13 of them are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 </a:t>
            </a:r>
            <a:r>
              <a:rPr lang="en-US" dirty="0">
                <a:sym typeface="Symbol" panose="05050102010706020507" pitchFamily="18" charset="2"/>
              </a:rPr>
              <a:t> 13</a:t>
            </a:r>
            <a:r>
              <a:rPr lang="en-US" dirty="0"/>
              <a:t>) =1- P(y&lt;13) = 1-P(y</a:t>
            </a:r>
            <a:r>
              <a:rPr lang="en-US" dirty="0">
                <a:sym typeface="Symbol" panose="05050102010706020507" pitchFamily="18" charset="2"/>
              </a:rPr>
              <a:t> 12</a:t>
            </a:r>
            <a:r>
              <a:rPr lang="en-US" dirty="0"/>
              <a:t>) = 1- BINOM.DIST(12,20,0.79,1) = 1- 0.04192315 = 0.95807685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 </a:t>
            </a:r>
            <a:r>
              <a:rPr lang="en-US" dirty="0">
                <a:sym typeface="Symbol" panose="05050102010706020507" pitchFamily="18" charset="2"/>
              </a:rPr>
              <a:t> 13</a:t>
            </a:r>
            <a:r>
              <a:rPr lang="en-US" dirty="0"/>
              <a:t>) =P(x</a:t>
            </a:r>
            <a:r>
              <a:rPr lang="en-US" dirty="0">
                <a:sym typeface="Symbol" panose="05050102010706020507" pitchFamily="18" charset="2"/>
              </a:rPr>
              <a:t> 7</a:t>
            </a:r>
            <a:r>
              <a:rPr lang="en-US" dirty="0"/>
              <a:t>) = BINOM.DIST(7,20,0.21,1) = 0.95807685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220A2F3C-5EB2-495D-9135-AC27EB72ACA3}"/>
              </a:ext>
            </a:extLst>
          </p:cNvPr>
          <p:cNvSpPr txBox="1">
            <a:spLocks/>
          </p:cNvSpPr>
          <p:nvPr/>
        </p:nvSpPr>
        <p:spPr bwMode="auto">
          <a:xfrm>
            <a:off x="135032" y="660884"/>
            <a:ext cx="12192000" cy="56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None/>
              <a:defRPr/>
            </a:pPr>
            <a:r>
              <a:rPr lang="en-US" kern="0" dirty="0"/>
              <a:t>d) What is the probability that 13 of them are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5973147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4838"/>
            <a:ext cx="12192000" cy="523842"/>
          </a:xfrm>
        </p:spPr>
        <p:txBody>
          <a:bodyPr/>
          <a:lstStyle/>
          <a:p>
            <a:r>
              <a:rPr lang="en-US"/>
              <a:t>First-Time-Freshman (FTF), First-Time-Transfer (FTT)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119336" y="1378588"/>
            <a:ext cx="12055400" cy="5146756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Average = np = 20(0.21) = 4.2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dirty="0"/>
              <a:t>Variance = np(1-p) = 20(0.21)(1-0.21) = 3.318, Standard Deviation = SQRT(3.318) = 1.82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h) What is the probability that 13 of them are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Now we define a new p for those who are still at CSUN; that is 1-0.21 = 0.79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P(y=13) =BINOM.DIST(13,20,0.79,0) = 0.0651780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i) What is the probability that at most 13 of them are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</a:t>
            </a:r>
            <a:r>
              <a:rPr lang="en-US" dirty="0">
                <a:sym typeface="Symbol" panose="05050102010706020507" pitchFamily="18" charset="2"/>
              </a:rPr>
              <a:t> 13</a:t>
            </a:r>
            <a:r>
              <a:rPr lang="en-US" dirty="0"/>
              <a:t>) =BINOM.DIST(13,20,0.79,1) = 0.1071011473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j) What is the probability that at least 13 of them are at CSUN at the start of the third year.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  <a:defRPr/>
            </a:pPr>
            <a:r>
              <a:rPr lang="en-US" dirty="0"/>
              <a:t>P(y </a:t>
            </a:r>
            <a:r>
              <a:rPr lang="en-US" dirty="0">
                <a:sym typeface="Symbol" panose="05050102010706020507" pitchFamily="18" charset="2"/>
              </a:rPr>
              <a:t> 13</a:t>
            </a:r>
            <a:r>
              <a:rPr lang="en-US" dirty="0"/>
              <a:t>) =1- P(x&lt;13) = 1-P(x</a:t>
            </a:r>
            <a:r>
              <a:rPr lang="en-US" dirty="0">
                <a:sym typeface="Symbol" panose="05050102010706020507" pitchFamily="18" charset="2"/>
              </a:rPr>
              <a:t> 12</a:t>
            </a:r>
            <a:r>
              <a:rPr lang="en-US" dirty="0"/>
              <a:t>) = 1- BINOM.DIST(12,20,0.79,1) = 1- 0.04192315 = 0.95807685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47A69F-67AA-4886-94C8-98A46DF86313}"/>
              </a:ext>
            </a:extLst>
          </p:cNvPr>
          <p:cNvSpPr txBox="1"/>
          <p:nvPr/>
        </p:nvSpPr>
        <p:spPr>
          <a:xfrm>
            <a:off x="17264" y="620688"/>
            <a:ext cx="11881320" cy="757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>
                <a:latin typeface="Book Antiqua" panose="02040602050305030304" pitchFamily="18" charset="0"/>
              </a:rPr>
              <a:t>g) Compute average and standard deviation of number of the 2017 FTF students at CSUN in Fall 2020. </a:t>
            </a:r>
          </a:p>
        </p:txBody>
      </p:sp>
    </p:spTree>
    <p:extLst>
      <p:ext uri="{BB962C8B-B14F-4D97-AF65-F5344CB8AC3E}">
        <p14:creationId xmlns:p14="http://schemas.microsoft.com/office/powerpoint/2010/main" val="21248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22186</TotalTime>
  <Words>2284</Words>
  <Application>Microsoft Office PowerPoint</Application>
  <PresentationFormat>Widescreen</PresentationFormat>
  <Paragraphs>153</Paragraphs>
  <Slides>15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30" baseType="lpstr">
      <vt:lpstr>Arial</vt:lpstr>
      <vt:lpstr>Book Antiqua</vt:lpstr>
      <vt:lpstr>Calibri</vt:lpstr>
      <vt:lpstr>Cambria Math</vt:lpstr>
      <vt:lpstr>Garamond</vt:lpstr>
      <vt:lpstr>Impact</vt:lpstr>
      <vt:lpstr>Lucida Calligraphy</vt:lpstr>
      <vt:lpstr>Monotype Sorts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Binomial Distribution</vt:lpstr>
      <vt:lpstr>Binomial Distribution</vt:lpstr>
      <vt:lpstr>Recorded Lecture</vt:lpstr>
      <vt:lpstr>Examples of Binomial Distribution</vt:lpstr>
      <vt:lpstr>Examples of Binomial Distribution</vt:lpstr>
      <vt:lpstr>Examples of Binomial Distribution</vt:lpstr>
      <vt:lpstr>First-Time-Freshman (FTF), First-Time-Transfer (FTT)</vt:lpstr>
      <vt:lpstr>First-Time-Freshman (FTF), First-Time-Transfer (FTT)</vt:lpstr>
      <vt:lpstr>First-Time-Freshman (FTF), First-Time-Transfer (FTT)</vt:lpstr>
      <vt:lpstr>From ECON to STAT- From Linear Demand Curve to Uniform Distribution</vt:lpstr>
      <vt:lpstr>Binomial Distribution- Mean &amp; Standard Deviation</vt:lpstr>
      <vt:lpstr>Binomial Distribution- Mean &amp; Standard Deviation</vt:lpstr>
      <vt:lpstr>Binomial, Poison, Normal</vt:lpstr>
      <vt:lpstr>Binomial ToolKit</vt:lpstr>
      <vt:lpstr>Binomial Distribution Formulas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507</cp:revision>
  <dcterms:created xsi:type="dcterms:W3CDTF">2008-11-22T01:06:20Z</dcterms:created>
  <dcterms:modified xsi:type="dcterms:W3CDTF">2022-10-23T19:16:36Z</dcterms:modified>
</cp:coreProperties>
</file>