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33"/>
  </p:notesMasterIdLst>
  <p:handoutMasterIdLst>
    <p:handoutMasterId r:id="rId34"/>
  </p:handoutMasterIdLst>
  <p:sldIdLst>
    <p:sldId id="379" r:id="rId5"/>
    <p:sldId id="599" r:id="rId6"/>
    <p:sldId id="546" r:id="rId7"/>
    <p:sldId id="547" r:id="rId8"/>
    <p:sldId id="548" r:id="rId9"/>
    <p:sldId id="549" r:id="rId10"/>
    <p:sldId id="550" r:id="rId11"/>
    <p:sldId id="551" r:id="rId12"/>
    <p:sldId id="552" r:id="rId13"/>
    <p:sldId id="553" r:id="rId14"/>
    <p:sldId id="554" r:id="rId15"/>
    <p:sldId id="555" r:id="rId16"/>
    <p:sldId id="582" r:id="rId17"/>
    <p:sldId id="556" r:id="rId18"/>
    <p:sldId id="558" r:id="rId19"/>
    <p:sldId id="583" r:id="rId20"/>
    <p:sldId id="561" r:id="rId21"/>
    <p:sldId id="562" r:id="rId22"/>
    <p:sldId id="563" r:id="rId23"/>
    <p:sldId id="564" r:id="rId24"/>
    <p:sldId id="565" r:id="rId25"/>
    <p:sldId id="566" r:id="rId26"/>
    <p:sldId id="567" r:id="rId27"/>
    <p:sldId id="568" r:id="rId28"/>
    <p:sldId id="576" r:id="rId29"/>
    <p:sldId id="577" r:id="rId30"/>
    <p:sldId id="578" r:id="rId31"/>
    <p:sldId id="580"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AC46"/>
    <a:srgbClr val="A50023"/>
    <a:srgbClr val="C00000"/>
    <a:srgbClr val="00863D"/>
    <a:srgbClr val="FF9900"/>
    <a:srgbClr val="FF0066"/>
    <a:srgbClr val="370000"/>
    <a:srgbClr val="9B0000"/>
    <a:srgbClr val="000078"/>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63" d="100"/>
          <a:sy n="63" d="100"/>
        </p:scale>
        <p:origin x="11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12/29/2017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12/29/2017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a:t>
            </a:fld>
            <a:endParaRPr lang="en-US"/>
          </a:p>
        </p:txBody>
      </p:sp>
    </p:spTree>
    <p:extLst>
      <p:ext uri="{BB962C8B-B14F-4D97-AF65-F5344CB8AC3E}">
        <p14:creationId xmlns:p14="http://schemas.microsoft.com/office/powerpoint/2010/main" val="207203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AAF341A5-09DB-4A78-969C-1CE2A696AF16}" type="slidenum">
              <a:rPr lang="en-US" smtClean="0"/>
              <a:pPr/>
              <a:t>11</a:t>
            </a:fld>
            <a:endParaRPr lang="en-US" smtClean="0"/>
          </a:p>
        </p:txBody>
      </p:sp>
    </p:spTree>
    <p:extLst>
      <p:ext uri="{BB962C8B-B14F-4D97-AF65-F5344CB8AC3E}">
        <p14:creationId xmlns:p14="http://schemas.microsoft.com/office/powerpoint/2010/main" val="13924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525000-99FB-4712-9049-4ECB08C231E5}" type="slidenum">
              <a:rPr lang="en-US" smtClean="0"/>
              <a:pPr/>
              <a:t>12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043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0A07F02-6F34-4816-AA20-0DFDF7D3858B}" type="slidenum">
              <a:rPr lang="en-US" smtClean="0"/>
              <a:pPr/>
              <a:t>14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579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8B50173-0307-4456-826B-C93549E4510C}" type="slidenum">
              <a:rPr lang="en-US" smtClean="0"/>
              <a:pPr/>
              <a:t>15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987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0A07F02-6F34-4816-AA20-0DFDF7D3858B}" type="slidenum">
              <a:rPr lang="en-US" smtClean="0"/>
              <a:pPr/>
              <a:t>16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9123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8B50173-0307-4456-826B-C93549E4510C}" type="slidenum">
              <a:rPr lang="en-US" smtClean="0"/>
              <a:pPr/>
              <a:t>17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476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33494E9-93B7-4B3D-8D41-F0238D3D2152}" type="slidenum">
              <a:rPr lang="en-US" smtClean="0"/>
              <a:pPr/>
              <a:t>18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3075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CBEBE96-CF24-4AD2-850B-9451F712AB4C}" type="slidenum">
              <a:rPr lang="en-US" smtClean="0"/>
              <a:pPr/>
              <a:t>19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39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61E7575F-DD0E-4A16-BAC2-17050005B008}" type="slidenum">
              <a:rPr lang="en-US" smtClean="0"/>
              <a:pPr/>
              <a:t>20</a:t>
            </a:fld>
            <a:endParaRPr lang="en-US" smtClean="0"/>
          </a:p>
        </p:txBody>
      </p:sp>
    </p:spTree>
    <p:extLst>
      <p:ext uri="{BB962C8B-B14F-4D97-AF65-F5344CB8AC3E}">
        <p14:creationId xmlns:p14="http://schemas.microsoft.com/office/powerpoint/2010/main" val="1947693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61E7575F-DD0E-4A16-BAC2-17050005B008}" type="slidenum">
              <a:rPr lang="en-US" smtClean="0"/>
              <a:pPr/>
              <a:t>21</a:t>
            </a:fld>
            <a:endParaRPr lang="en-US" smtClean="0"/>
          </a:p>
        </p:txBody>
      </p:sp>
    </p:spTree>
    <p:extLst>
      <p:ext uri="{BB962C8B-B14F-4D97-AF65-F5344CB8AC3E}">
        <p14:creationId xmlns:p14="http://schemas.microsoft.com/office/powerpoint/2010/main" val="192906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dirty="0" smtClean="0"/>
          </a:p>
        </p:txBody>
      </p:sp>
      <p:sp>
        <p:nvSpPr>
          <p:cNvPr id="52228" name="Slide Number Placeholder 3"/>
          <p:cNvSpPr>
            <a:spLocks noGrp="1"/>
          </p:cNvSpPr>
          <p:nvPr>
            <p:ph type="sldNum" sz="quarter" idx="5"/>
          </p:nvPr>
        </p:nvSpPr>
        <p:spPr>
          <a:noFill/>
        </p:spPr>
        <p:txBody>
          <a:bodyPr/>
          <a:lstStyle/>
          <a:p>
            <a:fld id="{55E6DA41-434E-4BBA-B5FD-21BAD36406AA}" type="slidenum">
              <a:rPr lang="en-US" smtClean="0"/>
              <a:pPr/>
              <a:t>3</a:t>
            </a:fld>
            <a:endParaRPr lang="en-US" smtClean="0"/>
          </a:p>
        </p:txBody>
      </p:sp>
    </p:spTree>
    <p:extLst>
      <p:ext uri="{BB962C8B-B14F-4D97-AF65-F5344CB8AC3E}">
        <p14:creationId xmlns:p14="http://schemas.microsoft.com/office/powerpoint/2010/main" val="3273912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F4E50CA4-52E6-45D1-8701-314004A12443}" type="slidenum">
              <a:rPr lang="en-US" smtClean="0"/>
              <a:pPr/>
              <a:t>22</a:t>
            </a:fld>
            <a:endParaRPr lang="en-US" smtClean="0"/>
          </a:p>
        </p:txBody>
      </p:sp>
    </p:spTree>
    <p:extLst>
      <p:ext uri="{BB962C8B-B14F-4D97-AF65-F5344CB8AC3E}">
        <p14:creationId xmlns:p14="http://schemas.microsoft.com/office/powerpoint/2010/main" val="3579285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0A37433-80F6-4E48-BD20-EF25CFE3E377}" type="slidenum">
              <a:rPr lang="en-US" smtClean="0"/>
              <a:pPr/>
              <a:t>23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2285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F149DC3-97E3-4947-A246-DF132750125D}" type="slidenum">
              <a:rPr lang="en-US" smtClean="0"/>
              <a:pPr/>
              <a:t>24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8630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311DD88-0EF2-423F-8F82-D3737A90C14C}"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66449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311DD88-0EF2-423F-8F82-D3737A90C14C}"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91581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311DD88-0EF2-423F-8F82-D3737A90C14C}" type="slidenum">
              <a:rPr lang="en-US" smtClean="0"/>
              <a:pPr/>
              <a:t>27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8699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311DD88-0EF2-423F-8F82-D3737A90C14C}"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2856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350888E3-6906-423E-AAEA-259F7A7BBD2B}" type="slidenum">
              <a:rPr lang="en-US" smtClean="0"/>
              <a:pPr/>
              <a:t>4</a:t>
            </a:fld>
            <a:endParaRPr lang="en-US" smtClean="0"/>
          </a:p>
        </p:txBody>
      </p:sp>
    </p:spTree>
    <p:extLst>
      <p:ext uri="{BB962C8B-B14F-4D97-AF65-F5344CB8AC3E}">
        <p14:creationId xmlns:p14="http://schemas.microsoft.com/office/powerpoint/2010/main" val="248455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15B7A746-C085-4EEE-829A-80E34A4820DE}" type="slidenum">
              <a:rPr lang="en-US" smtClean="0"/>
              <a:pPr/>
              <a:t>5</a:t>
            </a:fld>
            <a:endParaRPr lang="en-US" smtClean="0"/>
          </a:p>
        </p:txBody>
      </p:sp>
    </p:spTree>
    <p:extLst>
      <p:ext uri="{BB962C8B-B14F-4D97-AF65-F5344CB8AC3E}">
        <p14:creationId xmlns:p14="http://schemas.microsoft.com/office/powerpoint/2010/main" val="319740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p>
            <a:fld id="{D9A9AB19-2E66-4606-82C1-F9897D529BA5}" type="slidenum">
              <a:rPr lang="en-US" smtClean="0"/>
              <a:pPr/>
              <a:t>6</a:t>
            </a:fld>
            <a:endParaRPr lang="en-US" smtClean="0"/>
          </a:p>
        </p:txBody>
      </p:sp>
    </p:spTree>
    <p:extLst>
      <p:ext uri="{BB962C8B-B14F-4D97-AF65-F5344CB8AC3E}">
        <p14:creationId xmlns:p14="http://schemas.microsoft.com/office/powerpoint/2010/main" val="43269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31C32E05-A7A4-407A-B6AA-B5B58DA83FB5}" type="slidenum">
              <a:rPr lang="en-US" smtClean="0"/>
              <a:pPr/>
              <a:t>7</a:t>
            </a:fld>
            <a:endParaRPr lang="en-US" smtClean="0"/>
          </a:p>
        </p:txBody>
      </p:sp>
    </p:spTree>
    <p:extLst>
      <p:ext uri="{BB962C8B-B14F-4D97-AF65-F5344CB8AC3E}">
        <p14:creationId xmlns:p14="http://schemas.microsoft.com/office/powerpoint/2010/main" val="413141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D120B74E-0971-459F-84EB-D4DFCABFD87A}" type="slidenum">
              <a:rPr lang="en-US" smtClean="0"/>
              <a:pPr/>
              <a:t>8</a:t>
            </a:fld>
            <a:endParaRPr lang="en-US" smtClean="0"/>
          </a:p>
        </p:txBody>
      </p:sp>
    </p:spTree>
    <p:extLst>
      <p:ext uri="{BB962C8B-B14F-4D97-AF65-F5344CB8AC3E}">
        <p14:creationId xmlns:p14="http://schemas.microsoft.com/office/powerpoint/2010/main" val="271630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8F634B0C-00FF-4827-B328-F2942A489F9C}" type="slidenum">
              <a:rPr lang="en-US" smtClean="0"/>
              <a:pPr/>
              <a:t>9</a:t>
            </a:fld>
            <a:endParaRPr lang="en-US" smtClean="0"/>
          </a:p>
        </p:txBody>
      </p:sp>
    </p:spTree>
    <p:extLst>
      <p:ext uri="{BB962C8B-B14F-4D97-AF65-F5344CB8AC3E}">
        <p14:creationId xmlns:p14="http://schemas.microsoft.com/office/powerpoint/2010/main" val="118997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ED1CA07F-F5F6-4FD7-B5A5-53FF04C8745D}" type="slidenum">
              <a:rPr lang="en-US" smtClean="0"/>
              <a:pPr/>
              <a:t>10</a:t>
            </a:fld>
            <a:endParaRPr lang="en-US" smtClean="0"/>
          </a:p>
        </p:txBody>
      </p:sp>
    </p:spTree>
    <p:extLst>
      <p:ext uri="{BB962C8B-B14F-4D97-AF65-F5344CB8AC3E}">
        <p14:creationId xmlns:p14="http://schemas.microsoft.com/office/powerpoint/2010/main" val="44740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40484874"/>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p:spPr>
        <p:txBody>
          <a:bodyPr/>
          <a:lstStyle>
            <a:lvl1pPr algn="ctr">
              <a:defRPr sz="5400" b="0" baseline="0">
                <a:solidFill>
                  <a:schemeClr val="bg1"/>
                </a:solidFill>
              </a:defRPr>
            </a:lvl1pPr>
          </a:lstStyle>
          <a:p>
            <a:r>
              <a:rPr lang="en-US" dirty="0" smtClean="0"/>
              <a:t>Click to edit Master title style</a:t>
            </a:r>
            <a:endParaRPr lang="en-US" dirty="0"/>
          </a:p>
        </p:txBody>
      </p:sp>
      <p:sp>
        <p:nvSpPr>
          <p:cNvPr id="6" name="Content Placeholder 3"/>
          <p:cNvSpPr>
            <a:spLocks noGrp="1"/>
          </p:cNvSpPr>
          <p:nvPr>
            <p:ph sz="half" idx="2"/>
          </p:nvPr>
        </p:nvSpPr>
        <p:spPr>
          <a:xfrm>
            <a:off x="2438400" y="5562600"/>
            <a:ext cx="6477000" cy="990600"/>
          </a:xfrm>
        </p:spPr>
        <p:txBody>
          <a:bodyPr/>
          <a:lstStyle>
            <a:lvl1pPr algn="r">
              <a:buNone/>
              <a:defRPr>
                <a:solidFill>
                  <a:schemeClr val="bg1"/>
                </a:solidFill>
                <a:latin typeface="Lucida Calligraphy" pitchFamily="66" charset="0"/>
              </a:defRPr>
            </a:lvl1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extLst>
      <p:ext uri="{BB962C8B-B14F-4D97-AF65-F5344CB8AC3E}">
        <p14:creationId xmlns:p14="http://schemas.microsoft.com/office/powerpoint/2010/main" val="1898158674"/>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709389"/>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88913"/>
            <a:ext cx="8497888" cy="863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520825"/>
            <a:ext cx="4087813"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2013" y="1520825"/>
            <a:ext cx="4087812" cy="223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2013" y="3913188"/>
            <a:ext cx="4087812" cy="223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6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kern="1200" dirty="0">
                <a:solidFill>
                  <a:schemeClr val="tx1"/>
                </a:solidFill>
                <a:latin typeface="Verdana" pitchFamily="34" charset="0"/>
                <a:ea typeface="ＭＳ Ｐゴシック" charset="-128"/>
                <a:cs typeface="+mn-cs"/>
              </a:rPr>
              <a:t>Ardavan Asef-Vaziri    </a:t>
            </a:r>
            <a:r>
              <a:rPr lang="en-US" sz="1200" b="1" i="1" kern="1200" dirty="0" smtClean="0">
                <a:solidFill>
                  <a:schemeClr val="tx1"/>
                </a:solidFill>
                <a:latin typeface="Verdana" pitchFamily="34" charset="0"/>
                <a:ea typeface="ＭＳ Ｐゴシック" charset="-128"/>
                <a:cs typeface="+mn-cs"/>
              </a:rPr>
              <a:t>Jan.-2016</a:t>
            </a:r>
            <a:endParaRPr lang="en-US" sz="1200" b="1" i="1" kern="1200" dirty="0">
              <a:solidFill>
                <a:schemeClr val="tx1"/>
              </a:solidFill>
              <a:latin typeface="Verdana" pitchFamily="34" charset="0"/>
              <a:ea typeface="ＭＳ Ｐゴシック" charset="-128"/>
              <a:cs typeface="+mn-cs"/>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chemeClr val="tx1"/>
                </a:solidFill>
              </a:rPr>
              <a:t>Basics Probability Distributions- Uniform  </a:t>
            </a:r>
            <a:endParaRPr lang="en-US" sz="1200" b="1" i="1" dirty="0">
              <a:solidFill>
                <a:schemeClr val="tx1"/>
              </a:solidFill>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9" r:id="rId6"/>
    <p:sldLayoutId id="2147483790" r:id="rId7"/>
    <p:sldLayoutId id="2147483793" r:id="rId8"/>
    <p:sldLayoutId id="2147483795" r:id="rId9"/>
    <p:sldLayoutId id="2147483797" r:id="rId10"/>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a:t>
            </a:r>
            <a:r>
              <a:rPr lang="en-US" sz="1200" b="1" i="1" dirty="0" smtClean="0">
                <a:solidFill>
                  <a:srgbClr val="00B050"/>
                </a:solidFill>
              </a:rPr>
              <a:t>Jul-09</a:t>
            </a:r>
            <a:endParaRPr lang="en-US" sz="1200" b="1" i="1" dirty="0">
              <a:solidFill>
                <a:srgbClr val="00B05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smtClean="0">
                <a:solidFill>
                  <a:srgbClr val="00B050"/>
                </a:solidFill>
                <a:latin typeface="Verdana" pitchFamily="34" charset="0"/>
                <a:ea typeface="ＭＳ Ｐゴシック" charset="-128"/>
                <a:cs typeface="+mn-cs"/>
              </a:rPr>
              <a:t>Theory of Constraints:  1- Throughput World </a:t>
            </a:r>
            <a:endParaRPr lang="en-US" sz="1200" b="1" i="1" kern="1200" dirty="0">
              <a:solidFill>
                <a:srgbClr val="00B050"/>
              </a:solidFill>
              <a:latin typeface="Verdana" pitchFamily="34" charset="0"/>
              <a:ea typeface="ＭＳ Ｐゴシック" charset="-128"/>
              <a:cs typeface="+mn-cs"/>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a:t>
            </a:r>
            <a:r>
              <a:rPr lang="en-US" sz="1200" b="1" i="1" dirty="0" smtClean="0">
                <a:solidFill>
                  <a:srgbClr val="002060"/>
                </a:solidFill>
              </a:rPr>
              <a:t>Jul-09</a:t>
            </a:r>
            <a:endParaRPr lang="en-US" sz="1200" b="1" i="1" dirty="0">
              <a:solidFill>
                <a:srgbClr val="00206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smtClean="0">
                <a:solidFill>
                  <a:srgbClr val="002060"/>
                </a:solidFill>
                <a:latin typeface="Verdana" pitchFamily="34" charset="0"/>
                <a:ea typeface="ＭＳ Ｐゴシック" charset="-128"/>
                <a:cs typeface="+mn-cs"/>
              </a:rPr>
              <a:t>Theory of Constraints:  1- Throughput World </a:t>
            </a:r>
            <a:endParaRPr lang="en-US" sz="1200" b="1" i="1" kern="1200" dirty="0">
              <a:solidFill>
                <a:srgbClr val="002060"/>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Practice: </a:t>
            </a:r>
            <a:br>
              <a:rPr lang="en-US" dirty="0" smtClean="0"/>
            </a:br>
            <a:endParaRPr lang="en-US" dirty="0" smtClean="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B050"/>
                </a:solidFill>
              </a:rPr>
              <a:t>Lean Thinking:  1- Introduction </a:t>
            </a:r>
            <a:endParaRPr lang="en-US" sz="1200" b="1" i="1" dirty="0">
              <a:solidFill>
                <a:srgbClr val="00B050"/>
              </a:solidFill>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Excel_Worksheet2.xlsx"/><Relationship Id="rId13" Type="http://schemas.openxmlformats.org/officeDocument/2006/relationships/image" Target="../media/image16.emf"/><Relationship Id="rId3" Type="http://schemas.openxmlformats.org/officeDocument/2006/relationships/notesSlide" Target="../notesSlides/notesSlide10.xml"/><Relationship Id="rId7" Type="http://schemas.openxmlformats.org/officeDocument/2006/relationships/image" Target="../media/image13.emf"/><Relationship Id="rId12"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package" Target="../embeddings/Microsoft_Excel_Worksheet1.xlsx"/><Relationship Id="rId11" Type="http://schemas.openxmlformats.org/officeDocument/2006/relationships/image" Target="../media/image15.emf"/><Relationship Id="rId5" Type="http://schemas.openxmlformats.org/officeDocument/2006/relationships/image" Target="../media/image12.emf"/><Relationship Id="rId15" Type="http://schemas.openxmlformats.org/officeDocument/2006/relationships/image" Target="../media/image17.emf"/><Relationship Id="rId10" Type="http://schemas.openxmlformats.org/officeDocument/2006/relationships/package" Target="../embeddings/Microsoft_Excel_Worksheet3.xlsx"/><Relationship Id="rId4" Type="http://schemas.openxmlformats.org/officeDocument/2006/relationships/package" Target="../embeddings/Microsoft_Excel_Worksheet.xlsx"/><Relationship Id="rId9" Type="http://schemas.openxmlformats.org/officeDocument/2006/relationships/image" Target="../media/image14.emf"/><Relationship Id="rId14" Type="http://schemas.openxmlformats.org/officeDocument/2006/relationships/package" Target="../embeddings/Microsoft_Excel_Worksheet5.xls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package" Target="../embeddings/Microsoft_Excel_Worksheet7.xls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0.xml"/><Relationship Id="rId7" Type="http://schemas.openxmlformats.org/officeDocument/2006/relationships/image" Target="../media/image22.wmf"/><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21.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image" Target="../media/image24.wmf"/><Relationship Id="rId4" Type="http://schemas.openxmlformats.org/officeDocument/2006/relationships/oleObject" Target="../embeddings/oleObject13.bin"/><Relationship Id="rId9" Type="http://schemas.openxmlformats.org/officeDocument/2006/relationships/image" Target="../media/image26.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7.emf"/><Relationship Id="rId4" Type="http://schemas.openxmlformats.org/officeDocument/2006/relationships/package" Target="../embeddings/Microsoft_Excel_Worksheet8.xls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7.emf"/><Relationship Id="rId4" Type="http://schemas.openxmlformats.org/officeDocument/2006/relationships/package" Target="../embeddings/Microsoft_Excel_Worksheet9.xls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7.emf"/><Relationship Id="rId4" Type="http://schemas.openxmlformats.org/officeDocument/2006/relationships/package" Target="../embeddings/Microsoft_Excel_Worksheet10.xlsx"/></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6.bin"/><Relationship Id="rId5" Type="http://schemas.openxmlformats.org/officeDocument/2006/relationships/image" Target="../media/image27.emf"/><Relationship Id="rId4" Type="http://schemas.openxmlformats.org/officeDocument/2006/relationships/package" Target="../embeddings/Microsoft_Excel_Worksheet11.xls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em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43293"/>
            <a:ext cx="9144000" cy="5971873"/>
          </a:xfrm>
          <a:prstGeom prst="rect">
            <a:avLst/>
          </a:prstGeom>
        </p:spPr>
      </p:pic>
    </p:spTree>
    <p:extLst>
      <p:ext uri="{BB962C8B-B14F-4D97-AF65-F5344CB8AC3E}">
        <p14:creationId xmlns:p14="http://schemas.microsoft.com/office/powerpoint/2010/main" val="102859923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 y="0"/>
            <a:ext cx="9144000" cy="764704"/>
          </a:xfrm>
        </p:spPr>
        <p:txBody>
          <a:bodyPr/>
          <a:lstStyle/>
          <a:p>
            <a:pPr eaLnBrk="1" hangingPunct="1"/>
            <a:r>
              <a:rPr lang="en-US" sz="3200" dirty="0" smtClean="0"/>
              <a:t>Number of Units Sold, Salvages</a:t>
            </a:r>
          </a:p>
        </p:txBody>
      </p:sp>
      <p:graphicFrame>
        <p:nvGraphicFramePr>
          <p:cNvPr id="8194" name="Object 7"/>
          <p:cNvGraphicFramePr>
            <a:graphicFrameLocks noChangeAspect="1"/>
          </p:cNvGraphicFramePr>
          <p:nvPr/>
        </p:nvGraphicFramePr>
        <p:xfrm>
          <a:off x="395288" y="2349500"/>
          <a:ext cx="5494337" cy="3209925"/>
        </p:xfrm>
        <a:graphic>
          <a:graphicData uri="http://schemas.openxmlformats.org/presentationml/2006/ole">
            <mc:AlternateContent xmlns:mc="http://schemas.openxmlformats.org/markup-compatibility/2006">
              <mc:Choice xmlns:v="urn:schemas-microsoft-com:vml" Requires="v">
                <p:oleObj spid="_x0000_s120870" name="Worksheet" r:id="rId4" imgW="3666947" imgH="2143125" progId="Excel.Sheet.8">
                  <p:embed/>
                </p:oleObj>
              </mc:Choice>
              <mc:Fallback>
                <p:oleObj name="Worksheet" r:id="rId4" imgW="3666947" imgH="214312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349500"/>
                        <a:ext cx="5494337"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a:spLocks noChangeArrowheads="1"/>
          </p:cNvSpPr>
          <p:nvPr/>
        </p:nvSpPr>
        <p:spPr bwMode="auto">
          <a:xfrm>
            <a:off x="6324600" y="2333625"/>
            <a:ext cx="2628900" cy="708025"/>
          </a:xfrm>
          <a:prstGeom prst="rect">
            <a:avLst/>
          </a:prstGeom>
          <a:noFill/>
          <a:ln w="9525">
            <a:noFill/>
            <a:miter lim="800000"/>
            <a:headEnd/>
            <a:tailEnd/>
          </a:ln>
        </p:spPr>
        <p:txBody>
          <a:bodyPr>
            <a:spAutoFit/>
          </a:bodyPr>
          <a:lstStyle/>
          <a:p>
            <a:pPr marL="342900" indent="-342900"/>
            <a:r>
              <a:rPr lang="en-US" sz="2000" b="1">
                <a:solidFill>
                  <a:srgbClr val="00B050"/>
                </a:solidFill>
                <a:sym typeface="Wingdings" pitchFamily="2" charset="2"/>
              </a:rPr>
              <a:t>Sold@700 </a:t>
            </a:r>
          </a:p>
          <a:p>
            <a:pPr marL="342900" indent="-342900"/>
            <a:r>
              <a:rPr lang="en-US" sz="2000" b="1">
                <a:solidFill>
                  <a:srgbClr val="FF0000"/>
                </a:solidFill>
                <a:sym typeface="Wingdings" pitchFamily="2" charset="2"/>
              </a:rPr>
              <a:t>Salvaged@-100 </a:t>
            </a:r>
          </a:p>
        </p:txBody>
      </p:sp>
    </p:spTree>
    <p:extLst>
      <p:ext uri="{BB962C8B-B14F-4D97-AF65-F5344CB8AC3E}">
        <p14:creationId xmlns:p14="http://schemas.microsoft.com/office/powerpoint/2010/main" val="2712404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 y="0"/>
            <a:ext cx="9144000" cy="836712"/>
          </a:xfrm>
        </p:spPr>
        <p:txBody>
          <a:bodyPr/>
          <a:lstStyle/>
          <a:p>
            <a:pPr eaLnBrk="1" hangingPunct="1"/>
            <a:r>
              <a:rPr lang="en-US" sz="3200" dirty="0" smtClean="0"/>
              <a:t>Total Profit for Different Ordering Policies</a:t>
            </a:r>
          </a:p>
        </p:txBody>
      </p:sp>
      <p:sp>
        <p:nvSpPr>
          <p:cNvPr id="942085" name="Rectangle 5"/>
          <p:cNvSpPr>
            <a:spLocks noChangeArrowheads="1"/>
          </p:cNvSpPr>
          <p:nvPr/>
        </p:nvSpPr>
        <p:spPr bwMode="auto">
          <a:xfrm>
            <a:off x="56727" y="3789040"/>
            <a:ext cx="8934617" cy="288032"/>
          </a:xfrm>
          <a:prstGeom prst="rect">
            <a:avLst/>
          </a:prstGeom>
          <a:noFill/>
          <a:ln w="57150">
            <a:solidFill>
              <a:schemeClr val="tx1"/>
            </a:solidFill>
            <a:miter lim="800000"/>
            <a:headEnd/>
            <a:tailEnd/>
          </a:ln>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424300555"/>
              </p:ext>
            </p:extLst>
          </p:nvPr>
        </p:nvGraphicFramePr>
        <p:xfrm>
          <a:off x="35496" y="1052735"/>
          <a:ext cx="2014512" cy="3614642"/>
        </p:xfrm>
        <a:graphic>
          <a:graphicData uri="http://schemas.openxmlformats.org/presentationml/2006/ole">
            <mc:AlternateContent xmlns:mc="http://schemas.openxmlformats.org/markup-compatibility/2006">
              <mc:Choice xmlns:v="urn:schemas-microsoft-com:vml" Requires="v">
                <p:oleObj spid="_x0000_s122069" name="Worksheet" r:id="rId4" imgW="1343008" imgH="2409761" progId="Excel.Sheet.12">
                  <p:embed/>
                </p:oleObj>
              </mc:Choice>
              <mc:Fallback>
                <p:oleObj name="Worksheet" r:id="rId4" imgW="1343008" imgH="2409761" progId="Excel.Sheet.12">
                  <p:embed/>
                  <p:pic>
                    <p:nvPicPr>
                      <p:cNvPr id="0" name=""/>
                      <p:cNvPicPr/>
                      <p:nvPr/>
                    </p:nvPicPr>
                    <p:blipFill>
                      <a:blip r:embed="rId5"/>
                      <a:stretch>
                        <a:fillRect/>
                      </a:stretch>
                    </p:blipFill>
                    <p:spPr>
                      <a:xfrm>
                        <a:off x="35496" y="1052735"/>
                        <a:ext cx="2014512" cy="361464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70393563"/>
              </p:ext>
            </p:extLst>
          </p:nvPr>
        </p:nvGraphicFramePr>
        <p:xfrm>
          <a:off x="2051720" y="1052735"/>
          <a:ext cx="928562" cy="3614642"/>
        </p:xfrm>
        <a:graphic>
          <a:graphicData uri="http://schemas.openxmlformats.org/presentationml/2006/ole">
            <mc:AlternateContent xmlns:mc="http://schemas.openxmlformats.org/markup-compatibility/2006">
              <mc:Choice xmlns:v="urn:schemas-microsoft-com:vml" Requires="v">
                <p:oleObj spid="_x0000_s122070" name="Worksheet" r:id="rId6" imgW="619041" imgH="2409761" progId="Excel.Sheet.12">
                  <p:embed/>
                </p:oleObj>
              </mc:Choice>
              <mc:Fallback>
                <p:oleObj name="Worksheet" r:id="rId6" imgW="619041" imgH="2409761" progId="Excel.Sheet.12">
                  <p:embed/>
                  <p:pic>
                    <p:nvPicPr>
                      <p:cNvPr id="0" name=""/>
                      <p:cNvPicPr/>
                      <p:nvPr/>
                    </p:nvPicPr>
                    <p:blipFill>
                      <a:blip r:embed="rId7"/>
                      <a:stretch>
                        <a:fillRect/>
                      </a:stretch>
                    </p:blipFill>
                    <p:spPr>
                      <a:xfrm>
                        <a:off x="2051720" y="1052735"/>
                        <a:ext cx="928562" cy="361464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81537836"/>
              </p:ext>
            </p:extLst>
          </p:nvPr>
        </p:nvGraphicFramePr>
        <p:xfrm>
          <a:off x="2987824" y="1052735"/>
          <a:ext cx="928562" cy="3614642"/>
        </p:xfrm>
        <a:graphic>
          <a:graphicData uri="http://schemas.openxmlformats.org/presentationml/2006/ole">
            <mc:AlternateContent xmlns:mc="http://schemas.openxmlformats.org/markup-compatibility/2006">
              <mc:Choice xmlns:v="urn:schemas-microsoft-com:vml" Requires="v">
                <p:oleObj spid="_x0000_s122071" name="Worksheet" r:id="rId8" imgW="619041" imgH="2409761" progId="Excel.Sheet.12">
                  <p:embed/>
                </p:oleObj>
              </mc:Choice>
              <mc:Fallback>
                <p:oleObj name="Worksheet" r:id="rId8" imgW="619041" imgH="2409761" progId="Excel.Sheet.12">
                  <p:embed/>
                  <p:pic>
                    <p:nvPicPr>
                      <p:cNvPr id="0" name=""/>
                      <p:cNvPicPr/>
                      <p:nvPr/>
                    </p:nvPicPr>
                    <p:blipFill>
                      <a:blip r:embed="rId9"/>
                      <a:stretch>
                        <a:fillRect/>
                      </a:stretch>
                    </p:blipFill>
                    <p:spPr>
                      <a:xfrm>
                        <a:off x="2987824" y="1052735"/>
                        <a:ext cx="928562" cy="361464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14761685"/>
              </p:ext>
            </p:extLst>
          </p:nvPr>
        </p:nvGraphicFramePr>
        <p:xfrm>
          <a:off x="3923928" y="1052734"/>
          <a:ext cx="928562" cy="3614642"/>
        </p:xfrm>
        <a:graphic>
          <a:graphicData uri="http://schemas.openxmlformats.org/presentationml/2006/ole">
            <mc:AlternateContent xmlns:mc="http://schemas.openxmlformats.org/markup-compatibility/2006">
              <mc:Choice xmlns:v="urn:schemas-microsoft-com:vml" Requires="v">
                <p:oleObj spid="_x0000_s122072" name="Worksheet" r:id="rId10" imgW="619145" imgH="2409750" progId="Excel.Sheet.12">
                  <p:embed/>
                </p:oleObj>
              </mc:Choice>
              <mc:Fallback>
                <p:oleObj name="Worksheet" r:id="rId10" imgW="619145" imgH="2409750" progId="Excel.Sheet.12">
                  <p:embed/>
                  <p:pic>
                    <p:nvPicPr>
                      <p:cNvPr id="0" name=""/>
                      <p:cNvPicPr/>
                      <p:nvPr/>
                    </p:nvPicPr>
                    <p:blipFill>
                      <a:blip r:embed="rId11"/>
                      <a:stretch>
                        <a:fillRect/>
                      </a:stretch>
                    </p:blipFill>
                    <p:spPr>
                      <a:xfrm>
                        <a:off x="3923928" y="1052734"/>
                        <a:ext cx="928562" cy="361464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64590662"/>
              </p:ext>
            </p:extLst>
          </p:nvPr>
        </p:nvGraphicFramePr>
        <p:xfrm>
          <a:off x="4860032" y="1048418"/>
          <a:ext cx="1144335" cy="3618958"/>
        </p:xfrm>
        <a:graphic>
          <a:graphicData uri="http://schemas.openxmlformats.org/presentationml/2006/ole">
            <mc:AlternateContent xmlns:mc="http://schemas.openxmlformats.org/markup-compatibility/2006">
              <mc:Choice xmlns:v="urn:schemas-microsoft-com:vml" Requires="v">
                <p:oleObj spid="_x0000_s122073" name="Worksheet" r:id="rId12" imgW="762000" imgH="2409761" progId="Excel.Sheet.12">
                  <p:embed/>
                </p:oleObj>
              </mc:Choice>
              <mc:Fallback>
                <p:oleObj name="Worksheet" r:id="rId12" imgW="762000" imgH="2409761" progId="Excel.Sheet.12">
                  <p:embed/>
                  <p:pic>
                    <p:nvPicPr>
                      <p:cNvPr id="0" name=""/>
                      <p:cNvPicPr/>
                      <p:nvPr/>
                    </p:nvPicPr>
                    <p:blipFill>
                      <a:blip r:embed="rId13"/>
                      <a:stretch>
                        <a:fillRect/>
                      </a:stretch>
                    </p:blipFill>
                    <p:spPr>
                      <a:xfrm>
                        <a:off x="4860032" y="1048418"/>
                        <a:ext cx="1144335" cy="361895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4377139"/>
              </p:ext>
            </p:extLst>
          </p:nvPr>
        </p:nvGraphicFramePr>
        <p:xfrm>
          <a:off x="6012160" y="1060994"/>
          <a:ext cx="2979185" cy="3606382"/>
        </p:xfrm>
        <a:graphic>
          <a:graphicData uri="http://schemas.openxmlformats.org/presentationml/2006/ole">
            <mc:AlternateContent xmlns:mc="http://schemas.openxmlformats.org/markup-compatibility/2006">
              <mc:Choice xmlns:v="urn:schemas-microsoft-com:vml" Requires="v">
                <p:oleObj spid="_x0000_s122074" name="Worksheet" r:id="rId14" imgW="1990641" imgH="2409761" progId="Excel.Sheet.12">
                  <p:embed/>
                </p:oleObj>
              </mc:Choice>
              <mc:Fallback>
                <p:oleObj name="Worksheet" r:id="rId14" imgW="1990641" imgH="2409761" progId="Excel.Sheet.12">
                  <p:embed/>
                  <p:pic>
                    <p:nvPicPr>
                      <p:cNvPr id="0" name=""/>
                      <p:cNvPicPr/>
                      <p:nvPr/>
                    </p:nvPicPr>
                    <p:blipFill>
                      <a:blip r:embed="rId15"/>
                      <a:stretch>
                        <a:fillRect/>
                      </a:stretch>
                    </p:blipFill>
                    <p:spPr>
                      <a:xfrm>
                        <a:off x="6012160" y="1060994"/>
                        <a:ext cx="2979185" cy="3606382"/>
                      </a:xfrm>
                      <a:prstGeom prst="rect">
                        <a:avLst/>
                      </a:prstGeom>
                    </p:spPr>
                  </p:pic>
                </p:oleObj>
              </mc:Fallback>
            </mc:AlternateContent>
          </a:graphicData>
        </a:graphic>
      </p:graphicFrame>
    </p:spTree>
    <p:extLst>
      <p:ext uri="{BB962C8B-B14F-4D97-AF65-F5344CB8AC3E}">
        <p14:creationId xmlns:p14="http://schemas.microsoft.com/office/powerpoint/2010/main" val="857309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085"/>
                                        </p:tgtEl>
                                        <p:attrNameLst>
                                          <p:attrName>style.visibility</p:attrName>
                                        </p:attrNameLst>
                                      </p:cBhvr>
                                      <p:to>
                                        <p:strVal val="visible"/>
                                      </p:to>
                                    </p:set>
                                    <p:animEffect transition="in" filter="dissolve">
                                      <p:cBhvr>
                                        <p:cTn id="7" dur="500"/>
                                        <p:tgtEl>
                                          <p:spTgt spid="94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876300"/>
          </a:xfrm>
        </p:spPr>
        <p:txBody>
          <a:bodyPr/>
          <a:lstStyle/>
          <a:p>
            <a:pPr eaLnBrk="1" hangingPunct="1"/>
            <a:r>
              <a:rPr lang="en-US" sz="3200" dirty="0" smtClean="0"/>
              <a:t>Marginal </a:t>
            </a:r>
            <a:r>
              <a:rPr lang="en-US" sz="3200" dirty="0" smtClean="0"/>
              <a:t>Analysis </a:t>
            </a:r>
          </a:p>
        </p:txBody>
      </p:sp>
      <p:sp>
        <p:nvSpPr>
          <p:cNvPr id="24579" name="Rectangle 3"/>
          <p:cNvSpPr>
            <a:spLocks noGrp="1" noChangeArrowheads="1"/>
          </p:cNvSpPr>
          <p:nvPr>
            <p:ph type="body" idx="1"/>
          </p:nvPr>
        </p:nvSpPr>
        <p:spPr/>
        <p:txBody>
          <a:bodyPr/>
          <a:lstStyle/>
          <a:p>
            <a:pPr>
              <a:buFont typeface="Wingdings" pitchFamily="2" charset="2"/>
              <a:buNone/>
            </a:pPr>
            <a:r>
              <a:rPr lang="en-US" dirty="0" smtClean="0"/>
              <a:t>The demand for denim is:</a:t>
            </a:r>
          </a:p>
          <a:p>
            <a:pPr lvl="1"/>
            <a:r>
              <a:rPr lang="en-US" sz="2400" dirty="0" smtClean="0"/>
              <a:t>1000 with probability 0.10</a:t>
            </a:r>
          </a:p>
          <a:p>
            <a:pPr lvl="1"/>
            <a:r>
              <a:rPr lang="en-US" sz="2400" dirty="0" smtClean="0"/>
              <a:t>2000 with probability 0.15</a:t>
            </a:r>
          </a:p>
          <a:p>
            <a:pPr lvl="1"/>
            <a:r>
              <a:rPr lang="en-US" sz="2400" dirty="0" smtClean="0"/>
              <a:t>3000 with probability 0.15</a:t>
            </a:r>
          </a:p>
          <a:p>
            <a:pPr lvl="1"/>
            <a:r>
              <a:rPr lang="en-US" sz="2400" dirty="0" smtClean="0"/>
              <a:t>4000 with probability 0.20</a:t>
            </a:r>
          </a:p>
          <a:p>
            <a:pPr lvl="1"/>
            <a:r>
              <a:rPr lang="en-US" sz="2400" dirty="0" smtClean="0"/>
              <a:t>5000 with probability 0.15</a:t>
            </a:r>
          </a:p>
          <a:p>
            <a:pPr lvl="1"/>
            <a:r>
              <a:rPr lang="en-US" sz="2400" dirty="0" smtClean="0"/>
              <a:t>6000 with probability 0.15</a:t>
            </a:r>
          </a:p>
          <a:p>
            <a:pPr lvl="1"/>
            <a:r>
              <a:rPr lang="en-US" sz="2400" dirty="0" smtClean="0"/>
              <a:t>7000 with probability 0.10</a:t>
            </a:r>
          </a:p>
        </p:txBody>
      </p:sp>
      <p:sp>
        <p:nvSpPr>
          <p:cNvPr id="24580" name="Line 4"/>
          <p:cNvSpPr>
            <a:spLocks noChangeShapeType="1"/>
          </p:cNvSpPr>
          <p:nvPr/>
        </p:nvSpPr>
        <p:spPr bwMode="auto">
          <a:xfrm>
            <a:off x="4932040" y="1484784"/>
            <a:ext cx="0" cy="3581400"/>
          </a:xfrm>
          <a:prstGeom prst="line">
            <a:avLst/>
          </a:prstGeom>
          <a:noFill/>
          <a:ln w="9525">
            <a:solidFill>
              <a:schemeClr val="tx1"/>
            </a:solidFill>
            <a:round/>
            <a:headEnd/>
            <a:tailEnd/>
          </a:ln>
        </p:spPr>
        <p:txBody>
          <a:bodyPr wrap="none" anchor="ctr"/>
          <a:lstStyle/>
          <a:p>
            <a:endParaRPr lang="en-US"/>
          </a:p>
        </p:txBody>
      </p:sp>
      <p:sp>
        <p:nvSpPr>
          <p:cNvPr id="24581" name="Text Box 5"/>
          <p:cNvSpPr txBox="1">
            <a:spLocks noChangeArrowheads="1"/>
          </p:cNvSpPr>
          <p:nvPr/>
        </p:nvSpPr>
        <p:spPr bwMode="auto">
          <a:xfrm>
            <a:off x="5076056" y="3122752"/>
            <a:ext cx="4067944" cy="1569660"/>
          </a:xfrm>
          <a:prstGeom prst="rect">
            <a:avLst/>
          </a:prstGeom>
          <a:noFill/>
          <a:ln w="9525">
            <a:noFill/>
            <a:miter lim="800000"/>
            <a:headEnd/>
            <a:tailEnd/>
          </a:ln>
        </p:spPr>
        <p:txBody>
          <a:bodyPr wrap="square">
            <a:spAutoFit/>
          </a:bodyPr>
          <a:lstStyle/>
          <a:p>
            <a:pPr eaLnBrk="0" hangingPunct="0"/>
            <a:r>
              <a:rPr lang="en-US" sz="2400" dirty="0">
                <a:latin typeface="Book Antiqua" panose="02040602050305030304" pitchFamily="18" charset="0"/>
              </a:rPr>
              <a:t>Unit Revenue </a:t>
            </a:r>
            <a:r>
              <a:rPr lang="en-US" sz="2400" dirty="0" smtClean="0">
                <a:latin typeface="Book Antiqua" panose="02040602050305030304" pitchFamily="18" charset="0"/>
              </a:rPr>
              <a:t>(p </a:t>
            </a:r>
            <a:r>
              <a:rPr lang="en-US" sz="2400" dirty="0">
                <a:latin typeface="Book Antiqua" panose="02040602050305030304" pitchFamily="18" charset="0"/>
              </a:rPr>
              <a:t>) = 30</a:t>
            </a:r>
          </a:p>
          <a:p>
            <a:pPr eaLnBrk="0" hangingPunct="0"/>
            <a:r>
              <a:rPr lang="en-US" sz="2400" dirty="0">
                <a:latin typeface="Book Antiqua" panose="02040602050305030304" pitchFamily="18" charset="0"/>
              </a:rPr>
              <a:t>Unit purchase cost (c )= 10</a:t>
            </a:r>
          </a:p>
          <a:p>
            <a:pPr eaLnBrk="0" hangingPunct="0"/>
            <a:r>
              <a:rPr lang="en-US" sz="2400" dirty="0">
                <a:latin typeface="Book Antiqua" panose="02040602050305030304" pitchFamily="18" charset="0"/>
              </a:rPr>
              <a:t>Salvage value (v )= 5</a:t>
            </a:r>
          </a:p>
          <a:p>
            <a:pPr eaLnBrk="0" hangingPunct="0"/>
            <a:r>
              <a:rPr lang="en-US" sz="2400" dirty="0">
                <a:latin typeface="Book Antiqua" panose="02040602050305030304" pitchFamily="18" charset="0"/>
              </a:rPr>
              <a:t>Goodwill cost (g )= 0</a:t>
            </a:r>
          </a:p>
        </p:txBody>
      </p:sp>
      <p:sp>
        <p:nvSpPr>
          <p:cNvPr id="24583" name="Text Box 8"/>
          <p:cNvSpPr txBox="1">
            <a:spLocks noChangeArrowheads="1"/>
          </p:cNvSpPr>
          <p:nvPr/>
        </p:nvSpPr>
        <p:spPr bwMode="auto">
          <a:xfrm>
            <a:off x="2270125" y="5824538"/>
            <a:ext cx="4176143" cy="461665"/>
          </a:xfrm>
          <a:prstGeom prst="rect">
            <a:avLst/>
          </a:prstGeom>
          <a:noFill/>
          <a:ln w="9525">
            <a:noFill/>
            <a:miter lim="800000"/>
            <a:headEnd/>
            <a:tailEnd/>
          </a:ln>
        </p:spPr>
        <p:txBody>
          <a:bodyPr wrap="none">
            <a:spAutoFit/>
          </a:bodyPr>
          <a:lstStyle/>
          <a:p>
            <a:r>
              <a:rPr lang="en-US" sz="2400" dirty="0">
                <a:solidFill>
                  <a:srgbClr val="FF0000"/>
                </a:solidFill>
                <a:latin typeface="Book Antiqua" panose="02040602050305030304" pitchFamily="18" charset="0"/>
              </a:rPr>
              <a:t>How much should we order?</a:t>
            </a:r>
          </a:p>
        </p:txBody>
      </p:sp>
    </p:spTree>
    <p:extLst>
      <p:ext uri="{BB962C8B-B14F-4D97-AF65-F5344CB8AC3E}">
        <p14:creationId xmlns:p14="http://schemas.microsoft.com/office/powerpoint/2010/main" val="9799181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836712"/>
          </a:xfrm>
        </p:spPr>
        <p:txBody>
          <a:bodyPr/>
          <a:lstStyle/>
          <a:p>
            <a:r>
              <a:rPr lang="en-US" dirty="0" smtClean="0"/>
              <a:t>Marginal Analysis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60919806"/>
              </p:ext>
            </p:extLst>
          </p:nvPr>
        </p:nvGraphicFramePr>
        <p:xfrm>
          <a:off x="100013" y="1052513"/>
          <a:ext cx="8999537" cy="2592387"/>
        </p:xfrm>
        <a:graphic>
          <a:graphicData uri="http://schemas.openxmlformats.org/presentationml/2006/ole">
            <mc:AlternateContent xmlns:mc="http://schemas.openxmlformats.org/markup-compatibility/2006">
              <mc:Choice xmlns:v="urn:schemas-microsoft-com:vml" Requires="v">
                <p:oleObj spid="_x0000_s135207" name="Worksheet" r:id="rId3" imgW="6248445" imgH="1800360" progId="Excel.Sheet.12">
                  <p:embed/>
                </p:oleObj>
              </mc:Choice>
              <mc:Fallback>
                <p:oleObj name="Worksheet" r:id="rId3" imgW="6248445" imgH="1800360" progId="Excel.Sheet.12">
                  <p:embed/>
                  <p:pic>
                    <p:nvPicPr>
                      <p:cNvPr id="0" name=""/>
                      <p:cNvPicPr/>
                      <p:nvPr/>
                    </p:nvPicPr>
                    <p:blipFill>
                      <a:blip r:embed="rId4"/>
                      <a:stretch>
                        <a:fillRect/>
                      </a:stretch>
                    </p:blipFill>
                    <p:spPr>
                      <a:xfrm>
                        <a:off x="100013" y="1052513"/>
                        <a:ext cx="8999537" cy="2592387"/>
                      </a:xfrm>
                      <a:prstGeom prst="rect">
                        <a:avLst/>
                      </a:prstGeom>
                    </p:spPr>
                  </p:pic>
                </p:oleObj>
              </mc:Fallback>
            </mc:AlternateContent>
          </a:graphicData>
        </a:graphic>
      </p:graphicFrame>
      <p:sp>
        <p:nvSpPr>
          <p:cNvPr id="4" name="Text Box 5"/>
          <p:cNvSpPr txBox="1">
            <a:spLocks noChangeArrowheads="1"/>
          </p:cNvSpPr>
          <p:nvPr/>
        </p:nvSpPr>
        <p:spPr bwMode="auto">
          <a:xfrm>
            <a:off x="1" y="3717032"/>
            <a:ext cx="9099549" cy="2677656"/>
          </a:xfrm>
          <a:prstGeom prst="rect">
            <a:avLst/>
          </a:prstGeom>
          <a:noFill/>
          <a:ln w="9525">
            <a:noFill/>
            <a:miter lim="800000"/>
            <a:headEnd/>
            <a:tailEnd/>
          </a:ln>
        </p:spPr>
        <p:txBody>
          <a:bodyPr wrap="square">
            <a:spAutoFit/>
          </a:bodyPr>
          <a:lstStyle/>
          <a:p>
            <a:pPr marL="342900" indent="-342900">
              <a:defRPr/>
            </a:pPr>
            <a:r>
              <a:rPr lang="en-US" sz="2400" dirty="0" smtClean="0">
                <a:latin typeface="Book Antiqua" panose="02040602050305030304" pitchFamily="18" charset="0"/>
              </a:rPr>
              <a:t>Compute Expected Salvage when we have ordered 4000</a:t>
            </a:r>
          </a:p>
          <a:p>
            <a:pPr marL="342900" indent="-342900">
              <a:defRPr/>
            </a:pPr>
            <a:r>
              <a:rPr lang="en-US" sz="2400" dirty="0" smtClean="0">
                <a:latin typeface="Book Antiqua" panose="02040602050305030304" pitchFamily="18" charset="0"/>
                <a:sym typeface="Wingdings" pitchFamily="2" charset="2"/>
              </a:rPr>
              <a:t>= (4000-3000)(0.15)+</a:t>
            </a:r>
            <a:r>
              <a:rPr lang="en-US" sz="2400" dirty="0">
                <a:latin typeface="Book Antiqua" panose="02040602050305030304" pitchFamily="18" charset="0"/>
                <a:sym typeface="Wingdings" pitchFamily="2" charset="2"/>
              </a:rPr>
              <a:t>(</a:t>
            </a:r>
            <a:r>
              <a:rPr lang="en-US" sz="2400" dirty="0" smtClean="0">
                <a:latin typeface="Book Antiqua" panose="02040602050305030304" pitchFamily="18" charset="0"/>
                <a:sym typeface="Wingdings" pitchFamily="2" charset="2"/>
              </a:rPr>
              <a:t>4000-2000</a:t>
            </a:r>
            <a:r>
              <a:rPr lang="en-US" sz="2400" dirty="0">
                <a:latin typeface="Book Antiqua" panose="02040602050305030304" pitchFamily="18" charset="0"/>
                <a:sym typeface="Wingdings" pitchFamily="2" charset="2"/>
              </a:rPr>
              <a:t>)(</a:t>
            </a:r>
            <a:r>
              <a:rPr lang="en-US" sz="2400" dirty="0" smtClean="0">
                <a:latin typeface="Book Antiqua" panose="02040602050305030304" pitchFamily="18" charset="0"/>
                <a:sym typeface="Wingdings" pitchFamily="2" charset="2"/>
              </a:rPr>
              <a:t>0.15)+</a:t>
            </a:r>
            <a:r>
              <a:rPr lang="en-US" sz="2400" dirty="0">
                <a:latin typeface="Book Antiqua" panose="02040602050305030304" pitchFamily="18" charset="0"/>
                <a:sym typeface="Wingdings" pitchFamily="2" charset="2"/>
              </a:rPr>
              <a:t>(</a:t>
            </a:r>
            <a:r>
              <a:rPr lang="en-US" sz="2400" dirty="0" smtClean="0">
                <a:latin typeface="Book Antiqua" panose="02040602050305030304" pitchFamily="18" charset="0"/>
                <a:sym typeface="Wingdings" pitchFamily="2" charset="2"/>
              </a:rPr>
              <a:t>4000-1000</a:t>
            </a:r>
            <a:r>
              <a:rPr lang="en-US" sz="2400" dirty="0">
                <a:latin typeface="Book Antiqua" panose="02040602050305030304" pitchFamily="18" charset="0"/>
                <a:sym typeface="Wingdings" pitchFamily="2" charset="2"/>
              </a:rPr>
              <a:t>)(</a:t>
            </a:r>
            <a:r>
              <a:rPr lang="en-US" sz="2400" dirty="0" smtClean="0">
                <a:latin typeface="Book Antiqua" panose="02040602050305030304" pitchFamily="18" charset="0"/>
                <a:sym typeface="Wingdings" pitchFamily="2" charset="2"/>
              </a:rPr>
              <a:t>0.1)</a:t>
            </a:r>
          </a:p>
          <a:p>
            <a:pPr marL="342900" indent="-342900">
              <a:defRPr/>
            </a:pPr>
            <a:r>
              <a:rPr lang="pt-BR" sz="2400" dirty="0">
                <a:latin typeface="Book Antiqua" panose="02040602050305030304" pitchFamily="18" charset="0"/>
                <a:sym typeface="Wingdings" pitchFamily="2" charset="2"/>
              </a:rPr>
              <a:t>=(A5-A2)*B2+(A5-A3)*B3+(A5-A4)*</a:t>
            </a:r>
            <a:r>
              <a:rPr lang="pt-BR" sz="2400" dirty="0" smtClean="0">
                <a:latin typeface="Book Antiqua" panose="02040602050305030304" pitchFamily="18" charset="0"/>
                <a:sym typeface="Wingdings" pitchFamily="2" charset="2"/>
              </a:rPr>
              <a:t>B4</a:t>
            </a:r>
          </a:p>
          <a:p>
            <a:pPr marL="342900" indent="-342900">
              <a:defRPr/>
            </a:pPr>
            <a:r>
              <a:rPr lang="pt-BR" sz="2400" dirty="0" smtClean="0">
                <a:latin typeface="Book Antiqua" panose="02040602050305030304" pitchFamily="18" charset="0"/>
                <a:sym typeface="Wingdings" pitchFamily="2" charset="2"/>
              </a:rPr>
              <a:t>Alternatively, </a:t>
            </a:r>
          </a:p>
          <a:p>
            <a:pPr marL="342900" indent="-342900">
              <a:defRPr/>
            </a:pPr>
            <a:r>
              <a:rPr lang="en-US" sz="2400" dirty="0">
                <a:latin typeface="Book Antiqua" panose="02040602050305030304" pitchFamily="18" charset="0"/>
                <a:sym typeface="Wingdings" pitchFamily="2" charset="2"/>
              </a:rPr>
              <a:t>= </a:t>
            </a:r>
            <a:r>
              <a:rPr lang="en-US" sz="2400" dirty="0" smtClean="0">
                <a:latin typeface="Book Antiqua" panose="02040602050305030304" pitchFamily="18" charset="0"/>
                <a:sym typeface="Wingdings" pitchFamily="2" charset="2"/>
              </a:rPr>
              <a:t>4000(0.15)+4000(0.15)+4000(0.1)- 3000(0.15)-2000(0.15)-1000(0.1)</a:t>
            </a:r>
          </a:p>
          <a:p>
            <a:pPr marL="342900" indent="-342900">
              <a:defRPr/>
            </a:pPr>
            <a:r>
              <a:rPr lang="en-US" sz="2400" dirty="0" smtClean="0">
                <a:latin typeface="Book Antiqua" panose="02040602050305030304" pitchFamily="18" charset="0"/>
                <a:sym typeface="Wingdings" pitchFamily="2" charset="2"/>
              </a:rPr>
              <a:t>=4000(0.15+0.15+0.1) - </a:t>
            </a:r>
            <a:r>
              <a:rPr lang="en-US" sz="2400" dirty="0">
                <a:latin typeface="Book Antiqua" panose="02040602050305030304" pitchFamily="18" charset="0"/>
                <a:sym typeface="Wingdings" pitchFamily="2" charset="2"/>
              </a:rPr>
              <a:t>3000(0.15)-2000(0.15)-1000(0.1)</a:t>
            </a:r>
          </a:p>
          <a:p>
            <a:pPr marL="342900" indent="-342900">
              <a:defRPr/>
            </a:pPr>
            <a:r>
              <a:rPr lang="en-US" sz="2400" dirty="0">
                <a:latin typeface="Book Antiqua" panose="02040602050305030304" pitchFamily="18" charset="0"/>
                <a:sym typeface="Wingdings" pitchFamily="2" charset="2"/>
              </a:rPr>
              <a:t>=A5*SUM($B$2:B4)-SUMPRODUCT($A$2:A4,$B$2:B4</a:t>
            </a:r>
            <a:r>
              <a:rPr lang="en-US" sz="2400" dirty="0" smtClean="0">
                <a:latin typeface="Book Antiqua" panose="02040602050305030304" pitchFamily="18" charset="0"/>
                <a:sym typeface="Wingdings" pitchFamily="2" charset="2"/>
              </a:rPr>
              <a:t>)</a:t>
            </a:r>
            <a:endParaRPr lang="en-US" sz="2400" b="1" dirty="0">
              <a:latin typeface="Book Antiqua" panose="02040602050305030304" pitchFamily="18" charset="0"/>
              <a:sym typeface="Wingdings" pitchFamily="2" charset="2"/>
            </a:endParaRPr>
          </a:p>
        </p:txBody>
      </p:sp>
    </p:spTree>
    <p:extLst>
      <p:ext uri="{BB962C8B-B14F-4D97-AF65-F5344CB8AC3E}">
        <p14:creationId xmlns:p14="http://schemas.microsoft.com/office/powerpoint/2010/main" val="2135593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 y="0"/>
            <a:ext cx="9144000" cy="836712"/>
          </a:xfrm>
        </p:spPr>
        <p:txBody>
          <a:bodyPr/>
          <a:lstStyle/>
          <a:p>
            <a:r>
              <a:rPr lang="en-US" sz="3200" dirty="0" smtClean="0"/>
              <a:t>Marginal Analysis</a:t>
            </a:r>
          </a:p>
        </p:txBody>
      </p:sp>
      <p:sp>
        <p:nvSpPr>
          <p:cNvPr id="29699" name="Rectangle 3"/>
          <p:cNvSpPr>
            <a:spLocks noGrp="1" noChangeArrowheads="1"/>
          </p:cNvSpPr>
          <p:nvPr>
            <p:ph type="body" idx="1"/>
          </p:nvPr>
        </p:nvSpPr>
        <p:spPr>
          <a:xfrm>
            <a:off x="35496" y="955883"/>
            <a:ext cx="9217024" cy="5425446"/>
          </a:xfrm>
        </p:spPr>
        <p:txBody>
          <a:bodyPr/>
          <a:lstStyle/>
          <a:p>
            <a:pPr>
              <a:buFont typeface="Wingdings" pitchFamily="2" charset="2"/>
              <a:buNone/>
            </a:pPr>
            <a:r>
              <a:rPr lang="en-US" dirty="0" smtClean="0"/>
              <a:t>What is the value of an additional unit ordered?</a:t>
            </a:r>
          </a:p>
          <a:p>
            <a:pPr eaLnBrk="0" hangingPunct="0">
              <a:lnSpc>
                <a:spcPct val="130000"/>
              </a:lnSpc>
              <a:buClr>
                <a:srgbClr val="000000"/>
              </a:buClr>
              <a:buNone/>
              <a:defRPr/>
            </a:pPr>
            <a:r>
              <a:rPr lang="en-US" b="1" dirty="0"/>
              <a:t>Suppose the wholesaler purchases 1000 units. What is the value of  having the 1001st unit? </a:t>
            </a:r>
          </a:p>
          <a:p>
            <a:pPr marL="0" indent="0" eaLnBrk="0" hangingPunct="0">
              <a:lnSpc>
                <a:spcPct val="105000"/>
              </a:lnSpc>
              <a:buClr>
                <a:srgbClr val="000000"/>
              </a:buClr>
              <a:buNone/>
              <a:defRPr/>
            </a:pPr>
            <a:r>
              <a:rPr lang="en-US" b="1" dirty="0">
                <a:solidFill>
                  <a:srgbClr val="FF0000"/>
                </a:solidFill>
              </a:rPr>
              <a:t>Marginal Cost</a:t>
            </a:r>
            <a:r>
              <a:rPr lang="en-US" dirty="0">
                <a:solidFill>
                  <a:srgbClr val="FF0000"/>
                </a:solidFill>
              </a:rPr>
              <a:t>: </a:t>
            </a:r>
            <a:r>
              <a:rPr lang="en-US" dirty="0" smtClean="0">
                <a:solidFill>
                  <a:srgbClr val="FF0000"/>
                </a:solidFill>
              </a:rPr>
              <a:t>c-v = 10 </a:t>
            </a:r>
            <a:r>
              <a:rPr lang="en-US" dirty="0">
                <a:solidFill>
                  <a:srgbClr val="FF0000"/>
                </a:solidFill>
              </a:rPr>
              <a:t>– 5 = $5. </a:t>
            </a:r>
            <a:r>
              <a:rPr lang="en-US" dirty="0" smtClean="0">
                <a:solidFill>
                  <a:srgbClr val="FF0000"/>
                </a:solidFill>
              </a:rPr>
              <a:t> P(</a:t>
            </a:r>
            <a:r>
              <a:rPr lang="en-US" b="1" i="1" dirty="0" smtClean="0">
                <a:solidFill>
                  <a:srgbClr val="FF0000"/>
                </a:solidFill>
              </a:rPr>
              <a:t>R </a:t>
            </a:r>
            <a:r>
              <a:rPr lang="en-US" dirty="0">
                <a:solidFill>
                  <a:srgbClr val="FF0000"/>
                </a:solidFill>
              </a:rPr>
              <a:t>≤ 1000) = 0.1</a:t>
            </a:r>
          </a:p>
          <a:p>
            <a:pPr eaLnBrk="0" hangingPunct="0">
              <a:lnSpc>
                <a:spcPct val="105000"/>
              </a:lnSpc>
              <a:buClr>
                <a:srgbClr val="000000"/>
              </a:buClr>
              <a:buNone/>
              <a:defRPr/>
            </a:pPr>
            <a:r>
              <a:rPr lang="en-US" b="1" dirty="0">
                <a:solidFill>
                  <a:srgbClr val="FF0000"/>
                </a:solidFill>
              </a:rPr>
              <a:t>Expected Marginal Cost =  0.1(5) = 0.5</a:t>
            </a:r>
          </a:p>
          <a:p>
            <a:pPr>
              <a:lnSpc>
                <a:spcPct val="105000"/>
              </a:lnSpc>
              <a:buNone/>
            </a:pPr>
            <a:r>
              <a:rPr lang="en-US" b="1" dirty="0">
                <a:solidFill>
                  <a:srgbClr val="00B050"/>
                </a:solidFill>
              </a:rPr>
              <a:t>Marginal Profit: </a:t>
            </a:r>
            <a:r>
              <a:rPr lang="en-US" dirty="0">
                <a:solidFill>
                  <a:srgbClr val="00B050"/>
                </a:solidFill>
              </a:rPr>
              <a:t>The retailer makes and extra </a:t>
            </a:r>
            <a:r>
              <a:rPr lang="en-US" dirty="0" smtClean="0">
                <a:solidFill>
                  <a:srgbClr val="00B050"/>
                </a:solidFill>
              </a:rPr>
              <a:t>profit</a:t>
            </a:r>
          </a:p>
          <a:p>
            <a:pPr>
              <a:lnSpc>
                <a:spcPct val="105000"/>
              </a:lnSpc>
              <a:buNone/>
            </a:pPr>
            <a:r>
              <a:rPr lang="en-US" dirty="0" smtClean="0">
                <a:solidFill>
                  <a:srgbClr val="00B050"/>
                </a:solidFill>
              </a:rPr>
              <a:t> </a:t>
            </a:r>
            <a:r>
              <a:rPr lang="en-US" dirty="0">
                <a:solidFill>
                  <a:srgbClr val="00B050"/>
                </a:solidFill>
              </a:rPr>
              <a:t>of </a:t>
            </a:r>
            <a:r>
              <a:rPr lang="en-US" dirty="0" smtClean="0">
                <a:solidFill>
                  <a:srgbClr val="00B050"/>
                </a:solidFill>
              </a:rPr>
              <a:t>30 </a:t>
            </a:r>
            <a:r>
              <a:rPr lang="en-US" dirty="0">
                <a:solidFill>
                  <a:srgbClr val="00B050"/>
                </a:solidFill>
              </a:rPr>
              <a:t>– </a:t>
            </a:r>
            <a:r>
              <a:rPr lang="en-US" dirty="0" smtClean="0">
                <a:solidFill>
                  <a:srgbClr val="00B050"/>
                </a:solidFill>
              </a:rPr>
              <a:t>10= </a:t>
            </a:r>
            <a:r>
              <a:rPr lang="en-US" dirty="0">
                <a:solidFill>
                  <a:srgbClr val="00B050"/>
                </a:solidFill>
              </a:rPr>
              <a:t>$</a:t>
            </a:r>
            <a:r>
              <a:rPr lang="en-US" dirty="0" smtClean="0">
                <a:solidFill>
                  <a:srgbClr val="00B050"/>
                </a:solidFill>
              </a:rPr>
              <a:t>20. P(</a:t>
            </a:r>
            <a:r>
              <a:rPr lang="en-US" b="1" i="1" dirty="0" smtClean="0">
                <a:solidFill>
                  <a:srgbClr val="00B050"/>
                </a:solidFill>
              </a:rPr>
              <a:t>R</a:t>
            </a:r>
            <a:r>
              <a:rPr lang="en-US" dirty="0" smtClean="0">
                <a:solidFill>
                  <a:srgbClr val="00B050"/>
                </a:solidFill>
              </a:rPr>
              <a:t>  </a:t>
            </a:r>
            <a:r>
              <a:rPr lang="en-US" dirty="0">
                <a:solidFill>
                  <a:srgbClr val="00B050"/>
                </a:solidFill>
              </a:rPr>
              <a:t>&gt; 1000) = 0.9 </a:t>
            </a:r>
          </a:p>
          <a:p>
            <a:pPr>
              <a:lnSpc>
                <a:spcPct val="105000"/>
              </a:lnSpc>
              <a:buNone/>
            </a:pPr>
            <a:r>
              <a:rPr lang="en-US" b="1" dirty="0">
                <a:solidFill>
                  <a:srgbClr val="00B050"/>
                </a:solidFill>
              </a:rPr>
              <a:t>Expected Marginal Profit= 0.9(20) = 18</a:t>
            </a:r>
          </a:p>
          <a:p>
            <a:pPr>
              <a:lnSpc>
                <a:spcPct val="105000"/>
              </a:lnSpc>
              <a:buNone/>
            </a:pPr>
            <a:r>
              <a:rPr lang="en-US" b="1" dirty="0"/>
              <a:t>MP ≥ MC</a:t>
            </a:r>
          </a:p>
          <a:p>
            <a:pPr>
              <a:lnSpc>
                <a:spcPct val="105000"/>
              </a:lnSpc>
              <a:buNone/>
            </a:pPr>
            <a:r>
              <a:rPr lang="en-US" b="1" dirty="0"/>
              <a:t>Expected Value = 18-0.5 = 17.5</a:t>
            </a:r>
          </a:p>
          <a:p>
            <a:pPr marL="342900" lvl="1" indent="-342900">
              <a:lnSpc>
                <a:spcPct val="105000"/>
              </a:lnSpc>
              <a:buClr>
                <a:srgbClr val="000000"/>
              </a:buClr>
              <a:buNone/>
            </a:pPr>
            <a:r>
              <a:rPr lang="en-US" sz="2400" dirty="0"/>
              <a:t>By purchasing an additional unit, the expected profit increases by $</a:t>
            </a:r>
            <a:r>
              <a:rPr lang="en-US" sz="2400" dirty="0" smtClean="0"/>
              <a:t>17.5. The </a:t>
            </a:r>
            <a:r>
              <a:rPr lang="en-US" sz="2400" dirty="0"/>
              <a:t>retailer should purchase at least 1,001 units.</a:t>
            </a:r>
          </a:p>
          <a:p>
            <a:pPr eaLnBrk="0" hangingPunct="0">
              <a:lnSpc>
                <a:spcPct val="105000"/>
              </a:lnSpc>
              <a:buClr>
                <a:srgbClr val="000000"/>
              </a:buClr>
              <a:buNone/>
              <a:defRPr/>
            </a:pPr>
            <a:endParaRPr lang="en-US" dirty="0">
              <a:solidFill>
                <a:srgbClr val="1A1A74"/>
              </a:solidFill>
            </a:endParaRPr>
          </a:p>
          <a:p>
            <a:pPr eaLnBrk="0" hangingPunct="0">
              <a:lnSpc>
                <a:spcPct val="130000"/>
              </a:lnSpc>
              <a:buClr>
                <a:srgbClr val="000000"/>
              </a:buClr>
              <a:buNone/>
              <a:defRPr/>
            </a:pPr>
            <a:endParaRPr lang="en-US" dirty="0">
              <a:solidFill>
                <a:srgbClr val="1A1A74"/>
              </a:solidFill>
            </a:endParaRPr>
          </a:p>
          <a:p>
            <a:pPr>
              <a:buFont typeface="Wingdings" pitchFamily="2" charset="2"/>
              <a:buNone/>
            </a:pPr>
            <a:r>
              <a:rPr lang="en-US" dirty="0" smtClean="0"/>
              <a:t> </a:t>
            </a:r>
          </a:p>
        </p:txBody>
      </p:sp>
      <p:pic>
        <p:nvPicPr>
          <p:cNvPr id="2" name="Picture 1"/>
          <p:cNvPicPr>
            <a:picLocks noChangeAspect="1"/>
          </p:cNvPicPr>
          <p:nvPr/>
        </p:nvPicPr>
        <p:blipFill>
          <a:blip r:embed="rId3"/>
          <a:stretch>
            <a:fillRect/>
          </a:stretch>
        </p:blipFill>
        <p:spPr>
          <a:xfrm>
            <a:off x="7380312" y="3284984"/>
            <a:ext cx="1650188" cy="2159000"/>
          </a:xfrm>
          <a:prstGeom prst="rect">
            <a:avLst/>
          </a:prstGeom>
        </p:spPr>
      </p:pic>
    </p:spTree>
    <p:extLst>
      <p:ext uri="{BB962C8B-B14F-4D97-AF65-F5344CB8AC3E}">
        <p14:creationId xmlns:p14="http://schemas.microsoft.com/office/powerpoint/2010/main" val="1872645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ssolv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dissolv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dissolve">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dissolve">
                                      <p:cBhvr>
                                        <p:cTn id="27" dur="5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dissolve">
                                      <p:cBhvr>
                                        <p:cTn id="32" dur="500"/>
                                        <p:tgtEl>
                                          <p:spTgt spid="296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dissolve">
                                      <p:cBhvr>
                                        <p:cTn id="37" dur="500"/>
                                        <p:tgtEl>
                                          <p:spTgt spid="296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9699">
                                            <p:txEl>
                                              <p:pRg st="7" end="7"/>
                                            </p:txEl>
                                          </p:spTgt>
                                        </p:tgtEl>
                                        <p:attrNameLst>
                                          <p:attrName>style.visibility</p:attrName>
                                        </p:attrNameLst>
                                      </p:cBhvr>
                                      <p:to>
                                        <p:strVal val="visible"/>
                                      </p:to>
                                    </p:set>
                                    <p:animEffect transition="in" filter="dissolve">
                                      <p:cBhvr>
                                        <p:cTn id="42" dur="500"/>
                                        <p:tgtEl>
                                          <p:spTgt spid="296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9699">
                                            <p:txEl>
                                              <p:pRg st="8" end="8"/>
                                            </p:txEl>
                                          </p:spTgt>
                                        </p:tgtEl>
                                        <p:attrNameLst>
                                          <p:attrName>style.visibility</p:attrName>
                                        </p:attrNameLst>
                                      </p:cBhvr>
                                      <p:to>
                                        <p:strVal val="visible"/>
                                      </p:to>
                                    </p:set>
                                    <p:animEffect transition="in" filter="dissolve">
                                      <p:cBhvr>
                                        <p:cTn id="47" dur="500"/>
                                        <p:tgtEl>
                                          <p:spTgt spid="29699">
                                            <p:txEl>
                                              <p:pRg st="8" end="8"/>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9699">
                                            <p:txEl>
                                              <p:pRg st="9" end="9"/>
                                            </p:txEl>
                                          </p:spTgt>
                                        </p:tgtEl>
                                        <p:attrNameLst>
                                          <p:attrName>style.visibility</p:attrName>
                                        </p:attrNameLst>
                                      </p:cBhvr>
                                      <p:to>
                                        <p:strVal val="visible"/>
                                      </p:to>
                                    </p:set>
                                    <p:animEffect transition="in" filter="dissolve">
                                      <p:cBhvr>
                                        <p:cTn id="50" dur="500"/>
                                        <p:tgtEl>
                                          <p:spTgt spid="29699">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9699">
                                            <p:txEl>
                                              <p:pRg st="12" end="12"/>
                                            </p:txEl>
                                          </p:spTgt>
                                        </p:tgtEl>
                                        <p:attrNameLst>
                                          <p:attrName>style.visibility</p:attrName>
                                        </p:attrNameLst>
                                      </p:cBhvr>
                                      <p:to>
                                        <p:strVal val="visible"/>
                                      </p:to>
                                    </p:set>
                                    <p:animEffect transition="in" filter="dissolve">
                                      <p:cBhvr>
                                        <p:cTn id="55" dur="500"/>
                                        <p:tgtEl>
                                          <p:spTgt spid="2969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 y="0"/>
            <a:ext cx="9144000" cy="836712"/>
          </a:xfrm>
        </p:spPr>
        <p:txBody>
          <a:bodyPr/>
          <a:lstStyle/>
          <a:p>
            <a:r>
              <a:rPr lang="en-US" sz="3200" dirty="0" smtClean="0"/>
              <a:t>Marginal Analysis</a:t>
            </a:r>
          </a:p>
        </p:txBody>
      </p:sp>
      <p:sp>
        <p:nvSpPr>
          <p:cNvPr id="33795" name="Rectangle 3"/>
          <p:cNvSpPr>
            <a:spLocks noGrp="1" noChangeArrowheads="1"/>
          </p:cNvSpPr>
          <p:nvPr>
            <p:ph type="body" idx="1"/>
          </p:nvPr>
        </p:nvSpPr>
        <p:spPr>
          <a:xfrm>
            <a:off x="0" y="839581"/>
            <a:ext cx="8785225" cy="2916163"/>
          </a:xfrm>
        </p:spPr>
        <p:txBody>
          <a:bodyPr/>
          <a:lstStyle/>
          <a:p>
            <a:pPr>
              <a:buFont typeface="Wingdings" pitchFamily="2" charset="2"/>
              <a:buNone/>
            </a:pPr>
            <a:r>
              <a:rPr lang="en-US" dirty="0" smtClean="0"/>
              <a:t>Should he purchase 1,002 units?</a:t>
            </a:r>
          </a:p>
          <a:p>
            <a:pPr>
              <a:lnSpc>
                <a:spcPct val="95000"/>
              </a:lnSpc>
              <a:buNone/>
            </a:pPr>
            <a:r>
              <a:rPr lang="en-US" b="1" dirty="0" smtClean="0"/>
              <a:t>Marginal Cost</a:t>
            </a:r>
            <a:r>
              <a:rPr lang="en-US" dirty="0" smtClean="0"/>
              <a:t>: $5 salvage </a:t>
            </a:r>
            <a:r>
              <a:rPr lang="en-US" dirty="0" smtClean="0">
                <a:sym typeface="Wingdings" pitchFamily="2" charset="2"/>
              </a:rPr>
              <a:t> </a:t>
            </a:r>
            <a:r>
              <a:rPr lang="en-US" dirty="0" smtClean="0"/>
              <a:t>P(</a:t>
            </a:r>
            <a:r>
              <a:rPr lang="en-US" b="1" i="1" dirty="0" smtClean="0"/>
              <a:t>R </a:t>
            </a:r>
            <a:r>
              <a:rPr lang="en-US" dirty="0" smtClean="0"/>
              <a:t>≤ 1001) = 0.1 </a:t>
            </a:r>
          </a:p>
          <a:p>
            <a:pPr>
              <a:lnSpc>
                <a:spcPct val="95000"/>
              </a:lnSpc>
              <a:buNone/>
            </a:pPr>
            <a:r>
              <a:rPr lang="en-US" b="1" dirty="0" smtClean="0">
                <a:sym typeface="Wingdings" pitchFamily="2" charset="2"/>
              </a:rPr>
              <a:t>Expected Marginal Cost = </a:t>
            </a:r>
            <a:r>
              <a:rPr lang="en-US" b="1" dirty="0" smtClean="0"/>
              <a:t>0.5</a:t>
            </a:r>
          </a:p>
          <a:p>
            <a:pPr>
              <a:lnSpc>
                <a:spcPct val="95000"/>
              </a:lnSpc>
              <a:buNone/>
            </a:pPr>
            <a:r>
              <a:rPr lang="en-US" b="1" dirty="0" smtClean="0"/>
              <a:t>Marginal Profit</a:t>
            </a:r>
            <a:r>
              <a:rPr lang="en-US" dirty="0" smtClean="0"/>
              <a:t>: $20 profit  </a:t>
            </a:r>
            <a:r>
              <a:rPr lang="en-US" dirty="0" smtClean="0">
                <a:sym typeface="Wingdings" pitchFamily="2" charset="2"/>
              </a:rPr>
              <a:t> </a:t>
            </a:r>
            <a:r>
              <a:rPr lang="en-US" dirty="0" smtClean="0"/>
              <a:t>P(</a:t>
            </a:r>
            <a:r>
              <a:rPr lang="en-US" b="1" i="1" dirty="0" smtClean="0"/>
              <a:t>R</a:t>
            </a:r>
            <a:r>
              <a:rPr lang="en-US" dirty="0" smtClean="0"/>
              <a:t> &gt;1002) = 0.9 </a:t>
            </a:r>
            <a:r>
              <a:rPr lang="en-US" dirty="0" smtClean="0">
                <a:sym typeface="Wingdings" pitchFamily="2" charset="2"/>
              </a:rPr>
              <a:t> 18</a:t>
            </a:r>
            <a:r>
              <a:rPr lang="en-US" dirty="0" smtClean="0"/>
              <a:t> </a:t>
            </a:r>
          </a:p>
          <a:p>
            <a:pPr>
              <a:lnSpc>
                <a:spcPct val="105000"/>
              </a:lnSpc>
              <a:buNone/>
            </a:pPr>
            <a:r>
              <a:rPr lang="en-US" b="1" dirty="0" smtClean="0">
                <a:sym typeface="Wingdings" pitchFamily="2" charset="2"/>
              </a:rPr>
              <a:t>Expected Marginal Profit = </a:t>
            </a:r>
            <a:r>
              <a:rPr lang="en-US" b="1" dirty="0" smtClean="0"/>
              <a:t>18</a:t>
            </a:r>
          </a:p>
          <a:p>
            <a:pPr>
              <a:lnSpc>
                <a:spcPct val="105000"/>
              </a:lnSpc>
              <a:buFont typeface="Wingdings" pitchFamily="2" charset="2"/>
              <a:buNone/>
            </a:pPr>
            <a:r>
              <a:rPr lang="en-US" b="1" dirty="0" smtClean="0"/>
              <a:t>Expected Value = 18-0.5 = 17.5</a:t>
            </a:r>
          </a:p>
          <a:p>
            <a:pPr>
              <a:lnSpc>
                <a:spcPct val="105000"/>
              </a:lnSpc>
              <a:buFont typeface="Wingdings" pitchFamily="2" charset="2"/>
              <a:buNone/>
            </a:pPr>
            <a:endParaRPr lang="en-US" b="1" dirty="0" smtClean="0"/>
          </a:p>
          <a:p>
            <a:pPr>
              <a:lnSpc>
                <a:spcPct val="105000"/>
              </a:lnSpc>
              <a:buFont typeface="Wingdings" pitchFamily="2" charset="2"/>
              <a:buNone/>
            </a:pPr>
            <a:endParaRPr lang="en-US" b="1" dirty="0" smtClean="0"/>
          </a:p>
        </p:txBody>
      </p:sp>
      <p:sp>
        <p:nvSpPr>
          <p:cNvPr id="6" name="Rectangle 3"/>
          <p:cNvSpPr txBox="1">
            <a:spLocks noChangeArrowheads="1"/>
          </p:cNvSpPr>
          <p:nvPr/>
        </p:nvSpPr>
        <p:spPr bwMode="auto">
          <a:xfrm>
            <a:off x="828" y="3573016"/>
            <a:ext cx="7379484" cy="295232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R="0" lvl="0" algn="l" defTabSz="914400" rtl="0" eaLnBrk="0" fontAlgn="base" latinLnBrk="0" hangingPunct="0">
              <a:lnSpc>
                <a:spcPct val="105000"/>
              </a:lnSpc>
              <a:spcBef>
                <a:spcPct val="20000"/>
              </a:spcBef>
              <a:spcAft>
                <a:spcPct val="0"/>
              </a:spcAft>
              <a:buClr>
                <a:srgbClr val="000000"/>
              </a:buClr>
              <a:buSzTx/>
              <a:buFont typeface="Wingdings" pitchFamily="2" charset="2"/>
              <a:buNone/>
              <a:tabLst/>
              <a:defRPr/>
            </a:pPr>
            <a:r>
              <a:rPr kumimoji="0" lang="en-US" sz="2400" b="0" i="0" u="none" strike="noStrike" kern="0" cap="none" spc="0" normalizeH="0" baseline="0" noProof="0" dirty="0" smtClean="0">
                <a:ln>
                  <a:noFill/>
                </a:ln>
                <a:solidFill>
                  <a:srgbClr val="1A1A74"/>
                </a:solidFill>
                <a:effectLst/>
                <a:uLnTx/>
                <a:uFillTx/>
                <a:latin typeface="Book Antiqua" panose="02040602050305030304" pitchFamily="18" charset="0"/>
                <a:ea typeface="+mn-ea"/>
              </a:rPr>
              <a:t>Assuming that the initial purchasing quantity is between 1000 and 2000, then by purchasing an additional unit exactly the same savings will be achieved.</a:t>
            </a:r>
          </a:p>
          <a:p>
            <a:pPr marL="342900" indent="-342900">
              <a:lnSpc>
                <a:spcPct val="130000"/>
              </a:lnSpc>
              <a:spcBef>
                <a:spcPct val="20000"/>
              </a:spcBef>
              <a:buClr>
                <a:srgbClr val="000000"/>
              </a:buClr>
              <a:defRPr/>
            </a:pPr>
            <a:r>
              <a:rPr lang="en-US" sz="2400" b="1" kern="0" dirty="0">
                <a:solidFill>
                  <a:srgbClr val="1A1A74"/>
                </a:solidFill>
                <a:latin typeface="Book Antiqua" panose="02040602050305030304" pitchFamily="18" charset="0"/>
              </a:rPr>
              <a:t>Conclusion</a:t>
            </a:r>
            <a:r>
              <a:rPr lang="en-US" sz="2400" kern="0" dirty="0">
                <a:solidFill>
                  <a:srgbClr val="1A1A74"/>
                </a:solidFill>
                <a:latin typeface="Book Antiqua" panose="02040602050305030304" pitchFamily="18" charset="0"/>
              </a:rPr>
              <a:t>: </a:t>
            </a:r>
          </a:p>
          <a:p>
            <a:pPr marL="342900" indent="-342900">
              <a:lnSpc>
                <a:spcPct val="130000"/>
              </a:lnSpc>
              <a:spcBef>
                <a:spcPct val="20000"/>
              </a:spcBef>
              <a:buClr>
                <a:srgbClr val="000000"/>
              </a:buClr>
              <a:defRPr/>
            </a:pPr>
            <a:r>
              <a:rPr lang="en-US" sz="2400" kern="0" dirty="0">
                <a:solidFill>
                  <a:srgbClr val="1A1A74"/>
                </a:solidFill>
                <a:latin typeface="Book Antiqua" panose="02040602050305030304" pitchFamily="18" charset="0"/>
              </a:rPr>
              <a:t>Wholesaler should purchase at least 2000 units</a:t>
            </a:r>
            <a:r>
              <a:rPr lang="en-US" sz="2400" kern="0" dirty="0" smtClean="0">
                <a:solidFill>
                  <a:srgbClr val="1A1A74"/>
                </a:solidFill>
                <a:latin typeface="Book Antiqua" panose="02040602050305030304" pitchFamily="18" charset="0"/>
              </a:rPr>
              <a:t>.</a:t>
            </a:r>
            <a:endParaRPr kumimoji="0" lang="en-US" sz="2400" b="1" i="0" u="none" strike="noStrike" kern="0" cap="none" spc="0" normalizeH="0" baseline="0" noProof="0" dirty="0" smtClean="0">
              <a:ln>
                <a:noFill/>
              </a:ln>
              <a:solidFill>
                <a:srgbClr val="1A1A74"/>
              </a:solidFill>
              <a:effectLst/>
              <a:uLnTx/>
              <a:uFillTx/>
              <a:latin typeface="Book Antiqua" panose="02040602050305030304" pitchFamily="18" charset="0"/>
              <a:ea typeface="+mn-ea"/>
            </a:endParaRPr>
          </a:p>
          <a:p>
            <a:pPr marL="342900" marR="0" lvl="0" indent="-342900" algn="l" defTabSz="914400" rtl="0" eaLnBrk="0" fontAlgn="base" latinLnBrk="0" hangingPunct="0">
              <a:lnSpc>
                <a:spcPct val="105000"/>
              </a:lnSpc>
              <a:spcBef>
                <a:spcPct val="20000"/>
              </a:spcBef>
              <a:spcAft>
                <a:spcPct val="0"/>
              </a:spcAft>
              <a:buClr>
                <a:srgbClr val="000000"/>
              </a:buClr>
              <a:buSzTx/>
              <a:buFont typeface="Wingdings" pitchFamily="2" charset="2"/>
              <a:buNone/>
              <a:tabLst/>
              <a:defRPr/>
            </a:pPr>
            <a:endParaRPr kumimoji="0" lang="en-US" sz="2400" b="1" i="0" u="none" strike="noStrike" kern="0" cap="none" spc="0" normalizeH="0" baseline="0" noProof="0" dirty="0" smtClean="0">
              <a:ln>
                <a:noFill/>
              </a:ln>
              <a:solidFill>
                <a:srgbClr val="1A1A74"/>
              </a:solidFill>
              <a:effectLst/>
              <a:uLnTx/>
              <a:uFillTx/>
              <a:latin typeface="Book Antiqua" panose="02040602050305030304" pitchFamily="18" charset="0"/>
              <a:ea typeface="+mn-ea"/>
            </a:endParaRPr>
          </a:p>
        </p:txBody>
      </p:sp>
      <p:pic>
        <p:nvPicPr>
          <p:cNvPr id="7" name="Picture 6"/>
          <p:cNvPicPr>
            <a:picLocks noChangeAspect="1"/>
          </p:cNvPicPr>
          <p:nvPr/>
        </p:nvPicPr>
        <p:blipFill>
          <a:blip r:embed="rId3"/>
          <a:stretch>
            <a:fillRect/>
          </a:stretch>
        </p:blipFill>
        <p:spPr>
          <a:xfrm>
            <a:off x="7380312" y="3284984"/>
            <a:ext cx="1650188" cy="2159000"/>
          </a:xfrm>
          <a:prstGeom prst="rect">
            <a:avLst/>
          </a:prstGeom>
        </p:spPr>
      </p:pic>
    </p:spTree>
    <p:extLst>
      <p:ext uri="{BB962C8B-B14F-4D97-AF65-F5344CB8AC3E}">
        <p14:creationId xmlns:p14="http://schemas.microsoft.com/office/powerpoint/2010/main" val="2973582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ssolve">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dissolve">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dissolve">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dissolve">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dissolv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dissolve">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 y="0"/>
            <a:ext cx="9144000" cy="836712"/>
          </a:xfrm>
        </p:spPr>
        <p:txBody>
          <a:bodyPr/>
          <a:lstStyle/>
          <a:p>
            <a:r>
              <a:rPr lang="en-US" sz="3200" dirty="0" smtClean="0"/>
              <a:t>Marginal Analysis</a:t>
            </a:r>
          </a:p>
        </p:txBody>
      </p:sp>
      <p:sp>
        <p:nvSpPr>
          <p:cNvPr id="29699" name="Rectangle 3"/>
          <p:cNvSpPr>
            <a:spLocks noGrp="1" noChangeArrowheads="1"/>
          </p:cNvSpPr>
          <p:nvPr>
            <p:ph type="body" idx="1"/>
          </p:nvPr>
        </p:nvSpPr>
        <p:spPr>
          <a:xfrm>
            <a:off x="35496" y="955883"/>
            <a:ext cx="9217024" cy="5425446"/>
          </a:xfrm>
        </p:spPr>
        <p:txBody>
          <a:bodyPr/>
          <a:lstStyle/>
          <a:p>
            <a:pPr>
              <a:buFont typeface="Wingdings" pitchFamily="2" charset="2"/>
              <a:buNone/>
            </a:pPr>
            <a:r>
              <a:rPr lang="en-US" dirty="0" smtClean="0"/>
              <a:t>What is the value of an additional unit ordered?</a:t>
            </a:r>
          </a:p>
          <a:p>
            <a:pPr eaLnBrk="0" hangingPunct="0">
              <a:lnSpc>
                <a:spcPct val="130000"/>
              </a:lnSpc>
              <a:buClr>
                <a:srgbClr val="000000"/>
              </a:buClr>
              <a:buNone/>
              <a:defRPr/>
            </a:pPr>
            <a:r>
              <a:rPr lang="en-US" b="1" dirty="0"/>
              <a:t>Suppose the wholesaler purchases </a:t>
            </a:r>
            <a:r>
              <a:rPr lang="en-US" b="1" dirty="0" smtClean="0"/>
              <a:t>2000 </a:t>
            </a:r>
            <a:r>
              <a:rPr lang="en-US" b="1" dirty="0"/>
              <a:t>units. What is the value of  having the </a:t>
            </a:r>
            <a:r>
              <a:rPr lang="en-US" b="1" dirty="0" smtClean="0"/>
              <a:t>2001st </a:t>
            </a:r>
            <a:r>
              <a:rPr lang="en-US" b="1" dirty="0"/>
              <a:t>unit? </a:t>
            </a:r>
          </a:p>
          <a:p>
            <a:pPr marL="0" indent="0" eaLnBrk="0" hangingPunct="0">
              <a:lnSpc>
                <a:spcPct val="105000"/>
              </a:lnSpc>
              <a:buClr>
                <a:srgbClr val="000000"/>
              </a:buClr>
              <a:buNone/>
              <a:defRPr/>
            </a:pPr>
            <a:r>
              <a:rPr lang="en-US" b="1" dirty="0">
                <a:solidFill>
                  <a:srgbClr val="FF0000"/>
                </a:solidFill>
              </a:rPr>
              <a:t>Marginal Cost</a:t>
            </a:r>
            <a:r>
              <a:rPr lang="en-US" dirty="0">
                <a:solidFill>
                  <a:srgbClr val="FF0000"/>
                </a:solidFill>
              </a:rPr>
              <a:t>: </a:t>
            </a:r>
            <a:r>
              <a:rPr lang="en-US" dirty="0" smtClean="0">
                <a:solidFill>
                  <a:srgbClr val="FF0000"/>
                </a:solidFill>
              </a:rPr>
              <a:t>c-v = 10 </a:t>
            </a:r>
            <a:r>
              <a:rPr lang="en-US" dirty="0">
                <a:solidFill>
                  <a:srgbClr val="FF0000"/>
                </a:solidFill>
              </a:rPr>
              <a:t>– 5 = $5. </a:t>
            </a:r>
            <a:r>
              <a:rPr lang="en-US" dirty="0" smtClean="0">
                <a:solidFill>
                  <a:srgbClr val="FF0000"/>
                </a:solidFill>
              </a:rPr>
              <a:t> P(</a:t>
            </a:r>
            <a:r>
              <a:rPr lang="en-US" b="1" i="1" dirty="0" smtClean="0">
                <a:solidFill>
                  <a:srgbClr val="FF0000"/>
                </a:solidFill>
              </a:rPr>
              <a:t>R </a:t>
            </a:r>
            <a:r>
              <a:rPr lang="en-US" dirty="0">
                <a:solidFill>
                  <a:srgbClr val="FF0000"/>
                </a:solidFill>
              </a:rPr>
              <a:t>≤ </a:t>
            </a:r>
            <a:r>
              <a:rPr lang="en-US" dirty="0" smtClean="0">
                <a:solidFill>
                  <a:srgbClr val="FF0000"/>
                </a:solidFill>
              </a:rPr>
              <a:t>2000</a:t>
            </a:r>
            <a:r>
              <a:rPr lang="en-US" dirty="0">
                <a:solidFill>
                  <a:srgbClr val="FF0000"/>
                </a:solidFill>
              </a:rPr>
              <a:t>) = </a:t>
            </a:r>
            <a:r>
              <a:rPr lang="en-US" dirty="0" smtClean="0">
                <a:solidFill>
                  <a:srgbClr val="FF0000"/>
                </a:solidFill>
              </a:rPr>
              <a:t>0.25</a:t>
            </a:r>
            <a:endParaRPr lang="en-US" dirty="0">
              <a:solidFill>
                <a:srgbClr val="FF0000"/>
              </a:solidFill>
            </a:endParaRPr>
          </a:p>
          <a:p>
            <a:pPr eaLnBrk="0" hangingPunct="0">
              <a:lnSpc>
                <a:spcPct val="105000"/>
              </a:lnSpc>
              <a:buClr>
                <a:srgbClr val="000000"/>
              </a:buClr>
              <a:buNone/>
              <a:defRPr/>
            </a:pPr>
            <a:r>
              <a:rPr lang="en-US" b="1" dirty="0">
                <a:solidFill>
                  <a:srgbClr val="FF0000"/>
                </a:solidFill>
              </a:rPr>
              <a:t>Expected Marginal Cost =  </a:t>
            </a:r>
            <a:r>
              <a:rPr lang="en-US" b="1" dirty="0" smtClean="0">
                <a:solidFill>
                  <a:srgbClr val="FF0000"/>
                </a:solidFill>
              </a:rPr>
              <a:t>0.25(5</a:t>
            </a:r>
            <a:r>
              <a:rPr lang="en-US" b="1" dirty="0">
                <a:solidFill>
                  <a:srgbClr val="FF0000"/>
                </a:solidFill>
              </a:rPr>
              <a:t>) = </a:t>
            </a:r>
            <a:r>
              <a:rPr lang="en-US" b="1" dirty="0" smtClean="0">
                <a:solidFill>
                  <a:srgbClr val="FF0000"/>
                </a:solidFill>
              </a:rPr>
              <a:t>1.25</a:t>
            </a:r>
            <a:endParaRPr lang="en-US" b="1" dirty="0">
              <a:solidFill>
                <a:srgbClr val="FF0000"/>
              </a:solidFill>
            </a:endParaRPr>
          </a:p>
          <a:p>
            <a:pPr>
              <a:lnSpc>
                <a:spcPct val="105000"/>
              </a:lnSpc>
              <a:buNone/>
            </a:pPr>
            <a:r>
              <a:rPr lang="en-US" b="1" dirty="0">
                <a:solidFill>
                  <a:srgbClr val="00B050"/>
                </a:solidFill>
              </a:rPr>
              <a:t>Marginal Profit: </a:t>
            </a:r>
            <a:r>
              <a:rPr lang="en-US" dirty="0">
                <a:solidFill>
                  <a:srgbClr val="00B050"/>
                </a:solidFill>
              </a:rPr>
              <a:t>The retailer makes and extra </a:t>
            </a:r>
            <a:r>
              <a:rPr lang="en-US" dirty="0" smtClean="0">
                <a:solidFill>
                  <a:srgbClr val="00B050"/>
                </a:solidFill>
              </a:rPr>
              <a:t>profit</a:t>
            </a:r>
          </a:p>
          <a:p>
            <a:pPr>
              <a:lnSpc>
                <a:spcPct val="105000"/>
              </a:lnSpc>
              <a:buNone/>
            </a:pPr>
            <a:r>
              <a:rPr lang="en-US" dirty="0" smtClean="0">
                <a:solidFill>
                  <a:srgbClr val="00B050"/>
                </a:solidFill>
              </a:rPr>
              <a:t> </a:t>
            </a:r>
            <a:r>
              <a:rPr lang="en-US" dirty="0">
                <a:solidFill>
                  <a:srgbClr val="00B050"/>
                </a:solidFill>
              </a:rPr>
              <a:t>of </a:t>
            </a:r>
            <a:r>
              <a:rPr lang="en-US" dirty="0" smtClean="0">
                <a:solidFill>
                  <a:srgbClr val="00B050"/>
                </a:solidFill>
              </a:rPr>
              <a:t>30 </a:t>
            </a:r>
            <a:r>
              <a:rPr lang="en-US" dirty="0">
                <a:solidFill>
                  <a:srgbClr val="00B050"/>
                </a:solidFill>
              </a:rPr>
              <a:t>– </a:t>
            </a:r>
            <a:r>
              <a:rPr lang="en-US" dirty="0" smtClean="0">
                <a:solidFill>
                  <a:srgbClr val="00B050"/>
                </a:solidFill>
              </a:rPr>
              <a:t>10= </a:t>
            </a:r>
            <a:r>
              <a:rPr lang="en-US" dirty="0">
                <a:solidFill>
                  <a:srgbClr val="00B050"/>
                </a:solidFill>
              </a:rPr>
              <a:t>$</a:t>
            </a:r>
            <a:r>
              <a:rPr lang="en-US" dirty="0" smtClean="0">
                <a:solidFill>
                  <a:srgbClr val="00B050"/>
                </a:solidFill>
              </a:rPr>
              <a:t>20. P(</a:t>
            </a:r>
            <a:r>
              <a:rPr lang="en-US" b="1" i="1" dirty="0" smtClean="0">
                <a:solidFill>
                  <a:srgbClr val="00B050"/>
                </a:solidFill>
              </a:rPr>
              <a:t>R</a:t>
            </a:r>
            <a:r>
              <a:rPr lang="en-US" dirty="0" smtClean="0">
                <a:solidFill>
                  <a:srgbClr val="00B050"/>
                </a:solidFill>
              </a:rPr>
              <a:t>  </a:t>
            </a:r>
            <a:r>
              <a:rPr lang="en-US" dirty="0">
                <a:solidFill>
                  <a:srgbClr val="00B050"/>
                </a:solidFill>
              </a:rPr>
              <a:t>&gt; </a:t>
            </a:r>
            <a:r>
              <a:rPr lang="en-US" dirty="0" smtClean="0">
                <a:solidFill>
                  <a:srgbClr val="00B050"/>
                </a:solidFill>
              </a:rPr>
              <a:t>2000</a:t>
            </a:r>
            <a:r>
              <a:rPr lang="en-US" dirty="0">
                <a:solidFill>
                  <a:srgbClr val="00B050"/>
                </a:solidFill>
              </a:rPr>
              <a:t>) = </a:t>
            </a:r>
            <a:r>
              <a:rPr lang="en-US" dirty="0" smtClean="0">
                <a:solidFill>
                  <a:srgbClr val="00B050"/>
                </a:solidFill>
              </a:rPr>
              <a:t>0.75 </a:t>
            </a:r>
            <a:endParaRPr lang="en-US" dirty="0">
              <a:solidFill>
                <a:srgbClr val="00B050"/>
              </a:solidFill>
            </a:endParaRPr>
          </a:p>
          <a:p>
            <a:pPr>
              <a:lnSpc>
                <a:spcPct val="105000"/>
              </a:lnSpc>
              <a:buNone/>
            </a:pPr>
            <a:r>
              <a:rPr lang="en-US" b="1" dirty="0">
                <a:solidFill>
                  <a:srgbClr val="00B050"/>
                </a:solidFill>
              </a:rPr>
              <a:t>Expected Marginal Profit= </a:t>
            </a:r>
            <a:r>
              <a:rPr lang="en-US" b="1" dirty="0" smtClean="0">
                <a:solidFill>
                  <a:srgbClr val="00B050"/>
                </a:solidFill>
              </a:rPr>
              <a:t>0.75(20</a:t>
            </a:r>
            <a:r>
              <a:rPr lang="en-US" b="1" dirty="0">
                <a:solidFill>
                  <a:srgbClr val="00B050"/>
                </a:solidFill>
              </a:rPr>
              <a:t>) = </a:t>
            </a:r>
            <a:r>
              <a:rPr lang="en-US" b="1" dirty="0" smtClean="0">
                <a:solidFill>
                  <a:srgbClr val="00B050"/>
                </a:solidFill>
              </a:rPr>
              <a:t>15</a:t>
            </a:r>
            <a:endParaRPr lang="en-US" b="1" dirty="0">
              <a:solidFill>
                <a:srgbClr val="00B050"/>
              </a:solidFill>
            </a:endParaRPr>
          </a:p>
          <a:p>
            <a:pPr>
              <a:lnSpc>
                <a:spcPct val="105000"/>
              </a:lnSpc>
              <a:buNone/>
            </a:pPr>
            <a:r>
              <a:rPr lang="en-US" b="1" dirty="0"/>
              <a:t>MP ≥ MC</a:t>
            </a:r>
          </a:p>
          <a:p>
            <a:pPr>
              <a:lnSpc>
                <a:spcPct val="105000"/>
              </a:lnSpc>
              <a:buNone/>
            </a:pPr>
            <a:r>
              <a:rPr lang="en-US" b="1" dirty="0"/>
              <a:t>Expected Value = </a:t>
            </a:r>
            <a:r>
              <a:rPr lang="en-US" b="1" dirty="0" smtClean="0"/>
              <a:t>15-1.25 </a:t>
            </a:r>
            <a:r>
              <a:rPr lang="en-US" b="1" dirty="0"/>
              <a:t>= </a:t>
            </a:r>
            <a:r>
              <a:rPr lang="en-US" b="1" dirty="0" smtClean="0"/>
              <a:t>13.75</a:t>
            </a:r>
            <a:endParaRPr lang="en-US" b="1" dirty="0"/>
          </a:p>
          <a:p>
            <a:pPr marL="342900" lvl="1" indent="-342900">
              <a:lnSpc>
                <a:spcPct val="105000"/>
              </a:lnSpc>
              <a:buClr>
                <a:srgbClr val="000000"/>
              </a:buClr>
              <a:buNone/>
            </a:pPr>
            <a:r>
              <a:rPr lang="en-US" sz="2400" dirty="0"/>
              <a:t>By purchasing an additional unit, the expected profit increases by $</a:t>
            </a:r>
            <a:r>
              <a:rPr lang="en-US" sz="2400" dirty="0" smtClean="0"/>
              <a:t>13.75. The </a:t>
            </a:r>
            <a:r>
              <a:rPr lang="en-US" sz="2400" dirty="0"/>
              <a:t>retailer should purchase at least </a:t>
            </a:r>
            <a:r>
              <a:rPr lang="en-US" sz="2400" dirty="0" smtClean="0"/>
              <a:t>2,001 </a:t>
            </a:r>
            <a:r>
              <a:rPr lang="en-US" sz="2400" dirty="0"/>
              <a:t>units.</a:t>
            </a:r>
          </a:p>
          <a:p>
            <a:pPr eaLnBrk="0" hangingPunct="0">
              <a:lnSpc>
                <a:spcPct val="105000"/>
              </a:lnSpc>
              <a:buClr>
                <a:srgbClr val="000000"/>
              </a:buClr>
              <a:buNone/>
              <a:defRPr/>
            </a:pPr>
            <a:endParaRPr lang="en-US" dirty="0">
              <a:solidFill>
                <a:srgbClr val="1A1A74"/>
              </a:solidFill>
            </a:endParaRPr>
          </a:p>
          <a:p>
            <a:pPr eaLnBrk="0" hangingPunct="0">
              <a:lnSpc>
                <a:spcPct val="130000"/>
              </a:lnSpc>
              <a:buClr>
                <a:srgbClr val="000000"/>
              </a:buClr>
              <a:buNone/>
              <a:defRPr/>
            </a:pPr>
            <a:endParaRPr lang="en-US" dirty="0">
              <a:solidFill>
                <a:srgbClr val="1A1A74"/>
              </a:solidFill>
            </a:endParaRPr>
          </a:p>
          <a:p>
            <a:pPr>
              <a:buFont typeface="Wingdings" pitchFamily="2" charset="2"/>
              <a:buNone/>
            </a:pPr>
            <a:r>
              <a:rPr lang="en-US" dirty="0" smtClean="0"/>
              <a:t> </a:t>
            </a:r>
          </a:p>
        </p:txBody>
      </p:sp>
      <p:pic>
        <p:nvPicPr>
          <p:cNvPr id="2" name="Picture 1"/>
          <p:cNvPicPr>
            <a:picLocks noChangeAspect="1"/>
          </p:cNvPicPr>
          <p:nvPr/>
        </p:nvPicPr>
        <p:blipFill>
          <a:blip r:embed="rId3"/>
          <a:stretch>
            <a:fillRect/>
          </a:stretch>
        </p:blipFill>
        <p:spPr>
          <a:xfrm>
            <a:off x="7380312" y="3284984"/>
            <a:ext cx="1650188" cy="2159000"/>
          </a:xfrm>
          <a:prstGeom prst="rect">
            <a:avLst/>
          </a:prstGeom>
        </p:spPr>
      </p:pic>
    </p:spTree>
    <p:extLst>
      <p:ext uri="{BB962C8B-B14F-4D97-AF65-F5344CB8AC3E}">
        <p14:creationId xmlns:p14="http://schemas.microsoft.com/office/powerpoint/2010/main" val="322358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ssolv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dissolv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dissolve">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dissolve">
                                      <p:cBhvr>
                                        <p:cTn id="27" dur="5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dissolve">
                                      <p:cBhvr>
                                        <p:cTn id="32" dur="500"/>
                                        <p:tgtEl>
                                          <p:spTgt spid="296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dissolve">
                                      <p:cBhvr>
                                        <p:cTn id="37" dur="500"/>
                                        <p:tgtEl>
                                          <p:spTgt spid="296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9699">
                                            <p:txEl>
                                              <p:pRg st="7" end="7"/>
                                            </p:txEl>
                                          </p:spTgt>
                                        </p:tgtEl>
                                        <p:attrNameLst>
                                          <p:attrName>style.visibility</p:attrName>
                                        </p:attrNameLst>
                                      </p:cBhvr>
                                      <p:to>
                                        <p:strVal val="visible"/>
                                      </p:to>
                                    </p:set>
                                    <p:animEffect transition="in" filter="dissolve">
                                      <p:cBhvr>
                                        <p:cTn id="42" dur="500"/>
                                        <p:tgtEl>
                                          <p:spTgt spid="296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9699">
                                            <p:txEl>
                                              <p:pRg st="8" end="8"/>
                                            </p:txEl>
                                          </p:spTgt>
                                        </p:tgtEl>
                                        <p:attrNameLst>
                                          <p:attrName>style.visibility</p:attrName>
                                        </p:attrNameLst>
                                      </p:cBhvr>
                                      <p:to>
                                        <p:strVal val="visible"/>
                                      </p:to>
                                    </p:set>
                                    <p:animEffect transition="in" filter="dissolve">
                                      <p:cBhvr>
                                        <p:cTn id="47" dur="500"/>
                                        <p:tgtEl>
                                          <p:spTgt spid="29699">
                                            <p:txEl>
                                              <p:pRg st="8" end="8"/>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9699">
                                            <p:txEl>
                                              <p:pRg st="9" end="9"/>
                                            </p:txEl>
                                          </p:spTgt>
                                        </p:tgtEl>
                                        <p:attrNameLst>
                                          <p:attrName>style.visibility</p:attrName>
                                        </p:attrNameLst>
                                      </p:cBhvr>
                                      <p:to>
                                        <p:strVal val="visible"/>
                                      </p:to>
                                    </p:set>
                                    <p:animEffect transition="in" filter="dissolve">
                                      <p:cBhvr>
                                        <p:cTn id="50" dur="500"/>
                                        <p:tgtEl>
                                          <p:spTgt spid="29699">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9699">
                                            <p:txEl>
                                              <p:pRg st="12" end="12"/>
                                            </p:txEl>
                                          </p:spTgt>
                                        </p:tgtEl>
                                        <p:attrNameLst>
                                          <p:attrName>style.visibility</p:attrName>
                                        </p:attrNameLst>
                                      </p:cBhvr>
                                      <p:to>
                                        <p:strVal val="visible"/>
                                      </p:to>
                                    </p:set>
                                    <p:animEffect transition="in" filter="dissolve">
                                      <p:cBhvr>
                                        <p:cTn id="55" dur="500"/>
                                        <p:tgtEl>
                                          <p:spTgt spid="2969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377" y="0"/>
            <a:ext cx="9134624" cy="836712"/>
          </a:xfrm>
        </p:spPr>
        <p:txBody>
          <a:bodyPr/>
          <a:lstStyle/>
          <a:p>
            <a:r>
              <a:rPr lang="en-US" sz="3200" dirty="0" smtClean="0"/>
              <a:t>Marginal Analysis</a:t>
            </a:r>
          </a:p>
        </p:txBody>
      </p:sp>
      <p:sp>
        <p:nvSpPr>
          <p:cNvPr id="33795" name="Rectangle 3"/>
          <p:cNvSpPr>
            <a:spLocks noGrp="1" noChangeArrowheads="1"/>
          </p:cNvSpPr>
          <p:nvPr>
            <p:ph type="body" idx="1"/>
          </p:nvPr>
        </p:nvSpPr>
        <p:spPr>
          <a:xfrm>
            <a:off x="0" y="944439"/>
            <a:ext cx="8785225" cy="2916163"/>
          </a:xfrm>
        </p:spPr>
        <p:txBody>
          <a:bodyPr/>
          <a:lstStyle/>
          <a:p>
            <a:pPr>
              <a:buFont typeface="Wingdings" pitchFamily="2" charset="2"/>
              <a:buNone/>
            </a:pPr>
            <a:r>
              <a:rPr lang="en-US" dirty="0" smtClean="0"/>
              <a:t>Should he purchase 2,002 units?</a:t>
            </a:r>
          </a:p>
          <a:p>
            <a:pPr>
              <a:lnSpc>
                <a:spcPct val="95000"/>
              </a:lnSpc>
              <a:buNone/>
            </a:pPr>
            <a:r>
              <a:rPr lang="en-US" b="1" dirty="0" smtClean="0"/>
              <a:t>Marginal Cost</a:t>
            </a:r>
            <a:r>
              <a:rPr lang="en-US" dirty="0" smtClean="0"/>
              <a:t>: $5 salvage </a:t>
            </a:r>
            <a:r>
              <a:rPr lang="en-US" dirty="0" smtClean="0">
                <a:sym typeface="Wingdings" pitchFamily="2" charset="2"/>
              </a:rPr>
              <a:t> </a:t>
            </a:r>
            <a:r>
              <a:rPr lang="en-US" dirty="0" smtClean="0"/>
              <a:t>P(</a:t>
            </a:r>
            <a:r>
              <a:rPr lang="en-US" b="1" i="1" dirty="0" smtClean="0"/>
              <a:t>R </a:t>
            </a:r>
            <a:r>
              <a:rPr lang="en-US" dirty="0" smtClean="0"/>
              <a:t>≤ 2001) = 0.25 </a:t>
            </a:r>
          </a:p>
          <a:p>
            <a:pPr>
              <a:lnSpc>
                <a:spcPct val="95000"/>
              </a:lnSpc>
              <a:buNone/>
            </a:pPr>
            <a:r>
              <a:rPr lang="en-US" b="1" dirty="0" smtClean="0">
                <a:sym typeface="Wingdings" pitchFamily="2" charset="2"/>
              </a:rPr>
              <a:t>Expected Marginal Cost = </a:t>
            </a:r>
            <a:r>
              <a:rPr lang="en-US" b="1" dirty="0" smtClean="0"/>
              <a:t>1.25</a:t>
            </a:r>
          </a:p>
          <a:p>
            <a:pPr>
              <a:lnSpc>
                <a:spcPct val="95000"/>
              </a:lnSpc>
              <a:buNone/>
            </a:pPr>
            <a:r>
              <a:rPr lang="en-US" b="1" dirty="0" smtClean="0"/>
              <a:t>Marginal Profit</a:t>
            </a:r>
            <a:r>
              <a:rPr lang="en-US" dirty="0" smtClean="0"/>
              <a:t>: $20 profit  </a:t>
            </a:r>
            <a:r>
              <a:rPr lang="en-US" dirty="0" smtClean="0">
                <a:sym typeface="Wingdings" pitchFamily="2" charset="2"/>
              </a:rPr>
              <a:t> </a:t>
            </a:r>
            <a:r>
              <a:rPr lang="en-US" dirty="0" smtClean="0"/>
              <a:t>P(</a:t>
            </a:r>
            <a:r>
              <a:rPr lang="en-US" b="1" i="1" dirty="0" smtClean="0"/>
              <a:t>R</a:t>
            </a:r>
            <a:r>
              <a:rPr lang="en-US" dirty="0" smtClean="0"/>
              <a:t> &gt;2002) = 0.75 </a:t>
            </a:r>
          </a:p>
          <a:p>
            <a:pPr>
              <a:lnSpc>
                <a:spcPct val="105000"/>
              </a:lnSpc>
              <a:buNone/>
            </a:pPr>
            <a:r>
              <a:rPr lang="en-US" b="1" dirty="0" smtClean="0">
                <a:sym typeface="Wingdings" pitchFamily="2" charset="2"/>
              </a:rPr>
              <a:t>Expected Marginal Profit = </a:t>
            </a:r>
            <a:r>
              <a:rPr lang="en-US" b="1" dirty="0" smtClean="0"/>
              <a:t>15</a:t>
            </a:r>
          </a:p>
          <a:p>
            <a:pPr>
              <a:lnSpc>
                <a:spcPct val="105000"/>
              </a:lnSpc>
              <a:buFont typeface="Wingdings" pitchFamily="2" charset="2"/>
              <a:buNone/>
            </a:pPr>
            <a:r>
              <a:rPr lang="en-US" b="1" dirty="0" smtClean="0"/>
              <a:t>Expected Value = 18-0.5 = 13.75</a:t>
            </a:r>
          </a:p>
          <a:p>
            <a:pPr>
              <a:lnSpc>
                <a:spcPct val="105000"/>
              </a:lnSpc>
              <a:buFont typeface="Wingdings" pitchFamily="2" charset="2"/>
              <a:buNone/>
            </a:pPr>
            <a:endParaRPr lang="en-US" b="1" dirty="0" smtClean="0"/>
          </a:p>
          <a:p>
            <a:pPr>
              <a:lnSpc>
                <a:spcPct val="105000"/>
              </a:lnSpc>
              <a:buFont typeface="Wingdings" pitchFamily="2" charset="2"/>
              <a:buNone/>
            </a:pPr>
            <a:endParaRPr lang="en-US" b="1" dirty="0" smtClean="0"/>
          </a:p>
        </p:txBody>
      </p:sp>
      <p:sp>
        <p:nvSpPr>
          <p:cNvPr id="7" name="Rectangle 3"/>
          <p:cNvSpPr txBox="1">
            <a:spLocks noChangeArrowheads="1"/>
          </p:cNvSpPr>
          <p:nvPr/>
        </p:nvSpPr>
        <p:spPr bwMode="auto">
          <a:xfrm>
            <a:off x="9376" y="3632085"/>
            <a:ext cx="7379484" cy="295232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R="0" lvl="0" algn="l" defTabSz="914400" rtl="0" eaLnBrk="0" fontAlgn="base" latinLnBrk="0" hangingPunct="0">
              <a:lnSpc>
                <a:spcPct val="105000"/>
              </a:lnSpc>
              <a:spcBef>
                <a:spcPct val="20000"/>
              </a:spcBef>
              <a:spcAft>
                <a:spcPct val="0"/>
              </a:spcAft>
              <a:buClr>
                <a:srgbClr val="000000"/>
              </a:buClr>
              <a:buSzTx/>
              <a:buFont typeface="Wingdings" pitchFamily="2" charset="2"/>
              <a:buNone/>
              <a:tabLst/>
              <a:defRPr/>
            </a:pPr>
            <a:r>
              <a:rPr kumimoji="0" lang="en-US" sz="2400" b="0" i="0" u="none" strike="noStrike" kern="0" cap="none" spc="0" normalizeH="0" baseline="0" noProof="0" dirty="0" smtClean="0">
                <a:ln>
                  <a:noFill/>
                </a:ln>
                <a:solidFill>
                  <a:srgbClr val="1A1A74"/>
                </a:solidFill>
                <a:effectLst/>
                <a:uLnTx/>
                <a:uFillTx/>
                <a:latin typeface="Book Antiqua" panose="02040602050305030304" pitchFamily="18" charset="0"/>
                <a:ea typeface="+mn-ea"/>
              </a:rPr>
              <a:t>Assuming that the initial purchasing quantity is between 2000 and 3000, then by purchasing an additional unit exactly the same savings will be achieved.</a:t>
            </a:r>
          </a:p>
          <a:p>
            <a:pPr marL="342900" indent="-342900">
              <a:lnSpc>
                <a:spcPct val="130000"/>
              </a:lnSpc>
              <a:spcBef>
                <a:spcPct val="20000"/>
              </a:spcBef>
              <a:buClr>
                <a:srgbClr val="000000"/>
              </a:buClr>
              <a:defRPr/>
            </a:pPr>
            <a:r>
              <a:rPr lang="en-US" sz="2400" b="1" kern="0" dirty="0">
                <a:solidFill>
                  <a:srgbClr val="1A1A74"/>
                </a:solidFill>
                <a:latin typeface="Book Antiqua" panose="02040602050305030304" pitchFamily="18" charset="0"/>
              </a:rPr>
              <a:t>Conclusion</a:t>
            </a:r>
            <a:r>
              <a:rPr lang="en-US" sz="2400" kern="0" dirty="0">
                <a:solidFill>
                  <a:srgbClr val="1A1A74"/>
                </a:solidFill>
                <a:latin typeface="Book Antiqua" panose="02040602050305030304" pitchFamily="18" charset="0"/>
              </a:rPr>
              <a:t>: </a:t>
            </a:r>
          </a:p>
          <a:p>
            <a:pPr marL="342900" indent="-342900">
              <a:lnSpc>
                <a:spcPct val="130000"/>
              </a:lnSpc>
              <a:spcBef>
                <a:spcPct val="20000"/>
              </a:spcBef>
              <a:buClr>
                <a:srgbClr val="000000"/>
              </a:buClr>
              <a:defRPr/>
            </a:pPr>
            <a:r>
              <a:rPr lang="en-US" sz="2400" kern="0" dirty="0">
                <a:solidFill>
                  <a:srgbClr val="1A1A74"/>
                </a:solidFill>
                <a:latin typeface="Book Antiqua" panose="02040602050305030304" pitchFamily="18" charset="0"/>
              </a:rPr>
              <a:t>Wholesaler should purchase at least </a:t>
            </a:r>
            <a:r>
              <a:rPr lang="en-US" sz="2400" kern="0" dirty="0" smtClean="0">
                <a:solidFill>
                  <a:srgbClr val="1A1A74"/>
                </a:solidFill>
                <a:latin typeface="Book Antiqua" panose="02040602050305030304" pitchFamily="18" charset="0"/>
              </a:rPr>
              <a:t>3000 </a:t>
            </a:r>
            <a:r>
              <a:rPr lang="en-US" sz="2400" kern="0" dirty="0">
                <a:solidFill>
                  <a:srgbClr val="1A1A74"/>
                </a:solidFill>
                <a:latin typeface="Book Antiqua" panose="02040602050305030304" pitchFamily="18" charset="0"/>
              </a:rPr>
              <a:t>units</a:t>
            </a:r>
            <a:r>
              <a:rPr lang="en-US" sz="2400" kern="0" dirty="0" smtClean="0">
                <a:solidFill>
                  <a:srgbClr val="1A1A74"/>
                </a:solidFill>
                <a:latin typeface="Book Antiqua" panose="02040602050305030304" pitchFamily="18" charset="0"/>
              </a:rPr>
              <a:t>.</a:t>
            </a:r>
            <a:endParaRPr kumimoji="0" lang="en-US" sz="2400" b="1" i="0" u="none" strike="noStrike" kern="0" cap="none" spc="0" normalizeH="0" baseline="0" noProof="0" dirty="0" smtClean="0">
              <a:ln>
                <a:noFill/>
              </a:ln>
              <a:solidFill>
                <a:srgbClr val="1A1A74"/>
              </a:solidFill>
              <a:effectLst/>
              <a:uLnTx/>
              <a:uFillTx/>
              <a:latin typeface="Book Antiqua" panose="02040602050305030304" pitchFamily="18" charset="0"/>
              <a:ea typeface="+mn-ea"/>
            </a:endParaRPr>
          </a:p>
          <a:p>
            <a:pPr marL="342900" marR="0" lvl="0" indent="-342900" algn="l" defTabSz="914400" rtl="0" eaLnBrk="0" fontAlgn="base" latinLnBrk="0" hangingPunct="0">
              <a:lnSpc>
                <a:spcPct val="105000"/>
              </a:lnSpc>
              <a:spcBef>
                <a:spcPct val="20000"/>
              </a:spcBef>
              <a:spcAft>
                <a:spcPct val="0"/>
              </a:spcAft>
              <a:buClr>
                <a:srgbClr val="000000"/>
              </a:buClr>
              <a:buSzTx/>
              <a:buFont typeface="Wingdings" pitchFamily="2" charset="2"/>
              <a:buNone/>
              <a:tabLst/>
              <a:defRPr/>
            </a:pPr>
            <a:endParaRPr kumimoji="0" lang="en-US" sz="2400" b="1" i="0" u="none" strike="noStrike" kern="0" cap="none" spc="0" normalizeH="0" baseline="0" noProof="0" dirty="0" smtClean="0">
              <a:ln>
                <a:noFill/>
              </a:ln>
              <a:solidFill>
                <a:srgbClr val="1A1A74"/>
              </a:solidFill>
              <a:effectLst/>
              <a:uLnTx/>
              <a:uFillTx/>
              <a:latin typeface="Book Antiqua" panose="02040602050305030304" pitchFamily="18" charset="0"/>
              <a:ea typeface="+mn-ea"/>
            </a:endParaRPr>
          </a:p>
        </p:txBody>
      </p:sp>
      <p:pic>
        <p:nvPicPr>
          <p:cNvPr id="9" name="Picture 8"/>
          <p:cNvPicPr>
            <a:picLocks noChangeAspect="1"/>
          </p:cNvPicPr>
          <p:nvPr/>
        </p:nvPicPr>
        <p:blipFill>
          <a:blip r:embed="rId3"/>
          <a:stretch>
            <a:fillRect/>
          </a:stretch>
        </p:blipFill>
        <p:spPr>
          <a:xfrm>
            <a:off x="7380312" y="3284984"/>
            <a:ext cx="1650188" cy="2159000"/>
          </a:xfrm>
          <a:prstGeom prst="rect">
            <a:avLst/>
          </a:prstGeom>
        </p:spPr>
      </p:pic>
    </p:spTree>
    <p:extLst>
      <p:ext uri="{BB962C8B-B14F-4D97-AF65-F5344CB8AC3E}">
        <p14:creationId xmlns:p14="http://schemas.microsoft.com/office/powerpoint/2010/main" val="1306579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ssolve">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dissolve">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dissolve">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dissolve">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dissolv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dissolv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dissolve">
                                      <p:cBhvr>
                                        <p:cTn id="4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6511" y="0"/>
            <a:ext cx="9180512" cy="836712"/>
          </a:xfrm>
        </p:spPr>
        <p:txBody>
          <a:bodyPr/>
          <a:lstStyle/>
          <a:p>
            <a:r>
              <a:rPr lang="en-US" sz="3200" dirty="0" smtClean="0"/>
              <a:t>Marginal Analysis</a:t>
            </a:r>
          </a:p>
        </p:txBody>
      </p:sp>
      <p:sp>
        <p:nvSpPr>
          <p:cNvPr id="8" name="Rectangle 3"/>
          <p:cNvSpPr txBox="1">
            <a:spLocks noChangeArrowheads="1"/>
          </p:cNvSpPr>
          <p:nvPr/>
        </p:nvSpPr>
        <p:spPr bwMode="auto">
          <a:xfrm>
            <a:off x="-27962" y="908720"/>
            <a:ext cx="9171962" cy="219620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30000"/>
              </a:lnSpc>
              <a:spcBef>
                <a:spcPct val="20000"/>
              </a:spcBef>
              <a:spcAft>
                <a:spcPct val="0"/>
              </a:spcAft>
              <a:buClr>
                <a:srgbClr val="000000"/>
              </a:buClr>
              <a:buSzTx/>
              <a:buFont typeface="Wingdings" pitchFamily="2" charset="2"/>
              <a:buNone/>
              <a:tabLst/>
              <a:defRPr/>
            </a:pPr>
            <a:r>
              <a:rPr kumimoji="0" lang="en-US" sz="2400" b="0" i="0" u="none" strike="noStrike" kern="0" cap="none" spc="0" normalizeH="0" baseline="0" noProof="0" dirty="0" smtClean="0">
                <a:ln>
                  <a:noFill/>
                </a:ln>
                <a:solidFill>
                  <a:srgbClr val="1A1A74"/>
                </a:solidFill>
                <a:effectLst/>
                <a:uLnTx/>
                <a:uFillTx/>
                <a:latin typeface="Book Antiqua" panose="02040602050305030304" pitchFamily="18" charset="0"/>
                <a:ea typeface="+mn-ea"/>
              </a:rPr>
              <a:t>Why does the </a:t>
            </a:r>
            <a:r>
              <a:rPr kumimoji="0" lang="en-US" sz="2400" b="1" i="0" u="none" strike="noStrike" kern="0" cap="none" spc="0" normalizeH="0" baseline="0" noProof="0" dirty="0" smtClean="0">
                <a:ln>
                  <a:noFill/>
                </a:ln>
                <a:solidFill>
                  <a:srgbClr val="1A1A74"/>
                </a:solidFill>
                <a:effectLst/>
                <a:uLnTx/>
                <a:uFillTx/>
                <a:latin typeface="Book Antiqua" panose="02040602050305030304" pitchFamily="18" charset="0"/>
                <a:ea typeface="+mn-ea"/>
              </a:rPr>
              <a:t>marginal value</a:t>
            </a:r>
            <a:r>
              <a:rPr kumimoji="0" lang="en-US" sz="2400" b="0" i="0" u="none" strike="noStrike" kern="0" cap="none" spc="0" normalizeH="0" baseline="0" noProof="0" dirty="0" smtClean="0">
                <a:ln>
                  <a:noFill/>
                </a:ln>
                <a:solidFill>
                  <a:srgbClr val="1A1A74"/>
                </a:solidFill>
                <a:effectLst/>
                <a:uLnTx/>
                <a:uFillTx/>
                <a:latin typeface="Book Antiqua" panose="02040602050305030304" pitchFamily="18" charset="0"/>
                <a:ea typeface="+mn-ea"/>
              </a:rPr>
              <a:t> of an additional unit decrease, as the purchasing quantity increases?</a:t>
            </a:r>
          </a:p>
          <a:p>
            <a:pPr marL="742950" marR="0" lvl="1" indent="-285750" algn="l" defTabSz="914400" rtl="0" eaLnBrk="0" fontAlgn="base" latinLnBrk="0" hangingPunct="0">
              <a:lnSpc>
                <a:spcPct val="130000"/>
              </a:lnSpc>
              <a:spcBef>
                <a:spcPct val="20000"/>
              </a:spcBef>
              <a:spcAft>
                <a:spcPct val="0"/>
              </a:spcAft>
              <a:buClr>
                <a:srgbClr val="1A1A74"/>
              </a:buClr>
              <a:buSzTx/>
              <a:buFont typeface="Times New Roman" pitchFamily="18" charset="0"/>
              <a:buChar char="–"/>
              <a:tabLst/>
              <a:defRPr/>
            </a:pPr>
            <a:r>
              <a:rPr kumimoji="0" lang="en-US" sz="2400" b="0" i="0" u="none" strike="noStrike" kern="0" cap="none" spc="0" normalizeH="0" baseline="0" noProof="0" dirty="0" smtClean="0">
                <a:ln>
                  <a:noFill/>
                </a:ln>
                <a:solidFill>
                  <a:srgbClr val="1A1A74"/>
                </a:solidFill>
                <a:effectLst/>
                <a:uLnTx/>
                <a:uFillTx/>
                <a:latin typeface="Book Antiqua" panose="02040602050305030304" pitchFamily="18" charset="0"/>
              </a:rPr>
              <a:t>Expected cost of an additional unit increases</a:t>
            </a:r>
          </a:p>
          <a:p>
            <a:pPr marL="742950" marR="0" lvl="1" indent="-285750" algn="l" defTabSz="914400" rtl="0" eaLnBrk="0" fontAlgn="base" latinLnBrk="0" hangingPunct="0">
              <a:lnSpc>
                <a:spcPct val="130000"/>
              </a:lnSpc>
              <a:spcBef>
                <a:spcPct val="20000"/>
              </a:spcBef>
              <a:spcAft>
                <a:spcPct val="0"/>
              </a:spcAft>
              <a:buClr>
                <a:srgbClr val="1A1A74"/>
              </a:buClr>
              <a:buSzTx/>
              <a:buFont typeface="Times New Roman" pitchFamily="18" charset="0"/>
              <a:buChar char="–"/>
              <a:tabLst/>
              <a:defRPr/>
            </a:pPr>
            <a:r>
              <a:rPr kumimoji="0" lang="en-US" sz="2400" b="0" i="0" u="none" strike="noStrike" kern="0" cap="none" spc="0" normalizeH="0" baseline="0" noProof="0" dirty="0" smtClean="0">
                <a:ln>
                  <a:noFill/>
                </a:ln>
                <a:solidFill>
                  <a:srgbClr val="1A1A74"/>
                </a:solidFill>
                <a:effectLst/>
                <a:uLnTx/>
                <a:uFillTx/>
                <a:latin typeface="Book Antiqua" panose="02040602050305030304" pitchFamily="18" charset="0"/>
              </a:rPr>
              <a:t>Expected savings of an additional unit decreases</a:t>
            </a:r>
          </a:p>
        </p:txBody>
      </p:sp>
      <p:graphicFrame>
        <p:nvGraphicFramePr>
          <p:cNvPr id="56321" name="Object 1"/>
          <p:cNvGraphicFramePr>
            <a:graphicFrameLocks noChangeAspect="1"/>
          </p:cNvGraphicFramePr>
          <p:nvPr>
            <p:extLst>
              <p:ext uri="{D42A27DB-BD31-4B8C-83A1-F6EECF244321}">
                <p14:modId xmlns:p14="http://schemas.microsoft.com/office/powerpoint/2010/main" val="2074714977"/>
              </p:ext>
            </p:extLst>
          </p:nvPr>
        </p:nvGraphicFramePr>
        <p:xfrm>
          <a:off x="971600" y="3284984"/>
          <a:ext cx="7027862" cy="2520950"/>
        </p:xfrm>
        <a:graphic>
          <a:graphicData uri="http://schemas.openxmlformats.org/presentationml/2006/ole">
            <mc:AlternateContent xmlns:mc="http://schemas.openxmlformats.org/markup-compatibility/2006">
              <mc:Choice xmlns:v="urn:schemas-microsoft-com:vml" Requires="v">
                <p:oleObj spid="_x0000_s122918" name="Worksheet" r:id="rId4" imgW="4886228" imgH="1752722" progId="Excel.Sheet.12">
                  <p:embed/>
                </p:oleObj>
              </mc:Choice>
              <mc:Fallback>
                <p:oleObj name="Worksheet" r:id="rId4" imgW="4886228" imgH="1752722"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284984"/>
                        <a:ext cx="7027862"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505642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 y="0"/>
            <a:ext cx="9144000" cy="803274"/>
          </a:xfrm>
        </p:spPr>
        <p:txBody>
          <a:bodyPr/>
          <a:lstStyle/>
          <a:p>
            <a:r>
              <a:rPr lang="en-US" sz="3200" dirty="0" smtClean="0"/>
              <a:t>Marginal Analysis</a:t>
            </a:r>
          </a:p>
        </p:txBody>
      </p:sp>
      <p:sp>
        <p:nvSpPr>
          <p:cNvPr id="31747" name="Rectangle 3"/>
          <p:cNvSpPr>
            <a:spLocks noGrp="1" noChangeArrowheads="1"/>
          </p:cNvSpPr>
          <p:nvPr>
            <p:ph type="body" idx="1"/>
          </p:nvPr>
        </p:nvSpPr>
        <p:spPr>
          <a:xfrm>
            <a:off x="0" y="1031874"/>
            <a:ext cx="9144000" cy="1643063"/>
          </a:xfrm>
        </p:spPr>
        <p:txBody>
          <a:bodyPr/>
          <a:lstStyle/>
          <a:p>
            <a:pPr>
              <a:buFont typeface="Wingdings" pitchFamily="2" charset="2"/>
              <a:buNone/>
            </a:pPr>
            <a:r>
              <a:rPr lang="en-US" dirty="0" smtClean="0"/>
              <a:t>What is the optimal purchasing quantity?</a:t>
            </a:r>
          </a:p>
          <a:p>
            <a:pPr lvl="1"/>
            <a:r>
              <a:rPr lang="en-US" dirty="0" smtClean="0"/>
              <a:t>Answer: Choose the quantity that makes marginal value: zero</a:t>
            </a:r>
          </a:p>
        </p:txBody>
      </p:sp>
      <p:sp>
        <p:nvSpPr>
          <p:cNvPr id="31748" name="Line 4"/>
          <p:cNvSpPr>
            <a:spLocks noChangeShapeType="1"/>
          </p:cNvSpPr>
          <p:nvPr/>
        </p:nvSpPr>
        <p:spPr bwMode="auto">
          <a:xfrm flipV="1">
            <a:off x="1463675" y="3009900"/>
            <a:ext cx="0" cy="2286000"/>
          </a:xfrm>
          <a:prstGeom prst="line">
            <a:avLst/>
          </a:prstGeom>
          <a:noFill/>
          <a:ln w="9525">
            <a:solidFill>
              <a:schemeClr val="tx1"/>
            </a:solidFill>
            <a:round/>
            <a:headEnd/>
            <a:tailEnd type="triangle" w="med" len="med"/>
          </a:ln>
        </p:spPr>
        <p:txBody>
          <a:bodyPr/>
          <a:lstStyle/>
          <a:p>
            <a:endParaRPr lang="en-US"/>
          </a:p>
        </p:txBody>
      </p:sp>
      <p:sp>
        <p:nvSpPr>
          <p:cNvPr id="31749" name="Line 5"/>
          <p:cNvSpPr>
            <a:spLocks noChangeShapeType="1"/>
          </p:cNvSpPr>
          <p:nvPr/>
        </p:nvSpPr>
        <p:spPr bwMode="auto">
          <a:xfrm>
            <a:off x="1463675" y="4914900"/>
            <a:ext cx="6553200" cy="0"/>
          </a:xfrm>
          <a:prstGeom prst="line">
            <a:avLst/>
          </a:prstGeom>
          <a:noFill/>
          <a:ln w="9525">
            <a:solidFill>
              <a:schemeClr val="tx1"/>
            </a:solidFill>
            <a:round/>
            <a:headEnd/>
            <a:tailEnd type="triangle" w="med" len="med"/>
          </a:ln>
        </p:spPr>
        <p:txBody>
          <a:bodyPr/>
          <a:lstStyle/>
          <a:p>
            <a:endParaRPr lang="en-US"/>
          </a:p>
        </p:txBody>
      </p:sp>
      <p:sp>
        <p:nvSpPr>
          <p:cNvPr id="31750" name="Text Box 6"/>
          <p:cNvSpPr txBox="1">
            <a:spLocks noChangeArrowheads="1"/>
          </p:cNvSpPr>
          <p:nvPr/>
        </p:nvSpPr>
        <p:spPr bwMode="auto">
          <a:xfrm>
            <a:off x="7864475" y="4748213"/>
            <a:ext cx="1035050" cy="366712"/>
          </a:xfrm>
          <a:prstGeom prst="rect">
            <a:avLst/>
          </a:prstGeom>
          <a:noFill/>
          <a:ln w="9525">
            <a:noFill/>
            <a:miter lim="800000"/>
            <a:headEnd/>
            <a:tailEnd/>
          </a:ln>
        </p:spPr>
        <p:txBody>
          <a:bodyPr wrap="none">
            <a:spAutoFit/>
          </a:bodyPr>
          <a:lstStyle/>
          <a:p>
            <a:r>
              <a:rPr lang="en-US" sz="1800"/>
              <a:t>Quantity</a:t>
            </a:r>
          </a:p>
        </p:txBody>
      </p:sp>
      <p:sp>
        <p:nvSpPr>
          <p:cNvPr id="31751" name="Text Box 7"/>
          <p:cNvSpPr txBox="1">
            <a:spLocks noChangeArrowheads="1"/>
          </p:cNvSpPr>
          <p:nvPr/>
        </p:nvSpPr>
        <p:spPr bwMode="auto">
          <a:xfrm>
            <a:off x="838200" y="2589213"/>
            <a:ext cx="1670050" cy="366712"/>
          </a:xfrm>
          <a:prstGeom prst="rect">
            <a:avLst/>
          </a:prstGeom>
          <a:noFill/>
          <a:ln w="9525">
            <a:noFill/>
            <a:miter lim="800000"/>
            <a:headEnd/>
            <a:tailEnd/>
          </a:ln>
        </p:spPr>
        <p:txBody>
          <a:bodyPr wrap="none">
            <a:spAutoFit/>
          </a:bodyPr>
          <a:lstStyle/>
          <a:p>
            <a:r>
              <a:rPr lang="en-US" sz="1800"/>
              <a:t>Marginal value</a:t>
            </a:r>
          </a:p>
        </p:txBody>
      </p:sp>
      <p:sp>
        <p:nvSpPr>
          <p:cNvPr id="31752" name="Line 8"/>
          <p:cNvSpPr>
            <a:spLocks noChangeShapeType="1"/>
          </p:cNvSpPr>
          <p:nvPr/>
        </p:nvSpPr>
        <p:spPr bwMode="auto">
          <a:xfrm>
            <a:off x="2225675" y="4762500"/>
            <a:ext cx="0" cy="457200"/>
          </a:xfrm>
          <a:prstGeom prst="line">
            <a:avLst/>
          </a:prstGeom>
          <a:noFill/>
          <a:ln w="9525">
            <a:solidFill>
              <a:schemeClr val="tx1"/>
            </a:solidFill>
            <a:round/>
            <a:headEnd/>
            <a:tailEnd/>
          </a:ln>
        </p:spPr>
        <p:txBody>
          <a:bodyPr/>
          <a:lstStyle/>
          <a:p>
            <a:endParaRPr lang="en-US"/>
          </a:p>
        </p:txBody>
      </p:sp>
      <p:sp>
        <p:nvSpPr>
          <p:cNvPr id="31753" name="Line 9"/>
          <p:cNvSpPr>
            <a:spLocks noChangeShapeType="1"/>
          </p:cNvSpPr>
          <p:nvPr/>
        </p:nvSpPr>
        <p:spPr bwMode="auto">
          <a:xfrm>
            <a:off x="2987675" y="4762500"/>
            <a:ext cx="0" cy="457200"/>
          </a:xfrm>
          <a:prstGeom prst="line">
            <a:avLst/>
          </a:prstGeom>
          <a:noFill/>
          <a:ln w="9525">
            <a:solidFill>
              <a:schemeClr val="tx1"/>
            </a:solidFill>
            <a:round/>
            <a:headEnd/>
            <a:tailEnd/>
          </a:ln>
        </p:spPr>
        <p:txBody>
          <a:bodyPr/>
          <a:lstStyle/>
          <a:p>
            <a:endParaRPr lang="en-US"/>
          </a:p>
        </p:txBody>
      </p:sp>
      <p:sp>
        <p:nvSpPr>
          <p:cNvPr id="31754" name="Line 10"/>
          <p:cNvSpPr>
            <a:spLocks noChangeShapeType="1"/>
          </p:cNvSpPr>
          <p:nvPr/>
        </p:nvSpPr>
        <p:spPr bwMode="auto">
          <a:xfrm>
            <a:off x="3749675" y="4762500"/>
            <a:ext cx="0" cy="457200"/>
          </a:xfrm>
          <a:prstGeom prst="line">
            <a:avLst/>
          </a:prstGeom>
          <a:noFill/>
          <a:ln w="9525">
            <a:solidFill>
              <a:schemeClr val="tx1"/>
            </a:solidFill>
            <a:round/>
            <a:headEnd/>
            <a:tailEnd/>
          </a:ln>
        </p:spPr>
        <p:txBody>
          <a:bodyPr/>
          <a:lstStyle/>
          <a:p>
            <a:endParaRPr lang="en-US"/>
          </a:p>
        </p:txBody>
      </p:sp>
      <p:sp>
        <p:nvSpPr>
          <p:cNvPr id="31755" name="Line 11"/>
          <p:cNvSpPr>
            <a:spLocks noChangeShapeType="1"/>
          </p:cNvSpPr>
          <p:nvPr/>
        </p:nvSpPr>
        <p:spPr bwMode="auto">
          <a:xfrm>
            <a:off x="4511675" y="4762500"/>
            <a:ext cx="0" cy="457200"/>
          </a:xfrm>
          <a:prstGeom prst="line">
            <a:avLst/>
          </a:prstGeom>
          <a:noFill/>
          <a:ln w="9525">
            <a:solidFill>
              <a:schemeClr val="tx1"/>
            </a:solidFill>
            <a:round/>
            <a:headEnd/>
            <a:tailEnd/>
          </a:ln>
        </p:spPr>
        <p:txBody>
          <a:bodyPr/>
          <a:lstStyle/>
          <a:p>
            <a:endParaRPr lang="en-US"/>
          </a:p>
        </p:txBody>
      </p:sp>
      <p:sp>
        <p:nvSpPr>
          <p:cNvPr id="31756" name="Line 12"/>
          <p:cNvSpPr>
            <a:spLocks noChangeShapeType="1"/>
          </p:cNvSpPr>
          <p:nvPr/>
        </p:nvSpPr>
        <p:spPr bwMode="auto">
          <a:xfrm>
            <a:off x="5273675" y="4762500"/>
            <a:ext cx="0" cy="457200"/>
          </a:xfrm>
          <a:prstGeom prst="line">
            <a:avLst/>
          </a:prstGeom>
          <a:noFill/>
          <a:ln w="9525">
            <a:solidFill>
              <a:schemeClr val="tx1"/>
            </a:solidFill>
            <a:round/>
            <a:headEnd/>
            <a:tailEnd/>
          </a:ln>
        </p:spPr>
        <p:txBody>
          <a:bodyPr/>
          <a:lstStyle/>
          <a:p>
            <a:endParaRPr lang="en-US"/>
          </a:p>
        </p:txBody>
      </p:sp>
      <p:sp>
        <p:nvSpPr>
          <p:cNvPr id="31757" name="Line 13"/>
          <p:cNvSpPr>
            <a:spLocks noChangeShapeType="1"/>
          </p:cNvSpPr>
          <p:nvPr/>
        </p:nvSpPr>
        <p:spPr bwMode="auto">
          <a:xfrm>
            <a:off x="6035675" y="4762500"/>
            <a:ext cx="0" cy="457200"/>
          </a:xfrm>
          <a:prstGeom prst="line">
            <a:avLst/>
          </a:prstGeom>
          <a:noFill/>
          <a:ln w="9525">
            <a:solidFill>
              <a:schemeClr val="tx1"/>
            </a:solidFill>
            <a:round/>
            <a:headEnd/>
            <a:tailEnd/>
          </a:ln>
        </p:spPr>
        <p:txBody>
          <a:bodyPr/>
          <a:lstStyle/>
          <a:p>
            <a:endParaRPr lang="en-US"/>
          </a:p>
        </p:txBody>
      </p:sp>
      <p:sp>
        <p:nvSpPr>
          <p:cNvPr id="31758" name="Line 14"/>
          <p:cNvSpPr>
            <a:spLocks noChangeShapeType="1"/>
          </p:cNvSpPr>
          <p:nvPr/>
        </p:nvSpPr>
        <p:spPr bwMode="auto">
          <a:xfrm>
            <a:off x="6797675" y="4762500"/>
            <a:ext cx="0" cy="457200"/>
          </a:xfrm>
          <a:prstGeom prst="line">
            <a:avLst/>
          </a:prstGeom>
          <a:noFill/>
          <a:ln w="9525">
            <a:solidFill>
              <a:schemeClr val="tx1"/>
            </a:solidFill>
            <a:round/>
            <a:headEnd/>
            <a:tailEnd/>
          </a:ln>
        </p:spPr>
        <p:txBody>
          <a:bodyPr/>
          <a:lstStyle/>
          <a:p>
            <a:endParaRPr lang="en-US"/>
          </a:p>
        </p:txBody>
      </p:sp>
      <p:sp>
        <p:nvSpPr>
          <p:cNvPr id="31759" name="Line 15"/>
          <p:cNvSpPr>
            <a:spLocks noChangeShapeType="1"/>
          </p:cNvSpPr>
          <p:nvPr/>
        </p:nvSpPr>
        <p:spPr bwMode="auto">
          <a:xfrm>
            <a:off x="7483475" y="4762500"/>
            <a:ext cx="0" cy="457200"/>
          </a:xfrm>
          <a:prstGeom prst="line">
            <a:avLst/>
          </a:prstGeom>
          <a:noFill/>
          <a:ln w="9525">
            <a:solidFill>
              <a:schemeClr val="tx1"/>
            </a:solidFill>
            <a:round/>
            <a:headEnd/>
            <a:tailEnd/>
          </a:ln>
        </p:spPr>
        <p:txBody>
          <a:bodyPr/>
          <a:lstStyle/>
          <a:p>
            <a:endParaRPr lang="en-US"/>
          </a:p>
        </p:txBody>
      </p:sp>
      <p:sp>
        <p:nvSpPr>
          <p:cNvPr id="31760" name="Text Box 16"/>
          <p:cNvSpPr txBox="1">
            <a:spLocks noChangeArrowheads="1"/>
          </p:cNvSpPr>
          <p:nvPr/>
        </p:nvSpPr>
        <p:spPr bwMode="auto">
          <a:xfrm>
            <a:off x="1828800" y="5256213"/>
            <a:ext cx="692150" cy="366712"/>
          </a:xfrm>
          <a:prstGeom prst="rect">
            <a:avLst/>
          </a:prstGeom>
          <a:noFill/>
          <a:ln w="9525">
            <a:noFill/>
            <a:miter lim="800000"/>
            <a:headEnd/>
            <a:tailEnd/>
          </a:ln>
        </p:spPr>
        <p:txBody>
          <a:bodyPr wrap="none">
            <a:spAutoFit/>
          </a:bodyPr>
          <a:lstStyle/>
          <a:p>
            <a:r>
              <a:rPr lang="en-US" sz="1800"/>
              <a:t>1000</a:t>
            </a:r>
          </a:p>
        </p:txBody>
      </p:sp>
      <p:sp>
        <p:nvSpPr>
          <p:cNvPr id="31761" name="Text Box 17"/>
          <p:cNvSpPr txBox="1">
            <a:spLocks noChangeArrowheads="1"/>
          </p:cNvSpPr>
          <p:nvPr/>
        </p:nvSpPr>
        <p:spPr bwMode="auto">
          <a:xfrm>
            <a:off x="2590800" y="5233988"/>
            <a:ext cx="692150" cy="366712"/>
          </a:xfrm>
          <a:prstGeom prst="rect">
            <a:avLst/>
          </a:prstGeom>
          <a:noFill/>
          <a:ln w="9525">
            <a:noFill/>
            <a:miter lim="800000"/>
            <a:headEnd/>
            <a:tailEnd/>
          </a:ln>
        </p:spPr>
        <p:txBody>
          <a:bodyPr wrap="none">
            <a:spAutoFit/>
          </a:bodyPr>
          <a:lstStyle/>
          <a:p>
            <a:r>
              <a:rPr lang="en-US" sz="1800"/>
              <a:t>2000</a:t>
            </a:r>
          </a:p>
        </p:txBody>
      </p:sp>
      <p:sp>
        <p:nvSpPr>
          <p:cNvPr id="31762" name="Text Box 18"/>
          <p:cNvSpPr txBox="1">
            <a:spLocks noChangeArrowheads="1"/>
          </p:cNvSpPr>
          <p:nvPr/>
        </p:nvSpPr>
        <p:spPr bwMode="auto">
          <a:xfrm>
            <a:off x="3429000" y="5233988"/>
            <a:ext cx="692150" cy="366712"/>
          </a:xfrm>
          <a:prstGeom prst="rect">
            <a:avLst/>
          </a:prstGeom>
          <a:noFill/>
          <a:ln w="9525">
            <a:noFill/>
            <a:miter lim="800000"/>
            <a:headEnd/>
            <a:tailEnd/>
          </a:ln>
        </p:spPr>
        <p:txBody>
          <a:bodyPr wrap="none">
            <a:spAutoFit/>
          </a:bodyPr>
          <a:lstStyle/>
          <a:p>
            <a:r>
              <a:rPr lang="en-US" sz="1800"/>
              <a:t>3000</a:t>
            </a:r>
          </a:p>
        </p:txBody>
      </p:sp>
      <p:sp>
        <p:nvSpPr>
          <p:cNvPr id="31763" name="Text Box 19"/>
          <p:cNvSpPr txBox="1">
            <a:spLocks noChangeArrowheads="1"/>
          </p:cNvSpPr>
          <p:nvPr/>
        </p:nvSpPr>
        <p:spPr bwMode="auto">
          <a:xfrm>
            <a:off x="4130675" y="5233988"/>
            <a:ext cx="692150" cy="366712"/>
          </a:xfrm>
          <a:prstGeom prst="rect">
            <a:avLst/>
          </a:prstGeom>
          <a:noFill/>
          <a:ln w="9525">
            <a:noFill/>
            <a:miter lim="800000"/>
            <a:headEnd/>
            <a:tailEnd/>
          </a:ln>
        </p:spPr>
        <p:txBody>
          <a:bodyPr wrap="none">
            <a:spAutoFit/>
          </a:bodyPr>
          <a:lstStyle/>
          <a:p>
            <a:r>
              <a:rPr lang="en-US" sz="1800"/>
              <a:t>4000</a:t>
            </a:r>
          </a:p>
        </p:txBody>
      </p:sp>
      <p:sp>
        <p:nvSpPr>
          <p:cNvPr id="31764" name="Text Box 20"/>
          <p:cNvSpPr txBox="1">
            <a:spLocks noChangeArrowheads="1"/>
          </p:cNvSpPr>
          <p:nvPr/>
        </p:nvSpPr>
        <p:spPr bwMode="auto">
          <a:xfrm>
            <a:off x="4886325" y="5233988"/>
            <a:ext cx="692150" cy="366712"/>
          </a:xfrm>
          <a:prstGeom prst="rect">
            <a:avLst/>
          </a:prstGeom>
          <a:noFill/>
          <a:ln w="9525">
            <a:noFill/>
            <a:miter lim="800000"/>
            <a:headEnd/>
            <a:tailEnd/>
          </a:ln>
        </p:spPr>
        <p:txBody>
          <a:bodyPr wrap="none">
            <a:spAutoFit/>
          </a:bodyPr>
          <a:lstStyle/>
          <a:p>
            <a:r>
              <a:rPr lang="en-US" sz="1800"/>
              <a:t>5000</a:t>
            </a:r>
          </a:p>
        </p:txBody>
      </p:sp>
      <p:sp>
        <p:nvSpPr>
          <p:cNvPr id="31765" name="Text Box 21"/>
          <p:cNvSpPr txBox="1">
            <a:spLocks noChangeArrowheads="1"/>
          </p:cNvSpPr>
          <p:nvPr/>
        </p:nvSpPr>
        <p:spPr bwMode="auto">
          <a:xfrm>
            <a:off x="5638800" y="5233988"/>
            <a:ext cx="692150" cy="366712"/>
          </a:xfrm>
          <a:prstGeom prst="rect">
            <a:avLst/>
          </a:prstGeom>
          <a:noFill/>
          <a:ln w="9525">
            <a:noFill/>
            <a:miter lim="800000"/>
            <a:headEnd/>
            <a:tailEnd/>
          </a:ln>
        </p:spPr>
        <p:txBody>
          <a:bodyPr wrap="none">
            <a:spAutoFit/>
          </a:bodyPr>
          <a:lstStyle/>
          <a:p>
            <a:r>
              <a:rPr lang="en-US" sz="1800"/>
              <a:t>6000</a:t>
            </a:r>
          </a:p>
        </p:txBody>
      </p:sp>
      <p:sp>
        <p:nvSpPr>
          <p:cNvPr id="31766" name="Text Box 22"/>
          <p:cNvSpPr txBox="1">
            <a:spLocks noChangeArrowheads="1"/>
          </p:cNvSpPr>
          <p:nvPr/>
        </p:nvSpPr>
        <p:spPr bwMode="auto">
          <a:xfrm>
            <a:off x="6416675" y="5233988"/>
            <a:ext cx="692150" cy="366712"/>
          </a:xfrm>
          <a:prstGeom prst="rect">
            <a:avLst/>
          </a:prstGeom>
          <a:noFill/>
          <a:ln w="9525">
            <a:noFill/>
            <a:miter lim="800000"/>
            <a:headEnd/>
            <a:tailEnd/>
          </a:ln>
        </p:spPr>
        <p:txBody>
          <a:bodyPr wrap="none">
            <a:spAutoFit/>
          </a:bodyPr>
          <a:lstStyle/>
          <a:p>
            <a:r>
              <a:rPr lang="en-US" sz="1800"/>
              <a:t>7000</a:t>
            </a:r>
          </a:p>
        </p:txBody>
      </p:sp>
      <p:sp>
        <p:nvSpPr>
          <p:cNvPr id="31767" name="Text Box 23"/>
          <p:cNvSpPr txBox="1">
            <a:spLocks noChangeArrowheads="1"/>
          </p:cNvSpPr>
          <p:nvPr/>
        </p:nvSpPr>
        <p:spPr bwMode="auto">
          <a:xfrm>
            <a:off x="7102475" y="5233988"/>
            <a:ext cx="692150" cy="366712"/>
          </a:xfrm>
          <a:prstGeom prst="rect">
            <a:avLst/>
          </a:prstGeom>
          <a:noFill/>
          <a:ln w="9525">
            <a:noFill/>
            <a:miter lim="800000"/>
            <a:headEnd/>
            <a:tailEnd/>
          </a:ln>
        </p:spPr>
        <p:txBody>
          <a:bodyPr wrap="none">
            <a:spAutoFit/>
          </a:bodyPr>
          <a:lstStyle/>
          <a:p>
            <a:r>
              <a:rPr lang="en-US" sz="1800"/>
              <a:t>8000</a:t>
            </a:r>
          </a:p>
        </p:txBody>
      </p:sp>
      <p:sp>
        <p:nvSpPr>
          <p:cNvPr id="31768" name="Line 24"/>
          <p:cNvSpPr>
            <a:spLocks noChangeShapeType="1"/>
          </p:cNvSpPr>
          <p:nvPr/>
        </p:nvSpPr>
        <p:spPr bwMode="auto">
          <a:xfrm>
            <a:off x="2225675" y="3238500"/>
            <a:ext cx="762000" cy="0"/>
          </a:xfrm>
          <a:prstGeom prst="line">
            <a:avLst/>
          </a:prstGeom>
          <a:noFill/>
          <a:ln w="25400">
            <a:solidFill>
              <a:srgbClr val="147627"/>
            </a:solidFill>
            <a:round/>
            <a:headEnd/>
            <a:tailEnd/>
          </a:ln>
        </p:spPr>
        <p:txBody>
          <a:bodyPr/>
          <a:lstStyle/>
          <a:p>
            <a:endParaRPr lang="en-US"/>
          </a:p>
        </p:txBody>
      </p:sp>
      <p:sp>
        <p:nvSpPr>
          <p:cNvPr id="31769" name="Text Box 25"/>
          <p:cNvSpPr txBox="1">
            <a:spLocks noChangeArrowheads="1"/>
          </p:cNvSpPr>
          <p:nvPr/>
        </p:nvSpPr>
        <p:spPr bwMode="auto">
          <a:xfrm>
            <a:off x="701675" y="3009900"/>
            <a:ext cx="765175" cy="366713"/>
          </a:xfrm>
          <a:prstGeom prst="rect">
            <a:avLst/>
          </a:prstGeom>
          <a:noFill/>
          <a:ln w="9525">
            <a:noFill/>
            <a:miter lim="800000"/>
            <a:headEnd/>
            <a:tailEnd/>
          </a:ln>
        </p:spPr>
        <p:txBody>
          <a:bodyPr wrap="square">
            <a:spAutoFit/>
          </a:bodyPr>
          <a:lstStyle/>
          <a:p>
            <a:r>
              <a:rPr lang="en-US" sz="1800" dirty="0"/>
              <a:t>17.5</a:t>
            </a:r>
          </a:p>
        </p:txBody>
      </p:sp>
      <p:sp>
        <p:nvSpPr>
          <p:cNvPr id="31770" name="Line 26"/>
          <p:cNvSpPr>
            <a:spLocks noChangeShapeType="1"/>
          </p:cNvSpPr>
          <p:nvPr/>
        </p:nvSpPr>
        <p:spPr bwMode="auto">
          <a:xfrm>
            <a:off x="2987675" y="3543300"/>
            <a:ext cx="762000" cy="0"/>
          </a:xfrm>
          <a:prstGeom prst="line">
            <a:avLst/>
          </a:prstGeom>
          <a:noFill/>
          <a:ln w="25400">
            <a:solidFill>
              <a:srgbClr val="147627"/>
            </a:solidFill>
            <a:round/>
            <a:headEnd/>
            <a:tailEnd/>
          </a:ln>
        </p:spPr>
        <p:txBody>
          <a:bodyPr/>
          <a:lstStyle/>
          <a:p>
            <a:endParaRPr lang="en-US"/>
          </a:p>
        </p:txBody>
      </p:sp>
      <p:sp>
        <p:nvSpPr>
          <p:cNvPr id="31771" name="Text Box 27"/>
          <p:cNvSpPr txBox="1">
            <a:spLocks noChangeArrowheads="1"/>
          </p:cNvSpPr>
          <p:nvPr/>
        </p:nvSpPr>
        <p:spPr bwMode="auto">
          <a:xfrm>
            <a:off x="539553" y="3390900"/>
            <a:ext cx="978098" cy="366713"/>
          </a:xfrm>
          <a:prstGeom prst="rect">
            <a:avLst/>
          </a:prstGeom>
          <a:noFill/>
          <a:ln w="9525">
            <a:noFill/>
            <a:miter lim="800000"/>
            <a:headEnd/>
            <a:tailEnd/>
          </a:ln>
        </p:spPr>
        <p:txBody>
          <a:bodyPr wrap="square">
            <a:spAutoFit/>
          </a:bodyPr>
          <a:lstStyle/>
          <a:p>
            <a:r>
              <a:rPr lang="en-US" sz="1800" dirty="0"/>
              <a:t>13.75</a:t>
            </a:r>
          </a:p>
        </p:txBody>
      </p:sp>
      <p:sp>
        <p:nvSpPr>
          <p:cNvPr id="31772" name="Line 28"/>
          <p:cNvSpPr>
            <a:spLocks noChangeShapeType="1"/>
          </p:cNvSpPr>
          <p:nvPr/>
        </p:nvSpPr>
        <p:spPr bwMode="auto">
          <a:xfrm>
            <a:off x="3749675" y="4914900"/>
            <a:ext cx="762000" cy="0"/>
          </a:xfrm>
          <a:prstGeom prst="line">
            <a:avLst/>
          </a:prstGeom>
          <a:noFill/>
          <a:ln w="9525">
            <a:solidFill>
              <a:schemeClr val="tx1"/>
            </a:solidFill>
            <a:round/>
            <a:headEnd/>
            <a:tailEnd/>
          </a:ln>
        </p:spPr>
        <p:txBody>
          <a:bodyPr/>
          <a:lstStyle/>
          <a:p>
            <a:endParaRPr lang="en-US"/>
          </a:p>
        </p:txBody>
      </p:sp>
      <p:sp>
        <p:nvSpPr>
          <p:cNvPr id="31773" name="Text Box 29"/>
          <p:cNvSpPr txBox="1">
            <a:spLocks noChangeArrowheads="1"/>
          </p:cNvSpPr>
          <p:nvPr/>
        </p:nvSpPr>
        <p:spPr bwMode="auto">
          <a:xfrm>
            <a:off x="854075" y="3771900"/>
            <a:ext cx="438150" cy="366713"/>
          </a:xfrm>
          <a:prstGeom prst="rect">
            <a:avLst/>
          </a:prstGeom>
          <a:noFill/>
          <a:ln w="9525">
            <a:noFill/>
            <a:miter lim="800000"/>
            <a:headEnd/>
            <a:tailEnd/>
          </a:ln>
        </p:spPr>
        <p:txBody>
          <a:bodyPr wrap="none">
            <a:spAutoFit/>
          </a:bodyPr>
          <a:lstStyle/>
          <a:p>
            <a:r>
              <a:rPr lang="en-US" sz="1800" dirty="0"/>
              <a:t>10</a:t>
            </a:r>
          </a:p>
        </p:txBody>
      </p:sp>
      <p:sp>
        <p:nvSpPr>
          <p:cNvPr id="31774" name="Line 30"/>
          <p:cNvSpPr>
            <a:spLocks noChangeShapeType="1"/>
          </p:cNvSpPr>
          <p:nvPr/>
        </p:nvSpPr>
        <p:spPr bwMode="auto">
          <a:xfrm>
            <a:off x="3749675" y="3848100"/>
            <a:ext cx="762000" cy="0"/>
          </a:xfrm>
          <a:prstGeom prst="line">
            <a:avLst/>
          </a:prstGeom>
          <a:noFill/>
          <a:ln w="25400">
            <a:solidFill>
              <a:srgbClr val="147627"/>
            </a:solidFill>
            <a:round/>
            <a:headEnd/>
            <a:tailEnd/>
          </a:ln>
        </p:spPr>
        <p:txBody>
          <a:bodyPr/>
          <a:lstStyle/>
          <a:p>
            <a:endParaRPr lang="en-US"/>
          </a:p>
        </p:txBody>
      </p:sp>
      <p:sp>
        <p:nvSpPr>
          <p:cNvPr id="31775" name="Text Box 31"/>
          <p:cNvSpPr txBox="1">
            <a:spLocks noChangeArrowheads="1"/>
          </p:cNvSpPr>
          <p:nvPr/>
        </p:nvSpPr>
        <p:spPr bwMode="auto">
          <a:xfrm>
            <a:off x="930275" y="4152900"/>
            <a:ext cx="311150" cy="366713"/>
          </a:xfrm>
          <a:prstGeom prst="rect">
            <a:avLst/>
          </a:prstGeom>
          <a:noFill/>
          <a:ln w="9525">
            <a:noFill/>
            <a:miter lim="800000"/>
            <a:headEnd/>
            <a:tailEnd/>
          </a:ln>
        </p:spPr>
        <p:txBody>
          <a:bodyPr wrap="none">
            <a:spAutoFit/>
          </a:bodyPr>
          <a:lstStyle/>
          <a:p>
            <a:r>
              <a:rPr lang="en-US" sz="1800"/>
              <a:t>5</a:t>
            </a:r>
          </a:p>
        </p:txBody>
      </p:sp>
      <p:sp>
        <p:nvSpPr>
          <p:cNvPr id="31776" name="Line 32"/>
          <p:cNvSpPr>
            <a:spLocks noChangeShapeType="1"/>
          </p:cNvSpPr>
          <p:nvPr/>
        </p:nvSpPr>
        <p:spPr bwMode="auto">
          <a:xfrm>
            <a:off x="4511675" y="4305300"/>
            <a:ext cx="762000" cy="0"/>
          </a:xfrm>
          <a:prstGeom prst="line">
            <a:avLst/>
          </a:prstGeom>
          <a:noFill/>
          <a:ln w="25400">
            <a:solidFill>
              <a:srgbClr val="147627"/>
            </a:solidFill>
            <a:round/>
            <a:headEnd/>
            <a:tailEnd/>
          </a:ln>
        </p:spPr>
        <p:txBody>
          <a:bodyPr/>
          <a:lstStyle/>
          <a:p>
            <a:endParaRPr lang="en-US"/>
          </a:p>
        </p:txBody>
      </p:sp>
      <p:sp>
        <p:nvSpPr>
          <p:cNvPr id="31777" name="Text Box 33"/>
          <p:cNvSpPr txBox="1">
            <a:spLocks noChangeArrowheads="1"/>
          </p:cNvSpPr>
          <p:nvPr/>
        </p:nvSpPr>
        <p:spPr bwMode="auto">
          <a:xfrm>
            <a:off x="777875" y="4533900"/>
            <a:ext cx="501650" cy="366713"/>
          </a:xfrm>
          <a:prstGeom prst="rect">
            <a:avLst/>
          </a:prstGeom>
          <a:noFill/>
          <a:ln w="9525">
            <a:noFill/>
            <a:miter lim="800000"/>
            <a:headEnd/>
            <a:tailEnd/>
          </a:ln>
        </p:spPr>
        <p:txBody>
          <a:bodyPr wrap="none">
            <a:spAutoFit/>
          </a:bodyPr>
          <a:lstStyle/>
          <a:p>
            <a:r>
              <a:rPr lang="en-US" sz="1800"/>
              <a:t>1.3</a:t>
            </a:r>
          </a:p>
        </p:txBody>
      </p:sp>
      <p:sp>
        <p:nvSpPr>
          <p:cNvPr id="31778" name="Text Box 34"/>
          <p:cNvSpPr txBox="1">
            <a:spLocks noChangeArrowheads="1"/>
          </p:cNvSpPr>
          <p:nvPr/>
        </p:nvSpPr>
        <p:spPr bwMode="auto">
          <a:xfrm>
            <a:off x="701675" y="5219700"/>
            <a:ext cx="577850" cy="366713"/>
          </a:xfrm>
          <a:prstGeom prst="rect">
            <a:avLst/>
          </a:prstGeom>
          <a:noFill/>
          <a:ln w="9525">
            <a:noFill/>
            <a:miter lim="800000"/>
            <a:headEnd/>
            <a:tailEnd/>
          </a:ln>
        </p:spPr>
        <p:txBody>
          <a:bodyPr wrap="none">
            <a:spAutoFit/>
          </a:bodyPr>
          <a:lstStyle/>
          <a:p>
            <a:r>
              <a:rPr lang="en-US" sz="1800"/>
              <a:t>-2.5</a:t>
            </a:r>
          </a:p>
        </p:txBody>
      </p:sp>
      <p:sp>
        <p:nvSpPr>
          <p:cNvPr id="31779" name="Line 35"/>
          <p:cNvSpPr>
            <a:spLocks noChangeShapeType="1"/>
          </p:cNvSpPr>
          <p:nvPr/>
        </p:nvSpPr>
        <p:spPr bwMode="auto">
          <a:xfrm>
            <a:off x="5273675" y="4610100"/>
            <a:ext cx="762000" cy="0"/>
          </a:xfrm>
          <a:prstGeom prst="line">
            <a:avLst/>
          </a:prstGeom>
          <a:noFill/>
          <a:ln w="25400">
            <a:solidFill>
              <a:srgbClr val="147627"/>
            </a:solidFill>
            <a:round/>
            <a:headEnd/>
            <a:tailEnd/>
          </a:ln>
        </p:spPr>
        <p:txBody>
          <a:bodyPr/>
          <a:lstStyle/>
          <a:p>
            <a:endParaRPr lang="en-US"/>
          </a:p>
        </p:txBody>
      </p:sp>
      <p:sp>
        <p:nvSpPr>
          <p:cNvPr id="31780" name="Oval 36"/>
          <p:cNvSpPr>
            <a:spLocks noChangeArrowheads="1"/>
          </p:cNvSpPr>
          <p:nvPr/>
        </p:nvSpPr>
        <p:spPr bwMode="auto">
          <a:xfrm>
            <a:off x="5959475" y="48387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1781" name="Line 37"/>
          <p:cNvSpPr>
            <a:spLocks noChangeShapeType="1"/>
          </p:cNvSpPr>
          <p:nvPr/>
        </p:nvSpPr>
        <p:spPr bwMode="auto">
          <a:xfrm>
            <a:off x="6035675" y="5448300"/>
            <a:ext cx="762000" cy="0"/>
          </a:xfrm>
          <a:prstGeom prst="line">
            <a:avLst/>
          </a:prstGeom>
          <a:noFill/>
          <a:ln w="25400">
            <a:solidFill>
              <a:srgbClr val="FF0000"/>
            </a:solidFill>
            <a:round/>
            <a:headEnd/>
            <a:tailEnd/>
          </a:ln>
        </p:spPr>
        <p:txBody>
          <a:bodyPr/>
          <a:lstStyle/>
          <a:p>
            <a:endParaRPr lang="en-US"/>
          </a:p>
        </p:txBody>
      </p:sp>
      <p:sp>
        <p:nvSpPr>
          <p:cNvPr id="31782" name="Text Box 38"/>
          <p:cNvSpPr txBox="1">
            <a:spLocks noChangeArrowheads="1"/>
          </p:cNvSpPr>
          <p:nvPr/>
        </p:nvSpPr>
        <p:spPr bwMode="auto">
          <a:xfrm>
            <a:off x="847725" y="5676900"/>
            <a:ext cx="387350" cy="366713"/>
          </a:xfrm>
          <a:prstGeom prst="rect">
            <a:avLst/>
          </a:prstGeom>
          <a:noFill/>
          <a:ln w="9525">
            <a:noFill/>
            <a:miter lim="800000"/>
            <a:headEnd/>
            <a:tailEnd/>
          </a:ln>
        </p:spPr>
        <p:txBody>
          <a:bodyPr wrap="none">
            <a:spAutoFit/>
          </a:bodyPr>
          <a:lstStyle/>
          <a:p>
            <a:r>
              <a:rPr lang="en-US" sz="1800"/>
              <a:t>-5</a:t>
            </a:r>
          </a:p>
        </p:txBody>
      </p:sp>
      <p:sp>
        <p:nvSpPr>
          <p:cNvPr id="31783" name="Line 39"/>
          <p:cNvSpPr>
            <a:spLocks noChangeShapeType="1"/>
          </p:cNvSpPr>
          <p:nvPr/>
        </p:nvSpPr>
        <p:spPr bwMode="auto">
          <a:xfrm>
            <a:off x="6797675" y="5905500"/>
            <a:ext cx="762000" cy="0"/>
          </a:xfrm>
          <a:prstGeom prst="line">
            <a:avLst/>
          </a:prstGeom>
          <a:noFill/>
          <a:ln w="25400">
            <a:solidFill>
              <a:srgbClr val="FF0000"/>
            </a:solidFill>
            <a:round/>
            <a:headEnd/>
            <a:tailEnd/>
          </a:ln>
        </p:spPr>
        <p:txBody>
          <a:bodyPr/>
          <a:lstStyle/>
          <a:p>
            <a:endParaRPr lang="en-US"/>
          </a:p>
        </p:txBody>
      </p:sp>
    </p:spTree>
    <p:extLst>
      <p:ext uri="{BB962C8B-B14F-4D97-AF65-F5344CB8AC3E}">
        <p14:creationId xmlns:p14="http://schemas.microsoft.com/office/powerpoint/2010/main" val="34544550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1263"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5400" b="0" baseline="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smtClean="0"/>
              <a:t>The Newsboy </a:t>
            </a:r>
            <a:r>
              <a:rPr lang="en-US" kern="0" dirty="0" smtClean="0"/>
              <a:t>Problem</a:t>
            </a:r>
          </a:p>
          <a:p>
            <a:r>
              <a:rPr lang="en-US" kern="0" dirty="0" smtClean="0"/>
              <a:t>Discrete  pdf</a:t>
            </a:r>
            <a:endParaRPr lang="en-US" kern="0" dirty="0" smtClean="0"/>
          </a:p>
          <a:p>
            <a:r>
              <a:rPr lang="en-US" kern="0" dirty="0" smtClean="0"/>
              <a:t>Historical </a:t>
            </a:r>
            <a:r>
              <a:rPr lang="en-US" kern="0" dirty="0" smtClean="0"/>
              <a:t>Continuous pdf</a:t>
            </a:r>
            <a:endParaRPr lang="en-US" kern="0" dirty="0" smtClean="0"/>
          </a:p>
          <a:p>
            <a:endParaRPr lang="en-US" kern="0" dirty="0"/>
          </a:p>
          <a:p>
            <a:endParaRPr lang="en-US" kern="0" dirty="0" smtClean="0"/>
          </a:p>
        </p:txBody>
      </p:sp>
    </p:spTree>
    <p:extLst>
      <p:ext uri="{BB962C8B-B14F-4D97-AF65-F5344CB8AC3E}">
        <p14:creationId xmlns:p14="http://schemas.microsoft.com/office/powerpoint/2010/main" val="8028478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79512" y="1333217"/>
            <a:ext cx="2448272" cy="1015663"/>
          </a:xfrm>
          <a:prstGeom prst="rect">
            <a:avLst/>
          </a:prstGeom>
          <a:noFill/>
          <a:ln w="9525">
            <a:noFill/>
            <a:miter lim="800000"/>
            <a:headEnd/>
            <a:tailEnd/>
          </a:ln>
        </p:spPr>
        <p:txBody>
          <a:bodyPr wrap="square">
            <a:spAutoFit/>
          </a:bodyPr>
          <a:lstStyle/>
          <a:p>
            <a:pPr algn="r">
              <a:spcBef>
                <a:spcPct val="50000"/>
              </a:spcBef>
            </a:pPr>
            <a:r>
              <a:rPr lang="en-US" sz="2400" dirty="0" smtClean="0">
                <a:solidFill>
                  <a:srgbClr val="147627"/>
                </a:solidFill>
                <a:latin typeface="Book Antiqua" panose="02040602050305030304" pitchFamily="18" charset="0"/>
              </a:rPr>
              <a:t>Marginal Profit:</a:t>
            </a:r>
            <a:endParaRPr lang="en-US" sz="2400" dirty="0">
              <a:solidFill>
                <a:srgbClr val="147627"/>
              </a:solidFill>
              <a:latin typeface="Book Antiqua" panose="02040602050305030304" pitchFamily="18" charset="0"/>
            </a:endParaRPr>
          </a:p>
          <a:p>
            <a:pPr algn="r">
              <a:spcBef>
                <a:spcPct val="50000"/>
              </a:spcBef>
            </a:pPr>
            <a:r>
              <a:rPr lang="en-US" sz="2400" dirty="0" smtClean="0">
                <a:solidFill>
                  <a:srgbClr val="FF0000"/>
                </a:solidFill>
                <a:latin typeface="Book Antiqua" panose="02040602050305030304" pitchFamily="18" charset="0"/>
              </a:rPr>
              <a:t> </a:t>
            </a:r>
            <a:r>
              <a:rPr lang="en-US" sz="2400" dirty="0">
                <a:solidFill>
                  <a:srgbClr val="FF0000"/>
                </a:solidFill>
                <a:latin typeface="Book Antiqua" panose="02040602050305030304" pitchFamily="18" charset="0"/>
              </a:rPr>
              <a:t>Marginal Cost</a:t>
            </a:r>
            <a:r>
              <a:rPr lang="en-US" sz="2400" dirty="0">
                <a:latin typeface="Book Antiqua" panose="02040602050305030304" pitchFamily="18" charset="0"/>
              </a:rPr>
              <a:t>:</a:t>
            </a:r>
          </a:p>
        </p:txBody>
      </p:sp>
      <p:sp>
        <p:nvSpPr>
          <p:cNvPr id="32771" name="Text Box 4"/>
          <p:cNvSpPr txBox="1">
            <a:spLocks noChangeArrowheads="1"/>
          </p:cNvSpPr>
          <p:nvPr/>
        </p:nvSpPr>
        <p:spPr bwMode="auto">
          <a:xfrm>
            <a:off x="2951163" y="1376363"/>
            <a:ext cx="2484933" cy="1015663"/>
          </a:xfrm>
          <a:prstGeom prst="rect">
            <a:avLst/>
          </a:prstGeom>
          <a:noFill/>
          <a:ln w="9525">
            <a:noFill/>
            <a:miter lim="800000"/>
            <a:headEnd/>
            <a:tailEnd/>
          </a:ln>
        </p:spPr>
        <p:txBody>
          <a:bodyPr wrap="square">
            <a:spAutoFit/>
          </a:bodyPr>
          <a:lstStyle/>
          <a:p>
            <a:pPr>
              <a:spcBef>
                <a:spcPct val="50000"/>
              </a:spcBef>
            </a:pPr>
            <a:r>
              <a:rPr lang="en-US" sz="2400" dirty="0" smtClean="0">
                <a:solidFill>
                  <a:srgbClr val="147627"/>
                </a:solidFill>
                <a:latin typeface="Book Antiqua" panose="02040602050305030304" pitchFamily="18" charset="0"/>
              </a:rPr>
              <a:t>MP </a:t>
            </a:r>
            <a:r>
              <a:rPr lang="en-US" sz="2400" dirty="0">
                <a:solidFill>
                  <a:srgbClr val="147627"/>
                </a:solidFill>
                <a:latin typeface="Book Antiqua" panose="02040602050305030304" pitchFamily="18" charset="0"/>
              </a:rPr>
              <a:t>= p – c</a:t>
            </a:r>
          </a:p>
          <a:p>
            <a:pPr>
              <a:spcBef>
                <a:spcPct val="50000"/>
              </a:spcBef>
            </a:pPr>
            <a:r>
              <a:rPr lang="en-US" sz="2400" dirty="0">
                <a:solidFill>
                  <a:srgbClr val="FF0000"/>
                </a:solidFill>
                <a:latin typeface="Book Antiqua" panose="02040602050305030304" pitchFamily="18" charset="0"/>
              </a:rPr>
              <a:t>MC = c - v</a:t>
            </a:r>
          </a:p>
        </p:txBody>
      </p:sp>
      <p:sp>
        <p:nvSpPr>
          <p:cNvPr id="32772" name="Text Box 5"/>
          <p:cNvSpPr txBox="1">
            <a:spLocks noChangeArrowheads="1"/>
          </p:cNvSpPr>
          <p:nvPr/>
        </p:nvSpPr>
        <p:spPr bwMode="auto">
          <a:xfrm>
            <a:off x="6480089" y="1376772"/>
            <a:ext cx="2663911" cy="1015663"/>
          </a:xfrm>
          <a:prstGeom prst="rect">
            <a:avLst/>
          </a:prstGeom>
          <a:noFill/>
          <a:ln w="9525">
            <a:noFill/>
            <a:miter lim="800000"/>
            <a:headEnd/>
            <a:tailEnd/>
          </a:ln>
        </p:spPr>
        <p:txBody>
          <a:bodyPr wrap="square">
            <a:spAutoFit/>
          </a:bodyPr>
          <a:lstStyle/>
          <a:p>
            <a:pPr>
              <a:spcBef>
                <a:spcPct val="50000"/>
              </a:spcBef>
            </a:pPr>
            <a:r>
              <a:rPr lang="en-US" sz="2400" dirty="0" smtClean="0">
                <a:solidFill>
                  <a:srgbClr val="147627"/>
                </a:solidFill>
                <a:latin typeface="Book Antiqua" panose="02040602050305030304" pitchFamily="18" charset="0"/>
              </a:rPr>
              <a:t>MP </a:t>
            </a:r>
            <a:r>
              <a:rPr lang="en-US" sz="2400" dirty="0">
                <a:solidFill>
                  <a:srgbClr val="147627"/>
                </a:solidFill>
                <a:latin typeface="Book Antiqua" panose="02040602050305030304" pitchFamily="18" charset="0"/>
              </a:rPr>
              <a:t>= 30 - 10 = </a:t>
            </a:r>
            <a:r>
              <a:rPr lang="en-US" sz="2400" b="1" dirty="0">
                <a:solidFill>
                  <a:srgbClr val="147627"/>
                </a:solidFill>
                <a:latin typeface="Book Antiqua" panose="02040602050305030304" pitchFamily="18" charset="0"/>
              </a:rPr>
              <a:t>20</a:t>
            </a:r>
          </a:p>
          <a:p>
            <a:pPr>
              <a:spcBef>
                <a:spcPct val="50000"/>
              </a:spcBef>
            </a:pPr>
            <a:r>
              <a:rPr lang="en-US" sz="2400" dirty="0">
                <a:solidFill>
                  <a:srgbClr val="FF0000"/>
                </a:solidFill>
                <a:latin typeface="Book Antiqua" panose="02040602050305030304" pitchFamily="18" charset="0"/>
              </a:rPr>
              <a:t>MC = 10-5 = </a:t>
            </a:r>
            <a:r>
              <a:rPr lang="en-US" sz="2400" b="1" dirty="0">
                <a:solidFill>
                  <a:srgbClr val="FF0000"/>
                </a:solidFill>
                <a:latin typeface="Book Antiqua" panose="02040602050305030304" pitchFamily="18" charset="0"/>
              </a:rPr>
              <a:t>5</a:t>
            </a:r>
          </a:p>
        </p:txBody>
      </p:sp>
      <p:sp>
        <p:nvSpPr>
          <p:cNvPr id="32773" name="Rectangle 12"/>
          <p:cNvSpPr>
            <a:spLocks noGrp="1" noChangeArrowheads="1"/>
          </p:cNvSpPr>
          <p:nvPr>
            <p:ph type="title"/>
          </p:nvPr>
        </p:nvSpPr>
        <p:spPr>
          <a:xfrm>
            <a:off x="1" y="0"/>
            <a:ext cx="9144000" cy="836712"/>
          </a:xfrm>
          <a:noFill/>
        </p:spPr>
        <p:txBody>
          <a:bodyPr/>
          <a:lstStyle/>
          <a:p>
            <a:pPr eaLnBrk="1" hangingPunct="1"/>
            <a:r>
              <a:rPr lang="en-US" sz="3200" dirty="0" smtClean="0"/>
              <a:t>Analytical Solution for the Optimal Service Level</a:t>
            </a:r>
          </a:p>
        </p:txBody>
      </p:sp>
      <p:sp>
        <p:nvSpPr>
          <p:cNvPr id="823309" name="Text Box 13"/>
          <p:cNvSpPr txBox="1">
            <a:spLocks noChangeArrowheads="1"/>
          </p:cNvSpPr>
          <p:nvPr/>
        </p:nvSpPr>
        <p:spPr bwMode="auto">
          <a:xfrm>
            <a:off x="287338" y="2492896"/>
            <a:ext cx="8856662" cy="3970318"/>
          </a:xfrm>
          <a:prstGeom prst="rect">
            <a:avLst/>
          </a:prstGeom>
          <a:noFill/>
          <a:ln w="9525">
            <a:noFill/>
            <a:miter lim="800000"/>
            <a:headEnd/>
            <a:tailEnd/>
          </a:ln>
        </p:spPr>
        <p:txBody>
          <a:bodyPr wrap="square">
            <a:spAutoFit/>
          </a:bodyPr>
          <a:lstStyle/>
          <a:p>
            <a:pPr>
              <a:spcBef>
                <a:spcPct val="50000"/>
              </a:spcBef>
            </a:pPr>
            <a:r>
              <a:rPr lang="en-US" sz="2400" dirty="0">
                <a:latin typeface="Book Antiqua" panose="02040602050305030304" pitchFamily="18" charset="0"/>
              </a:rPr>
              <a:t>Suppose I have ordered Q units. </a:t>
            </a:r>
          </a:p>
          <a:p>
            <a:pPr>
              <a:spcBef>
                <a:spcPct val="50000"/>
              </a:spcBef>
            </a:pPr>
            <a:r>
              <a:rPr lang="en-US" sz="2400" dirty="0">
                <a:latin typeface="Book Antiqua" panose="02040602050305030304" pitchFamily="18" charset="0"/>
              </a:rPr>
              <a:t>What is the expected cost of ordering one more units?</a:t>
            </a:r>
          </a:p>
          <a:p>
            <a:pPr>
              <a:spcBef>
                <a:spcPct val="50000"/>
              </a:spcBef>
            </a:pPr>
            <a:r>
              <a:rPr lang="en-US" sz="2400" dirty="0">
                <a:latin typeface="Book Antiqua" panose="02040602050305030304" pitchFamily="18" charset="0"/>
              </a:rPr>
              <a:t>What is the expected benefit of ordering one more units?</a:t>
            </a:r>
          </a:p>
          <a:p>
            <a:pPr>
              <a:spcBef>
                <a:spcPct val="50000"/>
              </a:spcBef>
            </a:pPr>
            <a:r>
              <a:rPr lang="en-US" sz="2400" dirty="0">
                <a:latin typeface="Book Antiqua" panose="02040602050305030304" pitchFamily="18" charset="0"/>
              </a:rPr>
              <a:t>If I have ordered  one unit more than Q units, the probability of not selling that extra unit </a:t>
            </a:r>
            <a:r>
              <a:rPr lang="en-US" sz="2400" dirty="0" smtClean="0">
                <a:latin typeface="Book Antiqua" panose="02040602050305030304" pitchFamily="18" charset="0"/>
              </a:rPr>
              <a:t>is the probability demand to be </a:t>
            </a:r>
            <a:r>
              <a:rPr lang="en-US" sz="2400" dirty="0">
                <a:latin typeface="Book Antiqua" panose="02040602050305030304" pitchFamily="18" charset="0"/>
              </a:rPr>
              <a:t>less than or equal to Q. </a:t>
            </a:r>
            <a:endParaRPr lang="en-US" sz="2400" dirty="0" smtClean="0">
              <a:latin typeface="Book Antiqua" panose="02040602050305030304" pitchFamily="18" charset="0"/>
            </a:endParaRPr>
          </a:p>
          <a:p>
            <a:pPr>
              <a:spcBef>
                <a:spcPct val="50000"/>
              </a:spcBef>
            </a:pPr>
            <a:r>
              <a:rPr lang="en-US" sz="2400" dirty="0" smtClean="0">
                <a:latin typeface="Book Antiqua" panose="02040602050305030304" pitchFamily="18" charset="0"/>
              </a:rPr>
              <a:t>Since </a:t>
            </a:r>
            <a:r>
              <a:rPr lang="en-US" sz="2400" dirty="0">
                <a:latin typeface="Book Antiqua" panose="02040602050305030304" pitchFamily="18" charset="0"/>
              </a:rPr>
              <a:t>we have P( </a:t>
            </a:r>
            <a:r>
              <a:rPr lang="en-US" sz="2400" b="1" i="1" dirty="0" smtClean="0">
                <a:latin typeface="Book Antiqua" panose="02040602050305030304" pitchFamily="18" charset="0"/>
              </a:rPr>
              <a:t>R </a:t>
            </a:r>
            <a:r>
              <a:rPr lang="en-US" sz="2400" i="1" dirty="0">
                <a:latin typeface="Book Antiqua" panose="02040602050305030304" pitchFamily="18" charset="0"/>
              </a:rPr>
              <a:t>≤ Q)</a:t>
            </a:r>
            <a:r>
              <a:rPr lang="en-US" sz="2400" dirty="0">
                <a:latin typeface="Book Antiqua" panose="02040602050305030304" pitchFamily="18" charset="0"/>
              </a:rPr>
              <a:t>.</a:t>
            </a:r>
          </a:p>
          <a:p>
            <a:pPr>
              <a:spcBef>
                <a:spcPct val="50000"/>
              </a:spcBef>
            </a:pPr>
            <a:r>
              <a:rPr lang="en-US" sz="2400" dirty="0" smtClean="0">
                <a:solidFill>
                  <a:srgbClr val="FF0000"/>
                </a:solidFill>
                <a:latin typeface="Book Antiqua" panose="02040602050305030304" pitchFamily="18" charset="0"/>
              </a:rPr>
              <a:t>The </a:t>
            </a:r>
            <a:r>
              <a:rPr lang="en-US" sz="2400" dirty="0">
                <a:solidFill>
                  <a:srgbClr val="FF0000"/>
                </a:solidFill>
                <a:latin typeface="Book Antiqua" panose="02040602050305030304" pitchFamily="18" charset="0"/>
              </a:rPr>
              <a:t>expected marginal cost =MC</a:t>
            </a:r>
            <a:r>
              <a:rPr lang="en-US" sz="2400" dirty="0">
                <a:solidFill>
                  <a:srgbClr val="FF0000"/>
                </a:solidFill>
                <a:latin typeface="Book Antiqua" panose="02040602050305030304" pitchFamily="18" charset="0"/>
                <a:cs typeface="Arial" pitchFamily="34" charset="0"/>
              </a:rPr>
              <a:t>× </a:t>
            </a:r>
            <a:r>
              <a:rPr lang="en-US" sz="2400" dirty="0">
                <a:solidFill>
                  <a:srgbClr val="FF0000"/>
                </a:solidFill>
                <a:latin typeface="Book Antiqua" panose="02040602050305030304" pitchFamily="18" charset="0"/>
              </a:rPr>
              <a:t>P( </a:t>
            </a:r>
            <a:r>
              <a:rPr lang="en-US" sz="2400" b="1" i="1" dirty="0" smtClean="0">
                <a:solidFill>
                  <a:srgbClr val="FF0000"/>
                </a:solidFill>
                <a:latin typeface="Book Antiqua" panose="02040602050305030304" pitchFamily="18" charset="0"/>
              </a:rPr>
              <a:t>R </a:t>
            </a:r>
            <a:r>
              <a:rPr lang="en-US" sz="2400" i="1" dirty="0">
                <a:solidFill>
                  <a:srgbClr val="FF0000"/>
                </a:solidFill>
                <a:latin typeface="Book Antiqua" panose="02040602050305030304" pitchFamily="18" charset="0"/>
              </a:rPr>
              <a:t>≤ Q</a:t>
            </a:r>
            <a:r>
              <a:rPr lang="en-US" sz="2400" i="1" dirty="0" smtClean="0">
                <a:solidFill>
                  <a:srgbClr val="FF0000"/>
                </a:solidFill>
                <a:latin typeface="Book Antiqua" panose="02040602050305030304" pitchFamily="18" charset="0"/>
              </a:rPr>
              <a:t>)</a:t>
            </a:r>
            <a:endParaRPr lang="en-US" sz="2400" dirty="0">
              <a:solidFill>
                <a:srgbClr val="FF0000"/>
              </a:solidFill>
              <a:latin typeface="Book Antiqua" panose="02040602050305030304" pitchFamily="18" charset="0"/>
              <a:cs typeface="Arial" pitchFamily="34" charset="0"/>
            </a:endParaRPr>
          </a:p>
        </p:txBody>
      </p:sp>
    </p:spTree>
    <p:extLst>
      <p:ext uri="{BB962C8B-B14F-4D97-AF65-F5344CB8AC3E}">
        <p14:creationId xmlns:p14="http://schemas.microsoft.com/office/powerpoint/2010/main" val="656379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3309">
                                            <p:txEl>
                                              <p:pRg st="0" end="0"/>
                                            </p:txEl>
                                          </p:spTgt>
                                        </p:tgtEl>
                                        <p:attrNameLst>
                                          <p:attrName>style.visibility</p:attrName>
                                        </p:attrNameLst>
                                      </p:cBhvr>
                                      <p:to>
                                        <p:strVal val="visible"/>
                                      </p:to>
                                    </p:set>
                                    <p:animEffect transition="in" filter="dissolve">
                                      <p:cBhvr>
                                        <p:cTn id="7" dur="500"/>
                                        <p:tgtEl>
                                          <p:spTgt spid="8233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3309">
                                            <p:txEl>
                                              <p:pRg st="1" end="1"/>
                                            </p:txEl>
                                          </p:spTgt>
                                        </p:tgtEl>
                                        <p:attrNameLst>
                                          <p:attrName>style.visibility</p:attrName>
                                        </p:attrNameLst>
                                      </p:cBhvr>
                                      <p:to>
                                        <p:strVal val="visible"/>
                                      </p:to>
                                    </p:set>
                                    <p:animEffect transition="in" filter="dissolve">
                                      <p:cBhvr>
                                        <p:cTn id="12" dur="500"/>
                                        <p:tgtEl>
                                          <p:spTgt spid="8233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3309">
                                            <p:txEl>
                                              <p:pRg st="2" end="2"/>
                                            </p:txEl>
                                          </p:spTgt>
                                        </p:tgtEl>
                                        <p:attrNameLst>
                                          <p:attrName>style.visibility</p:attrName>
                                        </p:attrNameLst>
                                      </p:cBhvr>
                                      <p:to>
                                        <p:strVal val="visible"/>
                                      </p:to>
                                    </p:set>
                                    <p:animEffect transition="in" filter="dissolve">
                                      <p:cBhvr>
                                        <p:cTn id="17" dur="500"/>
                                        <p:tgtEl>
                                          <p:spTgt spid="8233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3309">
                                            <p:txEl>
                                              <p:pRg st="3" end="3"/>
                                            </p:txEl>
                                          </p:spTgt>
                                        </p:tgtEl>
                                        <p:attrNameLst>
                                          <p:attrName>style.visibility</p:attrName>
                                        </p:attrNameLst>
                                      </p:cBhvr>
                                      <p:to>
                                        <p:strVal val="visible"/>
                                      </p:to>
                                    </p:set>
                                    <p:animEffect transition="in" filter="dissolve">
                                      <p:cBhvr>
                                        <p:cTn id="22" dur="500"/>
                                        <p:tgtEl>
                                          <p:spTgt spid="8233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3309">
                                            <p:txEl>
                                              <p:pRg st="4" end="4"/>
                                            </p:txEl>
                                          </p:spTgt>
                                        </p:tgtEl>
                                        <p:attrNameLst>
                                          <p:attrName>style.visibility</p:attrName>
                                        </p:attrNameLst>
                                      </p:cBhvr>
                                      <p:to>
                                        <p:strVal val="visible"/>
                                      </p:to>
                                    </p:set>
                                    <p:animEffect transition="in" filter="dissolve">
                                      <p:cBhvr>
                                        <p:cTn id="27" dur="500"/>
                                        <p:tgtEl>
                                          <p:spTgt spid="8233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3309">
                                            <p:txEl>
                                              <p:pRg st="5" end="5"/>
                                            </p:txEl>
                                          </p:spTgt>
                                        </p:tgtEl>
                                        <p:attrNameLst>
                                          <p:attrName>style.visibility</p:attrName>
                                        </p:attrNameLst>
                                      </p:cBhvr>
                                      <p:to>
                                        <p:strVal val="visible"/>
                                      </p:to>
                                    </p:set>
                                    <p:animEffect transition="in" filter="dissolve">
                                      <p:cBhvr>
                                        <p:cTn id="32" dur="500"/>
                                        <p:tgtEl>
                                          <p:spTgt spid="8233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0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12"/>
          <p:cNvSpPr>
            <a:spLocks noGrp="1" noChangeArrowheads="1"/>
          </p:cNvSpPr>
          <p:nvPr>
            <p:ph type="title"/>
          </p:nvPr>
        </p:nvSpPr>
        <p:spPr>
          <a:xfrm>
            <a:off x="1" y="44624"/>
            <a:ext cx="9144000" cy="836712"/>
          </a:xfrm>
          <a:noFill/>
        </p:spPr>
        <p:txBody>
          <a:bodyPr/>
          <a:lstStyle/>
          <a:p>
            <a:pPr eaLnBrk="1" hangingPunct="1"/>
            <a:r>
              <a:rPr lang="en-US" sz="3200" dirty="0" smtClean="0"/>
              <a:t>Analytical Solution for the Optimal Service Level</a:t>
            </a:r>
          </a:p>
        </p:txBody>
      </p:sp>
      <p:sp>
        <p:nvSpPr>
          <p:cNvPr id="823309" name="Text Box 13"/>
          <p:cNvSpPr txBox="1">
            <a:spLocks noChangeArrowheads="1"/>
          </p:cNvSpPr>
          <p:nvPr/>
        </p:nvSpPr>
        <p:spPr bwMode="auto">
          <a:xfrm>
            <a:off x="107504" y="1052736"/>
            <a:ext cx="9036496" cy="4154984"/>
          </a:xfrm>
          <a:prstGeom prst="rect">
            <a:avLst/>
          </a:prstGeom>
          <a:noFill/>
          <a:ln w="9525">
            <a:noFill/>
            <a:miter lim="800000"/>
            <a:headEnd/>
            <a:tailEnd/>
          </a:ln>
        </p:spPr>
        <p:txBody>
          <a:bodyPr wrap="square">
            <a:spAutoFit/>
          </a:bodyPr>
          <a:lstStyle/>
          <a:p>
            <a:pPr>
              <a:spcBef>
                <a:spcPct val="50000"/>
              </a:spcBef>
            </a:pPr>
            <a:r>
              <a:rPr lang="en-US" sz="2400" dirty="0" smtClean="0">
                <a:latin typeface="Book Antiqua" panose="02040602050305030304" pitchFamily="18" charset="0"/>
              </a:rPr>
              <a:t>If </a:t>
            </a:r>
            <a:r>
              <a:rPr lang="en-US" sz="2400" dirty="0">
                <a:latin typeface="Book Antiqua" panose="02040602050305030304" pitchFamily="18" charset="0"/>
              </a:rPr>
              <a:t>I have ordered  one unit more than Q units, the probability of  selling that extra unit is </a:t>
            </a:r>
            <a:r>
              <a:rPr lang="en-US" sz="2400" dirty="0" smtClean="0">
                <a:latin typeface="Book Antiqua" panose="02040602050305030304" pitchFamily="18" charset="0"/>
              </a:rPr>
              <a:t>the probability of demand to be greater </a:t>
            </a:r>
            <a:r>
              <a:rPr lang="en-US" sz="2400" dirty="0">
                <a:latin typeface="Book Antiqua" panose="02040602050305030304" pitchFamily="18" charset="0"/>
              </a:rPr>
              <a:t>than Q.  </a:t>
            </a:r>
            <a:endParaRPr lang="en-US" sz="2400" dirty="0" smtClean="0">
              <a:latin typeface="Book Antiqua" panose="02040602050305030304" pitchFamily="18" charset="0"/>
            </a:endParaRPr>
          </a:p>
          <a:p>
            <a:pPr>
              <a:spcBef>
                <a:spcPct val="50000"/>
              </a:spcBef>
            </a:pPr>
            <a:r>
              <a:rPr lang="en-US" sz="2400" dirty="0" smtClean="0">
                <a:latin typeface="Book Antiqua" panose="02040602050305030304" pitchFamily="18" charset="0"/>
              </a:rPr>
              <a:t>We </a:t>
            </a:r>
            <a:r>
              <a:rPr lang="en-US" sz="2400" dirty="0">
                <a:latin typeface="Book Antiqua" panose="02040602050305030304" pitchFamily="18" charset="0"/>
              </a:rPr>
              <a:t>know that </a:t>
            </a:r>
            <a:r>
              <a:rPr lang="en-US" sz="2400" dirty="0" smtClean="0">
                <a:latin typeface="Book Antiqua" panose="02040602050305030304" pitchFamily="18" charset="0"/>
              </a:rPr>
              <a:t>P(</a:t>
            </a:r>
            <a:r>
              <a:rPr lang="en-US" sz="2400" b="1" i="1" dirty="0" smtClean="0">
                <a:latin typeface="Book Antiqua" panose="02040602050305030304" pitchFamily="18" charset="0"/>
              </a:rPr>
              <a:t>R </a:t>
            </a:r>
            <a:r>
              <a:rPr lang="en-US" sz="2400" dirty="0" smtClean="0">
                <a:latin typeface="Book Antiqua" panose="02040602050305030304" pitchFamily="18" charset="0"/>
              </a:rPr>
              <a:t>&gt; Q) </a:t>
            </a:r>
            <a:r>
              <a:rPr lang="en-US" sz="2400" dirty="0">
                <a:latin typeface="Book Antiqua" panose="02040602050305030304" pitchFamily="18" charset="0"/>
              </a:rPr>
              <a:t>= 1- </a:t>
            </a:r>
            <a:r>
              <a:rPr lang="en-US" sz="2400" dirty="0" smtClean="0">
                <a:latin typeface="Book Antiqua" panose="02040602050305030304" pitchFamily="18" charset="0"/>
              </a:rPr>
              <a:t>P(</a:t>
            </a:r>
            <a:r>
              <a:rPr lang="en-US" sz="2400" b="1" i="1" dirty="0" smtClean="0">
                <a:latin typeface="Book Antiqua" panose="02040602050305030304" pitchFamily="18" charset="0"/>
              </a:rPr>
              <a:t>R </a:t>
            </a:r>
            <a:r>
              <a:rPr lang="en-US" sz="2400" i="1" dirty="0" smtClean="0">
                <a:latin typeface="Book Antiqua" panose="02040602050305030304" pitchFamily="18" charset="0"/>
              </a:rPr>
              <a:t>≤ </a:t>
            </a:r>
            <a:r>
              <a:rPr lang="en-US" sz="2400" i="1" dirty="0">
                <a:latin typeface="Book Antiqua" panose="02040602050305030304" pitchFamily="18" charset="0"/>
              </a:rPr>
              <a:t>Q)</a:t>
            </a:r>
            <a:r>
              <a:rPr lang="en-US" sz="2400" dirty="0">
                <a:latin typeface="Book Antiqua" panose="02040602050305030304" pitchFamily="18" charset="0"/>
              </a:rPr>
              <a:t>.</a:t>
            </a:r>
          </a:p>
          <a:p>
            <a:pPr>
              <a:spcBef>
                <a:spcPct val="50000"/>
              </a:spcBef>
            </a:pPr>
            <a:r>
              <a:rPr lang="en-US" sz="2400" dirty="0">
                <a:solidFill>
                  <a:srgbClr val="147627"/>
                </a:solidFill>
                <a:latin typeface="Book Antiqua" panose="02040602050305030304" pitchFamily="18" charset="0"/>
              </a:rPr>
              <a:t>The expected marginal benefit = MB</a:t>
            </a:r>
            <a:r>
              <a:rPr lang="en-US" sz="2400" dirty="0">
                <a:solidFill>
                  <a:srgbClr val="147627"/>
                </a:solidFill>
                <a:latin typeface="Book Antiqua" panose="02040602050305030304" pitchFamily="18" charset="0"/>
                <a:cs typeface="Arial" pitchFamily="34" charset="0"/>
              </a:rPr>
              <a:t>× [1-</a:t>
            </a:r>
            <a:r>
              <a:rPr lang="en-US" sz="2400" dirty="0">
                <a:solidFill>
                  <a:srgbClr val="147627"/>
                </a:solidFill>
                <a:latin typeface="Book Antiqua" panose="02040602050305030304" pitchFamily="18" charset="0"/>
              </a:rPr>
              <a:t>Prob.( </a:t>
            </a:r>
            <a:r>
              <a:rPr lang="en-US" sz="2400" b="1" i="1" dirty="0" smtClean="0">
                <a:solidFill>
                  <a:srgbClr val="147627"/>
                </a:solidFill>
                <a:latin typeface="Book Antiqua" panose="02040602050305030304" pitchFamily="18" charset="0"/>
              </a:rPr>
              <a:t>r </a:t>
            </a:r>
            <a:r>
              <a:rPr lang="en-US" sz="2400" i="1" dirty="0">
                <a:solidFill>
                  <a:srgbClr val="147627"/>
                </a:solidFill>
                <a:latin typeface="Book Antiqua" panose="02040602050305030304" pitchFamily="18" charset="0"/>
              </a:rPr>
              <a:t>≤ Q</a:t>
            </a:r>
            <a:r>
              <a:rPr lang="en-US" sz="2400" i="1" dirty="0" smtClean="0">
                <a:solidFill>
                  <a:srgbClr val="147627"/>
                </a:solidFill>
                <a:latin typeface="Book Antiqua" panose="02040602050305030304" pitchFamily="18" charset="0"/>
              </a:rPr>
              <a:t>)</a:t>
            </a:r>
            <a:r>
              <a:rPr lang="en-US" sz="2400" dirty="0" smtClean="0">
                <a:solidFill>
                  <a:srgbClr val="147627"/>
                </a:solidFill>
                <a:latin typeface="Book Antiqua" panose="02040602050305030304" pitchFamily="18" charset="0"/>
              </a:rPr>
              <a:t>]</a:t>
            </a:r>
          </a:p>
          <a:p>
            <a:pPr>
              <a:spcBef>
                <a:spcPct val="50000"/>
              </a:spcBef>
            </a:pPr>
            <a:r>
              <a:rPr lang="en-US" sz="2400" dirty="0" smtClean="0">
                <a:latin typeface="Book Antiqua" panose="02040602050305030304" pitchFamily="18" charset="0"/>
              </a:rPr>
              <a:t>As long as expected marginal cost is </a:t>
            </a:r>
            <a:r>
              <a:rPr lang="en-US" sz="2400" b="1" dirty="0" smtClean="0">
                <a:latin typeface="Book Antiqua" panose="02040602050305030304" pitchFamily="18" charset="0"/>
              </a:rPr>
              <a:t>less than expected marginal profit </a:t>
            </a:r>
            <a:r>
              <a:rPr lang="en-US" sz="2400" dirty="0" smtClean="0">
                <a:latin typeface="Book Antiqua" panose="02040602050305030304" pitchFamily="18" charset="0"/>
              </a:rPr>
              <a:t>we buy the next unit. </a:t>
            </a:r>
          </a:p>
          <a:p>
            <a:pPr>
              <a:spcBef>
                <a:spcPct val="50000"/>
              </a:spcBef>
            </a:pPr>
            <a:r>
              <a:rPr lang="en-US" sz="2400" dirty="0" smtClean="0">
                <a:latin typeface="Book Antiqua" panose="02040602050305030304" pitchFamily="18" charset="0"/>
              </a:rPr>
              <a:t>We stop as soon as: </a:t>
            </a:r>
            <a:r>
              <a:rPr lang="en-US" sz="2400" b="1" dirty="0" smtClean="0">
                <a:latin typeface="Book Antiqua" panose="02040602050305030304" pitchFamily="18" charset="0"/>
              </a:rPr>
              <a:t>Expected marginal cost </a:t>
            </a:r>
            <a:r>
              <a:rPr lang="en-US" sz="2400" b="1" dirty="0" smtClean="0">
                <a:latin typeface="Book Antiqua" panose="02040602050305030304" pitchFamily="18" charset="0"/>
                <a:cs typeface="Arial" pitchFamily="34" charset="0"/>
              </a:rPr>
              <a:t>≥ </a:t>
            </a:r>
            <a:r>
              <a:rPr lang="en-US" sz="2400" b="1" dirty="0" smtClean="0">
                <a:latin typeface="Book Antiqua" panose="02040602050305030304" pitchFamily="18" charset="0"/>
              </a:rPr>
              <a:t>Expected marginal profit. </a:t>
            </a:r>
            <a:endParaRPr lang="en-US" sz="2400" dirty="0">
              <a:solidFill>
                <a:srgbClr val="147627"/>
              </a:solidFill>
              <a:latin typeface="Book Antiqua" panose="02040602050305030304" pitchFamily="18" charset="0"/>
            </a:endParaRPr>
          </a:p>
        </p:txBody>
      </p:sp>
    </p:spTree>
    <p:extLst>
      <p:ext uri="{BB962C8B-B14F-4D97-AF65-F5344CB8AC3E}">
        <p14:creationId xmlns:p14="http://schemas.microsoft.com/office/powerpoint/2010/main" val="662510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3309">
                                            <p:txEl>
                                              <p:pRg st="0" end="0"/>
                                            </p:txEl>
                                          </p:spTgt>
                                        </p:tgtEl>
                                        <p:attrNameLst>
                                          <p:attrName>style.visibility</p:attrName>
                                        </p:attrNameLst>
                                      </p:cBhvr>
                                      <p:to>
                                        <p:strVal val="visible"/>
                                      </p:to>
                                    </p:set>
                                    <p:animEffect transition="in" filter="dissolve">
                                      <p:cBhvr>
                                        <p:cTn id="7" dur="500"/>
                                        <p:tgtEl>
                                          <p:spTgt spid="8233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3309">
                                            <p:txEl>
                                              <p:pRg st="1" end="1"/>
                                            </p:txEl>
                                          </p:spTgt>
                                        </p:tgtEl>
                                        <p:attrNameLst>
                                          <p:attrName>style.visibility</p:attrName>
                                        </p:attrNameLst>
                                      </p:cBhvr>
                                      <p:to>
                                        <p:strVal val="visible"/>
                                      </p:to>
                                    </p:set>
                                    <p:animEffect transition="in" filter="dissolve">
                                      <p:cBhvr>
                                        <p:cTn id="12" dur="500"/>
                                        <p:tgtEl>
                                          <p:spTgt spid="8233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3309">
                                            <p:txEl>
                                              <p:pRg st="2" end="2"/>
                                            </p:txEl>
                                          </p:spTgt>
                                        </p:tgtEl>
                                        <p:attrNameLst>
                                          <p:attrName>style.visibility</p:attrName>
                                        </p:attrNameLst>
                                      </p:cBhvr>
                                      <p:to>
                                        <p:strVal val="visible"/>
                                      </p:to>
                                    </p:set>
                                    <p:animEffect transition="in" filter="dissolve">
                                      <p:cBhvr>
                                        <p:cTn id="17" dur="500"/>
                                        <p:tgtEl>
                                          <p:spTgt spid="8233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3309">
                                            <p:txEl>
                                              <p:pRg st="3" end="3"/>
                                            </p:txEl>
                                          </p:spTgt>
                                        </p:tgtEl>
                                        <p:attrNameLst>
                                          <p:attrName>style.visibility</p:attrName>
                                        </p:attrNameLst>
                                      </p:cBhvr>
                                      <p:to>
                                        <p:strVal val="visible"/>
                                      </p:to>
                                    </p:set>
                                    <p:animEffect transition="in" filter="dissolve">
                                      <p:cBhvr>
                                        <p:cTn id="22" dur="500"/>
                                        <p:tgtEl>
                                          <p:spTgt spid="8233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3309">
                                            <p:txEl>
                                              <p:pRg st="4" end="4"/>
                                            </p:txEl>
                                          </p:spTgt>
                                        </p:tgtEl>
                                        <p:attrNameLst>
                                          <p:attrName>style.visibility</p:attrName>
                                        </p:attrNameLst>
                                      </p:cBhvr>
                                      <p:to>
                                        <p:strVal val="visible"/>
                                      </p:to>
                                    </p:set>
                                    <p:animEffect transition="in" filter="dissolve">
                                      <p:cBhvr>
                                        <p:cTn id="27" dur="500"/>
                                        <p:tgtEl>
                                          <p:spTgt spid="8233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0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7" name="Text Box 7"/>
          <p:cNvSpPr txBox="1">
            <a:spLocks noChangeArrowheads="1"/>
          </p:cNvSpPr>
          <p:nvPr/>
        </p:nvSpPr>
        <p:spPr bwMode="auto">
          <a:xfrm>
            <a:off x="1187624" y="996730"/>
            <a:ext cx="6480720" cy="461665"/>
          </a:xfrm>
          <a:prstGeom prst="rect">
            <a:avLst/>
          </a:prstGeom>
          <a:noFill/>
          <a:ln w="9525">
            <a:noFill/>
            <a:miter lim="800000"/>
            <a:headEnd/>
            <a:tailEnd/>
          </a:ln>
        </p:spPr>
        <p:txBody>
          <a:bodyPr wrap="square">
            <a:spAutoFit/>
          </a:bodyPr>
          <a:lstStyle/>
          <a:p>
            <a:pPr>
              <a:spcBef>
                <a:spcPct val="50000"/>
              </a:spcBef>
            </a:pPr>
            <a:r>
              <a:rPr lang="en-US" sz="2400" dirty="0" err="1" smtClean="0">
                <a:solidFill>
                  <a:srgbClr val="FF0000"/>
                </a:solidFill>
                <a:latin typeface="Book Antiqua" panose="02040602050305030304" pitchFamily="18" charset="0"/>
              </a:rPr>
              <a:t>MC</a:t>
            </a:r>
            <a:r>
              <a:rPr lang="en-US" sz="2400" dirty="0" err="1" smtClean="0">
                <a:solidFill>
                  <a:srgbClr val="FF0000"/>
                </a:solidFill>
                <a:latin typeface="Book Antiqua" panose="02040602050305030304" pitchFamily="18" charset="0"/>
                <a:cs typeface="Times New Roman" pitchFamily="18" charset="0"/>
              </a:rPr>
              <a:t>×</a:t>
            </a:r>
            <a:r>
              <a:rPr lang="en-US" sz="2400" dirty="0" err="1" smtClean="0">
                <a:solidFill>
                  <a:srgbClr val="FF0000"/>
                </a:solidFill>
                <a:latin typeface="Book Antiqua" panose="02040602050305030304" pitchFamily="18" charset="0"/>
              </a:rPr>
              <a:t>Prob</a:t>
            </a:r>
            <a:r>
              <a:rPr lang="en-US" sz="2400" dirty="0" smtClean="0">
                <a:solidFill>
                  <a:srgbClr val="FF0000"/>
                </a:solidFill>
                <a:latin typeface="Book Antiqua" panose="02040602050305030304" pitchFamily="18" charset="0"/>
              </a:rPr>
              <a:t>(</a:t>
            </a:r>
            <a:r>
              <a:rPr lang="en-US" sz="2400" b="1" i="1" dirty="0" smtClean="0">
                <a:solidFill>
                  <a:srgbClr val="FF0000"/>
                </a:solidFill>
                <a:latin typeface="Book Antiqua" panose="02040602050305030304" pitchFamily="18" charset="0"/>
              </a:rPr>
              <a:t>R</a:t>
            </a:r>
            <a:r>
              <a:rPr lang="en-US" sz="2400" dirty="0" smtClean="0">
                <a:solidFill>
                  <a:srgbClr val="FF0000"/>
                </a:solidFill>
                <a:latin typeface="Book Antiqua" panose="02040602050305030304" pitchFamily="18" charset="0"/>
              </a:rPr>
              <a:t> </a:t>
            </a:r>
            <a:r>
              <a:rPr lang="en-US" sz="2400" dirty="0">
                <a:solidFill>
                  <a:srgbClr val="FF0000"/>
                </a:solidFill>
                <a:latin typeface="Book Antiqua" panose="02040602050305030304" pitchFamily="18" charset="0"/>
              </a:rPr>
              <a:t>≤ Q*)</a:t>
            </a:r>
            <a:r>
              <a:rPr lang="en-US" sz="2400" dirty="0">
                <a:latin typeface="Book Antiqua" panose="02040602050305030304" pitchFamily="18" charset="0"/>
              </a:rPr>
              <a:t> ≥ </a:t>
            </a:r>
            <a:r>
              <a:rPr lang="en-US" sz="2400" dirty="0" smtClean="0">
                <a:solidFill>
                  <a:srgbClr val="147627"/>
                </a:solidFill>
                <a:latin typeface="Book Antiqua" panose="02040602050305030304" pitchFamily="18" charset="0"/>
              </a:rPr>
              <a:t>MP</a:t>
            </a:r>
            <a:r>
              <a:rPr lang="en-US" sz="2400" dirty="0" smtClean="0">
                <a:solidFill>
                  <a:srgbClr val="147627"/>
                </a:solidFill>
                <a:latin typeface="Book Antiqua" panose="02040602050305030304" pitchFamily="18" charset="0"/>
                <a:cs typeface="Times New Roman" pitchFamily="18" charset="0"/>
              </a:rPr>
              <a:t>×</a:t>
            </a:r>
            <a:r>
              <a:rPr lang="en-US" sz="2400" dirty="0" smtClean="0">
                <a:solidFill>
                  <a:srgbClr val="147627"/>
                </a:solidFill>
                <a:latin typeface="Book Antiqua" panose="02040602050305030304" pitchFamily="18" charset="0"/>
              </a:rPr>
              <a:t> </a:t>
            </a:r>
            <a:r>
              <a:rPr lang="en-US" sz="2400" dirty="0">
                <a:solidFill>
                  <a:srgbClr val="147627"/>
                </a:solidFill>
                <a:latin typeface="Book Antiqua" panose="02040602050305030304" pitchFamily="18" charset="0"/>
              </a:rPr>
              <a:t>[1 – </a:t>
            </a:r>
            <a:r>
              <a:rPr lang="en-US" sz="2400" dirty="0" err="1" smtClean="0">
                <a:solidFill>
                  <a:srgbClr val="147627"/>
                </a:solidFill>
                <a:latin typeface="Book Antiqua" panose="02040602050305030304" pitchFamily="18" charset="0"/>
              </a:rPr>
              <a:t>Prob</a:t>
            </a:r>
            <a:r>
              <a:rPr lang="en-US" sz="2400" dirty="0" smtClean="0">
                <a:solidFill>
                  <a:srgbClr val="147627"/>
                </a:solidFill>
                <a:latin typeface="Book Antiqua" panose="02040602050305030304" pitchFamily="18" charset="0"/>
              </a:rPr>
              <a:t>( </a:t>
            </a:r>
            <a:r>
              <a:rPr lang="en-US" sz="2400" b="1" i="1" dirty="0" smtClean="0">
                <a:solidFill>
                  <a:srgbClr val="147627"/>
                </a:solidFill>
                <a:latin typeface="Book Antiqua" panose="02040602050305030304" pitchFamily="18" charset="0"/>
              </a:rPr>
              <a:t>R</a:t>
            </a:r>
            <a:r>
              <a:rPr lang="en-US" sz="2400" dirty="0" smtClean="0">
                <a:solidFill>
                  <a:srgbClr val="147627"/>
                </a:solidFill>
                <a:latin typeface="Book Antiqua" panose="02040602050305030304" pitchFamily="18" charset="0"/>
              </a:rPr>
              <a:t> </a:t>
            </a:r>
            <a:r>
              <a:rPr lang="en-US" sz="2400" dirty="0">
                <a:solidFill>
                  <a:srgbClr val="147627"/>
                </a:solidFill>
                <a:latin typeface="Book Antiqua" panose="02040602050305030304" pitchFamily="18" charset="0"/>
                <a:cs typeface="Arial" pitchFamily="34" charset="0"/>
              </a:rPr>
              <a:t>≤ Q*)]</a:t>
            </a:r>
          </a:p>
        </p:txBody>
      </p:sp>
      <p:sp>
        <p:nvSpPr>
          <p:cNvPr id="10249" name="Rectangle 12"/>
          <p:cNvSpPr>
            <a:spLocks noGrp="1" noChangeArrowheads="1"/>
          </p:cNvSpPr>
          <p:nvPr>
            <p:ph type="title"/>
          </p:nvPr>
        </p:nvSpPr>
        <p:spPr>
          <a:noFill/>
        </p:spPr>
        <p:txBody>
          <a:bodyPr/>
          <a:lstStyle/>
          <a:p>
            <a:pPr eaLnBrk="1" hangingPunct="1"/>
            <a:r>
              <a:rPr lang="en-US" sz="3200" dirty="0" smtClean="0"/>
              <a:t>Analytical Solution for the Optimal Service Level</a:t>
            </a:r>
          </a:p>
        </p:txBody>
      </p:sp>
      <p:sp>
        <p:nvSpPr>
          <p:cNvPr id="10250" name="Text Box 4"/>
          <p:cNvSpPr txBox="1">
            <a:spLocks noChangeArrowheads="1"/>
          </p:cNvSpPr>
          <p:nvPr/>
        </p:nvSpPr>
        <p:spPr bwMode="auto">
          <a:xfrm>
            <a:off x="2166763" y="2474830"/>
            <a:ext cx="4933391" cy="1015663"/>
          </a:xfrm>
          <a:prstGeom prst="rect">
            <a:avLst/>
          </a:prstGeom>
          <a:noFill/>
          <a:ln w="9525">
            <a:noFill/>
            <a:miter lim="800000"/>
            <a:headEnd/>
            <a:tailEnd/>
          </a:ln>
        </p:spPr>
        <p:txBody>
          <a:bodyPr wrap="square">
            <a:spAutoFit/>
          </a:bodyPr>
          <a:lstStyle/>
          <a:p>
            <a:pPr>
              <a:spcBef>
                <a:spcPct val="50000"/>
              </a:spcBef>
            </a:pPr>
            <a:r>
              <a:rPr lang="en-US" sz="2400" dirty="0" smtClean="0">
                <a:solidFill>
                  <a:srgbClr val="147627"/>
                </a:solidFill>
                <a:latin typeface="Book Antiqua" panose="02040602050305030304" pitchFamily="18" charset="0"/>
              </a:rPr>
              <a:t>MP = p – c = </a:t>
            </a:r>
            <a:r>
              <a:rPr lang="en-US" sz="2400" dirty="0">
                <a:solidFill>
                  <a:srgbClr val="147627"/>
                </a:solidFill>
                <a:latin typeface="Book Antiqua" panose="02040602050305030304" pitchFamily="18" charset="0"/>
              </a:rPr>
              <a:t>Underage Cost = C</a:t>
            </a:r>
            <a:r>
              <a:rPr lang="en-US" sz="2400" baseline="-25000" dirty="0">
                <a:solidFill>
                  <a:srgbClr val="147627"/>
                </a:solidFill>
                <a:latin typeface="Book Antiqua" panose="02040602050305030304" pitchFamily="18" charset="0"/>
              </a:rPr>
              <a:t>u</a:t>
            </a:r>
          </a:p>
          <a:p>
            <a:pPr>
              <a:spcBef>
                <a:spcPct val="50000"/>
              </a:spcBef>
            </a:pPr>
            <a:r>
              <a:rPr lang="en-US" sz="2400" dirty="0">
                <a:solidFill>
                  <a:srgbClr val="FF0000"/>
                </a:solidFill>
                <a:latin typeface="Book Antiqua" panose="02040602050305030304" pitchFamily="18" charset="0"/>
              </a:rPr>
              <a:t>MC </a:t>
            </a:r>
            <a:r>
              <a:rPr lang="en-US" sz="2400" dirty="0" smtClean="0">
                <a:solidFill>
                  <a:srgbClr val="FF0000"/>
                </a:solidFill>
                <a:latin typeface="Book Antiqua" panose="02040602050305030304" pitchFamily="18" charset="0"/>
              </a:rPr>
              <a:t>= c – v = </a:t>
            </a:r>
            <a:r>
              <a:rPr lang="en-US" sz="2400" dirty="0">
                <a:solidFill>
                  <a:srgbClr val="FF0000"/>
                </a:solidFill>
                <a:latin typeface="Book Antiqua" panose="02040602050305030304" pitchFamily="18" charset="0"/>
              </a:rPr>
              <a:t>Overage Cost = C</a:t>
            </a:r>
            <a:r>
              <a:rPr lang="en-US" sz="2400" baseline="-25000" dirty="0">
                <a:solidFill>
                  <a:srgbClr val="FF0000"/>
                </a:solidFill>
                <a:latin typeface="Book Antiqua" panose="02040602050305030304" pitchFamily="18" charset="0"/>
              </a:rPr>
              <a:t>o</a:t>
            </a:r>
          </a:p>
        </p:txBody>
      </p:sp>
      <p:graphicFrame>
        <p:nvGraphicFramePr>
          <p:cNvPr id="10242" name="Object 13"/>
          <p:cNvGraphicFramePr>
            <a:graphicFrameLocks noChangeAspect="1"/>
          </p:cNvGraphicFramePr>
          <p:nvPr>
            <p:extLst>
              <p:ext uri="{D42A27DB-BD31-4B8C-83A1-F6EECF244321}">
                <p14:modId xmlns:p14="http://schemas.microsoft.com/office/powerpoint/2010/main" val="169404596"/>
              </p:ext>
            </p:extLst>
          </p:nvPr>
        </p:nvGraphicFramePr>
        <p:xfrm>
          <a:off x="4572000" y="3573478"/>
          <a:ext cx="1150938" cy="933450"/>
        </p:xfrm>
        <a:graphic>
          <a:graphicData uri="http://schemas.openxmlformats.org/presentationml/2006/ole">
            <mc:AlternateContent xmlns:mc="http://schemas.openxmlformats.org/markup-compatibility/2006">
              <mc:Choice xmlns:v="urn:schemas-microsoft-com:vml" Requires="v">
                <p:oleObj spid="_x0000_s124044" name="Equation" r:id="rId4" imgW="533160" imgH="431640" progId="Equation.3">
                  <p:embed/>
                </p:oleObj>
              </mc:Choice>
              <mc:Fallback>
                <p:oleObj name="Equation" r:id="rId4" imgW="533160" imgH="431640" progId="Equation.3">
                  <p:embed/>
                  <p:pic>
                    <p:nvPicPr>
                      <p:cNvPr id="0" name=""/>
                      <p:cNvPicPr>
                        <a:picLocks noChangeAspect="1" noChangeArrowheads="1"/>
                      </p:cNvPicPr>
                      <p:nvPr/>
                    </p:nvPicPr>
                    <p:blipFill>
                      <a:blip r:embed="rId5"/>
                      <a:srcRect/>
                      <a:stretch>
                        <a:fillRect/>
                      </a:stretch>
                    </p:blipFill>
                    <p:spPr bwMode="auto">
                      <a:xfrm>
                        <a:off x="4572000" y="3573478"/>
                        <a:ext cx="1150938"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2123728" y="1552539"/>
            <a:ext cx="4104456" cy="819150"/>
            <a:chOff x="2051720" y="2240868"/>
            <a:chExt cx="4104456" cy="819150"/>
          </a:xfrm>
        </p:grpSpPr>
        <p:grpSp>
          <p:nvGrpSpPr>
            <p:cNvPr id="2" name="Group 18"/>
            <p:cNvGrpSpPr>
              <a:grpSpLocks/>
            </p:cNvGrpSpPr>
            <p:nvPr/>
          </p:nvGrpSpPr>
          <p:grpSpPr bwMode="auto">
            <a:xfrm>
              <a:off x="2051720" y="2240868"/>
              <a:ext cx="4104456" cy="777875"/>
              <a:chOff x="1315" y="1874"/>
              <a:chExt cx="2041" cy="490"/>
            </a:xfrm>
          </p:grpSpPr>
          <p:graphicFrame>
            <p:nvGraphicFramePr>
              <p:cNvPr id="10245" name="Object 3"/>
              <p:cNvGraphicFramePr>
                <a:graphicFrameLocks noChangeAspect="1"/>
              </p:cNvGraphicFramePr>
              <p:nvPr/>
            </p:nvGraphicFramePr>
            <p:xfrm>
              <a:off x="2517" y="1874"/>
              <a:ext cx="839" cy="490"/>
            </p:xfrm>
            <a:graphic>
              <a:graphicData uri="http://schemas.openxmlformats.org/presentationml/2006/ole">
                <mc:AlternateContent xmlns:mc="http://schemas.openxmlformats.org/markup-compatibility/2006">
                  <mc:Choice xmlns:v="urn:schemas-microsoft-com:vml" Requires="v">
                    <p:oleObj spid="_x0000_s124045" name="Equation" r:id="rId6" imgW="672840" imgH="393480" progId="">
                      <p:embed/>
                    </p:oleObj>
                  </mc:Choice>
                  <mc:Fallback>
                    <p:oleObj name="Equation" r:id="rId6" imgW="672840" imgH="3934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7" y="1874"/>
                            <a:ext cx="83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sp>
            <p:nvSpPr>
              <p:cNvPr id="10254" name="Text Box 8"/>
              <p:cNvSpPr txBox="1">
                <a:spLocks noChangeArrowheads="1"/>
              </p:cNvSpPr>
              <p:nvPr/>
            </p:nvSpPr>
            <p:spPr bwMode="auto">
              <a:xfrm>
                <a:off x="1315" y="2009"/>
                <a:ext cx="1248" cy="291"/>
              </a:xfrm>
              <a:prstGeom prst="rect">
                <a:avLst/>
              </a:prstGeom>
              <a:noFill/>
              <a:ln w="9525">
                <a:noFill/>
                <a:miter lim="800000"/>
                <a:headEnd/>
                <a:tailEnd/>
              </a:ln>
            </p:spPr>
            <p:txBody>
              <a:bodyPr>
                <a:spAutoFit/>
              </a:bodyPr>
              <a:lstStyle/>
              <a:p>
                <a:pPr>
                  <a:spcBef>
                    <a:spcPct val="50000"/>
                  </a:spcBef>
                </a:pPr>
                <a:r>
                  <a:rPr lang="en-US" sz="2400" dirty="0" err="1" smtClean="0">
                    <a:solidFill>
                      <a:srgbClr val="7030A0"/>
                    </a:solidFill>
                    <a:latin typeface="Book Antiqua" panose="02040602050305030304" pitchFamily="18" charset="0"/>
                  </a:rPr>
                  <a:t>Prob</a:t>
                </a:r>
                <a:r>
                  <a:rPr lang="en-US" sz="2400" dirty="0" smtClean="0">
                    <a:solidFill>
                      <a:srgbClr val="7030A0"/>
                    </a:solidFill>
                    <a:latin typeface="Book Antiqua" panose="02040602050305030304" pitchFamily="18" charset="0"/>
                  </a:rPr>
                  <a:t>(</a:t>
                </a:r>
                <a:r>
                  <a:rPr lang="en-US" sz="2400" b="1" i="1" dirty="0" smtClean="0">
                    <a:solidFill>
                      <a:srgbClr val="7030A0"/>
                    </a:solidFill>
                    <a:latin typeface="Book Antiqua" panose="02040602050305030304" pitchFamily="18" charset="0"/>
                  </a:rPr>
                  <a:t>R </a:t>
                </a:r>
                <a:r>
                  <a:rPr lang="en-US" sz="2400" dirty="0">
                    <a:solidFill>
                      <a:srgbClr val="7030A0"/>
                    </a:solidFill>
                    <a:latin typeface="Book Antiqua" panose="02040602050305030304" pitchFamily="18" charset="0"/>
                    <a:cs typeface="Arial" pitchFamily="34" charset="0"/>
                  </a:rPr>
                  <a:t>≤ Q*) ≥ </a:t>
                </a:r>
              </a:p>
            </p:txBody>
          </p:sp>
        </p:grpSp>
        <p:pic>
          <p:nvPicPr>
            <p:cNvPr id="10256" name="Picture 16"/>
            <p:cNvPicPr>
              <a:picLocks noChangeAspect="1" noChangeArrowheads="1"/>
            </p:cNvPicPr>
            <p:nvPr/>
          </p:nvPicPr>
          <p:blipFill>
            <a:blip r:embed="rId8" cstate="print"/>
            <a:srcRect/>
            <a:stretch>
              <a:fillRect/>
            </a:stretch>
          </p:blipFill>
          <p:spPr bwMode="auto">
            <a:xfrm>
              <a:off x="4463988" y="2240868"/>
              <a:ext cx="1666875" cy="819150"/>
            </a:xfrm>
            <a:prstGeom prst="rect">
              <a:avLst/>
            </a:prstGeom>
            <a:noFill/>
            <a:ln w="9525">
              <a:noFill/>
              <a:miter lim="800000"/>
              <a:headEnd/>
              <a:tailEnd/>
            </a:ln>
          </p:spPr>
        </p:pic>
      </p:grpSp>
      <p:sp>
        <p:nvSpPr>
          <p:cNvPr id="19" name="Text Box 8"/>
          <p:cNvSpPr txBox="1">
            <a:spLocks noChangeArrowheads="1"/>
          </p:cNvSpPr>
          <p:nvPr/>
        </p:nvSpPr>
        <p:spPr bwMode="auto">
          <a:xfrm>
            <a:off x="2339752" y="3777818"/>
            <a:ext cx="2509731" cy="461963"/>
          </a:xfrm>
          <a:prstGeom prst="rect">
            <a:avLst/>
          </a:prstGeom>
          <a:noFill/>
          <a:ln w="9525">
            <a:noFill/>
            <a:miter lim="800000"/>
            <a:headEnd/>
            <a:tailEnd/>
          </a:ln>
        </p:spPr>
        <p:txBody>
          <a:bodyPr>
            <a:spAutoFit/>
          </a:bodyPr>
          <a:lstStyle/>
          <a:p>
            <a:pPr>
              <a:spcBef>
                <a:spcPct val="50000"/>
              </a:spcBef>
            </a:pPr>
            <a:r>
              <a:rPr lang="en-US" sz="2400" dirty="0" err="1" smtClean="0">
                <a:latin typeface="Book Antiqua" panose="02040602050305030304" pitchFamily="18" charset="0"/>
              </a:rPr>
              <a:t>Prob</a:t>
            </a:r>
            <a:r>
              <a:rPr lang="en-US" sz="2400" dirty="0" smtClean="0">
                <a:latin typeface="Book Antiqua" panose="02040602050305030304" pitchFamily="18" charset="0"/>
              </a:rPr>
              <a:t>(</a:t>
            </a:r>
            <a:r>
              <a:rPr lang="en-US" sz="2400" b="1" i="1" dirty="0" smtClean="0">
                <a:latin typeface="Book Antiqua" panose="02040602050305030304" pitchFamily="18" charset="0"/>
              </a:rPr>
              <a:t>R </a:t>
            </a:r>
            <a:r>
              <a:rPr lang="en-US" sz="2400" dirty="0">
                <a:latin typeface="Book Antiqua" panose="02040602050305030304" pitchFamily="18" charset="0"/>
                <a:cs typeface="Arial" pitchFamily="34" charset="0"/>
              </a:rPr>
              <a:t>≤ Q*) ≥ </a:t>
            </a:r>
          </a:p>
        </p:txBody>
      </p:sp>
    </p:spTree>
    <p:extLst>
      <p:ext uri="{BB962C8B-B14F-4D97-AF65-F5344CB8AC3E}">
        <p14:creationId xmlns:p14="http://schemas.microsoft.com/office/powerpoint/2010/main" val="26243162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4327"/>
                                        </p:tgtEl>
                                        <p:attrNameLst>
                                          <p:attrName>style.visibility</p:attrName>
                                        </p:attrNameLst>
                                      </p:cBhvr>
                                      <p:to>
                                        <p:strVal val="visible"/>
                                      </p:to>
                                    </p:set>
                                    <p:animEffect transition="in" filter="dissolve">
                                      <p:cBhvr>
                                        <p:cTn id="7" dur="500"/>
                                        <p:tgtEl>
                                          <p:spTgt spid="8243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50"/>
                                        </p:tgtEl>
                                        <p:attrNameLst>
                                          <p:attrName>style.visibility</p:attrName>
                                        </p:attrNameLst>
                                      </p:cBhvr>
                                      <p:to>
                                        <p:strVal val="visible"/>
                                      </p:to>
                                    </p:set>
                                    <p:animEffect transition="in" filter="dissolve">
                                      <p:cBhvr>
                                        <p:cTn id="17" dur="500"/>
                                        <p:tgtEl>
                                          <p:spTgt spid="102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dissolve">
                                      <p:cBhvr>
                                        <p:cTn id="2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7" grpId="0"/>
      <p:bldP spid="102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5497" y="0"/>
            <a:ext cx="9108504" cy="836712"/>
          </a:xfrm>
        </p:spPr>
        <p:txBody>
          <a:bodyPr/>
          <a:lstStyle/>
          <a:p>
            <a:r>
              <a:rPr lang="en-US" sz="3200" dirty="0" smtClean="0"/>
              <a:t>Marginal Value:  The General Formula</a:t>
            </a:r>
          </a:p>
        </p:txBody>
      </p:sp>
      <p:sp>
        <p:nvSpPr>
          <p:cNvPr id="40963" name="Rectangle 3"/>
          <p:cNvSpPr>
            <a:spLocks noGrp="1" noChangeArrowheads="1"/>
          </p:cNvSpPr>
          <p:nvPr>
            <p:ph type="body" idx="1"/>
          </p:nvPr>
        </p:nvSpPr>
        <p:spPr>
          <a:xfrm>
            <a:off x="2834" y="928285"/>
            <a:ext cx="9141166" cy="3924436"/>
          </a:xfrm>
        </p:spPr>
        <p:txBody>
          <a:bodyPr/>
          <a:lstStyle/>
          <a:p>
            <a:pPr>
              <a:buFont typeface="Wingdings" pitchFamily="2" charset="2"/>
              <a:buNone/>
            </a:pPr>
            <a:r>
              <a:rPr lang="en-US" dirty="0" smtClean="0"/>
              <a:t>P(</a:t>
            </a:r>
            <a:r>
              <a:rPr lang="en-US" b="1" i="1" dirty="0" smtClean="0"/>
              <a:t>R</a:t>
            </a:r>
            <a:r>
              <a:rPr lang="en-US" dirty="0" smtClean="0"/>
              <a:t> </a:t>
            </a:r>
            <a:r>
              <a:rPr lang="en-US" dirty="0" smtClean="0">
                <a:cs typeface="Arial" pitchFamily="34" charset="0"/>
                <a:sym typeface="Mathematica1"/>
              </a:rPr>
              <a:t>≤</a:t>
            </a:r>
            <a:r>
              <a:rPr lang="en-US" dirty="0" smtClean="0">
                <a:sym typeface="Mathematica1"/>
              </a:rPr>
              <a:t> Q*)</a:t>
            </a:r>
            <a:r>
              <a:rPr lang="en-US" dirty="0" smtClean="0"/>
              <a:t> </a:t>
            </a:r>
            <a:r>
              <a:rPr lang="en-US" dirty="0" smtClean="0">
                <a:cs typeface="Tahoma" pitchFamily="34" charset="0"/>
              </a:rPr>
              <a:t>≥</a:t>
            </a:r>
            <a:r>
              <a:rPr lang="en-US" dirty="0" smtClean="0">
                <a:sym typeface="Mathematica1"/>
              </a:rPr>
              <a:t> </a:t>
            </a:r>
            <a:r>
              <a:rPr lang="en-US" dirty="0" smtClean="0"/>
              <a:t>C</a:t>
            </a:r>
            <a:r>
              <a:rPr lang="en-US" baseline="-25000" dirty="0" smtClean="0"/>
              <a:t>u </a:t>
            </a:r>
            <a:r>
              <a:rPr lang="en-US" dirty="0" smtClean="0"/>
              <a:t>/ (</a:t>
            </a:r>
            <a:r>
              <a:rPr lang="en-US" dirty="0" err="1" smtClean="0"/>
              <a:t>C</a:t>
            </a:r>
            <a:r>
              <a:rPr lang="en-US" baseline="-25000" dirty="0" err="1" smtClean="0"/>
              <a:t>o</a:t>
            </a:r>
            <a:r>
              <a:rPr lang="en-US" dirty="0" err="1" smtClean="0">
                <a:sym typeface="Mathematica1"/>
              </a:rPr>
              <a:t>+</a:t>
            </a:r>
            <a:r>
              <a:rPr lang="en-US" dirty="0" err="1" smtClean="0"/>
              <a:t>C</a:t>
            </a:r>
            <a:r>
              <a:rPr lang="en-US" baseline="-25000" dirty="0" err="1" smtClean="0"/>
              <a:t>u</a:t>
            </a:r>
            <a:r>
              <a:rPr lang="en-US" dirty="0" smtClean="0"/>
              <a:t>)</a:t>
            </a:r>
          </a:p>
          <a:p>
            <a:pPr>
              <a:buFont typeface="Wingdings" pitchFamily="2" charset="2"/>
              <a:buNone/>
            </a:pPr>
            <a:r>
              <a:rPr lang="en-US" dirty="0" smtClean="0"/>
              <a:t>C</a:t>
            </a:r>
            <a:r>
              <a:rPr lang="en-US" baseline="-25000" dirty="0" smtClean="0"/>
              <a:t>u </a:t>
            </a:r>
            <a:r>
              <a:rPr lang="en-US" dirty="0" smtClean="0"/>
              <a:t>/ (</a:t>
            </a:r>
            <a:r>
              <a:rPr lang="en-US" dirty="0" err="1" smtClean="0"/>
              <a:t>C</a:t>
            </a:r>
            <a:r>
              <a:rPr lang="en-US" baseline="-25000" dirty="0" err="1" smtClean="0"/>
              <a:t>o</a:t>
            </a:r>
            <a:r>
              <a:rPr lang="en-US" dirty="0" err="1" smtClean="0">
                <a:sym typeface="Mathematica1"/>
              </a:rPr>
              <a:t>+</a:t>
            </a:r>
            <a:r>
              <a:rPr lang="en-US" dirty="0" err="1" smtClean="0"/>
              <a:t>C</a:t>
            </a:r>
            <a:r>
              <a:rPr lang="en-US" baseline="-25000" dirty="0" err="1" smtClean="0"/>
              <a:t>u</a:t>
            </a:r>
            <a:r>
              <a:rPr lang="en-US" dirty="0" smtClean="0"/>
              <a:t>) = (30-10)/[(10-5)+(30-10)] = 20/25 = 0.8</a:t>
            </a:r>
          </a:p>
          <a:p>
            <a:pPr>
              <a:buNone/>
            </a:pPr>
            <a:r>
              <a:rPr lang="en-US" dirty="0" smtClean="0"/>
              <a:t>Order until P(</a:t>
            </a:r>
            <a:r>
              <a:rPr lang="en-US" b="1" i="1" dirty="0" smtClean="0"/>
              <a:t>R</a:t>
            </a:r>
            <a:r>
              <a:rPr lang="en-US" dirty="0" smtClean="0"/>
              <a:t> </a:t>
            </a:r>
            <a:r>
              <a:rPr lang="en-US" dirty="0" smtClean="0">
                <a:cs typeface="Arial" pitchFamily="34" charset="0"/>
                <a:sym typeface="Mathematica1"/>
              </a:rPr>
              <a:t>≤</a:t>
            </a:r>
            <a:r>
              <a:rPr lang="en-US" dirty="0" smtClean="0">
                <a:sym typeface="Mathematica1"/>
              </a:rPr>
              <a:t> Q*)</a:t>
            </a:r>
            <a:r>
              <a:rPr lang="en-US" dirty="0" smtClean="0"/>
              <a:t> </a:t>
            </a:r>
            <a:r>
              <a:rPr lang="en-US" dirty="0" smtClean="0">
                <a:cs typeface="Tahoma" pitchFamily="34" charset="0"/>
              </a:rPr>
              <a:t>≥</a:t>
            </a:r>
            <a:r>
              <a:rPr lang="en-US" dirty="0" smtClean="0">
                <a:sym typeface="Mathematica1"/>
              </a:rPr>
              <a:t> 0.8</a:t>
            </a:r>
          </a:p>
          <a:p>
            <a:pPr>
              <a:buNone/>
            </a:pPr>
            <a:r>
              <a:rPr lang="en-US" dirty="0" smtClean="0"/>
              <a:t>P(</a:t>
            </a:r>
            <a:r>
              <a:rPr lang="en-US" b="1" i="1" dirty="0" smtClean="0"/>
              <a:t>R</a:t>
            </a:r>
            <a:r>
              <a:rPr lang="en-US" dirty="0" smtClean="0"/>
              <a:t> </a:t>
            </a:r>
            <a:r>
              <a:rPr lang="en-US" dirty="0" smtClean="0">
                <a:cs typeface="Arial" pitchFamily="34" charset="0"/>
                <a:sym typeface="Mathematica1"/>
              </a:rPr>
              <a:t>≤</a:t>
            </a:r>
            <a:r>
              <a:rPr lang="en-US" dirty="0" smtClean="0">
                <a:sym typeface="Mathematica1"/>
              </a:rPr>
              <a:t> 5000)</a:t>
            </a:r>
            <a:r>
              <a:rPr lang="en-US" dirty="0" smtClean="0"/>
              <a:t> </a:t>
            </a:r>
            <a:r>
              <a:rPr lang="en-US" dirty="0" smtClean="0">
                <a:cs typeface="Tahoma" pitchFamily="34" charset="0"/>
              </a:rPr>
              <a:t>≥</a:t>
            </a:r>
            <a:r>
              <a:rPr lang="en-US" dirty="0" smtClean="0">
                <a:sym typeface="Mathematica1"/>
              </a:rPr>
              <a:t> = 0.75  not &gt; 0.8 still order</a:t>
            </a:r>
          </a:p>
          <a:p>
            <a:pPr>
              <a:buNone/>
            </a:pPr>
            <a:r>
              <a:rPr lang="en-US" dirty="0" smtClean="0">
                <a:sym typeface="Mathematica1"/>
              </a:rPr>
              <a:t>P(</a:t>
            </a:r>
            <a:r>
              <a:rPr lang="en-US" b="1" i="1" dirty="0" smtClean="0"/>
              <a:t>R</a:t>
            </a:r>
            <a:r>
              <a:rPr lang="en-US" dirty="0" smtClean="0">
                <a:sym typeface="Mathematica1"/>
              </a:rPr>
              <a:t> ≤ 6000) ≥ = 0.9   &gt; 0.8 Stop</a:t>
            </a:r>
          </a:p>
          <a:p>
            <a:pPr>
              <a:buNone/>
            </a:pPr>
            <a:r>
              <a:rPr lang="en-US" dirty="0" smtClean="0"/>
              <a:t>In Continuous Model where demand for example has Uniform or Normal distribution</a:t>
            </a:r>
          </a:p>
          <a:p>
            <a:pPr>
              <a:buNone/>
            </a:pPr>
            <a:endParaRPr lang="en-US" dirty="0" smtClean="0">
              <a:sym typeface="Mathematica1"/>
            </a:endParaRPr>
          </a:p>
          <a:p>
            <a:pPr>
              <a:buFont typeface="Wingdings" pitchFamily="2" charset="2"/>
              <a:buNone/>
            </a:pPr>
            <a:endParaRPr lang="en-US" dirty="0" smtClean="0"/>
          </a:p>
        </p:txBody>
      </p:sp>
      <p:graphicFrame>
        <p:nvGraphicFramePr>
          <p:cNvPr id="33800" name="Object 18"/>
          <p:cNvGraphicFramePr>
            <a:graphicFrameLocks noChangeAspect="1"/>
          </p:cNvGraphicFramePr>
          <p:nvPr>
            <p:extLst>
              <p:ext uri="{D42A27DB-BD31-4B8C-83A1-F6EECF244321}">
                <p14:modId xmlns:p14="http://schemas.microsoft.com/office/powerpoint/2010/main" val="1811771530"/>
              </p:ext>
            </p:extLst>
          </p:nvPr>
        </p:nvGraphicFramePr>
        <p:xfrm>
          <a:off x="1475656" y="4376738"/>
          <a:ext cx="2919412" cy="787400"/>
        </p:xfrm>
        <a:graphic>
          <a:graphicData uri="http://schemas.openxmlformats.org/presentationml/2006/ole">
            <mc:AlternateContent xmlns:mc="http://schemas.openxmlformats.org/markup-compatibility/2006">
              <mc:Choice xmlns:v="urn:schemas-microsoft-com:vml" Requires="v">
                <p:oleObj spid="_x0000_s125041" name="Equation" r:id="rId4" imgW="1460160" imgH="393480" progId="Equation.3">
                  <p:embed/>
                </p:oleObj>
              </mc:Choice>
              <mc:Fallback>
                <p:oleObj name="Equation" r:id="rId4" imgW="14601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376738"/>
                        <a:ext cx="29194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1" name="Object 19"/>
          <p:cNvGraphicFramePr>
            <a:graphicFrameLocks noChangeAspect="1"/>
          </p:cNvGraphicFramePr>
          <p:nvPr>
            <p:extLst>
              <p:ext uri="{D42A27DB-BD31-4B8C-83A1-F6EECF244321}">
                <p14:modId xmlns:p14="http://schemas.microsoft.com/office/powerpoint/2010/main" val="1518505256"/>
              </p:ext>
            </p:extLst>
          </p:nvPr>
        </p:nvGraphicFramePr>
        <p:xfrm>
          <a:off x="4499446" y="4379392"/>
          <a:ext cx="1397000" cy="933450"/>
        </p:xfrm>
        <a:graphic>
          <a:graphicData uri="http://schemas.openxmlformats.org/presentationml/2006/ole">
            <mc:AlternateContent xmlns:mc="http://schemas.openxmlformats.org/markup-compatibility/2006">
              <mc:Choice xmlns:v="urn:schemas-microsoft-com:vml" Requires="v">
                <p:oleObj spid="_x0000_s125042" name="Equation" r:id="rId6" imgW="647640" imgH="431640" progId="Equation.3">
                  <p:embed/>
                </p:oleObj>
              </mc:Choice>
              <mc:Fallback>
                <p:oleObj name="Equation" r:id="rId6" imgW="6476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446" y="4379392"/>
                        <a:ext cx="1397000"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2" name="Object 20"/>
          <p:cNvGraphicFramePr>
            <a:graphicFrameLocks noChangeAspect="1"/>
          </p:cNvGraphicFramePr>
          <p:nvPr>
            <p:extLst>
              <p:ext uri="{D42A27DB-BD31-4B8C-83A1-F6EECF244321}">
                <p14:modId xmlns:p14="http://schemas.microsoft.com/office/powerpoint/2010/main" val="1048338238"/>
              </p:ext>
            </p:extLst>
          </p:nvPr>
        </p:nvGraphicFramePr>
        <p:xfrm>
          <a:off x="6167908" y="4365104"/>
          <a:ext cx="1068388" cy="906463"/>
        </p:xfrm>
        <a:graphic>
          <a:graphicData uri="http://schemas.openxmlformats.org/presentationml/2006/ole">
            <mc:AlternateContent xmlns:mc="http://schemas.openxmlformats.org/markup-compatibility/2006">
              <mc:Choice xmlns:v="urn:schemas-microsoft-com:vml" Requires="v">
                <p:oleObj spid="_x0000_s125043" name="Equation" r:id="rId8" imgW="495000" imgH="419040" progId="Equation.3">
                  <p:embed/>
                </p:oleObj>
              </mc:Choice>
              <mc:Fallback>
                <p:oleObj name="Equation" r:id="rId8" imgW="49500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7908" y="4365104"/>
                        <a:ext cx="1068388" cy="90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6381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dissolv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dissolv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dissolve">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dissolve">
                                      <p:cBhvr>
                                        <p:cTn id="27" dur="500"/>
                                        <p:tgtEl>
                                          <p:spTgt spid="40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dissolve">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 y="0"/>
            <a:ext cx="9144000" cy="836712"/>
          </a:xfrm>
        </p:spPr>
        <p:txBody>
          <a:bodyPr/>
          <a:lstStyle/>
          <a:p>
            <a:r>
              <a:rPr lang="en-US" sz="3200" dirty="0" smtClean="0"/>
              <a:t>Type-1 Service Level</a:t>
            </a:r>
          </a:p>
        </p:txBody>
      </p:sp>
      <p:sp>
        <p:nvSpPr>
          <p:cNvPr id="36867" name="Rectangle 3"/>
          <p:cNvSpPr>
            <a:spLocks noGrp="1" noChangeArrowheads="1"/>
          </p:cNvSpPr>
          <p:nvPr>
            <p:ph type="body" idx="1"/>
          </p:nvPr>
        </p:nvSpPr>
        <p:spPr>
          <a:xfrm>
            <a:off x="4192" y="908720"/>
            <a:ext cx="9139807" cy="4530725"/>
          </a:xfrm>
        </p:spPr>
        <p:txBody>
          <a:bodyPr/>
          <a:lstStyle/>
          <a:p>
            <a:pPr marL="533400" indent="-533400">
              <a:buNone/>
            </a:pPr>
            <a:r>
              <a:rPr lang="en-US" dirty="0" smtClean="0"/>
              <a:t>What is the meaning of the number 0.80?</a:t>
            </a:r>
            <a:r>
              <a:rPr lang="en-US" b="1" dirty="0" smtClean="0"/>
              <a:t>  </a:t>
            </a:r>
          </a:p>
          <a:p>
            <a:pPr marL="533400" indent="-533400">
              <a:buNone/>
            </a:pPr>
            <a:r>
              <a:rPr lang="en-US" b="1" dirty="0" smtClean="0"/>
              <a:t>80% of the time</a:t>
            </a:r>
            <a:r>
              <a:rPr lang="en-US" dirty="0" smtClean="0"/>
              <a:t> all the demand is satisfied.</a:t>
            </a:r>
          </a:p>
          <a:p>
            <a:pPr marL="533400" indent="-533400">
              <a:buFont typeface="Wingdings" pitchFamily="2" charset="2"/>
              <a:buNone/>
            </a:pPr>
            <a:endParaRPr lang="en-US" dirty="0" smtClean="0"/>
          </a:p>
          <a:p>
            <a:pPr marL="952500" lvl="1" indent="-495300"/>
            <a:r>
              <a:rPr lang="en-US" sz="2200" dirty="0" smtClean="0"/>
              <a:t>Probability {demand is smaller than Q} =</a:t>
            </a:r>
          </a:p>
          <a:p>
            <a:pPr marL="952500" lvl="1" indent="-495300"/>
            <a:r>
              <a:rPr lang="en-US" sz="2200" dirty="0" smtClean="0"/>
              <a:t>Probability {No shortage} =</a:t>
            </a:r>
          </a:p>
          <a:p>
            <a:pPr marL="952500" lvl="1" indent="-495300"/>
            <a:r>
              <a:rPr lang="en-US" sz="2200" dirty="0" smtClean="0"/>
              <a:t>Probability {All the demand is satisfied from stock} = 0.80</a:t>
            </a:r>
          </a:p>
        </p:txBody>
      </p:sp>
    </p:spTree>
    <p:extLst>
      <p:ext uri="{BB962C8B-B14F-4D97-AF65-F5344CB8AC3E}">
        <p14:creationId xmlns:p14="http://schemas.microsoft.com/office/powerpoint/2010/main" val="33317589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24491" y="957300"/>
            <a:ext cx="9119509" cy="3960440"/>
          </a:xfrm>
        </p:spPr>
        <p:txBody>
          <a:bodyPr/>
          <a:lstStyle/>
          <a:p>
            <a:pPr marL="0" indent="0">
              <a:buFont typeface="Wingdings" pitchFamily="2" charset="2"/>
              <a:buNone/>
            </a:pPr>
            <a:r>
              <a:rPr lang="en-US" dirty="0" smtClean="0"/>
              <a:t>On consecutive Sundays, Mac, the owner of your local newsstand, purchases a number of copies of “The Computer Journal”. He pays 25 cents for each copy and sells each for 75 cents. Copies he has not sold during the week can be returned to his supplier for 10 cents each. The supplier is able to salvage the paper for printing future issues. Mac has kept careful records of the demand each week for the journal.  The observed demand during the past weeks has the following distribution:</a:t>
            </a:r>
          </a:p>
          <a:p>
            <a:pPr marL="0" indent="0">
              <a:buFont typeface="Wingdings" pitchFamily="2" charset="2"/>
              <a:buNone/>
            </a:pPr>
            <a:endParaRPr lang="en-US" dirty="0" smtClean="0"/>
          </a:p>
          <a:p>
            <a:pPr marL="0" indent="0">
              <a:buFont typeface="Wingdings" pitchFamily="2" charset="2"/>
              <a:buNone/>
            </a:pPr>
            <a:endParaRPr lang="en-US" sz="2000" dirty="0" smtClean="0"/>
          </a:p>
        </p:txBody>
      </p:sp>
      <p:graphicFrame>
        <p:nvGraphicFramePr>
          <p:cNvPr id="44040" name="Object 8"/>
          <p:cNvGraphicFramePr>
            <a:graphicFrameLocks noChangeAspect="1"/>
          </p:cNvGraphicFramePr>
          <p:nvPr>
            <p:extLst>
              <p:ext uri="{D42A27DB-BD31-4B8C-83A1-F6EECF244321}">
                <p14:modId xmlns:p14="http://schemas.microsoft.com/office/powerpoint/2010/main" val="293179491"/>
              </p:ext>
            </p:extLst>
          </p:nvPr>
        </p:nvGraphicFramePr>
        <p:xfrm>
          <a:off x="527209" y="0"/>
          <a:ext cx="8114071" cy="792088"/>
        </p:xfrm>
        <a:graphic>
          <a:graphicData uri="http://schemas.openxmlformats.org/presentationml/2006/ole">
            <mc:AlternateContent xmlns:mc="http://schemas.openxmlformats.org/markup-compatibility/2006">
              <mc:Choice xmlns:v="urn:schemas-microsoft-com:vml" Requires="v">
                <p:oleObj spid="_x0000_s130086" name="Worksheet" r:id="rId4" imgW="4000602" imgH="390661" progId="Excel.Sheet.12">
                  <p:embed/>
                </p:oleObj>
              </mc:Choice>
              <mc:Fallback>
                <p:oleObj name="Worksheet" r:id="rId4" imgW="4000602" imgH="390661"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09" y="0"/>
                        <a:ext cx="81140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3"/>
          <p:cNvSpPr txBox="1">
            <a:spLocks noChangeArrowheads="1"/>
          </p:cNvSpPr>
          <p:nvPr/>
        </p:nvSpPr>
        <p:spPr bwMode="auto">
          <a:xfrm>
            <a:off x="65996" y="4077072"/>
            <a:ext cx="9036496"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buFont typeface="Wingdings" pitchFamily="2" charset="2"/>
              <a:buNone/>
            </a:pPr>
            <a:r>
              <a:rPr lang="en-US" kern="0" dirty="0" smtClean="0"/>
              <a:t>a) How many units are sold if we have ordered 7 units</a:t>
            </a:r>
          </a:p>
          <a:p>
            <a:pPr marL="457200" indent="-457200">
              <a:buFont typeface="Wingdings" pitchFamily="2" charset="2"/>
              <a:buNone/>
            </a:pPr>
            <a:r>
              <a:rPr lang="en-US" kern="0" dirty="0" smtClean="0"/>
              <a:t>There is 0.18 + 0.20 + 0.10 + 0.10 + 0.08 + 0.04 + 0.04 = 0.74</a:t>
            </a:r>
          </a:p>
          <a:p>
            <a:pPr marL="457200" indent="-457200">
              <a:buFont typeface="Wingdings" pitchFamily="2" charset="2"/>
              <a:buNone/>
            </a:pPr>
            <a:r>
              <a:rPr lang="en-US" kern="0" dirty="0" smtClean="0"/>
              <a:t>There is </a:t>
            </a:r>
            <a:r>
              <a:rPr lang="en-US" b="1" kern="0" dirty="0" smtClean="0">
                <a:solidFill>
                  <a:srgbClr val="FF0000"/>
                </a:solidFill>
              </a:rPr>
              <a:t>0.74</a:t>
            </a:r>
            <a:r>
              <a:rPr lang="en-US" kern="0" dirty="0" smtClean="0"/>
              <a:t> probability that demand is greater than or equal to </a:t>
            </a:r>
            <a:r>
              <a:rPr lang="en-US" b="1" kern="0" dirty="0" smtClean="0">
                <a:solidFill>
                  <a:srgbClr val="FF0000"/>
                </a:solidFill>
              </a:rPr>
              <a:t>7</a:t>
            </a:r>
            <a:r>
              <a:rPr lang="en-US" kern="0" dirty="0" smtClean="0"/>
              <a:t>.</a:t>
            </a:r>
          </a:p>
        </p:txBody>
      </p:sp>
    </p:spTree>
    <p:extLst>
      <p:ext uri="{BB962C8B-B14F-4D97-AF65-F5344CB8AC3E}">
        <p14:creationId xmlns:p14="http://schemas.microsoft.com/office/powerpoint/2010/main" val="278470162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107504" y="980728"/>
            <a:ext cx="9036496" cy="4284476"/>
          </a:xfrm>
        </p:spPr>
        <p:txBody>
          <a:bodyPr/>
          <a:lstStyle/>
          <a:p>
            <a:pPr marL="457200" indent="-457200">
              <a:buNone/>
            </a:pPr>
            <a:r>
              <a:rPr lang="en-US" dirty="0" smtClean="0"/>
              <a:t>There is </a:t>
            </a:r>
            <a:r>
              <a:rPr lang="en-US" b="1" dirty="0" smtClean="0">
                <a:solidFill>
                  <a:srgbClr val="FF0000"/>
                </a:solidFill>
              </a:rPr>
              <a:t>0.16</a:t>
            </a:r>
            <a:r>
              <a:rPr lang="en-US" dirty="0" smtClean="0"/>
              <a:t> probability that demand is equal to </a:t>
            </a:r>
            <a:r>
              <a:rPr lang="en-US" b="1" dirty="0" smtClean="0">
                <a:solidFill>
                  <a:srgbClr val="FF0000"/>
                </a:solidFill>
              </a:rPr>
              <a:t>6</a:t>
            </a:r>
            <a:r>
              <a:rPr lang="en-US" dirty="0" smtClean="0"/>
              <a:t>.</a:t>
            </a:r>
          </a:p>
          <a:p>
            <a:pPr marL="457200" indent="-457200">
              <a:buNone/>
            </a:pPr>
            <a:r>
              <a:rPr lang="en-US" dirty="0" smtClean="0"/>
              <a:t>There is </a:t>
            </a:r>
            <a:r>
              <a:rPr lang="en-US" b="1" dirty="0" smtClean="0">
                <a:solidFill>
                  <a:srgbClr val="FF0000"/>
                </a:solidFill>
              </a:rPr>
              <a:t>0.06</a:t>
            </a:r>
            <a:r>
              <a:rPr lang="en-US" dirty="0" smtClean="0"/>
              <a:t> probability that demand is equal to </a:t>
            </a:r>
            <a:r>
              <a:rPr lang="en-US" b="1" dirty="0" smtClean="0">
                <a:solidFill>
                  <a:srgbClr val="FF0000"/>
                </a:solidFill>
              </a:rPr>
              <a:t>5</a:t>
            </a:r>
            <a:r>
              <a:rPr lang="en-US" dirty="0" smtClean="0"/>
              <a:t>.</a:t>
            </a:r>
          </a:p>
          <a:p>
            <a:pPr marL="0" indent="0">
              <a:buNone/>
            </a:pPr>
            <a:r>
              <a:rPr lang="en-US" dirty="0" smtClean="0"/>
              <a:t>There is </a:t>
            </a:r>
            <a:r>
              <a:rPr lang="en-US" b="1" dirty="0" smtClean="0">
                <a:solidFill>
                  <a:srgbClr val="FF0000"/>
                </a:solidFill>
              </a:rPr>
              <a:t>0.04</a:t>
            </a:r>
            <a:r>
              <a:rPr lang="en-US" dirty="0" smtClean="0"/>
              <a:t> probability that demand is equal to </a:t>
            </a:r>
            <a:r>
              <a:rPr lang="en-US" b="1" dirty="0" smtClean="0">
                <a:solidFill>
                  <a:srgbClr val="FF0000"/>
                </a:solidFill>
              </a:rPr>
              <a:t>4</a:t>
            </a:r>
            <a:r>
              <a:rPr lang="en-US" dirty="0" smtClean="0"/>
              <a:t>.</a:t>
            </a:r>
          </a:p>
          <a:p>
            <a:pPr marL="0" indent="0">
              <a:buNone/>
            </a:pPr>
            <a:r>
              <a:rPr lang="en-US" dirty="0" smtClean="0"/>
              <a:t>The expected number of units sold is</a:t>
            </a:r>
          </a:p>
          <a:p>
            <a:pPr marL="457200" indent="-457200">
              <a:buNone/>
            </a:pPr>
            <a:r>
              <a:rPr lang="en-US" b="1" dirty="0" smtClean="0">
                <a:solidFill>
                  <a:srgbClr val="FF0000"/>
                </a:solidFill>
              </a:rPr>
              <a:t>0.74(7) + 0.16 (6) + 0.06 (5) + 0.04 (4) = 6.6 </a:t>
            </a:r>
          </a:p>
          <a:p>
            <a:pPr marL="0" indent="0">
              <a:buNone/>
            </a:pPr>
            <a:endParaRPr lang="en-US" dirty="0" smtClean="0"/>
          </a:p>
          <a:p>
            <a:pPr marL="0" indent="0">
              <a:buFont typeface="Wingdings" pitchFamily="2" charset="2"/>
              <a:buNone/>
            </a:pPr>
            <a:endParaRPr lang="en-US" sz="2000" dirty="0" smtClean="0"/>
          </a:p>
        </p:txBody>
      </p:sp>
      <p:graphicFrame>
        <p:nvGraphicFramePr>
          <p:cNvPr id="44040" name="Object 8"/>
          <p:cNvGraphicFramePr>
            <a:graphicFrameLocks noChangeAspect="1"/>
          </p:cNvGraphicFramePr>
          <p:nvPr>
            <p:extLst>
              <p:ext uri="{D42A27DB-BD31-4B8C-83A1-F6EECF244321}">
                <p14:modId xmlns:p14="http://schemas.microsoft.com/office/powerpoint/2010/main" val="1372632701"/>
              </p:ext>
            </p:extLst>
          </p:nvPr>
        </p:nvGraphicFramePr>
        <p:xfrm>
          <a:off x="381800" y="7309"/>
          <a:ext cx="8114071" cy="792088"/>
        </p:xfrm>
        <a:graphic>
          <a:graphicData uri="http://schemas.openxmlformats.org/presentationml/2006/ole">
            <mc:AlternateContent xmlns:mc="http://schemas.openxmlformats.org/markup-compatibility/2006">
              <mc:Choice xmlns:v="urn:schemas-microsoft-com:vml" Requires="v">
                <p:oleObj spid="_x0000_s131110" name="Worksheet" r:id="rId4" imgW="4000602" imgH="390661" progId="Excel.Sheet.12">
                  <p:embed/>
                </p:oleObj>
              </mc:Choice>
              <mc:Fallback>
                <p:oleObj name="Worksheet" r:id="rId4" imgW="4000602" imgH="390661"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800" y="7309"/>
                        <a:ext cx="81140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3"/>
          <p:cNvSpPr txBox="1">
            <a:spLocks noChangeArrowheads="1"/>
          </p:cNvSpPr>
          <p:nvPr/>
        </p:nvSpPr>
        <p:spPr bwMode="auto">
          <a:xfrm>
            <a:off x="63901" y="3304297"/>
            <a:ext cx="9123701" cy="2933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buFont typeface="Wingdings" pitchFamily="2" charset="2"/>
              <a:buNone/>
            </a:pPr>
            <a:r>
              <a:rPr lang="en-US" kern="0" dirty="0" smtClean="0"/>
              <a:t>b) How many units are salvaged?</a:t>
            </a:r>
          </a:p>
          <a:p>
            <a:pPr marL="457200" indent="-457200">
              <a:buFont typeface="Wingdings" pitchFamily="2" charset="2"/>
              <a:buNone/>
            </a:pPr>
            <a:r>
              <a:rPr lang="en-US" b="1" kern="0" dirty="0" smtClean="0">
                <a:solidFill>
                  <a:srgbClr val="FF0000"/>
                </a:solidFill>
              </a:rPr>
              <a:t>7-6.6 = 0.4</a:t>
            </a:r>
            <a:r>
              <a:rPr lang="en-US" kern="0" dirty="0" smtClean="0"/>
              <a:t>. Alternatively, we can compute it directly </a:t>
            </a:r>
          </a:p>
          <a:p>
            <a:pPr marL="457200" indent="-457200">
              <a:buFont typeface="Wingdings" pitchFamily="2" charset="2"/>
              <a:buNone/>
            </a:pPr>
            <a:r>
              <a:rPr lang="en-US" kern="0" dirty="0" smtClean="0"/>
              <a:t>There is </a:t>
            </a:r>
            <a:r>
              <a:rPr lang="en-US" b="1" kern="0" dirty="0" smtClean="0">
                <a:solidFill>
                  <a:srgbClr val="FF0000"/>
                </a:solidFill>
              </a:rPr>
              <a:t>0.74</a:t>
            </a:r>
            <a:r>
              <a:rPr lang="en-US" kern="0" dirty="0" smtClean="0"/>
              <a:t> probability that we salvage 7 – 7 = </a:t>
            </a:r>
            <a:r>
              <a:rPr lang="en-US" b="1" kern="0" dirty="0" smtClean="0">
                <a:solidFill>
                  <a:srgbClr val="FF0000"/>
                </a:solidFill>
              </a:rPr>
              <a:t>0</a:t>
            </a:r>
            <a:r>
              <a:rPr lang="en-US" kern="0" dirty="0" smtClean="0"/>
              <a:t> units</a:t>
            </a:r>
          </a:p>
          <a:p>
            <a:pPr marL="457200" indent="-457200">
              <a:buFont typeface="Wingdings" pitchFamily="2" charset="2"/>
              <a:buNone/>
            </a:pPr>
            <a:r>
              <a:rPr lang="en-US" kern="0" dirty="0" smtClean="0"/>
              <a:t>There is </a:t>
            </a:r>
            <a:r>
              <a:rPr lang="en-US" b="1" kern="0" dirty="0" smtClean="0">
                <a:solidFill>
                  <a:srgbClr val="FF0000"/>
                </a:solidFill>
              </a:rPr>
              <a:t>0.16</a:t>
            </a:r>
            <a:r>
              <a:rPr lang="en-US" kern="0" dirty="0" smtClean="0"/>
              <a:t> probability that we salvage 7- 6 = </a:t>
            </a:r>
            <a:r>
              <a:rPr lang="en-US" b="1" kern="0" dirty="0" smtClean="0">
                <a:solidFill>
                  <a:srgbClr val="FF0000"/>
                </a:solidFill>
              </a:rPr>
              <a:t>1 </a:t>
            </a:r>
            <a:r>
              <a:rPr lang="en-US" kern="0" dirty="0" smtClean="0"/>
              <a:t>units</a:t>
            </a:r>
          </a:p>
          <a:p>
            <a:pPr marL="457200" indent="-457200">
              <a:buFont typeface="Wingdings" pitchFamily="2" charset="2"/>
              <a:buNone/>
            </a:pPr>
            <a:r>
              <a:rPr lang="en-US" kern="0" dirty="0" smtClean="0"/>
              <a:t>There is </a:t>
            </a:r>
            <a:r>
              <a:rPr lang="en-US" b="1" kern="0" dirty="0" smtClean="0">
                <a:solidFill>
                  <a:srgbClr val="FF0000"/>
                </a:solidFill>
              </a:rPr>
              <a:t>0.06</a:t>
            </a:r>
            <a:r>
              <a:rPr lang="en-US" kern="0" dirty="0" smtClean="0"/>
              <a:t> probability that we salvage 7- 5 = </a:t>
            </a:r>
            <a:r>
              <a:rPr lang="en-US" b="1" kern="0" dirty="0" smtClean="0">
                <a:solidFill>
                  <a:srgbClr val="FF0000"/>
                </a:solidFill>
              </a:rPr>
              <a:t>2 </a:t>
            </a:r>
            <a:r>
              <a:rPr lang="en-US" kern="0" dirty="0" smtClean="0"/>
              <a:t>units</a:t>
            </a:r>
          </a:p>
          <a:p>
            <a:pPr marL="0" indent="0">
              <a:buFont typeface="Wingdings" pitchFamily="2" charset="2"/>
              <a:buNone/>
            </a:pPr>
            <a:r>
              <a:rPr lang="en-US" kern="0" dirty="0" smtClean="0"/>
              <a:t>There is </a:t>
            </a:r>
            <a:r>
              <a:rPr lang="en-US" b="1" kern="0" dirty="0" smtClean="0">
                <a:solidFill>
                  <a:srgbClr val="FF0000"/>
                </a:solidFill>
              </a:rPr>
              <a:t>0.04</a:t>
            </a:r>
            <a:r>
              <a:rPr lang="en-US" kern="0" dirty="0" smtClean="0"/>
              <a:t> probability that we salvage 7-4 = </a:t>
            </a:r>
            <a:r>
              <a:rPr lang="en-US" b="1" kern="0" dirty="0" smtClean="0">
                <a:solidFill>
                  <a:srgbClr val="FF0000"/>
                </a:solidFill>
              </a:rPr>
              <a:t>3</a:t>
            </a:r>
            <a:r>
              <a:rPr lang="en-US" kern="0" dirty="0" smtClean="0"/>
              <a:t> units</a:t>
            </a:r>
          </a:p>
        </p:txBody>
      </p:sp>
    </p:spTree>
    <p:extLst>
      <p:ext uri="{BB962C8B-B14F-4D97-AF65-F5344CB8AC3E}">
        <p14:creationId xmlns:p14="http://schemas.microsoft.com/office/powerpoint/2010/main" val="38154519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8467" y="908720"/>
            <a:ext cx="9123701" cy="4284476"/>
          </a:xfrm>
        </p:spPr>
        <p:txBody>
          <a:bodyPr/>
          <a:lstStyle/>
          <a:p>
            <a:pPr marL="0" indent="0">
              <a:buNone/>
            </a:pPr>
            <a:r>
              <a:rPr lang="en-US" dirty="0" smtClean="0"/>
              <a:t>The expected number of units salvaged is</a:t>
            </a:r>
          </a:p>
          <a:p>
            <a:pPr marL="457200" indent="-457200">
              <a:buNone/>
            </a:pPr>
            <a:r>
              <a:rPr lang="en-US" b="1" dirty="0" smtClean="0">
                <a:solidFill>
                  <a:srgbClr val="FF0000"/>
                </a:solidFill>
              </a:rPr>
              <a:t>0.74(0) + 0.16 (1) + 0.06 (2) + 0.04 (3) = 0.4  </a:t>
            </a:r>
            <a:r>
              <a:rPr lang="en-US" b="1" dirty="0" smtClean="0">
                <a:solidFill>
                  <a:srgbClr val="147627"/>
                </a:solidFill>
              </a:rPr>
              <a:t>and 7-0.4 = 6.6 sold</a:t>
            </a:r>
          </a:p>
          <a:p>
            <a:pPr marL="457200" indent="-457200">
              <a:buNone/>
            </a:pPr>
            <a:endParaRPr lang="en-US" dirty="0" smtClean="0"/>
          </a:p>
          <a:p>
            <a:pPr marL="457200" indent="-457200">
              <a:buNone/>
            </a:pPr>
            <a:r>
              <a:rPr lang="en-US" dirty="0" smtClean="0"/>
              <a:t>c</a:t>
            </a:r>
            <a:r>
              <a:rPr lang="en-US" dirty="0"/>
              <a:t>) Compute the total profit if we order 7 units.</a:t>
            </a:r>
          </a:p>
          <a:p>
            <a:pPr marL="457200" indent="-457200">
              <a:buNone/>
            </a:pPr>
            <a:r>
              <a:rPr lang="en-US" dirty="0"/>
              <a:t>Out of 7 units, 6.6 sold, 0.4 salvaged.</a:t>
            </a:r>
          </a:p>
          <a:p>
            <a:pPr marL="457200" indent="-457200">
              <a:buNone/>
            </a:pPr>
            <a:r>
              <a:rPr lang="en-US" dirty="0"/>
              <a:t>P = 75, c= 25, v=10.</a:t>
            </a:r>
          </a:p>
          <a:p>
            <a:pPr marL="457200" indent="-457200">
              <a:buNone/>
            </a:pPr>
            <a:r>
              <a:rPr lang="en-US" dirty="0">
                <a:solidFill>
                  <a:srgbClr val="147627"/>
                </a:solidFill>
              </a:rPr>
              <a:t>Profit per unit sold  = 75-25 = 50</a:t>
            </a:r>
          </a:p>
          <a:p>
            <a:pPr marL="457200" indent="-457200">
              <a:buNone/>
            </a:pPr>
            <a:r>
              <a:rPr lang="en-US" dirty="0">
                <a:solidFill>
                  <a:srgbClr val="FF0000"/>
                </a:solidFill>
              </a:rPr>
              <a:t>Cost per unit salvaged  = 25-10 = 15</a:t>
            </a:r>
          </a:p>
          <a:p>
            <a:pPr marL="457200" indent="-457200">
              <a:buNone/>
            </a:pPr>
            <a:r>
              <a:rPr lang="en-US" b="1" dirty="0">
                <a:solidFill>
                  <a:srgbClr val="FF0000"/>
                </a:solidFill>
              </a:rPr>
              <a:t>Total Profit =  </a:t>
            </a:r>
            <a:r>
              <a:rPr lang="en-US" b="1" dirty="0">
                <a:solidFill>
                  <a:srgbClr val="147627"/>
                </a:solidFill>
              </a:rPr>
              <a:t>6.6(50) </a:t>
            </a:r>
            <a:r>
              <a:rPr lang="en-US" dirty="0"/>
              <a:t>+</a:t>
            </a:r>
            <a:r>
              <a:rPr lang="en-US" b="1" dirty="0">
                <a:solidFill>
                  <a:srgbClr val="147627"/>
                </a:solidFill>
              </a:rPr>
              <a:t> </a:t>
            </a:r>
            <a:r>
              <a:rPr lang="en-US" b="1" dirty="0">
                <a:solidFill>
                  <a:srgbClr val="FF0000"/>
                </a:solidFill>
              </a:rPr>
              <a:t>0.4(15)  </a:t>
            </a:r>
            <a:r>
              <a:rPr lang="en-US" dirty="0"/>
              <a:t>=</a:t>
            </a:r>
            <a:r>
              <a:rPr lang="en-US" b="1" dirty="0">
                <a:solidFill>
                  <a:srgbClr val="FF0000"/>
                </a:solidFill>
              </a:rPr>
              <a:t> </a:t>
            </a:r>
            <a:r>
              <a:rPr lang="en-US" b="1" dirty="0">
                <a:solidFill>
                  <a:srgbClr val="147627"/>
                </a:solidFill>
              </a:rPr>
              <a:t>333 </a:t>
            </a:r>
            <a:r>
              <a:rPr lang="en-US" dirty="0"/>
              <a:t>- </a:t>
            </a:r>
            <a:r>
              <a:rPr lang="en-US" b="1" dirty="0">
                <a:solidFill>
                  <a:srgbClr val="FF0000"/>
                </a:solidFill>
              </a:rPr>
              <a:t>9 = </a:t>
            </a:r>
            <a:r>
              <a:rPr lang="en-US" b="1" dirty="0">
                <a:solidFill>
                  <a:srgbClr val="147627"/>
                </a:solidFill>
              </a:rPr>
              <a:t>324</a:t>
            </a:r>
          </a:p>
          <a:p>
            <a:pPr marL="457200" indent="-457200">
              <a:buNone/>
            </a:pPr>
            <a:endParaRPr lang="en-US" b="1" dirty="0" smtClean="0">
              <a:solidFill>
                <a:srgbClr val="147627"/>
              </a:solidFill>
            </a:endParaRPr>
          </a:p>
        </p:txBody>
      </p:sp>
      <p:graphicFrame>
        <p:nvGraphicFramePr>
          <p:cNvPr id="44040" name="Object 8"/>
          <p:cNvGraphicFramePr>
            <a:graphicFrameLocks noChangeAspect="1"/>
          </p:cNvGraphicFramePr>
          <p:nvPr>
            <p:extLst>
              <p:ext uri="{D42A27DB-BD31-4B8C-83A1-F6EECF244321}">
                <p14:modId xmlns:p14="http://schemas.microsoft.com/office/powerpoint/2010/main" val="1434126925"/>
              </p:ext>
            </p:extLst>
          </p:nvPr>
        </p:nvGraphicFramePr>
        <p:xfrm>
          <a:off x="467544" y="24243"/>
          <a:ext cx="8114071" cy="792088"/>
        </p:xfrm>
        <a:graphic>
          <a:graphicData uri="http://schemas.openxmlformats.org/presentationml/2006/ole">
            <mc:AlternateContent xmlns:mc="http://schemas.openxmlformats.org/markup-compatibility/2006">
              <mc:Choice xmlns:v="urn:schemas-microsoft-com:vml" Requires="v">
                <p:oleObj spid="_x0000_s132134" name="Worksheet" r:id="rId4" imgW="4000602" imgH="390661" progId="Excel.Sheet.12">
                  <p:embed/>
                </p:oleObj>
              </mc:Choice>
              <mc:Fallback>
                <p:oleObj name="Worksheet" r:id="rId4" imgW="4000602" imgH="390661"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4243"/>
                        <a:ext cx="81140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3"/>
          <p:cNvSpPr txBox="1">
            <a:spLocks noChangeArrowheads="1"/>
          </p:cNvSpPr>
          <p:nvPr/>
        </p:nvSpPr>
        <p:spPr bwMode="auto">
          <a:xfrm>
            <a:off x="-25400" y="5013176"/>
            <a:ext cx="91440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buFont typeface="Wingdings" pitchFamily="2" charset="2"/>
              <a:buNone/>
            </a:pPr>
            <a:r>
              <a:rPr lang="en-US" kern="0" dirty="0" smtClean="0"/>
              <a:t>d) Compute the expected Marginal profit of ordering the 8</a:t>
            </a:r>
            <a:r>
              <a:rPr lang="en-US" kern="0" baseline="30000" dirty="0" smtClean="0"/>
              <a:t>th</a:t>
            </a:r>
            <a:r>
              <a:rPr lang="en-US" kern="0" dirty="0" smtClean="0"/>
              <a:t> unit.</a:t>
            </a:r>
          </a:p>
          <a:p>
            <a:pPr marL="457200" indent="-457200">
              <a:buFont typeface="Wingdings" pitchFamily="2" charset="2"/>
              <a:buNone/>
            </a:pPr>
            <a:r>
              <a:rPr lang="en-US" kern="0" dirty="0" smtClean="0">
                <a:solidFill>
                  <a:srgbClr val="147627"/>
                </a:solidFill>
              </a:rPr>
              <a:t>MP = 75-25 = 50</a:t>
            </a:r>
          </a:p>
          <a:p>
            <a:pPr marL="457200" indent="-457200">
              <a:buFont typeface="Wingdings" pitchFamily="2" charset="2"/>
              <a:buNone/>
            </a:pPr>
            <a:r>
              <a:rPr lang="en-US" kern="0" dirty="0" smtClean="0">
                <a:solidFill>
                  <a:srgbClr val="147627"/>
                </a:solidFill>
              </a:rPr>
              <a:t>P(R ≥ 8) =  0.2 + 0.1 + 0.1 + 0.08 + 0.04 + 0.04 = 0.56</a:t>
            </a:r>
          </a:p>
        </p:txBody>
      </p:sp>
    </p:spTree>
    <p:extLst>
      <p:ext uri="{BB962C8B-B14F-4D97-AF65-F5344CB8AC3E}">
        <p14:creationId xmlns:p14="http://schemas.microsoft.com/office/powerpoint/2010/main" val="30200382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980728"/>
            <a:ext cx="9144000" cy="4392488"/>
          </a:xfrm>
        </p:spPr>
        <p:txBody>
          <a:bodyPr/>
          <a:lstStyle/>
          <a:p>
            <a:pPr marL="457200" indent="-457200">
              <a:buNone/>
            </a:pPr>
            <a:r>
              <a:rPr lang="en-US" dirty="0" smtClean="0">
                <a:solidFill>
                  <a:srgbClr val="147627"/>
                </a:solidFill>
              </a:rPr>
              <a:t>Expected Marginal profit = 0.56(50) = 28</a:t>
            </a:r>
          </a:p>
          <a:p>
            <a:pPr marL="457200" indent="-457200">
              <a:buNone/>
            </a:pPr>
            <a:r>
              <a:rPr lang="en-US" dirty="0" smtClean="0"/>
              <a:t>d) Compute the expected Marginal cost of ordering the 8</a:t>
            </a:r>
            <a:r>
              <a:rPr lang="en-US" baseline="30000" dirty="0" smtClean="0"/>
              <a:t>th</a:t>
            </a:r>
            <a:r>
              <a:rPr lang="en-US" dirty="0" smtClean="0"/>
              <a:t> unit.</a:t>
            </a:r>
          </a:p>
          <a:p>
            <a:pPr marL="457200" indent="-457200">
              <a:buNone/>
            </a:pPr>
            <a:r>
              <a:rPr lang="en-US" dirty="0" smtClean="0">
                <a:solidFill>
                  <a:srgbClr val="FF0000"/>
                </a:solidFill>
              </a:rPr>
              <a:t>MC = 25 – 10  = 15</a:t>
            </a:r>
          </a:p>
          <a:p>
            <a:pPr marL="457200" indent="-457200">
              <a:buNone/>
            </a:pPr>
            <a:r>
              <a:rPr lang="en-US" dirty="0" smtClean="0">
                <a:solidFill>
                  <a:srgbClr val="FF0000"/>
                </a:solidFill>
              </a:rPr>
              <a:t>P(R ≤ 7) =  1-0.56 = 0.44</a:t>
            </a:r>
          </a:p>
          <a:p>
            <a:pPr marL="457200" indent="-457200">
              <a:buNone/>
            </a:pPr>
            <a:r>
              <a:rPr lang="en-US" dirty="0" smtClean="0">
                <a:solidFill>
                  <a:srgbClr val="FF0000"/>
                </a:solidFill>
              </a:rPr>
              <a:t>Expected Marginal cost  = 0.44(15) = 6.6</a:t>
            </a:r>
          </a:p>
          <a:p>
            <a:pPr marL="457200" lvl="0" indent="-457200">
              <a:buNone/>
            </a:pPr>
            <a:r>
              <a:rPr lang="en-US" dirty="0">
                <a:solidFill>
                  <a:srgbClr val="1A1A74"/>
                </a:solidFill>
              </a:rPr>
              <a:t>e) What is the optimum order quantity for Mac to minimize his cost</a:t>
            </a:r>
            <a:r>
              <a:rPr lang="en-US" dirty="0" smtClean="0">
                <a:solidFill>
                  <a:srgbClr val="1A1A74"/>
                </a:solidFill>
              </a:rPr>
              <a:t>?</a:t>
            </a:r>
          </a:p>
          <a:p>
            <a:pPr>
              <a:lnSpc>
                <a:spcPct val="90000"/>
              </a:lnSpc>
              <a:buNone/>
            </a:pPr>
            <a:r>
              <a:rPr lang="en-US" dirty="0"/>
              <a:t>Overage Cost = C</a:t>
            </a:r>
            <a:r>
              <a:rPr lang="en-US" baseline="-25000" dirty="0"/>
              <a:t>o</a:t>
            </a:r>
            <a:r>
              <a:rPr lang="en-US" dirty="0"/>
              <a:t> = Unit Cost – Salvage = 0.25 – 0.1 = 0.15</a:t>
            </a:r>
          </a:p>
          <a:p>
            <a:pPr>
              <a:lnSpc>
                <a:spcPct val="90000"/>
              </a:lnSpc>
              <a:buNone/>
            </a:pPr>
            <a:r>
              <a:rPr lang="en-US" dirty="0"/>
              <a:t>Underage Cost = C</a:t>
            </a:r>
            <a:r>
              <a:rPr lang="en-US" baseline="-25000" dirty="0"/>
              <a:t>u</a:t>
            </a:r>
            <a:r>
              <a:rPr lang="en-US" dirty="0"/>
              <a:t> = Selling Price – Unit Cost = 0.75 – 0.25 = 0.50</a:t>
            </a:r>
          </a:p>
          <a:p>
            <a:pPr marL="457200" lvl="0" indent="-457200">
              <a:buNone/>
            </a:pPr>
            <a:endParaRPr lang="en-US" dirty="0">
              <a:solidFill>
                <a:srgbClr val="1A1A74"/>
              </a:solidFill>
            </a:endParaRPr>
          </a:p>
          <a:p>
            <a:pPr marL="457200" indent="-457200">
              <a:buNone/>
            </a:pPr>
            <a:endParaRPr lang="en-US" dirty="0" smtClean="0">
              <a:solidFill>
                <a:srgbClr val="FF0000"/>
              </a:solidFill>
            </a:endParaRPr>
          </a:p>
          <a:p>
            <a:pPr marL="457200" indent="-457200">
              <a:buNone/>
            </a:pPr>
            <a:endParaRPr lang="en-US" dirty="0" smtClean="0"/>
          </a:p>
          <a:p>
            <a:pPr marL="457200" indent="-457200">
              <a:buNone/>
            </a:pPr>
            <a:endParaRPr lang="en-US" b="1" dirty="0" smtClean="0">
              <a:solidFill>
                <a:srgbClr val="147627"/>
              </a:solidFill>
            </a:endParaRPr>
          </a:p>
        </p:txBody>
      </p:sp>
      <p:graphicFrame>
        <p:nvGraphicFramePr>
          <p:cNvPr id="99330" name="Object 8"/>
          <p:cNvGraphicFramePr>
            <a:graphicFrameLocks noChangeAspect="1"/>
          </p:cNvGraphicFramePr>
          <p:nvPr>
            <p:extLst>
              <p:ext uri="{D42A27DB-BD31-4B8C-83A1-F6EECF244321}">
                <p14:modId xmlns:p14="http://schemas.microsoft.com/office/powerpoint/2010/main" val="3611425412"/>
              </p:ext>
            </p:extLst>
          </p:nvPr>
        </p:nvGraphicFramePr>
        <p:xfrm>
          <a:off x="467544" y="0"/>
          <a:ext cx="8113712" cy="792162"/>
        </p:xfrm>
        <a:graphic>
          <a:graphicData uri="http://schemas.openxmlformats.org/presentationml/2006/ole">
            <mc:AlternateContent xmlns:mc="http://schemas.openxmlformats.org/markup-compatibility/2006">
              <mc:Choice xmlns:v="urn:schemas-microsoft-com:vml" Requires="v">
                <p:oleObj spid="_x0000_s133190" name="Worksheet" r:id="rId4" imgW="4000602" imgH="390661" progId="Excel.Sheet.12">
                  <p:embed/>
                </p:oleObj>
              </mc:Choice>
              <mc:Fallback>
                <p:oleObj name="Worksheet" r:id="rId4" imgW="4000602" imgH="390661"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0"/>
                        <a:ext cx="81137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538641157"/>
              </p:ext>
            </p:extLst>
          </p:nvPr>
        </p:nvGraphicFramePr>
        <p:xfrm>
          <a:off x="1691680" y="4805338"/>
          <a:ext cx="5253038" cy="1512888"/>
        </p:xfrm>
        <a:graphic>
          <a:graphicData uri="http://schemas.openxmlformats.org/presentationml/2006/ole">
            <mc:AlternateContent xmlns:mc="http://schemas.openxmlformats.org/markup-compatibility/2006">
              <mc:Choice xmlns:v="urn:schemas-microsoft-com:vml" Requires="v">
                <p:oleObj spid="_x0000_s133191" name="Equation" r:id="rId6" imgW="2577960" imgH="685800" progId="Equation.3">
                  <p:embed/>
                </p:oleObj>
              </mc:Choice>
              <mc:Fallback>
                <p:oleObj name="Equation" r:id="rId6" imgW="257796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4805338"/>
                        <a:ext cx="5253038" cy="151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1609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200" dirty="0" smtClean="0"/>
              <a:t>The Newsvendor Problem- Discrete pdf</a:t>
            </a:r>
          </a:p>
        </p:txBody>
      </p:sp>
      <p:graphicFrame>
        <p:nvGraphicFramePr>
          <p:cNvPr id="1026" name="Object 73"/>
          <p:cNvGraphicFramePr>
            <a:graphicFrameLocks noGrp="1" noChangeAspect="1"/>
          </p:cNvGraphicFramePr>
          <p:nvPr>
            <p:ph sz="half" idx="1"/>
            <p:extLst>
              <p:ext uri="{D42A27DB-BD31-4B8C-83A1-F6EECF244321}">
                <p14:modId xmlns:p14="http://schemas.microsoft.com/office/powerpoint/2010/main" val="1371687915"/>
              </p:ext>
            </p:extLst>
          </p:nvPr>
        </p:nvGraphicFramePr>
        <p:xfrm>
          <a:off x="107281" y="1738994"/>
          <a:ext cx="2663825" cy="2497138"/>
        </p:xfrm>
        <a:graphic>
          <a:graphicData uri="http://schemas.openxmlformats.org/presentationml/2006/ole">
            <mc:AlternateContent xmlns:mc="http://schemas.openxmlformats.org/markup-compatibility/2006">
              <mc:Choice xmlns:v="urn:schemas-microsoft-com:vml" Requires="v">
                <p:oleObj spid="_x0000_s113702" name="Worksheet" r:id="rId4" imgW="2124253" imgH="1990861" progId="Excel.Sheet.8">
                  <p:embed/>
                </p:oleObj>
              </mc:Choice>
              <mc:Fallback>
                <p:oleObj name="Worksheet" r:id="rId4" imgW="2124253" imgH="199086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81" y="1738994"/>
                        <a:ext cx="2663825"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69"/>
          <p:cNvSpPr txBox="1">
            <a:spLocks noChangeArrowheads="1"/>
          </p:cNvSpPr>
          <p:nvPr/>
        </p:nvSpPr>
        <p:spPr bwMode="auto">
          <a:xfrm>
            <a:off x="0" y="929876"/>
            <a:ext cx="8856662" cy="701675"/>
          </a:xfrm>
          <a:prstGeom prst="rect">
            <a:avLst/>
          </a:prstGeom>
          <a:noFill/>
          <a:ln w="9525">
            <a:noFill/>
            <a:miter lim="800000"/>
            <a:headEnd/>
            <a:tailEnd/>
          </a:ln>
        </p:spPr>
        <p:txBody>
          <a:bodyPr>
            <a:spAutoFit/>
          </a:bodyPr>
          <a:lstStyle/>
          <a:p>
            <a:r>
              <a:rPr lang="en-US" sz="2000" dirty="0">
                <a:latin typeface="Book Antiqua" panose="02040602050305030304" pitchFamily="18" charset="0"/>
              </a:rPr>
              <a:t>Cost =1800, Sales Price = 2500, Salvage Price = 1700</a:t>
            </a:r>
          </a:p>
          <a:p>
            <a:r>
              <a:rPr lang="en-US" sz="2000" dirty="0">
                <a:latin typeface="Book Antiqua" panose="02040602050305030304" pitchFamily="18" charset="0"/>
              </a:rPr>
              <a:t>Underage Cost = 2500-1800 = 700, Overage Cost = 1800-1700 = 100</a:t>
            </a:r>
          </a:p>
        </p:txBody>
      </p:sp>
      <p:sp>
        <p:nvSpPr>
          <p:cNvPr id="1029" name="Text Box 76"/>
          <p:cNvSpPr txBox="1">
            <a:spLocks noChangeArrowheads="1"/>
          </p:cNvSpPr>
          <p:nvPr/>
        </p:nvSpPr>
        <p:spPr bwMode="auto">
          <a:xfrm>
            <a:off x="35496" y="4639357"/>
            <a:ext cx="7345362" cy="1200329"/>
          </a:xfrm>
          <a:prstGeom prst="rect">
            <a:avLst/>
          </a:prstGeom>
          <a:noFill/>
          <a:ln w="9525">
            <a:noFill/>
            <a:miter lim="800000"/>
            <a:headEnd/>
            <a:tailEnd/>
          </a:ln>
        </p:spPr>
        <p:txBody>
          <a:bodyPr>
            <a:spAutoFit/>
          </a:bodyPr>
          <a:lstStyle/>
          <a:p>
            <a:r>
              <a:rPr lang="en-US" dirty="0">
                <a:latin typeface="Book Antiqua" panose="02040602050305030304" pitchFamily="18" charset="0"/>
              </a:rPr>
              <a:t>What is probability of demand to be equal to 130? </a:t>
            </a:r>
          </a:p>
          <a:p>
            <a:r>
              <a:rPr lang="en-US" dirty="0">
                <a:latin typeface="Book Antiqua" panose="02040602050305030304" pitchFamily="18" charset="0"/>
              </a:rPr>
              <a:t>What is probability of demand to be less than or equal to 140?</a:t>
            </a:r>
          </a:p>
          <a:p>
            <a:r>
              <a:rPr lang="en-US" dirty="0">
                <a:latin typeface="Book Antiqua" panose="02040602050305030304" pitchFamily="18" charset="0"/>
              </a:rPr>
              <a:t>What is probability of demand to be greater than or equal to 140?</a:t>
            </a:r>
          </a:p>
          <a:p>
            <a:r>
              <a:rPr lang="en-US" dirty="0">
                <a:latin typeface="Book Antiqua" panose="02040602050305030304" pitchFamily="18" charset="0"/>
              </a:rPr>
              <a:t>What is probability of demand to be equal to 133?</a:t>
            </a:r>
          </a:p>
        </p:txBody>
      </p:sp>
      <p:pic>
        <p:nvPicPr>
          <p:cNvPr id="1030" name="Picture 100"/>
          <p:cNvPicPr>
            <a:picLocks noChangeAspect="1" noChangeArrowheads="1"/>
          </p:cNvPicPr>
          <p:nvPr/>
        </p:nvPicPr>
        <p:blipFill>
          <a:blip r:embed="rId6" cstate="print"/>
          <a:srcRect/>
          <a:stretch>
            <a:fillRect/>
          </a:stretch>
        </p:blipFill>
        <p:spPr bwMode="auto">
          <a:xfrm>
            <a:off x="4067944" y="1844824"/>
            <a:ext cx="4295775" cy="2352675"/>
          </a:xfrm>
          <a:prstGeom prst="rect">
            <a:avLst/>
          </a:prstGeom>
          <a:noFill/>
          <a:ln w="9525">
            <a:noFill/>
            <a:miter lim="800000"/>
            <a:headEnd/>
            <a:tailEnd/>
          </a:ln>
        </p:spPr>
      </p:pic>
      <p:sp>
        <p:nvSpPr>
          <p:cNvPr id="10" name="TextBox 9"/>
          <p:cNvSpPr txBox="1">
            <a:spLocks noChangeArrowheads="1"/>
          </p:cNvSpPr>
          <p:nvPr/>
        </p:nvSpPr>
        <p:spPr bwMode="auto">
          <a:xfrm>
            <a:off x="5200575" y="4633448"/>
            <a:ext cx="588623"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0.09</a:t>
            </a:r>
          </a:p>
        </p:txBody>
      </p:sp>
      <p:sp>
        <p:nvSpPr>
          <p:cNvPr id="11" name="TextBox 10"/>
          <p:cNvSpPr txBox="1">
            <a:spLocks noChangeArrowheads="1"/>
          </p:cNvSpPr>
          <p:nvPr/>
        </p:nvSpPr>
        <p:spPr bwMode="auto">
          <a:xfrm>
            <a:off x="6339414" y="4921423"/>
            <a:ext cx="2300630" cy="307777"/>
          </a:xfrm>
          <a:prstGeom prst="rect">
            <a:avLst/>
          </a:prstGeom>
          <a:noFill/>
          <a:ln w="9525">
            <a:noFill/>
            <a:miter lim="800000"/>
            <a:headEnd/>
            <a:tailEnd/>
          </a:ln>
        </p:spPr>
        <p:txBody>
          <a:bodyPr wrap="none">
            <a:spAutoFit/>
          </a:bodyPr>
          <a:lstStyle/>
          <a:p>
            <a:r>
              <a:rPr lang="en-US" sz="1400" dirty="0">
                <a:solidFill>
                  <a:srgbClr val="FF0000"/>
                </a:solidFill>
                <a:latin typeface="Book Antiqua" panose="02040602050305030304" pitchFamily="18" charset="0"/>
              </a:rPr>
              <a:t>0.02+0.05+0.08+0.09+0.11=</a:t>
            </a:r>
          </a:p>
        </p:txBody>
      </p:sp>
      <p:sp>
        <p:nvSpPr>
          <p:cNvPr id="12" name="TextBox 11"/>
          <p:cNvSpPr txBox="1">
            <a:spLocks noChangeArrowheads="1"/>
          </p:cNvSpPr>
          <p:nvPr/>
        </p:nvSpPr>
        <p:spPr bwMode="auto">
          <a:xfrm>
            <a:off x="8519697" y="4883325"/>
            <a:ext cx="588623"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0.35</a:t>
            </a:r>
          </a:p>
        </p:txBody>
      </p:sp>
      <p:sp>
        <p:nvSpPr>
          <p:cNvPr id="13" name="TextBox 12"/>
          <p:cNvSpPr txBox="1">
            <a:spLocks noChangeArrowheads="1"/>
          </p:cNvSpPr>
          <p:nvPr/>
        </p:nvSpPr>
        <p:spPr bwMode="auto">
          <a:xfrm>
            <a:off x="6750943" y="5209455"/>
            <a:ext cx="1180131" cy="307777"/>
          </a:xfrm>
          <a:prstGeom prst="rect">
            <a:avLst/>
          </a:prstGeom>
          <a:noFill/>
          <a:ln w="9525">
            <a:noFill/>
            <a:miter lim="800000"/>
            <a:headEnd/>
            <a:tailEnd/>
          </a:ln>
        </p:spPr>
        <p:txBody>
          <a:bodyPr wrap="none">
            <a:spAutoFit/>
          </a:bodyPr>
          <a:lstStyle/>
          <a:p>
            <a:r>
              <a:rPr lang="en-US" sz="1400" dirty="0">
                <a:solidFill>
                  <a:srgbClr val="FF0000"/>
                </a:solidFill>
                <a:latin typeface="Book Antiqua" panose="02040602050305030304" pitchFamily="18" charset="0"/>
              </a:rPr>
              <a:t>1-0.35+0.11=</a:t>
            </a:r>
          </a:p>
        </p:txBody>
      </p:sp>
      <p:sp>
        <p:nvSpPr>
          <p:cNvPr id="14" name="TextBox 13"/>
          <p:cNvSpPr txBox="1">
            <a:spLocks noChangeArrowheads="1"/>
          </p:cNvSpPr>
          <p:nvPr/>
        </p:nvSpPr>
        <p:spPr bwMode="auto">
          <a:xfrm>
            <a:off x="7855819" y="5155731"/>
            <a:ext cx="588623"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0.76</a:t>
            </a:r>
          </a:p>
        </p:txBody>
      </p:sp>
      <p:sp>
        <p:nvSpPr>
          <p:cNvPr id="15" name="TextBox 14"/>
          <p:cNvSpPr txBox="1">
            <a:spLocks noChangeArrowheads="1"/>
          </p:cNvSpPr>
          <p:nvPr/>
        </p:nvSpPr>
        <p:spPr bwMode="auto">
          <a:xfrm>
            <a:off x="5148064" y="5435932"/>
            <a:ext cx="300082" cy="369332"/>
          </a:xfrm>
          <a:prstGeom prst="rect">
            <a:avLst/>
          </a:prstGeom>
          <a:noFill/>
          <a:ln w="9525">
            <a:noFill/>
            <a:miter lim="800000"/>
            <a:headEnd/>
            <a:tailEnd/>
          </a:ln>
        </p:spPr>
        <p:txBody>
          <a:bodyPr wrap="none">
            <a:spAutoFit/>
          </a:bodyPr>
          <a:lstStyle/>
          <a:p>
            <a:r>
              <a:rPr lang="en-US">
                <a:solidFill>
                  <a:srgbClr val="FF0000"/>
                </a:solidFill>
                <a:latin typeface="Book Antiqua" panose="02040602050305030304" pitchFamily="18" charset="0"/>
              </a:rPr>
              <a:t>0</a:t>
            </a:r>
          </a:p>
        </p:txBody>
      </p:sp>
      <p:sp>
        <p:nvSpPr>
          <p:cNvPr id="16" name="TextBox 15"/>
          <p:cNvSpPr txBox="1"/>
          <p:nvPr/>
        </p:nvSpPr>
        <p:spPr>
          <a:xfrm>
            <a:off x="503238" y="6023619"/>
            <a:ext cx="3549370" cy="369332"/>
          </a:xfrm>
          <a:prstGeom prst="rect">
            <a:avLst/>
          </a:prstGeom>
          <a:noFill/>
        </p:spPr>
        <p:txBody>
          <a:bodyPr wrap="none">
            <a:spAutoFit/>
          </a:bodyPr>
          <a:lstStyle/>
          <a:p>
            <a:pPr>
              <a:defRPr/>
            </a:pPr>
            <a:r>
              <a:rPr lang="en-US" dirty="0" smtClean="0">
                <a:solidFill>
                  <a:srgbClr val="FF0000"/>
                </a:solidFill>
                <a:latin typeface="Book Antiqua" panose="02040602050305030304" pitchFamily="18" charset="0"/>
              </a:rPr>
              <a:t>P(</a:t>
            </a:r>
            <a:r>
              <a:rPr lang="en-US" b="1" i="1" dirty="0" smtClean="0">
                <a:solidFill>
                  <a:srgbClr val="FF0000"/>
                </a:solidFill>
                <a:latin typeface="Book Antiqua" panose="02040602050305030304" pitchFamily="18" charset="0"/>
              </a:rPr>
              <a:t>R  </a:t>
            </a:r>
            <a:r>
              <a:rPr lang="en-US" dirty="0" smtClean="0">
                <a:solidFill>
                  <a:srgbClr val="FF0000"/>
                </a:solidFill>
                <a:latin typeface="Book Antiqua" panose="02040602050305030304" pitchFamily="18" charset="0"/>
              </a:rPr>
              <a:t>≥ Q ) </a:t>
            </a: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1-P(</a:t>
            </a:r>
            <a:r>
              <a:rPr lang="en-US" b="1" i="1" dirty="0" smtClean="0">
                <a:solidFill>
                  <a:srgbClr val="FF0000"/>
                </a:solidFill>
                <a:latin typeface="Book Antiqua" panose="02040602050305030304" pitchFamily="18" charset="0"/>
              </a:rPr>
              <a:t>R </a:t>
            </a:r>
            <a:r>
              <a:rPr lang="en-US" dirty="0" smtClean="0">
                <a:solidFill>
                  <a:srgbClr val="FF0000"/>
                </a:solidFill>
                <a:latin typeface="Book Antiqua" panose="02040602050305030304" pitchFamily="18" charset="0"/>
              </a:rPr>
              <a:t>≤ Q)+P(</a:t>
            </a:r>
            <a:r>
              <a:rPr lang="en-US" b="1" i="1" dirty="0">
                <a:solidFill>
                  <a:srgbClr val="FF0000"/>
                </a:solidFill>
                <a:latin typeface="Book Antiqua" panose="02040602050305030304" pitchFamily="18" charset="0"/>
              </a:rPr>
              <a:t>R</a:t>
            </a:r>
            <a:r>
              <a:rPr lang="en-US" b="1" i="1" dirty="0" smtClean="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 Q)</a:t>
            </a:r>
            <a:endParaRPr lang="en-US" dirty="0">
              <a:solidFill>
                <a:srgbClr val="FF0000"/>
              </a:solidFill>
              <a:latin typeface="Book Antiqua" panose="02040602050305030304" pitchFamily="18" charset="0"/>
            </a:endParaRPr>
          </a:p>
        </p:txBody>
      </p:sp>
      <p:sp>
        <p:nvSpPr>
          <p:cNvPr id="17" name="TextBox 16"/>
          <p:cNvSpPr txBox="1"/>
          <p:nvPr/>
        </p:nvSpPr>
        <p:spPr>
          <a:xfrm>
            <a:off x="5837518" y="5769082"/>
            <a:ext cx="3220943" cy="584775"/>
          </a:xfrm>
          <a:prstGeom prst="rect">
            <a:avLst/>
          </a:prstGeom>
          <a:solidFill>
            <a:schemeClr val="accent2">
              <a:lumMod val="20000"/>
              <a:lumOff val="80000"/>
            </a:schemeClr>
          </a:solidFill>
          <a:ln>
            <a:solidFill>
              <a:schemeClr val="tx1"/>
            </a:solidFill>
          </a:ln>
        </p:spPr>
        <p:txBody>
          <a:bodyPr wrap="square" rtlCol="0">
            <a:spAutoFit/>
          </a:bodyPr>
          <a:lstStyle/>
          <a:p>
            <a:r>
              <a:rPr lang="en-US" sz="1600" b="1" i="1" dirty="0" smtClean="0">
                <a:solidFill>
                  <a:srgbClr val="FF0000"/>
                </a:solidFill>
                <a:latin typeface="Book Antiqua" panose="02040602050305030304" pitchFamily="18" charset="0"/>
              </a:rPr>
              <a:t>R is quantity of demand</a:t>
            </a:r>
          </a:p>
          <a:p>
            <a:r>
              <a:rPr lang="en-US" sz="1600" b="1" i="1" dirty="0" smtClean="0">
                <a:solidFill>
                  <a:srgbClr val="FF0000"/>
                </a:solidFill>
                <a:latin typeface="Book Antiqua" panose="02040602050305030304" pitchFamily="18" charset="0"/>
              </a:rPr>
              <a:t>Q is the quantity ordered</a:t>
            </a:r>
            <a:endParaRPr lang="en-US" sz="1600" b="1" i="1"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35652342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par>
                          <p:cTn id="38" fill="hold">
                            <p:stCondLst>
                              <p:cond delay="500"/>
                            </p:stCondLst>
                            <p:childTnLst>
                              <p:par>
                                <p:cTn id="39" presetID="1" presetClass="entr" presetSubtype="0" fill="hold" grpId="0" nodeType="afterEffect">
                                  <p:stCondLst>
                                    <p:cond delay="150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3965"/>
            <a:ext cx="9144000" cy="863600"/>
          </a:xfrm>
        </p:spPr>
        <p:txBody>
          <a:bodyPr/>
          <a:lstStyle/>
          <a:p>
            <a:r>
              <a:rPr lang="en-US" sz="3200" dirty="0"/>
              <a:t>The Newsvendor Problem- Discrete pdf</a:t>
            </a:r>
            <a:endParaRPr lang="en-US" sz="3200" dirty="0" smtClean="0"/>
          </a:p>
        </p:txBody>
      </p:sp>
      <p:graphicFrame>
        <p:nvGraphicFramePr>
          <p:cNvPr id="2050" name="Object 4"/>
          <p:cNvGraphicFramePr>
            <a:graphicFrameLocks noGrp="1" noChangeAspect="1"/>
          </p:cNvGraphicFramePr>
          <p:nvPr>
            <p:ph sz="half" idx="1"/>
            <p:extLst>
              <p:ext uri="{D42A27DB-BD31-4B8C-83A1-F6EECF244321}">
                <p14:modId xmlns:p14="http://schemas.microsoft.com/office/powerpoint/2010/main" val="3490052789"/>
              </p:ext>
            </p:extLst>
          </p:nvPr>
        </p:nvGraphicFramePr>
        <p:xfrm>
          <a:off x="250825" y="1052736"/>
          <a:ext cx="2124075" cy="1828800"/>
        </p:xfrm>
        <a:graphic>
          <a:graphicData uri="http://schemas.openxmlformats.org/presentationml/2006/ole">
            <mc:AlternateContent xmlns:mc="http://schemas.openxmlformats.org/markup-compatibility/2006">
              <mc:Choice xmlns:v="urn:schemas-microsoft-com:vml" Requires="v">
                <p:oleObj spid="_x0000_s114762" name="Worksheet" r:id="rId4" imgW="2124055" imgH="1828710" progId="Excel.Sheet.8">
                  <p:embed/>
                </p:oleObj>
              </mc:Choice>
              <mc:Fallback>
                <p:oleObj name="Worksheet" r:id="rId4" imgW="2124055" imgH="1828710" progId="Excel.Sheet.8">
                  <p:embed/>
                  <p:pic>
                    <p:nvPicPr>
                      <p:cNvPr id="0" name=""/>
                      <p:cNvPicPr>
                        <a:picLocks noChangeAspect="1" noChangeArrowheads="1"/>
                      </p:cNvPicPr>
                      <p:nvPr/>
                    </p:nvPicPr>
                    <p:blipFill>
                      <a:blip r:embed="rId5"/>
                      <a:srcRect/>
                      <a:stretch>
                        <a:fillRect/>
                      </a:stretch>
                    </p:blipFill>
                    <p:spPr bwMode="auto">
                      <a:xfrm>
                        <a:off x="250825" y="1052736"/>
                        <a:ext cx="2124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0" y="3384550"/>
            <a:ext cx="7345363" cy="1631216"/>
          </a:xfrm>
          <a:prstGeom prst="rect">
            <a:avLst/>
          </a:prstGeom>
          <a:noFill/>
          <a:ln w="9525">
            <a:noFill/>
            <a:miter lim="800000"/>
            <a:headEnd/>
            <a:tailEnd/>
          </a:ln>
        </p:spPr>
        <p:txBody>
          <a:bodyPr>
            <a:spAutoFit/>
          </a:bodyPr>
          <a:lstStyle/>
          <a:p>
            <a:r>
              <a:rPr lang="en-US" sz="2000" dirty="0">
                <a:latin typeface="Book Antiqua" panose="02040602050305030304" pitchFamily="18" charset="0"/>
              </a:rPr>
              <a:t>What is probability of demand to be equal to 116?</a:t>
            </a:r>
          </a:p>
          <a:p>
            <a:r>
              <a:rPr lang="en-US" sz="2000" dirty="0">
                <a:latin typeface="Book Antiqua" panose="02040602050305030304" pitchFamily="18" charset="0"/>
              </a:rPr>
              <a:t>What is probability of demand to be less than or equal to 116?</a:t>
            </a:r>
          </a:p>
          <a:p>
            <a:r>
              <a:rPr lang="en-US" sz="2000" dirty="0">
                <a:latin typeface="Book Antiqua" panose="02040602050305030304" pitchFamily="18" charset="0"/>
              </a:rPr>
              <a:t>What is probability of demand to be greater than or equal to 116?</a:t>
            </a:r>
          </a:p>
          <a:p>
            <a:r>
              <a:rPr lang="en-US" sz="2000" dirty="0">
                <a:latin typeface="Book Antiqua" panose="02040602050305030304" pitchFamily="18" charset="0"/>
              </a:rPr>
              <a:t>What is probability of demand to be equal to 113.3?</a:t>
            </a:r>
          </a:p>
        </p:txBody>
      </p:sp>
      <p:graphicFrame>
        <p:nvGraphicFramePr>
          <p:cNvPr id="2051" name="Object 8"/>
          <p:cNvGraphicFramePr>
            <a:graphicFrameLocks noGrp="1" noChangeAspect="1"/>
          </p:cNvGraphicFramePr>
          <p:nvPr>
            <p:ph sz="quarter" idx="3"/>
            <p:extLst>
              <p:ext uri="{D42A27DB-BD31-4B8C-83A1-F6EECF244321}">
                <p14:modId xmlns:p14="http://schemas.microsoft.com/office/powerpoint/2010/main" val="2105120612"/>
              </p:ext>
            </p:extLst>
          </p:nvPr>
        </p:nvGraphicFramePr>
        <p:xfrm>
          <a:off x="2449429" y="1052736"/>
          <a:ext cx="2147888" cy="1828800"/>
        </p:xfrm>
        <a:graphic>
          <a:graphicData uri="http://schemas.openxmlformats.org/presentationml/2006/ole">
            <mc:AlternateContent xmlns:mc="http://schemas.openxmlformats.org/markup-compatibility/2006">
              <mc:Choice xmlns:v="urn:schemas-microsoft-com:vml" Requires="v">
                <p:oleObj spid="_x0000_s114763" name="Worksheet" r:id="rId6" imgW="2124055" imgH="1828710" progId="Excel.Sheet.8">
                  <p:embed/>
                </p:oleObj>
              </mc:Choice>
              <mc:Fallback>
                <p:oleObj name="Worksheet" r:id="rId6" imgW="2124055" imgH="1828710" progId="Excel.Sheet.8">
                  <p:embed/>
                  <p:pic>
                    <p:nvPicPr>
                      <p:cNvPr id="0" name=""/>
                      <p:cNvPicPr>
                        <a:picLocks noChangeAspect="1" noChangeArrowheads="1"/>
                      </p:cNvPicPr>
                      <p:nvPr/>
                    </p:nvPicPr>
                    <p:blipFill>
                      <a:blip r:embed="rId7"/>
                      <a:srcRect/>
                      <a:stretch>
                        <a:fillRect/>
                      </a:stretch>
                    </p:blipFill>
                    <p:spPr bwMode="auto">
                      <a:xfrm>
                        <a:off x="2449429" y="1052736"/>
                        <a:ext cx="21478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a:spLocks noChangeArrowheads="1"/>
          </p:cNvSpPr>
          <p:nvPr/>
        </p:nvSpPr>
        <p:spPr bwMode="auto">
          <a:xfrm>
            <a:off x="5672826" y="3358571"/>
            <a:ext cx="704039"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0.005</a:t>
            </a:r>
          </a:p>
        </p:txBody>
      </p:sp>
      <p:sp>
        <p:nvSpPr>
          <p:cNvPr id="10" name="TextBox 9"/>
          <p:cNvSpPr txBox="1">
            <a:spLocks noChangeArrowheads="1"/>
          </p:cNvSpPr>
          <p:nvPr/>
        </p:nvSpPr>
        <p:spPr bwMode="auto">
          <a:xfrm>
            <a:off x="7078108" y="3727903"/>
            <a:ext cx="1210588" cy="307777"/>
          </a:xfrm>
          <a:prstGeom prst="rect">
            <a:avLst/>
          </a:prstGeom>
          <a:noFill/>
          <a:ln w="9525">
            <a:noFill/>
            <a:miter lim="800000"/>
            <a:headEnd/>
            <a:tailEnd/>
          </a:ln>
        </p:spPr>
        <p:txBody>
          <a:bodyPr wrap="none">
            <a:spAutoFit/>
          </a:bodyPr>
          <a:lstStyle/>
          <a:p>
            <a:r>
              <a:rPr lang="en-US" sz="1400" dirty="0">
                <a:solidFill>
                  <a:srgbClr val="FF0000"/>
                </a:solidFill>
                <a:latin typeface="Book Antiqua" panose="02040602050305030304" pitchFamily="18" charset="0"/>
              </a:rPr>
              <a:t>0.02+0.035 = </a:t>
            </a:r>
          </a:p>
        </p:txBody>
      </p:sp>
      <p:sp>
        <p:nvSpPr>
          <p:cNvPr id="11" name="TextBox 10"/>
          <p:cNvSpPr txBox="1">
            <a:spLocks noChangeArrowheads="1"/>
          </p:cNvSpPr>
          <p:nvPr/>
        </p:nvSpPr>
        <p:spPr bwMode="auto">
          <a:xfrm>
            <a:off x="8404465" y="3681413"/>
            <a:ext cx="704039" cy="369332"/>
          </a:xfrm>
          <a:prstGeom prst="rect">
            <a:avLst/>
          </a:prstGeom>
          <a:noFill/>
          <a:ln w="9525">
            <a:noFill/>
            <a:miter lim="800000"/>
            <a:headEnd/>
            <a:tailEnd/>
          </a:ln>
        </p:spPr>
        <p:txBody>
          <a:bodyPr wrap="none">
            <a:spAutoFit/>
          </a:bodyPr>
          <a:lstStyle/>
          <a:p>
            <a:r>
              <a:rPr lang="en-US">
                <a:solidFill>
                  <a:srgbClr val="FF0000"/>
                </a:solidFill>
                <a:latin typeface="Book Antiqua" panose="02040602050305030304" pitchFamily="18" charset="0"/>
              </a:rPr>
              <a:t>0.055</a:t>
            </a:r>
          </a:p>
        </p:txBody>
      </p:sp>
      <p:sp>
        <p:nvSpPr>
          <p:cNvPr id="12" name="TextBox 11"/>
          <p:cNvSpPr txBox="1">
            <a:spLocks noChangeArrowheads="1"/>
          </p:cNvSpPr>
          <p:nvPr/>
        </p:nvSpPr>
        <p:spPr bwMode="auto">
          <a:xfrm>
            <a:off x="6839856" y="4058716"/>
            <a:ext cx="1404552" cy="307777"/>
          </a:xfrm>
          <a:prstGeom prst="rect">
            <a:avLst/>
          </a:prstGeom>
          <a:noFill/>
          <a:ln w="9525">
            <a:noFill/>
            <a:miter lim="800000"/>
            <a:headEnd/>
            <a:tailEnd/>
          </a:ln>
        </p:spPr>
        <p:txBody>
          <a:bodyPr wrap="none">
            <a:spAutoFit/>
          </a:bodyPr>
          <a:lstStyle/>
          <a:p>
            <a:r>
              <a:rPr lang="en-US" sz="1400" dirty="0">
                <a:solidFill>
                  <a:srgbClr val="FF0000"/>
                </a:solidFill>
                <a:latin typeface="Book Antiqua" panose="02040602050305030304" pitchFamily="18" charset="0"/>
              </a:rPr>
              <a:t>1-0.055+0.005 =</a:t>
            </a:r>
          </a:p>
        </p:txBody>
      </p:sp>
      <p:sp>
        <p:nvSpPr>
          <p:cNvPr id="13" name="TextBox 12"/>
          <p:cNvSpPr txBox="1">
            <a:spLocks noChangeArrowheads="1"/>
          </p:cNvSpPr>
          <p:nvPr/>
        </p:nvSpPr>
        <p:spPr bwMode="auto">
          <a:xfrm>
            <a:off x="8359775" y="3968750"/>
            <a:ext cx="588623" cy="369332"/>
          </a:xfrm>
          <a:prstGeom prst="rect">
            <a:avLst/>
          </a:prstGeom>
          <a:noFill/>
          <a:ln w="9525">
            <a:noFill/>
            <a:miter lim="800000"/>
            <a:headEnd/>
            <a:tailEnd/>
          </a:ln>
        </p:spPr>
        <p:txBody>
          <a:bodyPr wrap="none">
            <a:spAutoFit/>
          </a:bodyPr>
          <a:lstStyle/>
          <a:p>
            <a:r>
              <a:rPr lang="en-US">
                <a:solidFill>
                  <a:srgbClr val="FF0000"/>
                </a:solidFill>
                <a:latin typeface="Book Antiqua" panose="02040602050305030304" pitchFamily="18" charset="0"/>
              </a:rPr>
              <a:t>0.95</a:t>
            </a:r>
          </a:p>
        </p:txBody>
      </p:sp>
      <p:sp>
        <p:nvSpPr>
          <p:cNvPr id="14" name="TextBox 13"/>
          <p:cNvSpPr txBox="1">
            <a:spLocks noChangeArrowheads="1"/>
          </p:cNvSpPr>
          <p:nvPr/>
        </p:nvSpPr>
        <p:spPr bwMode="auto">
          <a:xfrm>
            <a:off x="5874804" y="4581128"/>
            <a:ext cx="300082"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0</a:t>
            </a:r>
          </a:p>
        </p:txBody>
      </p:sp>
    </p:spTree>
    <p:extLst>
      <p:ext uri="{BB962C8B-B14F-4D97-AF65-F5344CB8AC3E}">
        <p14:creationId xmlns:p14="http://schemas.microsoft.com/office/powerpoint/2010/main" val="54466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746" y="5760"/>
            <a:ext cx="9139254" cy="863600"/>
          </a:xfrm>
        </p:spPr>
        <p:txBody>
          <a:bodyPr/>
          <a:lstStyle/>
          <a:p>
            <a:r>
              <a:rPr lang="en-US" sz="3200" dirty="0"/>
              <a:t>The Newsvendor Problem- </a:t>
            </a:r>
            <a:r>
              <a:rPr lang="en-US" sz="3200" dirty="0" smtClean="0"/>
              <a:t>continuous pdf</a:t>
            </a:r>
          </a:p>
        </p:txBody>
      </p:sp>
      <p:pic>
        <p:nvPicPr>
          <p:cNvPr id="3076" name="Picture 25"/>
          <p:cNvPicPr>
            <a:picLocks noChangeAspect="1" noChangeArrowheads="1"/>
          </p:cNvPicPr>
          <p:nvPr/>
        </p:nvPicPr>
        <p:blipFill>
          <a:blip r:embed="rId4" cstate="print"/>
          <a:srcRect/>
          <a:stretch>
            <a:fillRect/>
          </a:stretch>
        </p:blipFill>
        <p:spPr bwMode="auto">
          <a:xfrm>
            <a:off x="4548882" y="908720"/>
            <a:ext cx="4295775" cy="2352675"/>
          </a:xfrm>
          <a:prstGeom prst="rect">
            <a:avLst/>
          </a:prstGeom>
          <a:noFill/>
          <a:ln w="9525">
            <a:noFill/>
            <a:miter lim="800000"/>
            <a:headEnd/>
            <a:tailEnd/>
          </a:ln>
        </p:spPr>
      </p:pic>
      <p:sp>
        <p:nvSpPr>
          <p:cNvPr id="3077" name="Rectangle 7"/>
          <p:cNvSpPr>
            <a:spLocks noChangeArrowheads="1"/>
          </p:cNvSpPr>
          <p:nvPr/>
        </p:nvSpPr>
        <p:spPr bwMode="auto">
          <a:xfrm>
            <a:off x="4974332" y="2478758"/>
            <a:ext cx="401638" cy="5492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8" name="Rectangle 10"/>
          <p:cNvSpPr>
            <a:spLocks noChangeArrowheads="1"/>
          </p:cNvSpPr>
          <p:nvPr/>
        </p:nvSpPr>
        <p:spPr bwMode="auto">
          <a:xfrm>
            <a:off x="5375970" y="2186658"/>
            <a:ext cx="395287" cy="8397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9" name="Rectangle 11"/>
          <p:cNvSpPr>
            <a:spLocks noChangeArrowheads="1"/>
          </p:cNvSpPr>
          <p:nvPr/>
        </p:nvSpPr>
        <p:spPr bwMode="auto">
          <a:xfrm>
            <a:off x="5769670" y="2077120"/>
            <a:ext cx="401637" cy="9493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 name="Rectangle 12"/>
          <p:cNvSpPr>
            <a:spLocks noChangeArrowheads="1"/>
          </p:cNvSpPr>
          <p:nvPr/>
        </p:nvSpPr>
        <p:spPr bwMode="auto">
          <a:xfrm>
            <a:off x="4572695" y="2734345"/>
            <a:ext cx="401637" cy="2921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1" name="Rectangle 13"/>
          <p:cNvSpPr>
            <a:spLocks noChangeArrowheads="1"/>
          </p:cNvSpPr>
          <p:nvPr/>
        </p:nvSpPr>
        <p:spPr bwMode="auto">
          <a:xfrm>
            <a:off x="6157020" y="1894558"/>
            <a:ext cx="423862" cy="1131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2" name="Rectangle 14"/>
          <p:cNvSpPr>
            <a:spLocks noChangeArrowheads="1"/>
          </p:cNvSpPr>
          <p:nvPr/>
        </p:nvSpPr>
        <p:spPr bwMode="auto">
          <a:xfrm>
            <a:off x="6544370" y="1383383"/>
            <a:ext cx="392112" cy="16430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3" name="Rectangle 15"/>
          <p:cNvSpPr>
            <a:spLocks noChangeArrowheads="1"/>
          </p:cNvSpPr>
          <p:nvPr/>
        </p:nvSpPr>
        <p:spPr bwMode="auto">
          <a:xfrm>
            <a:off x="6936482" y="1018258"/>
            <a:ext cx="374650" cy="20081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4" name="Rectangle 16"/>
          <p:cNvSpPr>
            <a:spLocks noChangeArrowheads="1"/>
          </p:cNvSpPr>
          <p:nvPr/>
        </p:nvSpPr>
        <p:spPr bwMode="auto">
          <a:xfrm>
            <a:off x="7311132" y="1456408"/>
            <a:ext cx="401638" cy="15700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5" name="Rectangle 17"/>
          <p:cNvSpPr>
            <a:spLocks noChangeArrowheads="1"/>
          </p:cNvSpPr>
          <p:nvPr/>
        </p:nvSpPr>
        <p:spPr bwMode="auto">
          <a:xfrm>
            <a:off x="7712770" y="2223170"/>
            <a:ext cx="412750" cy="8032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6" name="Rectangle 18"/>
          <p:cNvSpPr>
            <a:spLocks noChangeArrowheads="1"/>
          </p:cNvSpPr>
          <p:nvPr/>
        </p:nvSpPr>
        <p:spPr bwMode="auto">
          <a:xfrm>
            <a:off x="8125520" y="2478758"/>
            <a:ext cx="390525" cy="5476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7" name="Rectangle 19"/>
          <p:cNvSpPr>
            <a:spLocks noChangeArrowheads="1"/>
          </p:cNvSpPr>
          <p:nvPr/>
        </p:nvSpPr>
        <p:spPr bwMode="auto">
          <a:xfrm>
            <a:off x="8516045" y="2807370"/>
            <a:ext cx="358775" cy="219075"/>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972822" name="Picture 22"/>
          <p:cNvPicPr>
            <a:picLocks noChangeAspect="1" noChangeArrowheads="1"/>
          </p:cNvPicPr>
          <p:nvPr/>
        </p:nvPicPr>
        <p:blipFill>
          <a:blip r:embed="rId4" cstate="print"/>
          <a:srcRect/>
          <a:stretch>
            <a:fillRect/>
          </a:stretch>
        </p:blipFill>
        <p:spPr bwMode="auto">
          <a:xfrm>
            <a:off x="251520" y="938883"/>
            <a:ext cx="4295775" cy="2352675"/>
          </a:xfrm>
          <a:prstGeom prst="rect">
            <a:avLst/>
          </a:prstGeom>
          <a:noFill/>
          <a:ln w="9525">
            <a:noFill/>
            <a:miter lim="800000"/>
            <a:headEnd/>
            <a:tailEnd/>
          </a:ln>
        </p:spPr>
      </p:pic>
      <p:sp>
        <p:nvSpPr>
          <p:cNvPr id="972824" name="Text Box 24"/>
          <p:cNvSpPr txBox="1">
            <a:spLocks noChangeArrowheads="1"/>
          </p:cNvSpPr>
          <p:nvPr/>
        </p:nvSpPr>
        <p:spPr bwMode="auto">
          <a:xfrm>
            <a:off x="3491880" y="3626520"/>
            <a:ext cx="5545187" cy="707886"/>
          </a:xfrm>
          <a:prstGeom prst="rect">
            <a:avLst/>
          </a:prstGeom>
          <a:noFill/>
          <a:ln w="9525">
            <a:noFill/>
            <a:miter lim="800000"/>
            <a:headEnd/>
            <a:tailEnd/>
          </a:ln>
        </p:spPr>
        <p:txBody>
          <a:bodyPr wrap="square">
            <a:spAutoFit/>
          </a:bodyPr>
          <a:lstStyle/>
          <a:p>
            <a:r>
              <a:rPr lang="en-US" sz="2000" dirty="0">
                <a:latin typeface="Book Antiqua" panose="02040602050305030304" pitchFamily="18" charset="0"/>
              </a:rPr>
              <a:t>What is probability of demand to be equal to 130?</a:t>
            </a:r>
          </a:p>
        </p:txBody>
      </p:sp>
      <p:graphicFrame>
        <p:nvGraphicFramePr>
          <p:cNvPr id="972827" name="Object 27"/>
          <p:cNvGraphicFramePr>
            <a:graphicFrameLocks noGrp="1" noChangeAspect="1"/>
          </p:cNvGraphicFramePr>
          <p:nvPr>
            <p:ph sz="half" idx="1"/>
            <p:extLst>
              <p:ext uri="{D42A27DB-BD31-4B8C-83A1-F6EECF244321}">
                <p14:modId xmlns:p14="http://schemas.microsoft.com/office/powerpoint/2010/main" val="2741151106"/>
              </p:ext>
            </p:extLst>
          </p:nvPr>
        </p:nvGraphicFramePr>
        <p:xfrm>
          <a:off x="255149" y="3454153"/>
          <a:ext cx="3136900" cy="2511425"/>
        </p:xfrm>
        <a:graphic>
          <a:graphicData uri="http://schemas.openxmlformats.org/presentationml/2006/ole">
            <mc:AlternateContent xmlns:mc="http://schemas.openxmlformats.org/markup-compatibility/2006">
              <mc:Choice xmlns:v="urn:schemas-microsoft-com:vml" Requires="v">
                <p:oleObj spid="_x0000_s115750" name="Worksheet" r:id="rId5" imgW="2485949" imgH="1990861" progId="Excel.Sheet.8">
                  <p:embed/>
                </p:oleObj>
              </mc:Choice>
              <mc:Fallback>
                <p:oleObj name="Worksheet" r:id="rId5" imgW="2485949" imgH="199086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149" y="3454153"/>
                        <a:ext cx="31369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Box 20"/>
          <p:cNvSpPr txBox="1">
            <a:spLocks noChangeArrowheads="1"/>
          </p:cNvSpPr>
          <p:nvPr/>
        </p:nvSpPr>
        <p:spPr bwMode="auto">
          <a:xfrm>
            <a:off x="4067944" y="3935129"/>
            <a:ext cx="300082"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0</a:t>
            </a:r>
          </a:p>
        </p:txBody>
      </p:sp>
      <p:sp>
        <p:nvSpPr>
          <p:cNvPr id="22" name="Text Box 24"/>
          <p:cNvSpPr txBox="1">
            <a:spLocks noChangeArrowheads="1"/>
          </p:cNvSpPr>
          <p:nvPr/>
        </p:nvSpPr>
        <p:spPr bwMode="auto">
          <a:xfrm>
            <a:off x="3525750" y="4270091"/>
            <a:ext cx="5576509" cy="708025"/>
          </a:xfrm>
          <a:prstGeom prst="rect">
            <a:avLst/>
          </a:prstGeom>
          <a:noFill/>
          <a:ln w="9525">
            <a:noFill/>
            <a:miter lim="800000"/>
            <a:headEnd/>
            <a:tailEnd/>
          </a:ln>
        </p:spPr>
        <p:txBody>
          <a:bodyPr wrap="square">
            <a:spAutoFit/>
          </a:bodyPr>
          <a:lstStyle/>
          <a:p>
            <a:r>
              <a:rPr lang="en-US" sz="2000" dirty="0">
                <a:latin typeface="Book Antiqua" panose="02040602050305030304" pitchFamily="18" charset="0"/>
              </a:rPr>
              <a:t>What is probability of demand to be less than or equal to 145?</a:t>
            </a:r>
          </a:p>
        </p:txBody>
      </p:sp>
      <p:sp>
        <p:nvSpPr>
          <p:cNvPr id="23" name="Text Box 24"/>
          <p:cNvSpPr txBox="1">
            <a:spLocks noChangeArrowheads="1"/>
          </p:cNvSpPr>
          <p:nvPr/>
        </p:nvSpPr>
        <p:spPr bwMode="auto">
          <a:xfrm>
            <a:off x="3588833" y="4901952"/>
            <a:ext cx="5526204" cy="708025"/>
          </a:xfrm>
          <a:prstGeom prst="rect">
            <a:avLst/>
          </a:prstGeom>
          <a:noFill/>
          <a:ln w="9525">
            <a:noFill/>
            <a:miter lim="800000"/>
            <a:headEnd/>
            <a:tailEnd/>
          </a:ln>
        </p:spPr>
        <p:txBody>
          <a:bodyPr wrap="square">
            <a:spAutoFit/>
          </a:bodyPr>
          <a:lstStyle/>
          <a:p>
            <a:r>
              <a:rPr lang="en-US" sz="2000" dirty="0">
                <a:latin typeface="Book Antiqua" panose="02040602050305030304" pitchFamily="18" charset="0"/>
              </a:rPr>
              <a:t>What is probability of demand to be greater than  </a:t>
            </a:r>
            <a:r>
              <a:rPr lang="en-US" sz="2000" dirty="0" smtClean="0">
                <a:latin typeface="Book Antiqua" panose="02040602050305030304" pitchFamily="18" charset="0"/>
              </a:rPr>
              <a:t>or equal to 145</a:t>
            </a:r>
            <a:r>
              <a:rPr lang="en-US" sz="2000" dirty="0">
                <a:latin typeface="Book Antiqua" panose="02040602050305030304" pitchFamily="18" charset="0"/>
              </a:rPr>
              <a:t>?</a:t>
            </a:r>
          </a:p>
        </p:txBody>
      </p:sp>
      <p:sp>
        <p:nvSpPr>
          <p:cNvPr id="24" name="TextBox 23"/>
          <p:cNvSpPr txBox="1">
            <a:spLocks noChangeArrowheads="1"/>
          </p:cNvSpPr>
          <p:nvPr/>
        </p:nvSpPr>
        <p:spPr bwMode="auto">
          <a:xfrm>
            <a:off x="5434834" y="4632256"/>
            <a:ext cx="2390398" cy="307777"/>
          </a:xfrm>
          <a:prstGeom prst="rect">
            <a:avLst/>
          </a:prstGeom>
          <a:noFill/>
          <a:ln w="9525">
            <a:noFill/>
            <a:miter lim="800000"/>
            <a:headEnd/>
            <a:tailEnd/>
          </a:ln>
        </p:spPr>
        <p:txBody>
          <a:bodyPr wrap="none">
            <a:spAutoFit/>
          </a:bodyPr>
          <a:lstStyle/>
          <a:p>
            <a:r>
              <a:rPr lang="en-US" sz="1400" dirty="0">
                <a:solidFill>
                  <a:srgbClr val="FF0000"/>
                </a:solidFill>
                <a:latin typeface="Book Antiqua" panose="02040602050305030304" pitchFamily="18" charset="0"/>
              </a:rPr>
              <a:t>0.02+0.05+0.08+0.09+0.11 = </a:t>
            </a:r>
          </a:p>
        </p:txBody>
      </p:sp>
      <p:sp>
        <p:nvSpPr>
          <p:cNvPr id="25" name="TextBox 24"/>
          <p:cNvSpPr txBox="1">
            <a:spLocks noChangeArrowheads="1"/>
          </p:cNvSpPr>
          <p:nvPr/>
        </p:nvSpPr>
        <p:spPr bwMode="auto">
          <a:xfrm>
            <a:off x="7794043" y="4582438"/>
            <a:ext cx="588623" cy="369332"/>
          </a:xfrm>
          <a:prstGeom prst="rect">
            <a:avLst/>
          </a:prstGeom>
          <a:noFill/>
          <a:ln w="9525">
            <a:noFill/>
            <a:miter lim="800000"/>
            <a:headEnd/>
            <a:tailEnd/>
          </a:ln>
        </p:spPr>
        <p:txBody>
          <a:bodyPr wrap="none">
            <a:spAutoFit/>
          </a:bodyPr>
          <a:lstStyle/>
          <a:p>
            <a:r>
              <a:rPr lang="en-US" dirty="0">
                <a:solidFill>
                  <a:srgbClr val="FF0000"/>
                </a:solidFill>
                <a:latin typeface="Book Antiqua" panose="02040602050305030304" pitchFamily="18" charset="0"/>
              </a:rPr>
              <a:t>0.35</a:t>
            </a:r>
          </a:p>
        </p:txBody>
      </p:sp>
      <p:sp>
        <p:nvSpPr>
          <p:cNvPr id="26" name="TextBox 25"/>
          <p:cNvSpPr txBox="1">
            <a:spLocks noChangeArrowheads="1"/>
          </p:cNvSpPr>
          <p:nvPr/>
        </p:nvSpPr>
        <p:spPr bwMode="auto">
          <a:xfrm>
            <a:off x="6108807" y="5255964"/>
            <a:ext cx="801823" cy="307777"/>
          </a:xfrm>
          <a:prstGeom prst="rect">
            <a:avLst/>
          </a:prstGeom>
          <a:noFill/>
          <a:ln w="9525">
            <a:noFill/>
            <a:miter lim="800000"/>
            <a:headEnd/>
            <a:tailEnd/>
          </a:ln>
        </p:spPr>
        <p:txBody>
          <a:bodyPr wrap="none">
            <a:spAutoFit/>
          </a:bodyPr>
          <a:lstStyle/>
          <a:p>
            <a:r>
              <a:rPr lang="en-US" sz="1400" dirty="0">
                <a:solidFill>
                  <a:srgbClr val="FF0000"/>
                </a:solidFill>
                <a:latin typeface="Book Antiqua" panose="02040602050305030304" pitchFamily="18" charset="0"/>
              </a:rPr>
              <a:t>1-0.35 =</a:t>
            </a:r>
          </a:p>
        </p:txBody>
      </p:sp>
      <p:sp>
        <p:nvSpPr>
          <p:cNvPr id="27" name="TextBox 26"/>
          <p:cNvSpPr txBox="1">
            <a:spLocks noChangeArrowheads="1"/>
          </p:cNvSpPr>
          <p:nvPr/>
        </p:nvSpPr>
        <p:spPr bwMode="auto">
          <a:xfrm>
            <a:off x="7151729" y="5244787"/>
            <a:ext cx="588623" cy="369332"/>
          </a:xfrm>
          <a:prstGeom prst="rect">
            <a:avLst/>
          </a:prstGeom>
          <a:noFill/>
          <a:ln w="9525">
            <a:noFill/>
            <a:miter lim="800000"/>
            <a:headEnd/>
            <a:tailEnd/>
          </a:ln>
        </p:spPr>
        <p:txBody>
          <a:bodyPr wrap="none">
            <a:spAutoFit/>
          </a:bodyPr>
          <a:lstStyle/>
          <a:p>
            <a:r>
              <a:rPr lang="en-US">
                <a:solidFill>
                  <a:srgbClr val="FF0000"/>
                </a:solidFill>
                <a:latin typeface="Book Antiqua" panose="02040602050305030304" pitchFamily="18" charset="0"/>
              </a:rPr>
              <a:t>0.65</a:t>
            </a:r>
          </a:p>
        </p:txBody>
      </p:sp>
      <p:sp>
        <p:nvSpPr>
          <p:cNvPr id="28" name="TextBox 27"/>
          <p:cNvSpPr txBox="1"/>
          <p:nvPr/>
        </p:nvSpPr>
        <p:spPr>
          <a:xfrm>
            <a:off x="3672976" y="5783605"/>
            <a:ext cx="2398413" cy="369332"/>
          </a:xfrm>
          <a:prstGeom prst="rect">
            <a:avLst/>
          </a:prstGeom>
          <a:noFill/>
        </p:spPr>
        <p:txBody>
          <a:bodyPr wrap="none">
            <a:spAutoFit/>
          </a:bodyPr>
          <a:lstStyle/>
          <a:p>
            <a:pPr>
              <a:defRPr/>
            </a:pPr>
            <a:r>
              <a:rPr lang="en-US" dirty="0" smtClean="0">
                <a:solidFill>
                  <a:srgbClr val="FF0000"/>
                </a:solidFill>
                <a:latin typeface="Book Antiqua" panose="02040602050305030304" pitchFamily="18" charset="0"/>
              </a:rPr>
              <a:t>P(</a:t>
            </a:r>
            <a:r>
              <a:rPr lang="en-US" b="1" i="1" dirty="0" smtClean="0">
                <a:solidFill>
                  <a:srgbClr val="FF0000"/>
                </a:solidFill>
                <a:latin typeface="Book Antiqua" panose="02040602050305030304" pitchFamily="18" charset="0"/>
              </a:rPr>
              <a:t>R </a:t>
            </a:r>
            <a:r>
              <a:rPr lang="en-US" dirty="0" smtClean="0">
                <a:solidFill>
                  <a:srgbClr val="FF0000"/>
                </a:solidFill>
                <a:latin typeface="Book Antiqua" panose="02040602050305030304" pitchFamily="18" charset="0"/>
              </a:rPr>
              <a:t>≥ Q) </a:t>
            </a: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1-P(</a:t>
            </a:r>
            <a:r>
              <a:rPr lang="en-US" b="1" i="1" dirty="0" smtClean="0">
                <a:solidFill>
                  <a:srgbClr val="FF0000"/>
                </a:solidFill>
                <a:latin typeface="Book Antiqua" panose="02040602050305030304" pitchFamily="18" charset="0"/>
              </a:rPr>
              <a:t>R </a:t>
            </a:r>
            <a:r>
              <a:rPr lang="en-US" dirty="0" smtClean="0">
                <a:solidFill>
                  <a:srgbClr val="FF0000"/>
                </a:solidFill>
                <a:latin typeface="Book Antiqua" panose="02040602050305030304" pitchFamily="18" charset="0"/>
              </a:rPr>
              <a:t>≤ Q)</a:t>
            </a:r>
            <a:endParaRPr lang="en-US"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291139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72827"/>
                                        </p:tgtEl>
                                        <p:attrNameLst>
                                          <p:attrName>style.visibility</p:attrName>
                                        </p:attrNameLst>
                                      </p:cBhvr>
                                      <p:to>
                                        <p:strVal val="visible"/>
                                      </p:to>
                                    </p:set>
                                    <p:animEffect transition="in" filter="dissolve">
                                      <p:cBhvr>
                                        <p:cTn id="7" dur="500"/>
                                        <p:tgtEl>
                                          <p:spTgt spid="972827"/>
                                        </p:tgtEl>
                                      </p:cBhvr>
                                    </p:animEffect>
                                  </p:childTnLst>
                                </p:cTn>
                              </p:par>
                              <p:par>
                                <p:cTn id="8" presetID="9" presetClass="exit" presetSubtype="0" fill="hold" nodeType="withEffect">
                                  <p:stCondLst>
                                    <p:cond delay="0"/>
                                  </p:stCondLst>
                                  <p:childTnLst>
                                    <p:animEffect transition="out" filter="dissolve">
                                      <p:cBhvr>
                                        <p:cTn id="9" dur="500"/>
                                        <p:tgtEl>
                                          <p:spTgt spid="972822"/>
                                        </p:tgtEl>
                                      </p:cBhvr>
                                    </p:animEffect>
                                    <p:set>
                                      <p:cBhvr>
                                        <p:cTn id="10" dur="1" fill="hold">
                                          <p:stCondLst>
                                            <p:cond delay="499"/>
                                          </p:stCondLst>
                                        </p:cTn>
                                        <p:tgtEl>
                                          <p:spTgt spid="9728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72824">
                                            <p:txEl>
                                              <p:pRg st="0" end="0"/>
                                            </p:txEl>
                                          </p:spTgt>
                                        </p:tgtEl>
                                        <p:attrNameLst>
                                          <p:attrName>style.visibility</p:attrName>
                                        </p:attrNameLst>
                                      </p:cBhvr>
                                      <p:to>
                                        <p:strVal val="visible"/>
                                      </p:to>
                                    </p:set>
                                    <p:animEffect transition="in" filter="dissolve">
                                      <p:cBhvr>
                                        <p:cTn id="15" dur="500"/>
                                        <p:tgtEl>
                                          <p:spTgt spid="9728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dissolve">
                                      <p:cBhvr>
                                        <p:cTn id="25" dur="500"/>
                                        <p:tgtEl>
                                          <p:spTgt spid="2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ssolv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dissolve">
                                      <p:cBhvr>
                                        <p:cTn id="40" dur="500"/>
                                        <p:tgtEl>
                                          <p:spTgt spid="2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ssolv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dissolv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4" grpId="0" build="p"/>
      <p:bldP spid="21" grpId="0"/>
      <p:bldP spid="22" grpId="0" build="p"/>
      <p:bldP spid="23" grpId="0" build="p"/>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sz="3200" smtClean="0"/>
              <a:t>Compute the Average Demand</a:t>
            </a:r>
          </a:p>
        </p:txBody>
      </p:sp>
      <p:graphicFrame>
        <p:nvGraphicFramePr>
          <p:cNvPr id="4098" name="Object 4"/>
          <p:cNvGraphicFramePr>
            <a:graphicFrameLocks noGrp="1" noChangeAspect="1"/>
          </p:cNvGraphicFramePr>
          <p:nvPr>
            <p:ph sz="half" idx="1"/>
          </p:nvPr>
        </p:nvGraphicFramePr>
        <p:xfrm>
          <a:off x="5165725" y="1457325"/>
          <a:ext cx="3708400" cy="3508375"/>
        </p:xfrm>
        <a:graphic>
          <a:graphicData uri="http://schemas.openxmlformats.org/presentationml/2006/ole">
            <mc:AlternateContent xmlns:mc="http://schemas.openxmlformats.org/markup-compatibility/2006">
              <mc:Choice xmlns:v="urn:schemas-microsoft-com:vml" Requires="v">
                <p:oleObj spid="_x0000_s116810" name="Worksheet" r:id="rId4" imgW="2124253" imgH="2009639" progId="Excel.Sheet.8">
                  <p:embed/>
                </p:oleObj>
              </mc:Choice>
              <mc:Fallback>
                <p:oleObj name="Worksheet" r:id="rId4" imgW="2124253" imgH="200963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725" y="1457325"/>
                        <a:ext cx="3708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3894" name="Object 6"/>
          <p:cNvGraphicFramePr>
            <a:graphicFrameLocks noGrp="1" noChangeAspect="1"/>
          </p:cNvGraphicFramePr>
          <p:nvPr>
            <p:ph sz="half" idx="2"/>
            <p:extLst>
              <p:ext uri="{D42A27DB-BD31-4B8C-83A1-F6EECF244321}">
                <p14:modId xmlns:p14="http://schemas.microsoft.com/office/powerpoint/2010/main" val="3683617400"/>
              </p:ext>
            </p:extLst>
          </p:nvPr>
        </p:nvGraphicFramePr>
        <p:xfrm>
          <a:off x="459234" y="1340768"/>
          <a:ext cx="3968750" cy="762000"/>
        </p:xfrm>
        <a:graphic>
          <a:graphicData uri="http://schemas.openxmlformats.org/presentationml/2006/ole">
            <mc:AlternateContent xmlns:mc="http://schemas.openxmlformats.org/markup-compatibility/2006">
              <mc:Choice xmlns:v="urn:schemas-microsoft-com:vml" Requires="v">
                <p:oleObj spid="_x0000_s116811" name="Equation" r:id="rId6" imgW="2247840" imgH="431640" progId="Equation.3">
                  <p:embed/>
                </p:oleObj>
              </mc:Choice>
              <mc:Fallback>
                <p:oleObj name="Equation" r:id="rId6" imgW="22478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234" y="1340768"/>
                        <a:ext cx="396875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3896" name="Text Box 8"/>
          <p:cNvSpPr txBox="1">
            <a:spLocks noChangeArrowheads="1"/>
          </p:cNvSpPr>
          <p:nvPr/>
        </p:nvSpPr>
        <p:spPr bwMode="auto">
          <a:xfrm>
            <a:off x="287338" y="2225675"/>
            <a:ext cx="4752975" cy="2308324"/>
          </a:xfrm>
          <a:prstGeom prst="rect">
            <a:avLst/>
          </a:prstGeom>
          <a:noFill/>
          <a:ln w="9525">
            <a:noFill/>
            <a:miter lim="800000"/>
            <a:headEnd/>
            <a:tailEnd/>
          </a:ln>
        </p:spPr>
        <p:txBody>
          <a:bodyPr>
            <a:spAutoFit/>
          </a:bodyPr>
          <a:lstStyle/>
          <a:p>
            <a:r>
              <a:rPr lang="en-US" sz="2400" dirty="0">
                <a:solidFill>
                  <a:srgbClr val="000000"/>
                </a:solidFill>
                <a:latin typeface="Book Antiqua" panose="02040602050305030304" pitchFamily="18" charset="0"/>
              </a:rPr>
              <a:t>Average Demand = </a:t>
            </a:r>
          </a:p>
          <a:p>
            <a:r>
              <a:rPr lang="en-US" sz="2400" dirty="0">
                <a:solidFill>
                  <a:srgbClr val="000000"/>
                </a:solidFill>
                <a:latin typeface="Book Antiqua" panose="02040602050305030304" pitchFamily="18" charset="0"/>
              </a:rPr>
              <a:t>+100</a:t>
            </a:r>
            <a:r>
              <a:rPr lang="en-US" sz="2400" dirty="0">
                <a:solidFill>
                  <a:srgbClr val="000000"/>
                </a:solidFill>
                <a:latin typeface="Book Antiqua" panose="02040602050305030304" pitchFamily="18" charset="0"/>
                <a:cs typeface="Times New Roman" pitchFamily="18" charset="0"/>
              </a:rPr>
              <a:t>×0.02 </a:t>
            </a:r>
            <a:r>
              <a:rPr lang="en-US" sz="2400" dirty="0">
                <a:solidFill>
                  <a:srgbClr val="000000"/>
                </a:solidFill>
                <a:latin typeface="Book Antiqua" panose="02040602050305030304" pitchFamily="18" charset="0"/>
              </a:rPr>
              <a:t>+110</a:t>
            </a:r>
            <a:r>
              <a:rPr lang="en-US" sz="2400" dirty="0">
                <a:solidFill>
                  <a:srgbClr val="000000"/>
                </a:solidFill>
                <a:latin typeface="Book Antiqua" panose="02040602050305030304" pitchFamily="18" charset="0"/>
                <a:cs typeface="Times New Roman" pitchFamily="18" charset="0"/>
              </a:rPr>
              <a:t>×0.05</a:t>
            </a:r>
            <a:r>
              <a:rPr lang="en-US" sz="2400" dirty="0">
                <a:solidFill>
                  <a:srgbClr val="000000"/>
                </a:solidFill>
                <a:latin typeface="Book Antiqua" panose="02040602050305030304" pitchFamily="18" charset="0"/>
              </a:rPr>
              <a:t>+120</a:t>
            </a:r>
            <a:r>
              <a:rPr lang="en-US" sz="2400" dirty="0">
                <a:solidFill>
                  <a:srgbClr val="000000"/>
                </a:solidFill>
                <a:latin typeface="Book Antiqua" panose="02040602050305030304" pitchFamily="18" charset="0"/>
                <a:cs typeface="Times New Roman" pitchFamily="18" charset="0"/>
              </a:rPr>
              <a:t>×0.08</a:t>
            </a:r>
            <a:r>
              <a:rPr lang="en-US" sz="2400" dirty="0">
                <a:solidFill>
                  <a:srgbClr val="000000"/>
                </a:solidFill>
                <a:latin typeface="Book Antiqua" panose="02040602050305030304" pitchFamily="18" charset="0"/>
              </a:rPr>
              <a:t> +130</a:t>
            </a:r>
            <a:r>
              <a:rPr lang="en-US" sz="2400" dirty="0">
                <a:solidFill>
                  <a:srgbClr val="000000"/>
                </a:solidFill>
                <a:latin typeface="Book Antiqua" panose="02040602050305030304" pitchFamily="18" charset="0"/>
                <a:cs typeface="Times New Roman" pitchFamily="18" charset="0"/>
              </a:rPr>
              <a:t>×0.09</a:t>
            </a:r>
            <a:r>
              <a:rPr lang="en-US" sz="2400" dirty="0">
                <a:solidFill>
                  <a:srgbClr val="000000"/>
                </a:solidFill>
                <a:latin typeface="Book Antiqua" panose="02040602050305030304" pitchFamily="18" charset="0"/>
              </a:rPr>
              <a:t>+140</a:t>
            </a:r>
            <a:r>
              <a:rPr lang="en-US" sz="2400" dirty="0">
                <a:solidFill>
                  <a:srgbClr val="000000"/>
                </a:solidFill>
                <a:latin typeface="Book Antiqua" panose="02040602050305030304" pitchFamily="18" charset="0"/>
                <a:cs typeface="Times New Roman" pitchFamily="18" charset="0"/>
              </a:rPr>
              <a:t>×0.11</a:t>
            </a:r>
            <a:r>
              <a:rPr lang="en-US" sz="2400" dirty="0">
                <a:solidFill>
                  <a:srgbClr val="000000"/>
                </a:solidFill>
                <a:latin typeface="Book Antiqua" panose="02040602050305030304" pitchFamily="18" charset="0"/>
              </a:rPr>
              <a:t> +150</a:t>
            </a:r>
            <a:r>
              <a:rPr lang="en-US" sz="2400" dirty="0">
                <a:solidFill>
                  <a:srgbClr val="000000"/>
                </a:solidFill>
                <a:latin typeface="Book Antiqua" panose="02040602050305030304" pitchFamily="18" charset="0"/>
                <a:cs typeface="Times New Roman" pitchFamily="18" charset="0"/>
              </a:rPr>
              <a:t>×0.16</a:t>
            </a:r>
          </a:p>
          <a:p>
            <a:r>
              <a:rPr lang="en-US" sz="2400" dirty="0">
                <a:solidFill>
                  <a:srgbClr val="000000"/>
                </a:solidFill>
                <a:latin typeface="Book Antiqua" panose="02040602050305030304" pitchFamily="18" charset="0"/>
              </a:rPr>
              <a:t>+160</a:t>
            </a:r>
            <a:r>
              <a:rPr lang="en-US" sz="2400" dirty="0">
                <a:solidFill>
                  <a:srgbClr val="000000"/>
                </a:solidFill>
                <a:latin typeface="Book Antiqua" panose="02040602050305030304" pitchFamily="18" charset="0"/>
                <a:cs typeface="Times New Roman" pitchFamily="18" charset="0"/>
              </a:rPr>
              <a:t>×0.20</a:t>
            </a:r>
            <a:r>
              <a:rPr lang="en-US" sz="2400" dirty="0">
                <a:solidFill>
                  <a:srgbClr val="000000"/>
                </a:solidFill>
                <a:latin typeface="Book Antiqua" panose="02040602050305030304" pitchFamily="18" charset="0"/>
              </a:rPr>
              <a:t> +170</a:t>
            </a:r>
            <a:r>
              <a:rPr lang="en-US" sz="2400" dirty="0">
                <a:solidFill>
                  <a:srgbClr val="000000"/>
                </a:solidFill>
                <a:latin typeface="Book Antiqua" panose="02040602050305030304" pitchFamily="18" charset="0"/>
                <a:cs typeface="Times New Roman" pitchFamily="18" charset="0"/>
              </a:rPr>
              <a:t>×0.15 </a:t>
            </a:r>
            <a:r>
              <a:rPr lang="en-US" sz="2400" dirty="0">
                <a:solidFill>
                  <a:srgbClr val="000000"/>
                </a:solidFill>
                <a:latin typeface="Book Antiqua" panose="02040602050305030304" pitchFamily="18" charset="0"/>
              </a:rPr>
              <a:t>+180</a:t>
            </a:r>
            <a:r>
              <a:rPr lang="en-US" sz="2400" dirty="0">
                <a:solidFill>
                  <a:srgbClr val="000000"/>
                </a:solidFill>
                <a:latin typeface="Book Antiqua" panose="02040602050305030304" pitchFamily="18" charset="0"/>
                <a:cs typeface="Times New Roman" pitchFamily="18" charset="0"/>
              </a:rPr>
              <a:t>×0.08</a:t>
            </a:r>
            <a:r>
              <a:rPr lang="en-US" sz="2400" dirty="0">
                <a:solidFill>
                  <a:srgbClr val="000000"/>
                </a:solidFill>
                <a:latin typeface="Book Antiqua" panose="02040602050305030304" pitchFamily="18" charset="0"/>
              </a:rPr>
              <a:t> +190</a:t>
            </a:r>
            <a:r>
              <a:rPr lang="en-US" sz="2400" dirty="0">
                <a:solidFill>
                  <a:srgbClr val="000000"/>
                </a:solidFill>
                <a:latin typeface="Book Antiqua" panose="02040602050305030304" pitchFamily="18" charset="0"/>
                <a:cs typeface="Times New Roman" pitchFamily="18" charset="0"/>
              </a:rPr>
              <a:t>×0.05</a:t>
            </a:r>
            <a:r>
              <a:rPr lang="en-US" sz="2400" dirty="0">
                <a:solidFill>
                  <a:srgbClr val="000000"/>
                </a:solidFill>
                <a:latin typeface="Book Antiqua" panose="02040602050305030304" pitchFamily="18" charset="0"/>
              </a:rPr>
              <a:t>+200</a:t>
            </a:r>
            <a:r>
              <a:rPr lang="en-US" sz="2400" dirty="0">
                <a:solidFill>
                  <a:srgbClr val="000000"/>
                </a:solidFill>
                <a:latin typeface="Book Antiqua" panose="02040602050305030304" pitchFamily="18" charset="0"/>
                <a:cs typeface="Times New Roman" pitchFamily="18" charset="0"/>
              </a:rPr>
              <a:t>×0.01</a:t>
            </a:r>
          </a:p>
          <a:p>
            <a:r>
              <a:rPr lang="en-US" sz="2400" dirty="0">
                <a:solidFill>
                  <a:srgbClr val="000000"/>
                </a:solidFill>
                <a:latin typeface="Book Antiqua" panose="02040602050305030304" pitchFamily="18" charset="0"/>
                <a:cs typeface="Times New Roman" pitchFamily="18" charset="0"/>
              </a:rPr>
              <a:t>Average Demand = 151.6 </a:t>
            </a:r>
          </a:p>
        </p:txBody>
      </p:sp>
      <p:sp>
        <p:nvSpPr>
          <p:cNvPr id="933897" name="Text Box 9"/>
          <p:cNvSpPr txBox="1">
            <a:spLocks noChangeArrowheads="1"/>
          </p:cNvSpPr>
          <p:nvPr/>
        </p:nvSpPr>
        <p:spPr bwMode="auto">
          <a:xfrm>
            <a:off x="287338" y="5013325"/>
            <a:ext cx="8856662" cy="1200329"/>
          </a:xfrm>
          <a:prstGeom prst="rect">
            <a:avLst/>
          </a:prstGeom>
          <a:noFill/>
          <a:ln w="9525">
            <a:noFill/>
            <a:miter lim="800000"/>
            <a:headEnd/>
            <a:tailEnd/>
          </a:ln>
        </p:spPr>
        <p:txBody>
          <a:bodyPr wrap="square">
            <a:spAutoFit/>
          </a:bodyPr>
          <a:lstStyle/>
          <a:p>
            <a:r>
              <a:rPr lang="en-US" sz="2400" dirty="0">
                <a:latin typeface="Book Antiqua" panose="02040602050305030304" pitchFamily="18" charset="0"/>
              </a:rPr>
              <a:t>How many units should I have to sell 151.6 units (on average)? </a:t>
            </a:r>
          </a:p>
          <a:p>
            <a:r>
              <a:rPr lang="en-US" sz="2400" dirty="0">
                <a:latin typeface="Book Antiqua" panose="02040602050305030304" pitchFamily="18" charset="0"/>
              </a:rPr>
              <a:t>How many units do I sell (on average) if I have 100 units?</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245788295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3894"/>
                                        </p:tgtEl>
                                        <p:attrNameLst>
                                          <p:attrName>style.visibility</p:attrName>
                                        </p:attrNameLst>
                                      </p:cBhvr>
                                      <p:to>
                                        <p:strVal val="visible"/>
                                      </p:to>
                                    </p:set>
                                    <p:animEffect transition="in" filter="dissolve">
                                      <p:cBhvr>
                                        <p:cTn id="7" dur="500"/>
                                        <p:tgtEl>
                                          <p:spTgt spid="9338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3896"/>
                                        </p:tgtEl>
                                        <p:attrNameLst>
                                          <p:attrName>style.visibility</p:attrName>
                                        </p:attrNameLst>
                                      </p:cBhvr>
                                      <p:to>
                                        <p:strVal val="visible"/>
                                      </p:to>
                                    </p:set>
                                    <p:animEffect transition="in" filter="dissolve">
                                      <p:cBhvr>
                                        <p:cTn id="12" dur="500"/>
                                        <p:tgtEl>
                                          <p:spTgt spid="9338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3897">
                                            <p:txEl>
                                              <p:pRg st="0" end="0"/>
                                            </p:txEl>
                                          </p:spTgt>
                                        </p:tgtEl>
                                        <p:attrNameLst>
                                          <p:attrName>style.visibility</p:attrName>
                                        </p:attrNameLst>
                                      </p:cBhvr>
                                      <p:to>
                                        <p:strVal val="visible"/>
                                      </p:to>
                                    </p:set>
                                    <p:animEffect transition="in" filter="dissolve">
                                      <p:cBhvr>
                                        <p:cTn id="17" dur="500"/>
                                        <p:tgtEl>
                                          <p:spTgt spid="93389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33897">
                                            <p:txEl>
                                              <p:pRg st="1" end="1"/>
                                            </p:txEl>
                                          </p:spTgt>
                                        </p:tgtEl>
                                        <p:attrNameLst>
                                          <p:attrName>style.visibility</p:attrName>
                                        </p:attrNameLst>
                                      </p:cBhvr>
                                      <p:to>
                                        <p:strVal val="visible"/>
                                      </p:to>
                                    </p:set>
                                    <p:animEffect transition="in" filter="dissolve">
                                      <p:cBhvr>
                                        <p:cTn id="22" dur="500"/>
                                        <p:tgtEl>
                                          <p:spTgt spid="9338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6" grpId="0"/>
      <p:bldP spid="93389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4" name="Text Box 4"/>
          <p:cNvSpPr txBox="1">
            <a:spLocks noChangeArrowheads="1"/>
          </p:cNvSpPr>
          <p:nvPr/>
        </p:nvSpPr>
        <p:spPr bwMode="auto">
          <a:xfrm>
            <a:off x="24573" y="956154"/>
            <a:ext cx="8807450" cy="1200329"/>
          </a:xfrm>
          <a:prstGeom prst="rect">
            <a:avLst/>
          </a:prstGeom>
          <a:noFill/>
          <a:ln w="9525">
            <a:noFill/>
            <a:miter lim="800000"/>
            <a:headEnd/>
            <a:tailEnd/>
          </a:ln>
        </p:spPr>
        <p:txBody>
          <a:bodyPr>
            <a:spAutoFit/>
          </a:bodyPr>
          <a:lstStyle/>
          <a:p>
            <a:pPr marL="342900" indent="-342900">
              <a:defRPr/>
            </a:pPr>
            <a:r>
              <a:rPr lang="en-US" sz="2400" dirty="0">
                <a:latin typeface="Book Antiqua" panose="02040602050305030304" pitchFamily="18" charset="0"/>
              </a:rPr>
              <a:t>Suppose I have ordered 140 Unities.</a:t>
            </a:r>
          </a:p>
          <a:p>
            <a:pPr marL="342900" indent="-342900">
              <a:defRPr/>
            </a:pPr>
            <a:r>
              <a:rPr lang="en-US" sz="2400" dirty="0">
                <a:latin typeface="Book Antiqua" panose="02040602050305030304" pitchFamily="18" charset="0"/>
              </a:rPr>
              <a:t>On average, how many of them are sold? In other words, what is the expected value of the number of sold units</a:t>
            </a:r>
            <a:r>
              <a:rPr lang="en-US" sz="2400" i="1" dirty="0">
                <a:latin typeface="Book Antiqua" panose="02040602050305030304" pitchFamily="18" charset="0"/>
              </a:rPr>
              <a:t>?  </a:t>
            </a:r>
          </a:p>
        </p:txBody>
      </p:sp>
      <p:sp>
        <p:nvSpPr>
          <p:cNvPr id="876549" name="Text Box 5"/>
          <p:cNvSpPr txBox="1">
            <a:spLocks noChangeArrowheads="1"/>
          </p:cNvSpPr>
          <p:nvPr/>
        </p:nvSpPr>
        <p:spPr bwMode="auto">
          <a:xfrm>
            <a:off x="24573" y="2156483"/>
            <a:ext cx="8915400" cy="3785652"/>
          </a:xfrm>
          <a:prstGeom prst="rect">
            <a:avLst/>
          </a:prstGeom>
          <a:noFill/>
          <a:ln w="9525">
            <a:noFill/>
            <a:miter lim="800000"/>
            <a:headEnd/>
            <a:tailEnd/>
          </a:ln>
        </p:spPr>
        <p:txBody>
          <a:bodyPr>
            <a:spAutoFit/>
          </a:bodyPr>
          <a:lstStyle/>
          <a:p>
            <a:pPr marL="342900" indent="-342900">
              <a:defRPr/>
            </a:pPr>
            <a:r>
              <a:rPr lang="en-US" sz="2400" dirty="0">
                <a:latin typeface="Book Antiqua" panose="02040602050305030304" pitchFamily="18" charset="0"/>
              </a:rPr>
              <a:t>When I can sell all 140 units? </a:t>
            </a:r>
          </a:p>
          <a:p>
            <a:pPr marL="342900" indent="-342900">
              <a:defRPr/>
            </a:pPr>
            <a:r>
              <a:rPr lang="en-US" sz="2400" dirty="0">
                <a:latin typeface="Book Antiqua" panose="02040602050305030304" pitchFamily="18" charset="0"/>
              </a:rPr>
              <a:t>I can sell all 140 units if </a:t>
            </a:r>
            <a:r>
              <a:rPr lang="en-US" sz="2400" dirty="0">
                <a:latin typeface="Book Antiqua" panose="02040602050305030304" pitchFamily="18" charset="0"/>
                <a:sym typeface="Wingdings" pitchFamily="2" charset="2"/>
              </a:rPr>
              <a:t></a:t>
            </a:r>
            <a:r>
              <a:rPr lang="en-US" sz="2400" dirty="0">
                <a:latin typeface="Book Antiqua" panose="02040602050305030304" pitchFamily="18" charset="0"/>
              </a:rPr>
              <a:t> </a:t>
            </a:r>
            <a:r>
              <a:rPr lang="en-US" sz="2400" b="1" i="1" dirty="0" smtClean="0">
                <a:latin typeface="Book Antiqua" panose="02040602050305030304" pitchFamily="18" charset="0"/>
              </a:rPr>
              <a:t>R</a:t>
            </a:r>
            <a:r>
              <a:rPr lang="en-US" sz="2400" dirty="0" smtClean="0">
                <a:latin typeface="Book Antiqua" panose="02040602050305030304" pitchFamily="18" charset="0"/>
              </a:rPr>
              <a:t> </a:t>
            </a:r>
            <a:r>
              <a:rPr lang="en-US" sz="2400" dirty="0">
                <a:latin typeface="Book Antiqua" panose="02040602050305030304" pitchFamily="18" charset="0"/>
                <a:cs typeface="Arial" pitchFamily="34" charset="0"/>
              </a:rPr>
              <a:t>≥ 140</a:t>
            </a:r>
          </a:p>
          <a:p>
            <a:pPr marL="342900" indent="-342900">
              <a:defRPr/>
            </a:pPr>
            <a:r>
              <a:rPr lang="en-US" sz="2400" dirty="0" err="1" smtClean="0">
                <a:latin typeface="Book Antiqua" panose="02040602050305030304" pitchFamily="18" charset="0"/>
                <a:cs typeface="Arial" pitchFamily="34" charset="0"/>
              </a:rPr>
              <a:t>Prob</a:t>
            </a:r>
            <a:r>
              <a:rPr lang="en-US" sz="2400" dirty="0" smtClean="0">
                <a:latin typeface="Book Antiqua" panose="02040602050305030304" pitchFamily="18" charset="0"/>
                <a:cs typeface="Arial" pitchFamily="34" charset="0"/>
              </a:rPr>
              <a:t>(</a:t>
            </a:r>
            <a:r>
              <a:rPr lang="en-US" sz="2400" b="1" i="1" dirty="0" smtClean="0">
                <a:latin typeface="Book Antiqua" panose="02040602050305030304" pitchFamily="18" charset="0"/>
              </a:rPr>
              <a:t>R </a:t>
            </a:r>
            <a:r>
              <a:rPr lang="en-US" sz="2400" dirty="0" smtClean="0">
                <a:latin typeface="Book Antiqua" panose="02040602050305030304" pitchFamily="18" charset="0"/>
              </a:rPr>
              <a:t>≥ </a:t>
            </a:r>
            <a:r>
              <a:rPr lang="en-US" sz="2400" dirty="0">
                <a:latin typeface="Book Antiqua" panose="02040602050305030304" pitchFamily="18" charset="0"/>
              </a:rPr>
              <a:t>140) = 0.76</a:t>
            </a:r>
          </a:p>
          <a:p>
            <a:pPr marL="342900" indent="-342900">
              <a:defRPr/>
            </a:pPr>
            <a:r>
              <a:rPr lang="en-US" sz="2400" dirty="0">
                <a:latin typeface="Book Antiqua" panose="02040602050305030304" pitchFamily="18" charset="0"/>
              </a:rPr>
              <a:t>The  expected number of units sold –for this part- is</a:t>
            </a:r>
          </a:p>
          <a:p>
            <a:pPr marL="342900" indent="-342900">
              <a:defRPr/>
            </a:pPr>
            <a:r>
              <a:rPr lang="en-US" sz="2400" dirty="0">
                <a:latin typeface="Book Antiqua" panose="02040602050305030304" pitchFamily="18" charset="0"/>
              </a:rPr>
              <a:t>(0.76)(140) = 106.4</a:t>
            </a:r>
          </a:p>
          <a:p>
            <a:pPr marL="342900" indent="-342900">
              <a:defRPr/>
            </a:pPr>
            <a:r>
              <a:rPr lang="en-US" sz="2400" dirty="0">
                <a:latin typeface="Book Antiqua" panose="02040602050305030304" pitchFamily="18" charset="0"/>
              </a:rPr>
              <a:t>Also, there is 0.02 probability that I sell 100 units</a:t>
            </a:r>
            <a:r>
              <a:rPr lang="en-US" sz="2400" dirty="0">
                <a:latin typeface="Book Antiqua" panose="02040602050305030304" pitchFamily="18" charset="0"/>
                <a:sym typeface="Wingdings" pitchFamily="2" charset="2"/>
              </a:rPr>
              <a:t> 2 units</a:t>
            </a:r>
            <a:endParaRPr lang="en-US" sz="2400" dirty="0">
              <a:latin typeface="Book Antiqua" panose="02040602050305030304" pitchFamily="18" charset="0"/>
            </a:endParaRPr>
          </a:p>
          <a:p>
            <a:pPr marL="342900" indent="-342900">
              <a:defRPr/>
            </a:pPr>
            <a:r>
              <a:rPr lang="en-US" sz="2400" dirty="0">
                <a:latin typeface="Book Antiqua" panose="02040602050305030304" pitchFamily="18" charset="0"/>
              </a:rPr>
              <a:t>Also, there is 0.05 probability that I sell 110 units</a:t>
            </a:r>
            <a:r>
              <a:rPr lang="en-US" sz="2400" dirty="0">
                <a:latin typeface="Book Antiqua" panose="02040602050305030304" pitchFamily="18" charset="0"/>
                <a:sym typeface="Wingdings" pitchFamily="2" charset="2"/>
              </a:rPr>
              <a:t>5.5</a:t>
            </a:r>
            <a:endParaRPr lang="en-US" sz="2400" dirty="0">
              <a:latin typeface="Book Antiqua" panose="02040602050305030304" pitchFamily="18" charset="0"/>
            </a:endParaRPr>
          </a:p>
          <a:p>
            <a:pPr marL="342900" indent="-342900">
              <a:defRPr/>
            </a:pPr>
            <a:r>
              <a:rPr lang="en-US" sz="2400" dirty="0">
                <a:latin typeface="Book Antiqua" panose="02040602050305030304" pitchFamily="18" charset="0"/>
              </a:rPr>
              <a:t>Also, there is 0.08 probability that I sell 120 units</a:t>
            </a:r>
            <a:r>
              <a:rPr lang="en-US" sz="2400" dirty="0">
                <a:latin typeface="Book Antiqua" panose="02040602050305030304" pitchFamily="18" charset="0"/>
                <a:sym typeface="Wingdings" pitchFamily="2" charset="2"/>
              </a:rPr>
              <a:t> 9.6</a:t>
            </a:r>
            <a:endParaRPr lang="en-US" sz="2400" dirty="0">
              <a:latin typeface="Book Antiqua" panose="02040602050305030304" pitchFamily="18" charset="0"/>
            </a:endParaRPr>
          </a:p>
          <a:p>
            <a:pPr marL="342900" indent="-342900">
              <a:defRPr/>
            </a:pPr>
            <a:r>
              <a:rPr lang="en-US" sz="2400" dirty="0">
                <a:latin typeface="Book Antiqua" panose="02040602050305030304" pitchFamily="18" charset="0"/>
              </a:rPr>
              <a:t>Also, there is 0.09 probability that I sell 130 units</a:t>
            </a:r>
            <a:r>
              <a:rPr lang="en-US" sz="2400" dirty="0">
                <a:latin typeface="Book Antiqua" panose="02040602050305030304" pitchFamily="18" charset="0"/>
                <a:sym typeface="Wingdings" pitchFamily="2" charset="2"/>
              </a:rPr>
              <a:t> 11.7</a:t>
            </a:r>
          </a:p>
          <a:p>
            <a:pPr marL="342900" indent="-342900">
              <a:defRPr/>
            </a:pPr>
            <a:r>
              <a:rPr lang="en-US" sz="2400" dirty="0">
                <a:latin typeface="Book Antiqua" panose="02040602050305030304" pitchFamily="18" charset="0"/>
                <a:sym typeface="Wingdings" pitchFamily="2" charset="2"/>
              </a:rPr>
              <a:t>106.4 + 2 + 5.5 + 9.6 + 11.7 = </a:t>
            </a:r>
            <a:r>
              <a:rPr lang="en-US" sz="2400" b="1" dirty="0">
                <a:latin typeface="Book Antiqua" panose="02040602050305030304" pitchFamily="18" charset="0"/>
                <a:sym typeface="Wingdings" pitchFamily="2" charset="2"/>
              </a:rPr>
              <a:t>135.2</a:t>
            </a:r>
            <a:endParaRPr lang="en-US" sz="2400" b="1" dirty="0">
              <a:latin typeface="Book Antiqua" panose="02040602050305030304" pitchFamily="18" charset="0"/>
            </a:endParaRPr>
          </a:p>
        </p:txBody>
      </p:sp>
      <p:graphicFrame>
        <p:nvGraphicFramePr>
          <p:cNvPr id="5122" name="Object 6"/>
          <p:cNvGraphicFramePr>
            <a:graphicFrameLocks noChangeAspect="1"/>
          </p:cNvGraphicFramePr>
          <p:nvPr>
            <p:extLst>
              <p:ext uri="{D42A27DB-BD31-4B8C-83A1-F6EECF244321}">
                <p14:modId xmlns:p14="http://schemas.microsoft.com/office/powerpoint/2010/main" val="1240861530"/>
              </p:ext>
            </p:extLst>
          </p:nvPr>
        </p:nvGraphicFramePr>
        <p:xfrm>
          <a:off x="0" y="-27384"/>
          <a:ext cx="9144000" cy="936103"/>
        </p:xfrm>
        <a:graphic>
          <a:graphicData uri="http://schemas.openxmlformats.org/presentationml/2006/ole">
            <mc:AlternateContent xmlns:mc="http://schemas.openxmlformats.org/markup-compatibility/2006">
              <mc:Choice xmlns:v="urn:schemas-microsoft-com:vml" Requires="v">
                <p:oleObj spid="_x0000_s117798" name="Worksheet" r:id="rId4" imgW="5857850" imgH="714375" progId="Excel.Sheet.8">
                  <p:embed/>
                </p:oleObj>
              </mc:Choice>
              <mc:Fallback>
                <p:oleObj name="Worksheet" r:id="rId4" imgW="5857850" imgH="7143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4"/>
                        <a:ext cx="9144000" cy="93610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66943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6549">
                                            <p:txEl>
                                              <p:pRg st="0" end="0"/>
                                            </p:txEl>
                                          </p:spTgt>
                                        </p:tgtEl>
                                        <p:attrNameLst>
                                          <p:attrName>style.visibility</p:attrName>
                                        </p:attrNameLst>
                                      </p:cBhvr>
                                      <p:to>
                                        <p:strVal val="visible"/>
                                      </p:to>
                                    </p:set>
                                    <p:animEffect transition="in" filter="dissolve">
                                      <p:cBhvr>
                                        <p:cTn id="7" dur="500"/>
                                        <p:tgtEl>
                                          <p:spTgt spid="8765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6549">
                                            <p:txEl>
                                              <p:pRg st="1" end="1"/>
                                            </p:txEl>
                                          </p:spTgt>
                                        </p:tgtEl>
                                        <p:attrNameLst>
                                          <p:attrName>style.visibility</p:attrName>
                                        </p:attrNameLst>
                                      </p:cBhvr>
                                      <p:to>
                                        <p:strVal val="visible"/>
                                      </p:to>
                                    </p:set>
                                    <p:animEffect transition="in" filter="dissolve">
                                      <p:cBhvr>
                                        <p:cTn id="12" dur="500"/>
                                        <p:tgtEl>
                                          <p:spTgt spid="8765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6549">
                                            <p:txEl>
                                              <p:pRg st="2" end="2"/>
                                            </p:txEl>
                                          </p:spTgt>
                                        </p:tgtEl>
                                        <p:attrNameLst>
                                          <p:attrName>style.visibility</p:attrName>
                                        </p:attrNameLst>
                                      </p:cBhvr>
                                      <p:to>
                                        <p:strVal val="visible"/>
                                      </p:to>
                                    </p:set>
                                    <p:animEffect transition="in" filter="dissolve">
                                      <p:cBhvr>
                                        <p:cTn id="17" dur="500"/>
                                        <p:tgtEl>
                                          <p:spTgt spid="8765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6549">
                                            <p:txEl>
                                              <p:pRg st="3" end="3"/>
                                            </p:txEl>
                                          </p:spTgt>
                                        </p:tgtEl>
                                        <p:attrNameLst>
                                          <p:attrName>style.visibility</p:attrName>
                                        </p:attrNameLst>
                                      </p:cBhvr>
                                      <p:to>
                                        <p:strVal val="visible"/>
                                      </p:to>
                                    </p:set>
                                    <p:animEffect transition="in" filter="dissolve">
                                      <p:cBhvr>
                                        <p:cTn id="22" dur="500"/>
                                        <p:tgtEl>
                                          <p:spTgt spid="8765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6549">
                                            <p:txEl>
                                              <p:pRg st="4" end="4"/>
                                            </p:txEl>
                                          </p:spTgt>
                                        </p:tgtEl>
                                        <p:attrNameLst>
                                          <p:attrName>style.visibility</p:attrName>
                                        </p:attrNameLst>
                                      </p:cBhvr>
                                      <p:to>
                                        <p:strVal val="visible"/>
                                      </p:to>
                                    </p:set>
                                    <p:animEffect transition="in" filter="dissolve">
                                      <p:cBhvr>
                                        <p:cTn id="27" dur="500"/>
                                        <p:tgtEl>
                                          <p:spTgt spid="8765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6549">
                                            <p:txEl>
                                              <p:pRg st="5" end="5"/>
                                            </p:txEl>
                                          </p:spTgt>
                                        </p:tgtEl>
                                        <p:attrNameLst>
                                          <p:attrName>style.visibility</p:attrName>
                                        </p:attrNameLst>
                                      </p:cBhvr>
                                      <p:to>
                                        <p:strVal val="visible"/>
                                      </p:to>
                                    </p:set>
                                    <p:animEffect transition="in" filter="dissolve">
                                      <p:cBhvr>
                                        <p:cTn id="32" dur="500"/>
                                        <p:tgtEl>
                                          <p:spTgt spid="8765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6549">
                                            <p:txEl>
                                              <p:pRg st="6" end="6"/>
                                            </p:txEl>
                                          </p:spTgt>
                                        </p:tgtEl>
                                        <p:attrNameLst>
                                          <p:attrName>style.visibility</p:attrName>
                                        </p:attrNameLst>
                                      </p:cBhvr>
                                      <p:to>
                                        <p:strVal val="visible"/>
                                      </p:to>
                                    </p:set>
                                    <p:animEffect transition="in" filter="dissolve">
                                      <p:cBhvr>
                                        <p:cTn id="37" dur="500"/>
                                        <p:tgtEl>
                                          <p:spTgt spid="87654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76549">
                                            <p:txEl>
                                              <p:pRg st="7" end="7"/>
                                            </p:txEl>
                                          </p:spTgt>
                                        </p:tgtEl>
                                        <p:attrNameLst>
                                          <p:attrName>style.visibility</p:attrName>
                                        </p:attrNameLst>
                                      </p:cBhvr>
                                      <p:to>
                                        <p:strVal val="visible"/>
                                      </p:to>
                                    </p:set>
                                    <p:animEffect transition="in" filter="dissolve">
                                      <p:cBhvr>
                                        <p:cTn id="42" dur="500"/>
                                        <p:tgtEl>
                                          <p:spTgt spid="87654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76549">
                                            <p:txEl>
                                              <p:pRg st="8" end="8"/>
                                            </p:txEl>
                                          </p:spTgt>
                                        </p:tgtEl>
                                        <p:attrNameLst>
                                          <p:attrName>style.visibility</p:attrName>
                                        </p:attrNameLst>
                                      </p:cBhvr>
                                      <p:to>
                                        <p:strVal val="visible"/>
                                      </p:to>
                                    </p:set>
                                    <p:animEffect transition="in" filter="dissolve">
                                      <p:cBhvr>
                                        <p:cTn id="47" dur="500"/>
                                        <p:tgtEl>
                                          <p:spTgt spid="87654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76549">
                                            <p:txEl>
                                              <p:pRg st="9" end="9"/>
                                            </p:txEl>
                                          </p:spTgt>
                                        </p:tgtEl>
                                        <p:attrNameLst>
                                          <p:attrName>style.visibility</p:attrName>
                                        </p:attrNameLst>
                                      </p:cBhvr>
                                      <p:to>
                                        <p:strVal val="visible"/>
                                      </p:to>
                                    </p:set>
                                    <p:animEffect transition="in" filter="dissolve">
                                      <p:cBhvr>
                                        <p:cTn id="52" dur="500"/>
                                        <p:tgtEl>
                                          <p:spTgt spid="8765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48" name="Text Box 4"/>
          <p:cNvSpPr txBox="1">
            <a:spLocks noChangeArrowheads="1"/>
          </p:cNvSpPr>
          <p:nvPr/>
        </p:nvSpPr>
        <p:spPr bwMode="auto">
          <a:xfrm>
            <a:off x="41622" y="1059504"/>
            <a:ext cx="8915400" cy="1200329"/>
          </a:xfrm>
          <a:prstGeom prst="rect">
            <a:avLst/>
          </a:prstGeom>
          <a:noFill/>
          <a:ln w="9525">
            <a:noFill/>
            <a:miter lim="800000"/>
            <a:headEnd/>
            <a:tailEnd/>
          </a:ln>
        </p:spPr>
        <p:txBody>
          <a:bodyPr>
            <a:spAutoFit/>
          </a:bodyPr>
          <a:lstStyle/>
          <a:p>
            <a:pPr marL="342900" indent="-342900">
              <a:defRPr/>
            </a:pPr>
            <a:r>
              <a:rPr lang="en-US" sz="2400" dirty="0">
                <a:latin typeface="Book Antiqua" panose="02040602050305030304" pitchFamily="18" charset="0"/>
              </a:rPr>
              <a:t>Suppose I have ordered 140 Unities.</a:t>
            </a:r>
          </a:p>
          <a:p>
            <a:pPr marL="342900" indent="-342900">
              <a:defRPr/>
            </a:pPr>
            <a:r>
              <a:rPr lang="en-US" sz="2400" dirty="0">
                <a:latin typeface="Book Antiqua" panose="02040602050305030304" pitchFamily="18" charset="0"/>
              </a:rPr>
              <a:t>On average, how many of them are salvaged? In other words, what is the expected value of the number of salvaged units</a:t>
            </a:r>
            <a:r>
              <a:rPr lang="en-US" sz="2400" i="1" dirty="0">
                <a:latin typeface="Book Antiqua" panose="02040602050305030304" pitchFamily="18" charset="0"/>
              </a:rPr>
              <a:t>?  </a:t>
            </a:r>
          </a:p>
        </p:txBody>
      </p:sp>
      <p:sp>
        <p:nvSpPr>
          <p:cNvPr id="877573" name="Text Box 5"/>
          <p:cNvSpPr txBox="1">
            <a:spLocks noChangeArrowheads="1"/>
          </p:cNvSpPr>
          <p:nvPr/>
        </p:nvSpPr>
        <p:spPr bwMode="auto">
          <a:xfrm>
            <a:off x="107504" y="2410619"/>
            <a:ext cx="8783637" cy="3785652"/>
          </a:xfrm>
          <a:prstGeom prst="rect">
            <a:avLst/>
          </a:prstGeom>
          <a:noFill/>
          <a:ln w="9525">
            <a:noFill/>
            <a:miter lim="800000"/>
            <a:headEnd/>
            <a:tailEnd/>
          </a:ln>
        </p:spPr>
        <p:txBody>
          <a:bodyPr>
            <a:spAutoFit/>
          </a:bodyPr>
          <a:lstStyle/>
          <a:p>
            <a:pPr marL="342900" indent="-342900">
              <a:defRPr/>
            </a:pPr>
            <a:r>
              <a:rPr lang="en-US" sz="2400" dirty="0">
                <a:latin typeface="Book Antiqua" panose="02040602050305030304" pitchFamily="18" charset="0"/>
              </a:rPr>
              <a:t>0.02 probability that I sell 100 units. </a:t>
            </a:r>
          </a:p>
          <a:p>
            <a:pPr marL="342900" indent="-342900">
              <a:defRPr/>
            </a:pPr>
            <a:r>
              <a:rPr lang="en-US" sz="2400" dirty="0">
                <a:latin typeface="Book Antiqua" panose="02040602050305030304" pitchFamily="18" charset="0"/>
              </a:rPr>
              <a:t>In that case 40 units are salvaged </a:t>
            </a:r>
            <a:r>
              <a:rPr lang="en-US" sz="2400" dirty="0">
                <a:latin typeface="Book Antiqua" panose="02040602050305030304" pitchFamily="18" charset="0"/>
                <a:sym typeface="Wingdings" pitchFamily="2" charset="2"/>
              </a:rPr>
              <a:t> 0.02(40) = .8</a:t>
            </a:r>
          </a:p>
          <a:p>
            <a:pPr marL="342900" indent="-342900">
              <a:defRPr/>
            </a:pPr>
            <a:r>
              <a:rPr lang="en-US" sz="2400" dirty="0">
                <a:latin typeface="Book Antiqua" panose="02040602050305030304" pitchFamily="18" charset="0"/>
                <a:sym typeface="Wingdings" pitchFamily="2" charset="2"/>
              </a:rPr>
              <a:t>0.05 probability to sell 110  30 salvaged  0.05(30)= 1.5 </a:t>
            </a:r>
          </a:p>
          <a:p>
            <a:pPr marL="342900" indent="-342900">
              <a:defRPr/>
            </a:pPr>
            <a:r>
              <a:rPr lang="en-US" sz="2400" dirty="0">
                <a:latin typeface="Book Antiqua" panose="02040602050305030304" pitchFamily="18" charset="0"/>
                <a:sym typeface="Wingdings" pitchFamily="2" charset="2"/>
              </a:rPr>
              <a:t>0.08 probability to sell 120  20 salvaged  0.08(20) = 1.6</a:t>
            </a:r>
          </a:p>
          <a:p>
            <a:pPr marL="342900" indent="-342900">
              <a:defRPr/>
            </a:pPr>
            <a:r>
              <a:rPr lang="en-US" sz="2400" dirty="0">
                <a:latin typeface="Book Antiqua" panose="02040602050305030304" pitchFamily="18" charset="0"/>
                <a:sym typeface="Wingdings" pitchFamily="2" charset="2"/>
              </a:rPr>
              <a:t>0.09 probability to sell 130  10 salvaged  0.09(10) =0.9 </a:t>
            </a:r>
          </a:p>
          <a:p>
            <a:pPr marL="342900" indent="-342900">
              <a:defRPr/>
            </a:pPr>
            <a:r>
              <a:rPr lang="en-US" sz="2400" dirty="0">
                <a:latin typeface="Book Antiqua" panose="02040602050305030304" pitchFamily="18" charset="0"/>
                <a:sym typeface="Wingdings" pitchFamily="2" charset="2"/>
              </a:rPr>
              <a:t>0.8 + 1.5 + 1.6 + 0.9 =  </a:t>
            </a:r>
            <a:r>
              <a:rPr lang="en-US" sz="2400" b="1" dirty="0">
                <a:latin typeface="Book Antiqua" panose="02040602050305030304" pitchFamily="18" charset="0"/>
                <a:sym typeface="Wingdings" pitchFamily="2" charset="2"/>
              </a:rPr>
              <a:t>4.8</a:t>
            </a:r>
          </a:p>
          <a:p>
            <a:pPr marL="342900" indent="-342900">
              <a:defRPr/>
            </a:pPr>
            <a:endParaRPr lang="en-US" sz="2400" b="1" dirty="0">
              <a:latin typeface="Book Antiqua" panose="02040602050305030304" pitchFamily="18" charset="0"/>
              <a:sym typeface="Wingdings" pitchFamily="2" charset="2"/>
            </a:endParaRPr>
          </a:p>
          <a:p>
            <a:pPr marL="342900" indent="-342900">
              <a:defRPr/>
            </a:pPr>
            <a:r>
              <a:rPr lang="en-US" sz="2400" b="1" dirty="0">
                <a:solidFill>
                  <a:srgbClr val="00B050"/>
                </a:solidFill>
                <a:latin typeface="Book Antiqua" panose="02040602050305030304" pitchFamily="18" charset="0"/>
                <a:sym typeface="Wingdings" pitchFamily="2" charset="2"/>
              </a:rPr>
              <a:t>Total number Sold </a:t>
            </a:r>
            <a:r>
              <a:rPr lang="en-US" sz="2400" b="1" dirty="0" smtClean="0">
                <a:solidFill>
                  <a:srgbClr val="00B050"/>
                </a:solidFill>
                <a:latin typeface="Book Antiqua" panose="02040602050305030304" pitchFamily="18" charset="0"/>
                <a:sym typeface="Wingdings" pitchFamily="2" charset="2"/>
              </a:rPr>
              <a:t>       135.2 </a:t>
            </a:r>
            <a:r>
              <a:rPr lang="en-US" sz="2400" b="1" dirty="0">
                <a:solidFill>
                  <a:srgbClr val="00B050"/>
                </a:solidFill>
                <a:latin typeface="Book Antiqua" panose="02040602050305030304" pitchFamily="18" charset="0"/>
                <a:sym typeface="Wingdings" pitchFamily="2" charset="2"/>
              </a:rPr>
              <a:t>@ </a:t>
            </a:r>
            <a:r>
              <a:rPr lang="en-US" sz="2400" b="1" dirty="0" smtClean="0">
                <a:solidFill>
                  <a:srgbClr val="00B050"/>
                </a:solidFill>
                <a:latin typeface="Book Antiqua" panose="02040602050305030304" pitchFamily="18" charset="0"/>
                <a:sym typeface="Wingdings" pitchFamily="2" charset="2"/>
              </a:rPr>
              <a:t> 700  </a:t>
            </a:r>
            <a:r>
              <a:rPr lang="en-US" sz="2400" b="1" dirty="0">
                <a:solidFill>
                  <a:srgbClr val="00B050"/>
                </a:solidFill>
                <a:latin typeface="Book Antiqua" panose="02040602050305030304" pitchFamily="18" charset="0"/>
                <a:sym typeface="Wingdings" pitchFamily="2" charset="2"/>
              </a:rPr>
              <a:t>= </a:t>
            </a:r>
            <a:r>
              <a:rPr lang="en-US" sz="2400" b="1" dirty="0" smtClean="0">
                <a:solidFill>
                  <a:srgbClr val="00B050"/>
                </a:solidFill>
                <a:latin typeface="Book Antiqua" panose="02040602050305030304" pitchFamily="18" charset="0"/>
                <a:sym typeface="Wingdings" pitchFamily="2" charset="2"/>
              </a:rPr>
              <a:t> 94640</a:t>
            </a:r>
            <a:endParaRPr lang="en-US" sz="2400" b="1" dirty="0">
              <a:solidFill>
                <a:srgbClr val="00B050"/>
              </a:solidFill>
              <a:latin typeface="Book Antiqua" panose="02040602050305030304" pitchFamily="18" charset="0"/>
              <a:sym typeface="Wingdings" pitchFamily="2" charset="2"/>
            </a:endParaRPr>
          </a:p>
          <a:p>
            <a:pPr marL="342900" indent="-342900">
              <a:defRPr/>
            </a:pPr>
            <a:r>
              <a:rPr lang="en-US" sz="2400" b="1" dirty="0">
                <a:solidFill>
                  <a:srgbClr val="FF0000"/>
                </a:solidFill>
                <a:latin typeface="Book Antiqua" panose="02040602050305030304" pitchFamily="18" charset="0"/>
                <a:sym typeface="Wingdings" pitchFamily="2" charset="2"/>
              </a:rPr>
              <a:t>Total number Salvaged </a:t>
            </a:r>
            <a:r>
              <a:rPr lang="en-US" sz="2400" b="1" dirty="0" smtClean="0">
                <a:solidFill>
                  <a:srgbClr val="FF0000"/>
                </a:solidFill>
                <a:latin typeface="Book Antiqua" panose="02040602050305030304" pitchFamily="18" charset="0"/>
                <a:sym typeface="Wingdings" pitchFamily="2" charset="2"/>
              </a:rPr>
              <a:t>   4.8 </a:t>
            </a:r>
            <a:r>
              <a:rPr lang="en-US" sz="2400" b="1" dirty="0">
                <a:solidFill>
                  <a:srgbClr val="FF0000"/>
                </a:solidFill>
                <a:latin typeface="Book Antiqua" panose="02040602050305030304" pitchFamily="18" charset="0"/>
                <a:sym typeface="Wingdings" pitchFamily="2" charset="2"/>
              </a:rPr>
              <a:t>@ -100 </a:t>
            </a:r>
            <a:r>
              <a:rPr lang="en-US" sz="2400" b="1" dirty="0" smtClean="0">
                <a:solidFill>
                  <a:srgbClr val="FF0000"/>
                </a:solidFill>
                <a:latin typeface="Book Antiqua" panose="02040602050305030304" pitchFamily="18" charset="0"/>
                <a:sym typeface="Wingdings" pitchFamily="2" charset="2"/>
              </a:rPr>
              <a:t> = </a:t>
            </a:r>
            <a:r>
              <a:rPr lang="en-US" sz="2400" b="1" dirty="0">
                <a:solidFill>
                  <a:srgbClr val="FF0000"/>
                </a:solidFill>
                <a:latin typeface="Book Antiqua" panose="02040602050305030304" pitchFamily="18" charset="0"/>
                <a:sym typeface="Wingdings" pitchFamily="2" charset="2"/>
              </a:rPr>
              <a:t>-480</a:t>
            </a:r>
          </a:p>
          <a:p>
            <a:pPr marL="342900" indent="-342900">
              <a:defRPr/>
            </a:pPr>
            <a:r>
              <a:rPr lang="en-US" sz="2400" b="1" dirty="0">
                <a:latin typeface="Book Antiqua" panose="02040602050305030304" pitchFamily="18" charset="0"/>
                <a:sym typeface="Wingdings" pitchFamily="2" charset="2"/>
              </a:rPr>
              <a:t>Expected Profit = </a:t>
            </a:r>
            <a:r>
              <a:rPr lang="en-US" sz="2400" b="1" dirty="0">
                <a:solidFill>
                  <a:srgbClr val="00B050"/>
                </a:solidFill>
                <a:latin typeface="Book Antiqua" panose="02040602050305030304" pitchFamily="18" charset="0"/>
                <a:sym typeface="Wingdings" pitchFamily="2" charset="2"/>
              </a:rPr>
              <a:t>94640</a:t>
            </a:r>
            <a:r>
              <a:rPr lang="en-US" sz="2400" b="1" dirty="0">
                <a:latin typeface="Book Antiqua" panose="02040602050305030304" pitchFamily="18" charset="0"/>
                <a:sym typeface="Wingdings" pitchFamily="2" charset="2"/>
              </a:rPr>
              <a:t> – </a:t>
            </a:r>
            <a:r>
              <a:rPr lang="en-US" sz="2400" b="1" dirty="0">
                <a:solidFill>
                  <a:srgbClr val="FF0000"/>
                </a:solidFill>
                <a:latin typeface="Book Antiqua" panose="02040602050305030304" pitchFamily="18" charset="0"/>
                <a:sym typeface="Wingdings" pitchFamily="2" charset="2"/>
              </a:rPr>
              <a:t>480</a:t>
            </a:r>
            <a:r>
              <a:rPr lang="en-US" sz="2400" b="1" dirty="0">
                <a:latin typeface="Book Antiqua" panose="02040602050305030304" pitchFamily="18" charset="0"/>
                <a:sym typeface="Wingdings" pitchFamily="2" charset="2"/>
              </a:rPr>
              <a:t> </a:t>
            </a:r>
            <a:r>
              <a:rPr lang="en-US" sz="2400" b="1" dirty="0" smtClean="0">
                <a:latin typeface="Book Antiqua" panose="02040602050305030304" pitchFamily="18" charset="0"/>
                <a:sym typeface="Wingdings" pitchFamily="2" charset="2"/>
              </a:rPr>
              <a:t>=             </a:t>
            </a:r>
            <a:r>
              <a:rPr lang="en-US" sz="2400" b="1" dirty="0">
                <a:latin typeface="Book Antiqua" panose="02040602050305030304" pitchFamily="18" charset="0"/>
                <a:sym typeface="Wingdings" pitchFamily="2" charset="2"/>
              </a:rPr>
              <a:t>94,160</a:t>
            </a:r>
          </a:p>
        </p:txBody>
      </p:sp>
      <p:graphicFrame>
        <p:nvGraphicFramePr>
          <p:cNvPr id="6" name="Object 6"/>
          <p:cNvGraphicFramePr>
            <a:graphicFrameLocks noChangeAspect="1"/>
          </p:cNvGraphicFramePr>
          <p:nvPr>
            <p:extLst>
              <p:ext uri="{D42A27DB-BD31-4B8C-83A1-F6EECF244321}">
                <p14:modId xmlns:p14="http://schemas.microsoft.com/office/powerpoint/2010/main" val="23198385"/>
              </p:ext>
            </p:extLst>
          </p:nvPr>
        </p:nvGraphicFramePr>
        <p:xfrm>
          <a:off x="0" y="-27384"/>
          <a:ext cx="9144000" cy="936103"/>
        </p:xfrm>
        <a:graphic>
          <a:graphicData uri="http://schemas.openxmlformats.org/presentationml/2006/ole">
            <mc:AlternateContent xmlns:mc="http://schemas.openxmlformats.org/markup-compatibility/2006">
              <mc:Choice xmlns:v="urn:schemas-microsoft-com:vml" Requires="v">
                <p:oleObj spid="_x0000_s118823" name="Worksheet" r:id="rId4" imgW="5857850" imgH="714375" progId="Excel.Sheet.8">
                  <p:embed/>
                </p:oleObj>
              </mc:Choice>
              <mc:Fallback>
                <p:oleObj name="Worksheet" r:id="rId4" imgW="5857850" imgH="7143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4"/>
                        <a:ext cx="9144000" cy="93610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667192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7573">
                                            <p:txEl>
                                              <p:pRg st="0" end="0"/>
                                            </p:txEl>
                                          </p:spTgt>
                                        </p:tgtEl>
                                        <p:attrNameLst>
                                          <p:attrName>style.visibility</p:attrName>
                                        </p:attrNameLst>
                                      </p:cBhvr>
                                      <p:to>
                                        <p:strVal val="visible"/>
                                      </p:to>
                                    </p:set>
                                    <p:animEffect transition="in" filter="dissolve">
                                      <p:cBhvr>
                                        <p:cTn id="7" dur="500"/>
                                        <p:tgtEl>
                                          <p:spTgt spid="8775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7573">
                                            <p:txEl>
                                              <p:pRg st="1" end="1"/>
                                            </p:txEl>
                                          </p:spTgt>
                                        </p:tgtEl>
                                        <p:attrNameLst>
                                          <p:attrName>style.visibility</p:attrName>
                                        </p:attrNameLst>
                                      </p:cBhvr>
                                      <p:to>
                                        <p:strVal val="visible"/>
                                      </p:to>
                                    </p:set>
                                    <p:animEffect transition="in" filter="dissolve">
                                      <p:cBhvr>
                                        <p:cTn id="12" dur="500"/>
                                        <p:tgtEl>
                                          <p:spTgt spid="8775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7573">
                                            <p:txEl>
                                              <p:pRg st="2" end="2"/>
                                            </p:txEl>
                                          </p:spTgt>
                                        </p:tgtEl>
                                        <p:attrNameLst>
                                          <p:attrName>style.visibility</p:attrName>
                                        </p:attrNameLst>
                                      </p:cBhvr>
                                      <p:to>
                                        <p:strVal val="visible"/>
                                      </p:to>
                                    </p:set>
                                    <p:animEffect transition="in" filter="dissolve">
                                      <p:cBhvr>
                                        <p:cTn id="17" dur="500"/>
                                        <p:tgtEl>
                                          <p:spTgt spid="8775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7573">
                                            <p:txEl>
                                              <p:pRg st="3" end="3"/>
                                            </p:txEl>
                                          </p:spTgt>
                                        </p:tgtEl>
                                        <p:attrNameLst>
                                          <p:attrName>style.visibility</p:attrName>
                                        </p:attrNameLst>
                                      </p:cBhvr>
                                      <p:to>
                                        <p:strVal val="visible"/>
                                      </p:to>
                                    </p:set>
                                    <p:animEffect transition="in" filter="dissolve">
                                      <p:cBhvr>
                                        <p:cTn id="22" dur="500"/>
                                        <p:tgtEl>
                                          <p:spTgt spid="8775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7573">
                                            <p:txEl>
                                              <p:pRg st="4" end="4"/>
                                            </p:txEl>
                                          </p:spTgt>
                                        </p:tgtEl>
                                        <p:attrNameLst>
                                          <p:attrName>style.visibility</p:attrName>
                                        </p:attrNameLst>
                                      </p:cBhvr>
                                      <p:to>
                                        <p:strVal val="visible"/>
                                      </p:to>
                                    </p:set>
                                    <p:animEffect transition="in" filter="dissolve">
                                      <p:cBhvr>
                                        <p:cTn id="27" dur="500"/>
                                        <p:tgtEl>
                                          <p:spTgt spid="8775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7573">
                                            <p:txEl>
                                              <p:pRg st="5" end="5"/>
                                            </p:txEl>
                                          </p:spTgt>
                                        </p:tgtEl>
                                        <p:attrNameLst>
                                          <p:attrName>style.visibility</p:attrName>
                                        </p:attrNameLst>
                                      </p:cBhvr>
                                      <p:to>
                                        <p:strVal val="visible"/>
                                      </p:to>
                                    </p:set>
                                    <p:animEffect transition="in" filter="dissolve">
                                      <p:cBhvr>
                                        <p:cTn id="32" dur="500"/>
                                        <p:tgtEl>
                                          <p:spTgt spid="8775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7573">
                                            <p:txEl>
                                              <p:pRg st="7" end="7"/>
                                            </p:txEl>
                                          </p:spTgt>
                                        </p:tgtEl>
                                        <p:attrNameLst>
                                          <p:attrName>style.visibility</p:attrName>
                                        </p:attrNameLst>
                                      </p:cBhvr>
                                      <p:to>
                                        <p:strVal val="visible"/>
                                      </p:to>
                                    </p:set>
                                    <p:animEffect transition="in" filter="dissolve">
                                      <p:cBhvr>
                                        <p:cTn id="37" dur="500"/>
                                        <p:tgtEl>
                                          <p:spTgt spid="87757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77573">
                                            <p:txEl>
                                              <p:pRg st="8" end="8"/>
                                            </p:txEl>
                                          </p:spTgt>
                                        </p:tgtEl>
                                        <p:attrNameLst>
                                          <p:attrName>style.visibility</p:attrName>
                                        </p:attrNameLst>
                                      </p:cBhvr>
                                      <p:to>
                                        <p:strVal val="visible"/>
                                      </p:to>
                                    </p:set>
                                    <p:animEffect transition="in" filter="dissolve">
                                      <p:cBhvr>
                                        <p:cTn id="42" dur="500"/>
                                        <p:tgtEl>
                                          <p:spTgt spid="87757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77573">
                                            <p:txEl>
                                              <p:pRg st="9" end="9"/>
                                            </p:txEl>
                                          </p:spTgt>
                                        </p:tgtEl>
                                        <p:attrNameLst>
                                          <p:attrName>style.visibility</p:attrName>
                                        </p:attrNameLst>
                                      </p:cBhvr>
                                      <p:to>
                                        <p:strVal val="visible"/>
                                      </p:to>
                                    </p:set>
                                    <p:animEffect transition="in" filter="dissolve">
                                      <p:cBhvr>
                                        <p:cTn id="47" dur="500"/>
                                        <p:tgtEl>
                                          <p:spTgt spid="87757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 y="0"/>
            <a:ext cx="9144001" cy="836712"/>
          </a:xfrm>
        </p:spPr>
        <p:txBody>
          <a:bodyPr/>
          <a:lstStyle/>
          <a:p>
            <a:pPr eaLnBrk="1" hangingPunct="1"/>
            <a:r>
              <a:rPr lang="en-US" sz="3200" dirty="0" smtClean="0"/>
              <a:t>Cumulative Probabilities</a:t>
            </a:r>
          </a:p>
        </p:txBody>
      </p:sp>
      <p:graphicFrame>
        <p:nvGraphicFramePr>
          <p:cNvPr id="7170" name="Object 8"/>
          <p:cNvGraphicFramePr>
            <a:graphicFrameLocks noChangeAspect="1"/>
          </p:cNvGraphicFramePr>
          <p:nvPr/>
        </p:nvGraphicFramePr>
        <p:xfrm>
          <a:off x="381000" y="2349500"/>
          <a:ext cx="3671888" cy="3214688"/>
        </p:xfrm>
        <a:graphic>
          <a:graphicData uri="http://schemas.openxmlformats.org/presentationml/2006/ole">
            <mc:AlternateContent xmlns:mc="http://schemas.openxmlformats.org/markup-compatibility/2006">
              <mc:Choice xmlns:v="urn:schemas-microsoft-com:vml" Requires="v">
                <p:oleObj spid="_x0000_s119846" name="Worksheet" r:id="rId4" imgW="2447747" imgH="2143125" progId="Excel.Sheet.8">
                  <p:embed/>
                </p:oleObj>
              </mc:Choice>
              <mc:Fallback>
                <p:oleObj name="Worksheet" r:id="rId4" imgW="2447747" imgH="214312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49500"/>
                        <a:ext cx="3671888"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852876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an Thinking Final.ppt">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18489</TotalTime>
  <Words>2116</Words>
  <Application>Microsoft Office PowerPoint</Application>
  <PresentationFormat>On-screen Show (4:3)</PresentationFormat>
  <Paragraphs>272</Paragraphs>
  <Slides>28</Slides>
  <Notes>26</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2</vt:i4>
      </vt:variant>
      <vt:variant>
        <vt:lpstr>Slide Titles</vt:lpstr>
      </vt:variant>
      <vt:variant>
        <vt:i4>28</vt:i4>
      </vt:variant>
    </vt:vector>
  </HeadingPairs>
  <TitlesOfParts>
    <vt:vector size="47" baseType="lpstr">
      <vt:lpstr>ＭＳ Ｐゴシック</vt:lpstr>
      <vt:lpstr>Arial</vt:lpstr>
      <vt:lpstr>Book Antiqua</vt:lpstr>
      <vt:lpstr>Calibri</vt:lpstr>
      <vt:lpstr>Garamond</vt:lpstr>
      <vt:lpstr>Impact</vt:lpstr>
      <vt:lpstr>Lucida Calligraphy</vt:lpstr>
      <vt:lpstr>Mathematica1</vt:lpstr>
      <vt:lpstr>MS Reference Sans Serif</vt:lpstr>
      <vt:lpstr>Tahoma</vt:lpstr>
      <vt:lpstr>Times New Roman</vt:lpstr>
      <vt:lpstr>Verdana</vt:lpstr>
      <vt:lpstr>Wingdings</vt:lpstr>
      <vt:lpstr>Lean Thinking Final.ppt</vt:lpstr>
      <vt:lpstr>1_Lean Thinking Final</vt:lpstr>
      <vt:lpstr>Lean Thinking Final</vt:lpstr>
      <vt:lpstr>2_Lean Thinking Final</vt:lpstr>
      <vt:lpstr>Worksheet</vt:lpstr>
      <vt:lpstr>Equation</vt:lpstr>
      <vt:lpstr>PowerPoint Presentation</vt:lpstr>
      <vt:lpstr>PowerPoint Presentation</vt:lpstr>
      <vt:lpstr>The Newsvendor Problem- Discrete pdf</vt:lpstr>
      <vt:lpstr>The Newsvendor Problem- Discrete pdf</vt:lpstr>
      <vt:lpstr>The Newsvendor Problem- continuous pdf</vt:lpstr>
      <vt:lpstr>Compute the Average Demand</vt:lpstr>
      <vt:lpstr>PowerPoint Presentation</vt:lpstr>
      <vt:lpstr>PowerPoint Presentation</vt:lpstr>
      <vt:lpstr>Cumulative Probabilities</vt:lpstr>
      <vt:lpstr>Number of Units Sold, Salvages</vt:lpstr>
      <vt:lpstr>Total Profit for Different Ordering Policies</vt:lpstr>
      <vt:lpstr>Marginal Analysis </vt:lpstr>
      <vt:lpstr>Marginal Analysis</vt:lpstr>
      <vt:lpstr>Marginal Analysis</vt:lpstr>
      <vt:lpstr>Marginal Analysis</vt:lpstr>
      <vt:lpstr>Marginal Analysis</vt:lpstr>
      <vt:lpstr>Marginal Analysis</vt:lpstr>
      <vt:lpstr>Marginal Analysis</vt:lpstr>
      <vt:lpstr>Marginal Analysis</vt:lpstr>
      <vt:lpstr>Analytical Solution for the Optimal Service Level</vt:lpstr>
      <vt:lpstr>Analytical Solution for the Optimal Service Level</vt:lpstr>
      <vt:lpstr>Analytical Solution for the Optimal Service Level</vt:lpstr>
      <vt:lpstr>Marginal Value:  The General Formula</vt:lpstr>
      <vt:lpstr>Type-1 Service Level</vt:lpstr>
      <vt:lpstr>PowerPoint Presentation</vt:lpstr>
      <vt:lpstr>PowerPoint Presentation</vt:lpstr>
      <vt:lpstr>PowerPoint Presentation</vt:lpstr>
      <vt:lpstr>PowerPoint Presentation</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392</cp:revision>
  <dcterms:created xsi:type="dcterms:W3CDTF">2008-11-22T01:06:20Z</dcterms:created>
  <dcterms:modified xsi:type="dcterms:W3CDTF">2017-12-30T03:36:45Z</dcterms:modified>
</cp:coreProperties>
</file>