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53"/>
  </p:notesMasterIdLst>
  <p:handoutMasterIdLst>
    <p:handoutMasterId r:id="rId54"/>
  </p:handoutMasterIdLst>
  <p:sldIdLst>
    <p:sldId id="379" r:id="rId5"/>
    <p:sldId id="548" r:id="rId6"/>
    <p:sldId id="554" r:id="rId7"/>
    <p:sldId id="549" r:id="rId8"/>
    <p:sldId id="550" r:id="rId9"/>
    <p:sldId id="551" r:id="rId10"/>
    <p:sldId id="552" r:id="rId11"/>
    <p:sldId id="553" r:id="rId12"/>
    <p:sldId id="377" r:id="rId13"/>
    <p:sldId id="470" r:id="rId14"/>
    <p:sldId id="534" r:id="rId15"/>
    <p:sldId id="535" r:id="rId16"/>
    <p:sldId id="532" r:id="rId17"/>
    <p:sldId id="542" r:id="rId18"/>
    <p:sldId id="543" r:id="rId19"/>
    <p:sldId id="544" r:id="rId20"/>
    <p:sldId id="545" r:id="rId21"/>
    <p:sldId id="485" r:id="rId22"/>
    <p:sldId id="537" r:id="rId23"/>
    <p:sldId id="538" r:id="rId24"/>
    <p:sldId id="536" r:id="rId25"/>
    <p:sldId id="539" r:id="rId26"/>
    <p:sldId id="540" r:id="rId27"/>
    <p:sldId id="541" r:id="rId28"/>
    <p:sldId id="525" r:id="rId29"/>
    <p:sldId id="486" r:id="rId30"/>
    <p:sldId id="527" r:id="rId31"/>
    <p:sldId id="490" r:id="rId32"/>
    <p:sldId id="491" r:id="rId33"/>
    <p:sldId id="492" r:id="rId34"/>
    <p:sldId id="528" r:id="rId35"/>
    <p:sldId id="498" r:id="rId36"/>
    <p:sldId id="510" r:id="rId37"/>
    <p:sldId id="511" r:id="rId38"/>
    <p:sldId id="546" r:id="rId39"/>
    <p:sldId id="515" r:id="rId40"/>
    <p:sldId id="530" r:id="rId41"/>
    <p:sldId id="531" r:id="rId42"/>
    <p:sldId id="512" r:id="rId43"/>
    <p:sldId id="513" r:id="rId44"/>
    <p:sldId id="516" r:id="rId45"/>
    <p:sldId id="517" r:id="rId46"/>
    <p:sldId id="518" r:id="rId47"/>
    <p:sldId id="519" r:id="rId48"/>
    <p:sldId id="520" r:id="rId49"/>
    <p:sldId id="521" r:id="rId50"/>
    <p:sldId id="522" r:id="rId51"/>
    <p:sldId id="523"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00863D"/>
    <a:srgbClr val="A50023"/>
    <a:srgbClr val="C00000"/>
    <a:srgbClr val="FF9900"/>
    <a:srgbClr val="FF0066"/>
    <a:srgbClr val="370000"/>
    <a:srgbClr val="9B0000"/>
    <a:srgbClr val="A8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127" d="100"/>
          <a:sy n="127" d="100"/>
        </p:scale>
        <p:origin x="2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94"/>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4/24/2017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4/24/2017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9</a:t>
            </a:fld>
            <a:endParaRPr lang="en-US"/>
          </a:p>
        </p:txBody>
      </p:sp>
    </p:spTree>
    <p:extLst>
      <p:ext uri="{BB962C8B-B14F-4D97-AF65-F5344CB8AC3E}">
        <p14:creationId xmlns:p14="http://schemas.microsoft.com/office/powerpoint/2010/main" val="139622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98757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1143000" y="685800"/>
            <a:ext cx="4572000" cy="3429000"/>
          </a:xfrm>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90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27</a:t>
            </a:fld>
            <a:endParaRPr lang="en-US"/>
          </a:p>
        </p:txBody>
      </p:sp>
    </p:spTree>
    <p:extLst>
      <p:ext uri="{BB962C8B-B14F-4D97-AF65-F5344CB8AC3E}">
        <p14:creationId xmlns:p14="http://schemas.microsoft.com/office/powerpoint/2010/main" val="64753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28</a:t>
            </a:fld>
            <a:endParaRPr lang="en-US"/>
          </a:p>
        </p:txBody>
      </p:sp>
    </p:spTree>
    <p:extLst>
      <p:ext uri="{BB962C8B-B14F-4D97-AF65-F5344CB8AC3E}">
        <p14:creationId xmlns:p14="http://schemas.microsoft.com/office/powerpoint/2010/main" val="53097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29</a:t>
            </a:fld>
            <a:endParaRPr lang="en-US"/>
          </a:p>
        </p:txBody>
      </p:sp>
    </p:spTree>
    <p:extLst>
      <p:ext uri="{BB962C8B-B14F-4D97-AF65-F5344CB8AC3E}">
        <p14:creationId xmlns:p14="http://schemas.microsoft.com/office/powerpoint/2010/main" val="3343089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43000" y="685800"/>
            <a:ext cx="4572000" cy="3429000"/>
          </a:xfrm>
          <a:ln/>
        </p:spPr>
      </p:sp>
      <p:sp>
        <p:nvSpPr>
          <p:cNvPr id="55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157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43000" y="685800"/>
            <a:ext cx="4572000" cy="3429000"/>
          </a:xfrm>
          <a:ln/>
        </p:spPr>
      </p:sp>
      <p:sp>
        <p:nvSpPr>
          <p:cNvPr id="55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739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85432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14081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86F655-8A52-4B5C-BBA0-FD673D4C3E33}" type="slidenum">
              <a:rPr lang="en-US" sz="1200" smtClean="0"/>
              <a:pPr eaLnBrk="1" hangingPunct="1"/>
              <a:t>35</a:t>
            </a:fld>
            <a:endParaRPr lang="en-US" sz="1200" smtClean="0"/>
          </a:p>
        </p:txBody>
      </p:sp>
    </p:spTree>
    <p:extLst>
      <p:ext uri="{BB962C8B-B14F-4D97-AF65-F5344CB8AC3E}">
        <p14:creationId xmlns:p14="http://schemas.microsoft.com/office/powerpoint/2010/main" val="49475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10</a:t>
            </a:fld>
            <a:endParaRPr lang="en-US"/>
          </a:p>
        </p:txBody>
      </p:sp>
    </p:spTree>
    <p:extLst>
      <p:ext uri="{BB962C8B-B14F-4D97-AF65-F5344CB8AC3E}">
        <p14:creationId xmlns:p14="http://schemas.microsoft.com/office/powerpoint/2010/main" val="334882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50938" y="692150"/>
            <a:ext cx="4556125" cy="3416300"/>
          </a:xfrm>
          <a:ln/>
        </p:spPr>
      </p:sp>
      <p:sp>
        <p:nvSpPr>
          <p:cNvPr id="49155" name="Notes Placeholder 2"/>
          <p:cNvSpPr>
            <a:spLocks noGrp="1"/>
          </p:cNvSpPr>
          <p:nvPr>
            <p:ph type="body" idx="1"/>
          </p:nvPr>
        </p:nvSpPr>
        <p:spPr>
          <a:noFill/>
          <a:ln w="9525"/>
        </p:spPr>
        <p:txBody>
          <a:bodyPr/>
          <a:lstStyle/>
          <a:p>
            <a:endParaRPr lang="en-US" smtClean="0">
              <a:latin typeface="Times New Roman" pitchFamily="1" charset="0"/>
            </a:endParaRPr>
          </a:p>
        </p:txBody>
      </p:sp>
    </p:spTree>
    <p:extLst>
      <p:ext uri="{BB962C8B-B14F-4D97-AF65-F5344CB8AC3E}">
        <p14:creationId xmlns:p14="http://schemas.microsoft.com/office/powerpoint/2010/main" val="810212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p:spPr>
        <p:txBody>
          <a:bodyPr/>
          <a:lstStyle/>
          <a:p>
            <a:endParaRPr lang="en-US" smtClean="0">
              <a:latin typeface="Times New Roman" pitchFamily="1" charset="0"/>
            </a:endParaRPr>
          </a:p>
        </p:txBody>
      </p:sp>
    </p:spTree>
    <p:extLst>
      <p:ext uri="{BB962C8B-B14F-4D97-AF65-F5344CB8AC3E}">
        <p14:creationId xmlns:p14="http://schemas.microsoft.com/office/powerpoint/2010/main" val="2072111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p:spPr>
        <p:txBody>
          <a:bodyPr/>
          <a:lstStyle/>
          <a:p>
            <a:endParaRPr lang="en-US" smtClean="0">
              <a:latin typeface="Times New Roman" pitchFamily="1" charset="0"/>
            </a:endParaRPr>
          </a:p>
        </p:txBody>
      </p:sp>
    </p:spTree>
    <p:extLst>
      <p:ext uri="{BB962C8B-B14F-4D97-AF65-F5344CB8AC3E}">
        <p14:creationId xmlns:p14="http://schemas.microsoft.com/office/powerpoint/2010/main" val="233053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A447C9-035C-4000-8C48-46CEA0707C3A}" type="slidenum">
              <a:rPr lang="en-US" sz="1200" smtClean="0"/>
              <a:pPr eaLnBrk="1" hangingPunct="1"/>
              <a:t>11</a:t>
            </a:fld>
            <a:endParaRPr lang="en-US" sz="1200" smtClean="0"/>
          </a:p>
        </p:txBody>
      </p:sp>
    </p:spTree>
    <p:extLst>
      <p:ext uri="{BB962C8B-B14F-4D97-AF65-F5344CB8AC3E}">
        <p14:creationId xmlns:p14="http://schemas.microsoft.com/office/powerpoint/2010/main" val="35603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xfrm>
            <a:off x="1143000" y="685800"/>
            <a:ext cx="4572000" cy="3429000"/>
          </a:xfrm>
          <a:ln/>
        </p:spPr>
      </p:sp>
      <p:sp>
        <p:nvSpPr>
          <p:cNvPr id="569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11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15</a:t>
            </a:fld>
            <a:endParaRPr lang="en-US"/>
          </a:p>
        </p:txBody>
      </p:sp>
    </p:spTree>
    <p:extLst>
      <p:ext uri="{BB962C8B-B14F-4D97-AF65-F5344CB8AC3E}">
        <p14:creationId xmlns:p14="http://schemas.microsoft.com/office/powerpoint/2010/main" val="6682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32128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8834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86F655-8A52-4B5C-BBA0-FD673D4C3E33}" type="slidenum">
              <a:rPr lang="en-US" sz="1200" smtClean="0"/>
              <a:pPr eaLnBrk="1" hangingPunct="1"/>
              <a:t>18</a:t>
            </a:fld>
            <a:endParaRPr lang="en-US" sz="1200" smtClean="0"/>
          </a:p>
        </p:txBody>
      </p:sp>
    </p:spTree>
    <p:extLst>
      <p:ext uri="{BB962C8B-B14F-4D97-AF65-F5344CB8AC3E}">
        <p14:creationId xmlns:p14="http://schemas.microsoft.com/office/powerpoint/2010/main" val="45703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86F655-8A52-4B5C-BBA0-FD673D4C3E33}" type="slidenum">
              <a:rPr lang="en-US" sz="1200" smtClean="0"/>
              <a:pPr eaLnBrk="1" hangingPunct="1"/>
              <a:t>21</a:t>
            </a:fld>
            <a:endParaRPr lang="en-US" sz="1200" smtClean="0"/>
          </a:p>
        </p:txBody>
      </p:sp>
    </p:spTree>
    <p:extLst>
      <p:ext uri="{BB962C8B-B14F-4D97-AF65-F5344CB8AC3E}">
        <p14:creationId xmlns:p14="http://schemas.microsoft.com/office/powerpoint/2010/main" val="36930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0484874"/>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extLst>
      <p:ext uri="{BB962C8B-B14F-4D97-AF65-F5344CB8AC3E}">
        <p14:creationId xmlns:p14="http://schemas.microsoft.com/office/powerpoint/2010/main" val="1898158674"/>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D0944D79-BC56-44F6-9F07-E5F5D587D50A}" type="slidenum">
              <a:rPr lang="en-US"/>
              <a:pPr/>
              <a:t>‹#›</a:t>
            </a:fld>
            <a:endParaRPr lang="en-US" dirty="0"/>
          </a:p>
        </p:txBody>
      </p:sp>
    </p:spTree>
    <p:extLst>
      <p:ext uri="{BB962C8B-B14F-4D97-AF65-F5344CB8AC3E}">
        <p14:creationId xmlns:p14="http://schemas.microsoft.com/office/powerpoint/2010/main" val="30658167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520825"/>
            <a:ext cx="4087813"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2013" y="1520825"/>
            <a:ext cx="4087812" cy="223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2013" y="3913188"/>
            <a:ext cx="4087812" cy="223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6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Jan.-2016</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chemeClr val="tx1"/>
                </a:solidFill>
              </a:rPr>
              <a:t>Basics Probability Distributions- Uniform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9" r:id="rId6"/>
    <p:sldLayoutId id="2147483790" r:id="rId7"/>
    <p:sldLayoutId id="2147483792" r:id="rId8"/>
    <p:sldLayoutId id="2147483795" r:id="rId9"/>
    <p:sldLayoutId id="2147483797" r:id="rId10"/>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YiOVISWXS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youtube.com/watch?v=4R8xm19DmP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2.xlsx"/><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package" Target="../embeddings/Microsoft_Excel_Worksheet5.xlsx"/><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package" Target="../embeddings/Microsoft_Excel_Worksheet9.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package" Target="../embeddings/Microsoft_Excel_Worksheet10.xls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20.png"/><Relationship Id="rId5" Type="http://schemas.openxmlformats.org/officeDocument/2006/relationships/image" Target="../media/image7.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21.png"/><Relationship Id="rId5" Type="http://schemas.openxmlformats.org/officeDocument/2006/relationships/image" Target="../media/image7.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hyperlink" Target="http://www.stat.wmich.edu/s216/exam1review/questions.html#6" TargetMode="External"/><Relationship Id="rId2" Type="http://schemas.openxmlformats.org/officeDocument/2006/relationships/hyperlink" Target="http://www.stat.wmich.edu/s216/exam1review/questions.html#5" TargetMode="Externa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stat.wmich.edu/s216/exam1review/questions.html#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6.emf"/><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package" Target="../embeddings/Microsoft_Excel_Worksheet11.xlsx"/><Relationship Id="rId5" Type="http://schemas.openxmlformats.org/officeDocument/2006/relationships/image" Target="../media/image7.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28.png"/><Relationship Id="rId5" Type="http://schemas.openxmlformats.org/officeDocument/2006/relationships/image" Target="../media/image7.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stat.wmich.edu/s216/exam1review/questions.html#7"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package" Target="../embeddings/Microsoft_Excel_Worksheet14.xlsx"/><Relationship Id="rId3" Type="http://schemas.openxmlformats.org/officeDocument/2006/relationships/notesSlide" Target="../notesSlides/notesSlide22.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package" Target="../embeddings/Microsoft_Excel_Worksheet13.xlsx"/><Relationship Id="rId5" Type="http://schemas.openxmlformats.org/officeDocument/2006/relationships/image" Target="../media/image17.emf"/><Relationship Id="rId4" Type="http://schemas.openxmlformats.org/officeDocument/2006/relationships/package" Target="../embeddings/Microsoft_Excel_Worksheet12.xlsx"/><Relationship Id="rId9" Type="http://schemas.openxmlformats.org/officeDocument/2006/relationships/image" Target="../media/image1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stat.wmich.edu/s216/exam1review/questions.html#18" TargetMode="External"/><Relationship Id="rId3" Type="http://schemas.openxmlformats.org/officeDocument/2006/relationships/hyperlink" Target="http://www.stat.wmich.edu/s216/exam1review/questions.html#13" TargetMode="External"/><Relationship Id="rId7" Type="http://schemas.openxmlformats.org/officeDocument/2006/relationships/hyperlink" Target="http://www.stat.wmich.edu/s216/exam1review/questions.html#17" TargetMode="External"/><Relationship Id="rId2" Type="http://schemas.openxmlformats.org/officeDocument/2006/relationships/hyperlink" Target="http://www.stat.wmich.edu/s216/exam1review/questions.html#12" TargetMode="External"/><Relationship Id="rId1" Type="http://schemas.openxmlformats.org/officeDocument/2006/relationships/slideLayout" Target="../slideLayouts/slideLayout7.xml"/><Relationship Id="rId6" Type="http://schemas.openxmlformats.org/officeDocument/2006/relationships/hyperlink" Target="http://www.stat.wmich.edu/s216/exam1review/questions.html#16" TargetMode="External"/><Relationship Id="rId5" Type="http://schemas.openxmlformats.org/officeDocument/2006/relationships/hyperlink" Target="http://www.stat.wmich.edu/s216/exam1review/questions.html#15" TargetMode="External"/><Relationship Id="rId10" Type="http://schemas.openxmlformats.org/officeDocument/2006/relationships/image" Target="../media/image2.gif"/><Relationship Id="rId4" Type="http://schemas.openxmlformats.org/officeDocument/2006/relationships/hyperlink" Target="http://www.stat.wmich.edu/s216/exam1review/questions.html#14" TargetMode="External"/><Relationship Id="rId9" Type="http://schemas.openxmlformats.org/officeDocument/2006/relationships/hyperlink" Target="http://www.stat.wmich.edu/s216/exam1review/questions.html#1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stat.wmich.edu/s216/exam1review/questions.html#18" TargetMode="External"/><Relationship Id="rId3" Type="http://schemas.openxmlformats.org/officeDocument/2006/relationships/hyperlink" Target="http://www.stat.wmich.edu/s216/exam1review/questions.html#13" TargetMode="External"/><Relationship Id="rId7" Type="http://schemas.openxmlformats.org/officeDocument/2006/relationships/hyperlink" Target="http://www.stat.wmich.edu/s216/exam1review/questions.html#17" TargetMode="External"/><Relationship Id="rId2" Type="http://schemas.openxmlformats.org/officeDocument/2006/relationships/hyperlink" Target="http://www.stat.wmich.edu/s216/exam1review/questions.html#12" TargetMode="External"/><Relationship Id="rId1" Type="http://schemas.openxmlformats.org/officeDocument/2006/relationships/slideLayout" Target="../slideLayouts/slideLayout7.xml"/><Relationship Id="rId6" Type="http://schemas.openxmlformats.org/officeDocument/2006/relationships/hyperlink" Target="http://www.stat.wmich.edu/s216/exam1review/questions.html#16" TargetMode="External"/><Relationship Id="rId5" Type="http://schemas.openxmlformats.org/officeDocument/2006/relationships/hyperlink" Target="http://www.stat.wmich.edu/s216/exam1review/questions.html#15" TargetMode="External"/><Relationship Id="rId10" Type="http://schemas.openxmlformats.org/officeDocument/2006/relationships/image" Target="../media/image2.gif"/><Relationship Id="rId4" Type="http://schemas.openxmlformats.org/officeDocument/2006/relationships/hyperlink" Target="http://www.stat.wmich.edu/s216/exam1review/questions.html#14" TargetMode="External"/><Relationship Id="rId9" Type="http://schemas.openxmlformats.org/officeDocument/2006/relationships/hyperlink" Target="http://www.stat.wmich.edu/s216/exam1review/questions.html#1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tat.wmich.edu/s216/exam1review/questions.html#16" TargetMode="External"/><Relationship Id="rId7" Type="http://schemas.openxmlformats.org/officeDocument/2006/relationships/image" Target="../media/image2.gif"/><Relationship Id="rId2" Type="http://schemas.openxmlformats.org/officeDocument/2006/relationships/hyperlink" Target="http://www.stat.wmich.edu/s216/exam1review/questions.html#15" TargetMode="External"/><Relationship Id="rId1" Type="http://schemas.openxmlformats.org/officeDocument/2006/relationships/slideLayout" Target="../slideLayouts/slideLayout7.xml"/><Relationship Id="rId6" Type="http://schemas.openxmlformats.org/officeDocument/2006/relationships/hyperlink" Target="http://www.stat.wmich.edu/s216/exam1review/questions.html#19" TargetMode="External"/><Relationship Id="rId5" Type="http://schemas.openxmlformats.org/officeDocument/2006/relationships/hyperlink" Target="http://www.stat.wmich.edu/s216/exam1review/questions.html#18" TargetMode="External"/><Relationship Id="rId4" Type="http://schemas.openxmlformats.org/officeDocument/2006/relationships/hyperlink" Target="http://www.stat.wmich.edu/s216/exam1review/questions.html#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43293"/>
            <a:ext cx="9144000" cy="5971873"/>
          </a:xfrm>
          <a:prstGeom prst="rect">
            <a:avLst/>
          </a:prstGeom>
        </p:spPr>
      </p:pic>
    </p:spTree>
    <p:extLst>
      <p:ext uri="{BB962C8B-B14F-4D97-AF65-F5344CB8AC3E}">
        <p14:creationId xmlns:p14="http://schemas.microsoft.com/office/powerpoint/2010/main" val="1028599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Normal Probability Distribution</a:t>
            </a:r>
            <a:endParaRPr lang="en-US" dirty="0" smtClean="0">
              <a:ea typeface="ＭＳ Ｐゴシック" charset="-128"/>
            </a:endParaRPr>
          </a:p>
        </p:txBody>
      </p:sp>
      <p:sp>
        <p:nvSpPr>
          <p:cNvPr id="5" name="Rectangle 4"/>
          <p:cNvSpPr/>
          <p:nvPr/>
        </p:nvSpPr>
        <p:spPr>
          <a:xfrm>
            <a:off x="162781" y="1916832"/>
            <a:ext cx="8818438" cy="4093428"/>
          </a:xfrm>
          <a:prstGeom prst="rect">
            <a:avLst/>
          </a:prstGeom>
          <a:solidFill>
            <a:schemeClr val="bg1"/>
          </a:solidFill>
        </p:spPr>
        <p:txBody>
          <a:bodyPr wrap="square">
            <a:spAutoFit/>
          </a:bodyPr>
          <a:lstStyle/>
          <a:p>
            <a:pPr algn="ctr">
              <a:spcAft>
                <a:spcPts val="1200"/>
              </a:spcAft>
            </a:pPr>
            <a:r>
              <a:rPr lang="en-US" sz="2800" b="1" dirty="0" smtClean="0">
                <a:solidFill>
                  <a:srgbClr val="FF0000"/>
                </a:solidFill>
                <a:latin typeface="Book Antiqua" panose="02040602050305030304" pitchFamily="18" charset="0"/>
              </a:rPr>
              <a:t>Before coming to class, please </a:t>
            </a:r>
            <a:r>
              <a:rPr lang="en-US" sz="2800" b="1" dirty="0" err="1" smtClean="0">
                <a:solidFill>
                  <a:srgbClr val="FF0000"/>
                </a:solidFill>
                <a:latin typeface="Book Antiqua" panose="02040602050305030304" pitchFamily="18" charset="0"/>
              </a:rPr>
              <a:t>atch</a:t>
            </a:r>
            <a:r>
              <a:rPr lang="en-US" sz="2800" b="1" dirty="0" smtClean="0">
                <a:solidFill>
                  <a:srgbClr val="FF0000"/>
                </a:solidFill>
                <a:latin typeface="Book Antiqua" panose="02040602050305030304" pitchFamily="18" charset="0"/>
              </a:rPr>
              <a:t> the following repository lectures </a:t>
            </a:r>
            <a:r>
              <a:rPr lang="en-US" sz="2800" b="1" dirty="0">
                <a:solidFill>
                  <a:srgbClr val="FF0000"/>
                </a:solidFill>
                <a:latin typeface="Book Antiqua" panose="02040602050305030304" pitchFamily="18" charset="0"/>
              </a:rPr>
              <a:t>on </a:t>
            </a:r>
            <a:r>
              <a:rPr lang="en-US" sz="2800" b="1" dirty="0" err="1" smtClean="0">
                <a:solidFill>
                  <a:srgbClr val="FF0000"/>
                </a:solidFill>
                <a:latin typeface="Book Antiqua" panose="02040602050305030304" pitchFamily="18" charset="0"/>
              </a:rPr>
              <a:t>youtube</a:t>
            </a:r>
            <a:endParaRPr lang="en-US" sz="2800" b="1" dirty="0" smtClean="0">
              <a:solidFill>
                <a:srgbClr val="FF0000"/>
              </a:solidFill>
              <a:latin typeface="Book Antiqua" panose="02040602050305030304" pitchFamily="18" charset="0"/>
            </a:endParaRPr>
          </a:p>
          <a:p>
            <a:pPr algn="ctr">
              <a:spcAft>
                <a:spcPts val="1200"/>
              </a:spcAft>
            </a:pPr>
            <a:r>
              <a:rPr lang="en-US" sz="2800" b="1" dirty="0" smtClean="0">
                <a:solidFill>
                  <a:srgbClr val="FF0000"/>
                </a:solidFill>
                <a:latin typeface="Book Antiqua" panose="02040602050305030304" pitchFamily="18" charset="0"/>
                <a:hlinkClick r:id="rId3"/>
              </a:rPr>
              <a:t>Normal Random </a:t>
            </a:r>
            <a:r>
              <a:rPr lang="en-US" sz="2800" b="1" dirty="0" err="1" smtClean="0">
                <a:solidFill>
                  <a:srgbClr val="FF0000"/>
                </a:solidFill>
                <a:latin typeface="Book Antiqua" panose="02040602050305030304" pitchFamily="18" charset="0"/>
                <a:hlinkClick r:id="rId3"/>
              </a:rPr>
              <a:t>Variablew</a:t>
            </a:r>
            <a:r>
              <a:rPr lang="en-US" sz="2800" b="1" dirty="0" smtClean="0">
                <a:solidFill>
                  <a:srgbClr val="FF0000"/>
                </a:solidFill>
                <a:latin typeface="Book Antiqua" panose="02040602050305030304" pitchFamily="18" charset="0"/>
                <a:hlinkClick r:id="rId3"/>
              </a:rPr>
              <a:t> 1</a:t>
            </a:r>
            <a:endParaRPr lang="en-US" sz="2800" b="1" dirty="0" smtClean="0">
              <a:solidFill>
                <a:srgbClr val="FF0000"/>
              </a:solidFill>
              <a:latin typeface="Book Antiqua" panose="02040602050305030304" pitchFamily="18" charset="0"/>
            </a:endParaRPr>
          </a:p>
          <a:p>
            <a:pPr algn="ctr">
              <a:spcAft>
                <a:spcPts val="1200"/>
              </a:spcAft>
            </a:pPr>
            <a:r>
              <a:rPr lang="en-US" sz="2800" b="1" dirty="0">
                <a:solidFill>
                  <a:srgbClr val="FF0000"/>
                </a:solidFill>
                <a:latin typeface="Book Antiqua" panose="02040602050305030304" pitchFamily="18" charset="0"/>
                <a:hlinkClick r:id="rId4"/>
              </a:rPr>
              <a:t>Normal Random </a:t>
            </a:r>
            <a:r>
              <a:rPr lang="en-US" sz="2800" b="1" dirty="0" err="1">
                <a:solidFill>
                  <a:srgbClr val="FF0000"/>
                </a:solidFill>
                <a:latin typeface="Book Antiqua" panose="02040602050305030304" pitchFamily="18" charset="0"/>
                <a:hlinkClick r:id="rId4"/>
              </a:rPr>
              <a:t>Variablew</a:t>
            </a:r>
            <a:r>
              <a:rPr lang="en-US" sz="2800" b="1" dirty="0">
                <a:solidFill>
                  <a:srgbClr val="FF0000"/>
                </a:solidFill>
                <a:latin typeface="Book Antiqua" panose="02040602050305030304" pitchFamily="18" charset="0"/>
                <a:hlinkClick r:id="rId4"/>
              </a:rPr>
              <a:t> </a:t>
            </a:r>
            <a:r>
              <a:rPr lang="en-US" sz="2800" b="1" dirty="0" smtClean="0">
                <a:solidFill>
                  <a:srgbClr val="FF0000"/>
                </a:solidFill>
                <a:latin typeface="Book Antiqua" panose="02040602050305030304" pitchFamily="18" charset="0"/>
                <a:hlinkClick r:id="rId4"/>
              </a:rPr>
              <a:t>2</a:t>
            </a:r>
            <a:endParaRPr lang="en-US" sz="2800" b="1" dirty="0">
              <a:solidFill>
                <a:srgbClr val="FF0000"/>
              </a:solidFill>
              <a:latin typeface="Book Antiqua" panose="02040602050305030304" pitchFamily="18" charset="0"/>
            </a:endParaRPr>
          </a:p>
          <a:p>
            <a:pPr algn="ctr">
              <a:spcAft>
                <a:spcPts val="1200"/>
              </a:spcAft>
            </a:pPr>
            <a:r>
              <a:rPr lang="en-US" sz="2800" b="1" dirty="0" smtClean="0">
                <a:solidFill>
                  <a:srgbClr val="000078"/>
                </a:solidFill>
                <a:latin typeface="Book Antiqua" panose="02040602050305030304" pitchFamily="18" charset="0"/>
              </a:rPr>
              <a:t>The link to these PowerPoint slides</a:t>
            </a:r>
          </a:p>
          <a:p>
            <a:pPr algn="ctr">
              <a:spcAft>
                <a:spcPts val="1200"/>
              </a:spcAft>
            </a:pPr>
            <a:r>
              <a:rPr lang="en-US" sz="1600" b="1" dirty="0">
                <a:solidFill>
                  <a:srgbClr val="000078"/>
                </a:solidFill>
                <a:latin typeface="Book Antiqua" panose="02040602050305030304" pitchFamily="18" charset="0"/>
              </a:rPr>
              <a:t>http://www.csun.edu/~</a:t>
            </a:r>
            <a:r>
              <a:rPr lang="en-US" sz="1600" b="1" dirty="0" smtClean="0">
                <a:solidFill>
                  <a:srgbClr val="000078"/>
                </a:solidFill>
                <a:latin typeface="Book Antiqua" panose="02040602050305030304" pitchFamily="18" charset="0"/>
              </a:rPr>
              <a:t>aa2035/CourseBase/Probability/S-5-Normal/PDF-3-Normal.pptx</a:t>
            </a:r>
          </a:p>
          <a:p>
            <a:pPr algn="ctr">
              <a:spcAft>
                <a:spcPts val="1200"/>
              </a:spcAft>
            </a:pPr>
            <a:r>
              <a:rPr lang="en-US" sz="2800" b="1" dirty="0">
                <a:solidFill>
                  <a:srgbClr val="000078"/>
                </a:solidFill>
                <a:latin typeface="Book Antiqua" panose="02040602050305030304" pitchFamily="18" charset="0"/>
              </a:rPr>
              <a:t>The link to </a:t>
            </a:r>
            <a:r>
              <a:rPr lang="en-US" sz="2800" b="1" dirty="0" smtClean="0">
                <a:solidFill>
                  <a:srgbClr val="000078"/>
                </a:solidFill>
                <a:latin typeface="Book Antiqua" panose="02040602050305030304" pitchFamily="18" charset="0"/>
              </a:rPr>
              <a:t>the excel file </a:t>
            </a:r>
            <a:endParaRPr lang="en-US" sz="2800" b="1" dirty="0">
              <a:solidFill>
                <a:srgbClr val="000078"/>
              </a:solidFill>
              <a:latin typeface="Book Antiqua" panose="02040602050305030304" pitchFamily="18" charset="0"/>
            </a:endParaRPr>
          </a:p>
          <a:p>
            <a:pPr algn="ctr">
              <a:spcAft>
                <a:spcPts val="1200"/>
              </a:spcAft>
            </a:pPr>
            <a:r>
              <a:rPr lang="en-US" sz="1600" b="1" dirty="0">
                <a:solidFill>
                  <a:srgbClr val="000078"/>
                </a:solidFill>
                <a:latin typeface="Book Antiqua" panose="02040602050305030304" pitchFamily="18" charset="0"/>
              </a:rPr>
              <a:t>http://www.csun.edu/~</a:t>
            </a:r>
            <a:r>
              <a:rPr lang="en-US" sz="1600" b="1" dirty="0" smtClean="0">
                <a:solidFill>
                  <a:srgbClr val="000078"/>
                </a:solidFill>
                <a:latin typeface="Book Antiqua" panose="02040602050305030304" pitchFamily="18" charset="0"/>
              </a:rPr>
              <a:t>aa2035/CourseBase/Probability/S-5-Normal/PDF-3-Normal.xlsx</a:t>
            </a:r>
          </a:p>
        </p:txBody>
      </p:sp>
    </p:spTree>
    <p:extLst>
      <p:ext uri="{BB962C8B-B14F-4D97-AF65-F5344CB8AC3E}">
        <p14:creationId xmlns:p14="http://schemas.microsoft.com/office/powerpoint/2010/main" val="34452939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Text Box 3"/>
          <p:cNvSpPr txBox="1">
            <a:spLocks noChangeArrowheads="1"/>
          </p:cNvSpPr>
          <p:nvPr/>
        </p:nvSpPr>
        <p:spPr bwMode="auto">
          <a:xfrm>
            <a:off x="-16099" y="44624"/>
            <a:ext cx="94114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600" dirty="0" smtClean="0">
                <a:latin typeface="Impact" pitchFamily="34" charset="0"/>
                <a:cs typeface="Arial" charset="0"/>
              </a:rPr>
              <a:t>X:</a:t>
            </a:r>
            <a:r>
              <a:rPr lang="en-US" sz="3600" b="1" dirty="0">
                <a:latin typeface="Impact" pitchFamily="34" charset="0"/>
                <a:cs typeface="Arial" charset="0"/>
                <a:sym typeface="Symbol" panose="05050102010706020507" pitchFamily="18" charset="2"/>
              </a:rPr>
              <a:t> </a:t>
            </a:r>
            <a:r>
              <a:rPr lang="en-US" sz="3600" b="1" dirty="0" smtClean="0">
                <a:latin typeface="Impact" pitchFamily="34" charset="0"/>
                <a:cs typeface="Arial" charset="0"/>
                <a:sym typeface="Symbol" panose="05050102010706020507" pitchFamily="18" charset="2"/>
              </a:rPr>
              <a:t>, ,  </a:t>
            </a:r>
            <a:r>
              <a:rPr lang="en-US" sz="3600" dirty="0" smtClean="0">
                <a:latin typeface="Impact" pitchFamily="34" charset="0"/>
                <a:cs typeface="Arial" charset="0"/>
              </a:rPr>
              <a:t> y = 2x</a:t>
            </a:r>
            <a:r>
              <a:rPr lang="en-US" sz="3600" dirty="0" smtClean="0">
                <a:latin typeface="Impact" pitchFamily="34" charset="0"/>
                <a:cs typeface="Arial" charset="0"/>
                <a:sym typeface="Wingdings" panose="05000000000000000000" pitchFamily="2" charset="2"/>
              </a:rPr>
              <a:t> </a:t>
            </a:r>
            <a:r>
              <a:rPr lang="en-US" sz="4400" b="1" dirty="0" smtClean="0">
                <a:latin typeface="Impact" pitchFamily="34" charset="0"/>
                <a:cs typeface="Arial" charset="0"/>
                <a:sym typeface="Symbol" panose="05050102010706020507" pitchFamily="18" charset="2"/>
              </a:rPr>
              <a:t></a:t>
            </a:r>
            <a:r>
              <a:rPr lang="en-US" sz="3600" baseline="-25000" dirty="0" smtClean="0">
                <a:latin typeface="Impact" pitchFamily="34" charset="0"/>
                <a:cs typeface="Arial" charset="0"/>
                <a:sym typeface="Symbol" panose="05050102010706020507" pitchFamily="18" charset="2"/>
              </a:rPr>
              <a:t>y</a:t>
            </a:r>
            <a:r>
              <a:rPr lang="en-US" sz="3600" dirty="0" smtClean="0">
                <a:latin typeface="Impact" pitchFamily="34" charset="0"/>
                <a:cs typeface="Arial" charset="0"/>
                <a:sym typeface="Symbol" panose="05050102010706020507" pitchFamily="18" charset="2"/>
              </a:rPr>
              <a:t> = 2</a:t>
            </a:r>
            <a:r>
              <a:rPr lang="en-US" sz="4400" b="1" dirty="0" smtClean="0">
                <a:latin typeface="Impact" pitchFamily="34" charset="0"/>
                <a:cs typeface="Arial" charset="0"/>
                <a:sym typeface="Symbol" panose="05050102010706020507" pitchFamily="18" charset="2"/>
              </a:rPr>
              <a:t></a:t>
            </a:r>
            <a:r>
              <a:rPr lang="en-US" sz="3600" dirty="0" smtClean="0">
                <a:latin typeface="Impact" pitchFamily="34" charset="0"/>
                <a:cs typeface="Arial" charset="0"/>
                <a:sym typeface="Symbol" panose="05050102010706020507" pitchFamily="18" charset="2"/>
              </a:rPr>
              <a:t>, </a:t>
            </a:r>
            <a:r>
              <a:rPr lang="en-US" sz="4400" b="1" dirty="0" smtClean="0">
                <a:latin typeface="Impact" pitchFamily="34" charset="0"/>
                <a:cs typeface="Arial" charset="0"/>
                <a:sym typeface="Symbol" panose="05050102010706020507" pitchFamily="18" charset="2"/>
              </a:rPr>
              <a:t></a:t>
            </a:r>
            <a:r>
              <a:rPr lang="en-US" sz="3600" baseline="-25000" dirty="0">
                <a:latin typeface="Impact" pitchFamily="34" charset="0"/>
                <a:cs typeface="Arial" charset="0"/>
                <a:sym typeface="Symbol" panose="05050102010706020507" pitchFamily="18" charset="2"/>
              </a:rPr>
              <a:t> </a:t>
            </a:r>
            <a:r>
              <a:rPr lang="en-US" sz="3600" baseline="-25000" dirty="0" smtClean="0">
                <a:latin typeface="Impact" pitchFamily="34" charset="0"/>
                <a:cs typeface="Arial" charset="0"/>
                <a:sym typeface="Symbol" panose="05050102010706020507" pitchFamily="18" charset="2"/>
              </a:rPr>
              <a:t>y</a:t>
            </a:r>
            <a:r>
              <a:rPr lang="en-US" sz="3600" dirty="0" smtClean="0">
                <a:latin typeface="Impact" pitchFamily="34" charset="0"/>
                <a:cs typeface="Arial" charset="0"/>
                <a:sym typeface="Symbol" panose="05050102010706020507" pitchFamily="18" charset="2"/>
              </a:rPr>
              <a:t> = 2</a:t>
            </a:r>
            <a:r>
              <a:rPr lang="en-US" sz="4400" b="1" dirty="0" smtClean="0">
                <a:latin typeface="Impact" pitchFamily="34" charset="0"/>
                <a:cs typeface="Arial" charset="0"/>
                <a:sym typeface="Symbol" panose="05050102010706020507" pitchFamily="18" charset="2"/>
              </a:rPr>
              <a:t></a:t>
            </a:r>
            <a:r>
              <a:rPr lang="en-US" sz="3600" dirty="0" smtClean="0">
                <a:latin typeface="Impact" pitchFamily="34" charset="0"/>
                <a:cs typeface="Arial" charset="0"/>
                <a:sym typeface="Symbol" panose="05050102010706020507" pitchFamily="18" charset="2"/>
              </a:rPr>
              <a:t> </a:t>
            </a:r>
            <a:endParaRPr lang="en-US" sz="3600" dirty="0">
              <a:latin typeface="Impact" pitchFamily="34" charset="0"/>
              <a:cs typeface="Arial" charset="0"/>
            </a:endParaRPr>
          </a:p>
        </p:txBody>
      </p:sp>
      <p:sp>
        <p:nvSpPr>
          <p:cNvPr id="907268" name="Text Box 4"/>
          <p:cNvSpPr txBox="1">
            <a:spLocks noChangeArrowheads="1"/>
          </p:cNvSpPr>
          <p:nvPr/>
        </p:nvSpPr>
        <p:spPr bwMode="auto">
          <a:xfrm>
            <a:off x="0" y="908721"/>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latin typeface="Book Antiqua" pitchFamily="18" charset="0"/>
              </a:rPr>
              <a:t>A random variable </a:t>
            </a:r>
            <a:r>
              <a:rPr lang="en-US" b="1" dirty="0" smtClean="0">
                <a:latin typeface="Book Antiqua" pitchFamily="18" charset="0"/>
              </a:rPr>
              <a:t>x</a:t>
            </a:r>
            <a:r>
              <a:rPr lang="en-US" dirty="0" smtClean="0">
                <a:latin typeface="Book Antiqua" pitchFamily="18" charset="0"/>
              </a:rPr>
              <a:t> with mean of </a:t>
            </a:r>
            <a:r>
              <a:rPr lang="en-US" b="1" dirty="0" smtClean="0">
                <a:solidFill>
                  <a:srgbClr val="00B050"/>
                </a:solidFill>
                <a:latin typeface="Impact" pitchFamily="34" charset="0"/>
                <a:cs typeface="Arial" charset="0"/>
                <a:sym typeface="Symbol" panose="05050102010706020507" pitchFamily="18" charset="2"/>
              </a:rPr>
              <a:t></a:t>
            </a:r>
            <a:r>
              <a:rPr lang="en-US" b="1" dirty="0" smtClean="0">
                <a:latin typeface="Impact" pitchFamily="34" charset="0"/>
                <a:cs typeface="Arial" charset="0"/>
                <a:sym typeface="Symbol" panose="05050102010706020507" pitchFamily="18" charset="2"/>
              </a:rPr>
              <a:t> </a:t>
            </a:r>
            <a:r>
              <a:rPr lang="en-US" dirty="0" smtClean="0">
                <a:latin typeface="Book Antiqua" pitchFamily="18" charset="0"/>
              </a:rPr>
              <a:t>, and standard deviation of </a:t>
            </a:r>
            <a:r>
              <a:rPr lang="el-GR" b="1" dirty="0" smtClean="0">
                <a:solidFill>
                  <a:srgbClr val="00B050"/>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a:latin typeface="Book Antiqua" pitchFamily="18" charset="0"/>
                <a:cs typeface="Times New Roman" pitchFamily="18" charset="0"/>
              </a:rPr>
              <a:t>is multiplied by </a:t>
            </a:r>
            <a:r>
              <a:rPr lang="en-US" b="1" dirty="0" smtClean="0">
                <a:solidFill>
                  <a:srgbClr val="0070C0"/>
                </a:solidFill>
                <a:latin typeface="Book Antiqua" pitchFamily="18" charset="0"/>
                <a:cs typeface="Times New Roman" pitchFamily="18" charset="0"/>
              </a:rPr>
              <a:t>2</a:t>
            </a:r>
            <a:r>
              <a:rPr lang="en-US" dirty="0" smtClean="0">
                <a:latin typeface="Book Antiqua" pitchFamily="18" charset="0"/>
                <a:cs typeface="Times New Roman" pitchFamily="18" charset="0"/>
              </a:rPr>
              <a:t> generates </a:t>
            </a:r>
            <a:r>
              <a:rPr lang="en-US" dirty="0">
                <a:latin typeface="Book Antiqua" pitchFamily="18" charset="0"/>
                <a:cs typeface="Times New Roman" pitchFamily="18" charset="0"/>
              </a:rPr>
              <a:t>the random variable </a:t>
            </a:r>
            <a:r>
              <a:rPr lang="en-US" b="1" dirty="0" smtClean="0">
                <a:solidFill>
                  <a:srgbClr val="FF0000"/>
                </a:solidFill>
                <a:latin typeface="Book Antiqua" pitchFamily="18" charset="0"/>
                <a:cs typeface="Times New Roman" pitchFamily="18" charset="0"/>
              </a:rPr>
              <a:t>y</a:t>
            </a:r>
            <a:r>
              <a:rPr lang="en-US" dirty="0" smtClean="0">
                <a:latin typeface="Book Antiqua" pitchFamily="18" charset="0"/>
                <a:cs typeface="Times New Roman" pitchFamily="18" charset="0"/>
              </a:rPr>
              <a:t>=</a:t>
            </a:r>
            <a:r>
              <a:rPr lang="en-US" dirty="0">
                <a:solidFill>
                  <a:srgbClr val="0070C0"/>
                </a:solidFill>
                <a:latin typeface="Book Antiqua" pitchFamily="18" charset="0"/>
                <a:cs typeface="Times New Roman" pitchFamily="18" charset="0"/>
              </a:rPr>
              <a:t>2</a:t>
            </a:r>
            <a:r>
              <a:rPr lang="en-US" dirty="0" smtClean="0">
                <a:solidFill>
                  <a:srgbClr val="00B050"/>
                </a:solidFill>
                <a:latin typeface="Book Antiqua" pitchFamily="18" charset="0"/>
                <a:cs typeface="Times New Roman" pitchFamily="18" charset="0"/>
              </a:rPr>
              <a:t>x</a:t>
            </a:r>
            <a:r>
              <a:rPr lang="en-US" dirty="0" smtClean="0">
                <a:latin typeface="Book Antiqua" pitchFamily="18" charset="0"/>
                <a:cs typeface="Times New Roman" pitchFamily="18" charset="0"/>
              </a:rPr>
              <a:t>.  </a:t>
            </a:r>
          </a:p>
          <a:p>
            <a:r>
              <a:rPr lang="en-US" dirty="0" smtClean="0">
                <a:latin typeface="Book Antiqua" pitchFamily="18" charset="0"/>
                <a:cs typeface="Times New Roman" pitchFamily="18" charset="0"/>
              </a:rPr>
              <a:t>x: (</a:t>
            </a:r>
            <a:r>
              <a:rPr lang="en-US" b="1" dirty="0">
                <a:solidFill>
                  <a:srgbClr val="00B050"/>
                </a:solidFill>
                <a:latin typeface="Impact" pitchFamily="34" charset="0"/>
                <a:cs typeface="Arial" charset="0"/>
                <a:sym typeface="Symbol" panose="05050102010706020507" pitchFamily="18" charset="2"/>
              </a:rPr>
              <a:t></a:t>
            </a:r>
            <a:r>
              <a:rPr lang="en-US" b="1" dirty="0">
                <a:latin typeface="Impact" pitchFamily="34" charset="0"/>
                <a:cs typeface="Arial" charset="0"/>
                <a:sym typeface="Symbol" panose="05050102010706020507" pitchFamily="18" charset="2"/>
              </a:rPr>
              <a:t> </a:t>
            </a:r>
            <a:r>
              <a:rPr lang="en-US" b="1" dirty="0" smtClean="0">
                <a:latin typeface="Impact" pitchFamily="34" charset="0"/>
                <a:cs typeface="Arial" charset="0"/>
                <a:sym typeface="Symbol" panose="05050102010706020507" pitchFamily="18" charset="2"/>
              </a:rPr>
              <a:t>,</a:t>
            </a:r>
            <a:r>
              <a:rPr lang="el-GR" dirty="0">
                <a:latin typeface="Book Antiqua" pitchFamily="18" charset="0"/>
                <a:cs typeface="Times New Roman" pitchFamily="18" charset="0"/>
              </a:rPr>
              <a:t> </a:t>
            </a:r>
            <a:r>
              <a:rPr lang="el-GR" b="1" dirty="0" smtClean="0">
                <a:solidFill>
                  <a:srgbClr val="00B050"/>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smtClean="0">
                <a:latin typeface="Book Antiqua" pitchFamily="18" charset="0"/>
                <a:cs typeface="Times New Roman" pitchFamily="18" charset="0"/>
                <a:sym typeface="Wingdings" panose="05000000000000000000" pitchFamily="2" charset="2"/>
              </a:rPr>
              <a:t> </a:t>
            </a:r>
            <a:r>
              <a:rPr lang="en-US" b="1" dirty="0" smtClean="0">
                <a:solidFill>
                  <a:srgbClr val="FF0000"/>
                </a:solidFill>
                <a:latin typeface="Book Antiqua" pitchFamily="18" charset="0"/>
                <a:cs typeface="Times New Roman" pitchFamily="18" charset="0"/>
              </a:rPr>
              <a:t>y</a:t>
            </a:r>
            <a:r>
              <a:rPr lang="en-US" dirty="0">
                <a:latin typeface="Book Antiqua" pitchFamily="18" charset="0"/>
                <a:cs typeface="Times New Roman" pitchFamily="18" charset="0"/>
              </a:rPr>
              <a:t>: </a:t>
            </a:r>
            <a:r>
              <a:rPr lang="en-US" dirty="0" smtClean="0">
                <a:latin typeface="Book Antiqua" pitchFamily="18" charset="0"/>
                <a:cs typeface="Times New Roman" pitchFamily="18" charset="0"/>
              </a:rPr>
              <a:t>(</a:t>
            </a:r>
            <a:r>
              <a:rPr lang="en-US" b="1" dirty="0" smtClean="0">
                <a:solidFill>
                  <a:srgbClr val="FF0000"/>
                </a:solidFill>
                <a:latin typeface="Book Antiqua" pitchFamily="18" charset="0"/>
                <a:cs typeface="Times New Roman" pitchFamily="18" charset="0"/>
              </a:rPr>
              <a:t>?</a:t>
            </a:r>
            <a:r>
              <a:rPr lang="en-US" dirty="0" smtClean="0">
                <a:latin typeface="Book Antiqua" pitchFamily="18" charset="0"/>
                <a:cs typeface="Times New Roman" pitchFamily="18" charset="0"/>
              </a:rPr>
              <a:t>,</a:t>
            </a:r>
            <a:r>
              <a:rPr lang="en-US" b="1" dirty="0" smtClean="0">
                <a:solidFill>
                  <a:srgbClr val="FF0000"/>
                </a:solidFill>
                <a:latin typeface="Book Antiqua" pitchFamily="18" charset="0"/>
                <a:cs typeface="Times New Roman" pitchFamily="18" charset="0"/>
              </a:rPr>
              <a:t>?</a:t>
            </a:r>
            <a:r>
              <a:rPr lang="en-US" dirty="0" smtClean="0">
                <a:latin typeface="Book Antiqua" pitchFamily="18" charset="0"/>
                <a:cs typeface="Times New Roman" pitchFamily="18" charset="0"/>
              </a:rPr>
              <a:t>)</a:t>
            </a:r>
          </a:p>
          <a:p>
            <a:r>
              <a:rPr lang="en-US" dirty="0" smtClean="0">
                <a:latin typeface="Book Antiqua" pitchFamily="18" charset="0"/>
                <a:cs typeface="Times New Roman" pitchFamily="18" charset="0"/>
              </a:rPr>
              <a:t>Then</a:t>
            </a:r>
          </a:p>
          <a:p>
            <a:r>
              <a:rPr lang="en-US" sz="2800" dirty="0" smtClean="0">
                <a:latin typeface="Book Antiqua" pitchFamily="18" charset="0"/>
                <a:cs typeface="Times New Roman" pitchFamily="18" charset="0"/>
              </a:rPr>
              <a:t>Past  data on a specific stock shows that the return </a:t>
            </a:r>
            <a:r>
              <a:rPr lang="en-US" sz="2800" dirty="0">
                <a:latin typeface="Book Antiqua" pitchFamily="18" charset="0"/>
                <a:cs typeface="Times New Roman" pitchFamily="18" charset="0"/>
              </a:rPr>
              <a:t>of this stock has a  mean of </a:t>
            </a:r>
            <a:r>
              <a:rPr lang="en-US" sz="2800" dirty="0" smtClean="0">
                <a:latin typeface="Book Antiqua" pitchFamily="18" charset="0"/>
                <a:cs typeface="Times New Roman" pitchFamily="18" charset="0"/>
              </a:rPr>
              <a:t>$0.05 </a:t>
            </a:r>
            <a:r>
              <a:rPr lang="en-US" sz="2800" dirty="0">
                <a:latin typeface="Book Antiqua" pitchFamily="18" charset="0"/>
                <a:cs typeface="Times New Roman" pitchFamily="18" charset="0"/>
              </a:rPr>
              <a:t>and StdDev of 0.05. Therefore, if we invest $1, the return has an average of 0.05 and standard deviation of 0.05. </a:t>
            </a:r>
            <a:endParaRPr lang="en-US" sz="2800" dirty="0" smtClean="0">
              <a:latin typeface="Book Antiqua" pitchFamily="18" charset="0"/>
              <a:cs typeface="Times New Roman" pitchFamily="18" charset="0"/>
            </a:endParaRPr>
          </a:p>
          <a:p>
            <a:r>
              <a:rPr lang="en-US" sz="2800" dirty="0">
                <a:latin typeface="Book Antiqua" pitchFamily="18" charset="0"/>
                <a:cs typeface="Times New Roman" pitchFamily="18" charset="0"/>
              </a:rPr>
              <a:t>If we invest one dollar in this stock, our investment after one year will have probability distribution of of N(0.05, 0.05).</a:t>
            </a:r>
          </a:p>
          <a:p>
            <a:r>
              <a:rPr lang="en-US" sz="2800" dirty="0" smtClean="0">
                <a:latin typeface="Book Antiqua" pitchFamily="18" charset="0"/>
                <a:cs typeface="Times New Roman" pitchFamily="18" charset="0"/>
              </a:rPr>
              <a:t>Using simulation in excel  show what is the mean and standard deviation of 10,000 and 20,000 investment. </a:t>
            </a:r>
            <a:endParaRPr lang="en-US" b="1" i="1" dirty="0" smtClean="0">
              <a:solidFill>
                <a:srgbClr val="1A1A7E"/>
              </a:solidFill>
              <a:latin typeface="Book Antiqua" pitchFamily="18" charset="0"/>
              <a:cs typeface="Times New Roman" pitchFamily="18" charset="0"/>
            </a:endParaRPr>
          </a:p>
        </p:txBody>
      </p:sp>
    </p:spTree>
    <p:extLst>
      <p:ext uri="{BB962C8B-B14F-4D97-AF65-F5344CB8AC3E}">
        <p14:creationId xmlns:p14="http://schemas.microsoft.com/office/powerpoint/2010/main" val="1732142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7268">
                                            <p:txEl>
                                              <p:pRg st="0" end="0"/>
                                            </p:txEl>
                                          </p:spTgt>
                                        </p:tgtEl>
                                        <p:attrNameLst>
                                          <p:attrName>style.visibility</p:attrName>
                                        </p:attrNameLst>
                                      </p:cBhvr>
                                      <p:to>
                                        <p:strVal val="visible"/>
                                      </p:to>
                                    </p:set>
                                    <p:animEffect transition="in" filter="dissolve">
                                      <p:cBhvr>
                                        <p:cTn id="7" dur="500"/>
                                        <p:tgtEl>
                                          <p:spTgt spid="907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7268">
                                            <p:txEl>
                                              <p:pRg st="1" end="1"/>
                                            </p:txEl>
                                          </p:spTgt>
                                        </p:tgtEl>
                                        <p:attrNameLst>
                                          <p:attrName>style.visibility</p:attrName>
                                        </p:attrNameLst>
                                      </p:cBhvr>
                                      <p:to>
                                        <p:strVal val="visible"/>
                                      </p:to>
                                    </p:set>
                                    <p:animEffect transition="in" filter="dissolve">
                                      <p:cBhvr>
                                        <p:cTn id="12" dur="500"/>
                                        <p:tgtEl>
                                          <p:spTgt spid="907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7268">
                                            <p:txEl>
                                              <p:pRg st="2" end="2"/>
                                            </p:txEl>
                                          </p:spTgt>
                                        </p:tgtEl>
                                        <p:attrNameLst>
                                          <p:attrName>style.visibility</p:attrName>
                                        </p:attrNameLst>
                                      </p:cBhvr>
                                      <p:to>
                                        <p:strVal val="visible"/>
                                      </p:to>
                                    </p:set>
                                    <p:animEffect transition="in" filter="dissolve">
                                      <p:cBhvr>
                                        <p:cTn id="17" dur="500"/>
                                        <p:tgtEl>
                                          <p:spTgt spid="907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7268">
                                            <p:txEl>
                                              <p:pRg st="3" end="3"/>
                                            </p:txEl>
                                          </p:spTgt>
                                        </p:tgtEl>
                                        <p:attrNameLst>
                                          <p:attrName>style.visibility</p:attrName>
                                        </p:attrNameLst>
                                      </p:cBhvr>
                                      <p:to>
                                        <p:strVal val="visible"/>
                                      </p:to>
                                    </p:set>
                                    <p:animEffect transition="in" filter="dissolve">
                                      <p:cBhvr>
                                        <p:cTn id="22" dur="500"/>
                                        <p:tgtEl>
                                          <p:spTgt spid="907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7268">
                                            <p:txEl>
                                              <p:pRg st="4" end="4"/>
                                            </p:txEl>
                                          </p:spTgt>
                                        </p:tgtEl>
                                        <p:attrNameLst>
                                          <p:attrName>style.visibility</p:attrName>
                                        </p:attrNameLst>
                                      </p:cBhvr>
                                      <p:to>
                                        <p:strVal val="visible"/>
                                      </p:to>
                                    </p:set>
                                    <p:animEffect transition="in" filter="dissolve">
                                      <p:cBhvr>
                                        <p:cTn id="27" dur="500"/>
                                        <p:tgtEl>
                                          <p:spTgt spid="907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7268">
                                            <p:txEl>
                                              <p:pRg st="5" end="5"/>
                                            </p:txEl>
                                          </p:spTgt>
                                        </p:tgtEl>
                                        <p:attrNameLst>
                                          <p:attrName>style.visibility</p:attrName>
                                        </p:attrNameLst>
                                      </p:cBhvr>
                                      <p:to>
                                        <p:strVal val="visible"/>
                                      </p:to>
                                    </p:set>
                                    <p:animEffect transition="in" filter="dissolve">
                                      <p:cBhvr>
                                        <p:cTn id="32" dur="500"/>
                                        <p:tgtEl>
                                          <p:spTgt spid="9072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$10,000 or $20,000 in One Stock</a:t>
            </a:r>
            <a:endParaRPr lang="en-US" dirty="0"/>
          </a:p>
        </p:txBody>
      </p:sp>
      <p:sp>
        <p:nvSpPr>
          <p:cNvPr id="8" name="Content Placeholder 2"/>
          <p:cNvSpPr txBox="1">
            <a:spLocks/>
          </p:cNvSpPr>
          <p:nvPr/>
        </p:nvSpPr>
        <p:spPr bwMode="auto">
          <a:xfrm>
            <a:off x="0" y="866775"/>
            <a:ext cx="9338355" cy="393518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Monotype Sorts" pitchFamily="2" charset="2"/>
              <a:buNone/>
            </a:pPr>
            <a:r>
              <a:rPr lang="en-US" kern="0" dirty="0" smtClean="0">
                <a:effectLst/>
                <a:latin typeface="Book Antiqua" panose="02040602050305030304" pitchFamily="18" charset="0"/>
              </a:rPr>
              <a:t>Probability is between 0 and 1, rand() is between 0 and 1. A rand() is a random probability.</a:t>
            </a:r>
          </a:p>
          <a:p>
            <a:pPr marL="0" indent="0">
              <a:buFont typeface="Monotype Sorts" pitchFamily="2" charset="2"/>
              <a:buNone/>
            </a:pPr>
            <a:r>
              <a:rPr lang="en-US" kern="0" dirty="0" smtClean="0">
                <a:effectLst/>
                <a:latin typeface="Book Antiqua" panose="02040602050305030304" pitchFamily="18" charset="0"/>
              </a:rPr>
              <a:t>=NORM.S.INV(</a:t>
            </a:r>
            <a:r>
              <a:rPr lang="en-US" b="1" kern="0" dirty="0" smtClean="0">
                <a:solidFill>
                  <a:srgbClr val="FF0000"/>
                </a:solidFill>
                <a:effectLst/>
                <a:latin typeface="Book Antiqua" panose="02040602050305030304" pitchFamily="18" charset="0"/>
              </a:rPr>
              <a:t>rand()</a:t>
            </a:r>
            <a:r>
              <a:rPr lang="en-US" kern="0" dirty="0" smtClean="0">
                <a:effectLst/>
                <a:latin typeface="Book Antiqua" panose="02040602050305030304" pitchFamily="18" charset="0"/>
              </a:rPr>
              <a:t>) </a:t>
            </a:r>
            <a:r>
              <a:rPr lang="en-US" kern="0" dirty="0" smtClean="0">
                <a:effectLst/>
                <a:latin typeface="Book Antiqua" panose="02040602050305030304" pitchFamily="18" charset="0"/>
                <a:sym typeface="Wingdings" panose="05000000000000000000" pitchFamily="2" charset="2"/>
              </a:rPr>
              <a:t> suppose it is </a:t>
            </a:r>
            <a:r>
              <a:rPr lang="en-US" kern="0" dirty="0" smtClean="0">
                <a:effectLst/>
                <a:latin typeface="Book Antiqua" panose="02040602050305030304" pitchFamily="18" charset="0"/>
              </a:rPr>
              <a:t>z  = </a:t>
            </a:r>
            <a:r>
              <a:rPr lang="en-US" kern="0" dirty="0">
                <a:effectLst/>
                <a:latin typeface="Book Antiqua" panose="02040602050305030304" pitchFamily="18" charset="0"/>
              </a:rPr>
              <a:t>0.441475 </a:t>
            </a:r>
          </a:p>
          <a:p>
            <a:pPr marL="0" indent="0">
              <a:buFont typeface="Monotype Sorts" pitchFamily="2" charset="2"/>
              <a:buNone/>
            </a:pPr>
            <a:r>
              <a:rPr lang="en-US" kern="0" dirty="0" smtClean="0">
                <a:effectLst/>
                <a:latin typeface="Book Antiqua" panose="02040602050305030304" pitchFamily="18" charset="0"/>
              </a:rPr>
              <a:t>X= µ + </a:t>
            </a:r>
            <a:r>
              <a:rPr lang="en-US" kern="0" dirty="0" smtClean="0">
                <a:effectLst/>
                <a:latin typeface="Symbol" panose="05050102010706020507" pitchFamily="18" charset="2"/>
              </a:rPr>
              <a:t>s</a:t>
            </a:r>
            <a:r>
              <a:rPr lang="en-US" kern="0" dirty="0" smtClean="0">
                <a:effectLst/>
                <a:latin typeface="Book Antiqua" panose="02040602050305030304" pitchFamily="18" charset="0"/>
              </a:rPr>
              <a:t>z = X = 5%+ 0.441475(5%) </a:t>
            </a:r>
            <a:r>
              <a:rPr lang="en-US" kern="0" dirty="0" smtClean="0">
                <a:effectLst/>
                <a:latin typeface="Book Antiqua" panose="02040602050305030304" pitchFamily="18" charset="0"/>
                <a:sym typeface="Wingdings" panose="05000000000000000000" pitchFamily="2" charset="2"/>
              </a:rPr>
              <a:t> </a:t>
            </a:r>
            <a:r>
              <a:rPr lang="en-US" kern="0" dirty="0" smtClean="0">
                <a:effectLst/>
                <a:latin typeface="Book Antiqua" panose="02040602050305030304" pitchFamily="18" charset="0"/>
              </a:rPr>
              <a:t>X= 5%+2.21% = 7.21%</a:t>
            </a:r>
          </a:p>
          <a:p>
            <a:pPr marL="0" indent="0">
              <a:buNone/>
            </a:pPr>
            <a:r>
              <a:rPr lang="en-US" kern="0" dirty="0">
                <a:effectLst/>
                <a:latin typeface="Book Antiqua" panose="02040602050305030304" pitchFamily="18" charset="0"/>
              </a:rPr>
              <a:t>=NORM.INV(probability, mu, sigma)</a:t>
            </a:r>
          </a:p>
          <a:p>
            <a:pPr marL="0" indent="0">
              <a:buNone/>
            </a:pPr>
            <a:r>
              <a:rPr lang="en-US" kern="0" dirty="0">
                <a:effectLst/>
                <a:latin typeface="Book Antiqua" panose="02040602050305030304" pitchFamily="18" charset="0"/>
              </a:rPr>
              <a:t>=NORM.INV(probability, 5%, 5%)</a:t>
            </a:r>
          </a:p>
          <a:p>
            <a:pPr marL="0" indent="0">
              <a:buNone/>
            </a:pPr>
            <a:r>
              <a:rPr lang="en-US" kern="0" dirty="0">
                <a:effectLst/>
                <a:latin typeface="Book Antiqua" panose="02040602050305030304" pitchFamily="18" charset="0"/>
              </a:rPr>
              <a:t>=NORM.INV(rand(), 5%, 5%)</a:t>
            </a:r>
          </a:p>
          <a:p>
            <a:pPr marL="0" indent="0">
              <a:buNone/>
            </a:pPr>
            <a:r>
              <a:rPr lang="en-US" kern="0" dirty="0">
                <a:effectLst/>
                <a:latin typeface="Book Antiqua" panose="02040602050305030304" pitchFamily="18" charset="0"/>
              </a:rPr>
              <a:t>= -</a:t>
            </a:r>
            <a:r>
              <a:rPr lang="en-US" kern="0" dirty="0" smtClean="0">
                <a:effectLst/>
                <a:latin typeface="Book Antiqua" panose="02040602050305030304" pitchFamily="18" charset="0"/>
              </a:rPr>
              <a:t>8.1%</a:t>
            </a:r>
          </a:p>
          <a:p>
            <a:pPr marL="0" indent="0">
              <a:buFont typeface="Monotype Sorts" pitchFamily="2" charset="2"/>
              <a:buNone/>
            </a:pPr>
            <a:endParaRPr lang="en-US" kern="0" dirty="0"/>
          </a:p>
        </p:txBody>
      </p:sp>
    </p:spTree>
    <p:extLst>
      <p:ext uri="{BB962C8B-B14F-4D97-AF65-F5344CB8AC3E}">
        <p14:creationId xmlns:p14="http://schemas.microsoft.com/office/powerpoint/2010/main" val="422934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10,000 and 20,000 in One Stock</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70442654"/>
              </p:ext>
            </p:extLst>
          </p:nvPr>
        </p:nvGraphicFramePr>
        <p:xfrm>
          <a:off x="107504" y="1052736"/>
          <a:ext cx="3456384" cy="5184576"/>
        </p:xfrm>
        <a:graphic>
          <a:graphicData uri="http://schemas.openxmlformats.org/presentationml/2006/ole">
            <mc:AlternateContent xmlns:mc="http://schemas.openxmlformats.org/markup-compatibility/2006">
              <mc:Choice xmlns:v="urn:schemas-microsoft-com:vml" Requires="v">
                <p:oleObj spid="_x0000_s112691" name="Worksheet" r:id="rId3" imgW="2095421" imgH="3143340" progId="Excel.Sheet.12">
                  <p:embed/>
                </p:oleObj>
              </mc:Choice>
              <mc:Fallback>
                <p:oleObj name="Worksheet" r:id="rId3" imgW="2095421" imgH="3143340" progId="Excel.Sheet.12">
                  <p:embed/>
                  <p:pic>
                    <p:nvPicPr>
                      <p:cNvPr id="0" name=""/>
                      <p:cNvPicPr/>
                      <p:nvPr/>
                    </p:nvPicPr>
                    <p:blipFill>
                      <a:blip r:embed="rId4"/>
                      <a:stretch>
                        <a:fillRect/>
                      </a:stretch>
                    </p:blipFill>
                    <p:spPr>
                      <a:xfrm>
                        <a:off x="107504" y="1052736"/>
                        <a:ext cx="3456384" cy="518457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8015874"/>
              </p:ext>
            </p:extLst>
          </p:nvPr>
        </p:nvGraphicFramePr>
        <p:xfrm>
          <a:off x="3635896" y="2492896"/>
          <a:ext cx="5423453" cy="2736304"/>
        </p:xfrm>
        <a:graphic>
          <a:graphicData uri="http://schemas.openxmlformats.org/presentationml/2006/ole">
            <mc:AlternateContent xmlns:mc="http://schemas.openxmlformats.org/markup-compatibility/2006">
              <mc:Choice xmlns:v="urn:schemas-microsoft-com:vml" Requires="v">
                <p:oleObj spid="_x0000_s112692" name="Worksheet" r:id="rId5" imgW="3152722" imgH="1590570" progId="Excel.Sheet.12">
                  <p:embed/>
                </p:oleObj>
              </mc:Choice>
              <mc:Fallback>
                <p:oleObj name="Worksheet" r:id="rId5" imgW="3152722" imgH="1590570" progId="Excel.Sheet.12">
                  <p:embed/>
                  <p:pic>
                    <p:nvPicPr>
                      <p:cNvPr id="0" name=""/>
                      <p:cNvPicPr/>
                      <p:nvPr/>
                    </p:nvPicPr>
                    <p:blipFill>
                      <a:blip r:embed="rId6"/>
                      <a:stretch>
                        <a:fillRect/>
                      </a:stretch>
                    </p:blipFill>
                    <p:spPr>
                      <a:xfrm>
                        <a:off x="3635896" y="2492896"/>
                        <a:ext cx="5423453" cy="2736304"/>
                      </a:xfrm>
                      <a:prstGeom prst="rect">
                        <a:avLst/>
                      </a:prstGeom>
                    </p:spPr>
                  </p:pic>
                </p:oleObj>
              </mc:Fallback>
            </mc:AlternateContent>
          </a:graphicData>
        </a:graphic>
      </p:graphicFrame>
    </p:spTree>
    <p:extLst>
      <p:ext uri="{BB962C8B-B14F-4D97-AF65-F5344CB8AC3E}">
        <p14:creationId xmlns:p14="http://schemas.microsoft.com/office/powerpoint/2010/main" val="38704570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Text Box 3"/>
          <p:cNvSpPr txBox="1">
            <a:spLocks noChangeArrowheads="1"/>
          </p:cNvSpPr>
          <p:nvPr/>
        </p:nvSpPr>
        <p:spPr bwMode="auto">
          <a:xfrm>
            <a:off x="0" y="873125"/>
            <a:ext cx="9324528" cy="6494085"/>
          </a:xfrm>
          <a:prstGeom prst="rect">
            <a:avLst/>
          </a:prstGeom>
          <a:noFill/>
          <a:ln w="12700">
            <a:noFill/>
            <a:miter lim="800000"/>
            <a:headEnd/>
            <a:tailEnd/>
          </a:ln>
          <a:effectLst/>
        </p:spPr>
        <p:txBody>
          <a:bodyPr wrap="square">
            <a:spAutoFit/>
          </a:bodyPr>
          <a:lstStyle/>
          <a:p>
            <a:pPr marL="457200" indent="-457200"/>
            <a:r>
              <a:rPr lang="en-US" sz="2800" b="1" dirty="0" smtClean="0">
                <a:latin typeface="Book Antiqua" pitchFamily="18" charset="0"/>
              </a:rPr>
              <a:t>Demand is fixed and is 50 units per day. From the time that we order until the time we receive the order is referred to as Lead Time.  Suppose average lead </a:t>
            </a:r>
            <a:r>
              <a:rPr lang="en-US" sz="2800" b="1" dirty="0">
                <a:latin typeface="Book Antiqua" pitchFamily="18" charset="0"/>
              </a:rPr>
              <a:t>time is </a:t>
            </a:r>
            <a:r>
              <a:rPr lang="en-US" sz="2800" b="1" dirty="0" smtClean="0">
                <a:latin typeface="Book Antiqua" pitchFamily="18" charset="0"/>
              </a:rPr>
              <a:t>5 </a:t>
            </a:r>
            <a:r>
              <a:rPr lang="en-US" sz="2800" b="1" dirty="0">
                <a:latin typeface="Book Antiqua" pitchFamily="18" charset="0"/>
              </a:rPr>
              <a:t>days and standard deviation of lead time is </a:t>
            </a:r>
            <a:r>
              <a:rPr lang="en-US" sz="2800" b="1" dirty="0" smtClean="0">
                <a:latin typeface="Book Antiqua" pitchFamily="18" charset="0"/>
              </a:rPr>
              <a:t>1 </a:t>
            </a:r>
            <a:r>
              <a:rPr lang="en-US" sz="2800" b="1" dirty="0">
                <a:latin typeface="Book Antiqua" pitchFamily="18" charset="0"/>
              </a:rPr>
              <a:t>days. </a:t>
            </a:r>
            <a:r>
              <a:rPr lang="en-US" sz="2800" b="1" dirty="0" smtClean="0">
                <a:latin typeface="Book Antiqua" pitchFamily="18" charset="0"/>
              </a:rPr>
              <a:t>At what level of inventory should we place an order such that the service level is 90% (Probability of demand during the lead time exceeding inventory is 10%).</a:t>
            </a:r>
          </a:p>
          <a:p>
            <a:pPr marL="457200" indent="-457200"/>
            <a:r>
              <a:rPr lang="en-US" sz="2800" b="1" dirty="0" smtClean="0">
                <a:latin typeface="Book Antiqua" pitchFamily="18" charset="0"/>
              </a:rPr>
              <a:t>This point is known as Reorder point (ROP).</a:t>
            </a:r>
          </a:p>
          <a:p>
            <a:pPr marL="457200" indent="-457200"/>
            <a:r>
              <a:rPr lang="en-US" sz="2800" b="1" dirty="0" smtClean="0">
                <a:latin typeface="Book Antiqua" pitchFamily="18" charset="0"/>
              </a:rPr>
              <a:t>The difference between ROP and </a:t>
            </a:r>
            <a:r>
              <a:rPr lang="en-US" sz="2800" b="1" dirty="0" err="1" smtClean="0">
                <a:latin typeface="Book Antiqua" pitchFamily="18" charset="0"/>
              </a:rPr>
              <a:t>Aveerage</a:t>
            </a:r>
            <a:r>
              <a:rPr lang="en-US" sz="2800" b="1" dirty="0" smtClean="0">
                <a:latin typeface="Book Antiqua" pitchFamily="18" charset="0"/>
              </a:rPr>
              <a:t> </a:t>
            </a:r>
            <a:r>
              <a:rPr lang="en-US" sz="2800" b="1" dirty="0" err="1" smtClean="0">
                <a:latin typeface="Book Antiqua" pitchFamily="18" charset="0"/>
              </a:rPr>
              <a:t>demad</a:t>
            </a:r>
            <a:r>
              <a:rPr lang="en-US" sz="2800" b="1" dirty="0" smtClean="0">
                <a:latin typeface="Book Antiqua" pitchFamily="18" charset="0"/>
              </a:rPr>
              <a:t> during lead time is Safety Stock. </a:t>
            </a:r>
          </a:p>
          <a:p>
            <a:pPr marL="457200" indent="-457200"/>
            <a:r>
              <a:rPr lang="en-US" sz="2800" b="1" dirty="0" smtClean="0">
                <a:solidFill>
                  <a:srgbClr val="C00000"/>
                </a:solidFill>
                <a:latin typeface="Book Antiqua" pitchFamily="18" charset="0"/>
              </a:rPr>
              <a:t>What is the average demand during the lead time</a:t>
            </a:r>
          </a:p>
          <a:p>
            <a:pPr marL="457200" indent="-457200"/>
            <a:r>
              <a:rPr lang="en-US" sz="2800" b="1" dirty="0" smtClean="0">
                <a:solidFill>
                  <a:srgbClr val="C00000"/>
                </a:solidFill>
                <a:latin typeface="Book Antiqua" pitchFamily="18" charset="0"/>
              </a:rPr>
              <a:t>What is standard deviation of demand during lead time</a:t>
            </a:r>
          </a:p>
          <a:p>
            <a:pPr marL="457200" indent="-457200"/>
            <a:endParaRPr lang="en-US" sz="2800" b="1" dirty="0"/>
          </a:p>
          <a:p>
            <a:pPr marL="457200" indent="-457200"/>
            <a:endParaRPr lang="en-US" sz="2400" dirty="0"/>
          </a:p>
        </p:txBody>
      </p:sp>
      <p:sp>
        <p:nvSpPr>
          <p:cNvPr id="568324" name="Text Box 4"/>
          <p:cNvSpPr txBox="1">
            <a:spLocks noChangeArrowheads="1"/>
          </p:cNvSpPr>
          <p:nvPr/>
        </p:nvSpPr>
        <p:spPr bwMode="auto">
          <a:xfrm>
            <a:off x="1" y="71917"/>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Variable  R, Fixed L</a:t>
            </a:r>
          </a:p>
        </p:txBody>
      </p:sp>
    </p:spTree>
    <p:extLst>
      <p:ext uri="{BB962C8B-B14F-4D97-AF65-F5344CB8AC3E}">
        <p14:creationId xmlns:p14="http://schemas.microsoft.com/office/powerpoint/2010/main" val="41121716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dissolve">
                                      <p:cBhvr>
                                        <p:cTn id="7" dur="500"/>
                                        <p:tgtEl>
                                          <p:spTgt spid="568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8323">
                                            <p:txEl>
                                              <p:pRg st="1" end="1"/>
                                            </p:txEl>
                                          </p:spTgt>
                                        </p:tgtEl>
                                        <p:attrNameLst>
                                          <p:attrName>style.visibility</p:attrName>
                                        </p:attrNameLst>
                                      </p:cBhvr>
                                      <p:to>
                                        <p:strVal val="visible"/>
                                      </p:to>
                                    </p:set>
                                    <p:animEffect transition="in" filter="dissolve">
                                      <p:cBhvr>
                                        <p:cTn id="12" dur="500"/>
                                        <p:tgtEl>
                                          <p:spTgt spid="568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8323">
                                            <p:txEl>
                                              <p:pRg st="2" end="2"/>
                                            </p:txEl>
                                          </p:spTgt>
                                        </p:tgtEl>
                                        <p:attrNameLst>
                                          <p:attrName>style.visibility</p:attrName>
                                        </p:attrNameLst>
                                      </p:cBhvr>
                                      <p:to>
                                        <p:strVal val="visible"/>
                                      </p:to>
                                    </p:set>
                                    <p:animEffect transition="in" filter="dissolve">
                                      <p:cBhvr>
                                        <p:cTn id="17" dur="500"/>
                                        <p:tgtEl>
                                          <p:spTgt spid="568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8323">
                                            <p:txEl>
                                              <p:pRg st="3" end="3"/>
                                            </p:txEl>
                                          </p:spTgt>
                                        </p:tgtEl>
                                        <p:attrNameLst>
                                          <p:attrName>style.visibility</p:attrName>
                                        </p:attrNameLst>
                                      </p:cBhvr>
                                      <p:to>
                                        <p:strVal val="visible"/>
                                      </p:to>
                                    </p:set>
                                    <p:animEffect transition="in" filter="dissolve">
                                      <p:cBhvr>
                                        <p:cTn id="22" dur="500"/>
                                        <p:tgtEl>
                                          <p:spTgt spid="568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8323">
                                            <p:txEl>
                                              <p:pRg st="4" end="4"/>
                                            </p:txEl>
                                          </p:spTgt>
                                        </p:tgtEl>
                                        <p:attrNameLst>
                                          <p:attrName>style.visibility</p:attrName>
                                        </p:attrNameLst>
                                      </p:cBhvr>
                                      <p:to>
                                        <p:strVal val="visible"/>
                                      </p:to>
                                    </p:set>
                                    <p:animEffect transition="in" filter="dissolve">
                                      <p:cBhvr>
                                        <p:cTn id="27" dur="500"/>
                                        <p:tgtEl>
                                          <p:spTgt spid="568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a:t>
            </a:r>
            <a:r>
              <a:rPr lang="en-US" sz="3200" dirty="0" smtClean="0">
                <a:latin typeface="Impact" pitchFamily="34" charset="0"/>
              </a:rPr>
              <a:t>the Lead Time and </a:t>
            </a:r>
            <a:r>
              <a:rPr lang="en-US" sz="3200" dirty="0" err="1" smtClean="0">
                <a:latin typeface="Impact" pitchFamily="34" charset="0"/>
              </a:rPr>
              <a:t>Fided</a:t>
            </a:r>
            <a:r>
              <a:rPr lang="en-US" sz="3200" dirty="0" smtClean="0">
                <a:latin typeface="Impact" pitchFamily="34" charset="0"/>
              </a:rPr>
              <a:t> demand </a:t>
            </a:r>
            <a:r>
              <a:rPr lang="en-US" sz="3200" dirty="0">
                <a:latin typeface="Impact" pitchFamily="34" charset="0"/>
              </a:rPr>
              <a:t>per </a:t>
            </a:r>
            <a:r>
              <a:rPr lang="en-US" sz="3200" dirty="0" smtClean="0">
                <a:latin typeface="Impact" pitchFamily="34" charset="0"/>
              </a:rPr>
              <a:t>period</a:t>
            </a:r>
            <a:endParaRPr lang="en-US" sz="3200" dirty="0">
              <a:latin typeface="Impact" pitchFamily="34" charset="0"/>
            </a:endParaRPr>
          </a:p>
        </p:txBody>
      </p:sp>
      <p:graphicFrame>
        <p:nvGraphicFramePr>
          <p:cNvPr id="2" name="Object 1"/>
          <p:cNvGraphicFramePr>
            <a:graphicFrameLocks noChangeAspect="1"/>
          </p:cNvGraphicFramePr>
          <p:nvPr>
            <p:extLst/>
          </p:nvPr>
        </p:nvGraphicFramePr>
        <p:xfrm>
          <a:off x="197768" y="980728"/>
          <a:ext cx="8748463" cy="5538341"/>
        </p:xfrm>
        <a:graphic>
          <a:graphicData uri="http://schemas.openxmlformats.org/presentationml/2006/ole">
            <mc:AlternateContent xmlns:mc="http://schemas.openxmlformats.org/markup-compatibility/2006">
              <mc:Choice xmlns:v="urn:schemas-microsoft-com:vml" Requires="v">
                <p:oleObj spid="_x0000_s115721" name="Worksheet" r:id="rId4" imgW="4724355" imgH="2990790" progId="Excel.Sheet.12">
                  <p:embed/>
                </p:oleObj>
              </mc:Choice>
              <mc:Fallback>
                <p:oleObj name="Worksheet" r:id="rId4" imgW="4724355" imgH="2990790" progId="Excel.Sheet.12">
                  <p:embed/>
                  <p:pic>
                    <p:nvPicPr>
                      <p:cNvPr id="0" name=""/>
                      <p:cNvPicPr/>
                      <p:nvPr/>
                    </p:nvPicPr>
                    <p:blipFill>
                      <a:blip r:embed="rId5"/>
                      <a:stretch>
                        <a:fillRect/>
                      </a:stretch>
                    </p:blipFill>
                    <p:spPr>
                      <a:xfrm>
                        <a:off x="197768" y="980728"/>
                        <a:ext cx="8748463" cy="5538341"/>
                      </a:xfrm>
                      <a:prstGeom prst="rect">
                        <a:avLst/>
                      </a:prstGeom>
                    </p:spPr>
                  </p:pic>
                </p:oleObj>
              </mc:Fallback>
            </mc:AlternateContent>
          </a:graphicData>
        </a:graphic>
      </p:graphicFrame>
      <p:sp>
        <p:nvSpPr>
          <p:cNvPr id="10" name="Text Box 11"/>
          <p:cNvSpPr txBox="1">
            <a:spLocks noChangeArrowheads="1"/>
          </p:cNvSpPr>
          <p:nvPr/>
        </p:nvSpPr>
        <p:spPr bwMode="auto">
          <a:xfrm>
            <a:off x="467544" y="1268760"/>
            <a:ext cx="3456384"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dirty="0" smtClean="0">
                <a:latin typeface="Book Antiqua" pitchFamily="18" charset="0"/>
                <a:cs typeface="Times New Roman" pitchFamily="18" charset="0"/>
              </a:rPr>
              <a:t>x</a:t>
            </a:r>
            <a:r>
              <a:rPr lang="en-US" b="1" dirty="0">
                <a:latin typeface="Book Antiqua" pitchFamily="18" charset="0"/>
                <a:cs typeface="Times New Roman" pitchFamily="18" charset="0"/>
              </a:rPr>
              <a:t>: (</a:t>
            </a:r>
            <a:r>
              <a:rPr lang="en-US" b="1" dirty="0">
                <a:latin typeface="Impact" pitchFamily="34" charset="0"/>
                <a:cs typeface="Arial" charset="0"/>
                <a:sym typeface="Symbol" panose="05050102010706020507" pitchFamily="18" charset="2"/>
              </a:rPr>
              <a:t> ,</a:t>
            </a:r>
            <a:r>
              <a:rPr lang="el-GR" b="1" dirty="0">
                <a:latin typeface="Book Antiqua" pitchFamily="18" charset="0"/>
                <a:cs typeface="Times New Roman" pitchFamily="18" charset="0"/>
              </a:rPr>
              <a:t> σ</a:t>
            </a:r>
            <a:r>
              <a:rPr lang="en-US" b="1" dirty="0">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a:latin typeface="Book Antiqua" pitchFamily="18" charset="0"/>
                <a:cs typeface="Times New Roman" pitchFamily="18" charset="0"/>
              </a:rPr>
              <a:t>y: </a:t>
            </a:r>
            <a:r>
              <a:rPr lang="en-US" b="1" dirty="0" smtClean="0">
                <a:latin typeface="Book Antiqua" pitchFamily="18" charset="0"/>
                <a:cs typeface="Times New Roman" pitchFamily="18" charset="0"/>
              </a:rPr>
              <a:t>(n</a:t>
            </a:r>
            <a:r>
              <a:rPr lang="en-US" b="1" dirty="0" smtClean="0">
                <a:latin typeface="Impact" pitchFamily="34" charset="0"/>
                <a:cs typeface="Arial" charset="0"/>
                <a:sym typeface="Symbol" panose="05050102010706020507" pitchFamily="18" charset="2"/>
              </a:rPr>
              <a:t> </a:t>
            </a:r>
            <a:r>
              <a:rPr lang="en-US" b="1" dirty="0">
                <a:latin typeface="Impact" pitchFamily="34" charset="0"/>
                <a:cs typeface="Arial" charset="0"/>
                <a:sym typeface="Symbol" panose="05050102010706020507" pitchFamily="18" charset="2"/>
              </a:rPr>
              <a:t>,</a:t>
            </a:r>
            <a:r>
              <a:rPr lang="el-GR" b="1" dirty="0">
                <a:latin typeface="Book Antiqua" pitchFamily="18" charset="0"/>
                <a:cs typeface="Times New Roman" pitchFamily="18" charset="0"/>
              </a:rPr>
              <a:t> </a:t>
            </a:r>
            <a:r>
              <a:rPr lang="en-US" b="1" dirty="0" smtClean="0">
                <a:latin typeface="Book Antiqua" pitchFamily="18" charset="0"/>
                <a:cs typeface="Times New Roman" pitchFamily="18" charset="0"/>
              </a:rPr>
              <a:t>n</a:t>
            </a:r>
            <a:r>
              <a:rPr lang="el-GR" b="1" dirty="0" smtClean="0">
                <a:latin typeface="Book Antiqua" pitchFamily="18" charset="0"/>
                <a:cs typeface="Times New Roman" pitchFamily="18" charset="0"/>
              </a:rPr>
              <a:t>σ</a:t>
            </a:r>
            <a:r>
              <a:rPr lang="en-US" b="1" dirty="0" smtClean="0">
                <a:latin typeface="Book Antiqua" pitchFamily="18" charset="0"/>
                <a:cs typeface="Times New Roman" pitchFamily="18" charset="0"/>
              </a:rPr>
              <a:t>)</a:t>
            </a:r>
            <a:endParaRPr lang="en-US" b="1" baseline="30000" dirty="0">
              <a:solidFill>
                <a:srgbClr val="C00000"/>
              </a:solidFill>
              <a:latin typeface="Book Antiqua" pitchFamily="18" charset="0"/>
              <a:cs typeface="Times New Roman" pitchFamily="18" charset="0"/>
            </a:endParaRPr>
          </a:p>
        </p:txBody>
      </p:sp>
    </p:spTree>
    <p:extLst>
      <p:ext uri="{BB962C8B-B14F-4D97-AF65-F5344CB8AC3E}">
        <p14:creationId xmlns:p14="http://schemas.microsoft.com/office/powerpoint/2010/main" val="28316445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16745"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59810" y="830354"/>
            <a:ext cx="9072561" cy="4339650"/>
          </a:xfrm>
          <a:prstGeom prst="rect">
            <a:avLst/>
          </a:prstGeom>
          <a:noFill/>
          <a:ln w="12700">
            <a:noFill/>
            <a:miter lim="800000"/>
            <a:headEnd/>
            <a:tailEnd/>
          </a:ln>
        </p:spPr>
        <p:txBody>
          <a:bodyPr wrap="square">
            <a:spAutoFit/>
          </a:bodyPr>
          <a:lstStyle/>
          <a:p>
            <a:r>
              <a:rPr lang="en-US" sz="2400" dirty="0">
                <a:solidFill>
                  <a:srgbClr val="000000"/>
                </a:solidFill>
                <a:latin typeface="Book Antiqua" pitchFamily="18" charset="0"/>
              </a:rPr>
              <a:t>If </a:t>
            </a:r>
            <a:r>
              <a:rPr lang="en-US" sz="2400" dirty="0">
                <a:solidFill>
                  <a:srgbClr val="CC0000"/>
                </a:solidFill>
                <a:latin typeface="Book Antiqua" pitchFamily="18" charset="0"/>
              </a:rPr>
              <a:t>L</a:t>
            </a:r>
            <a:r>
              <a:rPr lang="en-US" sz="2400" dirty="0" smtClean="0">
                <a:solidFill>
                  <a:srgbClr val="CC0000"/>
                </a:solidFill>
                <a:latin typeface="Book Antiqua" pitchFamily="18" charset="0"/>
              </a:rPr>
              <a:t>ead time </a:t>
            </a:r>
            <a:r>
              <a:rPr lang="en-US" sz="2400" dirty="0">
                <a:solidFill>
                  <a:srgbClr val="000000"/>
                </a:solidFill>
                <a:latin typeface="Book Antiqua" pitchFamily="18" charset="0"/>
              </a:rPr>
              <a:t>is variable and </a:t>
            </a:r>
            <a:r>
              <a:rPr lang="en-US" sz="2400" dirty="0" smtClean="0">
                <a:solidFill>
                  <a:srgbClr val="00863D"/>
                </a:solidFill>
                <a:latin typeface="Book Antiqua" pitchFamily="18" charset="0"/>
              </a:rPr>
              <a:t>Demand</a:t>
            </a:r>
            <a:r>
              <a:rPr lang="en-US" sz="2400" dirty="0" smtClean="0">
                <a:solidFill>
                  <a:srgbClr val="3333CC"/>
                </a:solidFill>
                <a:latin typeface="Book Antiqua" pitchFamily="18" charset="0"/>
              </a:rPr>
              <a:t> </a:t>
            </a:r>
            <a:r>
              <a:rPr lang="en-US" sz="2400" dirty="0" smtClean="0">
                <a:solidFill>
                  <a:srgbClr val="000000"/>
                </a:solidFill>
                <a:latin typeface="Book Antiqua" pitchFamily="18" charset="0"/>
              </a:rPr>
              <a:t>is fixed</a:t>
            </a:r>
          </a:p>
          <a:p>
            <a:endParaRPr lang="en-US" sz="2400" dirty="0">
              <a:solidFill>
                <a:srgbClr val="000000"/>
              </a:solidFill>
              <a:latin typeface="Book Antiqua" pitchFamily="18" charset="0"/>
            </a:endParaRPr>
          </a:p>
          <a:p>
            <a:pPr>
              <a:spcAft>
                <a:spcPts val="1200"/>
              </a:spcAft>
            </a:pPr>
            <a:r>
              <a:rPr lang="en-US" sz="2400" b="1" dirty="0" smtClean="0">
                <a:solidFill>
                  <a:srgbClr val="000000"/>
                </a:solidFill>
                <a:latin typeface="Book Antiqua" pitchFamily="18" charset="0"/>
              </a:rPr>
              <a:t>L</a:t>
            </a:r>
            <a:r>
              <a:rPr lang="en-US" sz="2400" dirty="0" smtClean="0">
                <a:solidFill>
                  <a:srgbClr val="000000"/>
                </a:solidFill>
                <a:latin typeface="Book Antiqua" pitchFamily="18" charset="0"/>
              </a:rPr>
              <a:t>: Lead Time</a:t>
            </a:r>
            <a:endParaRPr lang="en-US" sz="2400" dirty="0" smtClean="0">
              <a:solidFill>
                <a:srgbClr val="FF0000"/>
              </a:solidFill>
              <a:latin typeface="Book Antiqua" pitchFamily="18" charset="0"/>
            </a:endParaRPr>
          </a:p>
          <a:p>
            <a:pPr>
              <a:spcAft>
                <a:spcPts val="1200"/>
              </a:spcAft>
            </a:pPr>
            <a:r>
              <a:rPr lang="en-US" sz="2400" dirty="0" smtClean="0">
                <a:solidFill>
                  <a:srgbClr val="000000"/>
                </a:solidFill>
                <a:latin typeface="Book Antiqua" pitchFamily="18" charset="0"/>
              </a:rPr>
              <a:t>L: Average Lead Time</a:t>
            </a:r>
          </a:p>
          <a:p>
            <a:pPr>
              <a:spcAft>
                <a:spcPts val="1200"/>
              </a:spcAft>
            </a:pPr>
            <a:r>
              <a:rPr lang="en-US" sz="2400" dirty="0" smtClean="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a:t>
            </a:r>
            <a:r>
              <a:rPr lang="en-US" sz="2400" dirty="0" smtClean="0">
                <a:solidFill>
                  <a:srgbClr val="000000"/>
                </a:solidFill>
                <a:latin typeface="Book Antiqua" pitchFamily="18" charset="0"/>
                <a:sym typeface="Symbol"/>
              </a:rPr>
              <a:t>: Standard deviation of </a:t>
            </a:r>
            <a:r>
              <a:rPr lang="en-US" sz="2400" dirty="0" smtClean="0">
                <a:latin typeface="Book Antiqua" pitchFamily="18" charset="0"/>
                <a:sym typeface="Symbol"/>
              </a:rPr>
              <a:t>Lead time</a:t>
            </a:r>
          </a:p>
          <a:p>
            <a:pPr>
              <a:spcAft>
                <a:spcPts val="1200"/>
              </a:spcAft>
            </a:pPr>
            <a:r>
              <a:rPr lang="en-US" sz="2400" dirty="0" smtClean="0">
                <a:solidFill>
                  <a:srgbClr val="000000"/>
                </a:solidFill>
                <a:latin typeface="Book Antiqua" pitchFamily="18" charset="0"/>
              </a:rPr>
              <a:t>R: Demand per period</a:t>
            </a:r>
            <a:endParaRPr lang="en-US" sz="2400" dirty="0">
              <a:solidFill>
                <a:srgbClr val="FF0000"/>
              </a:solidFill>
              <a:latin typeface="Book Antiqua" pitchFamily="18" charset="0"/>
            </a:endParaRPr>
          </a:p>
          <a:p>
            <a:pPr>
              <a:spcAft>
                <a:spcPts val="1200"/>
              </a:spcAft>
            </a:pPr>
            <a:r>
              <a:rPr lang="en-US" sz="2400" dirty="0" smtClean="0">
                <a:solidFill>
                  <a:srgbClr val="000000"/>
                </a:solidFill>
                <a:latin typeface="Book Antiqua" pitchFamily="18" charset="0"/>
                <a:sym typeface="Symbol"/>
              </a:rPr>
              <a:t>LTD: Average Demand during lead time</a:t>
            </a:r>
          </a:p>
          <a:p>
            <a:pPr>
              <a:spcAft>
                <a:spcPts val="1200"/>
              </a:spcAft>
            </a:pPr>
            <a:r>
              <a:rPr lang="en-US" sz="2400" dirty="0" smtClean="0">
                <a:solidFill>
                  <a:srgbClr val="C00000"/>
                </a:solidFill>
                <a:latin typeface="Book Antiqua" pitchFamily="18" charset="0"/>
                <a:sym typeface="Symbol"/>
              </a:rPr>
              <a:t>LTD = L × R </a:t>
            </a:r>
          </a:p>
          <a:p>
            <a:pPr>
              <a:spcAft>
                <a:spcPts val="1200"/>
              </a:spcAft>
            </a:pPr>
            <a:r>
              <a:rPr lang="en-US" sz="2400" dirty="0" smtClean="0">
                <a:solidFill>
                  <a:srgbClr val="000000"/>
                </a:solidFill>
                <a:latin typeface="Book Antiqua" pitchFamily="18" charset="0"/>
                <a:sym typeface="Symbol"/>
              </a:rPr>
              <a:t></a:t>
            </a:r>
            <a:r>
              <a:rPr lang="en-US" sz="2400" baseline="-25000" dirty="0" smtClean="0">
                <a:solidFill>
                  <a:srgbClr val="000000"/>
                </a:solidFill>
                <a:latin typeface="Book Antiqua" pitchFamily="18" charset="0"/>
                <a:sym typeface="Symbol"/>
              </a:rPr>
              <a:t>LTD</a:t>
            </a:r>
            <a:r>
              <a:rPr lang="en-US" sz="2400" dirty="0" smtClean="0">
                <a:solidFill>
                  <a:srgbClr val="000000"/>
                </a:solidFill>
                <a:latin typeface="Book Antiqua" pitchFamily="18" charset="0"/>
                <a:sym typeface="Symbol"/>
              </a:rPr>
              <a:t>: </a:t>
            </a:r>
            <a:r>
              <a:rPr lang="en-US" sz="2400" dirty="0">
                <a:solidFill>
                  <a:srgbClr val="000000"/>
                </a:solidFill>
                <a:latin typeface="Book Antiqua" pitchFamily="18" charset="0"/>
                <a:sym typeface="Symbol"/>
              </a:rPr>
              <a:t>Standard deviation of demand </a:t>
            </a:r>
            <a:r>
              <a:rPr lang="en-US" sz="2400" dirty="0" smtClean="0">
                <a:solidFill>
                  <a:srgbClr val="000000"/>
                </a:solidFill>
                <a:latin typeface="Book Antiqua" pitchFamily="18" charset="0"/>
                <a:sym typeface="Symbol"/>
              </a:rPr>
              <a:t>during lead time</a:t>
            </a:r>
            <a:endParaRPr lang="en-US" sz="2400" dirty="0">
              <a:solidFill>
                <a:srgbClr val="000000"/>
              </a:solidFill>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l-GR" sz="3200" dirty="0">
                <a:solidFill>
                  <a:srgbClr val="000000"/>
                </a:solidFill>
                <a:latin typeface="Impact" pitchFamily="34" charset="0"/>
              </a:rPr>
              <a:t>μ</a:t>
            </a:r>
            <a:r>
              <a:rPr lang="en-US" sz="3200" dirty="0">
                <a:solidFill>
                  <a:srgbClr val="000000"/>
                </a:solidFill>
                <a:latin typeface="Impact" pitchFamily="34" charset="0"/>
              </a:rPr>
              <a:t> and </a:t>
            </a:r>
            <a:r>
              <a:rPr lang="el-GR" sz="3200" dirty="0">
                <a:solidFill>
                  <a:srgbClr val="000000"/>
                </a:solidFill>
                <a:latin typeface="Impact" pitchFamily="34" charset="0"/>
              </a:rPr>
              <a:t>σ</a:t>
            </a:r>
            <a:r>
              <a:rPr lang="en-US" sz="3200" dirty="0">
                <a:solidFill>
                  <a:srgbClr val="000000"/>
                </a:solidFill>
                <a:latin typeface="Impact" pitchFamily="34" charset="0"/>
              </a:rPr>
              <a:t> of </a:t>
            </a:r>
            <a:r>
              <a:rPr lang="en-US" sz="3200" dirty="0" smtClean="0">
                <a:solidFill>
                  <a:srgbClr val="000000"/>
                </a:solidFill>
                <a:latin typeface="Impact" pitchFamily="34" charset="0"/>
              </a:rPr>
              <a:t>L and Fixed R</a:t>
            </a:r>
            <a:endParaRPr lang="en-US" sz="3200" dirty="0">
              <a:solidFill>
                <a:srgbClr val="000000"/>
              </a:solidFill>
              <a:latin typeface="Impact"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347864" y="5141652"/>
                <a:ext cx="1995867" cy="584775"/>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r>
                  <a:rPr lang="en-US" sz="3200" dirty="0" smtClean="0">
                    <a:solidFill>
                      <a:srgbClr val="C00000"/>
                    </a:solidFill>
                    <a:latin typeface="Book Antiqua" pitchFamily="18" charset="0"/>
                  </a:rPr>
                  <a:t>R</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a:ea typeface="Cambria Math"/>
                          </a:rPr>
                          <m:t>𝜎</m:t>
                        </m:r>
                      </m:e>
                      <m:sub>
                        <m:r>
                          <a:rPr lang="en-US" sz="3200" b="0" i="1" dirty="0" smtClean="0">
                            <a:solidFill>
                              <a:srgbClr val="C00000"/>
                            </a:solidFill>
                            <a:latin typeface="Cambria Math"/>
                            <a:ea typeface="Cambria Math"/>
                          </a:rPr>
                          <m:t>𝐿</m:t>
                        </m:r>
                      </m:sub>
                    </m:sSub>
                  </m:oMath>
                </a14:m>
                <a:endParaRPr lang="en-US" sz="32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47864" y="5141652"/>
                <a:ext cx="1995867" cy="584775"/>
              </a:xfrm>
              <a:prstGeom prst="rect">
                <a:avLst/>
              </a:prstGeom>
              <a:blipFill rotWithShape="0">
                <a:blip r:embed="rId6"/>
                <a:stretch>
                  <a:fillRect t="-16667" b="-34375"/>
                </a:stretch>
              </a:blipFill>
            </p:spPr>
            <p:txBody>
              <a:bodyPr/>
              <a:lstStyle/>
              <a:p>
                <a:r>
                  <a:rPr lang="en-US">
                    <a:noFill/>
                  </a:rPr>
                  <a:t> </a:t>
                </a:r>
              </a:p>
            </p:txBody>
          </p:sp>
        </mc:Fallback>
      </mc:AlternateContent>
    </p:spTree>
    <p:extLst>
      <p:ext uri="{BB962C8B-B14F-4D97-AF65-F5344CB8AC3E}">
        <p14:creationId xmlns:p14="http://schemas.microsoft.com/office/powerpoint/2010/main" val="3033030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2" end="2"/>
                                            </p:txEl>
                                          </p:spTgt>
                                        </p:tgtEl>
                                        <p:attrNameLst>
                                          <p:attrName>style.visibility</p:attrName>
                                        </p:attrNameLst>
                                      </p:cBhvr>
                                      <p:to>
                                        <p:strVal val="visible"/>
                                      </p:to>
                                    </p:set>
                                    <p:animEffect transition="in" filter="dissolve">
                                      <p:cBhvr>
                                        <p:cTn id="12" dur="500"/>
                                        <p:tgtEl>
                                          <p:spTgt spid="638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3" end="3"/>
                                            </p:txEl>
                                          </p:spTgt>
                                        </p:tgtEl>
                                        <p:attrNameLst>
                                          <p:attrName>style.visibility</p:attrName>
                                        </p:attrNameLst>
                                      </p:cBhvr>
                                      <p:to>
                                        <p:strVal val="visible"/>
                                      </p:to>
                                    </p:set>
                                    <p:animEffect transition="in" filter="dissolve">
                                      <p:cBhvr>
                                        <p:cTn id="17" dur="500"/>
                                        <p:tgtEl>
                                          <p:spTgt spid="638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4" end="4"/>
                                            </p:txEl>
                                          </p:spTgt>
                                        </p:tgtEl>
                                        <p:attrNameLst>
                                          <p:attrName>style.visibility</p:attrName>
                                        </p:attrNameLst>
                                      </p:cBhvr>
                                      <p:to>
                                        <p:strVal val="visible"/>
                                      </p:to>
                                    </p:set>
                                    <p:animEffect transition="in" filter="dissolve">
                                      <p:cBhvr>
                                        <p:cTn id="22" dur="500"/>
                                        <p:tgtEl>
                                          <p:spTgt spid="638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5" end="5"/>
                                            </p:txEl>
                                          </p:spTgt>
                                        </p:tgtEl>
                                        <p:attrNameLst>
                                          <p:attrName>style.visibility</p:attrName>
                                        </p:attrNameLst>
                                      </p:cBhvr>
                                      <p:to>
                                        <p:strVal val="visible"/>
                                      </p:to>
                                    </p:set>
                                    <p:animEffect transition="in" filter="dissolve">
                                      <p:cBhvr>
                                        <p:cTn id="27" dur="500"/>
                                        <p:tgtEl>
                                          <p:spTgt spid="638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7" end="7"/>
                                            </p:txEl>
                                          </p:spTgt>
                                        </p:tgtEl>
                                        <p:attrNameLst>
                                          <p:attrName>style.visibility</p:attrName>
                                        </p:attrNameLst>
                                      </p:cBhvr>
                                      <p:to>
                                        <p:strVal val="visible"/>
                                      </p:to>
                                    </p:set>
                                    <p:animEffect transition="in" filter="dissolve">
                                      <p:cBhvr>
                                        <p:cTn id="37" dur="500"/>
                                        <p:tgtEl>
                                          <p:spTgt spid="63898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8" end="8"/>
                                            </p:txEl>
                                          </p:spTgt>
                                        </p:tgtEl>
                                        <p:attrNameLst>
                                          <p:attrName>style.visibility</p:attrName>
                                        </p:attrNameLst>
                                      </p:cBhvr>
                                      <p:to>
                                        <p:strVal val="visible"/>
                                      </p:to>
                                    </p:set>
                                    <p:animEffect transition="in" filter="dissolve">
                                      <p:cBhvr>
                                        <p:cTn id="42" dur="500"/>
                                        <p:tgtEl>
                                          <p:spTgt spid="63898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17769"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71438" y="1016000"/>
            <a:ext cx="9072561" cy="4124206"/>
          </a:xfrm>
          <a:prstGeom prst="rect">
            <a:avLst/>
          </a:prstGeom>
          <a:noFill/>
          <a:ln w="12700">
            <a:noFill/>
            <a:miter lim="800000"/>
            <a:headEnd/>
            <a:tailEnd/>
          </a:ln>
        </p:spPr>
        <p:txBody>
          <a:bodyPr wrap="square">
            <a:spAutoFit/>
          </a:bodyPr>
          <a:lstStyle/>
          <a:p>
            <a:pPr>
              <a:spcAft>
                <a:spcPts val="1200"/>
              </a:spcAft>
            </a:pPr>
            <a:r>
              <a:rPr lang="en-US" sz="2400" dirty="0">
                <a:solidFill>
                  <a:srgbClr val="000000"/>
                </a:solidFill>
                <a:latin typeface="Book Antiqua" pitchFamily="18" charset="0"/>
              </a:rPr>
              <a:t>If </a:t>
            </a:r>
            <a:r>
              <a:rPr lang="en-US" sz="2400" dirty="0">
                <a:solidFill>
                  <a:srgbClr val="C00000"/>
                </a:solidFill>
                <a:latin typeface="Book Antiqua" pitchFamily="18" charset="0"/>
              </a:rPr>
              <a:t>L</a:t>
            </a:r>
            <a:r>
              <a:rPr lang="en-US" sz="2400" dirty="0" smtClean="0">
                <a:solidFill>
                  <a:srgbClr val="C00000"/>
                </a:solidFill>
                <a:latin typeface="Book Antiqua" pitchFamily="18" charset="0"/>
              </a:rPr>
              <a:t>ead time </a:t>
            </a:r>
            <a:r>
              <a:rPr lang="en-US" sz="2400" dirty="0">
                <a:solidFill>
                  <a:srgbClr val="000000"/>
                </a:solidFill>
                <a:latin typeface="Book Antiqua" pitchFamily="18" charset="0"/>
              </a:rPr>
              <a:t>is variable and </a:t>
            </a:r>
            <a:r>
              <a:rPr lang="en-US" sz="2400" dirty="0" smtClean="0">
                <a:solidFill>
                  <a:srgbClr val="00863D"/>
                </a:solidFill>
                <a:latin typeface="Book Antiqua" pitchFamily="18" charset="0"/>
              </a:rPr>
              <a:t>Demand</a:t>
            </a:r>
            <a:r>
              <a:rPr lang="en-US" sz="2400" dirty="0" smtClean="0">
                <a:solidFill>
                  <a:srgbClr val="3333CC"/>
                </a:solidFill>
                <a:latin typeface="Book Antiqua" pitchFamily="18" charset="0"/>
              </a:rPr>
              <a:t> </a:t>
            </a:r>
            <a:r>
              <a:rPr lang="en-US" sz="2400" b="1" dirty="0">
                <a:solidFill>
                  <a:srgbClr val="000000"/>
                </a:solidFill>
                <a:latin typeface="Book Antiqua" pitchFamily="18" charset="0"/>
              </a:rPr>
              <a:t>is fixed</a:t>
            </a:r>
          </a:p>
          <a:p>
            <a:pPr>
              <a:spcAft>
                <a:spcPts val="1200"/>
              </a:spcAft>
            </a:pPr>
            <a:r>
              <a:rPr lang="en-US" sz="2400" b="1" dirty="0" smtClean="0">
                <a:solidFill>
                  <a:srgbClr val="000000"/>
                </a:solidFill>
                <a:latin typeface="Book Antiqua" pitchFamily="18" charset="0"/>
              </a:rPr>
              <a:t>L</a:t>
            </a:r>
            <a:r>
              <a:rPr lang="en-US" sz="2400" dirty="0" smtClean="0">
                <a:solidFill>
                  <a:srgbClr val="000000"/>
                </a:solidFill>
                <a:latin typeface="Book Antiqua" pitchFamily="18" charset="0"/>
              </a:rPr>
              <a:t>: Lead Time</a:t>
            </a:r>
            <a:endParaRPr lang="en-US" sz="2400" dirty="0" smtClean="0">
              <a:solidFill>
                <a:srgbClr val="FF0000"/>
              </a:solidFill>
              <a:latin typeface="Book Antiqua" pitchFamily="18" charset="0"/>
            </a:endParaRPr>
          </a:p>
          <a:p>
            <a:pPr>
              <a:spcAft>
                <a:spcPts val="1200"/>
              </a:spcAft>
            </a:pPr>
            <a:r>
              <a:rPr lang="en-US" sz="2400" dirty="0" smtClean="0">
                <a:solidFill>
                  <a:srgbClr val="000000"/>
                </a:solidFill>
                <a:latin typeface="Book Antiqua" pitchFamily="18" charset="0"/>
              </a:rPr>
              <a:t>L: Average Lead Time = </a:t>
            </a:r>
            <a:r>
              <a:rPr lang="en-US" sz="2400" dirty="0">
                <a:solidFill>
                  <a:srgbClr val="C00000"/>
                </a:solidFill>
                <a:latin typeface="Book Antiqua" pitchFamily="18" charset="0"/>
              </a:rPr>
              <a:t>5</a:t>
            </a:r>
            <a:r>
              <a:rPr lang="en-US" sz="2400" dirty="0" smtClean="0">
                <a:solidFill>
                  <a:srgbClr val="C00000"/>
                </a:solidFill>
                <a:latin typeface="Book Antiqua" pitchFamily="18" charset="0"/>
              </a:rPr>
              <a:t> days</a:t>
            </a:r>
          </a:p>
          <a:p>
            <a:pPr>
              <a:spcAft>
                <a:spcPts val="1200"/>
              </a:spcAft>
            </a:pPr>
            <a:r>
              <a:rPr lang="en-US" sz="2400" dirty="0" smtClean="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a:t>
            </a:r>
            <a:r>
              <a:rPr lang="en-US" sz="2400" dirty="0" smtClean="0">
                <a:solidFill>
                  <a:srgbClr val="000000"/>
                </a:solidFill>
                <a:latin typeface="Book Antiqua" pitchFamily="18" charset="0"/>
                <a:sym typeface="Symbol"/>
              </a:rPr>
              <a:t>: Standard deviation of </a:t>
            </a:r>
            <a:r>
              <a:rPr lang="en-US" sz="2400" dirty="0" smtClean="0">
                <a:latin typeface="Book Antiqua" pitchFamily="18" charset="0"/>
                <a:sym typeface="Symbol"/>
              </a:rPr>
              <a:t>Lead time = </a:t>
            </a:r>
            <a:r>
              <a:rPr lang="en-US" sz="2400" dirty="0">
                <a:solidFill>
                  <a:srgbClr val="C00000"/>
                </a:solidFill>
                <a:latin typeface="Book Antiqua" pitchFamily="18" charset="0"/>
                <a:sym typeface="Symbol"/>
              </a:rPr>
              <a:t>1</a:t>
            </a:r>
            <a:r>
              <a:rPr lang="en-US" sz="2400" dirty="0" smtClean="0">
                <a:solidFill>
                  <a:srgbClr val="C00000"/>
                </a:solidFill>
                <a:latin typeface="Book Antiqua" pitchFamily="18" charset="0"/>
                <a:sym typeface="Symbol"/>
              </a:rPr>
              <a:t> days</a:t>
            </a:r>
          </a:p>
          <a:p>
            <a:pPr>
              <a:spcAft>
                <a:spcPts val="1200"/>
              </a:spcAft>
            </a:pPr>
            <a:r>
              <a:rPr lang="en-US" sz="2400" dirty="0" smtClean="0">
                <a:solidFill>
                  <a:srgbClr val="000000"/>
                </a:solidFill>
                <a:latin typeface="Book Antiqua" pitchFamily="18" charset="0"/>
              </a:rPr>
              <a:t>R: Demand per period = 50 </a:t>
            </a:r>
            <a:r>
              <a:rPr lang="en-US" sz="2400" dirty="0" smtClean="0">
                <a:solidFill>
                  <a:srgbClr val="C00000"/>
                </a:solidFill>
                <a:latin typeface="Book Antiqua" pitchFamily="18" charset="0"/>
              </a:rPr>
              <a:t>per day</a:t>
            </a:r>
            <a:endParaRPr lang="en-US" sz="2400" dirty="0">
              <a:solidFill>
                <a:srgbClr val="C00000"/>
              </a:solidFill>
              <a:latin typeface="Book Antiqua" pitchFamily="18" charset="0"/>
            </a:endParaRPr>
          </a:p>
          <a:p>
            <a:pPr>
              <a:spcAft>
                <a:spcPts val="1200"/>
              </a:spcAft>
            </a:pPr>
            <a:r>
              <a:rPr lang="en-US" sz="2400" dirty="0" smtClean="0">
                <a:solidFill>
                  <a:srgbClr val="000000"/>
                </a:solidFill>
                <a:latin typeface="Book Antiqua" pitchFamily="18" charset="0"/>
                <a:sym typeface="Symbol"/>
              </a:rPr>
              <a:t>LTD: Average Demand During Lead Time</a:t>
            </a:r>
          </a:p>
          <a:p>
            <a:pPr>
              <a:spcAft>
                <a:spcPts val="1200"/>
              </a:spcAft>
            </a:pPr>
            <a:r>
              <a:rPr lang="en-US" sz="2400" dirty="0" smtClean="0">
                <a:solidFill>
                  <a:srgbClr val="C00000"/>
                </a:solidFill>
                <a:latin typeface="Book Antiqua" pitchFamily="18" charset="0"/>
                <a:sym typeface="Symbol"/>
              </a:rPr>
              <a:t>LTD = </a:t>
            </a:r>
            <a:r>
              <a:rPr lang="en-US" sz="2400" dirty="0">
                <a:solidFill>
                  <a:srgbClr val="C00000"/>
                </a:solidFill>
                <a:latin typeface="Book Antiqua" pitchFamily="18" charset="0"/>
                <a:sym typeface="Symbol"/>
              </a:rPr>
              <a:t>5</a:t>
            </a:r>
            <a:r>
              <a:rPr lang="en-US" sz="2400" dirty="0" smtClean="0">
                <a:solidFill>
                  <a:srgbClr val="C00000"/>
                </a:solidFill>
                <a:latin typeface="Book Antiqua" pitchFamily="18" charset="0"/>
                <a:sym typeface="Symbol"/>
              </a:rPr>
              <a:t> × 50 = 250 </a:t>
            </a:r>
          </a:p>
          <a:p>
            <a:pPr>
              <a:spcAft>
                <a:spcPts val="1200"/>
              </a:spcAft>
            </a:pPr>
            <a:r>
              <a:rPr lang="en-US" sz="2400" dirty="0" smtClean="0">
                <a:solidFill>
                  <a:srgbClr val="000000"/>
                </a:solidFill>
                <a:latin typeface="Book Antiqua" pitchFamily="18" charset="0"/>
                <a:sym typeface="Symbol"/>
              </a:rPr>
              <a:t></a:t>
            </a:r>
            <a:r>
              <a:rPr lang="en-US" sz="2400" baseline="-25000" dirty="0" smtClean="0">
                <a:solidFill>
                  <a:srgbClr val="000000"/>
                </a:solidFill>
                <a:latin typeface="Book Antiqua" pitchFamily="18" charset="0"/>
                <a:sym typeface="Symbol"/>
              </a:rPr>
              <a:t>LTD</a:t>
            </a:r>
            <a:r>
              <a:rPr lang="en-US" sz="2400" dirty="0" smtClean="0">
                <a:solidFill>
                  <a:srgbClr val="000000"/>
                </a:solidFill>
                <a:latin typeface="Book Antiqua" pitchFamily="18" charset="0"/>
                <a:sym typeface="Symbol"/>
              </a:rPr>
              <a:t>: </a:t>
            </a:r>
            <a:r>
              <a:rPr lang="en-US" sz="2400" dirty="0">
                <a:solidFill>
                  <a:srgbClr val="000000"/>
                </a:solidFill>
                <a:latin typeface="Book Antiqua" pitchFamily="18" charset="0"/>
                <a:sym typeface="Symbol"/>
              </a:rPr>
              <a:t>Standard deviation of demand </a:t>
            </a:r>
            <a:r>
              <a:rPr lang="en-US" sz="2400" dirty="0" smtClean="0">
                <a:solidFill>
                  <a:srgbClr val="000000"/>
                </a:solidFill>
                <a:latin typeface="Book Antiqua" pitchFamily="18" charset="0"/>
                <a:sym typeface="Symbol"/>
              </a:rPr>
              <a:t>during lead time</a:t>
            </a:r>
            <a:endParaRPr lang="en-US" sz="2400" dirty="0">
              <a:solidFill>
                <a:srgbClr val="000000"/>
              </a:solidFill>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l-GR" sz="3200" dirty="0">
                <a:solidFill>
                  <a:srgbClr val="000000"/>
                </a:solidFill>
                <a:latin typeface="Impact" pitchFamily="34" charset="0"/>
              </a:rPr>
              <a:t>μ</a:t>
            </a:r>
            <a:r>
              <a:rPr lang="en-US" sz="3200" dirty="0">
                <a:solidFill>
                  <a:srgbClr val="000000"/>
                </a:solidFill>
                <a:latin typeface="Impact" pitchFamily="34" charset="0"/>
              </a:rPr>
              <a:t> and </a:t>
            </a:r>
            <a:r>
              <a:rPr lang="el-GR" sz="3200" dirty="0">
                <a:solidFill>
                  <a:srgbClr val="000000"/>
                </a:solidFill>
                <a:latin typeface="Impact" pitchFamily="34" charset="0"/>
              </a:rPr>
              <a:t>σ</a:t>
            </a:r>
            <a:r>
              <a:rPr lang="en-US" sz="3200" dirty="0">
                <a:solidFill>
                  <a:srgbClr val="000000"/>
                </a:solidFill>
                <a:latin typeface="Impact" pitchFamily="34" charset="0"/>
              </a:rPr>
              <a:t> of </a:t>
            </a:r>
            <a:r>
              <a:rPr lang="en-US" sz="3200" dirty="0" smtClean="0">
                <a:solidFill>
                  <a:srgbClr val="000000"/>
                </a:solidFill>
                <a:latin typeface="Impact" pitchFamily="34" charset="0"/>
              </a:rPr>
              <a:t>L and Fixed R</a:t>
            </a:r>
            <a:endParaRPr lang="en-US" sz="3200" dirty="0">
              <a:solidFill>
                <a:srgbClr val="000000"/>
              </a:solidFill>
              <a:latin typeface="Impact"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63302" y="5081548"/>
                <a:ext cx="1765740" cy="523220"/>
              </a:xfrm>
              <a:prstGeom prst="rect">
                <a:avLst/>
              </a:prstGeom>
              <a:noFill/>
            </p:spPr>
            <p:txBody>
              <a:bodyPr wrap="none" rtlCol="0">
                <a:spAutoFit/>
              </a:bodyPr>
              <a:lstStyle/>
              <a:p>
                <a14:m>
                  <m:oMath xmlns:m="http://schemas.openxmlformats.org/officeDocument/2006/math">
                    <m:sSub>
                      <m:sSubPr>
                        <m:ctrlPr>
                          <a:rPr lang="en-US" sz="2800" i="1" smtClean="0">
                            <a:solidFill>
                              <a:srgbClr val="C00000"/>
                            </a:solidFill>
                            <a:latin typeface="Cambria Math" panose="02040503050406030204" pitchFamily="18" charset="0"/>
                          </a:rPr>
                        </m:ctrlPr>
                      </m:sSubPr>
                      <m:e>
                        <m:r>
                          <a:rPr lang="en-US" sz="2800" b="0" i="1" smtClean="0">
                            <a:solidFill>
                              <a:srgbClr val="C00000"/>
                            </a:solidFill>
                            <a:latin typeface="Cambria Math"/>
                            <a:ea typeface="Cambria Math"/>
                          </a:rPr>
                          <m:t>𝜎</m:t>
                        </m:r>
                      </m:e>
                      <m:sub>
                        <m:r>
                          <a:rPr lang="en-US" sz="2800" b="0" i="1" smtClean="0">
                            <a:solidFill>
                              <a:srgbClr val="C00000"/>
                            </a:solidFill>
                            <a:latin typeface="Cambria Math"/>
                          </a:rPr>
                          <m:t>𝐿𝑇𝐷</m:t>
                        </m:r>
                      </m:sub>
                    </m:sSub>
                  </m:oMath>
                </a14:m>
                <a:r>
                  <a:rPr lang="en-US" sz="2800" dirty="0" smtClean="0">
                    <a:solidFill>
                      <a:srgbClr val="C00000"/>
                    </a:solidFill>
                  </a:rPr>
                  <a:t>=</a:t>
                </a:r>
                <a:r>
                  <a:rPr lang="en-US" sz="2800" dirty="0" smtClean="0">
                    <a:solidFill>
                      <a:srgbClr val="C00000"/>
                    </a:solidFill>
                    <a:latin typeface="Book Antiqua" pitchFamily="18" charset="0"/>
                  </a:rPr>
                  <a:t>R</a:t>
                </a:r>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b="0" i="1" dirty="0" smtClean="0">
                            <a:solidFill>
                              <a:srgbClr val="C00000"/>
                            </a:solidFill>
                            <a:latin typeface="Cambria Math"/>
                            <a:ea typeface="Cambria Math"/>
                          </a:rPr>
                          <m:t>𝜎</m:t>
                        </m:r>
                      </m:e>
                      <m:sub>
                        <m:r>
                          <a:rPr lang="en-US" sz="2800" b="0" i="1" dirty="0" smtClean="0">
                            <a:solidFill>
                              <a:srgbClr val="C00000"/>
                            </a:solidFill>
                            <a:latin typeface="Cambria Math"/>
                            <a:ea typeface="Cambria Math"/>
                          </a:rPr>
                          <m:t>𝐿</m:t>
                        </m:r>
                      </m:sub>
                    </m:sSub>
                  </m:oMath>
                </a14:m>
                <a:endParaRPr lang="en-US" sz="28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302" y="5081548"/>
                <a:ext cx="1765740" cy="523220"/>
              </a:xfrm>
              <a:prstGeom prst="rect">
                <a:avLst/>
              </a:prstGeom>
              <a:blipFill rotWithShape="0">
                <a:blip r:embed="rId6"/>
                <a:stretch>
                  <a:fillRect t="-16471"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83768" y="5095266"/>
                <a:ext cx="2621167" cy="523220"/>
              </a:xfrm>
              <a:prstGeom prst="rect">
                <a:avLst/>
              </a:prstGeom>
              <a:noFill/>
            </p:spPr>
            <p:txBody>
              <a:bodyPr wrap="none" rtlCol="0">
                <a:spAutoFit/>
              </a:bodyPr>
              <a:lstStyle/>
              <a:p>
                <a14:m>
                  <m:oMath xmlns:m="http://schemas.openxmlformats.org/officeDocument/2006/math">
                    <m:sSub>
                      <m:sSubPr>
                        <m:ctrlPr>
                          <a:rPr lang="en-US" sz="2800" i="1" smtClean="0">
                            <a:solidFill>
                              <a:srgbClr val="C00000"/>
                            </a:solidFill>
                            <a:latin typeface="Cambria Math" panose="02040503050406030204" pitchFamily="18" charset="0"/>
                          </a:rPr>
                        </m:ctrlPr>
                      </m:sSubPr>
                      <m:e>
                        <m:r>
                          <a:rPr lang="en-US" sz="2800" b="0" i="1" smtClean="0">
                            <a:solidFill>
                              <a:srgbClr val="C00000"/>
                            </a:solidFill>
                            <a:latin typeface="Cambria Math"/>
                            <a:ea typeface="Cambria Math"/>
                          </a:rPr>
                          <m:t>𝜎</m:t>
                        </m:r>
                      </m:e>
                      <m:sub>
                        <m:r>
                          <a:rPr lang="en-US" sz="2800" b="0" i="1" smtClean="0">
                            <a:solidFill>
                              <a:srgbClr val="C00000"/>
                            </a:solidFill>
                            <a:latin typeface="Cambria Math"/>
                          </a:rPr>
                          <m:t>𝐿𝑇𝐷</m:t>
                        </m:r>
                      </m:sub>
                    </m:sSub>
                  </m:oMath>
                </a14:m>
                <a:r>
                  <a:rPr lang="en-US" sz="2800" dirty="0" smtClean="0">
                    <a:solidFill>
                      <a:srgbClr val="C00000"/>
                    </a:solidFill>
                  </a:rPr>
                  <a:t>=</a:t>
                </a:r>
                <a:r>
                  <a:rPr lang="en-US" sz="2800" dirty="0" smtClean="0">
                    <a:solidFill>
                      <a:srgbClr val="C00000"/>
                    </a:solidFill>
                    <a:latin typeface="Book Antiqua" pitchFamily="18" charset="0"/>
                  </a:rPr>
                  <a:t>50(2) =50</a:t>
                </a:r>
                <a:endParaRPr lang="en-US" sz="28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83768" y="5095266"/>
                <a:ext cx="2621167" cy="523220"/>
              </a:xfrm>
              <a:prstGeom prst="rect">
                <a:avLst/>
              </a:prstGeom>
              <a:blipFill rotWithShape="0">
                <a:blip r:embed="rId7"/>
                <a:stretch>
                  <a:fillRect t="-16279" r="-3721" b="-32558"/>
                </a:stretch>
              </a:blipFill>
            </p:spPr>
            <p:txBody>
              <a:bodyPr/>
              <a:lstStyle/>
              <a:p>
                <a:r>
                  <a:rPr lang="en-US">
                    <a:noFill/>
                  </a:rPr>
                  <a:t> </a:t>
                </a:r>
              </a:p>
            </p:txBody>
          </p:sp>
        </mc:Fallback>
      </mc:AlternateContent>
      <p:sp>
        <p:nvSpPr>
          <p:cNvPr id="9" name="Text Box 10"/>
          <p:cNvSpPr txBox="1">
            <a:spLocks noChangeArrowheads="1"/>
          </p:cNvSpPr>
          <p:nvPr/>
        </p:nvSpPr>
        <p:spPr bwMode="auto">
          <a:xfrm>
            <a:off x="71438" y="5718293"/>
            <a:ext cx="6547048" cy="461665"/>
          </a:xfrm>
          <a:prstGeom prst="rect">
            <a:avLst/>
          </a:prstGeom>
          <a:noFill/>
          <a:ln w="12700">
            <a:noFill/>
            <a:miter lim="800000"/>
            <a:headEnd/>
            <a:tailEnd/>
          </a:ln>
        </p:spPr>
        <p:txBody>
          <a:bodyPr wrap="square">
            <a:spAutoFit/>
          </a:bodyPr>
          <a:lstStyle/>
          <a:p>
            <a:pPr lvl="0">
              <a:spcAft>
                <a:spcPts val="1800"/>
              </a:spcAft>
            </a:pPr>
            <a:r>
              <a:rPr lang="en-US" sz="2400" dirty="0" smtClean="0">
                <a:latin typeface="Book Antiqua" panose="02040602050305030304" pitchFamily="18" charset="0"/>
              </a:rPr>
              <a:t>=NORM.INV(0.9,250,50) </a:t>
            </a:r>
            <a:r>
              <a:rPr lang="en-US" sz="2400" dirty="0" smtClean="0">
                <a:solidFill>
                  <a:srgbClr val="000000"/>
                </a:solidFill>
                <a:latin typeface="Book Antiqua" pitchFamily="18" charset="0"/>
                <a:sym typeface="Symbol"/>
              </a:rPr>
              <a:t>=</a:t>
            </a:r>
            <a:r>
              <a:rPr lang="en-US" sz="2400" dirty="0" smtClean="0">
                <a:latin typeface="Book Antiqua" panose="02040602050305030304" pitchFamily="18" charset="0"/>
              </a:rPr>
              <a:t>314.1 </a:t>
            </a:r>
            <a:endParaRPr lang="en-US" sz="2400" dirty="0">
              <a:solidFill>
                <a:srgbClr val="000000"/>
              </a:solidFill>
              <a:latin typeface="Book Antiqua" pitchFamily="18" charset="0"/>
              <a:sym typeface="Symbol"/>
            </a:endParaRPr>
          </a:p>
        </p:txBody>
      </p:sp>
    </p:spTree>
    <p:extLst>
      <p:ext uri="{BB962C8B-B14F-4D97-AF65-F5344CB8AC3E}">
        <p14:creationId xmlns:p14="http://schemas.microsoft.com/office/powerpoint/2010/main" val="3261888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dissolve">
                                      <p:cBhvr>
                                        <p:cTn id="5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7" grpId="0"/>
      <p:bldP spid="8" grpId="0"/>
      <p:bldP spid="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76" name="Text Box 11"/>
              <p:cNvSpPr txBox="1">
                <a:spLocks noChangeArrowheads="1"/>
              </p:cNvSpPr>
              <p:nvPr/>
            </p:nvSpPr>
            <p:spPr bwMode="auto">
              <a:xfrm>
                <a:off x="25730" y="927874"/>
                <a:ext cx="9118270" cy="699768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smtClean="0">
                    <a:latin typeface="Book Antiqua" pitchFamily="18" charset="0"/>
                  </a:rPr>
                  <a:t>A random variable </a:t>
                </a:r>
                <a:r>
                  <a:rPr lang="en-US" b="1" dirty="0">
                    <a:solidFill>
                      <a:srgbClr val="00863D"/>
                    </a:solidFill>
                    <a:latin typeface="Book Antiqua" pitchFamily="18" charset="0"/>
                  </a:rPr>
                  <a:t>x</a:t>
                </a:r>
                <a:r>
                  <a:rPr lang="en-US" dirty="0">
                    <a:latin typeface="Book Antiqua" pitchFamily="18" charset="0"/>
                  </a:rPr>
                  <a:t> </a:t>
                </a:r>
                <a:r>
                  <a:rPr lang="en-US" dirty="0" smtClean="0">
                    <a:latin typeface="Book Antiqua" pitchFamily="18" charset="0"/>
                  </a:rPr>
                  <a:t>has mean </a:t>
                </a:r>
                <a:r>
                  <a:rPr lang="en-US" dirty="0">
                    <a:latin typeface="Book Antiqua" pitchFamily="18" charset="0"/>
                  </a:rPr>
                  <a:t>of </a:t>
                </a:r>
                <a:r>
                  <a:rPr lang="en-US" b="1" dirty="0">
                    <a:solidFill>
                      <a:srgbClr val="00863D"/>
                    </a:solidFill>
                    <a:latin typeface="Impact" pitchFamily="34" charset="0"/>
                    <a:cs typeface="Arial" charset="0"/>
                    <a:sym typeface="Symbol" panose="05050102010706020507" pitchFamily="18" charset="2"/>
                  </a:rPr>
                  <a:t></a:t>
                </a:r>
                <a:r>
                  <a:rPr lang="en-US" b="1" dirty="0">
                    <a:latin typeface="Impact" pitchFamily="34" charset="0"/>
                    <a:cs typeface="Arial" charset="0"/>
                    <a:sym typeface="Symbol" panose="05050102010706020507" pitchFamily="18" charset="2"/>
                  </a:rPr>
                  <a:t> </a:t>
                </a:r>
                <a:r>
                  <a:rPr lang="en-US" dirty="0">
                    <a:latin typeface="Book Antiqua" pitchFamily="18" charset="0"/>
                  </a:rPr>
                  <a:t>, and standard deviation of </a:t>
                </a:r>
                <a:r>
                  <a:rPr lang="el-GR" dirty="0" smtClean="0">
                    <a:solidFill>
                      <a:srgbClr val="00863D"/>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a:latin typeface="Book Antiqua" pitchFamily="18" charset="0"/>
                  </a:rPr>
                  <a:t>A random variable </a:t>
                </a:r>
                <a:r>
                  <a:rPr lang="en-US" b="1" dirty="0">
                    <a:solidFill>
                      <a:srgbClr val="A50023"/>
                    </a:solidFill>
                    <a:latin typeface="Book Antiqua" pitchFamily="18" charset="0"/>
                  </a:rPr>
                  <a:t>y</a:t>
                </a:r>
                <a:r>
                  <a:rPr lang="en-US" dirty="0">
                    <a:latin typeface="Book Antiqua" pitchFamily="18" charset="0"/>
                  </a:rPr>
                  <a:t> is equal to summation of </a:t>
                </a:r>
                <a:r>
                  <a:rPr lang="en-US" dirty="0" smtClean="0">
                    <a:solidFill>
                      <a:srgbClr val="0070C0"/>
                    </a:solidFill>
                    <a:latin typeface="Book Antiqua" pitchFamily="18" charset="0"/>
                  </a:rPr>
                  <a:t>2</a:t>
                </a:r>
                <a:r>
                  <a:rPr lang="en-US" dirty="0" smtClean="0">
                    <a:latin typeface="Book Antiqua" pitchFamily="18" charset="0"/>
                  </a:rPr>
                  <a:t> </a:t>
                </a:r>
                <a:r>
                  <a:rPr lang="en-US" dirty="0">
                    <a:latin typeface="Book Antiqua" pitchFamily="18" charset="0"/>
                  </a:rPr>
                  <a:t>random variable </a:t>
                </a:r>
                <a:r>
                  <a:rPr lang="en-US" dirty="0">
                    <a:solidFill>
                      <a:srgbClr val="00863D"/>
                    </a:solidFill>
                    <a:latin typeface="Book Antiqua" pitchFamily="18" charset="0"/>
                  </a:rPr>
                  <a:t>x</a:t>
                </a:r>
                <a:r>
                  <a:rPr lang="en-US" dirty="0" smtClean="0">
                    <a:solidFill>
                      <a:srgbClr val="1A1A7E"/>
                    </a:solidFill>
                    <a:latin typeface="Book Antiqua" pitchFamily="18" charset="0"/>
                    <a:sym typeface="Symbol" panose="05050102010706020507" pitchFamily="18" charset="2"/>
                  </a:rPr>
                  <a:t>.</a:t>
                </a:r>
              </a:p>
              <a:p>
                <a:r>
                  <a:rPr lang="en-US" sz="2800" b="1" dirty="0">
                    <a:solidFill>
                      <a:srgbClr val="A50023"/>
                    </a:solidFill>
                    <a:latin typeface="Book Antiqua" pitchFamily="18" charset="0"/>
                    <a:sym typeface="Symbol" panose="05050102010706020507" pitchFamily="18" charset="2"/>
                  </a:rPr>
                  <a:t>y</a:t>
                </a:r>
                <a:r>
                  <a:rPr lang="en-US" sz="2800" b="1" dirty="0" smtClean="0">
                    <a:solidFill>
                      <a:srgbClr val="1A1A7E"/>
                    </a:solidFill>
                    <a:latin typeface="Book Antiqua" pitchFamily="18" charset="0"/>
                    <a:sym typeface="Symbol" panose="05050102010706020507" pitchFamily="18" charset="2"/>
                  </a:rPr>
                  <a:t> = </a:t>
                </a:r>
                <a:r>
                  <a:rPr lang="en-US" sz="2800" b="1" dirty="0" smtClean="0">
                    <a:solidFill>
                      <a:srgbClr val="00863D"/>
                    </a:solidFill>
                    <a:latin typeface="Book Antiqua" pitchFamily="18" charset="0"/>
                    <a:sym typeface="Symbol" panose="05050102010706020507" pitchFamily="18" charset="2"/>
                  </a:rPr>
                  <a:t>x1+x2</a:t>
                </a:r>
              </a:p>
              <a:p>
                <a:r>
                  <a:rPr lang="en-US" sz="2800" b="1" dirty="0">
                    <a:solidFill>
                      <a:srgbClr val="00863D"/>
                    </a:solidFill>
                    <a:latin typeface="Book Antiqua" pitchFamily="18" charset="0"/>
                    <a:cs typeface="Times New Roman" pitchFamily="18" charset="0"/>
                  </a:rPr>
                  <a:t>x: (</a:t>
                </a:r>
                <a:r>
                  <a:rPr lang="en-US" sz="2800" b="1" dirty="0">
                    <a:solidFill>
                      <a:srgbClr val="00863D"/>
                    </a:solidFill>
                    <a:latin typeface="Impact" pitchFamily="34" charset="0"/>
                    <a:cs typeface="Arial" charset="0"/>
                    <a:sym typeface="Symbol" panose="05050102010706020507" pitchFamily="18" charset="2"/>
                  </a:rPr>
                  <a:t> ,</a:t>
                </a:r>
                <a:r>
                  <a:rPr lang="el-GR" sz="2800" b="1" dirty="0">
                    <a:solidFill>
                      <a:srgbClr val="00863D"/>
                    </a:solidFill>
                    <a:latin typeface="Book Antiqua" pitchFamily="18" charset="0"/>
                    <a:cs typeface="Times New Roman" pitchFamily="18" charset="0"/>
                  </a:rPr>
                  <a:t> σ</a:t>
                </a:r>
                <a:r>
                  <a:rPr lang="en-US" sz="2800" b="1" dirty="0">
                    <a:solidFill>
                      <a:srgbClr val="00863D"/>
                    </a:solidFill>
                    <a:latin typeface="Book Antiqua" pitchFamily="18" charset="0"/>
                    <a:cs typeface="Times New Roman" pitchFamily="18" charset="0"/>
                  </a:rPr>
                  <a:t>) </a:t>
                </a:r>
                <a:r>
                  <a:rPr lang="en-US" sz="2800" b="1" dirty="0">
                    <a:latin typeface="Book Antiqua" pitchFamily="18" charset="0"/>
                    <a:cs typeface="Times New Roman" pitchFamily="18" charset="0"/>
                    <a:sym typeface="Wingdings" panose="05000000000000000000" pitchFamily="2" charset="2"/>
                  </a:rPr>
                  <a:t> </a:t>
                </a:r>
                <a:r>
                  <a:rPr lang="en-US" sz="2800" b="1" dirty="0">
                    <a:solidFill>
                      <a:srgbClr val="C00000"/>
                    </a:solidFill>
                    <a:latin typeface="Book Antiqua" pitchFamily="18" charset="0"/>
                    <a:cs typeface="Times New Roman" pitchFamily="18" charset="0"/>
                  </a:rPr>
                  <a:t>y: (?,?)</a:t>
                </a:r>
              </a:p>
              <a:p>
                <a:endParaRPr lang="en-US" sz="1800" b="1" dirty="0">
                  <a:solidFill>
                    <a:srgbClr val="00863D"/>
                  </a:solidFill>
                  <a:latin typeface="Book Antiqua" pitchFamily="18" charset="0"/>
                  <a:sym typeface="Symbol" panose="05050102010706020507" pitchFamily="18" charset="2"/>
                </a:endParaRPr>
              </a:p>
              <a:p>
                <a:r>
                  <a:rPr lang="en-US" sz="2800" b="1" dirty="0" smtClean="0">
                    <a:solidFill>
                      <a:srgbClr val="C00000"/>
                    </a:solidFill>
                    <a:latin typeface="Book Antiqua" pitchFamily="18" charset="0"/>
                    <a:cs typeface="Times New Roman" pitchFamily="18" charset="0"/>
                  </a:rPr>
                  <a:t>Mean(y</a:t>
                </a:r>
                <a:r>
                  <a:rPr lang="en-US" sz="2800" b="1" dirty="0">
                    <a:solidFill>
                      <a:srgbClr val="C00000"/>
                    </a:solidFill>
                    <a:latin typeface="Book Antiqua" pitchFamily="18" charset="0"/>
                    <a:cs typeface="Times New Roman" pitchFamily="18" charset="0"/>
                  </a:rPr>
                  <a:t>) </a:t>
                </a:r>
                <a:r>
                  <a:rPr lang="en-US" sz="2800" b="1" dirty="0" smtClean="0">
                    <a:solidFill>
                      <a:srgbClr val="C00000"/>
                    </a:solidFill>
                    <a:latin typeface="Book Antiqua" pitchFamily="18" charset="0"/>
                    <a:cs typeface="Times New Roman" pitchFamily="18" charset="0"/>
                  </a:rPr>
                  <a:t>= </a:t>
                </a:r>
                <a:r>
                  <a:rPr lang="en-US" sz="2800" b="1" dirty="0" smtClean="0">
                    <a:solidFill>
                      <a:srgbClr val="C00000"/>
                    </a:solidFill>
                    <a:latin typeface="Impact" pitchFamily="34" charset="0"/>
                    <a:cs typeface="Arial" charset="0"/>
                    <a:sym typeface="Symbol" panose="05050102010706020507" pitchFamily="18" charset="2"/>
                  </a:rPr>
                  <a:t></a:t>
                </a:r>
                <a:r>
                  <a:rPr lang="en-US" sz="2800" b="1" baseline="-25000" dirty="0">
                    <a:solidFill>
                      <a:srgbClr val="C00000"/>
                    </a:solidFill>
                    <a:latin typeface="Book Antiqua" pitchFamily="18" charset="0"/>
                    <a:cs typeface="Times New Roman" pitchFamily="18" charset="0"/>
                  </a:rPr>
                  <a:t>y</a:t>
                </a:r>
                <a:r>
                  <a:rPr lang="en-US" sz="2800" b="1" dirty="0" smtClean="0">
                    <a:latin typeface="Impact" pitchFamily="34" charset="0"/>
                    <a:cs typeface="Arial" charset="0"/>
                    <a:sym typeface="Symbol" panose="05050102010706020507" pitchFamily="18" charset="2"/>
                  </a:rPr>
                  <a:t> </a:t>
                </a:r>
                <a:r>
                  <a:rPr lang="en-US" sz="2800" b="1" dirty="0" smtClean="0">
                    <a:solidFill>
                      <a:srgbClr val="C00000"/>
                    </a:solidFill>
                    <a:latin typeface="Book Antiqua" pitchFamily="18" charset="0"/>
                    <a:cs typeface="Times New Roman" pitchFamily="18" charset="0"/>
                  </a:rPr>
                  <a:t>= </a:t>
                </a:r>
                <a:r>
                  <a:rPr lang="en-US" sz="2800" b="1" dirty="0">
                    <a:solidFill>
                      <a:srgbClr val="00863D"/>
                    </a:solidFill>
                    <a:latin typeface="Book Antiqua" pitchFamily="18" charset="0"/>
                    <a:cs typeface="Times New Roman" pitchFamily="18" charset="0"/>
                  </a:rPr>
                  <a:t>Mean(x1)+ Mean(x1</a:t>
                </a:r>
                <a:r>
                  <a:rPr lang="en-US" sz="2800" b="1" dirty="0" smtClean="0">
                    <a:solidFill>
                      <a:srgbClr val="00863D"/>
                    </a:solidFill>
                    <a:latin typeface="Book Antiqua" pitchFamily="18" charset="0"/>
                    <a:cs typeface="Times New Roman" pitchFamily="18" charset="0"/>
                  </a:rPr>
                  <a:t>)  </a:t>
                </a:r>
                <a:r>
                  <a:rPr lang="en-US" sz="2800" b="1" dirty="0">
                    <a:latin typeface="Book Antiqua" pitchFamily="18" charset="0"/>
                    <a:cs typeface="Times New Roman" pitchFamily="18" charset="0"/>
                  </a:rPr>
                  <a:t>=</a:t>
                </a:r>
                <a:r>
                  <a:rPr lang="en-US" sz="2800" b="1" dirty="0" smtClean="0">
                    <a:solidFill>
                      <a:srgbClr val="C00000"/>
                    </a:solidFill>
                    <a:latin typeface="Book Antiqua" pitchFamily="18" charset="0"/>
                    <a:cs typeface="Times New Roman" pitchFamily="18" charset="0"/>
                  </a:rPr>
                  <a:t> </a:t>
                </a:r>
                <a:r>
                  <a:rPr lang="en-US" sz="2800" b="1" dirty="0" smtClean="0">
                    <a:solidFill>
                      <a:srgbClr val="00863D"/>
                    </a:solidFill>
                    <a:latin typeface="Impact" pitchFamily="34" charset="0"/>
                    <a:cs typeface="Arial" charset="0"/>
                    <a:sym typeface="Symbol" panose="05050102010706020507" pitchFamily="18" charset="2"/>
                  </a:rPr>
                  <a:t> </a:t>
                </a:r>
                <a:r>
                  <a:rPr lang="en-US" sz="2800" b="1" dirty="0">
                    <a:solidFill>
                      <a:srgbClr val="00863D"/>
                    </a:solidFill>
                    <a:latin typeface="Impact" pitchFamily="34" charset="0"/>
                    <a:cs typeface="Arial" charset="0"/>
                    <a:sym typeface="Symbol" panose="05050102010706020507" pitchFamily="18" charset="2"/>
                  </a:rPr>
                  <a:t> + </a:t>
                </a:r>
                <a:r>
                  <a:rPr lang="en-US" sz="2800" b="1" dirty="0" smtClean="0">
                    <a:solidFill>
                      <a:srgbClr val="00863D"/>
                    </a:solidFill>
                    <a:latin typeface="Impact" pitchFamily="34" charset="0"/>
                    <a:cs typeface="Arial" charset="0"/>
                    <a:sym typeface="Symbol" panose="05050102010706020507" pitchFamily="18" charset="2"/>
                  </a:rPr>
                  <a:t> = </a:t>
                </a:r>
                <a:r>
                  <a:rPr lang="en-US" sz="2800" b="1" dirty="0" smtClean="0">
                    <a:solidFill>
                      <a:srgbClr val="00863D"/>
                    </a:solidFill>
                    <a:latin typeface="Book Antiqua" panose="02040602050305030304" pitchFamily="18" charset="0"/>
                    <a:cs typeface="Arial" charset="0"/>
                    <a:sym typeface="Symbol" panose="05050102010706020507" pitchFamily="18" charset="2"/>
                  </a:rPr>
                  <a:t>2</a:t>
                </a:r>
                <a:r>
                  <a:rPr lang="en-US" sz="2800" b="1" dirty="0" smtClean="0">
                    <a:solidFill>
                      <a:srgbClr val="00863D"/>
                    </a:solidFill>
                    <a:latin typeface="Impact" pitchFamily="34" charset="0"/>
                    <a:cs typeface="Arial" charset="0"/>
                    <a:sym typeface="Symbol" panose="05050102010706020507" pitchFamily="18" charset="2"/>
                  </a:rPr>
                  <a:t> </a:t>
                </a:r>
                <a:r>
                  <a:rPr lang="en-US" sz="2800" b="1" dirty="0">
                    <a:solidFill>
                      <a:srgbClr val="00863D"/>
                    </a:solidFill>
                    <a:latin typeface="Impact" pitchFamily="34" charset="0"/>
                    <a:cs typeface="Arial" charset="0"/>
                    <a:sym typeface="Symbol" panose="05050102010706020507" pitchFamily="18" charset="2"/>
                  </a:rPr>
                  <a:t></a:t>
                </a:r>
                <a:endParaRPr lang="en-US" sz="2800" b="1" dirty="0">
                  <a:solidFill>
                    <a:srgbClr val="C00000"/>
                  </a:solidFill>
                  <a:latin typeface="Book Antiqua" pitchFamily="18" charset="0"/>
                  <a:cs typeface="Times New Roman" pitchFamily="18" charset="0"/>
                </a:endParaRPr>
              </a:p>
              <a:p>
                <a:r>
                  <a:rPr lang="en-US" sz="2800" b="1" dirty="0" smtClean="0">
                    <a:solidFill>
                      <a:srgbClr val="C00000"/>
                    </a:solidFill>
                    <a:latin typeface="Book Antiqua" pitchFamily="18" charset="0"/>
                    <a:cs typeface="Times New Roman" pitchFamily="18" charset="0"/>
                  </a:rPr>
                  <a:t>VAR(y</a:t>
                </a:r>
                <a:r>
                  <a:rPr lang="en-US" sz="2800" b="1" dirty="0">
                    <a:solidFill>
                      <a:srgbClr val="C00000"/>
                    </a:solidFill>
                    <a:latin typeface="Book Antiqua" pitchFamily="18" charset="0"/>
                    <a:cs typeface="Times New Roman" pitchFamily="18" charset="0"/>
                  </a:rPr>
                  <a:t>) </a:t>
                </a:r>
                <a:r>
                  <a:rPr lang="en-US" sz="2800" b="1" dirty="0" smtClean="0">
                    <a:solidFill>
                      <a:srgbClr val="C00000"/>
                    </a:solidFill>
                    <a:latin typeface="Book Antiqua" pitchFamily="18" charset="0"/>
                    <a:cs typeface="Times New Roman" pitchFamily="18" charset="0"/>
                  </a:rPr>
                  <a:t>= </a:t>
                </a:r>
                <a:r>
                  <a:rPr lang="el-GR" sz="2800" b="1" dirty="0" smtClean="0">
                    <a:solidFill>
                      <a:srgbClr val="C00000"/>
                    </a:solidFill>
                    <a:latin typeface="Book Antiqua" pitchFamily="18" charset="0"/>
                    <a:cs typeface="Times New Roman" pitchFamily="18" charset="0"/>
                  </a:rPr>
                  <a:t>σ</a:t>
                </a:r>
                <a:r>
                  <a:rPr lang="en-US" sz="2800" b="1" baseline="-25000" dirty="0">
                    <a:solidFill>
                      <a:srgbClr val="C00000"/>
                    </a:solidFill>
                    <a:latin typeface="Book Antiqua" pitchFamily="18" charset="0"/>
                    <a:cs typeface="Times New Roman" pitchFamily="18" charset="0"/>
                  </a:rPr>
                  <a:t> y </a:t>
                </a:r>
                <a:r>
                  <a:rPr lang="en-US" sz="2800" b="1" baseline="30000" dirty="0" smtClean="0">
                    <a:solidFill>
                      <a:srgbClr val="C00000"/>
                    </a:solidFill>
                    <a:latin typeface="Book Antiqua" pitchFamily="18" charset="0"/>
                    <a:cs typeface="Times New Roman" pitchFamily="18" charset="0"/>
                  </a:rPr>
                  <a:t>2</a:t>
                </a:r>
                <a:r>
                  <a:rPr lang="en-US" sz="2800" b="1" baseline="-25000" dirty="0" smtClean="0">
                    <a:solidFill>
                      <a:srgbClr val="C00000"/>
                    </a:solidFill>
                    <a:latin typeface="Book Antiqua" pitchFamily="18" charset="0"/>
                    <a:cs typeface="Times New Roman" pitchFamily="18" charset="0"/>
                  </a:rPr>
                  <a:t>  = </a:t>
                </a:r>
                <a:r>
                  <a:rPr lang="en-US" sz="2800" b="1" dirty="0" smtClean="0">
                    <a:solidFill>
                      <a:srgbClr val="00863D"/>
                    </a:solidFill>
                    <a:latin typeface="Book Antiqua" pitchFamily="18" charset="0"/>
                    <a:cs typeface="Times New Roman" pitchFamily="18" charset="0"/>
                  </a:rPr>
                  <a:t>VAR(x1) +  </a:t>
                </a:r>
                <a:r>
                  <a:rPr lang="en-US" sz="2800" b="1" dirty="0">
                    <a:solidFill>
                      <a:srgbClr val="00863D"/>
                    </a:solidFill>
                    <a:latin typeface="Book Antiqua" pitchFamily="18" charset="0"/>
                    <a:cs typeface="Times New Roman" pitchFamily="18" charset="0"/>
                  </a:rPr>
                  <a:t>VAR(x1</a:t>
                </a:r>
                <a:r>
                  <a:rPr lang="en-US" sz="2800" b="1" dirty="0" smtClean="0">
                    <a:solidFill>
                      <a:srgbClr val="00863D"/>
                    </a:solidFill>
                    <a:latin typeface="Book Antiqua" pitchFamily="18" charset="0"/>
                    <a:cs typeface="Times New Roman" pitchFamily="18" charset="0"/>
                  </a:rPr>
                  <a:t>)</a:t>
                </a:r>
                <a:r>
                  <a:rPr lang="en-US" sz="2800" b="1" dirty="0">
                    <a:latin typeface="Book Antiqua" pitchFamily="18" charset="0"/>
                    <a:cs typeface="Times New Roman" pitchFamily="18" charset="0"/>
                  </a:rPr>
                  <a:t> </a:t>
                </a:r>
                <a:r>
                  <a:rPr lang="en-US" sz="2800" b="1" dirty="0" smtClean="0">
                    <a:latin typeface="Book Antiqua" pitchFamily="18" charset="0"/>
                    <a:cs typeface="Times New Roman" pitchFamily="18" charset="0"/>
                  </a:rPr>
                  <a:t>= </a:t>
                </a:r>
                <a:r>
                  <a:rPr lang="el-GR" sz="2800" b="1" dirty="0">
                    <a:solidFill>
                      <a:srgbClr val="00863D"/>
                    </a:solidFill>
                    <a:latin typeface="Book Antiqua" pitchFamily="18" charset="0"/>
                    <a:cs typeface="Times New Roman" pitchFamily="18" charset="0"/>
                  </a:rPr>
                  <a:t>σ</a:t>
                </a:r>
                <a:r>
                  <a:rPr lang="en-US" sz="2800" b="1" baseline="30000" dirty="0" smtClean="0">
                    <a:solidFill>
                      <a:srgbClr val="00863D"/>
                    </a:solidFill>
                    <a:latin typeface="Book Antiqua" pitchFamily="18" charset="0"/>
                    <a:cs typeface="Times New Roman" pitchFamily="18" charset="0"/>
                  </a:rPr>
                  <a:t>2 </a:t>
                </a:r>
                <a:r>
                  <a:rPr lang="en-US" sz="2800" b="1" dirty="0">
                    <a:solidFill>
                      <a:srgbClr val="00863D"/>
                    </a:solidFill>
                    <a:latin typeface="Impact" pitchFamily="34" charset="0"/>
                    <a:cs typeface="Arial" charset="0"/>
                  </a:rPr>
                  <a:t>+</a:t>
                </a:r>
                <a:r>
                  <a:rPr lang="en-US" sz="2800" b="1" baseline="30000" dirty="0" smtClean="0">
                    <a:solidFill>
                      <a:srgbClr val="00863D"/>
                    </a:solidFill>
                    <a:latin typeface="Book Antiqua" pitchFamily="18" charset="0"/>
                    <a:cs typeface="Times New Roman" pitchFamily="18" charset="0"/>
                  </a:rPr>
                  <a:t> </a:t>
                </a:r>
                <a:r>
                  <a:rPr lang="el-GR" sz="2800" b="1" dirty="0">
                    <a:solidFill>
                      <a:srgbClr val="00863D"/>
                    </a:solidFill>
                    <a:latin typeface="Book Antiqua" pitchFamily="18" charset="0"/>
                    <a:cs typeface="Times New Roman" pitchFamily="18" charset="0"/>
                  </a:rPr>
                  <a:t>σ</a:t>
                </a:r>
                <a:r>
                  <a:rPr lang="en-US" sz="2800" b="1" baseline="30000" dirty="0" smtClean="0">
                    <a:solidFill>
                      <a:srgbClr val="00863D"/>
                    </a:solidFill>
                    <a:latin typeface="Book Antiqua" pitchFamily="18" charset="0"/>
                    <a:cs typeface="Times New Roman" pitchFamily="18" charset="0"/>
                  </a:rPr>
                  <a:t>2</a:t>
                </a:r>
                <a:r>
                  <a:rPr lang="en-US" sz="2800" b="1" dirty="0">
                    <a:solidFill>
                      <a:srgbClr val="00863D"/>
                    </a:solidFill>
                    <a:latin typeface="Impact" pitchFamily="34" charset="0"/>
                    <a:cs typeface="Arial" charset="0"/>
                  </a:rPr>
                  <a:t> = </a:t>
                </a:r>
                <a:r>
                  <a:rPr lang="en-US" sz="2800" b="1" dirty="0" smtClean="0">
                    <a:solidFill>
                      <a:srgbClr val="0070C0"/>
                    </a:solidFill>
                    <a:latin typeface="Book Antiqua" pitchFamily="18" charset="0"/>
                  </a:rPr>
                  <a:t>2</a:t>
                </a:r>
                <a:r>
                  <a:rPr lang="el-GR" sz="2800" b="1" dirty="0" smtClean="0">
                    <a:solidFill>
                      <a:srgbClr val="00863D"/>
                    </a:solidFill>
                    <a:latin typeface="Book Antiqua" pitchFamily="18" charset="0"/>
                    <a:cs typeface="Times New Roman" pitchFamily="18" charset="0"/>
                  </a:rPr>
                  <a:t> σ</a:t>
                </a:r>
                <a:r>
                  <a:rPr lang="en-US" sz="2800" b="1" baseline="30000" dirty="0" smtClean="0">
                    <a:solidFill>
                      <a:srgbClr val="00863D"/>
                    </a:solidFill>
                    <a:latin typeface="Book Antiqua" pitchFamily="18" charset="0"/>
                    <a:cs typeface="Times New Roman" pitchFamily="18" charset="0"/>
                  </a:rPr>
                  <a:t>2</a:t>
                </a:r>
              </a:p>
              <a:p>
                <a:r>
                  <a:rPr lang="en-US" sz="2800" b="1" dirty="0" smtClean="0">
                    <a:solidFill>
                      <a:srgbClr val="C00000"/>
                    </a:solidFill>
                    <a:latin typeface="Book Antiqua" pitchFamily="18" charset="0"/>
                    <a:cs typeface="Times New Roman" pitchFamily="18" charset="0"/>
                  </a:rPr>
                  <a:t>StdDev(y</a:t>
                </a:r>
                <a:r>
                  <a:rPr lang="en-US" sz="2800" b="1" dirty="0">
                    <a:solidFill>
                      <a:srgbClr val="C00000"/>
                    </a:solidFill>
                    <a:latin typeface="Book Antiqua" pitchFamily="18" charset="0"/>
                    <a:cs typeface="Times New Roman" pitchFamily="18" charset="0"/>
                  </a:rPr>
                  <a:t>) = </a:t>
                </a:r>
                <a:r>
                  <a:rPr lang="el-GR" sz="2800" b="1" dirty="0">
                    <a:solidFill>
                      <a:srgbClr val="C00000"/>
                    </a:solidFill>
                    <a:latin typeface="Book Antiqua" pitchFamily="18" charset="0"/>
                    <a:cs typeface="Times New Roman" pitchFamily="18" charset="0"/>
                  </a:rPr>
                  <a:t>σ</a:t>
                </a:r>
                <a:r>
                  <a:rPr lang="en-US" sz="2800" b="1" baseline="-25000" dirty="0">
                    <a:solidFill>
                      <a:srgbClr val="C00000"/>
                    </a:solidFill>
                    <a:latin typeface="Book Antiqua" pitchFamily="18" charset="0"/>
                    <a:cs typeface="Times New Roman" pitchFamily="18" charset="0"/>
                  </a:rPr>
                  <a:t> </a:t>
                </a:r>
                <a:r>
                  <a:rPr lang="en-US" sz="2800" b="1" baseline="-25000" dirty="0" smtClean="0">
                    <a:solidFill>
                      <a:srgbClr val="C00000"/>
                    </a:solidFill>
                    <a:latin typeface="Book Antiqua" pitchFamily="18" charset="0"/>
                    <a:cs typeface="Times New Roman" pitchFamily="18" charset="0"/>
                  </a:rPr>
                  <a:t>y</a:t>
                </a:r>
                <a:r>
                  <a:rPr lang="en-US" sz="2800" b="1" dirty="0" smtClean="0">
                    <a:solidFill>
                      <a:srgbClr val="C00000"/>
                    </a:solidFill>
                    <a:latin typeface="Book Antiqua" pitchFamily="18" charset="0"/>
                    <a:cs typeface="Times New Roman" pitchFamily="18" charset="0"/>
                  </a:rPr>
                  <a:t> </a:t>
                </a:r>
                <a:r>
                  <a:rPr lang="en-US" sz="2800" b="1" dirty="0" smtClean="0">
                    <a:latin typeface="Book Antiqua" pitchFamily="18" charset="0"/>
                    <a:cs typeface="Times New Roman" pitchFamily="18" charset="0"/>
                  </a:rPr>
                  <a:t>= </a:t>
                </a:r>
                <a14:m>
                  <m:oMath xmlns:m="http://schemas.openxmlformats.org/officeDocument/2006/math">
                    <m:rad>
                      <m:radPr>
                        <m:degHide m:val="on"/>
                        <m:ctrlPr>
                          <a:rPr lang="en-US" sz="2800" i="1" dirty="0" smtClean="0">
                            <a:solidFill>
                              <a:schemeClr val="tx1"/>
                            </a:solidFill>
                            <a:latin typeface="Cambria Math" panose="02040503050406030204" pitchFamily="18" charset="0"/>
                          </a:rPr>
                        </m:ctrlPr>
                      </m:radPr>
                      <m:deg/>
                      <m:e>
                        <m:r>
                          <a:rPr lang="en-US" sz="2800" b="0" i="1" dirty="0" smtClean="0">
                            <a:solidFill>
                              <a:schemeClr val="tx1"/>
                            </a:solidFill>
                            <a:latin typeface="Cambria Math" panose="02040503050406030204" pitchFamily="18" charset="0"/>
                          </a:rPr>
                          <m:t>2</m:t>
                        </m:r>
                      </m:e>
                    </m:rad>
                    <m:r>
                      <a:rPr lang="en-US" sz="2800" b="1" i="0" dirty="0" smtClean="0">
                        <a:solidFill>
                          <a:schemeClr val="tx1"/>
                        </a:solidFill>
                        <a:latin typeface="Cambria Math" panose="02040503050406030204" pitchFamily="18" charset="0"/>
                      </a:rPr>
                      <m:t> </m:t>
                    </m:r>
                  </m:oMath>
                </a14:m>
                <a:r>
                  <a:rPr lang="el-GR" sz="2800" b="1" dirty="0" smtClean="0">
                    <a:solidFill>
                      <a:srgbClr val="00863D"/>
                    </a:solidFill>
                    <a:latin typeface="Book Antiqua" pitchFamily="18" charset="0"/>
                    <a:cs typeface="Times New Roman" pitchFamily="18" charset="0"/>
                  </a:rPr>
                  <a:t>σ</a:t>
                </a:r>
                <a:endParaRPr lang="en-US" sz="2800" b="1" dirty="0" smtClean="0">
                  <a:solidFill>
                    <a:srgbClr val="00863D"/>
                  </a:solidFill>
                  <a:latin typeface="Book Antiqua" pitchFamily="18" charset="0"/>
                  <a:cs typeface="Times New Roman" pitchFamily="18" charset="0"/>
                </a:endParaRPr>
              </a:p>
              <a:p>
                <a:r>
                  <a:rPr lang="en-US" dirty="0">
                    <a:latin typeface="Book Antiqua" pitchFamily="18" charset="0"/>
                    <a:cs typeface="Times New Roman" pitchFamily="18" charset="0"/>
                  </a:rPr>
                  <a:t>Using simulation in excel  show what is the mean and standard deviation of </a:t>
                </a:r>
                <a:r>
                  <a:rPr lang="en-US" dirty="0" smtClean="0">
                    <a:latin typeface="Book Antiqua" pitchFamily="18" charset="0"/>
                    <a:cs typeface="Times New Roman" pitchFamily="18" charset="0"/>
                  </a:rPr>
                  <a:t>inversing $20,000 in one stock or </a:t>
                </a:r>
                <a:r>
                  <a:rPr lang="en-US" dirty="0">
                    <a:latin typeface="Book Antiqua" pitchFamily="18" charset="0"/>
                    <a:cs typeface="Times New Roman" pitchFamily="18" charset="0"/>
                  </a:rPr>
                  <a:t>inversing </a:t>
                </a:r>
                <a:r>
                  <a:rPr lang="en-US" dirty="0" smtClean="0">
                    <a:latin typeface="Book Antiqua" pitchFamily="18" charset="0"/>
                    <a:cs typeface="Times New Roman" pitchFamily="18" charset="0"/>
                  </a:rPr>
                  <a:t>two $10,000 each in one stock. </a:t>
                </a:r>
              </a:p>
              <a:p>
                <a:r>
                  <a:rPr lang="en-US" dirty="0" smtClean="0">
                    <a:latin typeface="Book Antiqua" pitchFamily="18" charset="0"/>
                    <a:cs typeface="Times New Roman" pitchFamily="18" charset="0"/>
                  </a:rPr>
                  <a:t>Suppose past data shows that return of all these stocks are 0.05, 0.5.  </a:t>
                </a:r>
                <a:endParaRPr lang="en-US" b="1" i="1" dirty="0">
                  <a:solidFill>
                    <a:srgbClr val="1A1A7E"/>
                  </a:solidFill>
                  <a:latin typeface="Book Antiqua" pitchFamily="18" charset="0"/>
                  <a:cs typeface="Times New Roman" pitchFamily="18" charset="0"/>
                </a:endParaRPr>
              </a:p>
              <a:p>
                <a:endParaRPr lang="en-US" b="1" dirty="0">
                  <a:solidFill>
                    <a:srgbClr val="00863D"/>
                  </a:solidFill>
                  <a:latin typeface="Book Antiqua" pitchFamily="18" charset="0"/>
                  <a:cs typeface="Times New Roman" pitchFamily="18" charset="0"/>
                </a:endParaRPr>
              </a:p>
              <a:p>
                <a:endParaRPr lang="en-US" b="1" dirty="0" smtClean="0">
                  <a:solidFill>
                    <a:srgbClr val="00863D"/>
                  </a:solidFill>
                  <a:latin typeface="Book Antiqua" pitchFamily="18" charset="0"/>
                  <a:cs typeface="Times New Roman" pitchFamily="18" charset="0"/>
                </a:endParaRPr>
              </a:p>
              <a:p>
                <a:endParaRPr lang="en-US" b="1" baseline="30000" dirty="0">
                  <a:solidFill>
                    <a:srgbClr val="00863D"/>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p:txBody>
          </p:sp>
        </mc:Choice>
        <mc:Fallback xmlns="">
          <p:sp>
            <p:nvSpPr>
              <p:cNvPr id="11276" name="Text Box 11"/>
              <p:cNvSpPr txBox="1">
                <a:spLocks noRot="1" noChangeAspect="1" noMove="1" noResize="1" noEditPoints="1" noAdjustHandles="1" noChangeArrowheads="1" noChangeShapeType="1" noTextEdit="1"/>
              </p:cNvSpPr>
              <p:nvPr/>
            </p:nvSpPr>
            <p:spPr bwMode="auto">
              <a:xfrm>
                <a:off x="25730" y="927874"/>
                <a:ext cx="9118270" cy="6997685"/>
              </a:xfrm>
              <a:prstGeom prst="rect">
                <a:avLst/>
              </a:prstGeom>
              <a:blipFill rotWithShape="0">
                <a:blip r:embed="rId3"/>
                <a:stretch>
                  <a:fillRect l="-1337" t="-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4" name="Text Box 3"/>
          <p:cNvSpPr txBox="1">
            <a:spLocks noChangeArrowheads="1"/>
          </p:cNvSpPr>
          <p:nvPr/>
        </p:nvSpPr>
        <p:spPr bwMode="auto">
          <a:xfrm>
            <a:off x="-16099" y="89893"/>
            <a:ext cx="94114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600" dirty="0">
                <a:latin typeface="Impact" pitchFamily="34" charset="0"/>
                <a:cs typeface="Arial" charset="0"/>
              </a:rPr>
              <a:t>X:</a:t>
            </a:r>
            <a:r>
              <a:rPr lang="en-US" sz="3600" b="1" dirty="0">
                <a:latin typeface="Impact" pitchFamily="34" charset="0"/>
                <a:cs typeface="Arial" charset="0"/>
                <a:sym typeface="Symbol" panose="05050102010706020507" pitchFamily="18" charset="2"/>
              </a:rPr>
              <a:t> , , </a:t>
            </a:r>
            <a:r>
              <a:rPr lang="en-US" sz="3600" dirty="0">
                <a:latin typeface="Impact" pitchFamily="34" charset="0"/>
                <a:cs typeface="Arial" charset="0"/>
              </a:rPr>
              <a:t>y = x1+X2, </a:t>
            </a:r>
            <a:r>
              <a:rPr lang="en-US" sz="4400" b="1" dirty="0">
                <a:latin typeface="Impact" pitchFamily="34" charset="0"/>
                <a:cs typeface="Arial" charset="0"/>
                <a:sym typeface="Symbol" panose="05050102010706020507" pitchFamily="18" charset="2"/>
              </a:rPr>
              <a:t></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 2</a:t>
            </a:r>
            <a:r>
              <a:rPr lang="en-US" sz="4400" b="1" dirty="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4400" b="1" dirty="0">
                <a:latin typeface="Impact" pitchFamily="34" charset="0"/>
                <a:cs typeface="Arial" charset="0"/>
                <a:sym typeface="Symbol" panose="05050102010706020507" pitchFamily="18" charset="2"/>
              </a:rPr>
              <a:t></a:t>
            </a:r>
            <a:r>
              <a:rPr lang="en-US" sz="3600" b="1" baseline="30000" dirty="0">
                <a:latin typeface="Impact" pitchFamily="34" charset="0"/>
                <a:cs typeface="Arial" charset="0"/>
                <a:sym typeface="Symbol" panose="05050102010706020507" pitchFamily="18" charset="2"/>
              </a:rPr>
              <a:t>2</a:t>
            </a:r>
            <a:r>
              <a:rPr lang="en-US" sz="3600" baseline="-25000" dirty="0">
                <a:latin typeface="Impact" pitchFamily="34" charset="0"/>
                <a:cs typeface="Arial" charset="0"/>
                <a:sym typeface="Symbol" panose="05050102010706020507" pitchFamily="18" charset="2"/>
              </a:rPr>
              <a:t> y</a:t>
            </a:r>
            <a:r>
              <a:rPr lang="en-US" sz="3600" dirty="0">
                <a:latin typeface="Impact" pitchFamily="34" charset="0"/>
                <a:cs typeface="Arial" charset="0"/>
                <a:sym typeface="Symbol" panose="05050102010706020507" pitchFamily="18" charset="2"/>
              </a:rPr>
              <a:t>= 2</a:t>
            </a:r>
            <a:r>
              <a:rPr lang="en-US" sz="4400" b="1" dirty="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2</a:t>
            </a:r>
            <a:r>
              <a:rPr lang="en-US" sz="3600" b="1" dirty="0" smtClean="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a:t>
            </a:r>
            <a:r>
              <a:rPr lang="en-US" sz="4400" b="1" dirty="0" smtClean="0">
                <a:latin typeface="Impact" pitchFamily="34" charset="0"/>
                <a:cs typeface="Arial" charset="0"/>
                <a:sym typeface="Symbol" panose="05050102010706020507" pitchFamily="18" charset="2"/>
              </a:rPr>
              <a:t></a:t>
            </a:r>
            <a:r>
              <a:rPr lang="en-US" sz="3600" baseline="-25000" dirty="0" smtClean="0">
                <a:latin typeface="Impact" pitchFamily="34" charset="0"/>
                <a:cs typeface="Arial" charset="0"/>
                <a:sym typeface="Symbol" panose="05050102010706020507" pitchFamily="18" charset="2"/>
              </a:rPr>
              <a:t> </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√2</a:t>
            </a:r>
            <a:r>
              <a:rPr lang="en-US" sz="4400" b="1" dirty="0" smtClean="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 </a:t>
            </a:r>
            <a:r>
              <a:rPr lang="en-US" sz="3600" baseline="-25000" dirty="0" smtClean="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 </a:t>
            </a:r>
            <a:endParaRPr lang="en-US" sz="3600" dirty="0">
              <a:latin typeface="Impact" pitchFamily="34" charset="0"/>
              <a:cs typeface="Arial" charset="0"/>
            </a:endParaRPr>
          </a:p>
          <a:p>
            <a:endParaRPr lang="en-US" sz="3600" dirty="0">
              <a:latin typeface="Impact" pitchFamily="34" charset="0"/>
              <a:cs typeface="Arial" charset="0"/>
            </a:endParaRPr>
          </a:p>
        </p:txBody>
      </p:sp>
      <p:cxnSp>
        <p:nvCxnSpPr>
          <p:cNvPr id="3" name="Straight Connector 2"/>
          <p:cNvCxnSpPr/>
          <p:nvPr/>
        </p:nvCxnSpPr>
        <p:spPr bwMode="auto">
          <a:xfrm>
            <a:off x="7956376" y="260648"/>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057546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20,000 One Stock or 20,000 in Two Stocks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488969547"/>
              </p:ext>
            </p:extLst>
          </p:nvPr>
        </p:nvGraphicFramePr>
        <p:xfrm>
          <a:off x="179511" y="980728"/>
          <a:ext cx="4456641" cy="5328592"/>
        </p:xfrm>
        <a:graphic>
          <a:graphicData uri="http://schemas.openxmlformats.org/presentationml/2006/ole">
            <mc:AlternateContent xmlns:mc="http://schemas.openxmlformats.org/markup-compatibility/2006">
              <mc:Choice xmlns:v="urn:schemas-microsoft-com:vml" Requires="v">
                <p:oleObj spid="_x0000_s114706" name="Worksheet" r:id="rId3" imgW="2628934" imgH="3143340" progId="Excel.Sheet.12">
                  <p:embed/>
                </p:oleObj>
              </mc:Choice>
              <mc:Fallback>
                <p:oleObj name="Worksheet" r:id="rId3" imgW="2628934" imgH="3143340" progId="Excel.Sheet.12">
                  <p:embed/>
                  <p:pic>
                    <p:nvPicPr>
                      <p:cNvPr id="0" name=""/>
                      <p:cNvPicPr/>
                      <p:nvPr/>
                    </p:nvPicPr>
                    <p:blipFill>
                      <a:blip r:embed="rId4"/>
                      <a:stretch>
                        <a:fillRect/>
                      </a:stretch>
                    </p:blipFill>
                    <p:spPr>
                      <a:xfrm>
                        <a:off x="179511" y="980728"/>
                        <a:ext cx="4456641" cy="532859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55157572"/>
              </p:ext>
            </p:extLst>
          </p:nvPr>
        </p:nvGraphicFramePr>
        <p:xfrm>
          <a:off x="4716015" y="2564904"/>
          <a:ext cx="4304957" cy="2304256"/>
        </p:xfrm>
        <a:graphic>
          <a:graphicData uri="http://schemas.openxmlformats.org/presentationml/2006/ole">
            <mc:AlternateContent xmlns:mc="http://schemas.openxmlformats.org/markup-compatibility/2006">
              <mc:Choice xmlns:v="urn:schemas-microsoft-com:vml" Requires="v">
                <p:oleObj spid="_x0000_s114707" name="Worksheet" r:id="rId5" imgW="2971732" imgH="1590570" progId="Excel.Sheet.12">
                  <p:embed/>
                </p:oleObj>
              </mc:Choice>
              <mc:Fallback>
                <p:oleObj name="Worksheet" r:id="rId5" imgW="2971732" imgH="1590570" progId="Excel.Sheet.12">
                  <p:embed/>
                  <p:pic>
                    <p:nvPicPr>
                      <p:cNvPr id="0" name=""/>
                      <p:cNvPicPr/>
                      <p:nvPr/>
                    </p:nvPicPr>
                    <p:blipFill>
                      <a:blip r:embed="rId6"/>
                      <a:stretch>
                        <a:fillRect/>
                      </a:stretch>
                    </p:blipFill>
                    <p:spPr>
                      <a:xfrm>
                        <a:off x="4716015" y="2564904"/>
                        <a:ext cx="4304957" cy="2304256"/>
                      </a:xfrm>
                      <a:prstGeom prst="rect">
                        <a:avLst/>
                      </a:prstGeom>
                    </p:spPr>
                  </p:pic>
                </p:oleObj>
              </mc:Fallback>
            </mc:AlternateContent>
          </a:graphicData>
        </a:graphic>
      </p:graphicFrame>
    </p:spTree>
    <p:extLst>
      <p:ext uri="{BB962C8B-B14F-4D97-AF65-F5344CB8AC3E}">
        <p14:creationId xmlns:p14="http://schemas.microsoft.com/office/powerpoint/2010/main" val="23101439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123891" y="2538054"/>
            <a:ext cx="903649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b="1" dirty="0" smtClean="0">
                <a:latin typeface="Book Antiqua" panose="02040602050305030304" pitchFamily="18" charset="0"/>
              </a:rPr>
              <a:t>Sample Mean. </a:t>
            </a: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Reclaimed </a:t>
            </a:r>
            <a:r>
              <a:rPr kumimoji="0" lang="en-US" altLang="en-US" sz="1800" b="0" i="0" u="none" strike="noStrike" cap="none" normalizeH="0" baseline="0" dirty="0" err="1" smtClean="0">
                <a:ln>
                  <a:noFill/>
                </a:ln>
                <a:solidFill>
                  <a:srgbClr val="000000"/>
                </a:solidFill>
                <a:effectLst/>
                <a:latin typeface="Book Antiqua" panose="02040602050305030304" pitchFamily="18" charset="0"/>
                <a:cs typeface="Times New Roman" panose="02020603050405020304" pitchFamily="18" charset="0"/>
              </a:rPr>
              <a:t>phospate</a:t>
            </a: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 land in Polk County, Florida, has been found to emit a higher mean radiation level than other </a:t>
            </a:r>
            <a:r>
              <a:rPr kumimoji="0" lang="en-US" altLang="en-US" sz="1800" b="0" i="0" u="none" strike="noStrike" cap="none" normalizeH="0" baseline="0" dirty="0" err="1" smtClean="0">
                <a:ln>
                  <a:noFill/>
                </a:ln>
                <a:solidFill>
                  <a:srgbClr val="000000"/>
                </a:solidFill>
                <a:effectLst/>
                <a:latin typeface="Book Antiqua" panose="02040602050305030304" pitchFamily="18" charset="0"/>
                <a:cs typeface="Times New Roman" panose="02020603050405020304" pitchFamily="18" charset="0"/>
              </a:rPr>
              <a:t>nonmining</a:t>
            </a: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 land in the county. Suppose that the radiation level for the reclaimed land has a distribution with mean 5.0 working levels (WL) and a standard deviation of 0.5 WL. Suppose further that 20 houses built on reclaimed land are randomly selected and the radiation level is measured in each.</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that the sample mean for the 20 houses exceeds 4.7 WL?</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that the sample mean is less than 4.8 </a:t>
            </a: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WL?</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endParaRPr lang="en-US" altLang="en-US" dirty="0">
              <a:solidFill>
                <a:srgbClr val="000000"/>
              </a:solidFill>
              <a:latin typeface="Book Antiqua" panose="02040602050305030304" pitchFamily="18" charset="0"/>
              <a:cs typeface="Times New Roman" panose="02020603050405020304" pitchFamily="18" charset="0"/>
            </a:endParaRPr>
          </a:p>
          <a:p>
            <a:pPr lvl="0"/>
            <a:r>
              <a:rPr lang="en-US" altLang="en-US" b="1" dirty="0" smtClean="0">
                <a:solidFill>
                  <a:srgbClr val="000000"/>
                </a:solidFill>
                <a:latin typeface="Book Antiqua" panose="02040602050305030304" pitchFamily="18" charset="0"/>
                <a:cs typeface="Times New Roman" panose="02020603050405020304" pitchFamily="18" charset="0"/>
              </a:rPr>
              <a:t>Sample </a:t>
            </a:r>
            <a:r>
              <a:rPr lang="en-US" altLang="en-US" b="1" dirty="0">
                <a:solidFill>
                  <a:srgbClr val="000000"/>
                </a:solidFill>
                <a:latin typeface="Book Antiqua" panose="02040602050305030304" pitchFamily="18" charset="0"/>
                <a:cs typeface="Times New Roman" panose="02020603050405020304" pitchFamily="18" charset="0"/>
              </a:rPr>
              <a:t>Mean and CLT. </a:t>
            </a:r>
            <a:r>
              <a:rPr lang="en-US" altLang="en-US" dirty="0">
                <a:solidFill>
                  <a:srgbClr val="000000"/>
                </a:solidFill>
                <a:latin typeface="Book Antiqua" panose="02040602050305030304" pitchFamily="18" charset="0"/>
                <a:cs typeface="Times New Roman" panose="02020603050405020304" pitchFamily="18" charset="0"/>
              </a:rPr>
              <a:t>The length of time of long-distance telephone calls has mean of 18 minutes and standard deviation of 4 minutes. Suppose a sample of 50 telephone calls is used to reflect on the population of all long-distance calls.</a:t>
            </a:r>
          </a:p>
          <a:p>
            <a:pPr lvl="1">
              <a:buFontTx/>
              <a:buAutoNum type="alphaLcPeriod"/>
            </a:pPr>
            <a:r>
              <a:rPr lang="en-US" altLang="en-US" dirty="0">
                <a:solidFill>
                  <a:srgbClr val="000000"/>
                </a:solidFill>
                <a:latin typeface="Book Antiqua" panose="02040602050305030304" pitchFamily="18" charset="0"/>
                <a:cs typeface="Times New Roman" panose="02020603050405020304" pitchFamily="18" charset="0"/>
              </a:rPr>
              <a:t>What is the chance that the average of the 50 calls is between 16 and 17 minutes?</a:t>
            </a:r>
          </a:p>
          <a:p>
            <a:pPr lvl="1">
              <a:buFontTx/>
              <a:buAutoNum type="alphaLcPeriod" startAt="2"/>
            </a:pPr>
            <a:r>
              <a:rPr lang="en-US" altLang="en-US" dirty="0">
                <a:solidFill>
                  <a:srgbClr val="000000"/>
                </a:solidFill>
                <a:latin typeface="Book Antiqua" panose="02040602050305030304" pitchFamily="18" charset="0"/>
                <a:cs typeface="Times New Roman" panose="02020603050405020304" pitchFamily="18" charset="0"/>
              </a:rPr>
              <a:t>What theorem do we need in order to solve (a.)?</a:t>
            </a:r>
          </a:p>
          <a:p>
            <a:pPr marL="0" marR="0" lvl="1"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a:p>
            <a:pPr marL="0" marR="0" lvl="1"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p:txBody>
      </p:sp>
      <p:pic>
        <p:nvPicPr>
          <p:cNvPr id="121858" name="Picture 2" descr="Box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68949"/>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20,000 One Stock or 20,000 in Two Stocks</a:t>
            </a:r>
            <a:endParaRPr lang="en-US" dirty="0"/>
          </a:p>
        </p:txBody>
      </p:sp>
      <p:pic>
        <p:nvPicPr>
          <p:cNvPr id="6" name="Picture 5"/>
          <p:cNvPicPr>
            <a:picLocks noChangeAspect="1"/>
          </p:cNvPicPr>
          <p:nvPr/>
        </p:nvPicPr>
        <p:blipFill>
          <a:blip r:embed="rId2"/>
          <a:stretch>
            <a:fillRect/>
          </a:stretch>
        </p:blipFill>
        <p:spPr>
          <a:xfrm>
            <a:off x="15032" y="866775"/>
            <a:ext cx="9155662" cy="5578822"/>
          </a:xfrm>
          <a:prstGeom prst="rect">
            <a:avLst/>
          </a:prstGeom>
        </p:spPr>
      </p:pic>
    </p:spTree>
    <p:extLst>
      <p:ext uri="{BB962C8B-B14F-4D97-AF65-F5344CB8AC3E}">
        <p14:creationId xmlns:p14="http://schemas.microsoft.com/office/powerpoint/2010/main" val="42184069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76" name="Text Box 11"/>
              <p:cNvSpPr txBox="1">
                <a:spLocks noChangeArrowheads="1"/>
              </p:cNvSpPr>
              <p:nvPr/>
            </p:nvSpPr>
            <p:spPr bwMode="auto">
              <a:xfrm>
                <a:off x="25730" y="927874"/>
                <a:ext cx="9118270" cy="641105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smtClean="0">
                    <a:latin typeface="Book Antiqua" pitchFamily="18" charset="0"/>
                  </a:rPr>
                  <a:t>A random variable </a:t>
                </a:r>
                <a:r>
                  <a:rPr lang="en-US" b="1" dirty="0">
                    <a:solidFill>
                      <a:srgbClr val="00863D"/>
                    </a:solidFill>
                    <a:latin typeface="Book Antiqua" pitchFamily="18" charset="0"/>
                  </a:rPr>
                  <a:t>x</a:t>
                </a:r>
                <a:r>
                  <a:rPr lang="en-US" dirty="0">
                    <a:latin typeface="Book Antiqua" pitchFamily="18" charset="0"/>
                  </a:rPr>
                  <a:t> </a:t>
                </a:r>
                <a:r>
                  <a:rPr lang="en-US" dirty="0" smtClean="0">
                    <a:latin typeface="Book Antiqua" pitchFamily="18" charset="0"/>
                  </a:rPr>
                  <a:t>has mean </a:t>
                </a:r>
                <a:r>
                  <a:rPr lang="en-US" dirty="0">
                    <a:latin typeface="Book Antiqua" pitchFamily="18" charset="0"/>
                  </a:rPr>
                  <a:t>of </a:t>
                </a:r>
                <a:r>
                  <a:rPr lang="en-US" b="1" dirty="0">
                    <a:solidFill>
                      <a:srgbClr val="00863D"/>
                    </a:solidFill>
                    <a:latin typeface="Impact" pitchFamily="34" charset="0"/>
                    <a:cs typeface="Arial" charset="0"/>
                    <a:sym typeface="Symbol" panose="05050102010706020507" pitchFamily="18" charset="2"/>
                  </a:rPr>
                  <a:t></a:t>
                </a:r>
                <a:r>
                  <a:rPr lang="en-US" b="1" dirty="0">
                    <a:latin typeface="Impact" pitchFamily="34" charset="0"/>
                    <a:cs typeface="Arial" charset="0"/>
                    <a:sym typeface="Symbol" panose="05050102010706020507" pitchFamily="18" charset="2"/>
                  </a:rPr>
                  <a:t> </a:t>
                </a:r>
                <a:r>
                  <a:rPr lang="en-US" dirty="0">
                    <a:latin typeface="Book Antiqua" pitchFamily="18" charset="0"/>
                  </a:rPr>
                  <a:t>, and standard deviation of </a:t>
                </a:r>
                <a:r>
                  <a:rPr lang="el-GR" dirty="0" smtClean="0">
                    <a:solidFill>
                      <a:srgbClr val="00863D"/>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a:latin typeface="Book Antiqua" pitchFamily="18" charset="0"/>
                  </a:rPr>
                  <a:t>A random variable </a:t>
                </a:r>
                <a:r>
                  <a:rPr lang="en-US" b="1" dirty="0">
                    <a:solidFill>
                      <a:srgbClr val="A50023"/>
                    </a:solidFill>
                    <a:latin typeface="Book Antiqua" pitchFamily="18" charset="0"/>
                  </a:rPr>
                  <a:t>y</a:t>
                </a:r>
                <a:r>
                  <a:rPr lang="en-US" dirty="0">
                    <a:latin typeface="Book Antiqua" pitchFamily="18" charset="0"/>
                  </a:rPr>
                  <a:t> is equal to summation of </a:t>
                </a:r>
                <a:r>
                  <a:rPr lang="en-US" dirty="0" smtClean="0">
                    <a:solidFill>
                      <a:srgbClr val="0070C0"/>
                    </a:solidFill>
                    <a:latin typeface="Book Antiqua" pitchFamily="18" charset="0"/>
                  </a:rPr>
                  <a:t>2</a:t>
                </a:r>
                <a:r>
                  <a:rPr lang="en-US" dirty="0" smtClean="0">
                    <a:latin typeface="Book Antiqua" pitchFamily="18" charset="0"/>
                  </a:rPr>
                  <a:t> </a:t>
                </a:r>
                <a:r>
                  <a:rPr lang="en-US" dirty="0">
                    <a:latin typeface="Book Antiqua" pitchFamily="18" charset="0"/>
                  </a:rPr>
                  <a:t>random variable </a:t>
                </a:r>
                <a:r>
                  <a:rPr lang="en-US" dirty="0">
                    <a:solidFill>
                      <a:srgbClr val="00863D"/>
                    </a:solidFill>
                    <a:latin typeface="Book Antiqua" pitchFamily="18" charset="0"/>
                  </a:rPr>
                  <a:t>x</a:t>
                </a:r>
                <a:r>
                  <a:rPr lang="en-US" dirty="0" smtClean="0">
                    <a:solidFill>
                      <a:srgbClr val="1A1A7E"/>
                    </a:solidFill>
                    <a:latin typeface="Book Antiqua" pitchFamily="18" charset="0"/>
                    <a:sym typeface="Symbol" panose="05050102010706020507" pitchFamily="18" charset="2"/>
                  </a:rPr>
                  <a:t>.</a:t>
                </a:r>
              </a:p>
              <a:p>
                <a:r>
                  <a:rPr lang="en-US" b="1" dirty="0">
                    <a:solidFill>
                      <a:srgbClr val="A50023"/>
                    </a:solidFill>
                    <a:latin typeface="Book Antiqua" pitchFamily="18" charset="0"/>
                    <a:sym typeface="Symbol" panose="05050102010706020507" pitchFamily="18" charset="2"/>
                  </a:rPr>
                  <a:t>y</a:t>
                </a:r>
                <a:r>
                  <a:rPr lang="en-US" b="1" dirty="0" smtClean="0">
                    <a:solidFill>
                      <a:srgbClr val="1A1A7E"/>
                    </a:solidFill>
                    <a:latin typeface="Book Antiqua" pitchFamily="18" charset="0"/>
                    <a:sym typeface="Symbol" panose="05050102010706020507" pitchFamily="18" charset="2"/>
                  </a:rPr>
                  <a:t> = </a:t>
                </a:r>
                <a:r>
                  <a:rPr lang="en-US" b="1" dirty="0" smtClean="0">
                    <a:solidFill>
                      <a:srgbClr val="00863D"/>
                    </a:solidFill>
                    <a:latin typeface="Book Antiqua" pitchFamily="18" charset="0"/>
                    <a:sym typeface="Symbol" panose="05050102010706020507" pitchFamily="18" charset="2"/>
                  </a:rPr>
                  <a:t>x1+x2</a:t>
                </a:r>
              </a:p>
              <a:p>
                <a:r>
                  <a:rPr lang="en-US" b="1" dirty="0">
                    <a:solidFill>
                      <a:srgbClr val="00863D"/>
                    </a:solidFill>
                    <a:latin typeface="Book Antiqua" pitchFamily="18" charset="0"/>
                    <a:cs typeface="Times New Roman" pitchFamily="18" charset="0"/>
                  </a:rPr>
                  <a:t>x: (</a:t>
                </a:r>
                <a:r>
                  <a:rPr lang="en-US" b="1" dirty="0">
                    <a:solidFill>
                      <a:srgbClr val="00863D"/>
                    </a:solidFill>
                    <a:latin typeface="Impact" pitchFamily="34" charset="0"/>
                    <a:cs typeface="Arial" charset="0"/>
                    <a:sym typeface="Symbol" panose="05050102010706020507" pitchFamily="18" charset="2"/>
                  </a:rPr>
                  <a:t> ,</a:t>
                </a:r>
                <a:r>
                  <a:rPr lang="el-GR" b="1" dirty="0">
                    <a:solidFill>
                      <a:srgbClr val="00863D"/>
                    </a:solidFill>
                    <a:latin typeface="Book Antiqua" pitchFamily="18" charset="0"/>
                    <a:cs typeface="Times New Roman" pitchFamily="18" charset="0"/>
                  </a:rPr>
                  <a:t> σ</a:t>
                </a:r>
                <a:r>
                  <a:rPr lang="en-US" b="1" dirty="0">
                    <a:solidFill>
                      <a:srgbClr val="00863D"/>
                    </a:solidFill>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a:solidFill>
                      <a:srgbClr val="C00000"/>
                    </a:solidFill>
                    <a:latin typeface="Book Antiqua" pitchFamily="18" charset="0"/>
                    <a:cs typeface="Times New Roman" pitchFamily="18" charset="0"/>
                  </a:rPr>
                  <a:t>y: (?,?)</a:t>
                </a:r>
              </a:p>
              <a:p>
                <a:endParaRPr lang="en-US" b="1" dirty="0">
                  <a:solidFill>
                    <a:srgbClr val="00863D"/>
                  </a:solidFill>
                  <a:latin typeface="Book Antiqua" pitchFamily="18" charset="0"/>
                  <a:sym typeface="Symbol" panose="05050102010706020507" pitchFamily="18" charset="2"/>
                </a:endParaRPr>
              </a:p>
              <a:p>
                <a:r>
                  <a:rPr lang="en-US" b="1" dirty="0" smtClean="0">
                    <a:solidFill>
                      <a:srgbClr val="C00000"/>
                    </a:solidFill>
                    <a:latin typeface="Impact" pitchFamily="34" charset="0"/>
                    <a:cs typeface="Arial" charset="0"/>
                    <a:sym typeface="Symbol" panose="05050102010706020507" pitchFamily="18" charset="2"/>
                  </a:rPr>
                  <a:t></a:t>
                </a:r>
                <a:r>
                  <a:rPr lang="en-US" b="1" baseline="-25000" dirty="0">
                    <a:solidFill>
                      <a:srgbClr val="C00000"/>
                    </a:solidFill>
                    <a:latin typeface="Book Antiqua" pitchFamily="18" charset="0"/>
                    <a:cs typeface="Times New Roman" pitchFamily="18" charset="0"/>
                  </a:rPr>
                  <a:t>y</a:t>
                </a:r>
                <a:r>
                  <a:rPr lang="en-US" b="1" dirty="0" smtClean="0">
                    <a:latin typeface="Impact" pitchFamily="34" charset="0"/>
                    <a:cs typeface="Arial" charset="0"/>
                    <a:sym typeface="Symbol" panose="05050102010706020507" pitchFamily="18" charset="2"/>
                  </a:rPr>
                  <a:t> </a:t>
                </a:r>
                <a:r>
                  <a:rPr lang="en-US" b="1" dirty="0" smtClean="0">
                    <a:solidFill>
                      <a:srgbClr val="00863D"/>
                    </a:solidFill>
                    <a:latin typeface="Impact" pitchFamily="34" charset="0"/>
                    <a:cs typeface="Arial" charset="0"/>
                    <a:sym typeface="Symbol" panose="05050102010706020507" pitchFamily="18" charset="2"/>
                  </a:rPr>
                  <a:t>= </a:t>
                </a:r>
                <a:r>
                  <a:rPr lang="en-US" b="1" dirty="0" smtClean="0">
                    <a:solidFill>
                      <a:srgbClr val="00863D"/>
                    </a:solidFill>
                    <a:latin typeface="Book Antiqua" panose="02040602050305030304" pitchFamily="18" charset="0"/>
                    <a:cs typeface="Arial" charset="0"/>
                    <a:sym typeface="Symbol" panose="05050102010706020507" pitchFamily="18" charset="2"/>
                  </a:rPr>
                  <a:t>2</a:t>
                </a:r>
                <a:r>
                  <a:rPr lang="en-US" b="1" dirty="0" smtClean="0">
                    <a:solidFill>
                      <a:srgbClr val="00863D"/>
                    </a:solidFill>
                    <a:latin typeface="Impact" pitchFamily="34" charset="0"/>
                    <a:cs typeface="Arial" charset="0"/>
                    <a:sym typeface="Symbol" panose="05050102010706020507" pitchFamily="18" charset="2"/>
                  </a:rPr>
                  <a:t> </a:t>
                </a:r>
                <a:r>
                  <a:rPr lang="en-US" b="1" dirty="0">
                    <a:solidFill>
                      <a:srgbClr val="00863D"/>
                    </a:solidFill>
                    <a:latin typeface="Impact" pitchFamily="34" charset="0"/>
                    <a:cs typeface="Arial" charset="0"/>
                    <a:sym typeface="Symbol" panose="05050102010706020507" pitchFamily="18" charset="2"/>
                  </a:rPr>
                  <a:t></a:t>
                </a:r>
                <a:endParaRPr lang="en-US" b="1" dirty="0">
                  <a:solidFill>
                    <a:srgbClr val="C00000"/>
                  </a:solidFill>
                  <a:latin typeface="Book Antiqua" pitchFamily="18" charset="0"/>
                  <a:cs typeface="Times New Roman" pitchFamily="18" charset="0"/>
                </a:endParaRPr>
              </a:p>
              <a:p>
                <a:r>
                  <a:rPr lang="el-GR" b="1" dirty="0" smtClean="0">
                    <a:solidFill>
                      <a:srgbClr val="C00000"/>
                    </a:solidFill>
                    <a:latin typeface="Book Antiqua" pitchFamily="18" charset="0"/>
                    <a:cs typeface="Times New Roman" pitchFamily="18" charset="0"/>
                  </a:rPr>
                  <a:t>σ</a:t>
                </a:r>
                <a:r>
                  <a:rPr lang="en-US" b="1" baseline="-25000" dirty="0" smtClean="0">
                    <a:solidFill>
                      <a:srgbClr val="C00000"/>
                    </a:solidFill>
                    <a:latin typeface="Book Antiqua" pitchFamily="18" charset="0"/>
                    <a:cs typeface="Times New Roman" pitchFamily="18" charset="0"/>
                  </a:rPr>
                  <a:t> </a:t>
                </a:r>
                <a:r>
                  <a:rPr lang="en-US" b="1" baseline="-25000" dirty="0">
                    <a:solidFill>
                      <a:srgbClr val="C00000"/>
                    </a:solidFill>
                    <a:latin typeface="Book Antiqua" pitchFamily="18" charset="0"/>
                    <a:cs typeface="Times New Roman" pitchFamily="18" charset="0"/>
                  </a:rPr>
                  <a:t>y </a:t>
                </a:r>
                <a:r>
                  <a:rPr lang="en-US" b="1" baseline="30000" dirty="0" smtClean="0">
                    <a:solidFill>
                      <a:srgbClr val="C00000"/>
                    </a:solidFill>
                    <a:latin typeface="Book Antiqua" pitchFamily="18" charset="0"/>
                    <a:cs typeface="Times New Roman" pitchFamily="18" charset="0"/>
                  </a:rPr>
                  <a:t>2</a:t>
                </a:r>
                <a:r>
                  <a:rPr lang="en-US" b="1" baseline="-25000" dirty="0" smtClean="0">
                    <a:solidFill>
                      <a:srgbClr val="C00000"/>
                    </a:solidFill>
                    <a:latin typeface="Book Antiqua" pitchFamily="18" charset="0"/>
                    <a:cs typeface="Times New Roman" pitchFamily="18" charset="0"/>
                  </a:rPr>
                  <a:t>  </a:t>
                </a:r>
                <a:r>
                  <a:rPr lang="en-US" b="1" dirty="0" smtClean="0">
                    <a:solidFill>
                      <a:srgbClr val="C00000"/>
                    </a:solidFill>
                    <a:latin typeface="Book Antiqua" pitchFamily="18" charset="0"/>
                    <a:cs typeface="Times New Roman" pitchFamily="18" charset="0"/>
                  </a:rPr>
                  <a:t>=</a:t>
                </a:r>
                <a:r>
                  <a:rPr lang="en-US" b="1" baseline="-25000" dirty="0">
                    <a:solidFill>
                      <a:srgbClr val="C00000"/>
                    </a:solidFill>
                    <a:latin typeface="Book Antiqua" pitchFamily="18" charset="0"/>
                    <a:cs typeface="Times New Roman" pitchFamily="18" charset="0"/>
                  </a:rPr>
                  <a:t> </a:t>
                </a:r>
                <a:r>
                  <a:rPr lang="en-US" b="1" dirty="0" smtClean="0">
                    <a:solidFill>
                      <a:srgbClr val="00863D"/>
                    </a:solidFill>
                    <a:latin typeface="Impact" pitchFamily="34" charset="0"/>
                    <a:cs typeface="Arial" charset="0"/>
                  </a:rPr>
                  <a:t> </a:t>
                </a:r>
                <a:r>
                  <a:rPr lang="en-US" b="1" dirty="0" smtClean="0">
                    <a:solidFill>
                      <a:srgbClr val="0070C0"/>
                    </a:solidFill>
                    <a:latin typeface="Book Antiqua" pitchFamily="18" charset="0"/>
                  </a:rPr>
                  <a:t>2</a:t>
                </a:r>
                <a:r>
                  <a:rPr lang="el-GR" b="1" dirty="0" smtClean="0">
                    <a:solidFill>
                      <a:srgbClr val="00863D"/>
                    </a:solidFill>
                    <a:latin typeface="Book Antiqua" pitchFamily="18" charset="0"/>
                    <a:cs typeface="Times New Roman" pitchFamily="18" charset="0"/>
                  </a:rPr>
                  <a:t> σ</a:t>
                </a:r>
                <a:r>
                  <a:rPr lang="en-US" b="1" baseline="30000" dirty="0" smtClean="0">
                    <a:solidFill>
                      <a:srgbClr val="00863D"/>
                    </a:solidFill>
                    <a:latin typeface="Book Antiqua" pitchFamily="18" charset="0"/>
                    <a:cs typeface="Times New Roman" pitchFamily="18" charset="0"/>
                  </a:rPr>
                  <a:t>2   </a:t>
                </a:r>
                <a:r>
                  <a:rPr lang="en-US" b="1" dirty="0" smtClean="0">
                    <a:solidFill>
                      <a:srgbClr val="00863D"/>
                    </a:solidFill>
                    <a:latin typeface="Book Antiqua" pitchFamily="18" charset="0"/>
                    <a:cs typeface="Times New Roman" pitchFamily="18" charset="0"/>
                    <a:sym typeface="Wingdings" panose="05000000000000000000" pitchFamily="2" charset="2"/>
                  </a:rPr>
                  <a:t> </a:t>
                </a:r>
                <a:r>
                  <a:rPr lang="en-US" b="1" dirty="0" smtClean="0">
                    <a:solidFill>
                      <a:srgbClr val="C00000"/>
                    </a:solidFill>
                    <a:latin typeface="Book Antiqua" pitchFamily="18" charset="0"/>
                    <a:cs typeface="Times New Roman" pitchFamily="18" charset="0"/>
                  </a:rPr>
                  <a:t> </a:t>
                </a:r>
                <a:r>
                  <a:rPr lang="el-GR" b="1" dirty="0">
                    <a:solidFill>
                      <a:srgbClr val="C00000"/>
                    </a:solidFill>
                    <a:latin typeface="Book Antiqua" pitchFamily="18" charset="0"/>
                    <a:cs typeface="Times New Roman" pitchFamily="18" charset="0"/>
                  </a:rPr>
                  <a:t>σ</a:t>
                </a:r>
                <a:r>
                  <a:rPr lang="en-US" b="1" baseline="-25000" dirty="0">
                    <a:solidFill>
                      <a:srgbClr val="C00000"/>
                    </a:solidFill>
                    <a:latin typeface="Book Antiqua" pitchFamily="18" charset="0"/>
                    <a:cs typeface="Times New Roman" pitchFamily="18" charset="0"/>
                  </a:rPr>
                  <a:t> </a:t>
                </a:r>
                <a:r>
                  <a:rPr lang="en-US" b="1" baseline="-25000" dirty="0" smtClean="0">
                    <a:solidFill>
                      <a:srgbClr val="C00000"/>
                    </a:solidFill>
                    <a:latin typeface="Book Antiqua" pitchFamily="18" charset="0"/>
                    <a:cs typeface="Times New Roman" pitchFamily="18" charset="0"/>
                  </a:rPr>
                  <a:t>y</a:t>
                </a:r>
                <a:r>
                  <a:rPr lang="en-US" b="1" dirty="0" smtClean="0">
                    <a:solidFill>
                      <a:srgbClr val="C00000"/>
                    </a:solidFill>
                    <a:latin typeface="Book Antiqua" pitchFamily="18" charset="0"/>
                    <a:cs typeface="Times New Roman" pitchFamily="18" charset="0"/>
                  </a:rPr>
                  <a:t> </a:t>
                </a:r>
                <a:r>
                  <a:rPr lang="en-US" b="1" dirty="0" smtClean="0">
                    <a:latin typeface="Book Antiqua" pitchFamily="18" charset="0"/>
                    <a:cs typeface="Times New Roman" pitchFamily="18" charset="0"/>
                  </a:rPr>
                  <a:t>= </a:t>
                </a:r>
                <a14:m>
                  <m:oMath xmlns:m="http://schemas.openxmlformats.org/officeDocument/2006/math">
                    <m:rad>
                      <m:radPr>
                        <m:degHide m:val="on"/>
                        <m:ctrlPr>
                          <a:rPr lang="en-US"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2</m:t>
                        </m:r>
                      </m:e>
                    </m:rad>
                    <m:r>
                      <a:rPr lang="en-US" b="1" i="0" dirty="0" smtClean="0">
                        <a:solidFill>
                          <a:schemeClr val="tx1"/>
                        </a:solidFill>
                        <a:latin typeface="Cambria Math" panose="02040503050406030204" pitchFamily="18" charset="0"/>
                      </a:rPr>
                      <m:t> </m:t>
                    </m:r>
                  </m:oMath>
                </a14:m>
                <a:r>
                  <a:rPr lang="el-GR" b="1" dirty="0" smtClean="0">
                    <a:solidFill>
                      <a:srgbClr val="00863D"/>
                    </a:solidFill>
                    <a:latin typeface="Book Antiqua" pitchFamily="18" charset="0"/>
                    <a:cs typeface="Times New Roman" pitchFamily="18" charset="0"/>
                  </a:rPr>
                  <a:t>σ</a:t>
                </a:r>
                <a:endParaRPr lang="en-US" b="1" dirty="0" smtClean="0">
                  <a:solidFill>
                    <a:srgbClr val="00863D"/>
                  </a:solidFill>
                  <a:latin typeface="Book Antiqua" pitchFamily="18" charset="0"/>
                  <a:cs typeface="Times New Roman" pitchFamily="18" charset="0"/>
                </a:endParaRPr>
              </a:p>
              <a:p>
                <a:endParaRPr lang="en-US" b="1" dirty="0" smtClean="0">
                  <a:solidFill>
                    <a:srgbClr val="A50023"/>
                  </a:solidFill>
                  <a:latin typeface="Book Antiqua" pitchFamily="18" charset="0"/>
                  <a:sym typeface="Symbol" panose="05050102010706020507" pitchFamily="18" charset="2"/>
                </a:endParaRPr>
              </a:p>
              <a:p>
                <a:r>
                  <a:rPr lang="en-US" b="1" dirty="0" smtClean="0">
                    <a:solidFill>
                      <a:srgbClr val="A50023"/>
                    </a:solidFill>
                    <a:latin typeface="Book Antiqua" pitchFamily="18" charset="0"/>
                    <a:sym typeface="Symbol" panose="05050102010706020507" pitchFamily="18" charset="2"/>
                  </a:rPr>
                  <a:t>y</a:t>
                </a:r>
                <a:r>
                  <a:rPr lang="en-US" b="1" dirty="0" smtClean="0">
                    <a:solidFill>
                      <a:srgbClr val="1A1A7E"/>
                    </a:solidFill>
                    <a:latin typeface="Book Antiqua" pitchFamily="18" charset="0"/>
                    <a:sym typeface="Symbol" panose="05050102010706020507" pitchFamily="18" charset="2"/>
                  </a:rPr>
                  <a:t> </a:t>
                </a:r>
                <a:r>
                  <a:rPr lang="en-US" b="1" dirty="0">
                    <a:solidFill>
                      <a:srgbClr val="1A1A7E"/>
                    </a:solidFill>
                    <a:latin typeface="Book Antiqua" pitchFamily="18" charset="0"/>
                    <a:sym typeface="Symbol" panose="05050102010706020507" pitchFamily="18" charset="2"/>
                  </a:rPr>
                  <a:t>= </a:t>
                </a:r>
                <a:r>
                  <a:rPr lang="en-US" b="1" dirty="0" smtClean="0">
                    <a:solidFill>
                      <a:srgbClr val="00863D"/>
                    </a:solidFill>
                    <a:latin typeface="Book Antiqua" pitchFamily="18" charset="0"/>
                    <a:sym typeface="Symbol" panose="05050102010706020507" pitchFamily="18" charset="2"/>
                  </a:rPr>
                  <a:t>x1+x2+ x3+ ……….+</a:t>
                </a:r>
                <a:r>
                  <a:rPr lang="en-US" b="1" dirty="0" err="1" smtClean="0">
                    <a:solidFill>
                      <a:srgbClr val="00863D"/>
                    </a:solidFill>
                    <a:latin typeface="Book Antiqua" pitchFamily="18" charset="0"/>
                    <a:sym typeface="Symbol" panose="05050102010706020507" pitchFamily="18" charset="2"/>
                  </a:rPr>
                  <a:t>xn</a:t>
                </a:r>
                <a:endParaRPr lang="en-US" b="1" dirty="0">
                  <a:solidFill>
                    <a:srgbClr val="00863D"/>
                  </a:solidFill>
                  <a:latin typeface="Book Antiqua" pitchFamily="18" charset="0"/>
                  <a:sym typeface="Symbol" panose="05050102010706020507" pitchFamily="18" charset="2"/>
                </a:endParaRPr>
              </a:p>
              <a:p>
                <a:r>
                  <a:rPr lang="en-US" b="1" dirty="0">
                    <a:solidFill>
                      <a:srgbClr val="00863D"/>
                    </a:solidFill>
                    <a:latin typeface="Book Antiqua" pitchFamily="18" charset="0"/>
                    <a:cs typeface="Times New Roman" pitchFamily="18" charset="0"/>
                  </a:rPr>
                  <a:t>x: (</a:t>
                </a:r>
                <a:r>
                  <a:rPr lang="en-US" b="1" dirty="0">
                    <a:solidFill>
                      <a:srgbClr val="00863D"/>
                    </a:solidFill>
                    <a:latin typeface="Impact" pitchFamily="34" charset="0"/>
                    <a:cs typeface="Arial" charset="0"/>
                    <a:sym typeface="Symbol" panose="05050102010706020507" pitchFamily="18" charset="2"/>
                  </a:rPr>
                  <a:t> ,</a:t>
                </a:r>
                <a:r>
                  <a:rPr lang="el-GR" b="1" dirty="0">
                    <a:solidFill>
                      <a:srgbClr val="00863D"/>
                    </a:solidFill>
                    <a:latin typeface="Book Antiqua" pitchFamily="18" charset="0"/>
                    <a:cs typeface="Times New Roman" pitchFamily="18" charset="0"/>
                  </a:rPr>
                  <a:t> σ</a:t>
                </a:r>
                <a:r>
                  <a:rPr lang="en-US" b="1" dirty="0">
                    <a:solidFill>
                      <a:srgbClr val="00863D"/>
                    </a:solidFill>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smtClean="0">
                    <a:solidFill>
                      <a:srgbClr val="C00000"/>
                    </a:solidFill>
                    <a:latin typeface="Book Antiqua" pitchFamily="18" charset="0"/>
                    <a:cs typeface="Times New Roman" pitchFamily="18" charset="0"/>
                  </a:rPr>
                  <a:t>y = </a:t>
                </a:r>
                <a:r>
                  <a:rPr lang="en-US" b="1" dirty="0" err="1" smtClean="0">
                    <a:solidFill>
                      <a:srgbClr val="C00000"/>
                    </a:solidFill>
                    <a:latin typeface="Book Antiqua" pitchFamily="18" charset="0"/>
                    <a:cs typeface="Times New Roman" pitchFamily="18" charset="0"/>
                  </a:rPr>
                  <a:t>nx</a:t>
                </a:r>
                <a:r>
                  <a:rPr lang="en-US" b="1" dirty="0" smtClean="0">
                    <a:solidFill>
                      <a:srgbClr val="C00000"/>
                    </a:solidFill>
                    <a:latin typeface="Book Antiqua" pitchFamily="18" charset="0"/>
                    <a:cs typeface="Times New Roman" pitchFamily="18" charset="0"/>
                  </a:rPr>
                  <a:t>: </a:t>
                </a:r>
                <a:r>
                  <a:rPr lang="en-US" b="1" dirty="0">
                    <a:solidFill>
                      <a:srgbClr val="C00000"/>
                    </a:solidFill>
                    <a:latin typeface="Book Antiqua" pitchFamily="18" charset="0"/>
                    <a:cs typeface="Times New Roman" pitchFamily="18" charset="0"/>
                  </a:rPr>
                  <a:t>(?,?)</a:t>
                </a:r>
              </a:p>
              <a:p>
                <a:r>
                  <a:rPr lang="en-US" b="1" dirty="0" smtClean="0">
                    <a:solidFill>
                      <a:srgbClr val="C00000"/>
                    </a:solidFill>
                    <a:latin typeface="Impact" pitchFamily="34" charset="0"/>
                    <a:cs typeface="Arial" charset="0"/>
                    <a:sym typeface="Symbol" panose="05050102010706020507" pitchFamily="18" charset="2"/>
                  </a:rPr>
                  <a:t></a:t>
                </a:r>
                <a:r>
                  <a:rPr lang="en-US" b="1" baseline="-25000" dirty="0">
                    <a:solidFill>
                      <a:srgbClr val="C00000"/>
                    </a:solidFill>
                    <a:latin typeface="Book Antiqua" pitchFamily="18" charset="0"/>
                    <a:cs typeface="Times New Roman" pitchFamily="18" charset="0"/>
                  </a:rPr>
                  <a:t>y</a:t>
                </a:r>
                <a:r>
                  <a:rPr lang="en-US" b="1" dirty="0">
                    <a:latin typeface="Impact" pitchFamily="34" charset="0"/>
                    <a:cs typeface="Arial" charset="0"/>
                    <a:sym typeface="Symbol" panose="05050102010706020507" pitchFamily="18" charset="2"/>
                  </a:rPr>
                  <a:t> </a:t>
                </a:r>
                <a:r>
                  <a:rPr lang="en-US" b="1" dirty="0">
                    <a:solidFill>
                      <a:srgbClr val="C00000"/>
                    </a:solidFill>
                    <a:latin typeface="Book Antiqua" pitchFamily="18" charset="0"/>
                    <a:cs typeface="Times New Roman" pitchFamily="18" charset="0"/>
                  </a:rPr>
                  <a:t>= </a:t>
                </a:r>
                <a:r>
                  <a:rPr lang="en-US" b="1" dirty="0" smtClean="0">
                    <a:solidFill>
                      <a:srgbClr val="00863D"/>
                    </a:solidFill>
                    <a:latin typeface="Impact" pitchFamily="34" charset="0"/>
                    <a:cs typeface="Arial" charset="0"/>
                    <a:sym typeface="Symbol" panose="05050102010706020507" pitchFamily="18" charset="2"/>
                  </a:rPr>
                  <a:t> </a:t>
                </a:r>
                <a:r>
                  <a:rPr lang="en-US" b="1" dirty="0">
                    <a:solidFill>
                      <a:srgbClr val="00863D"/>
                    </a:solidFill>
                    <a:latin typeface="Book Antiqua" panose="02040602050305030304" pitchFamily="18" charset="0"/>
                    <a:cs typeface="Arial" charset="0"/>
                    <a:sym typeface="Symbol" panose="05050102010706020507" pitchFamily="18" charset="2"/>
                  </a:rPr>
                  <a:t>n</a:t>
                </a:r>
                <a:r>
                  <a:rPr lang="en-US" b="1" dirty="0" smtClean="0">
                    <a:solidFill>
                      <a:srgbClr val="00863D"/>
                    </a:solidFill>
                    <a:latin typeface="Impact" pitchFamily="34" charset="0"/>
                    <a:cs typeface="Arial" charset="0"/>
                    <a:sym typeface="Symbol" panose="05050102010706020507" pitchFamily="18" charset="2"/>
                  </a:rPr>
                  <a:t></a:t>
                </a:r>
                <a:endParaRPr lang="en-US" b="1" dirty="0">
                  <a:solidFill>
                    <a:srgbClr val="C00000"/>
                  </a:solidFill>
                  <a:latin typeface="Book Antiqua" pitchFamily="18" charset="0"/>
                  <a:cs typeface="Times New Roman" pitchFamily="18" charset="0"/>
                </a:endParaRPr>
              </a:p>
              <a:p>
                <a:r>
                  <a:rPr lang="el-GR" b="1" dirty="0" smtClean="0">
                    <a:solidFill>
                      <a:srgbClr val="C00000"/>
                    </a:solidFill>
                    <a:latin typeface="Book Antiqua" pitchFamily="18" charset="0"/>
                    <a:cs typeface="Times New Roman" pitchFamily="18" charset="0"/>
                  </a:rPr>
                  <a:t>σ</a:t>
                </a:r>
                <a:r>
                  <a:rPr lang="en-US" b="1" baseline="-25000" dirty="0" smtClean="0">
                    <a:solidFill>
                      <a:srgbClr val="C00000"/>
                    </a:solidFill>
                    <a:latin typeface="Book Antiqua" pitchFamily="18" charset="0"/>
                    <a:cs typeface="Times New Roman" pitchFamily="18" charset="0"/>
                  </a:rPr>
                  <a:t> </a:t>
                </a:r>
                <a:r>
                  <a:rPr lang="en-US" b="1" baseline="-25000" dirty="0">
                    <a:solidFill>
                      <a:srgbClr val="C00000"/>
                    </a:solidFill>
                    <a:latin typeface="Book Antiqua" pitchFamily="18" charset="0"/>
                    <a:cs typeface="Times New Roman" pitchFamily="18" charset="0"/>
                  </a:rPr>
                  <a:t>y </a:t>
                </a:r>
                <a:r>
                  <a:rPr lang="en-US" b="1" baseline="30000" dirty="0">
                    <a:solidFill>
                      <a:srgbClr val="C00000"/>
                    </a:solidFill>
                    <a:latin typeface="Book Antiqua" pitchFamily="18" charset="0"/>
                    <a:cs typeface="Times New Roman" pitchFamily="18" charset="0"/>
                  </a:rPr>
                  <a:t>2</a:t>
                </a:r>
                <a:r>
                  <a:rPr lang="en-US" b="1" baseline="-25000" dirty="0">
                    <a:solidFill>
                      <a:srgbClr val="C00000"/>
                    </a:solidFill>
                    <a:latin typeface="Book Antiqua" pitchFamily="18" charset="0"/>
                    <a:cs typeface="Times New Roman" pitchFamily="18" charset="0"/>
                  </a:rPr>
                  <a:t>  </a:t>
                </a:r>
                <a:r>
                  <a:rPr lang="en-US" b="1" dirty="0">
                    <a:solidFill>
                      <a:srgbClr val="C00000"/>
                    </a:solidFill>
                    <a:latin typeface="Book Antiqua" pitchFamily="18" charset="0"/>
                    <a:cs typeface="Times New Roman" pitchFamily="18" charset="0"/>
                  </a:rPr>
                  <a:t>= </a:t>
                </a:r>
                <a:r>
                  <a:rPr lang="en-US" b="1" dirty="0" smtClean="0">
                    <a:solidFill>
                      <a:srgbClr val="00863D"/>
                    </a:solidFill>
                    <a:latin typeface="Impact" pitchFamily="34" charset="0"/>
                    <a:cs typeface="Arial" charset="0"/>
                  </a:rPr>
                  <a:t> </a:t>
                </a:r>
                <a:r>
                  <a:rPr lang="en-US" b="1" dirty="0" smtClean="0">
                    <a:solidFill>
                      <a:srgbClr val="0070C0"/>
                    </a:solidFill>
                    <a:latin typeface="Book Antiqua" pitchFamily="18" charset="0"/>
                  </a:rPr>
                  <a:t>n</a:t>
                </a:r>
                <a:r>
                  <a:rPr lang="el-GR" b="1" dirty="0" smtClean="0">
                    <a:solidFill>
                      <a:srgbClr val="00863D"/>
                    </a:solidFill>
                    <a:latin typeface="Book Antiqua" pitchFamily="18" charset="0"/>
                    <a:cs typeface="Times New Roman" pitchFamily="18" charset="0"/>
                  </a:rPr>
                  <a:t> </a:t>
                </a:r>
                <a:r>
                  <a:rPr lang="el-GR" b="1" dirty="0">
                    <a:solidFill>
                      <a:srgbClr val="00863D"/>
                    </a:solidFill>
                    <a:latin typeface="Book Antiqua" pitchFamily="18" charset="0"/>
                    <a:cs typeface="Times New Roman" pitchFamily="18" charset="0"/>
                  </a:rPr>
                  <a:t>σ</a:t>
                </a:r>
                <a:r>
                  <a:rPr lang="en-US" b="1" baseline="30000" dirty="0" smtClean="0">
                    <a:solidFill>
                      <a:srgbClr val="00863D"/>
                    </a:solidFill>
                    <a:latin typeface="Book Antiqua" pitchFamily="18" charset="0"/>
                    <a:cs typeface="Times New Roman" pitchFamily="18" charset="0"/>
                  </a:rPr>
                  <a:t>2   </a:t>
                </a:r>
                <a:r>
                  <a:rPr lang="en-US" b="1" dirty="0" smtClean="0">
                    <a:solidFill>
                      <a:srgbClr val="00863D"/>
                    </a:solidFill>
                    <a:latin typeface="Book Antiqua" pitchFamily="18" charset="0"/>
                    <a:cs typeface="Times New Roman" pitchFamily="18" charset="0"/>
                    <a:sym typeface="Wingdings" panose="05000000000000000000" pitchFamily="2" charset="2"/>
                  </a:rPr>
                  <a:t> </a:t>
                </a:r>
                <a:r>
                  <a:rPr lang="el-GR" b="1" dirty="0" smtClean="0">
                    <a:solidFill>
                      <a:srgbClr val="C00000"/>
                    </a:solidFill>
                    <a:latin typeface="Book Antiqua" pitchFamily="18" charset="0"/>
                    <a:cs typeface="Times New Roman" pitchFamily="18" charset="0"/>
                  </a:rPr>
                  <a:t>σ</a:t>
                </a:r>
                <a:r>
                  <a:rPr lang="en-US" b="1" baseline="-25000" dirty="0" smtClean="0">
                    <a:solidFill>
                      <a:srgbClr val="C00000"/>
                    </a:solidFill>
                    <a:latin typeface="Book Antiqua" pitchFamily="18" charset="0"/>
                    <a:cs typeface="Times New Roman" pitchFamily="18" charset="0"/>
                  </a:rPr>
                  <a:t> </a:t>
                </a:r>
                <a:r>
                  <a:rPr lang="en-US" b="1" baseline="-25000" dirty="0">
                    <a:solidFill>
                      <a:srgbClr val="C00000"/>
                    </a:solidFill>
                    <a:latin typeface="Book Antiqua" pitchFamily="18" charset="0"/>
                    <a:cs typeface="Times New Roman" pitchFamily="18" charset="0"/>
                  </a:rPr>
                  <a:t>y</a:t>
                </a:r>
                <a:r>
                  <a:rPr lang="en-US" b="1" dirty="0">
                    <a:solidFill>
                      <a:srgbClr val="C00000"/>
                    </a:solidFill>
                    <a:latin typeface="Book Antiqua" pitchFamily="18" charset="0"/>
                    <a:cs typeface="Times New Roman" pitchFamily="18" charset="0"/>
                  </a:rPr>
                  <a:t> </a:t>
                </a:r>
                <a:r>
                  <a:rPr lang="en-US" b="1" dirty="0">
                    <a:latin typeface="Book Antiqua" pitchFamily="18" charset="0"/>
                    <a:cs typeface="Times New Roman" pitchFamily="18" charset="0"/>
                  </a:rPr>
                  <a:t>= </a:t>
                </a:r>
                <a14:m>
                  <m:oMath xmlns:m="http://schemas.openxmlformats.org/officeDocument/2006/math">
                    <m:rad>
                      <m:radPr>
                        <m:degHide m:val="on"/>
                        <m:ctrlPr>
                          <a:rPr lang="en-US" i="1" dirty="0">
                            <a:latin typeface="Cambria Math" panose="02040503050406030204" pitchFamily="18" charset="0"/>
                          </a:rPr>
                        </m:ctrlPr>
                      </m:radPr>
                      <m:deg/>
                      <m:e>
                        <m:r>
                          <a:rPr lang="en-US" b="0" i="1" dirty="0" smtClean="0">
                            <a:latin typeface="Cambria Math" panose="02040503050406030204" pitchFamily="18" charset="0"/>
                          </a:rPr>
                          <m:t>𝑛</m:t>
                        </m:r>
                      </m:e>
                    </m:rad>
                    <m:r>
                      <a:rPr lang="en-US" b="1" dirty="0">
                        <a:latin typeface="Cambria Math" panose="02040503050406030204" pitchFamily="18" charset="0"/>
                      </a:rPr>
                      <m:t> </m:t>
                    </m:r>
                  </m:oMath>
                </a14:m>
                <a:r>
                  <a:rPr lang="el-GR" b="1" dirty="0">
                    <a:solidFill>
                      <a:srgbClr val="00863D"/>
                    </a:solidFill>
                    <a:latin typeface="Book Antiqua" pitchFamily="18" charset="0"/>
                    <a:cs typeface="Times New Roman" pitchFamily="18" charset="0"/>
                  </a:rPr>
                  <a:t>σ</a:t>
                </a:r>
                <a:endParaRPr lang="en-US" b="1" dirty="0">
                  <a:solidFill>
                    <a:srgbClr val="00863D"/>
                  </a:solidFill>
                  <a:latin typeface="Book Antiqua" pitchFamily="18" charset="0"/>
                  <a:cs typeface="Times New Roman" pitchFamily="18" charset="0"/>
                </a:endParaRPr>
              </a:p>
              <a:p>
                <a:endParaRPr lang="en-US" b="1" dirty="0">
                  <a:solidFill>
                    <a:srgbClr val="00863D"/>
                  </a:solidFill>
                  <a:latin typeface="Book Antiqua" pitchFamily="18" charset="0"/>
                  <a:cs typeface="Times New Roman" pitchFamily="18" charset="0"/>
                </a:endParaRPr>
              </a:p>
              <a:p>
                <a:endParaRPr lang="en-US" b="1" dirty="0" smtClean="0">
                  <a:solidFill>
                    <a:srgbClr val="00863D"/>
                  </a:solidFill>
                  <a:latin typeface="Book Antiqua" pitchFamily="18" charset="0"/>
                  <a:cs typeface="Times New Roman" pitchFamily="18" charset="0"/>
                </a:endParaRPr>
              </a:p>
              <a:p>
                <a:endParaRPr lang="en-US" b="1" baseline="30000" dirty="0">
                  <a:solidFill>
                    <a:srgbClr val="00863D"/>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p:txBody>
          </p:sp>
        </mc:Choice>
        <mc:Fallback xmlns="">
          <p:sp>
            <p:nvSpPr>
              <p:cNvPr id="11276" name="Text Box 11"/>
              <p:cNvSpPr txBox="1">
                <a:spLocks noRot="1" noChangeAspect="1" noMove="1" noResize="1" noEditPoints="1" noAdjustHandles="1" noChangeArrowheads="1" noChangeShapeType="1" noTextEdit="1"/>
              </p:cNvSpPr>
              <p:nvPr/>
            </p:nvSpPr>
            <p:spPr bwMode="auto">
              <a:xfrm>
                <a:off x="25730" y="927874"/>
                <a:ext cx="9118270" cy="6411050"/>
              </a:xfrm>
              <a:prstGeom prst="rect">
                <a:avLst/>
              </a:prstGeom>
              <a:blipFill rotWithShape="0">
                <a:blip r:embed="rId3"/>
                <a:stretch>
                  <a:fillRect l="-1003" t="-9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4" name="Text Box 3"/>
          <p:cNvSpPr txBox="1">
            <a:spLocks noChangeArrowheads="1"/>
          </p:cNvSpPr>
          <p:nvPr/>
        </p:nvSpPr>
        <p:spPr bwMode="auto">
          <a:xfrm>
            <a:off x="-16099" y="89893"/>
            <a:ext cx="94114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600" dirty="0">
                <a:latin typeface="Impact" pitchFamily="34" charset="0"/>
                <a:cs typeface="Arial" charset="0"/>
              </a:rPr>
              <a:t>X:</a:t>
            </a:r>
            <a:r>
              <a:rPr lang="en-US" sz="3600" b="1" dirty="0">
                <a:latin typeface="Impact" pitchFamily="34" charset="0"/>
                <a:cs typeface="Arial" charset="0"/>
                <a:sym typeface="Symbol" panose="05050102010706020507" pitchFamily="18" charset="2"/>
              </a:rPr>
              <a:t> , , </a:t>
            </a:r>
            <a:r>
              <a:rPr lang="en-US" sz="3600" dirty="0">
                <a:latin typeface="Impact" pitchFamily="34" charset="0"/>
                <a:cs typeface="Arial" charset="0"/>
              </a:rPr>
              <a:t>y = x1+X2, </a:t>
            </a:r>
            <a:r>
              <a:rPr lang="en-US" sz="4400" b="1" dirty="0">
                <a:latin typeface="Impact" pitchFamily="34" charset="0"/>
                <a:cs typeface="Arial" charset="0"/>
                <a:sym typeface="Symbol" panose="05050102010706020507" pitchFamily="18" charset="2"/>
              </a:rPr>
              <a:t></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 2</a:t>
            </a:r>
            <a:r>
              <a:rPr lang="en-US" sz="4400" b="1" dirty="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4400" b="1" dirty="0">
                <a:latin typeface="Impact" pitchFamily="34" charset="0"/>
                <a:cs typeface="Arial" charset="0"/>
                <a:sym typeface="Symbol" panose="05050102010706020507" pitchFamily="18" charset="2"/>
              </a:rPr>
              <a:t></a:t>
            </a:r>
            <a:r>
              <a:rPr lang="en-US" sz="3600" b="1" baseline="30000" dirty="0">
                <a:latin typeface="Impact" pitchFamily="34" charset="0"/>
                <a:cs typeface="Arial" charset="0"/>
                <a:sym typeface="Symbol" panose="05050102010706020507" pitchFamily="18" charset="2"/>
              </a:rPr>
              <a:t>2</a:t>
            </a:r>
            <a:r>
              <a:rPr lang="en-US" sz="3600" baseline="-25000" dirty="0">
                <a:latin typeface="Impact" pitchFamily="34" charset="0"/>
                <a:cs typeface="Arial" charset="0"/>
                <a:sym typeface="Symbol" panose="05050102010706020507" pitchFamily="18" charset="2"/>
              </a:rPr>
              <a:t> y</a:t>
            </a:r>
            <a:r>
              <a:rPr lang="en-US" sz="3600" dirty="0">
                <a:latin typeface="Impact" pitchFamily="34" charset="0"/>
                <a:cs typeface="Arial" charset="0"/>
                <a:sym typeface="Symbol" panose="05050102010706020507" pitchFamily="18" charset="2"/>
              </a:rPr>
              <a:t>= 2</a:t>
            </a:r>
            <a:r>
              <a:rPr lang="en-US" sz="4400" b="1" dirty="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2</a:t>
            </a:r>
            <a:r>
              <a:rPr lang="en-US" sz="3600" b="1" dirty="0" smtClean="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a:t>
            </a:r>
            <a:r>
              <a:rPr lang="en-US" sz="4400" b="1" dirty="0" smtClean="0">
                <a:latin typeface="Impact" pitchFamily="34" charset="0"/>
                <a:cs typeface="Arial" charset="0"/>
                <a:sym typeface="Symbol" panose="05050102010706020507" pitchFamily="18" charset="2"/>
              </a:rPr>
              <a:t></a:t>
            </a:r>
            <a:r>
              <a:rPr lang="en-US" sz="3600" baseline="-25000" dirty="0" smtClean="0">
                <a:latin typeface="Impact" pitchFamily="34" charset="0"/>
                <a:cs typeface="Arial" charset="0"/>
                <a:sym typeface="Symbol" panose="05050102010706020507" pitchFamily="18" charset="2"/>
              </a:rPr>
              <a:t> </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√2</a:t>
            </a:r>
            <a:r>
              <a:rPr lang="en-US" sz="4400" b="1" dirty="0" smtClean="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 </a:t>
            </a:r>
            <a:r>
              <a:rPr lang="en-US" sz="3600" baseline="-25000" dirty="0" smtClean="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 </a:t>
            </a:r>
            <a:endParaRPr lang="en-US" sz="3600" dirty="0">
              <a:latin typeface="Impact" pitchFamily="34" charset="0"/>
              <a:cs typeface="Arial" charset="0"/>
            </a:endParaRPr>
          </a:p>
          <a:p>
            <a:endParaRPr lang="en-US" sz="3600" dirty="0">
              <a:latin typeface="Impact" pitchFamily="34" charset="0"/>
              <a:cs typeface="Arial" charset="0"/>
            </a:endParaRPr>
          </a:p>
        </p:txBody>
      </p:sp>
      <p:cxnSp>
        <p:nvCxnSpPr>
          <p:cNvPr id="3" name="Straight Connector 2"/>
          <p:cNvCxnSpPr/>
          <p:nvPr/>
        </p:nvCxnSpPr>
        <p:spPr bwMode="auto">
          <a:xfrm>
            <a:off x="7956376" y="260648"/>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979449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sz="3200" dirty="0" smtClean="0"/>
              <a:t>100,000 in One </a:t>
            </a:r>
            <a:r>
              <a:rPr lang="en-US" sz="3200" dirty="0"/>
              <a:t>S</a:t>
            </a:r>
            <a:r>
              <a:rPr lang="en-US" sz="3200" dirty="0" smtClean="0"/>
              <a:t>tock or 10,000 in Each of 10 stocks</a:t>
            </a:r>
            <a:endParaRPr lang="en-US" sz="3200" dirty="0"/>
          </a:p>
        </p:txBody>
      </p:sp>
      <p:sp>
        <p:nvSpPr>
          <p:cNvPr id="3" name="Content Placeholder 2"/>
          <p:cNvSpPr>
            <a:spLocks noGrp="1"/>
          </p:cNvSpPr>
          <p:nvPr>
            <p:ph idx="1"/>
          </p:nvPr>
        </p:nvSpPr>
        <p:spPr>
          <a:xfrm>
            <a:off x="106930" y="951472"/>
            <a:ext cx="8930140" cy="1866900"/>
          </a:xfrm>
        </p:spPr>
        <p:txBody>
          <a:bodyPr/>
          <a:lstStyle/>
          <a:p>
            <a:pPr marL="0" indent="0">
              <a:buNone/>
            </a:pPr>
            <a:r>
              <a:rPr lang="en-US" dirty="0" smtClean="0"/>
              <a:t>Suppose there are 10 stocks and with high probability they all have Normal pdf </a:t>
            </a:r>
            <a:r>
              <a:rPr lang="en-US" dirty="0"/>
              <a:t>return </a:t>
            </a:r>
            <a:r>
              <a:rPr lang="en-US" dirty="0" smtClean="0"/>
              <a:t>with </a:t>
            </a:r>
            <a:r>
              <a:rPr lang="en-US" dirty="0"/>
              <a:t>mean of 5% and </a:t>
            </a:r>
            <a:r>
              <a:rPr lang="en-US" dirty="0" smtClean="0"/>
              <a:t>standard deviation of 5%.  </a:t>
            </a:r>
            <a:r>
              <a:rPr lang="en-US" dirty="0"/>
              <a:t>These stocks are your only options and no more information </a:t>
            </a:r>
            <a:r>
              <a:rPr lang="en-US" dirty="0" smtClean="0"/>
              <a:t>is available. You have to invest $100,000. What do you do?</a:t>
            </a:r>
          </a:p>
          <a:p>
            <a:pPr marL="0" indent="0">
              <a:buNone/>
            </a:pPr>
            <a:endParaRPr lang="en-US" dirty="0" smtClean="0"/>
          </a:p>
          <a:p>
            <a:pPr marL="0" indent="0">
              <a:buNone/>
            </a:pPr>
            <a:endParaRPr lang="en-US" dirty="0"/>
          </a:p>
          <a:p>
            <a:pPr marL="0" indent="0">
              <a:buNone/>
            </a:pPr>
            <a:endParaRPr lang="en-US" dirty="0"/>
          </a:p>
        </p:txBody>
      </p:sp>
      <p:graphicFrame>
        <p:nvGraphicFramePr>
          <p:cNvPr id="5" name="Object 4"/>
          <p:cNvGraphicFramePr>
            <a:graphicFrameLocks noChangeAspect="1"/>
          </p:cNvGraphicFramePr>
          <p:nvPr>
            <p:extLst/>
          </p:nvPr>
        </p:nvGraphicFramePr>
        <p:xfrm>
          <a:off x="227283" y="3212976"/>
          <a:ext cx="8689434" cy="2736304"/>
        </p:xfrm>
        <a:graphic>
          <a:graphicData uri="http://schemas.openxmlformats.org/presentationml/2006/ole">
            <mc:AlternateContent xmlns:mc="http://schemas.openxmlformats.org/markup-compatibility/2006">
              <mc:Choice xmlns:v="urn:schemas-microsoft-com:vml" Requires="v">
                <p:oleObj spid="_x0000_s118793" name="Worksheet" r:id="rId3" imgW="6200902" imgH="1952640" progId="Excel.Sheet.12">
                  <p:embed/>
                </p:oleObj>
              </mc:Choice>
              <mc:Fallback>
                <p:oleObj name="Worksheet" r:id="rId3" imgW="6200902" imgH="1952640" progId="Excel.Sheet.12">
                  <p:embed/>
                  <p:pic>
                    <p:nvPicPr>
                      <p:cNvPr id="0" name=""/>
                      <p:cNvPicPr/>
                      <p:nvPr/>
                    </p:nvPicPr>
                    <p:blipFill>
                      <a:blip r:embed="rId4"/>
                      <a:stretch>
                        <a:fillRect/>
                      </a:stretch>
                    </p:blipFill>
                    <p:spPr>
                      <a:xfrm>
                        <a:off x="227283" y="3212976"/>
                        <a:ext cx="8689434" cy="2736304"/>
                      </a:xfrm>
                      <a:prstGeom prst="rect">
                        <a:avLst/>
                      </a:prstGeom>
                    </p:spPr>
                  </p:pic>
                </p:oleObj>
              </mc:Fallback>
            </mc:AlternateContent>
          </a:graphicData>
        </a:graphic>
      </p:graphicFrame>
    </p:spTree>
    <p:extLst>
      <p:ext uri="{BB962C8B-B14F-4D97-AF65-F5344CB8AC3E}">
        <p14:creationId xmlns:p14="http://schemas.microsoft.com/office/powerpoint/2010/main" val="40507520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92"/>
            <a:ext cx="8928849" cy="814387"/>
          </a:xfrm>
        </p:spPr>
        <p:txBody>
          <a:bodyPr/>
          <a:lstStyle/>
          <a:p>
            <a:r>
              <a:rPr lang="en-US" dirty="0" smtClean="0"/>
              <a:t>100,000 vs. 10(10,000) investment in N(5%, 5%)</a:t>
            </a:r>
            <a:endParaRPr lang="en-US" dirty="0"/>
          </a:p>
        </p:txBody>
      </p:sp>
      <p:graphicFrame>
        <p:nvGraphicFramePr>
          <p:cNvPr id="6" name="Object 5"/>
          <p:cNvGraphicFramePr>
            <a:graphicFrameLocks noChangeAspect="1"/>
          </p:cNvGraphicFramePr>
          <p:nvPr>
            <p:extLst/>
          </p:nvPr>
        </p:nvGraphicFramePr>
        <p:xfrm>
          <a:off x="107061" y="1916832"/>
          <a:ext cx="8892769" cy="2952328"/>
        </p:xfrm>
        <a:graphic>
          <a:graphicData uri="http://schemas.openxmlformats.org/presentationml/2006/ole">
            <mc:AlternateContent xmlns:mc="http://schemas.openxmlformats.org/markup-compatibility/2006">
              <mc:Choice xmlns:v="urn:schemas-microsoft-com:vml" Requires="v">
                <p:oleObj spid="_x0000_s119817" name="Worksheet" r:id="rId3" imgW="4733810" imgH="1571670" progId="Excel.Sheet.12">
                  <p:embed/>
                </p:oleObj>
              </mc:Choice>
              <mc:Fallback>
                <p:oleObj name="Worksheet" r:id="rId3" imgW="4733810" imgH="1571670" progId="Excel.Sheet.12">
                  <p:embed/>
                  <p:pic>
                    <p:nvPicPr>
                      <p:cNvPr id="0" name=""/>
                      <p:cNvPicPr/>
                      <p:nvPr/>
                    </p:nvPicPr>
                    <p:blipFill>
                      <a:blip r:embed="rId4"/>
                      <a:stretch>
                        <a:fillRect/>
                      </a:stretch>
                    </p:blipFill>
                    <p:spPr>
                      <a:xfrm>
                        <a:off x="107061" y="1916832"/>
                        <a:ext cx="8892769" cy="2952328"/>
                      </a:xfrm>
                      <a:prstGeom prst="rect">
                        <a:avLst/>
                      </a:prstGeom>
                    </p:spPr>
                  </p:pic>
                </p:oleObj>
              </mc:Fallback>
            </mc:AlternateContent>
          </a:graphicData>
        </a:graphic>
      </p:graphicFrame>
    </p:spTree>
    <p:extLst>
      <p:ext uri="{BB962C8B-B14F-4D97-AF65-F5344CB8AC3E}">
        <p14:creationId xmlns:p14="http://schemas.microsoft.com/office/powerpoint/2010/main" val="22796307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 y="0"/>
            <a:ext cx="9238328" cy="836712"/>
          </a:xfrm>
        </p:spPr>
        <p:txBody>
          <a:bodyPr/>
          <a:lstStyle/>
          <a:p>
            <a:r>
              <a:rPr lang="en-US" dirty="0"/>
              <a:t>Risk Aversion Individual</a:t>
            </a:r>
          </a:p>
        </p:txBody>
      </p:sp>
      <p:graphicFrame>
        <p:nvGraphicFramePr>
          <p:cNvPr id="4" name="Object 3"/>
          <p:cNvGraphicFramePr>
            <a:graphicFrameLocks noChangeAspect="1"/>
          </p:cNvGraphicFramePr>
          <p:nvPr>
            <p:extLst/>
          </p:nvPr>
        </p:nvGraphicFramePr>
        <p:xfrm>
          <a:off x="-218749" y="1341438"/>
          <a:ext cx="9430395" cy="4535834"/>
        </p:xfrm>
        <a:graphic>
          <a:graphicData uri="http://schemas.openxmlformats.org/presentationml/2006/ole">
            <mc:AlternateContent xmlns:mc="http://schemas.openxmlformats.org/markup-compatibility/2006">
              <mc:Choice xmlns:v="urn:schemas-microsoft-com:vml" Requires="v">
                <p:oleObj spid="_x0000_s120841" name="Worksheet" r:id="rId3" imgW="8680619" imgH="4175858" progId="Excel.Sheet.12">
                  <p:embed/>
                </p:oleObj>
              </mc:Choice>
              <mc:Fallback>
                <p:oleObj name="Worksheet" r:id="rId3" imgW="8680619" imgH="4175858" progId="Excel.Sheet.12">
                  <p:embed/>
                  <p:pic>
                    <p:nvPicPr>
                      <p:cNvPr id="0" name=""/>
                      <p:cNvPicPr/>
                      <p:nvPr/>
                    </p:nvPicPr>
                    <p:blipFill>
                      <a:blip r:embed="rId4"/>
                      <a:stretch>
                        <a:fillRect/>
                      </a:stretch>
                    </p:blipFill>
                    <p:spPr>
                      <a:xfrm>
                        <a:off x="-218749" y="1341438"/>
                        <a:ext cx="9430395" cy="4535834"/>
                      </a:xfrm>
                      <a:prstGeom prst="rect">
                        <a:avLst/>
                      </a:prstGeom>
                    </p:spPr>
                  </p:pic>
                </p:oleObj>
              </mc:Fallback>
            </mc:AlternateContent>
          </a:graphicData>
        </a:graphic>
      </p:graphicFrame>
    </p:spTree>
    <p:extLst>
      <p:ext uri="{BB962C8B-B14F-4D97-AF65-F5344CB8AC3E}">
        <p14:creationId xmlns:p14="http://schemas.microsoft.com/office/powerpoint/2010/main" val="13309381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05503"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819557"/>
            <a:ext cx="9072561" cy="1938992"/>
          </a:xfrm>
          <a:prstGeom prst="rect">
            <a:avLst/>
          </a:prstGeom>
          <a:noFill/>
          <a:ln w="12700">
            <a:noFill/>
            <a:miter lim="800000"/>
            <a:headEnd/>
            <a:tailEnd/>
          </a:ln>
        </p:spPr>
        <p:txBody>
          <a:bodyPr wrap="square">
            <a:spAutoFit/>
          </a:bodyPr>
          <a:lstStyle/>
          <a:p>
            <a:r>
              <a:rPr lang="en-US" sz="2000" dirty="0" smtClean="0">
                <a:latin typeface="Book Antiqua" pitchFamily="18" charset="0"/>
              </a:rPr>
              <a:t>Daily demand for your merchandise has mean of 20 and standard deviation of 5. Sales price is $100 per unit of product.</a:t>
            </a:r>
          </a:p>
          <a:p>
            <a:r>
              <a:rPr lang="en-US" sz="2000" dirty="0" smtClean="0">
                <a:latin typeface="Book Antiqua" pitchFamily="18" charset="0"/>
              </a:rPr>
              <a:t>You have decided to close this business line in 60 days. Your supplier has also decided to close this line immediately, but has agreed to  provide your last order at a cost of $60 per unit. Any unsold product will be disposed at cost of $10 per unit. How many units do you order</a:t>
            </a:r>
            <a:endParaRPr lang="en-US" sz="2000" dirty="0">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smtClean="0">
                <a:solidFill>
                  <a:srgbClr val="000000"/>
                </a:solidFill>
                <a:latin typeface="Impact" pitchFamily="34" charset="0"/>
              </a:rPr>
              <a:t>Problem Game- The News Vendor Problem</a:t>
            </a:r>
            <a:endParaRPr lang="en-US" sz="3200" dirty="0">
              <a:solidFill>
                <a:srgbClr val="000000"/>
              </a:solidFill>
              <a:latin typeface="Impact" pitchFamily="34" charset="0"/>
            </a:endParaRPr>
          </a:p>
        </p:txBody>
      </p:sp>
      <p:sp>
        <p:nvSpPr>
          <p:cNvPr id="6" name="Text Box 21"/>
          <p:cNvSpPr txBox="1">
            <a:spLocks noChangeArrowheads="1"/>
          </p:cNvSpPr>
          <p:nvPr/>
        </p:nvSpPr>
        <p:spPr bwMode="auto">
          <a:xfrm>
            <a:off x="73742" y="2634198"/>
            <a:ext cx="9070258" cy="394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1000"/>
              </a:spcAft>
            </a:pPr>
            <a:r>
              <a:rPr lang="en-US" sz="2400" dirty="0">
                <a:latin typeface="Book Antiqua" pitchFamily="18" charset="0"/>
              </a:rPr>
              <a:t>LTD = R ×L =20 ×60 = </a:t>
            </a:r>
            <a:r>
              <a:rPr lang="en-US" sz="2400" dirty="0" smtClean="0">
                <a:latin typeface="Book Antiqua" pitchFamily="18" charset="0"/>
              </a:rPr>
              <a:t>1200.</a:t>
            </a:r>
          </a:p>
          <a:p>
            <a:pPr>
              <a:spcAft>
                <a:spcPts val="1000"/>
              </a:spcAft>
            </a:pPr>
            <a:r>
              <a:rPr lang="en-US" sz="2400" dirty="0" smtClean="0">
                <a:latin typeface="Book Antiqua" pitchFamily="18" charset="0"/>
              </a:rPr>
              <a:t>Should we order 1200 units or more or less?</a:t>
            </a:r>
          </a:p>
          <a:p>
            <a:pPr>
              <a:spcAft>
                <a:spcPts val="1000"/>
              </a:spcAft>
            </a:pPr>
            <a:r>
              <a:rPr lang="en-US" sz="2400" dirty="0" smtClean="0">
                <a:latin typeface="Book Antiqua" pitchFamily="18" charset="0"/>
              </a:rPr>
              <a:t>It depends on our service level. </a:t>
            </a:r>
            <a:endParaRPr lang="en-US" sz="2400" dirty="0">
              <a:latin typeface="Book Antiqua" pitchFamily="18" charset="0"/>
            </a:endParaRPr>
          </a:p>
          <a:p>
            <a:pPr>
              <a:spcAft>
                <a:spcPts val="1000"/>
              </a:spcAft>
            </a:pPr>
            <a:r>
              <a:rPr lang="en-US" sz="2400" dirty="0" smtClean="0">
                <a:latin typeface="Book Antiqua" pitchFamily="18" charset="0"/>
              </a:rPr>
              <a:t>Underage cost = Cu = p </a:t>
            </a:r>
            <a:r>
              <a:rPr lang="en-US" sz="2400" dirty="0">
                <a:latin typeface="Book Antiqua" pitchFamily="18" charset="0"/>
              </a:rPr>
              <a:t>– c = </a:t>
            </a:r>
            <a:r>
              <a:rPr lang="en-US" sz="2400" dirty="0" smtClean="0">
                <a:latin typeface="Book Antiqua" pitchFamily="18" charset="0"/>
              </a:rPr>
              <a:t>100 – 60 = 40</a:t>
            </a:r>
            <a:r>
              <a:rPr lang="en-US" sz="2400" dirty="0">
                <a:latin typeface="Book Antiqua" pitchFamily="18" charset="0"/>
              </a:rPr>
              <a:t>.  </a:t>
            </a:r>
          </a:p>
          <a:p>
            <a:pPr>
              <a:spcAft>
                <a:spcPts val="1000"/>
              </a:spcAft>
            </a:pPr>
            <a:r>
              <a:rPr lang="en-US" sz="2400" dirty="0" smtClean="0">
                <a:latin typeface="Book Antiqua" pitchFamily="18" charset="0"/>
              </a:rPr>
              <a:t>Overage cost = Co = 60-0+</a:t>
            </a:r>
            <a:r>
              <a:rPr lang="en-US" sz="2400" dirty="0" smtClean="0">
                <a:solidFill>
                  <a:srgbClr val="FF0000"/>
                </a:solidFill>
                <a:latin typeface="Book Antiqua" pitchFamily="18" charset="0"/>
              </a:rPr>
              <a:t>10</a:t>
            </a:r>
            <a:r>
              <a:rPr lang="en-US" sz="2400" dirty="0" smtClean="0">
                <a:latin typeface="Book Antiqua" pitchFamily="18" charset="0"/>
              </a:rPr>
              <a:t> =</a:t>
            </a:r>
            <a:r>
              <a:rPr lang="en-US" sz="2400" dirty="0" smtClean="0">
                <a:solidFill>
                  <a:srgbClr val="FF0000"/>
                </a:solidFill>
                <a:latin typeface="Book Antiqua" pitchFamily="18" charset="0"/>
              </a:rPr>
              <a:t>70</a:t>
            </a:r>
            <a:r>
              <a:rPr lang="en-US" sz="2400" dirty="0" smtClean="0">
                <a:latin typeface="Book Antiqua" pitchFamily="18" charset="0"/>
              </a:rPr>
              <a:t> </a:t>
            </a:r>
            <a:endParaRPr lang="en-US" sz="2400" dirty="0">
              <a:latin typeface="Book Antiqua" pitchFamily="18" charset="0"/>
            </a:endParaRPr>
          </a:p>
          <a:p>
            <a:pPr>
              <a:spcAft>
                <a:spcPts val="1000"/>
              </a:spcAft>
            </a:pPr>
            <a:r>
              <a:rPr lang="en-US" sz="2400" dirty="0" smtClean="0">
                <a:latin typeface="Book Antiqua" pitchFamily="18" charset="0"/>
              </a:rPr>
              <a:t>SL = Cu/(</a:t>
            </a:r>
            <a:r>
              <a:rPr lang="en-US" sz="2400" dirty="0" err="1" smtClean="0">
                <a:latin typeface="Book Antiqua" pitchFamily="18" charset="0"/>
              </a:rPr>
              <a:t>Cu+Co</a:t>
            </a:r>
            <a:r>
              <a:rPr lang="en-US" sz="2400" dirty="0" smtClean="0">
                <a:latin typeface="Book Antiqua" pitchFamily="18" charset="0"/>
              </a:rPr>
              <a:t>)  =  40/(40+70) </a:t>
            </a:r>
            <a:r>
              <a:rPr lang="en-US" sz="2400" dirty="0">
                <a:latin typeface="Book Antiqua" pitchFamily="18" charset="0"/>
              </a:rPr>
              <a:t>= </a:t>
            </a:r>
            <a:r>
              <a:rPr lang="en-US" sz="2400" dirty="0" smtClean="0">
                <a:latin typeface="Book Antiqua" pitchFamily="18" charset="0"/>
              </a:rPr>
              <a:t>0.3636.</a:t>
            </a:r>
          </a:p>
          <a:p>
            <a:pPr>
              <a:spcAft>
                <a:spcPts val="1000"/>
              </a:spcAft>
            </a:pPr>
            <a:r>
              <a:rPr lang="en-US" sz="2400" dirty="0" smtClean="0">
                <a:latin typeface="Book Antiqua" pitchFamily="18" charset="0"/>
              </a:rPr>
              <a:t>Due to high overage cost, </a:t>
            </a:r>
            <a:r>
              <a:rPr lang="en-US" sz="2400" b="1" dirty="0" smtClean="0">
                <a:solidFill>
                  <a:srgbClr val="FF0000"/>
                </a:solidFill>
                <a:latin typeface="Book Antiqua" pitchFamily="18" charset="0"/>
              </a:rPr>
              <a:t>SL*&lt; 50%. </a:t>
            </a:r>
          </a:p>
          <a:p>
            <a:pPr>
              <a:spcAft>
                <a:spcPts val="1000"/>
              </a:spcAft>
            </a:pPr>
            <a:r>
              <a:rPr lang="en-US" sz="2400" dirty="0" smtClean="0">
                <a:latin typeface="Book Antiqua" pitchFamily="18" charset="0"/>
              </a:rPr>
              <a:t>Z(0.3636) = </a:t>
            </a:r>
            <a:r>
              <a:rPr lang="zh-CN" altLang="en-US" sz="2400" dirty="0" smtClean="0">
                <a:solidFill>
                  <a:srgbClr val="FF0000"/>
                </a:solidFill>
                <a:latin typeface="Book Antiqua" pitchFamily="18" charset="0"/>
              </a:rPr>
              <a:t>？</a:t>
            </a:r>
            <a:endParaRPr lang="en-US" sz="2400" dirty="0" smtClean="0">
              <a:solidFill>
                <a:srgbClr val="FF0000"/>
              </a:solidFill>
              <a:latin typeface="Book Antiqua" pitchFamily="18" charset="0"/>
            </a:endParaRPr>
          </a:p>
        </p:txBody>
      </p:sp>
    </p:spTree>
    <p:extLst>
      <p:ext uri="{BB962C8B-B14F-4D97-AF65-F5344CB8AC3E}">
        <p14:creationId xmlns:p14="http://schemas.microsoft.com/office/powerpoint/2010/main" val="3947570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0" y="0"/>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total demand during lead time is variable</a:t>
            </a:r>
          </a:p>
        </p:txBody>
      </p:sp>
      <p:sp>
        <p:nvSpPr>
          <p:cNvPr id="9" name="Text Box 2"/>
          <p:cNvSpPr txBox="1">
            <a:spLocks noChangeArrowheads="1"/>
          </p:cNvSpPr>
          <p:nvPr/>
        </p:nvSpPr>
        <p:spPr bwMode="auto">
          <a:xfrm>
            <a:off x="-66127" y="908720"/>
            <a:ext cx="9144000" cy="1569660"/>
          </a:xfrm>
          <a:prstGeom prst="rect">
            <a:avLst/>
          </a:prstGeom>
          <a:noFill/>
          <a:ln w="12700">
            <a:noFill/>
            <a:miter lim="800000"/>
            <a:headEnd/>
            <a:tailEnd/>
          </a:ln>
          <a:effectLst/>
        </p:spPr>
        <p:txBody>
          <a:bodyPr>
            <a:spAutoFit/>
          </a:bodyPr>
          <a:lstStyle/>
          <a:p>
            <a:pPr marL="457200" indent="-457200"/>
            <a:r>
              <a:rPr lang="en-US" sz="2400" b="1" dirty="0" smtClean="0">
                <a:latin typeface="Book Antiqua" pitchFamily="18" charset="0"/>
              </a:rPr>
              <a:t>If </a:t>
            </a:r>
            <a:r>
              <a:rPr lang="en-US" sz="2400" b="1" dirty="0">
                <a:solidFill>
                  <a:srgbClr val="C00000"/>
                </a:solidFill>
                <a:latin typeface="Book Antiqua" pitchFamily="18" charset="0"/>
              </a:rPr>
              <a:t>average demand during the lead </a:t>
            </a:r>
            <a:r>
              <a:rPr lang="en-US" sz="2400" b="1" dirty="0">
                <a:latin typeface="Book Antiqua" pitchFamily="18" charset="0"/>
              </a:rPr>
              <a:t>time </a:t>
            </a:r>
            <a:r>
              <a:rPr lang="en-US" sz="2400" b="1" dirty="0" smtClean="0">
                <a:latin typeface="Book Antiqua" pitchFamily="18" charset="0"/>
              </a:rPr>
              <a:t>(from the time that we order until the time that we receive it) is </a:t>
            </a:r>
            <a:r>
              <a:rPr lang="en-US" sz="2400" b="1" dirty="0">
                <a:latin typeface="Book Antiqua" pitchFamily="18" charset="0"/>
              </a:rPr>
              <a:t>200 and </a:t>
            </a:r>
            <a:r>
              <a:rPr lang="en-US" sz="2400" b="1" dirty="0">
                <a:solidFill>
                  <a:srgbClr val="C00000"/>
                </a:solidFill>
                <a:latin typeface="Book Antiqua" pitchFamily="18" charset="0"/>
              </a:rPr>
              <a:t>standard deviation of demand during lead</a:t>
            </a:r>
            <a:r>
              <a:rPr lang="en-US" sz="2400" b="1" dirty="0">
                <a:latin typeface="Book Antiqua" pitchFamily="18" charset="0"/>
              </a:rPr>
              <a:t> time is 25. </a:t>
            </a:r>
            <a:r>
              <a:rPr lang="en-US" sz="2400" b="1" dirty="0" smtClean="0">
                <a:latin typeface="Book Antiqua" pitchFamily="18" charset="0"/>
              </a:rPr>
              <a:t> Compute </a:t>
            </a:r>
            <a:r>
              <a:rPr lang="en-US" sz="2400" b="1" dirty="0">
                <a:latin typeface="Book Antiqua" pitchFamily="18" charset="0"/>
              </a:rPr>
              <a:t>ROP at 90% service level</a:t>
            </a:r>
            <a:r>
              <a:rPr lang="en-US" sz="2400" b="1" dirty="0" smtClean="0">
                <a:latin typeface="Book Antiqua" pitchFamily="18" charset="0"/>
              </a:rPr>
              <a:t>. Compute safety stock.</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512040255"/>
              </p:ext>
            </p:extLst>
          </p:nvPr>
        </p:nvGraphicFramePr>
        <p:xfrm>
          <a:off x="323528" y="2422397"/>
          <a:ext cx="3856285" cy="615205"/>
        </p:xfrm>
        <a:graphic>
          <a:graphicData uri="http://schemas.openxmlformats.org/presentationml/2006/ole">
            <mc:AlternateContent xmlns:mc="http://schemas.openxmlformats.org/markup-compatibility/2006">
              <mc:Choice xmlns:v="urn:schemas-microsoft-com:vml" Requires="v">
                <p:oleObj spid="_x0000_s96341" name="Worksheet" r:id="rId4" imgW="2447841" imgH="390414" progId="Excel.Sheet.12">
                  <p:embed/>
                </p:oleObj>
              </mc:Choice>
              <mc:Fallback>
                <p:oleObj name="Worksheet" r:id="rId4" imgW="2447841" imgH="390414" progId="Excel.Sheet.12">
                  <p:embed/>
                  <p:pic>
                    <p:nvPicPr>
                      <p:cNvPr id="0" name=""/>
                      <p:cNvPicPr/>
                      <p:nvPr/>
                    </p:nvPicPr>
                    <p:blipFill>
                      <a:blip r:embed="rId5"/>
                      <a:stretch>
                        <a:fillRect/>
                      </a:stretch>
                    </p:blipFill>
                    <p:spPr>
                      <a:xfrm>
                        <a:off x="323528" y="2422397"/>
                        <a:ext cx="3856285" cy="615205"/>
                      </a:xfrm>
                      <a:prstGeom prst="rect">
                        <a:avLst/>
                      </a:prstGeom>
                    </p:spPr>
                  </p:pic>
                </p:oleObj>
              </mc:Fallback>
            </mc:AlternateContent>
          </a:graphicData>
        </a:graphic>
      </p:graphicFrame>
      <p:sp>
        <p:nvSpPr>
          <p:cNvPr id="10" name="Text Box 2"/>
          <p:cNvSpPr txBox="1">
            <a:spLocks noChangeArrowheads="1"/>
          </p:cNvSpPr>
          <p:nvPr/>
        </p:nvSpPr>
        <p:spPr bwMode="auto">
          <a:xfrm>
            <a:off x="0" y="2981618"/>
            <a:ext cx="9144000" cy="3539430"/>
          </a:xfrm>
          <a:prstGeom prst="rect">
            <a:avLst/>
          </a:prstGeom>
          <a:noFill/>
          <a:ln w="12700">
            <a:noFill/>
            <a:miter lim="800000"/>
            <a:headEnd/>
            <a:tailEnd/>
          </a:ln>
          <a:effectLst/>
        </p:spPr>
        <p:txBody>
          <a:bodyPr wrap="square">
            <a:spAutoFit/>
          </a:bodyPr>
          <a:lstStyle/>
          <a:p>
            <a:pPr marL="457200" indent="-457200"/>
            <a:r>
              <a:rPr lang="en-US" sz="2800" dirty="0" smtClean="0">
                <a:latin typeface="Book Antiqua" pitchFamily="18" charset="0"/>
              </a:rPr>
              <a:t>This Problem: If </a:t>
            </a:r>
            <a:r>
              <a:rPr lang="en-US" sz="2800" dirty="0" smtClean="0">
                <a:solidFill>
                  <a:srgbClr val="C00000"/>
                </a:solidFill>
                <a:latin typeface="Book Antiqua" pitchFamily="18" charset="0"/>
              </a:rPr>
              <a:t>average demand per day </a:t>
            </a:r>
            <a:r>
              <a:rPr lang="en-US" sz="2800" dirty="0" smtClean="0">
                <a:latin typeface="Book Antiqua" pitchFamily="18" charset="0"/>
              </a:rPr>
              <a:t>is </a:t>
            </a:r>
            <a:r>
              <a:rPr lang="en-US" sz="2800" dirty="0">
                <a:latin typeface="Book Antiqua" pitchFamily="18" charset="0"/>
              </a:rPr>
              <a:t>5</a:t>
            </a:r>
            <a:r>
              <a:rPr lang="en-US" sz="2800" dirty="0" smtClean="0">
                <a:latin typeface="Book Antiqua" pitchFamily="18" charset="0"/>
              </a:rPr>
              <a:t>0 units and </a:t>
            </a:r>
            <a:r>
              <a:rPr lang="en-US" sz="2800" dirty="0" smtClean="0">
                <a:solidFill>
                  <a:srgbClr val="C00000"/>
                </a:solidFill>
                <a:latin typeface="Book Antiqua" pitchFamily="18" charset="0"/>
              </a:rPr>
              <a:t>standard deviation of demand </a:t>
            </a:r>
            <a:r>
              <a:rPr lang="en-US" sz="2800" dirty="0">
                <a:solidFill>
                  <a:srgbClr val="C00000"/>
                </a:solidFill>
                <a:latin typeface="Book Antiqua" pitchFamily="18" charset="0"/>
              </a:rPr>
              <a:t>per </a:t>
            </a:r>
            <a:r>
              <a:rPr lang="en-US" sz="2800" dirty="0" smtClean="0">
                <a:solidFill>
                  <a:srgbClr val="C00000"/>
                </a:solidFill>
                <a:latin typeface="Book Antiqua" pitchFamily="18" charset="0"/>
              </a:rPr>
              <a:t>day </a:t>
            </a:r>
            <a:r>
              <a:rPr lang="en-US" sz="2800" dirty="0" smtClean="0">
                <a:latin typeface="Book Antiqua" pitchFamily="18" charset="0"/>
              </a:rPr>
              <a:t>is 10, and lead time is </a:t>
            </a:r>
            <a:r>
              <a:rPr lang="en-US" sz="2800" dirty="0">
                <a:latin typeface="Book Antiqua" pitchFamily="18" charset="0"/>
              </a:rPr>
              <a:t>5</a:t>
            </a:r>
            <a:r>
              <a:rPr lang="en-US" sz="2800" dirty="0" smtClean="0">
                <a:latin typeface="Book Antiqua" pitchFamily="18" charset="0"/>
              </a:rPr>
              <a:t> days.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2800" dirty="0" smtClean="0">
              <a:latin typeface="Book Antiqua" pitchFamily="18" charset="0"/>
            </a:endParaRPr>
          </a:p>
          <a:p>
            <a:pPr marL="457200" indent="-457200"/>
            <a:r>
              <a:rPr lang="en-US" sz="2800" dirty="0" smtClean="0">
                <a:latin typeface="Book Antiqua" pitchFamily="18" charset="0"/>
              </a:rPr>
              <a:t>If we can </a:t>
            </a:r>
            <a:r>
              <a:rPr lang="en-US" sz="2800" dirty="0" smtClean="0">
                <a:solidFill>
                  <a:srgbClr val="C00000"/>
                </a:solidFill>
                <a:latin typeface="Book Antiqua" pitchFamily="18" charset="0"/>
              </a:rPr>
              <a:t>transform this problem into the previous problem</a:t>
            </a:r>
            <a:r>
              <a:rPr lang="en-US" sz="2800" dirty="0" smtClean="0">
                <a:latin typeface="Book Antiqua" pitchFamily="18" charset="0"/>
              </a:rPr>
              <a:t>, then we are done, because we already know how to solve the previous problem. </a:t>
            </a:r>
            <a:endParaRPr lang="en-US" sz="2800" dirty="0">
              <a:latin typeface="Book Antiqua" pitchFamily="18" charset="0"/>
            </a:endParaRPr>
          </a:p>
        </p:txBody>
      </p:sp>
    </p:spTree>
    <p:extLst>
      <p:ext uri="{BB962C8B-B14F-4D97-AF65-F5344CB8AC3E}">
        <p14:creationId xmlns:p14="http://schemas.microsoft.com/office/powerpoint/2010/main" val="40075173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a:t>
            </a:r>
            <a:r>
              <a:rPr lang="en-US" sz="3200" dirty="0" smtClean="0">
                <a:latin typeface="Impact" pitchFamily="34" charset="0"/>
              </a:rPr>
              <a:t>L</a:t>
            </a:r>
            <a:endParaRPr lang="en-US" sz="3200" dirty="0">
              <a:latin typeface="Impact"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17411657"/>
              </p:ext>
            </p:extLst>
          </p:nvPr>
        </p:nvGraphicFramePr>
        <p:xfrm>
          <a:off x="755576" y="1052736"/>
          <a:ext cx="7632848" cy="5337894"/>
        </p:xfrm>
        <a:graphic>
          <a:graphicData uri="http://schemas.openxmlformats.org/presentationml/2006/ole">
            <mc:AlternateContent xmlns:mc="http://schemas.openxmlformats.org/markup-compatibility/2006">
              <mc:Choice xmlns:v="urn:schemas-microsoft-com:vml" Requires="v">
                <p:oleObj spid="_x0000_s110621" name="Worksheet" r:id="rId4" imgW="4276745" imgH="2990790" progId="Excel.Sheet.12">
                  <p:embed/>
                </p:oleObj>
              </mc:Choice>
              <mc:Fallback>
                <p:oleObj name="Worksheet" r:id="rId4" imgW="4276745" imgH="2990790" progId="Excel.Sheet.12">
                  <p:embed/>
                  <p:pic>
                    <p:nvPicPr>
                      <p:cNvPr id="0" name=""/>
                      <p:cNvPicPr/>
                      <p:nvPr/>
                    </p:nvPicPr>
                    <p:blipFill>
                      <a:blip r:embed="rId5"/>
                      <a:stretch>
                        <a:fillRect/>
                      </a:stretch>
                    </p:blipFill>
                    <p:spPr>
                      <a:xfrm>
                        <a:off x="755576" y="1052736"/>
                        <a:ext cx="7632848" cy="533789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Text Box 11"/>
              <p:cNvSpPr txBox="1">
                <a:spLocks noChangeArrowheads="1"/>
              </p:cNvSpPr>
              <p:nvPr/>
            </p:nvSpPr>
            <p:spPr bwMode="auto">
              <a:xfrm>
                <a:off x="1077476" y="1294161"/>
                <a:ext cx="3456384" cy="4657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dirty="0" smtClean="0">
                    <a:latin typeface="Book Antiqua" pitchFamily="18" charset="0"/>
                    <a:cs typeface="Times New Roman" pitchFamily="18" charset="0"/>
                  </a:rPr>
                  <a:t>x</a:t>
                </a:r>
                <a:r>
                  <a:rPr lang="en-US" b="1" dirty="0">
                    <a:latin typeface="Book Antiqua" pitchFamily="18" charset="0"/>
                    <a:cs typeface="Times New Roman" pitchFamily="18" charset="0"/>
                  </a:rPr>
                  <a:t>: (</a:t>
                </a:r>
                <a:r>
                  <a:rPr lang="en-US" b="1" dirty="0">
                    <a:latin typeface="Impact" pitchFamily="34" charset="0"/>
                    <a:cs typeface="Arial" charset="0"/>
                    <a:sym typeface="Symbol" panose="05050102010706020507" pitchFamily="18" charset="2"/>
                  </a:rPr>
                  <a:t> ,</a:t>
                </a:r>
                <a:r>
                  <a:rPr lang="el-GR" b="1" dirty="0">
                    <a:latin typeface="Book Antiqua" pitchFamily="18" charset="0"/>
                    <a:cs typeface="Times New Roman" pitchFamily="18" charset="0"/>
                  </a:rPr>
                  <a:t> σ</a:t>
                </a:r>
                <a:r>
                  <a:rPr lang="en-US" b="1" dirty="0">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a:latin typeface="Book Antiqua" pitchFamily="18" charset="0"/>
                    <a:cs typeface="Times New Roman" pitchFamily="18" charset="0"/>
                  </a:rPr>
                  <a:t>y: </a:t>
                </a:r>
                <a:r>
                  <a:rPr lang="en-US" b="1" dirty="0" smtClean="0">
                    <a:latin typeface="Book Antiqua" pitchFamily="18" charset="0"/>
                    <a:cs typeface="Times New Roman" pitchFamily="18" charset="0"/>
                  </a:rPr>
                  <a:t>(n</a:t>
                </a:r>
                <a:r>
                  <a:rPr lang="en-US" b="1" dirty="0" smtClean="0">
                    <a:latin typeface="Impact" pitchFamily="34" charset="0"/>
                    <a:cs typeface="Arial" charset="0"/>
                    <a:sym typeface="Symbol" panose="05050102010706020507" pitchFamily="18" charset="2"/>
                  </a:rPr>
                  <a:t> </a:t>
                </a:r>
                <a:r>
                  <a:rPr lang="en-US" b="1" dirty="0">
                    <a:latin typeface="Impact" pitchFamily="34" charset="0"/>
                    <a:cs typeface="Arial" charset="0"/>
                    <a:sym typeface="Symbol" panose="05050102010706020507" pitchFamily="18" charset="2"/>
                  </a:rPr>
                  <a:t>,</a:t>
                </a:r>
                <a:r>
                  <a:rPr lang="el-GR" b="1" dirty="0">
                    <a:latin typeface="Book Antiqua" pitchFamily="18" charset="0"/>
                    <a:cs typeface="Times New Roman" pitchFamily="18" charset="0"/>
                  </a:rPr>
                  <a:t> </a:t>
                </a:r>
                <a14:m>
                  <m:oMath xmlns:m="http://schemas.openxmlformats.org/officeDocument/2006/math">
                    <m:rad>
                      <m:radPr>
                        <m:degHide m:val="on"/>
                        <m:ctrlPr>
                          <a:rPr lang="en-US"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𝑛</m:t>
                        </m:r>
                      </m:e>
                    </m:rad>
                  </m:oMath>
                </a14:m>
                <a:r>
                  <a:rPr lang="en-US" b="1" dirty="0" smtClean="0">
                    <a:latin typeface="Book Antiqua" pitchFamily="18" charset="0"/>
                    <a:cs typeface="Times New Roman" pitchFamily="18" charset="0"/>
                  </a:rPr>
                  <a:t> </a:t>
                </a:r>
                <a:r>
                  <a:rPr lang="el-GR" b="1" dirty="0" smtClean="0">
                    <a:latin typeface="Book Antiqua" pitchFamily="18" charset="0"/>
                    <a:cs typeface="Times New Roman" pitchFamily="18" charset="0"/>
                  </a:rPr>
                  <a:t>σ</a:t>
                </a:r>
                <a:r>
                  <a:rPr lang="en-US" b="1" dirty="0" smtClean="0">
                    <a:latin typeface="Book Antiqua" pitchFamily="18" charset="0"/>
                    <a:cs typeface="Times New Roman" pitchFamily="18" charset="0"/>
                  </a:rPr>
                  <a:t>)</a:t>
                </a:r>
                <a:endParaRPr lang="en-US" b="1" baseline="30000" dirty="0">
                  <a:solidFill>
                    <a:srgbClr val="C00000"/>
                  </a:solidFill>
                  <a:latin typeface="Book Antiqua" pitchFamily="18" charset="0"/>
                  <a:cs typeface="Times New Roman" pitchFamily="18" charset="0"/>
                </a:endParaRPr>
              </a:p>
            </p:txBody>
          </p:sp>
        </mc:Choice>
        <mc:Fallback xmlns="">
          <p:sp>
            <p:nvSpPr>
              <p:cNvPr id="10" name="Text Box 11"/>
              <p:cNvSpPr txBox="1">
                <a:spLocks noRot="1" noChangeAspect="1" noMove="1" noResize="1" noEditPoints="1" noAdjustHandles="1" noChangeArrowheads="1" noChangeShapeType="1" noTextEdit="1"/>
              </p:cNvSpPr>
              <p:nvPr/>
            </p:nvSpPr>
            <p:spPr bwMode="auto">
              <a:xfrm>
                <a:off x="1077476" y="1294161"/>
                <a:ext cx="3456384" cy="465769"/>
              </a:xfrm>
              <a:prstGeom prst="rect">
                <a:avLst/>
              </a:prstGeom>
              <a:blipFill rotWithShape="0">
                <a:blip r:embed="rId7"/>
                <a:stretch>
                  <a:fillRect l="-2116" t="-11688" r="-1940"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001844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85078"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83313" y="928163"/>
            <a:ext cx="9072561" cy="4339650"/>
          </a:xfrm>
          <a:prstGeom prst="rect">
            <a:avLst/>
          </a:prstGeom>
          <a:noFill/>
          <a:ln w="12700">
            <a:noFill/>
            <a:miter lim="800000"/>
            <a:headEnd/>
            <a:tailEnd/>
          </a:ln>
        </p:spPr>
        <p:txBody>
          <a:bodyPr wrap="square">
            <a:spAutoFit/>
          </a:bodyPr>
          <a:lstStyle/>
          <a:p>
            <a:r>
              <a:rPr lang="en-US" sz="2400" dirty="0">
                <a:latin typeface="Book Antiqua" pitchFamily="18" charset="0"/>
              </a:rPr>
              <a:t>If </a:t>
            </a:r>
            <a:r>
              <a:rPr lang="en-US" sz="2400" dirty="0" smtClean="0">
                <a:solidFill>
                  <a:srgbClr val="C00000"/>
                </a:solidFill>
                <a:latin typeface="Book Antiqua" pitchFamily="18" charset="0"/>
              </a:rPr>
              <a:t>Demand</a:t>
            </a:r>
            <a:r>
              <a:rPr lang="en-US" sz="2400" dirty="0" smtClean="0">
                <a:solidFill>
                  <a:srgbClr val="CC0000"/>
                </a:solidFill>
                <a:latin typeface="Book Antiqua" pitchFamily="18" charset="0"/>
              </a:rPr>
              <a:t> </a:t>
            </a:r>
            <a:r>
              <a:rPr lang="en-US" sz="2400" dirty="0">
                <a:latin typeface="Book Antiqua" pitchFamily="18" charset="0"/>
              </a:rPr>
              <a:t>is variable and </a:t>
            </a:r>
            <a:r>
              <a:rPr lang="en-US" sz="2400" dirty="0">
                <a:solidFill>
                  <a:srgbClr val="00863D"/>
                </a:solidFill>
                <a:latin typeface="Book Antiqua" pitchFamily="18" charset="0"/>
              </a:rPr>
              <a:t>Lead time </a:t>
            </a:r>
            <a:r>
              <a:rPr lang="en-US" sz="2400" dirty="0">
                <a:latin typeface="Book Antiqua" pitchFamily="18" charset="0"/>
              </a:rPr>
              <a:t>is </a:t>
            </a:r>
            <a:r>
              <a:rPr lang="en-US" sz="2400" dirty="0" smtClean="0">
                <a:latin typeface="Book Antiqua" pitchFamily="18" charset="0"/>
              </a:rPr>
              <a:t>fixed</a:t>
            </a:r>
          </a:p>
          <a:p>
            <a:endParaRPr lang="en-US" sz="2400" dirty="0">
              <a:latin typeface="Book Antiqua" pitchFamily="18" charset="0"/>
            </a:endParaRPr>
          </a:p>
          <a:p>
            <a:pPr>
              <a:spcAft>
                <a:spcPts val="1200"/>
              </a:spcAft>
            </a:pPr>
            <a:r>
              <a:rPr lang="en-US" sz="2400" dirty="0" smtClean="0">
                <a:latin typeface="Book Antiqua" pitchFamily="18" charset="0"/>
              </a:rPr>
              <a:t>L: Lead Time</a:t>
            </a:r>
          </a:p>
          <a:p>
            <a:pPr>
              <a:spcAft>
                <a:spcPts val="1200"/>
              </a:spcAft>
            </a:pPr>
            <a:r>
              <a:rPr lang="en-US" sz="2400" b="1" dirty="0" smtClean="0">
                <a:latin typeface="Book Antiqua" pitchFamily="18" charset="0"/>
              </a:rPr>
              <a:t>R</a:t>
            </a:r>
            <a:r>
              <a:rPr lang="en-US" sz="2400" dirty="0" smtClean="0">
                <a:latin typeface="Book Antiqua" pitchFamily="18" charset="0"/>
              </a:rPr>
              <a:t>: Demand per period (per day, week, month)</a:t>
            </a:r>
          </a:p>
          <a:p>
            <a:pPr>
              <a:spcAft>
                <a:spcPts val="1200"/>
              </a:spcAft>
            </a:pPr>
            <a:r>
              <a:rPr lang="en-US" sz="2400" dirty="0" smtClean="0">
                <a:latin typeface="Book Antiqua" pitchFamily="18" charset="0"/>
              </a:rPr>
              <a:t>R: Average Demand per period (day, week, month)</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R</a:t>
            </a:r>
            <a:r>
              <a:rPr lang="en-US" sz="2400" dirty="0" smtClean="0">
                <a:latin typeface="Book Antiqua" pitchFamily="18" charset="0"/>
                <a:sym typeface="Symbol"/>
              </a:rPr>
              <a:t>: Standard deviation of demand (per period)</a:t>
            </a:r>
          </a:p>
          <a:p>
            <a:pPr>
              <a:spcAft>
                <a:spcPts val="1200"/>
              </a:spcAft>
            </a:pPr>
            <a:r>
              <a:rPr lang="en-US" sz="2400" dirty="0" smtClean="0">
                <a:latin typeface="Book Antiqua" pitchFamily="18" charset="0"/>
                <a:sym typeface="Symbol"/>
              </a:rPr>
              <a:t>LTD: Average Demand During Lead Time</a:t>
            </a:r>
          </a:p>
          <a:p>
            <a:pPr>
              <a:spcAft>
                <a:spcPts val="1200"/>
              </a:spcAft>
            </a:pPr>
            <a:r>
              <a:rPr lang="en-US" sz="2400" dirty="0" smtClean="0">
                <a:solidFill>
                  <a:srgbClr val="C00000"/>
                </a:solidFill>
                <a:latin typeface="Book Antiqua" pitchFamily="18" charset="0"/>
                <a:sym typeface="Symbol"/>
              </a:rPr>
              <a:t>LTD = L × R</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LTD</a:t>
            </a:r>
            <a:r>
              <a:rPr lang="en-US" sz="2400" dirty="0" smtClean="0">
                <a:latin typeface="Book Antiqua" pitchFamily="18" charset="0"/>
                <a:sym typeface="Symbol"/>
              </a:rPr>
              <a:t>: </a:t>
            </a:r>
            <a:r>
              <a:rPr lang="en-US" sz="2400" dirty="0">
                <a:latin typeface="Book Antiqua" pitchFamily="18" charset="0"/>
                <a:sym typeface="Symbol"/>
              </a:rPr>
              <a:t>Standard deviation of demand </a:t>
            </a:r>
            <a:r>
              <a:rPr lang="en-US" sz="2400" dirty="0" smtClean="0">
                <a:latin typeface="Book Antiqua" pitchFamily="18" charset="0"/>
                <a:sym typeface="Symbol"/>
              </a:rPr>
              <a:t>during lead time</a:t>
            </a:r>
            <a:endParaRPr lang="en-US" sz="2400" dirty="0">
              <a:latin typeface="Book Antiqua" pitchFamily="18" charset="0"/>
            </a:endParaRPr>
          </a:p>
        </p:txBody>
      </p:sp>
      <p:sp>
        <p:nvSpPr>
          <p:cNvPr id="15374" name="Text Box 14"/>
          <p:cNvSpPr txBox="1">
            <a:spLocks noChangeArrowheads="1"/>
          </p:cNvSpPr>
          <p:nvPr/>
        </p:nvSpPr>
        <p:spPr bwMode="auto">
          <a:xfrm>
            <a:off x="0" y="0"/>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a:t>
            </a:r>
            <a:r>
              <a:rPr lang="en-US" sz="3200" dirty="0" smtClean="0">
                <a:latin typeface="Impact" pitchFamily="34" charset="0"/>
              </a:rPr>
              <a:t>L</a:t>
            </a:r>
            <a:endParaRPr lang="en-US" sz="3200" dirty="0">
              <a:latin typeface="Impact"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915816" y="5373216"/>
                <a:ext cx="2252348" cy="631198"/>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14:m>
                  <m:oMath xmlns:m="http://schemas.openxmlformats.org/officeDocument/2006/math">
                    <m:rad>
                      <m:radPr>
                        <m:degHide m:val="on"/>
                        <m:ctrlPr>
                          <a:rPr lang="en-US" sz="320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a:rPr>
                          <m:t>𝐿</m:t>
                        </m:r>
                      </m:e>
                    </m:rad>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a:ea typeface="Cambria Math"/>
                          </a:rPr>
                          <m:t>𝜎</m:t>
                        </m:r>
                      </m:e>
                      <m:sub>
                        <m:r>
                          <a:rPr lang="en-US" sz="3200" b="0" i="1" dirty="0" smtClean="0">
                            <a:solidFill>
                              <a:srgbClr val="C00000"/>
                            </a:solidFill>
                            <a:latin typeface="Cambria Math"/>
                          </a:rPr>
                          <m:t>𝑅</m:t>
                        </m:r>
                      </m:sub>
                    </m:sSub>
                  </m:oMath>
                </a14:m>
                <a:endParaRPr lang="en-US" sz="32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15816" y="5373216"/>
                <a:ext cx="2252348" cy="631198"/>
              </a:xfrm>
              <a:prstGeom prst="rect">
                <a:avLst/>
              </a:prstGeom>
              <a:blipFill rotWithShape="0">
                <a:blip r:embed="rId6"/>
                <a:stretch>
                  <a:fillRect t="-5769" b="-29808"/>
                </a:stretch>
              </a:blipFill>
            </p:spPr>
            <p:txBody>
              <a:bodyPr/>
              <a:lstStyle/>
              <a:p>
                <a:r>
                  <a:rPr lang="en-US">
                    <a:noFill/>
                  </a:rPr>
                  <a:t> </a:t>
                </a:r>
              </a:p>
            </p:txBody>
          </p:sp>
        </mc:Fallback>
      </mc:AlternateContent>
    </p:spTree>
    <p:extLst>
      <p:ext uri="{BB962C8B-B14F-4D97-AF65-F5344CB8AC3E}">
        <p14:creationId xmlns:p14="http://schemas.microsoft.com/office/powerpoint/2010/main" val="621025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2" end="2"/>
                                            </p:txEl>
                                          </p:spTgt>
                                        </p:tgtEl>
                                        <p:attrNameLst>
                                          <p:attrName>style.visibility</p:attrName>
                                        </p:attrNameLst>
                                      </p:cBhvr>
                                      <p:to>
                                        <p:strVal val="visible"/>
                                      </p:to>
                                    </p:set>
                                    <p:animEffect transition="in" filter="dissolve">
                                      <p:cBhvr>
                                        <p:cTn id="12" dur="500"/>
                                        <p:tgtEl>
                                          <p:spTgt spid="638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3" end="3"/>
                                            </p:txEl>
                                          </p:spTgt>
                                        </p:tgtEl>
                                        <p:attrNameLst>
                                          <p:attrName>style.visibility</p:attrName>
                                        </p:attrNameLst>
                                      </p:cBhvr>
                                      <p:to>
                                        <p:strVal val="visible"/>
                                      </p:to>
                                    </p:set>
                                    <p:animEffect transition="in" filter="dissolve">
                                      <p:cBhvr>
                                        <p:cTn id="17" dur="500"/>
                                        <p:tgtEl>
                                          <p:spTgt spid="638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4" end="4"/>
                                            </p:txEl>
                                          </p:spTgt>
                                        </p:tgtEl>
                                        <p:attrNameLst>
                                          <p:attrName>style.visibility</p:attrName>
                                        </p:attrNameLst>
                                      </p:cBhvr>
                                      <p:to>
                                        <p:strVal val="visible"/>
                                      </p:to>
                                    </p:set>
                                    <p:animEffect transition="in" filter="dissolve">
                                      <p:cBhvr>
                                        <p:cTn id="22" dur="500"/>
                                        <p:tgtEl>
                                          <p:spTgt spid="638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5" end="5"/>
                                            </p:txEl>
                                          </p:spTgt>
                                        </p:tgtEl>
                                        <p:attrNameLst>
                                          <p:attrName>style.visibility</p:attrName>
                                        </p:attrNameLst>
                                      </p:cBhvr>
                                      <p:to>
                                        <p:strVal val="visible"/>
                                      </p:to>
                                    </p:set>
                                    <p:animEffect transition="in" filter="dissolve">
                                      <p:cBhvr>
                                        <p:cTn id="27" dur="500"/>
                                        <p:tgtEl>
                                          <p:spTgt spid="638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7" end="7"/>
                                            </p:txEl>
                                          </p:spTgt>
                                        </p:tgtEl>
                                        <p:attrNameLst>
                                          <p:attrName>style.visibility</p:attrName>
                                        </p:attrNameLst>
                                      </p:cBhvr>
                                      <p:to>
                                        <p:strVal val="visible"/>
                                      </p:to>
                                    </p:set>
                                    <p:animEffect transition="in" filter="dissolve">
                                      <p:cBhvr>
                                        <p:cTn id="37" dur="500"/>
                                        <p:tgtEl>
                                          <p:spTgt spid="63898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8" end="8"/>
                                            </p:txEl>
                                          </p:spTgt>
                                        </p:tgtEl>
                                        <p:attrNameLst>
                                          <p:attrName>style.visibility</p:attrName>
                                        </p:attrNameLst>
                                      </p:cBhvr>
                                      <p:to>
                                        <p:strVal val="visible"/>
                                      </p:to>
                                    </p:set>
                                    <p:animEffect transition="in" filter="dissolve">
                                      <p:cBhvr>
                                        <p:cTn id="42" dur="500"/>
                                        <p:tgtEl>
                                          <p:spTgt spid="63898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86103"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71439" y="931765"/>
            <a:ext cx="9072561" cy="4339650"/>
          </a:xfrm>
          <a:prstGeom prst="rect">
            <a:avLst/>
          </a:prstGeom>
          <a:noFill/>
          <a:ln w="12700">
            <a:noFill/>
            <a:miter lim="800000"/>
            <a:headEnd/>
            <a:tailEnd/>
          </a:ln>
        </p:spPr>
        <p:txBody>
          <a:bodyPr wrap="square">
            <a:spAutoFit/>
          </a:bodyPr>
          <a:lstStyle/>
          <a:p>
            <a:r>
              <a:rPr lang="en-US" sz="2400" dirty="0">
                <a:latin typeface="Book Antiqua" pitchFamily="18" charset="0"/>
              </a:rPr>
              <a:t>If </a:t>
            </a:r>
            <a:r>
              <a:rPr lang="en-US" sz="2400" dirty="0">
                <a:solidFill>
                  <a:srgbClr val="C00000"/>
                </a:solidFill>
                <a:latin typeface="Book Antiqua" pitchFamily="18" charset="0"/>
              </a:rPr>
              <a:t>demand</a:t>
            </a:r>
            <a:r>
              <a:rPr lang="en-US" sz="2400" dirty="0">
                <a:solidFill>
                  <a:srgbClr val="CC0000"/>
                </a:solidFill>
                <a:latin typeface="Book Antiqua" pitchFamily="18" charset="0"/>
              </a:rPr>
              <a:t> </a:t>
            </a:r>
            <a:r>
              <a:rPr lang="en-US" sz="2400" dirty="0">
                <a:latin typeface="Book Antiqua" pitchFamily="18" charset="0"/>
              </a:rPr>
              <a:t>is variable and </a:t>
            </a:r>
            <a:r>
              <a:rPr lang="en-US" sz="2400" dirty="0">
                <a:solidFill>
                  <a:srgbClr val="00863D"/>
                </a:solidFill>
                <a:latin typeface="Book Antiqua" pitchFamily="18" charset="0"/>
              </a:rPr>
              <a:t>Lead time </a:t>
            </a:r>
            <a:r>
              <a:rPr lang="en-US" sz="2400" dirty="0">
                <a:latin typeface="Book Antiqua" pitchFamily="18" charset="0"/>
              </a:rPr>
              <a:t>is </a:t>
            </a:r>
            <a:r>
              <a:rPr lang="en-US" sz="2400" dirty="0" smtClean="0">
                <a:latin typeface="Book Antiqua" pitchFamily="18" charset="0"/>
              </a:rPr>
              <a:t>fixed</a:t>
            </a:r>
          </a:p>
          <a:p>
            <a:endParaRPr lang="en-US" sz="2400" dirty="0">
              <a:latin typeface="Book Antiqua" pitchFamily="18" charset="0"/>
            </a:endParaRPr>
          </a:p>
          <a:p>
            <a:pPr>
              <a:spcAft>
                <a:spcPts val="1200"/>
              </a:spcAft>
            </a:pPr>
            <a:r>
              <a:rPr lang="en-US" sz="2400" dirty="0" smtClean="0">
                <a:latin typeface="Book Antiqua" pitchFamily="18" charset="0"/>
              </a:rPr>
              <a:t>L: Lead Time = </a:t>
            </a:r>
            <a:r>
              <a:rPr lang="en-US" sz="2400" dirty="0">
                <a:latin typeface="Book Antiqua" pitchFamily="18" charset="0"/>
              </a:rPr>
              <a:t>5</a:t>
            </a:r>
            <a:r>
              <a:rPr lang="en-US" sz="2400" dirty="0" smtClean="0">
                <a:latin typeface="Book Antiqua" pitchFamily="18" charset="0"/>
              </a:rPr>
              <a:t> </a:t>
            </a:r>
            <a:r>
              <a:rPr lang="en-US" sz="2400" dirty="0" smtClean="0">
                <a:solidFill>
                  <a:srgbClr val="C00000"/>
                </a:solidFill>
                <a:latin typeface="Book Antiqua" pitchFamily="18" charset="0"/>
              </a:rPr>
              <a:t>days</a:t>
            </a:r>
          </a:p>
          <a:p>
            <a:pPr>
              <a:spcAft>
                <a:spcPts val="1200"/>
              </a:spcAft>
            </a:pPr>
            <a:r>
              <a:rPr lang="en-US" sz="2400" b="1" dirty="0" smtClean="0">
                <a:latin typeface="Book Antiqua" pitchFamily="18" charset="0"/>
              </a:rPr>
              <a:t>R</a:t>
            </a:r>
            <a:r>
              <a:rPr lang="en-US" sz="2400" dirty="0" smtClean="0">
                <a:latin typeface="Book Antiqua" pitchFamily="18" charset="0"/>
              </a:rPr>
              <a:t>: Demand per </a:t>
            </a:r>
            <a:r>
              <a:rPr lang="en-US" sz="2400" dirty="0" smtClean="0">
                <a:solidFill>
                  <a:srgbClr val="C00000"/>
                </a:solidFill>
                <a:latin typeface="Book Antiqua" pitchFamily="18" charset="0"/>
              </a:rPr>
              <a:t>day</a:t>
            </a:r>
            <a:r>
              <a:rPr lang="en-US" sz="2400" dirty="0" smtClean="0">
                <a:solidFill>
                  <a:srgbClr val="FF0000"/>
                </a:solidFill>
                <a:latin typeface="Book Antiqua" pitchFamily="18" charset="0"/>
              </a:rPr>
              <a:t> </a:t>
            </a:r>
          </a:p>
          <a:p>
            <a:pPr>
              <a:spcAft>
                <a:spcPts val="1200"/>
              </a:spcAft>
            </a:pPr>
            <a:r>
              <a:rPr lang="en-US" sz="2400" dirty="0" smtClean="0">
                <a:latin typeface="Book Antiqua" pitchFamily="18" charset="0"/>
              </a:rPr>
              <a:t>R: Average </a:t>
            </a:r>
            <a:r>
              <a:rPr lang="en-US" sz="2400" dirty="0" smtClean="0">
                <a:solidFill>
                  <a:srgbClr val="C00000"/>
                </a:solidFill>
                <a:latin typeface="Book Antiqua" pitchFamily="18" charset="0"/>
                <a:sym typeface="Symbol"/>
              </a:rPr>
              <a:t>daily</a:t>
            </a:r>
            <a:r>
              <a:rPr lang="en-US" sz="2400" dirty="0" smtClean="0">
                <a:latin typeface="Book Antiqua" pitchFamily="18" charset="0"/>
              </a:rPr>
              <a:t> demand =50</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R</a:t>
            </a:r>
            <a:r>
              <a:rPr lang="en-US" sz="2400" dirty="0" smtClean="0">
                <a:latin typeface="Book Antiqua" pitchFamily="18" charset="0"/>
                <a:sym typeface="Symbol"/>
              </a:rPr>
              <a:t>: Standard deviation of </a:t>
            </a:r>
            <a:r>
              <a:rPr lang="en-US" sz="2400" dirty="0" smtClean="0">
                <a:solidFill>
                  <a:srgbClr val="C00000"/>
                </a:solidFill>
                <a:latin typeface="Book Antiqua" pitchFamily="18" charset="0"/>
                <a:sym typeface="Symbol"/>
              </a:rPr>
              <a:t>daily</a:t>
            </a:r>
            <a:r>
              <a:rPr lang="en-US" sz="2400" dirty="0" smtClean="0">
                <a:latin typeface="Book Antiqua" pitchFamily="18" charset="0"/>
                <a:sym typeface="Symbol"/>
              </a:rPr>
              <a:t> demand =10</a:t>
            </a:r>
          </a:p>
          <a:p>
            <a:pPr>
              <a:spcAft>
                <a:spcPts val="1200"/>
              </a:spcAft>
            </a:pPr>
            <a:r>
              <a:rPr lang="en-US" sz="2400" dirty="0" smtClean="0">
                <a:latin typeface="Book Antiqua" pitchFamily="18" charset="0"/>
                <a:sym typeface="Symbol"/>
              </a:rPr>
              <a:t>LTD: Average Demand During </a:t>
            </a:r>
            <a:r>
              <a:rPr lang="en-US" sz="2400" dirty="0" smtClean="0">
                <a:solidFill>
                  <a:srgbClr val="C00000"/>
                </a:solidFill>
                <a:latin typeface="Book Antiqua" pitchFamily="18" charset="0"/>
                <a:sym typeface="Symbol"/>
              </a:rPr>
              <a:t>Lead Time</a:t>
            </a:r>
          </a:p>
          <a:p>
            <a:pPr>
              <a:spcAft>
                <a:spcPts val="1200"/>
              </a:spcAft>
            </a:pPr>
            <a:r>
              <a:rPr lang="en-US" sz="2400" dirty="0" smtClean="0">
                <a:solidFill>
                  <a:srgbClr val="C00000"/>
                </a:solidFill>
                <a:latin typeface="Book Antiqua" pitchFamily="18" charset="0"/>
                <a:sym typeface="Symbol"/>
              </a:rPr>
              <a:t>LTD = L × R = </a:t>
            </a:r>
            <a:r>
              <a:rPr lang="en-US" sz="2400" dirty="0">
                <a:solidFill>
                  <a:srgbClr val="C00000"/>
                </a:solidFill>
                <a:latin typeface="Book Antiqua" pitchFamily="18" charset="0"/>
                <a:sym typeface="Symbol"/>
              </a:rPr>
              <a:t>5</a:t>
            </a:r>
            <a:r>
              <a:rPr lang="en-US" sz="2400" dirty="0" smtClean="0">
                <a:solidFill>
                  <a:srgbClr val="C00000"/>
                </a:solidFill>
                <a:latin typeface="Book Antiqua" pitchFamily="18" charset="0"/>
                <a:sym typeface="Symbol"/>
              </a:rPr>
              <a:t> </a:t>
            </a:r>
            <a:r>
              <a:rPr lang="en-US" sz="2400" dirty="0">
                <a:solidFill>
                  <a:srgbClr val="C00000"/>
                </a:solidFill>
                <a:latin typeface="Book Antiqua" pitchFamily="18" charset="0"/>
                <a:sym typeface="Symbol"/>
              </a:rPr>
              <a:t>× </a:t>
            </a:r>
            <a:r>
              <a:rPr lang="en-US" sz="2400" dirty="0" smtClean="0">
                <a:solidFill>
                  <a:srgbClr val="C00000"/>
                </a:solidFill>
                <a:latin typeface="Book Antiqua" pitchFamily="18" charset="0"/>
                <a:sym typeface="Symbol"/>
              </a:rPr>
              <a:t>50 = 250</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LTD</a:t>
            </a:r>
            <a:r>
              <a:rPr lang="en-US" sz="2400" dirty="0" smtClean="0">
                <a:latin typeface="Book Antiqua" pitchFamily="18" charset="0"/>
                <a:sym typeface="Symbol"/>
              </a:rPr>
              <a:t>: </a:t>
            </a:r>
            <a:r>
              <a:rPr lang="en-US" sz="2400" dirty="0">
                <a:latin typeface="Book Antiqua" pitchFamily="18" charset="0"/>
                <a:sym typeface="Symbol"/>
              </a:rPr>
              <a:t>Standard deviation of demand </a:t>
            </a:r>
            <a:r>
              <a:rPr lang="en-US" sz="2400" dirty="0" smtClean="0">
                <a:latin typeface="Book Antiqua" pitchFamily="18" charset="0"/>
                <a:sym typeface="Symbol"/>
              </a:rPr>
              <a:t>during lead time</a:t>
            </a:r>
            <a:endParaRPr lang="en-US" sz="2400" dirty="0">
              <a:latin typeface="Book Antiqua" pitchFamily="18" charset="0"/>
            </a:endParaRPr>
          </a:p>
        </p:txBody>
      </p:sp>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a:t>
            </a:r>
            <a:r>
              <a:rPr lang="en-US" sz="3200" dirty="0" smtClean="0">
                <a:latin typeface="Impact" pitchFamily="34" charset="0"/>
              </a:rPr>
              <a:t>L</a:t>
            </a:r>
            <a:endParaRPr lang="en-US" sz="3200" dirty="0">
              <a:latin typeface="Impact"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719452" y="5445224"/>
                <a:ext cx="2252348" cy="631198"/>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14:m>
                  <m:oMath xmlns:m="http://schemas.openxmlformats.org/officeDocument/2006/math">
                    <m:rad>
                      <m:radPr>
                        <m:degHide m:val="on"/>
                        <m:ctrlPr>
                          <a:rPr lang="en-US" sz="320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a:rPr>
                          <m:t>𝐿</m:t>
                        </m:r>
                      </m:e>
                    </m:rad>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a:ea typeface="Cambria Math"/>
                          </a:rPr>
                          <m:t>𝜎</m:t>
                        </m:r>
                      </m:e>
                      <m:sub>
                        <m:r>
                          <a:rPr lang="en-US" sz="3200" b="0" i="1" dirty="0" smtClean="0">
                            <a:solidFill>
                              <a:srgbClr val="C00000"/>
                            </a:solidFill>
                            <a:latin typeface="Cambria Math"/>
                          </a:rPr>
                          <m:t>𝑅</m:t>
                        </m:r>
                      </m:sub>
                    </m:sSub>
                  </m:oMath>
                </a14:m>
                <a:endParaRPr lang="en-US" sz="32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19452" y="5445224"/>
                <a:ext cx="2252348" cy="631198"/>
              </a:xfrm>
              <a:prstGeom prst="rect">
                <a:avLst/>
              </a:prstGeom>
              <a:blipFill rotWithShape="0">
                <a:blip r:embed="rId6"/>
                <a:stretch>
                  <a:fillRect t="-5769" b="-29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45825" y="5525358"/>
                <a:ext cx="4898392" cy="636200"/>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14:m>
                  <m:oMath xmlns:m="http://schemas.openxmlformats.org/officeDocument/2006/math">
                    <m:rad>
                      <m:radPr>
                        <m:degHide m:val="on"/>
                        <m:ctrlPr>
                          <a:rPr lang="en-US" sz="320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panose="02040503050406030204" pitchFamily="18" charset="0"/>
                          </a:rPr>
                          <m:t>5</m:t>
                        </m:r>
                      </m:e>
                    </m:rad>
                    <m:d>
                      <m:dPr>
                        <m:ctrlPr>
                          <a:rPr lang="en-US" sz="3200" b="0" i="1" dirty="0" smtClean="0">
                            <a:solidFill>
                              <a:srgbClr val="C00000"/>
                            </a:solidFill>
                            <a:latin typeface="Cambria Math" panose="02040503050406030204" pitchFamily="18" charset="0"/>
                          </a:rPr>
                        </m:ctrlPr>
                      </m:dPr>
                      <m:e>
                        <m:r>
                          <a:rPr lang="en-US" sz="3200" b="0" i="0" dirty="0" smtClean="0">
                            <a:solidFill>
                              <a:srgbClr val="C00000"/>
                            </a:solidFill>
                            <a:latin typeface="Cambria Math" panose="02040503050406030204" pitchFamily="18" charset="0"/>
                          </a:rPr>
                          <m:t>10</m:t>
                        </m:r>
                      </m:e>
                    </m:d>
                    <m:r>
                      <a:rPr lang="en-US" sz="3200" b="0" i="0" dirty="0" smtClean="0">
                        <a:solidFill>
                          <a:srgbClr val="C00000"/>
                        </a:solidFill>
                        <a:latin typeface="Cambria Math"/>
                      </a:rPr>
                      <m:t>=2</m:t>
                    </m:r>
                    <m:r>
                      <a:rPr lang="en-US" sz="3200" b="0" i="0" dirty="0" smtClean="0">
                        <a:solidFill>
                          <a:srgbClr val="C00000"/>
                        </a:solidFill>
                        <a:latin typeface="Cambria Math" panose="02040503050406030204" pitchFamily="18" charset="0"/>
                      </a:rPr>
                      <m:t>2.4 </m:t>
                    </m:r>
                  </m:oMath>
                </a14:m>
                <a:r>
                  <a:rPr lang="en-US" sz="3200" dirty="0" smtClean="0">
                    <a:solidFill>
                      <a:srgbClr val="C00000"/>
                    </a:solidFill>
                    <a:sym typeface="Symbol" panose="05050102010706020507" pitchFamily="18" charset="2"/>
                  </a:rPr>
                  <a:t> </a:t>
                </a:r>
                <a:r>
                  <a:rPr lang="en-US" sz="3200" dirty="0">
                    <a:solidFill>
                      <a:srgbClr val="C00000"/>
                    </a:solidFill>
                    <a:latin typeface="Cambria Math"/>
                    <a:sym typeface="Symbol" panose="05050102010706020507" pitchFamily="18" charset="2"/>
                  </a:rPr>
                  <a:t>25</a:t>
                </a:r>
                <a:endParaRPr lang="en-US" sz="3200" dirty="0">
                  <a:solidFill>
                    <a:srgbClr val="C00000"/>
                  </a:solidFill>
                  <a:latin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45825" y="5525358"/>
                <a:ext cx="4898392" cy="636200"/>
              </a:xfrm>
              <a:prstGeom prst="rect">
                <a:avLst/>
              </a:prstGeom>
              <a:blipFill rotWithShape="0">
                <a:blip r:embed="rId7"/>
                <a:stretch>
                  <a:fillRect t="-5714" r="-871" b="-29524"/>
                </a:stretch>
              </a:blipFill>
            </p:spPr>
            <p:txBody>
              <a:bodyPr/>
              <a:lstStyle/>
              <a:p>
                <a:r>
                  <a:rPr lang="en-US">
                    <a:noFill/>
                  </a:rPr>
                  <a:t> </a:t>
                </a:r>
              </a:p>
            </p:txBody>
          </p:sp>
        </mc:Fallback>
      </mc:AlternateContent>
    </p:spTree>
    <p:extLst>
      <p:ext uri="{BB962C8B-B14F-4D97-AF65-F5344CB8AC3E}">
        <p14:creationId xmlns:p14="http://schemas.microsoft.com/office/powerpoint/2010/main" val="3498153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2" end="2"/>
                                            </p:txEl>
                                          </p:spTgt>
                                        </p:tgtEl>
                                        <p:attrNameLst>
                                          <p:attrName>style.visibility</p:attrName>
                                        </p:attrNameLst>
                                      </p:cBhvr>
                                      <p:to>
                                        <p:strVal val="visible"/>
                                      </p:to>
                                    </p:set>
                                    <p:animEffect transition="in" filter="dissolve">
                                      <p:cBhvr>
                                        <p:cTn id="12" dur="500"/>
                                        <p:tgtEl>
                                          <p:spTgt spid="638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3" end="3"/>
                                            </p:txEl>
                                          </p:spTgt>
                                        </p:tgtEl>
                                        <p:attrNameLst>
                                          <p:attrName>style.visibility</p:attrName>
                                        </p:attrNameLst>
                                      </p:cBhvr>
                                      <p:to>
                                        <p:strVal val="visible"/>
                                      </p:to>
                                    </p:set>
                                    <p:animEffect transition="in" filter="dissolve">
                                      <p:cBhvr>
                                        <p:cTn id="17" dur="500"/>
                                        <p:tgtEl>
                                          <p:spTgt spid="638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4" end="4"/>
                                            </p:txEl>
                                          </p:spTgt>
                                        </p:tgtEl>
                                        <p:attrNameLst>
                                          <p:attrName>style.visibility</p:attrName>
                                        </p:attrNameLst>
                                      </p:cBhvr>
                                      <p:to>
                                        <p:strVal val="visible"/>
                                      </p:to>
                                    </p:set>
                                    <p:animEffect transition="in" filter="dissolve">
                                      <p:cBhvr>
                                        <p:cTn id="22" dur="500"/>
                                        <p:tgtEl>
                                          <p:spTgt spid="638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5" end="5"/>
                                            </p:txEl>
                                          </p:spTgt>
                                        </p:tgtEl>
                                        <p:attrNameLst>
                                          <p:attrName>style.visibility</p:attrName>
                                        </p:attrNameLst>
                                      </p:cBhvr>
                                      <p:to>
                                        <p:strVal val="visible"/>
                                      </p:to>
                                    </p:set>
                                    <p:animEffect transition="in" filter="dissolve">
                                      <p:cBhvr>
                                        <p:cTn id="27" dur="500"/>
                                        <p:tgtEl>
                                          <p:spTgt spid="638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7" end="7"/>
                                            </p:txEl>
                                          </p:spTgt>
                                        </p:tgtEl>
                                        <p:attrNameLst>
                                          <p:attrName>style.visibility</p:attrName>
                                        </p:attrNameLst>
                                      </p:cBhvr>
                                      <p:to>
                                        <p:strVal val="visible"/>
                                      </p:to>
                                    </p:set>
                                    <p:animEffect transition="in" filter="dissolve">
                                      <p:cBhvr>
                                        <p:cTn id="37" dur="500"/>
                                        <p:tgtEl>
                                          <p:spTgt spid="63898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8" end="8"/>
                                            </p:txEl>
                                          </p:spTgt>
                                        </p:tgtEl>
                                        <p:attrNameLst>
                                          <p:attrName>style.visibility</p:attrName>
                                        </p:attrNameLst>
                                      </p:cBhvr>
                                      <p:to>
                                        <p:strVal val="visible"/>
                                      </p:to>
                                    </p:set>
                                    <p:animEffect transition="in" filter="dissolve">
                                      <p:cBhvr>
                                        <p:cTn id="42" dur="500"/>
                                        <p:tgtEl>
                                          <p:spTgt spid="63898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0" y="333719"/>
            <a:ext cx="9036496" cy="1034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 </a:t>
            </a:r>
          </a:p>
          <a:p>
            <a:pPr marL="0" lvl="1"/>
            <a:r>
              <a:rPr lang="en-US" altLang="en-US" b="1" dirty="0">
                <a:solidFill>
                  <a:srgbClr val="000000"/>
                </a:solidFill>
                <a:latin typeface="Book Antiqua" panose="02040602050305030304" pitchFamily="18" charset="0"/>
                <a:cs typeface="Times New Roman" panose="02020603050405020304" pitchFamily="18" charset="0"/>
              </a:rPr>
              <a:t>Binomial. </a:t>
            </a:r>
            <a:r>
              <a:rPr lang="en-US" altLang="en-US" dirty="0">
                <a:solidFill>
                  <a:srgbClr val="000000"/>
                </a:solidFill>
                <a:latin typeface="Book Antiqua" panose="02040602050305030304" pitchFamily="18" charset="0"/>
                <a:cs typeface="Times New Roman" panose="02020603050405020304" pitchFamily="18" charset="0"/>
              </a:rPr>
              <a:t>Based on past experience, the main printer in a university computer center is operating properly 90% of the time. Suppose inspections are made at 10 randomly selected times.</a:t>
            </a:r>
          </a:p>
          <a:p>
            <a:pPr marL="0" lvl="1">
              <a:buFontTx/>
              <a:buAutoNum type="alphaLcPeriod"/>
            </a:pPr>
            <a:r>
              <a:rPr lang="en-US" altLang="en-US" dirty="0">
                <a:solidFill>
                  <a:srgbClr val="000000"/>
                </a:solidFill>
                <a:latin typeface="Book Antiqua" panose="02040602050305030304" pitchFamily="18" charset="0"/>
                <a:cs typeface="Times New Roman" panose="02020603050405020304" pitchFamily="18" charset="0"/>
              </a:rPr>
              <a:t>What is the probability that the main printer is operating properly for exactly 9 of the inspections?</a:t>
            </a:r>
          </a:p>
          <a:p>
            <a:pPr marL="0" lvl="1">
              <a:buFontTx/>
              <a:buAutoNum type="alphaLcPeriod" startAt="2"/>
            </a:pPr>
            <a:r>
              <a:rPr lang="en-US" altLang="en-US" dirty="0">
                <a:solidFill>
                  <a:srgbClr val="000000"/>
                </a:solidFill>
                <a:latin typeface="Book Antiqua" panose="02040602050305030304" pitchFamily="18" charset="0"/>
                <a:cs typeface="Times New Roman" panose="02020603050405020304" pitchFamily="18" charset="0"/>
              </a:rPr>
              <a:t>What is the probability that the main printer is </a:t>
            </a:r>
            <a:r>
              <a:rPr lang="en-US" altLang="en-US" i="1" dirty="0">
                <a:solidFill>
                  <a:srgbClr val="000000"/>
                </a:solidFill>
                <a:latin typeface="Book Antiqua" panose="02040602050305030304" pitchFamily="18" charset="0"/>
                <a:cs typeface="Times New Roman" panose="02020603050405020304" pitchFamily="18" charset="0"/>
              </a:rPr>
              <a:t>not</a:t>
            </a:r>
            <a:r>
              <a:rPr lang="en-US" altLang="en-US" dirty="0">
                <a:solidFill>
                  <a:srgbClr val="000000"/>
                </a:solidFill>
                <a:latin typeface="Book Antiqua" panose="02040602050305030304" pitchFamily="18" charset="0"/>
                <a:cs typeface="Times New Roman" panose="02020603050405020304" pitchFamily="18" charset="0"/>
              </a:rPr>
              <a:t> operating properly no more than 1 inspection?</a:t>
            </a:r>
          </a:p>
          <a:p>
            <a:pPr marL="0" lvl="1">
              <a:buFontTx/>
              <a:buAutoNum type="alphaLcPeriod" startAt="3"/>
            </a:pPr>
            <a:r>
              <a:rPr lang="en-US" altLang="en-US" dirty="0">
                <a:solidFill>
                  <a:srgbClr val="000000"/>
                </a:solidFill>
                <a:latin typeface="Book Antiqua" panose="02040602050305030304" pitchFamily="18" charset="0"/>
                <a:cs typeface="Times New Roman" panose="02020603050405020304" pitchFamily="18" charset="0"/>
              </a:rPr>
              <a:t>What is the expected number of inspections in which the main printer is operating properly?</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endPar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endParaRPr lang="en-US" altLang="en-US" dirty="0">
              <a:solidFill>
                <a:srgbClr val="000000"/>
              </a:solidFill>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The </a:t>
            </a: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time required to complete a final examination in a particular college course is normally distributed, with mean of 80 minutes and a standard deviation of 10 minutes. Answer the following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of completing the exam in one hour or less?</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a student will complete the exam in a time between 60 and 75 minutes?</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interquartile range for completion times?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hlinkClick r:id="rId2"/>
              </a:rPr>
              <a:t>[Go to answer]</a:t>
            </a:r>
            <a:endPar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Assume that the dividends of electric utility stocks as of a given date have a symmetric distribution with mean of 8.5 percent and standard deviation of 2.5 percent. Find the probability that the average dividend of 25 such stocks will exceed 10 percent.</a:t>
            </a:r>
            <a:b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hlinkClick r:id="rId3"/>
              </a:rPr>
              <a:t>[Go to answer]</a:t>
            </a:r>
            <a:endPar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The probability that a patient fails to recover from a particular operation is 0.1. Suppose that eight patients having this operation are selected at random. Answer the following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that at most one patient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that at least 2 but no more than 3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probability that all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What is the expected number of patients that will not recover?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hlinkClick r:id="rId4"/>
              </a:rPr>
              <a:t>[Go to answer]</a:t>
            </a:r>
            <a:endPar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8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rPr>
              <a:t>of 50 small businesses that have been in business for one year.</a:t>
            </a:r>
          </a:p>
        </p:txBody>
      </p:sp>
      <p:pic>
        <p:nvPicPr>
          <p:cNvPr id="121858" name="Picture 2" descr="Boxpl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61982"/>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55562" y="831478"/>
            <a:ext cx="9144000" cy="5693866"/>
          </a:xfrm>
          <a:prstGeom prst="rect">
            <a:avLst/>
          </a:prstGeom>
          <a:noFill/>
          <a:ln w="12700">
            <a:noFill/>
            <a:miter lim="800000"/>
            <a:headEnd/>
            <a:tailEnd/>
          </a:ln>
          <a:effectLst/>
        </p:spPr>
        <p:txBody>
          <a:bodyPr>
            <a:spAutoFit/>
          </a:bodyPr>
          <a:lstStyle/>
          <a:p>
            <a:pPr marL="457200" indent="-457200"/>
            <a:r>
              <a:rPr lang="en-US" sz="2800" dirty="0" smtClean="0">
                <a:latin typeface="Book Antiqua" pitchFamily="18" charset="0"/>
              </a:rPr>
              <a:t>The Problem originally was: If average demand per day is </a:t>
            </a:r>
            <a:r>
              <a:rPr lang="en-US" sz="2800" dirty="0">
                <a:latin typeface="Book Antiqua" pitchFamily="18" charset="0"/>
              </a:rPr>
              <a:t>5</a:t>
            </a:r>
            <a:r>
              <a:rPr lang="en-US" sz="2800" dirty="0" smtClean="0">
                <a:latin typeface="Book Antiqua" pitchFamily="18" charset="0"/>
              </a:rPr>
              <a:t>0 units and standard deviation of demand is 10 per day, and lead time is </a:t>
            </a:r>
            <a:r>
              <a:rPr lang="en-US" sz="2800" dirty="0">
                <a:latin typeface="Book Antiqua" pitchFamily="18" charset="0"/>
              </a:rPr>
              <a:t>5</a:t>
            </a:r>
            <a:r>
              <a:rPr lang="en-US" sz="2800" dirty="0" smtClean="0">
                <a:latin typeface="Book Antiqua" pitchFamily="18" charset="0"/>
              </a:rPr>
              <a:t> days.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1400" dirty="0" smtClean="0">
              <a:latin typeface="Book Antiqua" pitchFamily="18" charset="0"/>
            </a:endParaRPr>
          </a:p>
          <a:p>
            <a:pPr marL="457200" indent="-457200"/>
            <a:r>
              <a:rPr lang="en-US" sz="2800" dirty="0" smtClean="0">
                <a:latin typeface="Book Antiqua" pitchFamily="18" charset="0"/>
              </a:rPr>
              <a:t>We transformed it to: The </a:t>
            </a:r>
            <a:r>
              <a:rPr lang="en-US" sz="2800" dirty="0">
                <a:latin typeface="Book Antiqua" pitchFamily="18" charset="0"/>
              </a:rPr>
              <a:t>average demand during the lead time is </a:t>
            </a:r>
            <a:r>
              <a:rPr lang="en-US" sz="2800" dirty="0" smtClean="0">
                <a:latin typeface="Book Antiqua" pitchFamily="18" charset="0"/>
              </a:rPr>
              <a:t>250 </a:t>
            </a:r>
            <a:r>
              <a:rPr lang="en-US" sz="2800" dirty="0">
                <a:latin typeface="Book Antiqua" pitchFamily="18" charset="0"/>
              </a:rPr>
              <a:t>and the standard deviation of demand during the lead time </a:t>
            </a:r>
            <a:r>
              <a:rPr lang="en-US" sz="2800" dirty="0" smtClean="0">
                <a:latin typeface="Book Antiqua" pitchFamily="18" charset="0"/>
              </a:rPr>
              <a:t>is 22.4. Compute </a:t>
            </a:r>
            <a:r>
              <a:rPr lang="en-US" sz="2800" dirty="0">
                <a:latin typeface="Book Antiqua" pitchFamily="18" charset="0"/>
              </a:rPr>
              <a:t>ROP at 90% service level</a:t>
            </a:r>
            <a:r>
              <a:rPr lang="en-US" sz="2800" dirty="0" smtClean="0">
                <a:latin typeface="Book Antiqua" pitchFamily="18" charset="0"/>
              </a:rPr>
              <a:t>.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1400" dirty="0" smtClean="0">
              <a:latin typeface="Book Antiqua" pitchFamily="18" charset="0"/>
            </a:endParaRPr>
          </a:p>
          <a:p>
            <a:pPr marL="457200" indent="-457200"/>
            <a:r>
              <a:rPr lang="en-US" sz="2800" dirty="0" smtClean="0">
                <a:latin typeface="Book Antiqua" pitchFamily="18" charset="0"/>
              </a:rPr>
              <a:t>Which is the same as the previous problem: If average demand during the lead time is 200 and standard deviation of demand during lead time is 25.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 </a:t>
            </a:r>
            <a:endParaRPr lang="en-US" sz="2400" dirty="0">
              <a:latin typeface="Book Antiqua" pitchFamily="18" charset="0"/>
            </a:endParaRPr>
          </a:p>
        </p:txBody>
      </p:sp>
      <p:sp>
        <p:nvSpPr>
          <p:cNvPr id="557076" name="Text Box 20"/>
          <p:cNvSpPr txBox="1">
            <a:spLocks noChangeArrowheads="1"/>
          </p:cNvSpPr>
          <p:nvPr/>
        </p:nvSpPr>
        <p:spPr bwMode="auto">
          <a:xfrm>
            <a:off x="0" y="0"/>
            <a:ext cx="9088438" cy="584775"/>
          </a:xfrm>
          <a:prstGeom prst="rect">
            <a:avLst/>
          </a:prstGeom>
          <a:noFill/>
          <a:ln w="12700">
            <a:noFill/>
            <a:miter lim="800000"/>
            <a:headEnd/>
            <a:tailEnd/>
          </a:ln>
          <a:effectLst/>
        </p:spPr>
        <p:txBody>
          <a:bodyPr wrap="square">
            <a:spAutoFit/>
          </a:bodyPr>
          <a:lstStyle/>
          <a:p>
            <a:r>
              <a:rPr lang="en-US" sz="3200" dirty="0" smtClean="0">
                <a:latin typeface="Impact" pitchFamily="34" charset="0"/>
              </a:rPr>
              <a:t>Now It is Transformed</a:t>
            </a:r>
            <a:endParaRPr lang="en-US" sz="3200" dirty="0">
              <a:latin typeface="Impact" pitchFamily="34" charset="0"/>
            </a:endParaRPr>
          </a:p>
        </p:txBody>
      </p:sp>
    </p:spTree>
    <p:extLst>
      <p:ext uri="{BB962C8B-B14F-4D97-AF65-F5344CB8AC3E}">
        <p14:creationId xmlns:p14="http://schemas.microsoft.com/office/powerpoint/2010/main" val="3768116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7058">
                                            <p:txEl>
                                              <p:pRg st="0" end="0"/>
                                            </p:txEl>
                                          </p:spTgt>
                                        </p:tgtEl>
                                        <p:attrNameLst>
                                          <p:attrName>style.visibility</p:attrName>
                                        </p:attrNameLst>
                                      </p:cBhvr>
                                      <p:to>
                                        <p:strVal val="visible"/>
                                      </p:to>
                                    </p:set>
                                    <p:animEffect transition="in" filter="dissolve">
                                      <p:cBhvr>
                                        <p:cTn id="7" dur="500"/>
                                        <p:tgtEl>
                                          <p:spTgt spid="557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7058">
                                            <p:txEl>
                                              <p:pRg st="2" end="2"/>
                                            </p:txEl>
                                          </p:spTgt>
                                        </p:tgtEl>
                                        <p:attrNameLst>
                                          <p:attrName>style.visibility</p:attrName>
                                        </p:attrNameLst>
                                      </p:cBhvr>
                                      <p:to>
                                        <p:strVal val="visible"/>
                                      </p:to>
                                    </p:set>
                                    <p:animEffect transition="in" filter="dissolve">
                                      <p:cBhvr>
                                        <p:cTn id="12" dur="500"/>
                                        <p:tgtEl>
                                          <p:spTgt spid="557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7058">
                                            <p:txEl>
                                              <p:pRg st="4" end="4"/>
                                            </p:txEl>
                                          </p:spTgt>
                                        </p:tgtEl>
                                        <p:attrNameLst>
                                          <p:attrName>style.visibility</p:attrName>
                                        </p:attrNameLst>
                                      </p:cBhvr>
                                      <p:to>
                                        <p:strVal val="visible"/>
                                      </p:to>
                                    </p:set>
                                    <p:animEffect transition="in" filter="dissolve">
                                      <p:cBhvr>
                                        <p:cTn id="17" dur="500"/>
                                        <p:tgtEl>
                                          <p:spTgt spid="557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55562" y="831478"/>
            <a:ext cx="9144000" cy="4862870"/>
          </a:xfrm>
          <a:prstGeom prst="rect">
            <a:avLst/>
          </a:prstGeom>
          <a:noFill/>
          <a:ln w="12700">
            <a:noFill/>
            <a:miter lim="800000"/>
            <a:headEnd/>
            <a:tailEnd/>
          </a:ln>
          <a:effectLst/>
        </p:spPr>
        <p:txBody>
          <a:bodyPr>
            <a:spAutoFit/>
          </a:bodyPr>
          <a:lstStyle/>
          <a:p>
            <a:pPr marL="457200" indent="-457200"/>
            <a:r>
              <a:rPr lang="en-US" sz="2800" dirty="0" smtClean="0">
                <a:latin typeface="Book Antiqua" pitchFamily="18" charset="0"/>
              </a:rPr>
              <a:t>The Problem originally was: If average demand per day is </a:t>
            </a:r>
            <a:r>
              <a:rPr lang="en-US" sz="2800" dirty="0">
                <a:latin typeface="Book Antiqua" pitchFamily="18" charset="0"/>
              </a:rPr>
              <a:t>5</a:t>
            </a:r>
            <a:r>
              <a:rPr lang="en-US" sz="2800" dirty="0" smtClean="0">
                <a:latin typeface="Book Antiqua" pitchFamily="18" charset="0"/>
              </a:rPr>
              <a:t>0 units and standard deviation of demand is 10 per day, and lead time is </a:t>
            </a:r>
            <a:r>
              <a:rPr lang="en-US" sz="2800" dirty="0">
                <a:latin typeface="Book Antiqua" pitchFamily="18" charset="0"/>
              </a:rPr>
              <a:t>5</a:t>
            </a:r>
            <a:r>
              <a:rPr lang="en-US" sz="2800" dirty="0" smtClean="0">
                <a:latin typeface="Book Antiqua" pitchFamily="18" charset="0"/>
              </a:rPr>
              <a:t> days.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1400" dirty="0" smtClean="0">
              <a:latin typeface="Book Antiqua" pitchFamily="18" charset="0"/>
            </a:endParaRPr>
          </a:p>
          <a:p>
            <a:pPr marL="457200" indent="-457200"/>
            <a:r>
              <a:rPr lang="en-US" sz="2800" dirty="0" smtClean="0">
                <a:latin typeface="Book Antiqua" pitchFamily="18" charset="0"/>
              </a:rPr>
              <a:t>We transformed it to: The </a:t>
            </a:r>
            <a:r>
              <a:rPr lang="en-US" sz="2800" dirty="0">
                <a:latin typeface="Book Antiqua" pitchFamily="18" charset="0"/>
              </a:rPr>
              <a:t>average demand during the lead time is </a:t>
            </a:r>
            <a:r>
              <a:rPr lang="en-US" sz="2800" dirty="0" smtClean="0">
                <a:latin typeface="Book Antiqua" pitchFamily="18" charset="0"/>
              </a:rPr>
              <a:t>250 </a:t>
            </a:r>
            <a:r>
              <a:rPr lang="en-US" sz="2800" dirty="0">
                <a:latin typeface="Book Antiqua" pitchFamily="18" charset="0"/>
              </a:rPr>
              <a:t>and the standard deviation of demand during the lead time </a:t>
            </a:r>
            <a:r>
              <a:rPr lang="en-US" sz="2800" dirty="0" smtClean="0">
                <a:latin typeface="Book Antiqua" pitchFamily="18" charset="0"/>
              </a:rPr>
              <a:t>is 22.4. Compute </a:t>
            </a:r>
            <a:r>
              <a:rPr lang="en-US" sz="2800" dirty="0">
                <a:latin typeface="Book Antiqua" pitchFamily="18" charset="0"/>
              </a:rPr>
              <a:t>ROP at 90% service level</a:t>
            </a:r>
            <a:r>
              <a:rPr lang="en-US" sz="2800" dirty="0" smtClean="0">
                <a:latin typeface="Book Antiqua" pitchFamily="18" charset="0"/>
              </a:rPr>
              <a:t>.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2400" b="1" dirty="0" smtClean="0">
              <a:latin typeface="Book Antiqua" panose="02040602050305030304" pitchFamily="18" charset="0"/>
            </a:endParaRPr>
          </a:p>
          <a:p>
            <a:pPr marL="457200" indent="-457200"/>
            <a:r>
              <a:rPr lang="en-US" sz="2400" b="1" dirty="0" smtClean="0">
                <a:latin typeface="Book Antiqua" panose="02040602050305030304" pitchFamily="18" charset="0"/>
              </a:rPr>
              <a:t>=</a:t>
            </a:r>
            <a:r>
              <a:rPr lang="en-US" sz="2400" b="1" dirty="0">
                <a:latin typeface="Book Antiqua" panose="02040602050305030304" pitchFamily="18" charset="0"/>
              </a:rPr>
              <a:t>NORM.INV(0.9,250,22.4) </a:t>
            </a:r>
            <a:endParaRPr lang="en-US" sz="2400" b="1" dirty="0" smtClean="0">
              <a:latin typeface="Book Antiqua" panose="02040602050305030304" pitchFamily="18" charset="0"/>
            </a:endParaRPr>
          </a:p>
          <a:p>
            <a:pPr marL="457200" indent="-457200"/>
            <a:r>
              <a:rPr lang="en-US" sz="2400" b="1" dirty="0" smtClean="0">
                <a:latin typeface="Book Antiqua" panose="02040602050305030304" pitchFamily="18" charset="0"/>
              </a:rPr>
              <a:t>=</a:t>
            </a:r>
            <a:r>
              <a:rPr lang="en-US" sz="2400" dirty="0">
                <a:latin typeface="Book Antiqua" panose="02040602050305030304" pitchFamily="18" charset="0"/>
              </a:rPr>
              <a:t>278.7 </a:t>
            </a:r>
            <a:r>
              <a:rPr lang="en-US" sz="2400" dirty="0" smtClean="0">
                <a:latin typeface="Book Antiqua" panose="02040602050305030304" pitchFamily="18" charset="0"/>
                <a:sym typeface="Symbol" panose="05050102010706020507" pitchFamily="18" charset="2"/>
              </a:rPr>
              <a:t> 279 </a:t>
            </a:r>
            <a:endParaRPr lang="en-US" sz="2400" b="1" dirty="0" smtClean="0">
              <a:latin typeface="Book Antiqua" pitchFamily="18" charset="0"/>
            </a:endParaRPr>
          </a:p>
        </p:txBody>
      </p:sp>
      <p:sp>
        <p:nvSpPr>
          <p:cNvPr id="557076" name="Text Box 20"/>
          <p:cNvSpPr txBox="1">
            <a:spLocks noChangeArrowheads="1"/>
          </p:cNvSpPr>
          <p:nvPr/>
        </p:nvSpPr>
        <p:spPr bwMode="auto">
          <a:xfrm>
            <a:off x="0" y="0"/>
            <a:ext cx="9088438" cy="584775"/>
          </a:xfrm>
          <a:prstGeom prst="rect">
            <a:avLst/>
          </a:prstGeom>
          <a:noFill/>
          <a:ln w="12700">
            <a:noFill/>
            <a:miter lim="800000"/>
            <a:headEnd/>
            <a:tailEnd/>
          </a:ln>
          <a:effectLst/>
        </p:spPr>
        <p:txBody>
          <a:bodyPr wrap="square">
            <a:spAutoFit/>
          </a:bodyPr>
          <a:lstStyle/>
          <a:p>
            <a:r>
              <a:rPr lang="en-US" sz="3200" dirty="0" smtClean="0">
                <a:latin typeface="Impact" pitchFamily="34" charset="0"/>
              </a:rPr>
              <a:t>Now It is Transformed</a:t>
            </a:r>
            <a:endParaRPr lang="en-US" sz="3200" dirty="0">
              <a:latin typeface="Impact" pitchFamily="34" charset="0"/>
            </a:endParaRPr>
          </a:p>
        </p:txBody>
      </p:sp>
    </p:spTree>
    <p:extLst>
      <p:ext uri="{BB962C8B-B14F-4D97-AF65-F5344CB8AC3E}">
        <p14:creationId xmlns:p14="http://schemas.microsoft.com/office/powerpoint/2010/main" val="39613609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7058">
                                            <p:txEl>
                                              <p:pRg st="0" end="0"/>
                                            </p:txEl>
                                          </p:spTgt>
                                        </p:tgtEl>
                                        <p:attrNameLst>
                                          <p:attrName>style.visibility</p:attrName>
                                        </p:attrNameLst>
                                      </p:cBhvr>
                                      <p:to>
                                        <p:strVal val="visible"/>
                                      </p:to>
                                    </p:set>
                                    <p:animEffect transition="in" filter="dissolve">
                                      <p:cBhvr>
                                        <p:cTn id="7" dur="500"/>
                                        <p:tgtEl>
                                          <p:spTgt spid="557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7058">
                                            <p:txEl>
                                              <p:pRg st="2" end="2"/>
                                            </p:txEl>
                                          </p:spTgt>
                                        </p:tgtEl>
                                        <p:attrNameLst>
                                          <p:attrName>style.visibility</p:attrName>
                                        </p:attrNameLst>
                                      </p:cBhvr>
                                      <p:to>
                                        <p:strVal val="visible"/>
                                      </p:to>
                                    </p:set>
                                    <p:animEffect transition="in" filter="dissolve">
                                      <p:cBhvr>
                                        <p:cTn id="12" dur="500"/>
                                        <p:tgtEl>
                                          <p:spTgt spid="557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7058">
                                            <p:txEl>
                                              <p:pRg st="4" end="4"/>
                                            </p:txEl>
                                          </p:spTgt>
                                        </p:tgtEl>
                                        <p:attrNameLst>
                                          <p:attrName>style.visibility</p:attrName>
                                        </p:attrNameLst>
                                      </p:cBhvr>
                                      <p:to>
                                        <p:strVal val="visible"/>
                                      </p:to>
                                    </p:set>
                                    <p:animEffect transition="in" filter="dissolve">
                                      <p:cBhvr>
                                        <p:cTn id="17" dur="500"/>
                                        <p:tgtEl>
                                          <p:spTgt spid="5570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7058">
                                            <p:txEl>
                                              <p:pRg st="5" end="5"/>
                                            </p:txEl>
                                          </p:spTgt>
                                        </p:tgtEl>
                                        <p:attrNameLst>
                                          <p:attrName>style.visibility</p:attrName>
                                        </p:attrNameLst>
                                      </p:cBhvr>
                                      <p:to>
                                        <p:strVal val="visible"/>
                                      </p:to>
                                    </p:set>
                                    <p:animEffect transition="in" filter="dissolve">
                                      <p:cBhvr>
                                        <p:cTn id="22" dur="500"/>
                                        <p:tgtEl>
                                          <p:spTgt spid="557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90280"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smtClean="0">
                <a:solidFill>
                  <a:srgbClr val="000000"/>
                </a:solidFill>
                <a:latin typeface="Impact" pitchFamily="34" charset="0"/>
              </a:rPr>
              <a:t>Comparing the two problems</a:t>
            </a:r>
            <a:endParaRPr lang="en-US" sz="3200" dirty="0">
              <a:solidFill>
                <a:srgbClr val="000000"/>
              </a:solidFill>
              <a:latin typeface="Impact"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89592182"/>
              </p:ext>
            </p:extLst>
          </p:nvPr>
        </p:nvGraphicFramePr>
        <p:xfrm>
          <a:off x="161925" y="1933575"/>
          <a:ext cx="8820150" cy="2990850"/>
        </p:xfrm>
        <a:graphic>
          <a:graphicData uri="http://schemas.openxmlformats.org/presentationml/2006/ole">
            <mc:AlternateContent xmlns:mc="http://schemas.openxmlformats.org/markup-compatibility/2006">
              <mc:Choice xmlns:v="urn:schemas-microsoft-com:vml" Requires="v">
                <p:oleObj spid="_x0000_s90281" name="Worksheet" r:id="rId6" imgW="8820111" imgH="2990790" progId="Excel.Sheet.12">
                  <p:embed/>
                </p:oleObj>
              </mc:Choice>
              <mc:Fallback>
                <p:oleObj name="Worksheet" r:id="rId6" imgW="8820111" imgH="2990790" progId="Excel.Sheet.12">
                  <p:embed/>
                  <p:pic>
                    <p:nvPicPr>
                      <p:cNvPr id="0" name=""/>
                      <p:cNvPicPr/>
                      <p:nvPr/>
                    </p:nvPicPr>
                    <p:blipFill>
                      <a:blip r:embed="rId7"/>
                      <a:stretch>
                        <a:fillRect/>
                      </a:stretch>
                    </p:blipFill>
                    <p:spPr>
                      <a:xfrm>
                        <a:off x="161925" y="1933575"/>
                        <a:ext cx="8820150" cy="2990850"/>
                      </a:xfrm>
                      <a:prstGeom prst="rect">
                        <a:avLst/>
                      </a:prstGeom>
                    </p:spPr>
                  </p:pic>
                </p:oleObj>
              </mc:Fallback>
            </mc:AlternateContent>
          </a:graphicData>
        </a:graphic>
      </p:graphicFrame>
    </p:spTree>
    <p:extLst>
      <p:ext uri="{BB962C8B-B14F-4D97-AF65-F5344CB8AC3E}">
        <p14:creationId xmlns:p14="http://schemas.microsoft.com/office/powerpoint/2010/main" val="139610116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00433"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4761" y="913944"/>
            <a:ext cx="9072561" cy="2677656"/>
          </a:xfrm>
          <a:prstGeom prst="rect">
            <a:avLst/>
          </a:prstGeom>
          <a:noFill/>
          <a:ln w="12700">
            <a:noFill/>
            <a:miter lim="800000"/>
            <a:headEnd/>
            <a:tailEnd/>
          </a:ln>
        </p:spPr>
        <p:txBody>
          <a:bodyPr wrap="square">
            <a:spAutoFit/>
          </a:bodyPr>
          <a:lstStyle/>
          <a:p>
            <a:pPr algn="l"/>
            <a:r>
              <a:rPr lang="en-US" sz="2400" dirty="0" smtClean="0">
                <a:latin typeface="Book Antiqua" pitchFamily="18" charset="0"/>
              </a:rPr>
              <a:t>Daily demand for your merchandise has mean of 20 and standard deviation of 5. Sales price is $100 per unit of product.</a:t>
            </a:r>
          </a:p>
          <a:p>
            <a:pPr algn="l"/>
            <a:r>
              <a:rPr lang="en-US" sz="2400" dirty="0" smtClean="0">
                <a:latin typeface="Book Antiqua" pitchFamily="18" charset="0"/>
              </a:rPr>
              <a:t>You have decided to close this business line in 64 days. Your supplier has also decided to close this line immediately, but has agreed to provide your last order at a cost of $60 per unit. Any unsold product will be disposed at cost of $10 per unit. How many units do you order</a:t>
            </a:r>
            <a:endParaRPr lang="en-US" sz="2400" dirty="0">
              <a:latin typeface="Book Antiqua" pitchFamily="18" charset="0"/>
            </a:endParaRPr>
          </a:p>
        </p:txBody>
      </p:sp>
      <p:sp>
        <p:nvSpPr>
          <p:cNvPr id="15374" name="Text Box 14"/>
          <p:cNvSpPr txBox="1">
            <a:spLocks noChangeArrowheads="1"/>
          </p:cNvSpPr>
          <p:nvPr/>
        </p:nvSpPr>
        <p:spPr bwMode="auto">
          <a:xfrm>
            <a:off x="0" y="107921"/>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Problem Game- The News Vendor Problem</a:t>
            </a:r>
            <a:endParaRPr lang="en-US" sz="3600" dirty="0">
              <a:latin typeface="Impact" pitchFamily="34" charset="0"/>
            </a:endParaRPr>
          </a:p>
        </p:txBody>
      </p:sp>
      <mc:AlternateContent xmlns:mc="http://schemas.openxmlformats.org/markup-compatibility/2006" xmlns:a14="http://schemas.microsoft.com/office/drawing/2010/main">
        <mc:Choice Requires="a14">
          <p:sp>
            <p:nvSpPr>
              <p:cNvPr id="6" name="Text Box 21"/>
              <p:cNvSpPr txBox="1">
                <a:spLocks noChangeArrowheads="1"/>
              </p:cNvSpPr>
              <p:nvPr/>
            </p:nvSpPr>
            <p:spPr bwMode="auto">
              <a:xfrm>
                <a:off x="-4762" y="3616071"/>
                <a:ext cx="9070258" cy="2575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l">
                  <a:spcAft>
                    <a:spcPts val="1000"/>
                  </a:spcAft>
                </a:pPr>
                <a:r>
                  <a:rPr lang="en-US" sz="2400" dirty="0">
                    <a:latin typeface="Book Antiqua" pitchFamily="18" charset="0"/>
                  </a:rPr>
                  <a:t>LTD = R ×L =20 ×</a:t>
                </a:r>
                <a:r>
                  <a:rPr lang="en-US" sz="2400" dirty="0" smtClean="0">
                    <a:latin typeface="Book Antiqua" pitchFamily="18" charset="0"/>
                  </a:rPr>
                  <a:t>64 </a:t>
                </a:r>
                <a:r>
                  <a:rPr lang="en-US" sz="2400" dirty="0">
                    <a:latin typeface="Book Antiqua" pitchFamily="18" charset="0"/>
                  </a:rPr>
                  <a:t>= </a:t>
                </a:r>
                <a:r>
                  <a:rPr lang="en-US" sz="2400" dirty="0" smtClean="0">
                    <a:latin typeface="Book Antiqua" pitchFamily="18" charset="0"/>
                  </a:rPr>
                  <a:t>1280.</a:t>
                </a:r>
              </a:p>
              <a:p>
                <a:pPr algn="l">
                  <a:spcAft>
                    <a:spcPts val="1000"/>
                  </a:spcAft>
                </a:pPr>
                <a:r>
                  <a:rPr lang="en-US" sz="2400" dirty="0">
                    <a:latin typeface="Book Antiqua" pitchFamily="18" charset="0"/>
                  </a:rPr>
                  <a:t>Should we order </a:t>
                </a:r>
                <a:r>
                  <a:rPr lang="en-US" sz="2400" dirty="0" smtClean="0">
                    <a:latin typeface="Book Antiqua" pitchFamily="18" charset="0"/>
                  </a:rPr>
                  <a:t>1280 </a:t>
                </a:r>
                <a:r>
                  <a:rPr lang="en-US" sz="2400" dirty="0">
                    <a:latin typeface="Book Antiqua" pitchFamily="18" charset="0"/>
                  </a:rPr>
                  <a:t>units or more or less?</a:t>
                </a:r>
              </a:p>
              <a:p>
                <a:pPr algn="l">
                  <a:spcAft>
                    <a:spcPts val="1000"/>
                  </a:spcAft>
                </a:pPr>
                <a:r>
                  <a:rPr lang="en-US" sz="2400" dirty="0">
                    <a:latin typeface="Book Antiqua" pitchFamily="18" charset="0"/>
                  </a:rPr>
                  <a:t>It depends on our service level. </a:t>
                </a:r>
              </a:p>
              <a:p>
                <a:pPr algn="l">
                  <a:spcAft>
                    <a:spcPts val="1000"/>
                  </a:spcAft>
                </a:pPr>
                <a:r>
                  <a:rPr lang="en-US" sz="2400" dirty="0" smtClean="0">
                    <a:latin typeface="Symbol" panose="05050102010706020507" pitchFamily="18" charset="2"/>
                  </a:rPr>
                  <a:t>s</a:t>
                </a:r>
                <a:r>
                  <a:rPr lang="en-US" sz="2000" baseline="-25000" dirty="0" smtClean="0">
                    <a:latin typeface="Book Antiqua" pitchFamily="18" charset="0"/>
                  </a:rPr>
                  <a:t>LTD  </a:t>
                </a:r>
                <a:r>
                  <a:rPr lang="en-US" sz="2400" dirty="0">
                    <a:latin typeface="Book Antiqua" pitchFamily="18" charset="0"/>
                  </a:rPr>
                  <a:t>= </a:t>
                </a:r>
                <a:r>
                  <a:rPr lang="en-US" sz="2400" dirty="0" smtClean="0">
                    <a:latin typeface="Book Antiqua" pitchFamily="18" charset="0"/>
                  </a:rPr>
                  <a:t>(</a:t>
                </a:r>
                <a14:m>
                  <m:oMath xmlns:m="http://schemas.openxmlformats.org/officeDocument/2006/math">
                    <m:r>
                      <a:rPr lang="en-US" sz="2400" i="1">
                        <a:latin typeface="Cambria Math"/>
                      </a:rPr>
                      <m:t>√</m:t>
                    </m:r>
                  </m:oMath>
                </a14:m>
                <a:r>
                  <a:rPr lang="en-US" sz="2400" dirty="0" smtClean="0">
                    <a:latin typeface="Book Antiqua" pitchFamily="18" charset="0"/>
                  </a:rPr>
                  <a:t>L)*(</a:t>
                </a:r>
                <a:r>
                  <a:rPr lang="en-US" sz="2800" dirty="0" smtClean="0">
                    <a:latin typeface="Symbol" panose="05050102010706020507" pitchFamily="18" charset="2"/>
                  </a:rPr>
                  <a:t>s</a:t>
                </a:r>
                <a:r>
                  <a:rPr lang="en-US" sz="2400" baseline="-25000" dirty="0" smtClean="0">
                    <a:latin typeface="Book Antiqua" pitchFamily="18" charset="0"/>
                  </a:rPr>
                  <a:t>R</a:t>
                </a:r>
                <a:r>
                  <a:rPr lang="en-US" sz="2400" dirty="0">
                    <a:latin typeface="Book Antiqua" pitchFamily="18" charset="0"/>
                  </a:rPr>
                  <a:t>)</a:t>
                </a:r>
              </a:p>
              <a:p>
                <a:pPr algn="l">
                  <a:spcAft>
                    <a:spcPts val="1000"/>
                  </a:spcAft>
                </a:pPr>
                <a:r>
                  <a:rPr lang="en-US" sz="2400" dirty="0">
                    <a:latin typeface="Symbol" panose="05050102010706020507" pitchFamily="18" charset="2"/>
                  </a:rPr>
                  <a:t>s</a:t>
                </a:r>
                <a:r>
                  <a:rPr lang="en-US" sz="2000" baseline="-25000" dirty="0">
                    <a:latin typeface="Book Antiqua" pitchFamily="18" charset="0"/>
                  </a:rPr>
                  <a:t>LTD  </a:t>
                </a:r>
                <a:r>
                  <a:rPr lang="en-US" sz="2400" dirty="0">
                    <a:latin typeface="Book Antiqua" pitchFamily="18" charset="0"/>
                  </a:rPr>
                  <a:t>=  (</a:t>
                </a:r>
                <a14:m>
                  <m:oMath xmlns:m="http://schemas.openxmlformats.org/officeDocument/2006/math">
                    <m:r>
                      <a:rPr lang="en-US" sz="2400" i="1">
                        <a:latin typeface="Cambria Math"/>
                      </a:rPr>
                      <m:t>√</m:t>
                    </m:r>
                  </m:oMath>
                </a14:m>
                <a:r>
                  <a:rPr lang="en-US" sz="2400" dirty="0" smtClean="0">
                    <a:latin typeface="Book Antiqua" pitchFamily="18" charset="0"/>
                  </a:rPr>
                  <a:t>64)*</a:t>
                </a:r>
                <a:r>
                  <a:rPr lang="en-US" sz="2800" dirty="0" smtClean="0">
                    <a:latin typeface="Symbol" panose="05050102010706020507" pitchFamily="18" charset="2"/>
                  </a:rPr>
                  <a:t> (5)</a:t>
                </a:r>
              </a:p>
            </p:txBody>
          </p:sp>
        </mc:Choice>
        <mc:Fallback xmlns="">
          <p:sp>
            <p:nvSpPr>
              <p:cNvPr id="6" name="Text Box 21"/>
              <p:cNvSpPr txBox="1">
                <a:spLocks noRot="1" noChangeAspect="1" noMove="1" noResize="1" noEditPoints="1" noAdjustHandles="1" noChangeArrowheads="1" noChangeShapeType="1" noTextEdit="1"/>
              </p:cNvSpPr>
              <p:nvPr/>
            </p:nvSpPr>
            <p:spPr bwMode="auto">
              <a:xfrm>
                <a:off x="-4762" y="3616071"/>
                <a:ext cx="9070258" cy="2575064"/>
              </a:xfrm>
              <a:prstGeom prst="rect">
                <a:avLst/>
              </a:prstGeom>
              <a:blipFill rotWithShape="0">
                <a:blip r:embed="rId6"/>
                <a:stretch>
                  <a:fillRect l="-1008" t="-3073" b="-54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615475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a:latin typeface="Symbol" panose="05050102010706020507" pitchFamily="18" charset="2"/>
              </a:rPr>
              <a:t>s</a:t>
            </a:r>
            <a:r>
              <a:rPr lang="en-US" sz="2000" baseline="-25000" dirty="0">
                <a:latin typeface="Book Antiqua" pitchFamily="18" charset="0"/>
              </a:rPr>
              <a:t>LTD  </a:t>
            </a:r>
            <a:r>
              <a:rPr lang="en-US" sz="2400" dirty="0">
                <a:latin typeface="Book Antiqua" pitchFamily="18" charset="0"/>
              </a:rPr>
              <a:t>= 8*</a:t>
            </a:r>
            <a:r>
              <a:rPr lang="en-US" sz="2800" dirty="0">
                <a:latin typeface="Symbol" panose="05050102010706020507" pitchFamily="18" charset="2"/>
              </a:rPr>
              <a:t> 5 = 40</a:t>
            </a:r>
          </a:p>
          <a:p>
            <a:pPr>
              <a:spcAft>
                <a:spcPts val="0"/>
              </a:spcAft>
            </a:pPr>
            <a:r>
              <a:rPr lang="en-US" sz="2400" dirty="0">
                <a:latin typeface="Book Antiqua" pitchFamily="18" charset="0"/>
              </a:rPr>
              <a:t>Underage cost = Cu = = 100 – 60 = 40.  </a:t>
            </a:r>
          </a:p>
          <a:p>
            <a:pPr>
              <a:spcAft>
                <a:spcPts val="0"/>
              </a:spcAft>
            </a:pPr>
            <a:r>
              <a:rPr lang="en-US" sz="2400" dirty="0">
                <a:latin typeface="Book Antiqua" pitchFamily="18" charset="0"/>
              </a:rPr>
              <a:t>Overage cost = Co = 60 +</a:t>
            </a:r>
            <a:r>
              <a:rPr lang="en-US" sz="2400" dirty="0">
                <a:solidFill>
                  <a:srgbClr val="FF0000"/>
                </a:solidFill>
                <a:latin typeface="Book Antiqua" pitchFamily="18" charset="0"/>
              </a:rPr>
              <a:t>10</a:t>
            </a:r>
            <a:r>
              <a:rPr lang="en-US" sz="2400" dirty="0">
                <a:latin typeface="Book Antiqua" pitchFamily="18" charset="0"/>
              </a:rPr>
              <a:t> =</a:t>
            </a:r>
            <a:r>
              <a:rPr lang="en-US" sz="2400" dirty="0">
                <a:solidFill>
                  <a:srgbClr val="FF0000"/>
                </a:solidFill>
                <a:latin typeface="Book Antiqua" pitchFamily="18" charset="0"/>
              </a:rPr>
              <a:t>70</a:t>
            </a:r>
            <a:r>
              <a:rPr lang="en-US" sz="2400" dirty="0">
                <a:latin typeface="Book Antiqua" pitchFamily="18" charset="0"/>
              </a:rPr>
              <a:t> </a:t>
            </a:r>
          </a:p>
          <a:p>
            <a:pPr algn="l">
              <a:spcAft>
                <a:spcPts val="0"/>
              </a:spcAft>
            </a:pPr>
            <a:r>
              <a:rPr lang="en-US" sz="2400" dirty="0" smtClean="0">
                <a:latin typeface="Book Antiqua" pitchFamily="18" charset="0"/>
              </a:rPr>
              <a:t>SL </a:t>
            </a:r>
            <a:r>
              <a:rPr lang="en-US" sz="2400" dirty="0">
                <a:latin typeface="Book Antiqua" pitchFamily="18" charset="0"/>
              </a:rPr>
              <a:t>= Cu/(Cu+Co)  =  40/(40+70) = 0.3636.</a:t>
            </a:r>
          </a:p>
          <a:p>
            <a:pPr algn="l">
              <a:spcAft>
                <a:spcPts val="0"/>
              </a:spcAft>
            </a:pPr>
            <a:r>
              <a:rPr lang="en-US" sz="2400" dirty="0">
                <a:latin typeface="Book Antiqua" pitchFamily="18" charset="0"/>
              </a:rPr>
              <a:t>Due to high overage cost, </a:t>
            </a:r>
            <a:r>
              <a:rPr lang="en-US" sz="2400" b="1" dirty="0">
                <a:solidFill>
                  <a:srgbClr val="FF0000"/>
                </a:solidFill>
                <a:latin typeface="Book Antiqua" pitchFamily="18" charset="0"/>
              </a:rPr>
              <a:t>SL*&lt; 50%. </a:t>
            </a:r>
          </a:p>
          <a:p>
            <a:pPr algn="l">
              <a:spcAft>
                <a:spcPts val="0"/>
              </a:spcAft>
            </a:pPr>
            <a:r>
              <a:rPr lang="en-US" sz="2400" dirty="0">
                <a:latin typeface="Book Antiqua" pitchFamily="18" charset="0"/>
              </a:rPr>
              <a:t>Z(0.3636) = </a:t>
            </a:r>
            <a:r>
              <a:rPr lang="zh-CN" altLang="en-US" sz="2400" dirty="0">
                <a:solidFill>
                  <a:srgbClr val="FF0000"/>
                </a:solidFill>
                <a:latin typeface="Book Antiqua" pitchFamily="18" charset="0"/>
              </a:rPr>
              <a:t>？</a:t>
            </a:r>
            <a:endParaRPr lang="en-US" sz="2400" dirty="0">
              <a:solidFill>
                <a:srgbClr val="FF0000"/>
              </a:solidFill>
              <a:latin typeface="Book Antiqua" pitchFamily="18" charset="0"/>
            </a:endParaRPr>
          </a:p>
          <a:p>
            <a:pPr algn="l"/>
            <a:r>
              <a:rPr lang="en-US" sz="2400" dirty="0" smtClean="0">
                <a:latin typeface="Book Antiqua" pitchFamily="18" charset="0"/>
              </a:rPr>
              <a:t>The </a:t>
            </a:r>
            <a:r>
              <a:rPr lang="en-US" sz="2400" dirty="0">
                <a:latin typeface="Book Antiqua" pitchFamily="18" charset="0"/>
              </a:rPr>
              <a:t>optimal Q</a:t>
            </a:r>
            <a:r>
              <a:rPr lang="en-US" sz="2400" dirty="0" smtClean="0">
                <a:latin typeface="Book Antiqua" pitchFamily="18" charset="0"/>
              </a:rPr>
              <a:t> = LTD + </a:t>
            </a:r>
            <a:r>
              <a:rPr lang="en-US" sz="2400" dirty="0">
                <a:latin typeface="Book Antiqua" pitchFamily="18" charset="0"/>
              </a:rPr>
              <a:t>z </a:t>
            </a:r>
            <a:r>
              <a:rPr lang="el-GR" sz="2400" dirty="0" smtClean="0">
                <a:latin typeface="Book Antiqua" pitchFamily="18" charset="0"/>
              </a:rPr>
              <a:t>σ</a:t>
            </a:r>
            <a:r>
              <a:rPr lang="en-US" sz="2400" baseline="-25000" dirty="0" smtClean="0">
                <a:latin typeface="Book Antiqua" pitchFamily="18" charset="0"/>
              </a:rPr>
              <a:t>LTD</a:t>
            </a:r>
            <a:endParaRPr lang="en-US" sz="2400" dirty="0" smtClean="0">
              <a:latin typeface="Book Antiqua" pitchFamily="18" charset="0"/>
            </a:endParaRPr>
          </a:p>
          <a:p>
            <a:pPr algn="l"/>
            <a:r>
              <a:rPr lang="en-US" sz="2400" dirty="0">
                <a:latin typeface="Book Antiqua" pitchFamily="18" charset="0"/>
              </a:rPr>
              <a:t>=NORM.S.INV(0.3636</a:t>
            </a:r>
            <a:r>
              <a:rPr lang="en-US" sz="2400" dirty="0" smtClean="0">
                <a:latin typeface="Book Antiqua" pitchFamily="18" charset="0"/>
              </a:rPr>
              <a:t>) = -0.34885</a:t>
            </a:r>
            <a:endParaRPr lang="en-US" sz="2400" dirty="0">
              <a:latin typeface="Book Antiqua" pitchFamily="18" charset="0"/>
            </a:endParaRPr>
          </a:p>
          <a:p>
            <a:pPr algn="l">
              <a:spcAft>
                <a:spcPts val="1200"/>
              </a:spcAft>
            </a:pPr>
            <a:r>
              <a:rPr lang="en-US" sz="2400" dirty="0" smtClean="0">
                <a:latin typeface="Book Antiqua" pitchFamily="18" charset="0"/>
              </a:rPr>
              <a:t>Q = 1280 -0.34885(40)</a:t>
            </a:r>
            <a:endParaRPr lang="en-US" sz="2400" dirty="0">
              <a:latin typeface="Book Antiqua" pitchFamily="18" charset="0"/>
            </a:endParaRPr>
          </a:p>
          <a:p>
            <a:pPr algn="l"/>
            <a:r>
              <a:rPr lang="en-US" sz="2400" dirty="0" smtClean="0">
                <a:latin typeface="Book Antiqua" pitchFamily="18" charset="0"/>
              </a:rPr>
              <a:t>ROP = 1280-13.9541</a:t>
            </a:r>
          </a:p>
          <a:p>
            <a:pPr algn="l"/>
            <a:r>
              <a:rPr lang="en-US" sz="2400" dirty="0" smtClean="0">
                <a:latin typeface="Book Antiqua" pitchFamily="18" charset="0"/>
              </a:rPr>
              <a:t>ROP = 1266.0459 </a:t>
            </a:r>
          </a:p>
          <a:p>
            <a:pPr algn="l"/>
            <a:r>
              <a:rPr lang="en-US" sz="2400" dirty="0" smtClean="0">
                <a:latin typeface="Book Antiqua" pitchFamily="18" charset="0"/>
              </a:rPr>
              <a:t>=</a:t>
            </a:r>
            <a:r>
              <a:rPr lang="en-US" sz="2400" dirty="0">
                <a:latin typeface="Book Antiqua" pitchFamily="18" charset="0"/>
              </a:rPr>
              <a:t>NORM.INV(probability</a:t>
            </a:r>
            <a:r>
              <a:rPr lang="en-US" sz="2400" dirty="0" smtClean="0">
                <a:latin typeface="Book Antiqua" pitchFamily="18" charset="0"/>
              </a:rPr>
              <a:t>, mean, standard_dev)</a:t>
            </a:r>
          </a:p>
          <a:p>
            <a:pPr algn="l"/>
            <a:r>
              <a:rPr lang="en-US" sz="2400" dirty="0" smtClean="0">
                <a:latin typeface="Book Antiqua" pitchFamily="18" charset="0"/>
              </a:rPr>
              <a:t>=NORM.INV(0.3636,1280,40</a:t>
            </a:r>
            <a:endParaRPr lang="en-US" sz="2400" dirty="0">
              <a:latin typeface="Book Antiqua" pitchFamily="18" charset="0"/>
            </a:endParaRPr>
          </a:p>
          <a:p>
            <a:pPr algn="l"/>
            <a:r>
              <a:rPr lang="en-US" sz="2400" dirty="0" smtClean="0">
                <a:latin typeface="Book Antiqua" pitchFamily="18" charset="0"/>
              </a:rPr>
              <a:t>=1266.0459</a:t>
            </a:r>
            <a:endParaRPr lang="en-US" sz="2400" dirty="0">
              <a:latin typeface="Book Antiqua" pitchFamily="18" charset="0"/>
            </a:endParaRPr>
          </a:p>
          <a:p>
            <a:pPr algn="l"/>
            <a:endParaRPr lang="en-US" sz="2400" dirty="0">
              <a:latin typeface="Book Antiqua" pitchFamily="18" charset="0"/>
            </a:endParaRP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The </a:t>
            </a:r>
            <a:r>
              <a:rPr lang="en-US" sz="3600" dirty="0">
                <a:latin typeface="Impact" pitchFamily="34" charset="0"/>
              </a:rPr>
              <a:t>News Vendor </a:t>
            </a:r>
            <a:r>
              <a:rPr lang="en-US" sz="3600" dirty="0" smtClean="0">
                <a:latin typeface="Impact" pitchFamily="34" charset="0"/>
              </a:rPr>
              <a:t>Problem- Extended</a:t>
            </a:r>
            <a:endParaRPr lang="en-US" sz="3600" dirty="0">
              <a:latin typeface="Impact" pitchFamily="34" charset="0"/>
            </a:endParaRPr>
          </a:p>
        </p:txBody>
      </p:sp>
    </p:spTree>
    <p:extLst>
      <p:ext uri="{BB962C8B-B14F-4D97-AF65-F5344CB8AC3E}">
        <p14:creationId xmlns:p14="http://schemas.microsoft.com/office/powerpoint/2010/main" val="11699643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dissolve">
                                      <p:cBhvr>
                                        <p:cTn id="7" dur="500"/>
                                        <p:tgtEl>
                                          <p:spTgt spid="20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8">
                                            <p:txEl>
                                              <p:pRg st="1" end="1"/>
                                            </p:txEl>
                                          </p:spTgt>
                                        </p:tgtEl>
                                        <p:attrNameLst>
                                          <p:attrName>style.visibility</p:attrName>
                                        </p:attrNameLst>
                                      </p:cBhvr>
                                      <p:to>
                                        <p:strVal val="visible"/>
                                      </p:to>
                                    </p:set>
                                    <p:animEffect transition="in" filter="dissolve">
                                      <p:cBhvr>
                                        <p:cTn id="12" dur="500"/>
                                        <p:tgtEl>
                                          <p:spTgt spid="204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8">
                                            <p:txEl>
                                              <p:pRg st="2" end="2"/>
                                            </p:txEl>
                                          </p:spTgt>
                                        </p:tgtEl>
                                        <p:attrNameLst>
                                          <p:attrName>style.visibility</p:attrName>
                                        </p:attrNameLst>
                                      </p:cBhvr>
                                      <p:to>
                                        <p:strVal val="visible"/>
                                      </p:to>
                                    </p:set>
                                    <p:animEffect transition="in" filter="dissolve">
                                      <p:cBhvr>
                                        <p:cTn id="17" dur="500"/>
                                        <p:tgtEl>
                                          <p:spTgt spid="204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8">
                                            <p:txEl>
                                              <p:pRg st="3" end="3"/>
                                            </p:txEl>
                                          </p:spTgt>
                                        </p:tgtEl>
                                        <p:attrNameLst>
                                          <p:attrName>style.visibility</p:attrName>
                                        </p:attrNameLst>
                                      </p:cBhvr>
                                      <p:to>
                                        <p:strVal val="visible"/>
                                      </p:to>
                                    </p:set>
                                    <p:animEffect transition="in" filter="dissolve">
                                      <p:cBhvr>
                                        <p:cTn id="22" dur="500"/>
                                        <p:tgtEl>
                                          <p:spTgt spid="204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8">
                                            <p:txEl>
                                              <p:pRg st="4" end="4"/>
                                            </p:txEl>
                                          </p:spTgt>
                                        </p:tgtEl>
                                        <p:attrNameLst>
                                          <p:attrName>style.visibility</p:attrName>
                                        </p:attrNameLst>
                                      </p:cBhvr>
                                      <p:to>
                                        <p:strVal val="visible"/>
                                      </p:to>
                                    </p:set>
                                    <p:animEffect transition="in" filter="dissolve">
                                      <p:cBhvr>
                                        <p:cTn id="27" dur="500"/>
                                        <p:tgtEl>
                                          <p:spTgt spid="204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88">
                                            <p:txEl>
                                              <p:pRg st="5" end="5"/>
                                            </p:txEl>
                                          </p:spTgt>
                                        </p:tgtEl>
                                        <p:attrNameLst>
                                          <p:attrName>style.visibility</p:attrName>
                                        </p:attrNameLst>
                                      </p:cBhvr>
                                      <p:to>
                                        <p:strVal val="visible"/>
                                      </p:to>
                                    </p:set>
                                    <p:animEffect transition="in" filter="dissolve">
                                      <p:cBhvr>
                                        <p:cTn id="32" dur="500"/>
                                        <p:tgtEl>
                                          <p:spTgt spid="204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488">
                                            <p:txEl>
                                              <p:pRg st="6" end="6"/>
                                            </p:txEl>
                                          </p:spTgt>
                                        </p:tgtEl>
                                        <p:attrNameLst>
                                          <p:attrName>style.visibility</p:attrName>
                                        </p:attrNameLst>
                                      </p:cBhvr>
                                      <p:to>
                                        <p:strVal val="visible"/>
                                      </p:to>
                                    </p:set>
                                    <p:animEffect transition="in" filter="dissolve">
                                      <p:cBhvr>
                                        <p:cTn id="37" dur="500"/>
                                        <p:tgtEl>
                                          <p:spTgt spid="204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488">
                                            <p:txEl>
                                              <p:pRg st="7" end="7"/>
                                            </p:txEl>
                                          </p:spTgt>
                                        </p:tgtEl>
                                        <p:attrNameLst>
                                          <p:attrName>style.visibility</p:attrName>
                                        </p:attrNameLst>
                                      </p:cBhvr>
                                      <p:to>
                                        <p:strVal val="visible"/>
                                      </p:to>
                                    </p:set>
                                    <p:animEffect transition="in" filter="dissolve">
                                      <p:cBhvr>
                                        <p:cTn id="42" dur="500"/>
                                        <p:tgtEl>
                                          <p:spTgt spid="204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488">
                                            <p:txEl>
                                              <p:pRg st="8" end="8"/>
                                            </p:txEl>
                                          </p:spTgt>
                                        </p:tgtEl>
                                        <p:attrNameLst>
                                          <p:attrName>style.visibility</p:attrName>
                                        </p:attrNameLst>
                                      </p:cBhvr>
                                      <p:to>
                                        <p:strVal val="visible"/>
                                      </p:to>
                                    </p:set>
                                    <p:animEffect transition="in" filter="dissolve">
                                      <p:cBhvr>
                                        <p:cTn id="47" dur="500"/>
                                        <p:tgtEl>
                                          <p:spTgt spid="204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488">
                                            <p:txEl>
                                              <p:pRg st="9" end="9"/>
                                            </p:txEl>
                                          </p:spTgt>
                                        </p:tgtEl>
                                        <p:attrNameLst>
                                          <p:attrName>style.visibility</p:attrName>
                                        </p:attrNameLst>
                                      </p:cBhvr>
                                      <p:to>
                                        <p:strVal val="visible"/>
                                      </p:to>
                                    </p:set>
                                    <p:animEffect transition="in" filter="dissolve">
                                      <p:cBhvr>
                                        <p:cTn id="52" dur="500"/>
                                        <p:tgtEl>
                                          <p:spTgt spid="2048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488">
                                            <p:txEl>
                                              <p:pRg st="10" end="10"/>
                                            </p:txEl>
                                          </p:spTgt>
                                        </p:tgtEl>
                                        <p:attrNameLst>
                                          <p:attrName>style.visibility</p:attrName>
                                        </p:attrNameLst>
                                      </p:cBhvr>
                                      <p:to>
                                        <p:strVal val="visible"/>
                                      </p:to>
                                    </p:set>
                                    <p:animEffect transition="in" filter="dissolve">
                                      <p:cBhvr>
                                        <p:cTn id="57" dur="500"/>
                                        <p:tgtEl>
                                          <p:spTgt spid="2048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488">
                                            <p:txEl>
                                              <p:pRg st="11" end="11"/>
                                            </p:txEl>
                                          </p:spTgt>
                                        </p:tgtEl>
                                        <p:attrNameLst>
                                          <p:attrName>style.visibility</p:attrName>
                                        </p:attrNameLst>
                                      </p:cBhvr>
                                      <p:to>
                                        <p:strVal val="visible"/>
                                      </p:to>
                                    </p:set>
                                    <p:animEffect transition="in" filter="dissolve">
                                      <p:cBhvr>
                                        <p:cTn id="62" dur="500"/>
                                        <p:tgtEl>
                                          <p:spTgt spid="2048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488">
                                            <p:txEl>
                                              <p:pRg st="12" end="12"/>
                                            </p:txEl>
                                          </p:spTgt>
                                        </p:tgtEl>
                                        <p:attrNameLst>
                                          <p:attrName>style.visibility</p:attrName>
                                        </p:attrNameLst>
                                      </p:cBhvr>
                                      <p:to>
                                        <p:strVal val="visible"/>
                                      </p:to>
                                    </p:set>
                                    <p:animEffect transition="in" filter="dissolve">
                                      <p:cBhvr>
                                        <p:cTn id="67" dur="500"/>
                                        <p:tgtEl>
                                          <p:spTgt spid="2048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0488">
                                            <p:txEl>
                                              <p:pRg st="13" end="13"/>
                                            </p:txEl>
                                          </p:spTgt>
                                        </p:tgtEl>
                                        <p:attrNameLst>
                                          <p:attrName>style.visibility</p:attrName>
                                        </p:attrNameLst>
                                      </p:cBhvr>
                                      <p:to>
                                        <p:strVal val="visible"/>
                                      </p:to>
                                    </p:set>
                                    <p:animEffect transition="in" filter="dissolve">
                                      <p:cBhvr>
                                        <p:cTn id="72" dur="500"/>
                                        <p:tgtEl>
                                          <p:spTgt spid="2048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6" name="Text Box 11"/>
          <p:cNvSpPr txBox="1">
            <a:spLocks noChangeArrowheads="1"/>
          </p:cNvSpPr>
          <p:nvPr/>
        </p:nvSpPr>
        <p:spPr bwMode="auto">
          <a:xfrm>
            <a:off x="-16100" y="908720"/>
            <a:ext cx="929879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800" dirty="0" smtClean="0">
                <a:latin typeface="Book Antiqua" pitchFamily="18" charset="0"/>
              </a:rPr>
              <a:t>A random variable </a:t>
            </a:r>
            <a:r>
              <a:rPr lang="en-US" sz="2800" b="1" dirty="0">
                <a:solidFill>
                  <a:srgbClr val="00863D"/>
                </a:solidFill>
                <a:latin typeface="Book Antiqua" pitchFamily="18" charset="0"/>
              </a:rPr>
              <a:t>x</a:t>
            </a:r>
            <a:r>
              <a:rPr lang="en-US" sz="2800" dirty="0">
                <a:latin typeface="Book Antiqua" pitchFamily="18" charset="0"/>
              </a:rPr>
              <a:t> </a:t>
            </a:r>
            <a:r>
              <a:rPr lang="en-US" sz="2800" dirty="0" smtClean="0">
                <a:latin typeface="Book Antiqua" pitchFamily="18" charset="0"/>
              </a:rPr>
              <a:t>has mean </a:t>
            </a:r>
            <a:r>
              <a:rPr lang="en-US" sz="2800" dirty="0">
                <a:latin typeface="Book Antiqua" pitchFamily="18" charset="0"/>
              </a:rPr>
              <a:t>of </a:t>
            </a:r>
            <a:r>
              <a:rPr lang="en-US" sz="2800" b="1" dirty="0">
                <a:solidFill>
                  <a:srgbClr val="00863D"/>
                </a:solidFill>
                <a:latin typeface="Impact" pitchFamily="34" charset="0"/>
                <a:cs typeface="Arial" charset="0"/>
                <a:sym typeface="Symbol" panose="05050102010706020507" pitchFamily="18" charset="2"/>
              </a:rPr>
              <a:t></a:t>
            </a:r>
            <a:r>
              <a:rPr lang="en-US" sz="2800" b="1" dirty="0">
                <a:latin typeface="Impact" pitchFamily="34" charset="0"/>
                <a:cs typeface="Arial" charset="0"/>
                <a:sym typeface="Symbol" panose="05050102010706020507" pitchFamily="18" charset="2"/>
              </a:rPr>
              <a:t> </a:t>
            </a:r>
            <a:r>
              <a:rPr lang="en-US" sz="2800" dirty="0">
                <a:latin typeface="Book Antiqua" pitchFamily="18" charset="0"/>
              </a:rPr>
              <a:t>, and standard deviation of </a:t>
            </a:r>
            <a:r>
              <a:rPr lang="el-GR" sz="2800" dirty="0" smtClean="0">
                <a:solidFill>
                  <a:srgbClr val="00863D"/>
                </a:solidFill>
                <a:latin typeface="Book Antiqua" pitchFamily="18" charset="0"/>
                <a:cs typeface="Times New Roman" pitchFamily="18" charset="0"/>
              </a:rPr>
              <a:t>σ</a:t>
            </a:r>
            <a:r>
              <a:rPr lang="en-US" sz="2800" dirty="0" smtClean="0">
                <a:latin typeface="Book Antiqua" pitchFamily="18" charset="0"/>
                <a:cs typeface="Times New Roman" pitchFamily="18" charset="0"/>
              </a:rPr>
              <a:t>. </a:t>
            </a:r>
            <a:r>
              <a:rPr lang="en-US" sz="2800" dirty="0" smtClean="0">
                <a:latin typeface="Book Antiqua" pitchFamily="18" charset="0"/>
              </a:rPr>
              <a:t>A </a:t>
            </a:r>
            <a:r>
              <a:rPr lang="en-US" sz="2800" dirty="0">
                <a:latin typeface="Book Antiqua" pitchFamily="18" charset="0"/>
              </a:rPr>
              <a:t>random variable </a:t>
            </a:r>
            <a:r>
              <a:rPr lang="en-US" sz="2800" b="1" dirty="0">
                <a:solidFill>
                  <a:srgbClr val="A50023"/>
                </a:solidFill>
                <a:latin typeface="Book Antiqua" pitchFamily="18" charset="0"/>
              </a:rPr>
              <a:t>y</a:t>
            </a:r>
            <a:r>
              <a:rPr lang="en-US" sz="2800" dirty="0">
                <a:latin typeface="Book Antiqua" pitchFamily="18" charset="0"/>
              </a:rPr>
              <a:t> is equal to </a:t>
            </a:r>
            <a:r>
              <a:rPr lang="en-US" sz="2800" dirty="0" smtClean="0">
                <a:latin typeface="Book Antiqua" pitchFamily="18" charset="0"/>
              </a:rPr>
              <a:t>the average of </a:t>
            </a:r>
            <a:r>
              <a:rPr lang="en-US" sz="2800" dirty="0" smtClean="0">
                <a:solidFill>
                  <a:srgbClr val="0070C0"/>
                </a:solidFill>
                <a:latin typeface="Book Antiqua" pitchFamily="18" charset="0"/>
              </a:rPr>
              <a:t>2</a:t>
            </a:r>
            <a:r>
              <a:rPr lang="en-US" sz="2800" dirty="0" smtClean="0">
                <a:latin typeface="Book Antiqua" pitchFamily="18" charset="0"/>
              </a:rPr>
              <a:t> </a:t>
            </a:r>
            <a:r>
              <a:rPr lang="en-US" sz="2800" dirty="0">
                <a:latin typeface="Book Antiqua" pitchFamily="18" charset="0"/>
              </a:rPr>
              <a:t>random </a:t>
            </a:r>
            <a:r>
              <a:rPr lang="en-US" sz="2800" dirty="0" smtClean="0">
                <a:latin typeface="Book Antiqua" pitchFamily="18" charset="0"/>
              </a:rPr>
              <a:t>variables </a:t>
            </a:r>
            <a:r>
              <a:rPr lang="en-US" sz="2800" dirty="0">
                <a:solidFill>
                  <a:srgbClr val="00863D"/>
                </a:solidFill>
                <a:latin typeface="Book Antiqua" pitchFamily="18" charset="0"/>
              </a:rPr>
              <a:t>x</a:t>
            </a:r>
            <a:r>
              <a:rPr lang="en-US" sz="2800" dirty="0" smtClean="0">
                <a:solidFill>
                  <a:srgbClr val="1A1A7E"/>
                </a:solidFill>
                <a:latin typeface="Book Antiqua" pitchFamily="18" charset="0"/>
                <a:sym typeface="Symbol" panose="05050102010706020507" pitchFamily="18" charset="2"/>
              </a:rPr>
              <a:t>.</a:t>
            </a:r>
          </a:p>
          <a:p>
            <a:r>
              <a:rPr lang="en-US" sz="2800" b="1" dirty="0">
                <a:latin typeface="Book Antiqua" pitchFamily="18" charset="0"/>
                <a:sym typeface="Symbol" panose="05050102010706020507" pitchFamily="18" charset="2"/>
              </a:rPr>
              <a:t>y</a:t>
            </a:r>
            <a:r>
              <a:rPr lang="en-US" sz="2800" b="1" dirty="0" smtClean="0">
                <a:latin typeface="Book Antiqua" pitchFamily="18" charset="0"/>
                <a:sym typeface="Symbol" panose="05050102010706020507" pitchFamily="18" charset="2"/>
              </a:rPr>
              <a:t> = (x1+x2)/2</a:t>
            </a:r>
          </a:p>
          <a:p>
            <a:r>
              <a:rPr lang="en-US" sz="2800" b="1" dirty="0">
                <a:latin typeface="Book Antiqua" pitchFamily="18" charset="0"/>
                <a:cs typeface="Times New Roman" pitchFamily="18" charset="0"/>
              </a:rPr>
              <a:t>x: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σ</a:t>
            </a:r>
            <a:r>
              <a:rPr lang="en-US" sz="2800" b="1" dirty="0">
                <a:latin typeface="Book Antiqua" pitchFamily="18" charset="0"/>
                <a:cs typeface="Times New Roman" pitchFamily="18" charset="0"/>
              </a:rPr>
              <a:t>) </a:t>
            </a:r>
            <a:r>
              <a:rPr lang="en-US" sz="2800" b="1" dirty="0">
                <a:latin typeface="Book Antiqua" pitchFamily="18" charset="0"/>
                <a:cs typeface="Times New Roman" pitchFamily="18" charset="0"/>
                <a:sym typeface="Wingdings" panose="05000000000000000000" pitchFamily="2" charset="2"/>
              </a:rPr>
              <a:t> </a:t>
            </a:r>
            <a:r>
              <a:rPr lang="en-US" sz="2800" b="1" dirty="0">
                <a:latin typeface="Book Antiqua" pitchFamily="18" charset="0"/>
                <a:cs typeface="Times New Roman" pitchFamily="18" charset="0"/>
              </a:rPr>
              <a:t>y: </a:t>
            </a:r>
            <a:r>
              <a:rPr lang="en-US" sz="2800" b="1" dirty="0" smtClean="0">
                <a:latin typeface="Book Antiqua" pitchFamily="18" charset="0"/>
                <a:cs typeface="Times New Roman" pitchFamily="18" charset="0"/>
              </a:rPr>
              <a:t>(?,?)</a:t>
            </a:r>
          </a:p>
          <a:p>
            <a:r>
              <a:rPr lang="en-US" sz="2800" b="1" dirty="0" smtClean="0">
                <a:latin typeface="Book Antiqua" pitchFamily="18" charset="0"/>
                <a:cs typeface="Times New Roman" pitchFamily="18" charset="0"/>
              </a:rPr>
              <a:t>If it was </a:t>
            </a:r>
            <a:r>
              <a:rPr lang="en-US" sz="2800" b="1" dirty="0" smtClean="0">
                <a:latin typeface="Book Antiqua" pitchFamily="18" charset="0"/>
                <a:sym typeface="Symbol" panose="05050102010706020507" pitchFamily="18" charset="2"/>
              </a:rPr>
              <a:t>x1+x2 then x1+x2: (2</a:t>
            </a:r>
            <a:r>
              <a:rPr lang="en-US" sz="2800" b="1" dirty="0" smtClean="0">
                <a:latin typeface="Impact" pitchFamily="34" charset="0"/>
                <a:cs typeface="Arial" charset="0"/>
                <a:sym typeface="Symbol" panose="05050102010706020507" pitchFamily="18" charset="2"/>
              </a:rPr>
              <a:t> </a:t>
            </a:r>
            <a:r>
              <a:rPr lang="en-US" sz="2800" b="1" dirty="0">
                <a:latin typeface="Impact" pitchFamily="34" charset="0"/>
                <a:cs typeface="Arial" charset="0"/>
                <a:sym typeface="Symbol" panose="05050102010706020507" pitchFamily="18" charset="2"/>
              </a:rPr>
              <a:t>,</a:t>
            </a:r>
            <a:r>
              <a:rPr lang="el-GR" sz="2800" b="1" dirty="0">
                <a:latin typeface="Book Antiqua" pitchFamily="18" charset="0"/>
                <a:cs typeface="Times New Roman" pitchFamily="18" charset="0"/>
              </a:rPr>
              <a:t> </a:t>
            </a:r>
            <a:r>
              <a:rPr lang="en-US" sz="2800" b="1" dirty="0">
                <a:latin typeface="Book Antiqua" pitchFamily="18" charset="0"/>
                <a:cs typeface="Times New Roman" pitchFamily="18" charset="0"/>
              </a:rPr>
              <a:t>√2</a:t>
            </a:r>
            <a:r>
              <a:rPr lang="el-GR" sz="2800" b="1" dirty="0" smtClean="0">
                <a:latin typeface="Book Antiqua" pitchFamily="18" charset="0"/>
                <a:cs typeface="Times New Roman" pitchFamily="18" charset="0"/>
              </a:rPr>
              <a:t>σ</a:t>
            </a:r>
            <a:r>
              <a:rPr lang="en-US" sz="2800" b="1" dirty="0" smtClean="0">
                <a:latin typeface="Book Antiqua" pitchFamily="18" charset="0"/>
                <a:cs typeface="Times New Roman" pitchFamily="18" charset="0"/>
              </a:rPr>
              <a:t>)</a:t>
            </a:r>
            <a:endParaRPr lang="en-US" sz="2800" b="1" dirty="0">
              <a:latin typeface="Book Antiqua" pitchFamily="18" charset="0"/>
              <a:sym typeface="Symbol" panose="05050102010706020507" pitchFamily="18" charset="2"/>
            </a:endParaRPr>
          </a:p>
          <a:p>
            <a:r>
              <a:rPr lang="en-US" sz="2800" b="1" dirty="0" smtClean="0">
                <a:latin typeface="Book Antiqua" pitchFamily="18" charset="0"/>
                <a:cs typeface="Times New Roman" pitchFamily="18" charset="0"/>
              </a:rPr>
              <a:t>Since it is (x1+x2)/2 or 1/2(x1+x2): 1/2</a:t>
            </a:r>
            <a:r>
              <a:rPr lang="en-US" sz="2800" b="1" dirty="0" smtClean="0">
                <a:latin typeface="Book Antiqua" pitchFamily="18" charset="0"/>
                <a:sym typeface="Symbol" panose="05050102010706020507" pitchFamily="18" charset="2"/>
              </a:rPr>
              <a:t>(2</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a:t>
            </a:r>
            <a:r>
              <a:rPr lang="en-US" sz="2800" b="1" dirty="0">
                <a:latin typeface="Book Antiqua" pitchFamily="18" charset="0"/>
                <a:cs typeface="Times New Roman" pitchFamily="18" charset="0"/>
              </a:rPr>
              <a:t>√2</a:t>
            </a:r>
            <a:r>
              <a:rPr lang="el-GR" sz="2800" b="1" dirty="0" smtClean="0">
                <a:latin typeface="Book Antiqua" pitchFamily="18" charset="0"/>
                <a:cs typeface="Times New Roman" pitchFamily="18" charset="0"/>
              </a:rPr>
              <a:t>σ</a:t>
            </a:r>
            <a:r>
              <a:rPr lang="en-US" sz="2800" b="1" dirty="0" smtClean="0">
                <a:latin typeface="Book Antiqua" pitchFamily="18" charset="0"/>
                <a:cs typeface="Times New Roman" pitchFamily="18" charset="0"/>
              </a:rPr>
              <a:t>)</a:t>
            </a:r>
          </a:p>
          <a:p>
            <a:r>
              <a:rPr lang="en-US" sz="2800" b="1" dirty="0" smtClean="0">
                <a:latin typeface="Book Antiqua" pitchFamily="18" charset="0"/>
                <a:sym typeface="Symbol" panose="05050102010706020507" pitchFamily="18" charset="2"/>
              </a:rPr>
              <a:t>That is (</a:t>
            </a:r>
            <a:r>
              <a:rPr lang="en-US" sz="2800" b="1" dirty="0" smtClean="0">
                <a:latin typeface="Impact" pitchFamily="34" charset="0"/>
                <a:cs typeface="Arial" charset="0"/>
                <a:sym typeface="Symbol" panose="05050102010706020507" pitchFamily="18" charset="2"/>
              </a:rPr>
              <a:t> </a:t>
            </a:r>
            <a:r>
              <a:rPr lang="en-US" sz="2800" b="1" dirty="0">
                <a:latin typeface="Impact" pitchFamily="34" charset="0"/>
                <a:cs typeface="Arial" charset="0"/>
                <a:sym typeface="Symbol" panose="05050102010706020507" pitchFamily="18" charset="2"/>
              </a:rPr>
              <a:t>,</a:t>
            </a:r>
            <a:r>
              <a:rPr lang="el-GR" sz="2800" b="1" dirty="0">
                <a:latin typeface="Book Antiqua" pitchFamily="18" charset="0"/>
                <a:cs typeface="Times New Roman" pitchFamily="18" charset="0"/>
              </a:rPr>
              <a:t> </a:t>
            </a:r>
            <a:r>
              <a:rPr lang="en-US" sz="2800" b="1" dirty="0" smtClean="0">
                <a:latin typeface="Book Antiqua" pitchFamily="18" charset="0"/>
                <a:cs typeface="Times New Roman" pitchFamily="18" charset="0"/>
              </a:rPr>
              <a:t>(√2/2)</a:t>
            </a:r>
            <a:r>
              <a:rPr lang="el-GR" sz="2800" b="1" dirty="0" smtClean="0">
                <a:latin typeface="Book Antiqua" pitchFamily="18" charset="0"/>
                <a:cs typeface="Times New Roman" pitchFamily="18" charset="0"/>
              </a:rPr>
              <a:t>σ</a:t>
            </a:r>
            <a:endParaRPr lang="en-US" sz="2800" b="1" dirty="0" smtClean="0">
              <a:latin typeface="Book Antiqua" pitchFamily="18" charset="0"/>
              <a:cs typeface="Times New Roman" pitchFamily="18" charset="0"/>
            </a:endParaRPr>
          </a:p>
          <a:p>
            <a:r>
              <a:rPr lang="en-US" sz="2800" b="1" dirty="0">
                <a:latin typeface="Book Antiqua" pitchFamily="18" charset="0"/>
                <a:sym typeface="Symbol" panose="05050102010706020507" pitchFamily="18" charset="2"/>
              </a:rPr>
              <a:t>y = (x1+x2)/</a:t>
            </a:r>
            <a:r>
              <a:rPr lang="en-US" sz="2800" b="1" dirty="0" smtClean="0">
                <a:latin typeface="Book Antiqua" pitchFamily="18" charset="0"/>
                <a:sym typeface="Symbol" panose="05050102010706020507" pitchFamily="18" charset="2"/>
              </a:rPr>
              <a:t>2: </a:t>
            </a:r>
            <a:r>
              <a:rPr lang="en-US" sz="2800" b="1" dirty="0" smtClean="0">
                <a:latin typeface="Book Antiqua" pitchFamily="18" charset="0"/>
                <a:cs typeface="Times New Roman" pitchFamily="18" charset="0"/>
              </a:rPr>
              <a:t>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a:t>
            </a:r>
            <a:r>
              <a:rPr lang="el-GR" sz="2800" b="1" dirty="0" smtClean="0">
                <a:latin typeface="Book Antiqua" pitchFamily="18" charset="0"/>
                <a:cs typeface="Times New Roman" pitchFamily="18" charset="0"/>
              </a:rPr>
              <a:t>σ</a:t>
            </a:r>
            <a:r>
              <a:rPr lang="en-US" sz="2800" b="1" dirty="0" smtClean="0">
                <a:latin typeface="Book Antiqua" pitchFamily="18" charset="0"/>
                <a:cs typeface="Times New Roman" pitchFamily="18" charset="0"/>
              </a:rPr>
              <a:t>/√2</a:t>
            </a:r>
            <a:endParaRPr lang="en-US" sz="2800" b="1" dirty="0">
              <a:latin typeface="Book Antiqua" pitchFamily="18" charset="0"/>
              <a:cs typeface="Times New Roman" pitchFamily="18" charset="0"/>
            </a:endParaRPr>
          </a:p>
          <a:p>
            <a:r>
              <a:rPr lang="en-US" sz="2800" b="1" dirty="0">
                <a:latin typeface="Book Antiqua" pitchFamily="18" charset="0"/>
                <a:sym typeface="Symbol" panose="05050102010706020507" pitchFamily="18" charset="2"/>
              </a:rPr>
              <a:t>y = (</a:t>
            </a:r>
            <a:r>
              <a:rPr lang="en-US" sz="2800" b="1" dirty="0" smtClean="0">
                <a:latin typeface="Book Antiqua" pitchFamily="18" charset="0"/>
                <a:sym typeface="Symbol" panose="05050102010706020507" pitchFamily="18" charset="2"/>
              </a:rPr>
              <a:t>x1+x2+x3+……..</a:t>
            </a:r>
            <a:r>
              <a:rPr lang="en-US" sz="2800" b="1" dirty="0" err="1" smtClean="0">
                <a:latin typeface="Book Antiqua" pitchFamily="18" charset="0"/>
                <a:sym typeface="Symbol" panose="05050102010706020507" pitchFamily="18" charset="2"/>
              </a:rPr>
              <a:t>xn</a:t>
            </a:r>
            <a:r>
              <a:rPr lang="en-US" sz="2800" b="1" dirty="0" smtClean="0">
                <a:latin typeface="Book Antiqua" pitchFamily="18" charset="0"/>
                <a:sym typeface="Symbol" panose="05050102010706020507" pitchFamily="18" charset="2"/>
              </a:rPr>
              <a:t>)/n</a:t>
            </a:r>
            <a:endParaRPr lang="en-US" sz="2800" b="1" dirty="0">
              <a:latin typeface="Book Antiqua" pitchFamily="18" charset="0"/>
              <a:sym typeface="Symbol" panose="05050102010706020507" pitchFamily="18" charset="2"/>
            </a:endParaRPr>
          </a:p>
          <a:p>
            <a:r>
              <a:rPr lang="en-US" sz="2800" b="1" dirty="0">
                <a:latin typeface="Book Antiqua" pitchFamily="18" charset="0"/>
                <a:cs typeface="Times New Roman" pitchFamily="18" charset="0"/>
              </a:rPr>
              <a:t>x: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σ</a:t>
            </a:r>
            <a:r>
              <a:rPr lang="en-US" sz="2800" b="1" dirty="0">
                <a:latin typeface="Book Antiqua" pitchFamily="18" charset="0"/>
                <a:cs typeface="Times New Roman" pitchFamily="18" charset="0"/>
              </a:rPr>
              <a:t>) </a:t>
            </a:r>
            <a:r>
              <a:rPr lang="en-US" sz="2800" b="1" dirty="0">
                <a:latin typeface="Book Antiqua" pitchFamily="18" charset="0"/>
                <a:cs typeface="Times New Roman" pitchFamily="18" charset="0"/>
                <a:sym typeface="Wingdings" panose="05000000000000000000" pitchFamily="2" charset="2"/>
              </a:rPr>
              <a:t> </a:t>
            </a:r>
            <a:r>
              <a:rPr lang="en-US" sz="2800" b="1" dirty="0">
                <a:latin typeface="Book Antiqua" pitchFamily="18" charset="0"/>
                <a:cs typeface="Times New Roman" pitchFamily="18" charset="0"/>
              </a:rPr>
              <a:t>y: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σ</a:t>
            </a:r>
            <a:r>
              <a:rPr lang="en-US" sz="2800" b="1" dirty="0">
                <a:latin typeface="Book Antiqua" pitchFamily="18" charset="0"/>
                <a:cs typeface="Times New Roman" pitchFamily="18" charset="0"/>
              </a:rPr>
              <a:t>/</a:t>
            </a:r>
            <a:r>
              <a:rPr lang="en-US" sz="2800" b="1" dirty="0" smtClean="0">
                <a:latin typeface="Book Antiqua" pitchFamily="18" charset="0"/>
                <a:cs typeface="Times New Roman" pitchFamily="18" charset="0"/>
              </a:rPr>
              <a:t>√n</a:t>
            </a:r>
            <a:endParaRPr lang="en-US" sz="2800" b="1" dirty="0">
              <a:latin typeface="Book Antiqua" pitchFamily="18" charset="0"/>
              <a:cs typeface="Times New Roman" pitchFamily="18" charset="0"/>
            </a:endParaRPr>
          </a:p>
          <a:p>
            <a:endParaRPr lang="en-US" sz="2800" b="1" dirty="0">
              <a:latin typeface="Book Antiqua" pitchFamily="18" charset="0"/>
              <a:sym typeface="Symbol" panose="05050102010706020507" pitchFamily="18" charset="2"/>
            </a:endParaRPr>
          </a:p>
          <a:p>
            <a:endParaRPr lang="en-US" b="1" dirty="0">
              <a:solidFill>
                <a:srgbClr val="00863D"/>
              </a:solidFill>
              <a:latin typeface="Book Antiqua" pitchFamily="18" charset="0"/>
              <a:cs typeface="Times New Roman" pitchFamily="18" charset="0"/>
            </a:endParaRPr>
          </a:p>
          <a:p>
            <a:endParaRPr lang="en-US" b="1" dirty="0" smtClean="0">
              <a:solidFill>
                <a:srgbClr val="00863D"/>
              </a:solidFill>
              <a:latin typeface="Book Antiqua" pitchFamily="18" charset="0"/>
              <a:cs typeface="Times New Roman" pitchFamily="18" charset="0"/>
            </a:endParaRPr>
          </a:p>
          <a:p>
            <a:endParaRPr lang="en-US" b="1" baseline="30000" dirty="0">
              <a:solidFill>
                <a:srgbClr val="00863D"/>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p:txBody>
      </p:sp>
      <p:sp>
        <p:nvSpPr>
          <p:cNvPr id="14" name="Text Box 3"/>
          <p:cNvSpPr txBox="1">
            <a:spLocks noChangeArrowheads="1"/>
          </p:cNvSpPr>
          <p:nvPr/>
        </p:nvSpPr>
        <p:spPr bwMode="auto">
          <a:xfrm>
            <a:off x="-16100" y="116632"/>
            <a:ext cx="962865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dirty="0">
                <a:latin typeface="Impact" pitchFamily="34" charset="0"/>
                <a:cs typeface="Arial" charset="0"/>
              </a:rPr>
              <a:t>X:</a:t>
            </a:r>
            <a:r>
              <a:rPr lang="en-US" sz="3200" b="1" dirty="0">
                <a:latin typeface="Impact" pitchFamily="34" charset="0"/>
                <a:cs typeface="Arial" charset="0"/>
                <a:sym typeface="Symbol" panose="05050102010706020507" pitchFamily="18" charset="2"/>
              </a:rPr>
              <a:t> , , </a:t>
            </a:r>
            <a:r>
              <a:rPr lang="en-US" sz="3200" dirty="0">
                <a:latin typeface="Impact" pitchFamily="34" charset="0"/>
                <a:cs typeface="Arial" charset="0"/>
              </a:rPr>
              <a:t>y = </a:t>
            </a:r>
            <a:r>
              <a:rPr lang="en-US" sz="3200" dirty="0" smtClean="0">
                <a:latin typeface="Impact" pitchFamily="34" charset="0"/>
                <a:cs typeface="Arial" charset="0"/>
              </a:rPr>
              <a:t>(x1+X2)/2, </a:t>
            </a:r>
            <a:r>
              <a:rPr lang="en-US" sz="3200" b="1" dirty="0">
                <a:latin typeface="Impact" pitchFamily="34" charset="0"/>
                <a:cs typeface="Arial" charset="0"/>
                <a:sym typeface="Symbol" panose="05050102010706020507" pitchFamily="18" charset="2"/>
              </a:rPr>
              <a:t></a:t>
            </a:r>
            <a:r>
              <a:rPr lang="en-US" sz="3200" baseline="-25000" dirty="0">
                <a:latin typeface="Impact" pitchFamily="34" charset="0"/>
                <a:cs typeface="Arial" charset="0"/>
                <a:sym typeface="Symbol" panose="05050102010706020507" pitchFamily="18" charset="2"/>
              </a:rPr>
              <a:t>y</a:t>
            </a:r>
            <a:r>
              <a:rPr lang="en-US" sz="3200" dirty="0">
                <a:latin typeface="Impact" pitchFamily="34" charset="0"/>
                <a:cs typeface="Arial" charset="0"/>
                <a:sym typeface="Symbol" panose="05050102010706020507" pitchFamily="18" charset="2"/>
              </a:rPr>
              <a:t> = </a:t>
            </a:r>
            <a:r>
              <a:rPr lang="en-US" sz="3200" b="1" dirty="0" smtClean="0">
                <a:latin typeface="Impact" pitchFamily="34" charset="0"/>
                <a:cs typeface="Arial" charset="0"/>
                <a:sym typeface="Symbol" panose="05050102010706020507" pitchFamily="18" charset="2"/>
              </a:rPr>
              <a:t></a:t>
            </a:r>
            <a:r>
              <a:rPr lang="en-US" sz="3200" dirty="0">
                <a:latin typeface="Impact" pitchFamily="34" charset="0"/>
                <a:cs typeface="Arial" charset="0"/>
                <a:sym typeface="Symbol" panose="05050102010706020507" pitchFamily="18" charset="2"/>
              </a:rPr>
              <a:t>, </a:t>
            </a:r>
            <a:r>
              <a:rPr lang="en-US" sz="3200" b="1" dirty="0">
                <a:latin typeface="Impact" pitchFamily="34" charset="0"/>
                <a:cs typeface="Arial" charset="0"/>
                <a:sym typeface="Symbol" panose="05050102010706020507" pitchFamily="18" charset="2"/>
              </a:rPr>
              <a:t></a:t>
            </a:r>
            <a:r>
              <a:rPr lang="en-US" sz="3200" b="1" baseline="30000" dirty="0">
                <a:latin typeface="Impact" pitchFamily="34" charset="0"/>
                <a:cs typeface="Arial" charset="0"/>
                <a:sym typeface="Symbol" panose="05050102010706020507" pitchFamily="18" charset="2"/>
              </a:rPr>
              <a:t>2</a:t>
            </a:r>
            <a:r>
              <a:rPr lang="en-US" sz="3200" baseline="-25000" dirty="0">
                <a:latin typeface="Impact" pitchFamily="34" charset="0"/>
                <a:cs typeface="Arial" charset="0"/>
                <a:sym typeface="Symbol" panose="05050102010706020507" pitchFamily="18" charset="2"/>
              </a:rPr>
              <a:t> y</a:t>
            </a:r>
            <a:r>
              <a:rPr lang="en-US" sz="3200" dirty="0">
                <a:latin typeface="Impact" pitchFamily="34" charset="0"/>
                <a:cs typeface="Arial" charset="0"/>
                <a:sym typeface="Symbol" panose="05050102010706020507" pitchFamily="18" charset="2"/>
              </a:rPr>
              <a:t>= </a:t>
            </a:r>
            <a:r>
              <a:rPr lang="en-US" sz="3200" b="1" dirty="0" smtClean="0">
                <a:latin typeface="Impact" pitchFamily="34" charset="0"/>
                <a:cs typeface="Arial" charset="0"/>
                <a:sym typeface="Symbol" panose="05050102010706020507" pitchFamily="18" charset="2"/>
              </a:rPr>
              <a:t></a:t>
            </a:r>
            <a:r>
              <a:rPr lang="en-US" sz="3200" b="1" baseline="30000" dirty="0" smtClean="0">
                <a:latin typeface="Impact" pitchFamily="34" charset="0"/>
                <a:cs typeface="Arial" charset="0"/>
                <a:sym typeface="Symbol" panose="05050102010706020507" pitchFamily="18" charset="2"/>
              </a:rPr>
              <a:t>2</a:t>
            </a:r>
            <a:r>
              <a:rPr lang="en-US" sz="3200" b="1" dirty="0" smtClean="0">
                <a:latin typeface="Impact" pitchFamily="34" charset="0"/>
                <a:cs typeface="Arial" charset="0"/>
                <a:sym typeface="Symbol" panose="05050102010706020507" pitchFamily="18" charset="2"/>
              </a:rPr>
              <a:t>/2,</a:t>
            </a:r>
            <a:r>
              <a:rPr lang="en-US" sz="3200" dirty="0" smtClean="0">
                <a:latin typeface="Impact" pitchFamily="34" charset="0"/>
                <a:cs typeface="Arial" charset="0"/>
                <a:sym typeface="Symbol" panose="05050102010706020507" pitchFamily="18" charset="2"/>
              </a:rPr>
              <a:t> </a:t>
            </a:r>
            <a:r>
              <a:rPr lang="en-US" sz="3200" b="1" dirty="0" smtClean="0">
                <a:latin typeface="Impact" pitchFamily="34" charset="0"/>
                <a:cs typeface="Arial" charset="0"/>
                <a:sym typeface="Symbol" panose="05050102010706020507" pitchFamily="18" charset="2"/>
              </a:rPr>
              <a:t></a:t>
            </a:r>
            <a:r>
              <a:rPr lang="en-US" sz="3200" baseline="-25000" dirty="0" smtClean="0">
                <a:latin typeface="Impact" pitchFamily="34" charset="0"/>
                <a:cs typeface="Arial" charset="0"/>
                <a:sym typeface="Symbol" panose="05050102010706020507" pitchFamily="18" charset="2"/>
              </a:rPr>
              <a:t> </a:t>
            </a:r>
            <a:r>
              <a:rPr lang="en-US" sz="3200" baseline="-25000" dirty="0">
                <a:latin typeface="Impact" pitchFamily="34" charset="0"/>
                <a:cs typeface="Arial" charset="0"/>
                <a:sym typeface="Symbol" panose="05050102010706020507" pitchFamily="18" charset="2"/>
              </a:rPr>
              <a:t>y</a:t>
            </a:r>
            <a:r>
              <a:rPr lang="en-US" sz="3200" dirty="0">
                <a:latin typeface="Impact" pitchFamily="34" charset="0"/>
                <a:cs typeface="Arial" charset="0"/>
                <a:sym typeface="Symbol" panose="05050102010706020507" pitchFamily="18" charset="2"/>
              </a:rPr>
              <a:t>= </a:t>
            </a:r>
            <a:r>
              <a:rPr lang="en-US" sz="3200" b="1" dirty="0">
                <a:latin typeface="Impact" pitchFamily="34" charset="0"/>
                <a:cs typeface="Arial" charset="0"/>
                <a:sym typeface="Symbol" panose="05050102010706020507" pitchFamily="18" charset="2"/>
              </a:rPr>
              <a:t> </a:t>
            </a:r>
            <a:r>
              <a:rPr lang="en-US" sz="3200" b="1" dirty="0" smtClean="0">
                <a:latin typeface="Impact" pitchFamily="34" charset="0"/>
                <a:cs typeface="Arial" charset="0"/>
                <a:sym typeface="Symbol" panose="05050102010706020507" pitchFamily="18" charset="2"/>
              </a:rPr>
              <a:t>/</a:t>
            </a:r>
            <a:r>
              <a:rPr lang="en-US" sz="3200" dirty="0" smtClean="0">
                <a:latin typeface="Impact" pitchFamily="34" charset="0"/>
                <a:cs typeface="Arial" charset="0"/>
                <a:sym typeface="Symbol" panose="05050102010706020507" pitchFamily="18" charset="2"/>
              </a:rPr>
              <a:t>√2</a:t>
            </a:r>
            <a:endParaRPr lang="en-US" sz="3200" dirty="0">
              <a:latin typeface="Impact" pitchFamily="34" charset="0"/>
              <a:cs typeface="Arial" charset="0"/>
            </a:endParaRPr>
          </a:p>
          <a:p>
            <a:endParaRPr lang="en-US" sz="3600" dirty="0">
              <a:latin typeface="Impact" pitchFamily="34" charset="0"/>
              <a:cs typeface="Arial" charset="0"/>
            </a:endParaRPr>
          </a:p>
        </p:txBody>
      </p:sp>
      <p:cxnSp>
        <p:nvCxnSpPr>
          <p:cNvPr id="3" name="Straight Connector 2"/>
          <p:cNvCxnSpPr/>
          <p:nvPr/>
        </p:nvCxnSpPr>
        <p:spPr bwMode="auto">
          <a:xfrm>
            <a:off x="7812360" y="188640"/>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6050799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We will have a cash inflow at the end of next year. This cash flow has mean of $1000 and standard deviation of 250. What is the mean and standard deviation of the present value of this cash flow.  Our minimum acceptable rate of return in 12%.</a:t>
            </a:r>
          </a:p>
          <a:p>
            <a:pPr>
              <a:spcAft>
                <a:spcPts val="0"/>
              </a:spcAft>
            </a:pPr>
            <a:endParaRPr lang="en-US" sz="2400" dirty="0">
              <a:latin typeface="Book Antiqua" pitchFamily="18" charset="0"/>
            </a:endParaRPr>
          </a:p>
          <a:p>
            <a:pPr>
              <a:spcAft>
                <a:spcPts val="0"/>
              </a:spcAft>
            </a:pPr>
            <a:r>
              <a:rPr lang="en-US" sz="2400" dirty="0">
                <a:latin typeface="Book Antiqua" pitchFamily="18" charset="0"/>
              </a:rPr>
              <a:t>We will have </a:t>
            </a:r>
            <a:r>
              <a:rPr lang="en-US" sz="2400" dirty="0" smtClean="0">
                <a:latin typeface="Book Antiqua" pitchFamily="18" charset="0"/>
              </a:rPr>
              <a:t>two </a:t>
            </a:r>
            <a:r>
              <a:rPr lang="en-US" sz="2400" dirty="0">
                <a:latin typeface="Book Antiqua" pitchFamily="18" charset="0"/>
              </a:rPr>
              <a:t>cash </a:t>
            </a:r>
            <a:r>
              <a:rPr lang="en-US" sz="2400" dirty="0" smtClean="0">
                <a:latin typeface="Book Antiqua" pitchFamily="18" charset="0"/>
              </a:rPr>
              <a:t>inflows </a:t>
            </a:r>
            <a:r>
              <a:rPr lang="en-US" sz="2400" dirty="0">
                <a:latin typeface="Book Antiqua" pitchFamily="18" charset="0"/>
              </a:rPr>
              <a:t>at the end of next </a:t>
            </a:r>
            <a:r>
              <a:rPr lang="en-US" sz="2400" dirty="0" smtClean="0">
                <a:latin typeface="Book Antiqua" pitchFamily="18" charset="0"/>
              </a:rPr>
              <a:t>two years. They both have mean </a:t>
            </a:r>
            <a:r>
              <a:rPr lang="en-US" sz="2400" dirty="0">
                <a:latin typeface="Book Antiqua" pitchFamily="18" charset="0"/>
              </a:rPr>
              <a:t>of $1000 and standard deviation of </a:t>
            </a:r>
            <a:r>
              <a:rPr lang="en-US" sz="2400" dirty="0" smtClean="0">
                <a:latin typeface="Book Antiqua" pitchFamily="18" charset="0"/>
              </a:rPr>
              <a:t>250</a:t>
            </a:r>
            <a:r>
              <a:rPr lang="en-US" sz="2400" dirty="0">
                <a:latin typeface="Book Antiqua" pitchFamily="18" charset="0"/>
              </a:rPr>
              <a:t>. What is the mean and standard deviation of the present value of this cash flow.  Our minimum acceptable rate of return in 12%.</a:t>
            </a: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2" name="TextBox 1"/>
          <p:cNvSpPr txBox="1"/>
          <p:nvPr/>
        </p:nvSpPr>
        <p:spPr>
          <a:xfrm>
            <a:off x="-252536" y="548680"/>
            <a:ext cx="9159240" cy="6247864"/>
          </a:xfrm>
          <a:prstGeom prst="rect">
            <a:avLst/>
          </a:prstGeom>
          <a:noFill/>
        </p:spPr>
        <p:txBody>
          <a:bodyPr wrap="square" rtlCol="0">
            <a:spAutoFit/>
          </a:bodyPr>
          <a:lstStyle/>
          <a:p>
            <a:pPr algn="ctr"/>
            <a:r>
              <a:rPr lang="en-US" sz="20000" dirty="0" smtClean="0">
                <a:solidFill>
                  <a:srgbClr val="FF0000"/>
                </a:solidFill>
              </a:rPr>
              <a:t>STOP HERE</a:t>
            </a:r>
            <a:endParaRPr lang="en-US" sz="20000" dirty="0">
              <a:solidFill>
                <a:srgbClr val="FF0000"/>
              </a:solidFill>
            </a:endParaRPr>
          </a:p>
        </p:txBody>
      </p:sp>
    </p:spTree>
    <p:extLst>
      <p:ext uri="{BB962C8B-B14F-4D97-AF65-F5344CB8AC3E}">
        <p14:creationId xmlns:p14="http://schemas.microsoft.com/office/powerpoint/2010/main" val="38746906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dissolve">
                                      <p:cBhvr>
                                        <p:cTn id="7" dur="500"/>
                                        <p:tgtEl>
                                          <p:spTgt spid="2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496" y="908720"/>
                <a:ext cx="9217024" cy="5544616"/>
              </a:xfrm>
            </p:spPr>
            <p:txBody>
              <a:bodyPr/>
              <a:lstStyle/>
              <a:p>
                <a:pPr>
                  <a:buClr>
                    <a:srgbClr val="66FFFF"/>
                  </a:buClr>
                  <a:buSzPct val="75000"/>
                  <a:buNone/>
                </a:pPr>
                <a:r>
                  <a:rPr lang="en-US" dirty="0" smtClean="0"/>
                  <a:t>A random variable x1: (</a:t>
                </a:r>
                <a:r>
                  <a:rPr lang="en-US" dirty="0" smtClean="0">
                    <a:sym typeface="Symbol" panose="05050102010706020507" pitchFamily="18" charset="2"/>
                  </a:rPr>
                  <a:t> and )</a:t>
                </a:r>
              </a:p>
              <a:p>
                <a:pPr>
                  <a:buClr>
                    <a:srgbClr val="66FFFF"/>
                  </a:buClr>
                  <a:buSzPct val="75000"/>
                  <a:buNone/>
                </a:pPr>
                <a:r>
                  <a:rPr lang="en-US" dirty="0" smtClean="0"/>
                  <a:t>A </a:t>
                </a:r>
                <a:r>
                  <a:rPr lang="en-US" dirty="0"/>
                  <a:t>random variable </a:t>
                </a:r>
                <a:r>
                  <a:rPr lang="en-US" dirty="0" smtClean="0"/>
                  <a:t>x2: </a:t>
                </a:r>
                <a:r>
                  <a:rPr lang="en-US" dirty="0"/>
                  <a:t>(</a:t>
                </a:r>
                <a:r>
                  <a:rPr lang="en-US" dirty="0">
                    <a:sym typeface="Symbol" panose="05050102010706020507" pitchFamily="18" charset="2"/>
                  </a:rPr>
                  <a:t> and )</a:t>
                </a:r>
              </a:p>
              <a:p>
                <a:pPr>
                  <a:buClr>
                    <a:srgbClr val="66FFFF"/>
                  </a:buClr>
                  <a:buSzPct val="75000"/>
                  <a:buNone/>
                </a:pPr>
                <a:r>
                  <a:rPr lang="en-US" dirty="0" smtClean="0">
                    <a:sym typeface="Symbol" panose="05050102010706020507" pitchFamily="18" charset="2"/>
                  </a:rPr>
                  <a:t>……………………………………..</a:t>
                </a:r>
              </a:p>
              <a:p>
                <a:pPr>
                  <a:buClr>
                    <a:srgbClr val="66FFFF"/>
                  </a:buClr>
                  <a:buSzPct val="75000"/>
                  <a:buNone/>
                </a:pPr>
                <a:r>
                  <a:rPr lang="en-US" dirty="0"/>
                  <a:t>A random variable </a:t>
                </a:r>
                <a:r>
                  <a:rPr lang="en-US" dirty="0" err="1" smtClean="0"/>
                  <a:t>xn</a:t>
                </a:r>
                <a:r>
                  <a:rPr lang="en-US" dirty="0" smtClean="0"/>
                  <a:t>: </a:t>
                </a:r>
                <a:r>
                  <a:rPr lang="en-US" dirty="0"/>
                  <a:t>(</a:t>
                </a:r>
                <a:r>
                  <a:rPr lang="en-US" dirty="0">
                    <a:sym typeface="Symbol" panose="05050102010706020507" pitchFamily="18" charset="2"/>
                  </a:rPr>
                  <a:t> and </a:t>
                </a:r>
                <a:r>
                  <a:rPr lang="en-US" dirty="0" smtClean="0">
                    <a:sym typeface="Symbol" panose="05050102010706020507" pitchFamily="18" charset="2"/>
                  </a:rPr>
                  <a:t>)</a:t>
                </a:r>
              </a:p>
              <a:p>
                <a:pPr>
                  <a:buClr>
                    <a:srgbClr val="66FFFF"/>
                  </a:buClr>
                  <a:buSzPct val="75000"/>
                  <a:buNone/>
                </a:pPr>
                <a:r>
                  <a:rPr lang="en-US" dirty="0"/>
                  <a:t>A random </a:t>
                </a:r>
                <a:r>
                  <a:rPr lang="en-US" dirty="0" smtClean="0"/>
                  <a:t>variable </a:t>
                </a:r>
                <a:r>
                  <a:rPr lang="en-US" dirty="0" smtClean="0">
                    <a:sym typeface="Symbol" panose="05050102010706020507" pitchFamily="18" charset="2"/>
                  </a:rPr>
                  <a:t>x</a:t>
                </a:r>
                <a:r>
                  <a:rPr lang="en-US" dirty="0" smtClean="0"/>
                  <a:t> = x1+x2+…..+</a:t>
                </a:r>
                <a:r>
                  <a:rPr lang="en-US" dirty="0" err="1" smtClean="0"/>
                  <a:t>xn</a:t>
                </a:r>
                <a:r>
                  <a:rPr lang="en-US" dirty="0" smtClean="0"/>
                  <a:t>: (?,?)</a:t>
                </a:r>
              </a:p>
              <a:p>
                <a:pPr>
                  <a:buClr>
                    <a:srgbClr val="66FFFF"/>
                  </a:buClr>
                  <a:buSzPct val="75000"/>
                  <a:buNone/>
                </a:pPr>
                <a:r>
                  <a:rPr lang="en-US" dirty="0" smtClean="0">
                    <a:sym typeface="Symbol" panose="05050102010706020507" pitchFamily="18" charset="2"/>
                  </a:rPr>
                  <a:t>Mean</a:t>
                </a:r>
                <a:r>
                  <a:rPr lang="en-US" dirty="0">
                    <a:sym typeface="Symbol" panose="05050102010706020507" pitchFamily="18" charset="2"/>
                  </a:rPr>
                  <a:t>(x</a:t>
                </a:r>
                <a:r>
                  <a:rPr lang="en-US" dirty="0"/>
                  <a:t> </a:t>
                </a:r>
                <a:r>
                  <a:rPr lang="en-US" dirty="0" smtClean="0">
                    <a:sym typeface="Symbol" panose="05050102010706020507" pitchFamily="18" charset="2"/>
                  </a:rPr>
                  <a:t>) </a:t>
                </a:r>
                <a:r>
                  <a:rPr lang="en-US" dirty="0">
                    <a:sym typeface="Symbol" panose="05050102010706020507" pitchFamily="18" charset="2"/>
                  </a:rPr>
                  <a:t>= </a:t>
                </a:r>
                <a:r>
                  <a:rPr lang="en-US" dirty="0" smtClean="0">
                    <a:sym typeface="Symbol" panose="05050102010706020507" pitchFamily="18" charset="2"/>
                  </a:rPr>
                  <a:t>Mean(x1</a:t>
                </a:r>
                <a:r>
                  <a:rPr lang="en-US" dirty="0">
                    <a:sym typeface="Symbol" panose="05050102010706020507" pitchFamily="18" charset="2"/>
                  </a:rPr>
                  <a:t>)+ </a:t>
                </a:r>
                <a:r>
                  <a:rPr lang="en-US" dirty="0" smtClean="0">
                    <a:sym typeface="Symbol" panose="05050102010706020507" pitchFamily="18" charset="2"/>
                  </a:rPr>
                  <a:t>Mean(x2</a:t>
                </a:r>
                <a:r>
                  <a:rPr lang="en-US" dirty="0">
                    <a:sym typeface="Symbol" panose="05050102010706020507" pitchFamily="18" charset="2"/>
                  </a:rPr>
                  <a:t>)+ ……. + </a:t>
                </a:r>
                <a:r>
                  <a:rPr lang="en-US" dirty="0" smtClean="0">
                    <a:sym typeface="Symbol" panose="05050102010706020507" pitchFamily="18" charset="2"/>
                  </a:rPr>
                  <a:t>Mean(</a:t>
                </a:r>
                <a:r>
                  <a:rPr lang="en-US" dirty="0" err="1" smtClean="0">
                    <a:sym typeface="Symbol" panose="05050102010706020507" pitchFamily="18" charset="2"/>
                  </a:rPr>
                  <a:t>xn</a:t>
                </a:r>
                <a:r>
                  <a:rPr lang="en-US" dirty="0">
                    <a:sym typeface="Symbol" panose="05050102010706020507" pitchFamily="18" charset="2"/>
                  </a:rPr>
                  <a:t>) </a:t>
                </a:r>
              </a:p>
              <a:p>
                <a:pPr>
                  <a:buClr>
                    <a:srgbClr val="66FFFF"/>
                  </a:buClr>
                  <a:buSzPct val="75000"/>
                  <a:buNone/>
                </a:pPr>
                <a:r>
                  <a:rPr lang="en-US" dirty="0" smtClean="0">
                    <a:sym typeface="Symbol" panose="05050102010706020507" pitchFamily="18" charset="2"/>
                  </a:rPr>
                  <a:t></a:t>
                </a:r>
                <a:r>
                  <a:rPr lang="en-US" dirty="0">
                    <a:sym typeface="Symbol" panose="05050102010706020507" pitchFamily="18" charset="2"/>
                  </a:rPr>
                  <a:t>(x</a:t>
                </a:r>
                <a:r>
                  <a:rPr lang="en-US" dirty="0"/>
                  <a:t> </a:t>
                </a:r>
                <a:r>
                  <a:rPr lang="en-US" dirty="0" smtClean="0">
                    <a:sym typeface="Symbol" panose="05050102010706020507" pitchFamily="18" charset="2"/>
                  </a:rPr>
                  <a:t>) = + + ……. +  </a:t>
                </a:r>
              </a:p>
              <a:p>
                <a:pPr>
                  <a:buClr>
                    <a:srgbClr val="66FFFF"/>
                  </a:buClr>
                  <a:buSzPct val="75000"/>
                  <a:buNone/>
                </a:pPr>
                <a:r>
                  <a:rPr lang="en-US" dirty="0">
                    <a:sym typeface="Symbol" panose="05050102010706020507" pitchFamily="18" charset="2"/>
                  </a:rPr>
                  <a:t> (x</a:t>
                </a:r>
                <a:r>
                  <a:rPr lang="en-US" dirty="0"/>
                  <a:t> </a:t>
                </a:r>
                <a:r>
                  <a:rPr lang="en-US" dirty="0" smtClean="0"/>
                  <a:t>)</a:t>
                </a:r>
                <a:r>
                  <a:rPr lang="en-US" dirty="0" smtClean="0">
                    <a:sym typeface="Symbol" panose="05050102010706020507" pitchFamily="18" charset="2"/>
                  </a:rPr>
                  <a:t> = n</a:t>
                </a:r>
                <a:r>
                  <a:rPr lang="en-US" dirty="0">
                    <a:sym typeface="Symbol" panose="05050102010706020507" pitchFamily="18" charset="2"/>
                  </a:rPr>
                  <a:t> </a:t>
                </a:r>
                <a:r>
                  <a:rPr lang="en-US" dirty="0" smtClean="0">
                    <a:sym typeface="Symbol" panose="05050102010706020507" pitchFamily="18" charset="2"/>
                  </a:rPr>
                  <a:t></a:t>
                </a:r>
              </a:p>
              <a:p>
                <a:pPr>
                  <a:buClr>
                    <a:srgbClr val="66FFFF"/>
                  </a:buClr>
                  <a:buSzPct val="75000"/>
                  <a:buNone/>
                </a:pPr>
                <a:r>
                  <a:rPr lang="en-US" dirty="0" smtClean="0">
                    <a:sym typeface="Symbol" panose="05050102010706020507" pitchFamily="18" charset="2"/>
                  </a:rPr>
                  <a:t>Var</a:t>
                </a:r>
                <a:r>
                  <a:rPr lang="en-US" dirty="0">
                    <a:sym typeface="Symbol" panose="05050102010706020507" pitchFamily="18" charset="2"/>
                  </a:rPr>
                  <a:t>(x</a:t>
                </a:r>
                <a:r>
                  <a:rPr lang="en-US" dirty="0"/>
                  <a:t> </a:t>
                </a:r>
                <a:r>
                  <a:rPr lang="en-US" dirty="0" smtClean="0">
                    <a:sym typeface="Symbol" panose="05050102010706020507" pitchFamily="18" charset="2"/>
                  </a:rPr>
                  <a:t>) = Var(</a:t>
                </a:r>
                <a:r>
                  <a:rPr lang="en-US" dirty="0">
                    <a:sym typeface="Symbol" panose="05050102010706020507" pitchFamily="18" charset="2"/>
                  </a:rPr>
                  <a:t>x1)+ </a:t>
                </a:r>
                <a:r>
                  <a:rPr lang="en-US" dirty="0" smtClean="0">
                    <a:sym typeface="Symbol" panose="05050102010706020507" pitchFamily="18" charset="2"/>
                  </a:rPr>
                  <a:t>Var(x2)+  </a:t>
                </a:r>
                <a:r>
                  <a:rPr lang="en-US" dirty="0">
                    <a:sym typeface="Symbol" panose="05050102010706020507" pitchFamily="18" charset="2"/>
                  </a:rPr>
                  <a:t>……. </a:t>
                </a:r>
                <a:r>
                  <a:rPr lang="en-US" dirty="0" smtClean="0">
                    <a:sym typeface="Symbol" panose="05050102010706020507" pitchFamily="18" charset="2"/>
                  </a:rPr>
                  <a:t>Var(</a:t>
                </a:r>
                <a:r>
                  <a:rPr lang="en-US" dirty="0" err="1" smtClean="0">
                    <a:sym typeface="Symbol" panose="05050102010706020507" pitchFamily="18" charset="2"/>
                  </a:rPr>
                  <a:t>xn</a:t>
                </a:r>
                <a:r>
                  <a:rPr lang="en-US" dirty="0" smtClean="0">
                    <a:sym typeface="Symbol" panose="05050102010706020507" pitchFamily="18" charset="2"/>
                  </a:rPr>
                  <a:t>)</a:t>
                </a:r>
              </a:p>
              <a:p>
                <a:pPr>
                  <a:buClr>
                    <a:srgbClr val="66FFFF"/>
                  </a:buClr>
                  <a:buSzPct val="75000"/>
                  <a:buNone/>
                </a:pP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(x</a:t>
                </a:r>
                <a:r>
                  <a:rPr lang="en-US" dirty="0"/>
                  <a:t> </a:t>
                </a:r>
                <a:r>
                  <a:rPr lang="en-US" dirty="0" smtClean="0">
                    <a:sym typeface="Symbol" panose="05050102010706020507" pitchFamily="18" charset="2"/>
                  </a:rPr>
                  <a:t>) </a:t>
                </a:r>
                <a:r>
                  <a:rPr lang="en-US" dirty="0">
                    <a:sym typeface="Symbol" panose="05050102010706020507" pitchFamily="18" charset="2"/>
                  </a:rPr>
                  <a:t>= </a:t>
                </a:r>
                <a:r>
                  <a:rPr lang="en-US" baseline="30000" dirty="0">
                    <a:sym typeface="Symbol" panose="05050102010706020507" pitchFamily="18" charset="2"/>
                  </a:rPr>
                  <a:t>2 </a:t>
                </a:r>
                <a:r>
                  <a:rPr lang="en-US" dirty="0" smtClean="0">
                    <a:sym typeface="Symbol" panose="05050102010706020507" pitchFamily="18" charset="2"/>
                  </a:rPr>
                  <a:t>+ </a:t>
                </a:r>
                <a:r>
                  <a:rPr lang="en-US" dirty="0">
                    <a:sym typeface="Symbol" panose="05050102010706020507" pitchFamily="18" charset="2"/>
                  </a:rPr>
                  <a:t></a:t>
                </a:r>
                <a:r>
                  <a:rPr lang="en-US" baseline="30000" dirty="0">
                    <a:sym typeface="Symbol" panose="05050102010706020507" pitchFamily="18" charset="2"/>
                  </a:rPr>
                  <a:t>2 </a:t>
                </a:r>
                <a:r>
                  <a:rPr lang="en-US" dirty="0" smtClean="0">
                    <a:sym typeface="Symbol" panose="05050102010706020507" pitchFamily="18" charset="2"/>
                  </a:rPr>
                  <a:t>+  </a:t>
                </a:r>
                <a:r>
                  <a:rPr lang="en-US" dirty="0">
                    <a:sym typeface="Symbol" panose="05050102010706020507" pitchFamily="18" charset="2"/>
                  </a:rPr>
                  <a:t>……. </a:t>
                </a:r>
                <a:r>
                  <a:rPr lang="en-US" baseline="30000" dirty="0" smtClean="0">
                    <a:sym typeface="Symbol" panose="05050102010706020507" pitchFamily="18" charset="2"/>
                  </a:rPr>
                  <a:t>2</a:t>
                </a:r>
                <a:endParaRPr lang="en-US" dirty="0">
                  <a:sym typeface="Symbol" panose="05050102010706020507" pitchFamily="18" charset="2"/>
                </a:endParaRPr>
              </a:p>
              <a:p>
                <a:pPr>
                  <a:buClr>
                    <a:srgbClr val="66FFFF"/>
                  </a:buClr>
                  <a:buSzPct val="75000"/>
                  <a:buNone/>
                </a:pPr>
                <a:r>
                  <a:rPr lang="en-US" dirty="0" smtClean="0">
                    <a:sym typeface="Symbol" panose="05050102010706020507" pitchFamily="18" charset="2"/>
                  </a:rPr>
                  <a:t></a:t>
                </a:r>
                <a:r>
                  <a:rPr lang="en-US" baseline="30000" dirty="0" smtClean="0">
                    <a:sym typeface="Symbol" panose="05050102010706020507" pitchFamily="18" charset="2"/>
                  </a:rPr>
                  <a:t>2</a:t>
                </a:r>
                <a:r>
                  <a:rPr lang="en-US" dirty="0">
                    <a:sym typeface="Symbol" panose="05050102010706020507" pitchFamily="18" charset="2"/>
                  </a:rPr>
                  <a:t>(x</a:t>
                </a:r>
                <a:r>
                  <a:rPr lang="en-US" dirty="0"/>
                  <a:t> </a:t>
                </a:r>
                <a:r>
                  <a:rPr lang="en-US" dirty="0" smtClean="0">
                    <a:sym typeface="Symbol" panose="05050102010706020507" pitchFamily="18" charset="2"/>
                  </a:rPr>
                  <a:t>) </a:t>
                </a:r>
                <a:r>
                  <a:rPr lang="en-US" dirty="0">
                    <a:sym typeface="Symbol" panose="05050102010706020507" pitchFamily="18" charset="2"/>
                  </a:rPr>
                  <a:t>= n </a:t>
                </a:r>
                <a:r>
                  <a:rPr lang="en-US" baseline="30000" dirty="0">
                    <a:sym typeface="Symbol" panose="05050102010706020507" pitchFamily="18" charset="2"/>
                  </a:rPr>
                  <a:t>2 </a:t>
                </a:r>
                <a:r>
                  <a:rPr lang="en-US" dirty="0" smtClean="0">
                    <a:sym typeface="Symbol" panose="05050102010706020507" pitchFamily="18" charset="2"/>
                  </a:rPr>
                  <a:t> </a:t>
                </a:r>
              </a:p>
              <a:p>
                <a:pPr>
                  <a:buClr>
                    <a:srgbClr val="66FFFF"/>
                  </a:buClr>
                  <a:buSzPct val="75000"/>
                  <a:buNone/>
                </a:pPr>
                <a:r>
                  <a:rPr lang="en-US" dirty="0" smtClean="0">
                    <a:sym typeface="Symbol" panose="05050102010706020507" pitchFamily="18" charset="2"/>
                  </a:rPr>
                  <a:t></a:t>
                </a:r>
                <a:r>
                  <a:rPr lang="en-US" dirty="0">
                    <a:sym typeface="Symbol" panose="05050102010706020507" pitchFamily="18" charset="2"/>
                  </a:rPr>
                  <a:t>(</a:t>
                </a:r>
                <a:r>
                  <a:rPr lang="en-US" dirty="0" smtClean="0">
                    <a:sym typeface="Symbol" panose="05050102010706020507" pitchFamily="18" charset="2"/>
                  </a:rPr>
                  <a:t>x) </a:t>
                </a:r>
                <a:r>
                  <a:rPr lang="en-US" dirty="0">
                    <a:sym typeface="Symbol" panose="05050102010706020507" pitchFamily="18" charset="2"/>
                  </a:rPr>
                  <a:t>= </a:t>
                </a:r>
                <a:r>
                  <a:rPr lang="en-US" dirty="0" smtClean="0">
                    <a:sym typeface="Symbol" panose="05050102010706020507" pitchFamily="18" charset="2"/>
                  </a:rPr>
                  <a:t> </a:t>
                </a:r>
                <a14:m>
                  <m:oMath xmlns:m="http://schemas.openxmlformats.org/officeDocument/2006/math">
                    <m:rad>
                      <m:radPr>
                        <m:degHide m:val="on"/>
                        <m:ctrlPr>
                          <a:rPr lang="en-US" i="1" smtClean="0">
                            <a:latin typeface="Cambria Math" panose="02040503050406030204" pitchFamily="18" charset="0"/>
                            <a:sym typeface="Symbol" panose="05050102010706020507" pitchFamily="18" charset="2"/>
                          </a:rPr>
                        </m:ctrlPr>
                      </m:radPr>
                      <m:deg/>
                      <m:e>
                        <m:r>
                          <a:rPr lang="en-US" b="0" i="1" smtClean="0">
                            <a:latin typeface="Cambria Math" panose="02040503050406030204" pitchFamily="18" charset="0"/>
                            <a:sym typeface="Symbol" panose="05050102010706020507" pitchFamily="18" charset="2"/>
                          </a:rPr>
                          <m:t>𝑛</m:t>
                        </m:r>
                      </m:e>
                    </m:rad>
                    <m:r>
                      <a:rPr lang="en-US" b="0" i="1" smtClean="0">
                        <a:latin typeface="Cambria Math" panose="02040503050406030204" pitchFamily="18" charset="0"/>
                        <a:sym typeface="Symbol" panose="05050102010706020507" pitchFamily="18" charset="2"/>
                      </a:rPr>
                      <m:t> </m:t>
                    </m:r>
                  </m:oMath>
                </a14:m>
                <a:r>
                  <a:rPr lang="en-US" dirty="0" smtClean="0">
                    <a:sym typeface="Symbol" panose="05050102010706020507" pitchFamily="18" charset="2"/>
                  </a:rPr>
                  <a:t> </a:t>
                </a: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smtClean="0">
                  <a:sym typeface="Symbol" panose="05050102010706020507" pitchFamily="18" charset="2"/>
                </a:endParaRPr>
              </a:p>
              <a:p>
                <a:pPr>
                  <a:buClr>
                    <a:srgbClr val="66FFFF"/>
                  </a:buClr>
                  <a:buSzPct val="75000"/>
                  <a:buNone/>
                </a:pPr>
                <a:r>
                  <a:rPr lang="en-US" dirty="0" smtClean="0"/>
                  <a:t> </a:t>
                </a:r>
                <a:endParaRPr lang="en-US" dirty="0">
                  <a:effectLst>
                    <a:outerShdw blurRad="38100" dist="38100" dir="2700000" algn="tl">
                      <a:srgbClr val="000000"/>
                    </a:outerShdw>
                  </a:effectLst>
                </a:endParaRPr>
              </a:p>
              <a:p>
                <a:pPr marL="0" indent="0">
                  <a:buNone/>
                </a:pPr>
                <a:endParaRPr lang="en-US" dirty="0">
                  <a:effectLst/>
                </a:endParaRPr>
              </a:p>
              <a:p>
                <a:endParaRPr lang="en-US" dirty="0">
                  <a:effectLst>
                    <a:outerShdw blurRad="38100" dist="38100" dir="2700000" algn="tl">
                      <a:srgbClr val="000000"/>
                    </a:outerShdw>
                  </a:effectLst>
                </a:endParaRPr>
              </a:p>
              <a:p>
                <a:endParaRPr lang="en-US" dirty="0">
                  <a:effectLst>
                    <a:outerShdw blurRad="38100" dist="38100" dir="2700000" algn="tl">
                      <a:srgbClr val="000000"/>
                    </a:outerShdw>
                  </a:effectLst>
                </a:endParaRPr>
              </a:p>
              <a:p>
                <a:pPr marL="0" indent="0">
                  <a:buClrTx/>
                  <a:buSzPct val="125000"/>
                  <a:buNone/>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496" y="908720"/>
                <a:ext cx="9217024" cy="5544616"/>
              </a:xfrm>
              <a:blipFill rotWithShape="0">
                <a:blip r:embed="rId2"/>
                <a:stretch>
                  <a:fillRect l="-1058" t="-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a:xfrm>
                <a:off x="35497" y="0"/>
                <a:ext cx="9108504" cy="836712"/>
              </a:xfrm>
            </p:spPr>
            <p:txBody>
              <a:bodyPr/>
              <a:lstStyle/>
              <a:p>
                <a:r>
                  <a:rPr lang="en-US" dirty="0" smtClean="0"/>
                  <a:t>Sampling: </a:t>
                </a:r>
                <a:r>
                  <a:rPr lang="en-US" dirty="0"/>
                  <a:t>Mean and Standard Deviation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35497" y="0"/>
                <a:ext cx="9108504" cy="836712"/>
              </a:xfrm>
              <a:blipFill rotWithShape="0">
                <a:blip r:embed="rId3"/>
                <a:stretch>
                  <a:fillRect l="-2075" b="-18978"/>
                </a:stretch>
              </a:blipFill>
            </p:spPr>
            <p:txBody>
              <a:bodyPr/>
              <a:lstStyle/>
              <a:p>
                <a:r>
                  <a:rPr lang="en-US">
                    <a:noFill/>
                  </a:rPr>
                  <a:t> </a:t>
                </a:r>
              </a:p>
            </p:txBody>
          </p:sp>
        </mc:Fallback>
      </mc:AlternateContent>
    </p:spTree>
    <p:extLst>
      <p:ext uri="{BB962C8B-B14F-4D97-AF65-F5344CB8AC3E}">
        <p14:creationId xmlns:p14="http://schemas.microsoft.com/office/powerpoint/2010/main" val="1420618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dissolve">
                                      <p:cBhvr>
                                        <p:cTn id="6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908720"/>
                <a:ext cx="9144000" cy="5472608"/>
              </a:xfrm>
            </p:spPr>
            <p:txBody>
              <a:bodyPr/>
              <a:lstStyle/>
              <a:p>
                <a:pPr>
                  <a:buClr>
                    <a:srgbClr val="66FFFF"/>
                  </a:buClr>
                  <a:buSzPct val="75000"/>
                  <a:buNone/>
                </a:pPr>
                <a:r>
                  <a:rPr lang="en-US" dirty="0">
                    <a:sym typeface="Symbol" panose="05050102010706020507" pitchFamily="18" charset="2"/>
                  </a:rPr>
                  <a:t>A random Variable </a:t>
                </a:r>
                <a:r>
                  <a:rPr lang="en-US" dirty="0" smtClean="0">
                    <a:sym typeface="Symbol" panose="05050102010706020507" pitchFamily="18" charset="2"/>
                  </a:rPr>
                  <a:t>x: </a:t>
                </a:r>
                <a:r>
                  <a:rPr lang="en-US" dirty="0">
                    <a:sym typeface="Symbol" panose="05050102010706020507" pitchFamily="18" charset="2"/>
                  </a:rPr>
                  <a:t>(</a:t>
                </a:r>
                <a:r>
                  <a:rPr lang="en-US" dirty="0" smtClean="0">
                    <a:sym typeface="Symbol" panose="05050102010706020507" pitchFamily="18" charset="2"/>
                  </a:rPr>
                  <a:t>n, </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smtClean="0">
                    <a:sym typeface="Symbol" panose="05050102010706020507" pitchFamily="18" charset="2"/>
                  </a:rPr>
                  <a:t> </a:t>
                </a:r>
                <a:r>
                  <a:rPr lang="en-US" dirty="0">
                    <a:sym typeface="Symbol" panose="05050102010706020507" pitchFamily="18" charset="2"/>
                  </a:rPr>
                  <a:t>)</a:t>
                </a:r>
              </a:p>
              <a:p>
                <a:pPr>
                  <a:buClr>
                    <a:srgbClr val="66FFFF"/>
                  </a:buClr>
                  <a:buSzPct val="75000"/>
                  <a:buNone/>
                </a:pPr>
                <a:r>
                  <a:rPr lang="en-US" dirty="0">
                    <a:sym typeface="Symbol" panose="05050102010706020507" pitchFamily="18" charset="2"/>
                  </a:rPr>
                  <a:t>A random Variable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 </a:t>
                </a:r>
                <a:r>
                  <a:rPr lang="en-US" dirty="0" smtClean="0">
                    <a:sym typeface="Symbol" panose="05050102010706020507" pitchFamily="18" charset="2"/>
                  </a:rPr>
                  <a:t>x/n </a:t>
                </a:r>
                <a:r>
                  <a:rPr lang="en-US" dirty="0">
                    <a:sym typeface="Symbol" panose="05050102010706020507" pitchFamily="18" charset="2"/>
                  </a:rPr>
                  <a:t>=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 ?)</a:t>
                </a:r>
              </a:p>
              <a:p>
                <a:pPr>
                  <a:buClr>
                    <a:srgbClr val="66FFFF"/>
                  </a:buClr>
                  <a:buSzPct val="75000"/>
                  <a:buNone/>
                </a:pPr>
                <a:r>
                  <a:rPr lang="en-US" dirty="0" smtClean="0">
                    <a:sym typeface="Symbol" panose="05050102010706020507" pitchFamily="18" charset="2"/>
                  </a:rPr>
                  <a:t>Random variable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 is random variable </a:t>
                </a:r>
                <a:r>
                  <a:rPr lang="en-US" dirty="0">
                    <a:sym typeface="Symbol" panose="05050102010706020507" pitchFamily="18" charset="2"/>
                  </a:rPr>
                  <a:t></a:t>
                </a:r>
                <a:r>
                  <a:rPr lang="en-US" dirty="0" smtClean="0">
                    <a:sym typeface="Symbol" panose="05050102010706020507" pitchFamily="18" charset="2"/>
                  </a:rPr>
                  <a:t>x multiplied by a constant 1/n.</a:t>
                </a:r>
              </a:p>
              <a:p>
                <a:pPr>
                  <a:buClr>
                    <a:srgbClr val="66FFFF"/>
                  </a:buClr>
                  <a:buSzPct val="75000"/>
                  <a:buNone/>
                </a:pPr>
                <a:r>
                  <a:rPr lang="en-US" dirty="0">
                    <a:sym typeface="Symbol" panose="05050102010706020507" pitchFamily="18" charset="2"/>
                  </a:rPr>
                  <a:t>x: (n, </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a:sym typeface="Symbol" panose="05050102010706020507" pitchFamily="18" charset="2"/>
                  </a:rPr>
                  <a:t> </a:t>
                </a:r>
                <a:r>
                  <a:rPr lang="en-US" dirty="0" smtClean="0">
                    <a:sym typeface="Symbol" panose="05050102010706020507" pitchFamily="18" charset="2"/>
                  </a:rPr>
                  <a:t>) </a:t>
                </a:r>
                <a:r>
                  <a:rPr lang="en-US" dirty="0" smtClean="0">
                    <a:sym typeface="Wingdings" panose="05000000000000000000" pitchFamily="2" charset="2"/>
                  </a:rPr>
                  <a:t>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=(1/n)x: (?,?)</a:t>
                </a:r>
                <a:endParaRPr lang="en-US" dirty="0">
                  <a:sym typeface="Symbol" panose="05050102010706020507" pitchFamily="18" charset="2"/>
                </a:endParaRPr>
              </a:p>
              <a:p>
                <a:pPr>
                  <a:buClr>
                    <a:srgbClr val="66FFFF"/>
                  </a:buClr>
                  <a:buSzPct val="75000"/>
                  <a:buNone/>
                </a:pPr>
                <a:endParaRPr lang="en-US" sz="2000" dirty="0">
                  <a:sym typeface="Symbol" panose="05050102010706020507" pitchFamily="18" charset="2"/>
                </a:endParaRPr>
              </a:p>
              <a:p>
                <a:pPr>
                  <a:buClr>
                    <a:srgbClr val="66FFFF"/>
                  </a:buClr>
                  <a:buSzPct val="75000"/>
                  <a:buNone/>
                </a:pP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=((1/n)*n</a:t>
                </a:r>
                <a:r>
                  <a:rPr lang="en-US" dirty="0">
                    <a:sym typeface="Symbol" panose="05050102010706020507" pitchFamily="18" charset="2"/>
                  </a:rPr>
                  <a:t></a:t>
                </a:r>
                <a:r>
                  <a:rPr lang="en-US" dirty="0" smtClean="0">
                    <a:sym typeface="Symbol" panose="05050102010706020507" pitchFamily="18" charset="2"/>
                  </a:rPr>
                  <a:t>, (1/n)*</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a:sym typeface="Symbol" panose="05050102010706020507" pitchFamily="18" charset="2"/>
                  </a:rPr>
                  <a:t> </a:t>
                </a:r>
                <a:r>
                  <a:rPr lang="en-US" dirty="0" smtClean="0">
                    <a:sym typeface="Symbol" panose="05050102010706020507" pitchFamily="18" charset="2"/>
                  </a:rPr>
                  <a:t>)</a:t>
                </a:r>
                <a:endParaRPr lang="en-US" dirty="0">
                  <a:sym typeface="Symbol" panose="05050102010706020507" pitchFamily="18" charset="2"/>
                </a:endParaRPr>
              </a:p>
              <a:p>
                <a:pPr>
                  <a:buClr>
                    <a:srgbClr val="66FFFF"/>
                  </a:buClr>
                  <a:buSzPct val="75000"/>
                  <a:buNone/>
                </a:pPr>
                <a:endParaRPr lang="en-US" sz="2000" dirty="0" smtClean="0">
                  <a:sym typeface="Symbol" panose="05050102010706020507" pitchFamily="18" charset="2"/>
                </a:endParaRPr>
              </a:p>
              <a:p>
                <a:pPr>
                  <a:buClr>
                    <a:srgbClr val="66FFFF"/>
                  </a:buClr>
                  <a:buSzPct val="75000"/>
                  <a:buNone/>
                </a:pP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a:t>
                </a:r>
                <a:r>
                  <a:rPr lang="en-US" dirty="0">
                    <a:sym typeface="Symbol" panose="05050102010706020507" pitchFamily="18" charset="2"/>
                  </a:rPr>
                  <a:t>, </a:t>
                </a:r>
                <a:r>
                  <a:rPr lang="en-US" dirty="0" smtClean="0">
                    <a:sym typeface="Symbol" panose="05050102010706020507" pitchFamily="18" charset="2"/>
                  </a:rPr>
                  <a:t>/</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smtClean="0">
                    <a:sym typeface="Symbol" panose="05050102010706020507" pitchFamily="18" charset="2"/>
                  </a:rPr>
                  <a:t> </a:t>
                </a:r>
                <a:r>
                  <a:rPr lang="en-US" dirty="0">
                    <a:sym typeface="Symbol" panose="05050102010706020507" pitchFamily="18" charset="2"/>
                  </a:rPr>
                  <a:t>)</a:t>
                </a: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smtClean="0">
                  <a:sym typeface="Symbol" panose="05050102010706020507" pitchFamily="18" charset="2"/>
                </a:endParaRPr>
              </a:p>
              <a:p>
                <a:pPr>
                  <a:buClr>
                    <a:srgbClr val="66FFFF"/>
                  </a:buClr>
                  <a:buSzPct val="75000"/>
                  <a:buNone/>
                </a:pPr>
                <a:r>
                  <a:rPr lang="en-US" dirty="0" smtClean="0"/>
                  <a:t> </a:t>
                </a:r>
                <a:endParaRPr lang="en-US" dirty="0">
                  <a:effectLst>
                    <a:outerShdw blurRad="38100" dist="38100" dir="2700000" algn="tl">
                      <a:srgbClr val="000000"/>
                    </a:outerShdw>
                  </a:effectLst>
                </a:endParaRPr>
              </a:p>
              <a:p>
                <a:pPr marL="0" indent="0">
                  <a:buNone/>
                </a:pPr>
                <a:endParaRPr lang="en-US" dirty="0">
                  <a:effectLst/>
                </a:endParaRPr>
              </a:p>
              <a:p>
                <a:endParaRPr lang="en-US" dirty="0">
                  <a:effectLst>
                    <a:outerShdw blurRad="38100" dist="38100" dir="2700000" algn="tl">
                      <a:srgbClr val="000000"/>
                    </a:outerShdw>
                  </a:effectLst>
                </a:endParaRPr>
              </a:p>
              <a:p>
                <a:endParaRPr lang="en-US" dirty="0">
                  <a:effectLst>
                    <a:outerShdw blurRad="38100" dist="38100" dir="2700000" algn="tl">
                      <a:srgbClr val="000000"/>
                    </a:outerShdw>
                  </a:effectLst>
                </a:endParaRPr>
              </a:p>
              <a:p>
                <a:pPr marL="0" indent="0">
                  <a:buClrTx/>
                  <a:buSzPct val="125000"/>
                  <a:buNone/>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908720"/>
                <a:ext cx="9144000" cy="5472608"/>
              </a:xfrm>
              <a:blipFill rotWithShape="0">
                <a:blip r:embed="rId2"/>
                <a:stretch>
                  <a:fillRect l="-1000" t="-10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a:xfrm>
                <a:off x="0" y="0"/>
                <a:ext cx="9144000" cy="836712"/>
              </a:xfrm>
            </p:spPr>
            <p:txBody>
              <a:bodyPr/>
              <a:lstStyle/>
              <a:p>
                <a:r>
                  <a:rPr lang="en-US" dirty="0" smtClean="0"/>
                  <a:t>Sampling: Mean and Standard Deviation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smtClean="0">
                            <a:latin typeface="Cambria Math" panose="02040503050406030204" pitchFamily="18" charset="0"/>
                            <a:sym typeface="Symbol" panose="05050102010706020507" pitchFamily="18" charset="2"/>
                          </a:rPr>
                          <m:t>𝑋</m:t>
                        </m:r>
                      </m:e>
                    </m:bar>
                  </m:oMath>
                </a14:m>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0" y="0"/>
                <a:ext cx="9144000" cy="836712"/>
              </a:xfrm>
              <a:blipFill rotWithShape="0">
                <a:blip r:embed="rId3"/>
                <a:stretch>
                  <a:fillRect l="-2000" b="-18978"/>
                </a:stretch>
              </a:blipFill>
            </p:spPr>
            <p:txBody>
              <a:bodyPr/>
              <a:lstStyle/>
              <a:p>
                <a:r>
                  <a:rPr lang="en-US">
                    <a:noFill/>
                  </a:rPr>
                  <a:t> </a:t>
                </a:r>
              </a:p>
            </p:txBody>
          </p:sp>
        </mc:Fallback>
      </mc:AlternateContent>
    </p:spTree>
    <p:extLst>
      <p:ext uri="{BB962C8B-B14F-4D97-AF65-F5344CB8AC3E}">
        <p14:creationId xmlns:p14="http://schemas.microsoft.com/office/powerpoint/2010/main" val="1405583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dissolv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dissolv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 y="0"/>
            <a:ext cx="9144000" cy="838200"/>
          </a:xfrm>
        </p:spPr>
        <p:txBody>
          <a:bodyPr/>
          <a:lstStyle/>
          <a:p>
            <a:r>
              <a:rPr lang="en-US" sz="3200" dirty="0"/>
              <a:t>Future Value (FV)</a:t>
            </a:r>
          </a:p>
        </p:txBody>
      </p:sp>
      <p:sp>
        <p:nvSpPr>
          <p:cNvPr id="28678" name="Text Box 6"/>
          <p:cNvSpPr txBox="1">
            <a:spLocks noChangeArrowheads="1"/>
          </p:cNvSpPr>
          <p:nvPr/>
        </p:nvSpPr>
        <p:spPr bwMode="auto">
          <a:xfrm>
            <a:off x="0" y="805218"/>
            <a:ext cx="9144000" cy="138499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$100, put it in a bank. </a:t>
            </a:r>
            <a:r>
              <a:rPr lang="en-US" sz="2400" dirty="0" smtClean="0">
                <a:latin typeface="Book Antiqua" pitchFamily="18" charset="0"/>
                <a:cs typeface="Arial" charset="0"/>
              </a:rPr>
              <a:t>Interest rate = 10%. How </a:t>
            </a:r>
            <a:r>
              <a:rPr lang="en-US" sz="2400" dirty="0">
                <a:latin typeface="Book Antiqua" pitchFamily="18" charset="0"/>
                <a:cs typeface="Arial" charset="0"/>
              </a:rPr>
              <a:t>much after 1 </a:t>
            </a:r>
            <a:r>
              <a:rPr lang="en-US" sz="2400" dirty="0" smtClean="0">
                <a:latin typeface="Book Antiqua" pitchFamily="18" charset="0"/>
                <a:cs typeface="Arial" charset="0"/>
              </a:rPr>
              <a:t>year. P = 100.  F?</a:t>
            </a:r>
            <a:endParaRPr lang="en-US" sz="2400" dirty="0">
              <a:latin typeface="Book Antiqua" pitchFamily="18" charset="0"/>
              <a:cs typeface="Arial" charset="0"/>
            </a:endParaRPr>
          </a:p>
          <a:p>
            <a:pPr eaLnBrk="0" hangingPunct="0">
              <a:spcBef>
                <a:spcPct val="50000"/>
              </a:spcBef>
            </a:pPr>
            <a:r>
              <a:rPr lang="en-US" sz="2400" dirty="0" smtClean="0">
                <a:latin typeface="Book Antiqua" pitchFamily="18" charset="0"/>
                <a:cs typeface="Arial" charset="0"/>
              </a:rPr>
              <a:t>F1 = 100 </a:t>
            </a:r>
            <a:r>
              <a:rPr lang="en-US" sz="2400" dirty="0">
                <a:latin typeface="Book Antiqua" pitchFamily="18" charset="0"/>
                <a:cs typeface="Arial" charset="0"/>
              </a:rPr>
              <a:t>+0.1(100) = 100(1+0.1</a:t>
            </a:r>
            <a:r>
              <a:rPr lang="en-US" sz="2400" dirty="0" smtClean="0">
                <a:latin typeface="Book Antiqua" pitchFamily="18" charset="0"/>
                <a:cs typeface="Arial" charset="0"/>
              </a:rPr>
              <a:t>)</a:t>
            </a:r>
            <a:endParaRPr lang="en-US" sz="2400" dirty="0">
              <a:latin typeface="Book Antiqua" pitchFamily="18" charset="0"/>
              <a:cs typeface="Arial" charset="0"/>
            </a:endParaRPr>
          </a:p>
        </p:txBody>
      </p:sp>
      <p:grpSp>
        <p:nvGrpSpPr>
          <p:cNvPr id="23" name="Group 22"/>
          <p:cNvGrpSpPr/>
          <p:nvPr/>
        </p:nvGrpSpPr>
        <p:grpSpPr>
          <a:xfrm>
            <a:off x="4724400" y="1371600"/>
            <a:ext cx="1752600" cy="762000"/>
            <a:chOff x="4724400" y="1371600"/>
            <a:chExt cx="1752600" cy="762000"/>
          </a:xfrm>
        </p:grpSpPr>
        <p:cxnSp>
          <p:nvCxnSpPr>
            <p:cNvPr id="3" name="Straight Arrow Connector 2"/>
            <p:cNvCxnSpPr/>
            <p:nvPr/>
          </p:nvCxnSpPr>
          <p:spPr bwMode="auto">
            <a:xfrm>
              <a:off x="5257800" y="152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6" name="Straight Arrow Connector 5"/>
            <p:cNvCxnSpPr/>
            <p:nvPr/>
          </p:nvCxnSpPr>
          <p:spPr bwMode="auto">
            <a:xfrm>
              <a:off x="5943600" y="1371600"/>
              <a:ext cx="0" cy="7620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7" name="Straight Connector 6"/>
            <p:cNvCxnSpPr/>
            <p:nvPr/>
          </p:nvCxnSpPr>
          <p:spPr bwMode="auto">
            <a:xfrm>
              <a:off x="4724400" y="213360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 name="Group 23"/>
          <p:cNvGrpSpPr/>
          <p:nvPr/>
        </p:nvGrpSpPr>
        <p:grpSpPr>
          <a:xfrm>
            <a:off x="5410200" y="2654643"/>
            <a:ext cx="2438400" cy="1067557"/>
            <a:chOff x="5410200" y="2654643"/>
            <a:chExt cx="2438400" cy="1067557"/>
          </a:xfrm>
        </p:grpSpPr>
        <p:cxnSp>
          <p:nvCxnSpPr>
            <p:cNvPr id="10" name="Straight Arrow Connector 9"/>
            <p:cNvCxnSpPr/>
            <p:nvPr/>
          </p:nvCxnSpPr>
          <p:spPr bwMode="auto">
            <a:xfrm>
              <a:off x="5943600" y="3091749"/>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2" name="Straight Connector 11"/>
            <p:cNvCxnSpPr/>
            <p:nvPr/>
          </p:nvCxnSpPr>
          <p:spPr bwMode="auto">
            <a:xfrm>
              <a:off x="5410200" y="3701349"/>
              <a:ext cx="2438400" cy="123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Arrow Connector 13"/>
            <p:cNvCxnSpPr/>
            <p:nvPr/>
          </p:nvCxnSpPr>
          <p:spPr bwMode="auto">
            <a:xfrm>
              <a:off x="7315200" y="2654643"/>
              <a:ext cx="0" cy="1067557"/>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grpSp>
        <p:nvGrpSpPr>
          <p:cNvPr id="26" name="Group 25"/>
          <p:cNvGrpSpPr/>
          <p:nvPr/>
        </p:nvGrpSpPr>
        <p:grpSpPr>
          <a:xfrm>
            <a:off x="6019800" y="4648200"/>
            <a:ext cx="3048000" cy="1371600"/>
            <a:chOff x="6096000" y="4572000"/>
            <a:chExt cx="3048000" cy="1371600"/>
          </a:xfrm>
        </p:grpSpPr>
        <p:cxnSp>
          <p:nvCxnSpPr>
            <p:cNvPr id="16" name="Straight Arrow Connector 15"/>
            <p:cNvCxnSpPr/>
            <p:nvPr/>
          </p:nvCxnSpPr>
          <p:spPr bwMode="auto">
            <a:xfrm>
              <a:off x="6629400" y="533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Arrow Connector 21"/>
            <p:cNvCxnSpPr/>
            <p:nvPr/>
          </p:nvCxnSpPr>
          <p:spPr bwMode="auto">
            <a:xfrm>
              <a:off x="8686800" y="4572000"/>
              <a:ext cx="0" cy="1371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sp>
        <p:nvSpPr>
          <p:cNvPr id="25" name="Text Box 6"/>
          <p:cNvSpPr txBox="1">
            <a:spLocks noChangeArrowheads="1"/>
          </p:cNvSpPr>
          <p:nvPr/>
        </p:nvSpPr>
        <p:spPr bwMode="auto">
          <a:xfrm>
            <a:off x="4119" y="2253530"/>
            <a:ext cx="4948881" cy="1569660"/>
          </a:xfrm>
          <a:prstGeom prst="rect">
            <a:avLst/>
          </a:prstGeom>
          <a:noFill/>
          <a:ln w="12700">
            <a:noFill/>
            <a:miter lim="800000"/>
            <a:headEnd/>
            <a:tailEnd/>
          </a:ln>
        </p:spPr>
        <p:txBody>
          <a:bodyPr wrap="square">
            <a:spAutoFit/>
          </a:bodyPr>
          <a:lstStyle/>
          <a:p>
            <a:pPr eaLnBrk="0" hangingPunct="0">
              <a:spcBef>
                <a:spcPct val="50000"/>
              </a:spcBef>
            </a:pPr>
            <a:r>
              <a:rPr lang="en-US" sz="2400" dirty="0" smtClean="0">
                <a:latin typeface="Book Antiqua" pitchFamily="18" charset="0"/>
                <a:cs typeface="Arial" charset="0"/>
              </a:rPr>
              <a:t>How </a:t>
            </a:r>
            <a:r>
              <a:rPr lang="en-US" sz="2400" dirty="0">
                <a:latin typeface="Book Antiqua" pitchFamily="18" charset="0"/>
                <a:cs typeface="Arial" charset="0"/>
              </a:rPr>
              <a:t>much after 2 </a:t>
            </a:r>
            <a:r>
              <a:rPr lang="en-US" sz="2400" dirty="0" smtClean="0">
                <a:latin typeface="Book Antiqua" pitchFamily="18" charset="0"/>
                <a:cs typeface="Arial" charset="0"/>
              </a:rPr>
              <a:t>years? </a:t>
            </a:r>
            <a:endParaRPr lang="en-US" sz="2400" dirty="0">
              <a:latin typeface="Book Antiqua" pitchFamily="18" charset="0"/>
              <a:cs typeface="Arial" charset="0"/>
            </a:endParaRPr>
          </a:p>
          <a:p>
            <a:pPr eaLnBrk="0" hangingPunct="0">
              <a:spcBef>
                <a:spcPct val="50000"/>
              </a:spcBef>
            </a:pPr>
            <a:r>
              <a:rPr lang="en-US" sz="2400" dirty="0" smtClean="0">
                <a:latin typeface="Book Antiqua" pitchFamily="18" charset="0"/>
                <a:cs typeface="Arial" charset="0"/>
              </a:rPr>
              <a:t>F2= 100(1+0.1</a:t>
            </a:r>
            <a:r>
              <a:rPr lang="en-US" sz="2400" dirty="0">
                <a:latin typeface="Book Antiqua" pitchFamily="18" charset="0"/>
                <a:cs typeface="Arial" charset="0"/>
              </a:rPr>
              <a:t>) + </a:t>
            </a:r>
            <a:r>
              <a:rPr lang="en-US" sz="2400" dirty="0" smtClean="0">
                <a:latin typeface="Book Antiqua" pitchFamily="18" charset="0"/>
                <a:cs typeface="Arial" charset="0"/>
              </a:rPr>
              <a:t>0.1(</a:t>
            </a:r>
            <a:r>
              <a:rPr lang="en-US" sz="2400" dirty="0" smtClean="0">
                <a:solidFill>
                  <a:srgbClr val="FF0000"/>
                </a:solidFill>
                <a:latin typeface="Book Antiqua" pitchFamily="18" charset="0"/>
                <a:cs typeface="Arial" charset="0"/>
              </a:rPr>
              <a:t>100(1+0.1)</a:t>
            </a:r>
            <a:r>
              <a:rPr lang="en-US" sz="2400" dirty="0" smtClean="0">
                <a:latin typeface="Book Antiqua" pitchFamily="18" charset="0"/>
                <a:cs typeface="Arial" charset="0"/>
              </a:rPr>
              <a:t>) </a:t>
            </a:r>
            <a:r>
              <a:rPr lang="en-US" sz="2400" dirty="0">
                <a:latin typeface="Book Antiqua" pitchFamily="18" charset="0"/>
                <a:cs typeface="Arial" charset="0"/>
              </a:rPr>
              <a:t>= </a:t>
            </a:r>
          </a:p>
          <a:p>
            <a:pPr eaLnBrk="0" hangingPunct="0">
              <a:spcBef>
                <a:spcPct val="50000"/>
              </a:spcBef>
            </a:pPr>
            <a:r>
              <a:rPr lang="en-US" sz="2400" dirty="0" smtClean="0">
                <a:latin typeface="Book Antiqua" pitchFamily="18" charset="0"/>
                <a:cs typeface="Arial" charset="0"/>
              </a:rPr>
              <a:t>F2= 100(1+0.1</a:t>
            </a:r>
            <a:r>
              <a:rPr lang="en-US" sz="2400" dirty="0">
                <a:latin typeface="Book Antiqua" pitchFamily="18" charset="0"/>
                <a:cs typeface="Arial" charset="0"/>
              </a:rPr>
              <a:t>) (1+0.1) = </a:t>
            </a:r>
            <a:r>
              <a:rPr lang="en-US" sz="2400" dirty="0" smtClean="0">
                <a:latin typeface="Book Antiqua" pitchFamily="18" charset="0"/>
                <a:cs typeface="Arial" charset="0"/>
              </a:rPr>
              <a:t>100(1.1)</a:t>
            </a:r>
            <a:r>
              <a:rPr lang="en-US" sz="2400" baseline="30000" dirty="0" smtClean="0">
                <a:latin typeface="Book Antiqua" pitchFamily="18" charset="0"/>
                <a:cs typeface="Arial" charset="0"/>
              </a:rPr>
              <a:t>2</a:t>
            </a:r>
            <a:endParaRPr lang="en-US" sz="2400" baseline="30000" dirty="0">
              <a:latin typeface="Book Antiqua" pitchFamily="18" charset="0"/>
              <a:cs typeface="Arial" charset="0"/>
            </a:endParaRPr>
          </a:p>
        </p:txBody>
      </p:sp>
      <p:sp>
        <p:nvSpPr>
          <p:cNvPr id="27" name="Text Box 6"/>
          <p:cNvSpPr txBox="1">
            <a:spLocks noChangeArrowheads="1"/>
          </p:cNvSpPr>
          <p:nvPr/>
        </p:nvSpPr>
        <p:spPr bwMode="auto">
          <a:xfrm>
            <a:off x="76200" y="3886200"/>
            <a:ext cx="7010400" cy="1569660"/>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How much </a:t>
            </a:r>
            <a:r>
              <a:rPr lang="en-US" sz="2400">
                <a:latin typeface="Book Antiqua" pitchFamily="18" charset="0"/>
                <a:cs typeface="Arial" charset="0"/>
              </a:rPr>
              <a:t>after </a:t>
            </a:r>
            <a:r>
              <a:rPr lang="en-US" sz="2400" smtClean="0">
                <a:latin typeface="Book Antiqua" pitchFamily="18" charset="0"/>
                <a:cs typeface="Arial" charset="0"/>
              </a:rPr>
              <a:t>3 </a:t>
            </a:r>
            <a:r>
              <a:rPr lang="en-US" sz="2400" dirty="0" smtClean="0">
                <a:latin typeface="Book Antiqua" pitchFamily="18" charset="0"/>
                <a:cs typeface="Arial" charset="0"/>
              </a:rPr>
              <a:t>years?</a:t>
            </a:r>
            <a:endParaRPr lang="en-US" sz="2400" dirty="0">
              <a:latin typeface="Book Antiqua" pitchFamily="18" charset="0"/>
              <a:cs typeface="Arial" charset="0"/>
            </a:endParaRPr>
          </a:p>
          <a:p>
            <a:pPr>
              <a:spcBef>
                <a:spcPct val="50000"/>
              </a:spcBef>
            </a:pPr>
            <a:r>
              <a:rPr lang="en-US" sz="2400" dirty="0" smtClean="0">
                <a:latin typeface="Book Antiqua" pitchFamily="18" charset="0"/>
                <a:cs typeface="Arial" charset="0"/>
              </a:rPr>
              <a:t>F3 = 100(1.1)</a:t>
            </a:r>
            <a:r>
              <a:rPr lang="en-US" sz="2400" baseline="30000" dirty="0" smtClean="0">
                <a:latin typeface="Book Antiqua" pitchFamily="18" charset="0"/>
                <a:cs typeface="Arial" charset="0"/>
              </a:rPr>
              <a:t>2 </a:t>
            </a:r>
            <a:r>
              <a:rPr lang="en-US" sz="2400" dirty="0">
                <a:latin typeface="Book Antiqua" pitchFamily="18" charset="0"/>
                <a:cs typeface="Arial" charset="0"/>
              </a:rPr>
              <a:t>+</a:t>
            </a:r>
            <a:r>
              <a:rPr lang="en-US" sz="2400" baseline="30000" dirty="0" smtClean="0">
                <a:latin typeface="Book Antiqua" pitchFamily="18" charset="0"/>
                <a:cs typeface="Arial" charset="0"/>
              </a:rPr>
              <a:t> </a:t>
            </a:r>
            <a:r>
              <a:rPr lang="en-US" sz="2400" dirty="0" smtClean="0">
                <a:latin typeface="Book Antiqua" pitchFamily="18" charset="0"/>
                <a:cs typeface="Arial" charset="0"/>
              </a:rPr>
              <a:t>0.1[100(1.1)</a:t>
            </a:r>
            <a:r>
              <a:rPr lang="en-US" sz="2400" baseline="30000" dirty="0" smtClean="0">
                <a:latin typeface="Book Antiqua" pitchFamily="18" charset="0"/>
                <a:cs typeface="Arial" charset="0"/>
              </a:rPr>
              <a:t>2</a:t>
            </a:r>
            <a:r>
              <a:rPr lang="en-US" sz="2400" dirty="0" smtClean="0">
                <a:latin typeface="Book Antiqua" pitchFamily="18" charset="0"/>
                <a:cs typeface="Arial" charset="0"/>
              </a:rPr>
              <a:t>] = </a:t>
            </a:r>
          </a:p>
          <a:p>
            <a:pPr>
              <a:spcBef>
                <a:spcPct val="50000"/>
              </a:spcBef>
            </a:pPr>
            <a:r>
              <a:rPr lang="en-US" sz="2400" dirty="0" smtClean="0">
                <a:latin typeface="Book Antiqua" pitchFamily="18" charset="0"/>
                <a:cs typeface="Arial" charset="0"/>
              </a:rPr>
              <a:t>F3 = 100(1.1)</a:t>
            </a:r>
            <a:r>
              <a:rPr lang="en-US" sz="2400" baseline="30000" dirty="0" smtClean="0">
                <a:latin typeface="Book Antiqua" pitchFamily="18" charset="0"/>
                <a:cs typeface="Arial" charset="0"/>
              </a:rPr>
              <a:t>2 </a:t>
            </a:r>
            <a:r>
              <a:rPr lang="en-US" sz="2400" dirty="0" smtClean="0">
                <a:latin typeface="Book Antiqua" pitchFamily="18" charset="0"/>
                <a:cs typeface="Arial" charset="0"/>
              </a:rPr>
              <a:t>[1+0.1] = </a:t>
            </a:r>
            <a:r>
              <a:rPr lang="en-US" sz="2400" dirty="0">
                <a:latin typeface="Book Antiqua" pitchFamily="18" charset="0"/>
                <a:cs typeface="Arial" charset="0"/>
              </a:rPr>
              <a:t>100(1.1)</a:t>
            </a:r>
            <a:r>
              <a:rPr lang="en-US" sz="2400" baseline="30000" dirty="0">
                <a:latin typeface="Book Antiqua" pitchFamily="18" charset="0"/>
                <a:cs typeface="Arial" charset="0"/>
              </a:rPr>
              <a:t>2 </a:t>
            </a:r>
            <a:r>
              <a:rPr lang="en-US" sz="2400" dirty="0">
                <a:latin typeface="Book Antiqua" pitchFamily="18" charset="0"/>
                <a:cs typeface="Arial" charset="0"/>
              </a:rPr>
              <a:t>[</a:t>
            </a:r>
            <a:r>
              <a:rPr lang="en-US" sz="2400" dirty="0" smtClean="0">
                <a:latin typeface="Book Antiqua" pitchFamily="18" charset="0"/>
                <a:cs typeface="Arial" charset="0"/>
              </a:rPr>
              <a:t>1.1</a:t>
            </a:r>
            <a:r>
              <a:rPr lang="en-US" sz="2400" dirty="0">
                <a:latin typeface="Book Antiqua" pitchFamily="18" charset="0"/>
                <a:cs typeface="Arial" charset="0"/>
              </a:rPr>
              <a:t>] </a:t>
            </a:r>
            <a:r>
              <a:rPr lang="en-US" sz="2400" dirty="0" smtClean="0">
                <a:latin typeface="Book Antiqua" pitchFamily="18" charset="0"/>
                <a:cs typeface="Arial" charset="0"/>
              </a:rPr>
              <a:t> = 100(1.1)</a:t>
            </a:r>
            <a:r>
              <a:rPr lang="en-US" sz="2400" baseline="30000" dirty="0" smtClean="0">
                <a:latin typeface="Book Antiqua" pitchFamily="18" charset="0"/>
                <a:cs typeface="Arial" charset="0"/>
              </a:rPr>
              <a:t>3 </a:t>
            </a:r>
            <a:r>
              <a:rPr lang="en-US" sz="2400" dirty="0" smtClean="0">
                <a:latin typeface="Book Antiqua" pitchFamily="18" charset="0"/>
                <a:cs typeface="Arial" charset="0"/>
              </a:rPr>
              <a:t> </a:t>
            </a:r>
            <a:endParaRPr lang="en-US" sz="2400" dirty="0">
              <a:latin typeface="Book Antiqua" pitchFamily="18" charset="0"/>
              <a:cs typeface="Arial" charset="0"/>
            </a:endParaRPr>
          </a:p>
        </p:txBody>
      </p:sp>
      <p:sp>
        <p:nvSpPr>
          <p:cNvPr id="30" name="Text Box 6"/>
          <p:cNvSpPr txBox="1">
            <a:spLocks noChangeArrowheads="1"/>
          </p:cNvSpPr>
          <p:nvPr/>
        </p:nvSpPr>
        <p:spPr bwMode="auto">
          <a:xfrm>
            <a:off x="76200" y="5410200"/>
            <a:ext cx="3581400" cy="1015663"/>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How much after N years</a:t>
            </a:r>
          </a:p>
          <a:p>
            <a:pPr eaLnBrk="0" hangingPunct="0">
              <a:spcBef>
                <a:spcPct val="50000"/>
              </a:spcBef>
            </a:pPr>
            <a:r>
              <a:rPr lang="en-US" sz="2400" dirty="0" smtClean="0">
                <a:latin typeface="Book Antiqua" pitchFamily="18" charset="0"/>
                <a:cs typeface="Arial" charset="0"/>
              </a:rPr>
              <a:t>F = 100(1.1)</a:t>
            </a:r>
            <a:r>
              <a:rPr lang="en-US" sz="2400" baseline="30000" dirty="0" smtClean="0">
                <a:latin typeface="Book Antiqua" pitchFamily="18" charset="0"/>
                <a:cs typeface="Arial" charset="0"/>
              </a:rPr>
              <a:t>N</a:t>
            </a:r>
            <a:endParaRPr lang="en-US" sz="2400" baseline="30000" dirty="0">
              <a:latin typeface="Book Antiqua" pitchFamily="18" charset="0"/>
              <a:cs typeface="Arial" charset="0"/>
            </a:endParaRPr>
          </a:p>
        </p:txBody>
      </p:sp>
    </p:spTree>
    <p:extLst>
      <p:ext uri="{BB962C8B-B14F-4D97-AF65-F5344CB8AC3E}">
        <p14:creationId xmlns:p14="http://schemas.microsoft.com/office/powerpoint/2010/main" val="260149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dissolve">
                                      <p:cBhvr>
                                        <p:cTn id="7" dur="500"/>
                                        <p:tgtEl>
                                          <p:spTgt spid="28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8">
                                            <p:txEl>
                                              <p:pRg st="1" end="1"/>
                                            </p:txEl>
                                          </p:spTgt>
                                        </p:tgtEl>
                                        <p:attrNameLst>
                                          <p:attrName>style.visibility</p:attrName>
                                        </p:attrNameLst>
                                      </p:cBhvr>
                                      <p:to>
                                        <p:strVal val="visible"/>
                                      </p:to>
                                    </p:set>
                                    <p:animEffect transition="in" filter="dissolve">
                                      <p:cBhvr>
                                        <p:cTn id="12" dur="500"/>
                                        <p:tgtEl>
                                          <p:spTgt spid="286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dissolv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dissolve">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dissolve">
                                      <p:cBhvr>
                                        <p:cTn id="32" dur="500"/>
                                        <p:tgtEl>
                                          <p:spTgt spid="2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dissolv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
                                            <p:txEl>
                                              <p:pRg st="1" end="1"/>
                                            </p:txEl>
                                          </p:spTgt>
                                        </p:tgtEl>
                                        <p:attrNameLst>
                                          <p:attrName>style.visibility</p:attrName>
                                        </p:attrNameLst>
                                      </p:cBhvr>
                                      <p:to>
                                        <p:strVal val="visible"/>
                                      </p:to>
                                    </p:set>
                                    <p:animEffect transition="in" filter="dissolve">
                                      <p:cBhvr>
                                        <p:cTn id="47" dur="500"/>
                                        <p:tgtEl>
                                          <p:spTgt spid="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
                                            <p:txEl>
                                              <p:pRg st="2" end="2"/>
                                            </p:txEl>
                                          </p:spTgt>
                                        </p:tgtEl>
                                        <p:attrNameLst>
                                          <p:attrName>style.visibility</p:attrName>
                                        </p:attrNameLst>
                                      </p:cBhvr>
                                      <p:to>
                                        <p:strVal val="visible"/>
                                      </p:to>
                                    </p:set>
                                    <p:animEffect transition="in" filter="dissolve">
                                      <p:cBhvr>
                                        <p:cTn id="52" dur="500"/>
                                        <p:tgtEl>
                                          <p:spTgt spid="2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dissolve">
                                      <p:cBhvr>
                                        <p:cTn id="62" dur="500"/>
                                        <p:tgtEl>
                                          <p:spTgt spid="3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0">
                                            <p:txEl>
                                              <p:pRg st="1" end="1"/>
                                            </p:txEl>
                                          </p:spTgt>
                                        </p:tgtEl>
                                        <p:attrNameLst>
                                          <p:attrName>style.visibility</p:attrName>
                                        </p:attrNameLst>
                                      </p:cBhvr>
                                      <p:to>
                                        <p:strVal val="visible"/>
                                      </p:to>
                                    </p:set>
                                    <p:animEffect transition="in" filter="dissolve">
                                      <p:cBhvr>
                                        <p:cTn id="6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p:bldP spid="25" grpId="0" build="p"/>
      <p:bldP spid="27" grpId="0" build="p"/>
      <p:bldP spid="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53752" y="0"/>
            <a:ext cx="9036496"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length of time of long-distance telephone calls has mean of 18 minutes and standard deviation of 4 minutes. Suppose a sample of 50 telephone calls is used to reflect on the population of all long-distance calls.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chance that the average of the 50 calls is between 16 and 17 minutes?</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theorem do we need in order to solve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time required to complete a final examination in a particular college course is normally distributed, with mean of 80 minutes and a standard deviation of 10 minutes. Answer the following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of completing the exam in one hour or less?</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a student will complete the exam in a time between 60 and 75 minutes?</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interquartile range for completion times?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Assume that the dividends of electric utility stocks as of a given date have a symmetric distribution with mean of 8.5 percent and standard deviation of 2.5 percent. Find the probability that the average dividend of 25 such stocks will exceed 10 percent.</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that a patient fails to recover from a particular operation is 0.1. Suppose that eight patients having this operation are selected at random. Answer the following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most one patient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2 but no more than 3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all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expected number of patients that will not recover?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2"/>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21858" name="Picture 2" descr="Box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16903"/>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 y="0"/>
            <a:ext cx="9144000" cy="838200"/>
          </a:xfrm>
        </p:spPr>
        <p:txBody>
          <a:bodyPr/>
          <a:lstStyle/>
          <a:p>
            <a:r>
              <a:rPr lang="en-US" sz="3200" dirty="0"/>
              <a:t>Future Value (FV</a:t>
            </a:r>
            <a:r>
              <a:rPr lang="en-US" sz="3200" dirty="0" smtClean="0"/>
              <a:t>); Present Value (PV)</a:t>
            </a:r>
            <a:endParaRPr lang="en-US" sz="3200" dirty="0"/>
          </a:p>
        </p:txBody>
      </p:sp>
      <p:sp>
        <p:nvSpPr>
          <p:cNvPr id="29702" name="Text Box 6"/>
          <p:cNvSpPr txBox="1">
            <a:spLocks noChangeArrowheads="1"/>
          </p:cNvSpPr>
          <p:nvPr/>
        </p:nvSpPr>
        <p:spPr bwMode="auto">
          <a:xfrm>
            <a:off x="37531" y="914400"/>
            <a:ext cx="9144000" cy="2677656"/>
          </a:xfrm>
          <a:prstGeom prst="rect">
            <a:avLst/>
          </a:prstGeom>
          <a:noFill/>
          <a:ln w="12700">
            <a:noFill/>
            <a:miter lim="800000"/>
            <a:headEnd/>
            <a:tailEnd/>
          </a:ln>
        </p:spPr>
        <p:txBody>
          <a:bodyPr>
            <a:spAutoFit/>
          </a:bodyPr>
          <a:lstStyle/>
          <a:p>
            <a:pPr eaLnBrk="0" hangingPunct="0">
              <a:spcBef>
                <a:spcPct val="50000"/>
              </a:spcBef>
            </a:pPr>
            <a:r>
              <a:rPr lang="en-US" sz="2400" dirty="0">
                <a:latin typeface="Book Antiqua" pitchFamily="18" charset="0"/>
                <a:cs typeface="Arial" charset="0"/>
              </a:rPr>
              <a:t>P: The initial vale</a:t>
            </a:r>
          </a:p>
          <a:p>
            <a:pPr eaLnBrk="0" hangingPunct="0">
              <a:spcBef>
                <a:spcPct val="50000"/>
              </a:spcBef>
            </a:pPr>
            <a:r>
              <a:rPr lang="en-US" sz="2400" dirty="0">
                <a:latin typeface="Book Antiqua" pitchFamily="18" charset="0"/>
                <a:cs typeface="Arial" charset="0"/>
              </a:rPr>
              <a:t>MARR: Minimum Acceptable Rate of Return</a:t>
            </a:r>
          </a:p>
          <a:p>
            <a:pPr eaLnBrk="0" hangingPunct="0">
              <a:spcBef>
                <a:spcPct val="50000"/>
              </a:spcBef>
            </a:pPr>
            <a:r>
              <a:rPr lang="en-US" sz="2400" dirty="0">
                <a:latin typeface="Book Antiqua" pitchFamily="18" charset="0"/>
                <a:cs typeface="Arial" charset="0"/>
              </a:rPr>
              <a:t>F= P(1+MARR)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F/(1+MARR)</a:t>
            </a:r>
            <a:r>
              <a:rPr lang="en-US" sz="2400" baseline="30000" dirty="0">
                <a:latin typeface="Book Antiqua" pitchFamily="18" charset="0"/>
                <a:cs typeface="Arial" charset="0"/>
              </a:rPr>
              <a:t>N</a:t>
            </a:r>
          </a:p>
          <a:p>
            <a:pPr>
              <a:spcBef>
                <a:spcPct val="50000"/>
              </a:spcBef>
            </a:pPr>
            <a:r>
              <a:rPr lang="en-US" sz="2400" smtClean="0">
                <a:latin typeface="Book Antiqua" pitchFamily="18" charset="0"/>
                <a:cs typeface="Arial" charset="0"/>
              </a:rPr>
              <a:t>P </a:t>
            </a:r>
            <a:r>
              <a:rPr lang="en-US" sz="2400" dirty="0" smtClean="0">
                <a:latin typeface="Book Antiqua" pitchFamily="18" charset="0"/>
                <a:cs typeface="Arial" charset="0"/>
              </a:rPr>
              <a:t>= F/(1+r)</a:t>
            </a:r>
            <a:r>
              <a:rPr lang="en-US" sz="2400" baseline="30000" dirty="0" smtClean="0">
                <a:latin typeface="Book Antiqua" pitchFamily="18" charset="0"/>
                <a:cs typeface="Arial" charset="0"/>
              </a:rPr>
              <a:t>N</a:t>
            </a:r>
          </a:p>
        </p:txBody>
      </p:sp>
      <p:grpSp>
        <p:nvGrpSpPr>
          <p:cNvPr id="4" name="Group 3"/>
          <p:cNvGrpSpPr/>
          <p:nvPr/>
        </p:nvGrpSpPr>
        <p:grpSpPr>
          <a:xfrm>
            <a:off x="5527589" y="2514600"/>
            <a:ext cx="3048000" cy="1371600"/>
            <a:chOff x="6096000" y="4572000"/>
            <a:chExt cx="3048000" cy="1371600"/>
          </a:xfrm>
        </p:grpSpPr>
        <p:cxnSp>
          <p:nvCxnSpPr>
            <p:cNvPr id="5" name="Straight Arrow Connector 4"/>
            <p:cNvCxnSpPr/>
            <p:nvPr/>
          </p:nvCxnSpPr>
          <p:spPr bwMode="auto">
            <a:xfrm>
              <a:off x="6629400" y="5334000"/>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6" name="Straight Connector 5"/>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a:off x="8686800" y="4572000"/>
              <a:ext cx="0" cy="1371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grpSp>
      <p:sp>
        <p:nvSpPr>
          <p:cNvPr id="8" name="Text Box 6"/>
          <p:cNvSpPr txBox="1">
            <a:spLocks noChangeArrowheads="1"/>
          </p:cNvSpPr>
          <p:nvPr/>
        </p:nvSpPr>
        <p:spPr bwMode="auto">
          <a:xfrm>
            <a:off x="37531" y="4267200"/>
            <a:ext cx="9144000" cy="2077492"/>
          </a:xfrm>
          <a:prstGeom prst="rect">
            <a:avLst/>
          </a:prstGeom>
          <a:noFill/>
          <a:ln w="12700">
            <a:noFill/>
            <a:miter lim="800000"/>
            <a:headEnd/>
            <a:tailEnd/>
          </a:ln>
        </p:spPr>
        <p:txBody>
          <a:bodyPr>
            <a:spAutoFit/>
          </a:bodyPr>
          <a:lstStyle/>
          <a:p>
            <a:pPr>
              <a:spcBef>
                <a:spcPct val="50000"/>
              </a:spcBef>
            </a:pPr>
            <a:r>
              <a:rPr lang="en-US" sz="2400" dirty="0" smtClean="0">
                <a:latin typeface="Book Antiqua" pitchFamily="18" charset="0"/>
                <a:cs typeface="Arial" charset="0"/>
              </a:rPr>
              <a:t>r </a:t>
            </a:r>
            <a:r>
              <a:rPr lang="en-US" sz="2400" dirty="0">
                <a:latin typeface="Book Antiqua" pitchFamily="18" charset="0"/>
                <a:cs typeface="Arial" charset="0"/>
              </a:rPr>
              <a:t>= </a:t>
            </a:r>
            <a:r>
              <a:rPr lang="en-US" sz="2400" dirty="0" smtClean="0">
                <a:latin typeface="Book Antiqua" pitchFamily="18" charset="0"/>
                <a:cs typeface="Arial" charset="0"/>
              </a:rPr>
              <a:t>the minimum acceptable rate of return </a:t>
            </a:r>
          </a:p>
          <a:p>
            <a:pPr>
              <a:spcBef>
                <a:spcPct val="50000"/>
              </a:spcBef>
            </a:pPr>
            <a:endParaRPr lang="en-US" sz="900" baseline="30000" dirty="0">
              <a:latin typeface="Book Antiqua" pitchFamily="18" charset="0"/>
              <a:cs typeface="Arial" charset="0"/>
            </a:endParaRPr>
          </a:p>
          <a:p>
            <a:pPr>
              <a:spcBef>
                <a:spcPct val="50000"/>
              </a:spcBef>
            </a:pPr>
            <a:r>
              <a:rPr lang="en-US" sz="2400" dirty="0" smtClean="0">
                <a:latin typeface="Book Antiqua" pitchFamily="18" charset="0"/>
                <a:cs typeface="Arial" charset="0"/>
              </a:rPr>
              <a:t>=FV(r, N,PMT,PV,0</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 EOY) = </a:t>
            </a:r>
            <a:endParaRPr lang="en-US" sz="2400" dirty="0">
              <a:latin typeface="Book Antiqua" pitchFamily="18" charset="0"/>
              <a:cs typeface="Arial" charset="0"/>
            </a:endParaRPr>
          </a:p>
          <a:p>
            <a:pPr>
              <a:spcBef>
                <a:spcPct val="50000"/>
              </a:spcBef>
            </a:pPr>
            <a:endParaRPr lang="en-US" sz="2400" baseline="30000" dirty="0">
              <a:latin typeface="Book Antiqua" pitchFamily="18" charset="0"/>
              <a:cs typeface="Arial" charset="0"/>
            </a:endParaRPr>
          </a:p>
          <a:p>
            <a:pPr>
              <a:spcBef>
                <a:spcPct val="50000"/>
              </a:spcBef>
            </a:pPr>
            <a:r>
              <a:rPr lang="en-US" sz="2400" dirty="0" smtClean="0">
                <a:latin typeface="Book Antiqua" pitchFamily="18" charset="0"/>
                <a:cs typeface="Arial" charset="0"/>
              </a:rPr>
              <a:t>=PV(r, N,PMT,FV,0 </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EOY</a:t>
            </a:r>
            <a:r>
              <a:rPr lang="en-US" sz="2400" dirty="0">
                <a:latin typeface="Book Antiqua" pitchFamily="18" charset="0"/>
                <a:cs typeface="Arial" charset="0"/>
              </a:rPr>
              <a:t>) = </a:t>
            </a:r>
            <a:r>
              <a:rPr lang="en-US" sz="2400" dirty="0" smtClean="0">
                <a:latin typeface="Book Antiqua" pitchFamily="18" charset="0"/>
                <a:cs typeface="Arial" charset="0"/>
              </a:rPr>
              <a:t> </a:t>
            </a:r>
            <a:endParaRPr lang="en-US" sz="2800" baseline="30000" dirty="0"/>
          </a:p>
        </p:txBody>
      </p:sp>
    </p:spTree>
    <p:extLst>
      <p:ext uri="{BB962C8B-B14F-4D97-AF65-F5344CB8AC3E}">
        <p14:creationId xmlns:p14="http://schemas.microsoft.com/office/powerpoint/2010/main" val="1859521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Effect transition="in" filter="dissolve">
                                      <p:cBhvr>
                                        <p:cTn id="7" dur="500"/>
                                        <p:tgtEl>
                                          <p:spTgt spid="297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2">
                                            <p:txEl>
                                              <p:pRg st="1" end="1"/>
                                            </p:txEl>
                                          </p:spTgt>
                                        </p:tgtEl>
                                        <p:attrNameLst>
                                          <p:attrName>style.visibility</p:attrName>
                                        </p:attrNameLst>
                                      </p:cBhvr>
                                      <p:to>
                                        <p:strVal val="visible"/>
                                      </p:to>
                                    </p:set>
                                    <p:animEffect transition="in" filter="dissolve">
                                      <p:cBhvr>
                                        <p:cTn id="12" dur="500"/>
                                        <p:tgtEl>
                                          <p:spTgt spid="297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2">
                                            <p:txEl>
                                              <p:pRg st="2" end="2"/>
                                            </p:txEl>
                                          </p:spTgt>
                                        </p:tgtEl>
                                        <p:attrNameLst>
                                          <p:attrName>style.visibility</p:attrName>
                                        </p:attrNameLst>
                                      </p:cBhvr>
                                      <p:to>
                                        <p:strVal val="visible"/>
                                      </p:to>
                                    </p:set>
                                    <p:animEffect transition="in" filter="dissolve">
                                      <p:cBhvr>
                                        <p:cTn id="17" dur="500"/>
                                        <p:tgtEl>
                                          <p:spTgt spid="297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2">
                                            <p:txEl>
                                              <p:pRg st="3" end="3"/>
                                            </p:txEl>
                                          </p:spTgt>
                                        </p:tgtEl>
                                        <p:attrNameLst>
                                          <p:attrName>style.visibility</p:attrName>
                                        </p:attrNameLst>
                                      </p:cBhvr>
                                      <p:to>
                                        <p:strVal val="visible"/>
                                      </p:to>
                                    </p:set>
                                    <p:animEffect transition="in" filter="dissolve">
                                      <p:cBhvr>
                                        <p:cTn id="22" dur="500"/>
                                        <p:tgtEl>
                                          <p:spTgt spid="297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2">
                                            <p:txEl>
                                              <p:pRg st="4" end="4"/>
                                            </p:txEl>
                                          </p:spTgt>
                                        </p:tgtEl>
                                        <p:attrNameLst>
                                          <p:attrName>style.visibility</p:attrName>
                                        </p:attrNameLst>
                                      </p:cBhvr>
                                      <p:to>
                                        <p:strVal val="visible"/>
                                      </p:to>
                                    </p:set>
                                    <p:animEffect transition="in" filter="dissolve">
                                      <p:cBhvr>
                                        <p:cTn id="27" dur="500"/>
                                        <p:tgtEl>
                                          <p:spTgt spid="297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dissolv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dissolv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 y="0"/>
            <a:ext cx="9144000" cy="838200"/>
          </a:xfrm>
        </p:spPr>
        <p:txBody>
          <a:bodyPr/>
          <a:lstStyle/>
          <a:p>
            <a:r>
              <a:rPr lang="en-US" sz="3200" dirty="0"/>
              <a:t>Future Value (FV</a:t>
            </a:r>
            <a:r>
              <a:rPr lang="en-US" sz="3200" dirty="0" smtClean="0"/>
              <a:t>); Present Value (PV)</a:t>
            </a:r>
            <a:endParaRPr lang="en-US" sz="3200" dirty="0"/>
          </a:p>
        </p:txBody>
      </p:sp>
      <p:grpSp>
        <p:nvGrpSpPr>
          <p:cNvPr id="4" name="Group 3"/>
          <p:cNvGrpSpPr/>
          <p:nvPr/>
        </p:nvGrpSpPr>
        <p:grpSpPr>
          <a:xfrm>
            <a:off x="6660232" y="3410456"/>
            <a:ext cx="2377305" cy="1170672"/>
            <a:chOff x="6096000" y="4572000"/>
            <a:chExt cx="3048000" cy="1371600"/>
          </a:xfrm>
        </p:grpSpPr>
        <p:cxnSp>
          <p:nvCxnSpPr>
            <p:cNvPr id="5" name="Straight Arrow Connector 4"/>
            <p:cNvCxnSpPr/>
            <p:nvPr/>
          </p:nvCxnSpPr>
          <p:spPr bwMode="auto">
            <a:xfrm>
              <a:off x="6629400" y="5334000"/>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6" name="Straight Connector 5"/>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a:off x="8686800" y="4572000"/>
              <a:ext cx="0" cy="1371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grpSp>
      <p:sp>
        <p:nvSpPr>
          <p:cNvPr id="8" name="Text Box 6"/>
          <p:cNvSpPr txBox="1">
            <a:spLocks noChangeArrowheads="1"/>
          </p:cNvSpPr>
          <p:nvPr/>
        </p:nvSpPr>
        <p:spPr bwMode="auto">
          <a:xfrm>
            <a:off x="219843" y="3068960"/>
            <a:ext cx="4319464" cy="1154162"/>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=FV(r, N,PMT,PV,0</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 EOY) = </a:t>
            </a:r>
            <a:endParaRPr lang="en-US" sz="2400" dirty="0">
              <a:latin typeface="Book Antiqua" pitchFamily="18" charset="0"/>
              <a:cs typeface="Arial" charset="0"/>
            </a:endParaRPr>
          </a:p>
          <a:p>
            <a:pPr>
              <a:spcBef>
                <a:spcPct val="50000"/>
              </a:spcBef>
            </a:pPr>
            <a:endParaRPr lang="en-US" sz="900" baseline="30000" dirty="0">
              <a:latin typeface="Book Antiqua" pitchFamily="18" charset="0"/>
              <a:cs typeface="Arial" charset="0"/>
            </a:endParaRPr>
          </a:p>
          <a:p>
            <a:pPr>
              <a:spcBef>
                <a:spcPct val="50000"/>
              </a:spcBef>
            </a:pPr>
            <a:r>
              <a:rPr lang="en-US" sz="2400" dirty="0" smtClean="0">
                <a:latin typeface="Book Antiqua" pitchFamily="18" charset="0"/>
                <a:cs typeface="Arial" charset="0"/>
              </a:rPr>
              <a:t>=PV(r, N,PMT,FV,0 </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EOY</a:t>
            </a:r>
            <a:r>
              <a:rPr lang="en-US" sz="2400" dirty="0">
                <a:latin typeface="Book Antiqua" pitchFamily="18" charset="0"/>
                <a:cs typeface="Arial" charset="0"/>
              </a:rPr>
              <a:t>) = </a:t>
            </a:r>
            <a:r>
              <a:rPr lang="en-US" sz="2400" dirty="0" smtClean="0">
                <a:latin typeface="Book Antiqua" pitchFamily="18" charset="0"/>
                <a:cs typeface="Arial" charset="0"/>
              </a:rPr>
              <a:t> </a:t>
            </a:r>
            <a:endParaRPr lang="en-US" sz="2800" baseline="30000" dirty="0"/>
          </a:p>
        </p:txBody>
      </p:sp>
      <p:graphicFrame>
        <p:nvGraphicFramePr>
          <p:cNvPr id="9" name="Object 2"/>
          <p:cNvGraphicFramePr>
            <a:graphicFrameLocks noChangeAspect="1"/>
          </p:cNvGraphicFramePr>
          <p:nvPr>
            <p:extLst>
              <p:ext uri="{D42A27DB-BD31-4B8C-83A1-F6EECF244321}">
                <p14:modId xmlns:p14="http://schemas.microsoft.com/office/powerpoint/2010/main" val="2863372507"/>
              </p:ext>
            </p:extLst>
          </p:nvPr>
        </p:nvGraphicFramePr>
        <p:xfrm>
          <a:off x="533561" y="994143"/>
          <a:ext cx="8011491" cy="1952527"/>
        </p:xfrm>
        <a:graphic>
          <a:graphicData uri="http://schemas.openxmlformats.org/presentationml/2006/ole">
            <mc:AlternateContent xmlns:mc="http://schemas.openxmlformats.org/markup-compatibility/2006">
              <mc:Choice xmlns:v="urn:schemas-microsoft-com:vml" Requires="v">
                <p:oleObj spid="_x0000_s102633" name="Worksheet" r:id="rId4" imgW="8715392" imgH="2124177" progId="Excel.Sheet.12">
                  <p:embed/>
                </p:oleObj>
              </mc:Choice>
              <mc:Fallback>
                <p:oleObj name="Worksheet" r:id="rId4" imgW="8715392" imgH="2124177" progId="Excel.Sheet.12">
                  <p:embed/>
                  <p:pic>
                    <p:nvPicPr>
                      <p:cNvPr id="0" name=""/>
                      <p:cNvPicPr>
                        <a:picLocks noChangeAspect="1" noChangeArrowheads="1"/>
                      </p:cNvPicPr>
                      <p:nvPr/>
                    </p:nvPicPr>
                    <p:blipFill>
                      <a:blip r:embed="rId5"/>
                      <a:srcRect/>
                      <a:stretch>
                        <a:fillRect/>
                      </a:stretch>
                    </p:blipFill>
                    <p:spPr bwMode="auto">
                      <a:xfrm>
                        <a:off x="533561" y="994143"/>
                        <a:ext cx="8011491" cy="1952527"/>
                      </a:xfrm>
                      <a:prstGeom prst="rect">
                        <a:avLst/>
                      </a:prstGeom>
                      <a:noFill/>
                      <a:ln>
                        <a:noFill/>
                      </a:ln>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58425574"/>
              </p:ext>
            </p:extLst>
          </p:nvPr>
        </p:nvGraphicFramePr>
        <p:xfrm>
          <a:off x="3000709" y="4866626"/>
          <a:ext cx="1427276" cy="472235"/>
        </p:xfrm>
        <a:graphic>
          <a:graphicData uri="http://schemas.openxmlformats.org/presentationml/2006/ole">
            <mc:AlternateContent xmlns:mc="http://schemas.openxmlformats.org/markup-compatibility/2006">
              <mc:Choice xmlns:v="urn:schemas-microsoft-com:vml" Requires="v">
                <p:oleObj spid="_x0000_s102634" name="Worksheet" r:id="rId6" imgW="619244" imgH="200021" progId="Excel.Sheet.12">
                  <p:embed/>
                </p:oleObj>
              </mc:Choice>
              <mc:Fallback>
                <p:oleObj name="Worksheet" r:id="rId6" imgW="619244" imgH="200021" progId="Excel.Sheet.12">
                  <p:embed/>
                  <p:pic>
                    <p:nvPicPr>
                      <p:cNvPr id="0" name=""/>
                      <p:cNvPicPr>
                        <a:picLocks noChangeAspect="1" noChangeArrowheads="1"/>
                      </p:cNvPicPr>
                      <p:nvPr/>
                    </p:nvPicPr>
                    <p:blipFill>
                      <a:blip r:embed="rId7"/>
                      <a:srcRect/>
                      <a:stretch>
                        <a:fillRect/>
                      </a:stretch>
                    </p:blipFill>
                    <p:spPr bwMode="auto">
                      <a:xfrm>
                        <a:off x="3000709" y="4866626"/>
                        <a:ext cx="1427276" cy="472235"/>
                      </a:xfrm>
                      <a:prstGeom prst="rect">
                        <a:avLst/>
                      </a:prstGeom>
                      <a:noFill/>
                      <a:ln>
                        <a:noFill/>
                      </a:ln>
                    </p:spPr>
                  </p:pic>
                </p:oleObj>
              </mc:Fallback>
            </mc:AlternateContent>
          </a:graphicData>
        </a:graphic>
      </p:graphicFrame>
      <p:sp>
        <p:nvSpPr>
          <p:cNvPr id="11" name="Text Box 6"/>
          <p:cNvSpPr txBox="1">
            <a:spLocks noChangeArrowheads="1"/>
          </p:cNvSpPr>
          <p:nvPr/>
        </p:nvSpPr>
        <p:spPr bwMode="auto">
          <a:xfrm>
            <a:off x="236654" y="4323198"/>
            <a:ext cx="4587478" cy="1015663"/>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=FV(</a:t>
            </a:r>
            <a:r>
              <a:rPr lang="en-US" sz="2400" dirty="0" err="1" smtClean="0">
                <a:latin typeface="Book Antiqua" pitchFamily="18" charset="0"/>
                <a:cs typeface="Arial" charset="0"/>
              </a:rPr>
              <a:t>r,N</a:t>
            </a:r>
            <a:r>
              <a:rPr lang="en-US" sz="2400" dirty="0" smtClean="0">
                <a:latin typeface="Book Antiqua" pitchFamily="18" charset="0"/>
                <a:cs typeface="Arial" charset="0"/>
              </a:rPr>
              <a:t>, </a:t>
            </a:r>
            <a:r>
              <a:rPr lang="en-US" sz="2400" dirty="0" smtClean="0">
                <a:solidFill>
                  <a:srgbClr val="FF0000"/>
                </a:solidFill>
                <a:latin typeface="Book Antiqua" pitchFamily="18" charset="0"/>
                <a:cs typeface="Arial" charset="0"/>
              </a:rPr>
              <a:t>PMT</a:t>
            </a:r>
            <a:r>
              <a:rPr lang="en-US" sz="2400" dirty="0" smtClean="0">
                <a:latin typeface="Book Antiqua" pitchFamily="18" charset="0"/>
                <a:cs typeface="Arial" charset="0"/>
              </a:rPr>
              <a:t>, </a:t>
            </a:r>
            <a:r>
              <a:rPr lang="en-US" sz="2400" dirty="0" smtClean="0">
                <a:solidFill>
                  <a:srgbClr val="0070C0"/>
                </a:solidFill>
                <a:latin typeface="Book Antiqua" pitchFamily="18" charset="0"/>
                <a:cs typeface="Arial" charset="0"/>
              </a:rPr>
              <a:t>PV</a:t>
            </a:r>
            <a:r>
              <a:rPr lang="en-US" sz="2400" dirty="0" smtClean="0">
                <a:latin typeface="Book Antiqua" pitchFamily="18" charset="0"/>
                <a:cs typeface="Arial" charset="0"/>
              </a:rPr>
              <a:t>,</a:t>
            </a:r>
            <a:r>
              <a:rPr lang="en-US" sz="2400" dirty="0" smtClean="0">
                <a:solidFill>
                  <a:srgbClr val="FF0000"/>
                </a:solidFill>
                <a:latin typeface="Book Antiqua" pitchFamily="18" charset="0"/>
                <a:cs typeface="Arial" charset="0"/>
              </a:rPr>
              <a:t>0</a:t>
            </a:r>
            <a:r>
              <a:rPr lang="en-US" sz="2400" dirty="0" smtClean="0">
                <a:latin typeface="Book Antiqua" pitchFamily="18" charset="0"/>
                <a:cs typeface="Arial" charset="0"/>
              </a:rPr>
              <a:t>) =</a:t>
            </a:r>
          </a:p>
          <a:p>
            <a:pPr>
              <a:spcBef>
                <a:spcPct val="50000"/>
              </a:spcBef>
            </a:pPr>
            <a:r>
              <a:rPr lang="en-US" sz="2400" dirty="0" smtClean="0">
                <a:latin typeface="Book Antiqua" pitchFamily="18" charset="0"/>
                <a:cs typeface="Arial" charset="0"/>
              </a:rPr>
              <a:t>FV(10</a:t>
            </a:r>
            <a:r>
              <a:rPr lang="en-US" sz="2400" dirty="0">
                <a:latin typeface="Book Antiqua" pitchFamily="18" charset="0"/>
                <a:cs typeface="Arial" charset="0"/>
              </a:rPr>
              <a:t>%,3,0,100,0</a:t>
            </a:r>
            <a:r>
              <a:rPr lang="en-US" sz="2400" dirty="0" smtClean="0">
                <a:latin typeface="Book Antiqua" pitchFamily="18" charset="0"/>
                <a:cs typeface="Arial" charset="0"/>
              </a:rPr>
              <a:t>) =  </a:t>
            </a:r>
            <a:endParaRPr lang="en-US" sz="2400" dirty="0">
              <a:latin typeface="Book Antiqua" pitchFamily="18" charset="0"/>
              <a:cs typeface="Arial"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027958622"/>
              </p:ext>
            </p:extLst>
          </p:nvPr>
        </p:nvGraphicFramePr>
        <p:xfrm>
          <a:off x="3203848" y="5903539"/>
          <a:ext cx="1514118" cy="489032"/>
        </p:xfrm>
        <a:graphic>
          <a:graphicData uri="http://schemas.openxmlformats.org/presentationml/2006/ole">
            <mc:AlternateContent xmlns:mc="http://schemas.openxmlformats.org/markup-compatibility/2006">
              <mc:Choice xmlns:v="urn:schemas-microsoft-com:vml" Requires="v">
                <p:oleObj spid="_x0000_s102635" name="Worksheet" r:id="rId8" imgW="619041" imgH="199935" progId="Excel.Sheet.12">
                  <p:embed/>
                </p:oleObj>
              </mc:Choice>
              <mc:Fallback>
                <p:oleObj name="Worksheet" r:id="rId8" imgW="619041" imgH="199935" progId="Excel.Sheet.12">
                  <p:embed/>
                  <p:pic>
                    <p:nvPicPr>
                      <p:cNvPr id="0" name=""/>
                      <p:cNvPicPr>
                        <a:picLocks noChangeAspect="1" noChangeArrowheads="1"/>
                      </p:cNvPicPr>
                      <p:nvPr/>
                    </p:nvPicPr>
                    <p:blipFill>
                      <a:blip r:embed="rId9"/>
                      <a:srcRect/>
                      <a:stretch>
                        <a:fillRect/>
                      </a:stretch>
                    </p:blipFill>
                    <p:spPr bwMode="auto">
                      <a:xfrm>
                        <a:off x="3203848" y="5903539"/>
                        <a:ext cx="1514118" cy="489032"/>
                      </a:xfrm>
                      <a:prstGeom prst="rect">
                        <a:avLst/>
                      </a:prstGeom>
                      <a:noFill/>
                      <a:ln>
                        <a:noFill/>
                      </a:ln>
                    </p:spPr>
                  </p:pic>
                </p:oleObj>
              </mc:Fallback>
            </mc:AlternateContent>
          </a:graphicData>
        </a:graphic>
      </p:graphicFrame>
      <p:sp>
        <p:nvSpPr>
          <p:cNvPr id="13" name="Text Box 6"/>
          <p:cNvSpPr txBox="1">
            <a:spLocks noChangeArrowheads="1"/>
          </p:cNvSpPr>
          <p:nvPr/>
        </p:nvSpPr>
        <p:spPr bwMode="auto">
          <a:xfrm>
            <a:off x="236654" y="5438937"/>
            <a:ext cx="3399242" cy="1015663"/>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=PV(</a:t>
            </a:r>
            <a:r>
              <a:rPr lang="en-US" sz="2400" dirty="0" err="1" smtClean="0">
                <a:latin typeface="Book Antiqua" pitchFamily="18" charset="0"/>
                <a:cs typeface="Arial" charset="0"/>
              </a:rPr>
              <a:t>r,N</a:t>
            </a:r>
            <a:r>
              <a:rPr lang="en-US" sz="2400" dirty="0">
                <a:latin typeface="Book Antiqua" pitchFamily="18" charset="0"/>
                <a:cs typeface="Arial" charset="0"/>
              </a:rPr>
              <a:t>, </a:t>
            </a:r>
            <a:r>
              <a:rPr lang="en-US" sz="2400" dirty="0" smtClean="0">
                <a:latin typeface="Book Antiqua" pitchFamily="18" charset="0"/>
                <a:cs typeface="Arial" charset="0"/>
              </a:rPr>
              <a:t>PMT, FV,0) =</a:t>
            </a:r>
          </a:p>
          <a:p>
            <a:pPr>
              <a:spcBef>
                <a:spcPct val="50000"/>
              </a:spcBef>
            </a:pPr>
            <a:r>
              <a:rPr lang="en-US" sz="2400" dirty="0" smtClean="0">
                <a:latin typeface="Book Antiqua" pitchFamily="18" charset="0"/>
                <a:cs typeface="Arial" charset="0"/>
              </a:rPr>
              <a:t>PV(10</a:t>
            </a:r>
            <a:r>
              <a:rPr lang="en-US" sz="2400" dirty="0">
                <a:latin typeface="Book Antiqua" pitchFamily="18" charset="0"/>
                <a:cs typeface="Arial" charset="0"/>
              </a:rPr>
              <a:t>%,3,0,133.1,0) </a:t>
            </a:r>
            <a:r>
              <a:rPr lang="en-US" sz="2400" dirty="0" smtClean="0">
                <a:latin typeface="Book Antiqua" pitchFamily="18" charset="0"/>
                <a:cs typeface="Arial" charset="0"/>
              </a:rPr>
              <a:t>=</a:t>
            </a:r>
            <a:endParaRPr lang="en-US" sz="2800" baseline="30000" dirty="0"/>
          </a:p>
        </p:txBody>
      </p:sp>
    </p:spTree>
    <p:extLst>
      <p:ext uri="{BB962C8B-B14F-4D97-AF65-F5344CB8AC3E}">
        <p14:creationId xmlns:p14="http://schemas.microsoft.com/office/powerpoint/2010/main" val="370096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dissolv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dissolv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dissolve">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dissolve">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We will have a cash inflow at the end of next year. This cash flow has mean of $1000 and standard deviation of 250. What is the mean and standard deviation of the present value of this cash flow.  Our minimum acceptable rate of return in 12%.</a:t>
            </a:r>
          </a:p>
          <a:p>
            <a:pPr>
              <a:spcAft>
                <a:spcPts val="0"/>
              </a:spcAft>
            </a:pPr>
            <a:endParaRPr lang="en-US" sz="2400" dirty="0" smtClean="0">
              <a:latin typeface="Book Antiqua" pitchFamily="18" charset="0"/>
            </a:endParaRP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2" name="Rectangle 1"/>
          <p:cNvSpPr/>
          <p:nvPr/>
        </p:nvSpPr>
        <p:spPr>
          <a:xfrm>
            <a:off x="3518006" y="5670075"/>
            <a:ext cx="1350050" cy="461665"/>
          </a:xfrm>
          <a:prstGeom prst="rect">
            <a:avLst/>
          </a:prstGeom>
        </p:spPr>
        <p:txBody>
          <a:bodyPr wrap="none">
            <a:spAutoFit/>
          </a:bodyPr>
          <a:lstStyle/>
          <a:p>
            <a:r>
              <a:rPr lang="en-US" sz="2400" dirty="0">
                <a:solidFill>
                  <a:srgbClr val="000000"/>
                </a:solidFill>
                <a:latin typeface="Calibri" panose="020F0502020204030204" pitchFamily="34" charset="0"/>
              </a:rPr>
              <a:t>0.892857</a:t>
            </a:r>
            <a:endParaRPr lang="en-US" sz="2400" dirty="0"/>
          </a:p>
        </p:txBody>
      </p:sp>
      <p:sp>
        <p:nvSpPr>
          <p:cNvPr id="6" name="Text Box 8"/>
          <p:cNvSpPr txBox="1">
            <a:spLocks noChangeArrowheads="1"/>
          </p:cNvSpPr>
          <p:nvPr/>
        </p:nvSpPr>
        <p:spPr bwMode="auto">
          <a:xfrm>
            <a:off x="107504" y="2775704"/>
            <a:ext cx="38164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P=F/(1+r)</a:t>
            </a:r>
          </a:p>
          <a:p>
            <a:pPr>
              <a:spcAft>
                <a:spcPts val="0"/>
              </a:spcAft>
            </a:pPr>
            <a:r>
              <a:rPr lang="en-US" sz="2400" dirty="0" smtClean="0">
                <a:latin typeface="Book Antiqua" pitchFamily="18" charset="0"/>
              </a:rPr>
              <a:t>P= [1/(1+r)]F</a:t>
            </a:r>
          </a:p>
          <a:p>
            <a:pPr>
              <a:spcAft>
                <a:spcPts val="0"/>
              </a:spcAft>
            </a:pPr>
            <a:r>
              <a:rPr lang="en-US" sz="2400" dirty="0" smtClean="0">
                <a:latin typeface="Book Antiqua" pitchFamily="18" charset="0"/>
              </a:rPr>
              <a:t>P= KF</a:t>
            </a:r>
          </a:p>
          <a:p>
            <a:pPr>
              <a:spcAft>
                <a:spcPts val="0"/>
              </a:spcAft>
            </a:pPr>
            <a:r>
              <a:rPr lang="en-US" sz="2400" dirty="0" smtClean="0">
                <a:latin typeface="Book Antiqua" pitchFamily="18" charset="0"/>
              </a:rPr>
              <a:t>y=</a:t>
            </a:r>
            <a:r>
              <a:rPr lang="en-US" sz="2400" dirty="0" err="1" smtClean="0">
                <a:latin typeface="Book Antiqua" pitchFamily="18" charset="0"/>
              </a:rPr>
              <a:t>Kx</a:t>
            </a:r>
            <a:endParaRPr lang="en-US" sz="2400" dirty="0" smtClean="0">
              <a:latin typeface="Book Antiqua" pitchFamily="18" charset="0"/>
            </a:endParaRPr>
          </a:p>
          <a:p>
            <a:pPr>
              <a:spcAft>
                <a:spcPts val="0"/>
              </a:spcAft>
            </a:pPr>
            <a:r>
              <a:rPr lang="en-US" sz="2400" dirty="0" smtClean="0">
                <a:latin typeface="Book Antiqua" pitchFamily="18" charset="0"/>
              </a:rPr>
              <a:t>Mean (y) = K*Mean(x)</a:t>
            </a:r>
          </a:p>
          <a:p>
            <a:pPr>
              <a:spcAft>
                <a:spcPts val="0"/>
              </a:spcAft>
            </a:pPr>
            <a:r>
              <a:rPr lang="en-US" sz="2400" dirty="0" smtClean="0">
                <a:latin typeface="Book Antiqua" pitchFamily="18" charset="0"/>
              </a:rPr>
              <a:t>StdDev(y) = K*StdDev(x)</a:t>
            </a:r>
          </a:p>
          <a:p>
            <a:pPr>
              <a:spcAft>
                <a:spcPts val="0"/>
              </a:spcAft>
            </a:pPr>
            <a:r>
              <a:rPr lang="en-US" sz="2400" dirty="0" smtClean="0">
                <a:latin typeface="Book Antiqua" pitchFamily="18" charset="0"/>
              </a:rPr>
              <a:t>Mean (x) =1000</a:t>
            </a:r>
          </a:p>
          <a:p>
            <a:pPr>
              <a:spcAft>
                <a:spcPts val="0"/>
              </a:spcAft>
            </a:pPr>
            <a:r>
              <a:rPr lang="en-US" sz="2400" dirty="0" smtClean="0">
                <a:latin typeface="Book Antiqua" pitchFamily="18" charset="0"/>
              </a:rPr>
              <a:t>StdDev(x) = 300</a:t>
            </a:r>
          </a:p>
          <a:p>
            <a:pPr>
              <a:spcAft>
                <a:spcPts val="0"/>
              </a:spcAft>
            </a:pPr>
            <a:r>
              <a:rPr lang="en-US" sz="2400" dirty="0" smtClean="0">
                <a:latin typeface="Book Antiqua" pitchFamily="18" charset="0"/>
              </a:rPr>
              <a:t>K= (1/(1+.12) = 1/1.12 = </a:t>
            </a:r>
            <a:endParaRPr lang="en-US" sz="2400" dirty="0">
              <a:latin typeface="Book Antiqua" pitchFamily="18" charset="0"/>
            </a:endParaRPr>
          </a:p>
        </p:txBody>
      </p:sp>
      <p:sp>
        <p:nvSpPr>
          <p:cNvPr id="7" name="Text Box 8"/>
          <p:cNvSpPr txBox="1">
            <a:spLocks noChangeArrowheads="1"/>
          </p:cNvSpPr>
          <p:nvPr/>
        </p:nvSpPr>
        <p:spPr bwMode="auto">
          <a:xfrm>
            <a:off x="5004048" y="2775704"/>
            <a:ext cx="41399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Mean (P) = 0.893* Mean(F)</a:t>
            </a:r>
          </a:p>
          <a:p>
            <a:pPr>
              <a:spcAft>
                <a:spcPts val="0"/>
              </a:spcAft>
            </a:pPr>
            <a:r>
              <a:rPr lang="en-US" sz="2400" dirty="0">
                <a:latin typeface="Book Antiqua" pitchFamily="18" charset="0"/>
              </a:rPr>
              <a:t>Mean (P) = </a:t>
            </a:r>
            <a:r>
              <a:rPr lang="en-US" sz="2400" dirty="0" smtClean="0">
                <a:latin typeface="Book Antiqua" pitchFamily="18" charset="0"/>
              </a:rPr>
              <a:t>0.893(1000)</a:t>
            </a:r>
          </a:p>
          <a:p>
            <a:pPr>
              <a:spcAft>
                <a:spcPts val="0"/>
              </a:spcAft>
            </a:pPr>
            <a:r>
              <a:rPr lang="en-US" sz="2400" b="1" dirty="0">
                <a:solidFill>
                  <a:srgbClr val="FF0000"/>
                </a:solidFill>
                <a:latin typeface="Book Antiqua" pitchFamily="18" charset="0"/>
              </a:rPr>
              <a:t>Mean (P) = $</a:t>
            </a:r>
            <a:r>
              <a:rPr lang="en-US" sz="2400" b="1" dirty="0" smtClean="0">
                <a:solidFill>
                  <a:srgbClr val="FF0000"/>
                </a:solidFill>
                <a:latin typeface="Book Antiqua" pitchFamily="18" charset="0"/>
              </a:rPr>
              <a:t>893</a:t>
            </a:r>
          </a:p>
          <a:p>
            <a:pPr>
              <a:spcAft>
                <a:spcPts val="0"/>
              </a:spcAft>
            </a:pPr>
            <a:r>
              <a:rPr lang="en-US" sz="2400" dirty="0" smtClean="0">
                <a:latin typeface="Book Antiqua" pitchFamily="18" charset="0"/>
              </a:rPr>
              <a:t>StdDev(P) = </a:t>
            </a:r>
            <a:r>
              <a:rPr lang="en-US" sz="2400" dirty="0">
                <a:latin typeface="Book Antiqua" pitchFamily="18" charset="0"/>
              </a:rPr>
              <a:t>0.893</a:t>
            </a:r>
            <a:r>
              <a:rPr lang="en-US" sz="2400" dirty="0" smtClean="0">
                <a:latin typeface="Book Antiqua" pitchFamily="18" charset="0"/>
              </a:rPr>
              <a:t>*StdDev(x)</a:t>
            </a:r>
          </a:p>
          <a:p>
            <a:pPr>
              <a:spcAft>
                <a:spcPts val="0"/>
              </a:spcAft>
            </a:pPr>
            <a:r>
              <a:rPr lang="en-US" sz="2400" dirty="0">
                <a:latin typeface="Book Antiqua" pitchFamily="18" charset="0"/>
              </a:rPr>
              <a:t>StdDev(P) = </a:t>
            </a:r>
            <a:r>
              <a:rPr lang="en-US" sz="2400" dirty="0" smtClean="0">
                <a:latin typeface="Book Antiqua" pitchFamily="18" charset="0"/>
              </a:rPr>
              <a:t>0.893*250</a:t>
            </a:r>
          </a:p>
          <a:p>
            <a:pPr>
              <a:spcAft>
                <a:spcPts val="0"/>
              </a:spcAft>
            </a:pPr>
            <a:r>
              <a:rPr lang="en-US" sz="2400" dirty="0">
                <a:latin typeface="Book Antiqua" pitchFamily="18" charset="0"/>
              </a:rPr>
              <a:t>StdDev(x) = 223</a:t>
            </a:r>
          </a:p>
          <a:p>
            <a:pPr>
              <a:spcAft>
                <a:spcPts val="0"/>
              </a:spcAft>
            </a:pPr>
            <a:r>
              <a:rPr lang="en-US" sz="2400" dirty="0">
                <a:latin typeface="Book Antiqua" pitchFamily="18" charset="0"/>
              </a:rPr>
              <a:t>If P has Normal </a:t>
            </a:r>
            <a:r>
              <a:rPr lang="en-US" sz="2400" dirty="0" smtClean="0">
                <a:latin typeface="Book Antiqua" pitchFamily="18" charset="0"/>
              </a:rPr>
              <a:t>Distribution, Compute</a:t>
            </a:r>
          </a:p>
          <a:p>
            <a:pPr>
              <a:spcAft>
                <a:spcPts val="0"/>
              </a:spcAft>
            </a:pPr>
            <a:r>
              <a:rPr lang="en-US" sz="2400" dirty="0" smtClean="0">
                <a:latin typeface="Book Antiqua" pitchFamily="18" charset="0"/>
              </a:rPr>
              <a:t>Probability of P ≥ $1000</a:t>
            </a:r>
            <a:endParaRPr lang="en-US" sz="2400" dirty="0">
              <a:latin typeface="Book Antiqua" pitchFamily="18" charset="0"/>
            </a:endParaRPr>
          </a:p>
          <a:p>
            <a:pPr>
              <a:spcAft>
                <a:spcPts val="0"/>
              </a:spcAft>
            </a:pPr>
            <a:endParaRPr lang="en-US" sz="2400" dirty="0">
              <a:latin typeface="Book Antiqua" pitchFamily="18" charset="0"/>
            </a:endParaRPr>
          </a:p>
        </p:txBody>
      </p:sp>
    </p:spTree>
    <p:extLst>
      <p:ext uri="{BB962C8B-B14F-4D97-AF65-F5344CB8AC3E}">
        <p14:creationId xmlns:p14="http://schemas.microsoft.com/office/powerpoint/2010/main" val="35283511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dissolv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dissolv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dissolv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dissolve">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dissolv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dissolv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dissolv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dissolv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dissolve">
                                      <p:cBhvr>
                                        <p:cTn id="8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a:latin typeface="Book Antiqua" pitchFamily="18" charset="0"/>
              </a:rPr>
              <a:t>We will have two cash inflows at the end of next two years. They both have mean of $1000 and standard deviation of 250. What is the mean and standard deviation of the present value of this cash flow.  Our minimum acceptable rate of return in 12%.</a:t>
            </a:r>
          </a:p>
          <a:p>
            <a:pPr>
              <a:spcAft>
                <a:spcPts val="0"/>
              </a:spcAft>
            </a:pPr>
            <a:endParaRPr lang="en-US" sz="2400" dirty="0" smtClean="0">
              <a:latin typeface="Book Antiqua" pitchFamily="18" charset="0"/>
            </a:endParaRP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6" name="Text Box 8"/>
          <p:cNvSpPr txBox="1">
            <a:spLocks noChangeArrowheads="1"/>
          </p:cNvSpPr>
          <p:nvPr/>
        </p:nvSpPr>
        <p:spPr bwMode="auto">
          <a:xfrm>
            <a:off x="0" y="2564904"/>
            <a:ext cx="38164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P1=0.893F/(1+r)</a:t>
            </a:r>
          </a:p>
          <a:p>
            <a:pPr>
              <a:spcAft>
                <a:spcPts val="0"/>
              </a:spcAft>
            </a:pPr>
            <a:r>
              <a:rPr lang="en-US" sz="2400" dirty="0" smtClean="0">
                <a:latin typeface="Book Antiqua" pitchFamily="18" charset="0"/>
              </a:rPr>
              <a:t>P1= [1/(1+r)]F1</a:t>
            </a:r>
          </a:p>
          <a:p>
            <a:pPr>
              <a:spcAft>
                <a:spcPts val="0"/>
              </a:spcAft>
            </a:pPr>
            <a:r>
              <a:rPr lang="en-US" sz="2400" dirty="0" smtClean="0">
                <a:latin typeface="Book Antiqua" pitchFamily="18" charset="0"/>
              </a:rPr>
              <a:t>P2= </a:t>
            </a:r>
            <a:r>
              <a:rPr lang="en-US" sz="2400" dirty="0">
                <a:latin typeface="Book Antiqua" pitchFamily="18" charset="0"/>
              </a:rPr>
              <a:t>[1/(</a:t>
            </a:r>
            <a:r>
              <a:rPr lang="en-US" sz="2400" dirty="0" smtClean="0">
                <a:latin typeface="Book Antiqua" pitchFamily="18" charset="0"/>
              </a:rPr>
              <a:t>1+r)</a:t>
            </a:r>
            <a:r>
              <a:rPr lang="en-US" sz="2400" baseline="30000" dirty="0" smtClean="0">
                <a:latin typeface="Book Antiqua" pitchFamily="18" charset="0"/>
              </a:rPr>
              <a:t>2</a:t>
            </a:r>
            <a:r>
              <a:rPr lang="en-US" sz="2400" dirty="0" smtClean="0">
                <a:latin typeface="Book Antiqua" pitchFamily="18" charset="0"/>
              </a:rPr>
              <a:t>]F2</a:t>
            </a:r>
          </a:p>
          <a:p>
            <a:pPr>
              <a:spcAft>
                <a:spcPts val="0"/>
              </a:spcAft>
            </a:pPr>
            <a:r>
              <a:rPr lang="en-US" sz="2400" dirty="0" smtClean="0">
                <a:latin typeface="Book Antiqua" pitchFamily="18" charset="0"/>
              </a:rPr>
              <a:t>P1</a:t>
            </a:r>
            <a:r>
              <a:rPr lang="en-US" sz="2400" dirty="0">
                <a:latin typeface="Book Antiqua" pitchFamily="18" charset="0"/>
              </a:rPr>
              <a:t>= [1/(</a:t>
            </a:r>
            <a:r>
              <a:rPr lang="en-US" sz="2400" dirty="0" smtClean="0">
                <a:latin typeface="Book Antiqua" pitchFamily="18" charset="0"/>
              </a:rPr>
              <a:t>1.12)]</a:t>
            </a:r>
            <a:r>
              <a:rPr lang="en-US" sz="2400" dirty="0">
                <a:latin typeface="Book Antiqua" pitchFamily="18" charset="0"/>
              </a:rPr>
              <a:t>F1</a:t>
            </a:r>
          </a:p>
          <a:p>
            <a:pPr>
              <a:spcAft>
                <a:spcPts val="0"/>
              </a:spcAft>
            </a:pPr>
            <a:r>
              <a:rPr lang="en-US" sz="2400" dirty="0">
                <a:latin typeface="Book Antiqua" pitchFamily="18" charset="0"/>
              </a:rPr>
              <a:t>P2= [1/(</a:t>
            </a:r>
            <a:r>
              <a:rPr lang="en-US" sz="2400" dirty="0" smtClean="0">
                <a:latin typeface="Book Antiqua" pitchFamily="18" charset="0"/>
              </a:rPr>
              <a:t>1.12)</a:t>
            </a:r>
            <a:r>
              <a:rPr lang="en-US" sz="2400" baseline="30000" dirty="0" smtClean="0">
                <a:latin typeface="Book Antiqua" pitchFamily="18" charset="0"/>
              </a:rPr>
              <a:t>2</a:t>
            </a:r>
            <a:r>
              <a:rPr lang="en-US" sz="2400" dirty="0" smtClean="0">
                <a:latin typeface="Book Antiqua" pitchFamily="18" charset="0"/>
              </a:rPr>
              <a:t>]F2</a:t>
            </a:r>
            <a:endParaRPr lang="en-US" sz="2400" dirty="0">
              <a:latin typeface="Book Antiqua" pitchFamily="18" charset="0"/>
            </a:endParaRPr>
          </a:p>
          <a:p>
            <a:pPr>
              <a:spcAft>
                <a:spcPts val="0"/>
              </a:spcAft>
            </a:pPr>
            <a:r>
              <a:rPr lang="en-US" sz="2400" dirty="0">
                <a:latin typeface="Book Antiqua" pitchFamily="18" charset="0"/>
              </a:rPr>
              <a:t>P1= </a:t>
            </a:r>
            <a:r>
              <a:rPr lang="en-US" sz="2400" dirty="0" smtClean="0">
                <a:latin typeface="Book Antiqua" pitchFamily="18" charset="0"/>
              </a:rPr>
              <a:t>0.893F1</a:t>
            </a:r>
            <a:endParaRPr lang="en-US" sz="2400" dirty="0">
              <a:latin typeface="Book Antiqua" pitchFamily="18" charset="0"/>
            </a:endParaRPr>
          </a:p>
          <a:p>
            <a:pPr>
              <a:spcAft>
                <a:spcPts val="0"/>
              </a:spcAft>
            </a:pPr>
            <a:r>
              <a:rPr lang="en-US" sz="2400" dirty="0">
                <a:latin typeface="Book Antiqua" pitchFamily="18" charset="0"/>
              </a:rPr>
              <a:t>P2= </a:t>
            </a:r>
            <a:r>
              <a:rPr lang="en-US" sz="2400" dirty="0" smtClean="0">
                <a:latin typeface="Book Antiqua" pitchFamily="18" charset="0"/>
              </a:rPr>
              <a:t>0.797F2</a:t>
            </a:r>
          </a:p>
          <a:p>
            <a:pPr>
              <a:spcAft>
                <a:spcPts val="0"/>
              </a:spcAft>
            </a:pPr>
            <a:r>
              <a:rPr lang="en-US" sz="2400" dirty="0">
                <a:latin typeface="Book Antiqua" pitchFamily="18" charset="0"/>
              </a:rPr>
              <a:t>Mean (</a:t>
            </a:r>
            <a:r>
              <a:rPr lang="en-US" sz="2400" dirty="0" smtClean="0">
                <a:latin typeface="Book Antiqua" pitchFamily="18" charset="0"/>
              </a:rPr>
              <a:t>P1) </a:t>
            </a:r>
            <a:r>
              <a:rPr lang="en-US" sz="2400" dirty="0">
                <a:latin typeface="Book Antiqua" pitchFamily="18" charset="0"/>
              </a:rPr>
              <a:t>= 0.893(1000</a:t>
            </a:r>
            <a:r>
              <a:rPr lang="en-US" sz="2400" dirty="0" smtClean="0">
                <a:latin typeface="Book Antiqua" pitchFamily="18" charset="0"/>
              </a:rPr>
              <a:t>)</a:t>
            </a:r>
          </a:p>
          <a:p>
            <a:pPr>
              <a:spcAft>
                <a:spcPts val="0"/>
              </a:spcAft>
            </a:pPr>
            <a:r>
              <a:rPr lang="en-US" sz="2400" dirty="0">
                <a:latin typeface="Book Antiqua" pitchFamily="18" charset="0"/>
              </a:rPr>
              <a:t>Mean (</a:t>
            </a:r>
            <a:r>
              <a:rPr lang="en-US" sz="2400" dirty="0" smtClean="0">
                <a:latin typeface="Book Antiqua" pitchFamily="18" charset="0"/>
              </a:rPr>
              <a:t>P2) </a:t>
            </a:r>
            <a:r>
              <a:rPr lang="en-US" sz="2400" dirty="0">
                <a:latin typeface="Book Antiqua" pitchFamily="18" charset="0"/>
              </a:rPr>
              <a:t>= </a:t>
            </a:r>
            <a:r>
              <a:rPr lang="en-US" sz="2400" dirty="0" smtClean="0">
                <a:latin typeface="Book Antiqua" pitchFamily="18" charset="0"/>
              </a:rPr>
              <a:t>0.797(1000)</a:t>
            </a:r>
            <a:endParaRPr lang="en-US" sz="2400" dirty="0">
              <a:latin typeface="Book Antiqua" pitchFamily="18" charset="0"/>
            </a:endParaRPr>
          </a:p>
        </p:txBody>
      </p:sp>
      <p:sp>
        <p:nvSpPr>
          <p:cNvPr id="7" name="Text Box 8"/>
          <p:cNvSpPr txBox="1">
            <a:spLocks noChangeArrowheads="1"/>
          </p:cNvSpPr>
          <p:nvPr/>
        </p:nvSpPr>
        <p:spPr bwMode="auto">
          <a:xfrm>
            <a:off x="3792693" y="2611070"/>
            <a:ext cx="535130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a:latin typeface="Book Antiqua" pitchFamily="18" charset="0"/>
              </a:rPr>
              <a:t>P=P1+P2</a:t>
            </a:r>
          </a:p>
          <a:p>
            <a:pPr>
              <a:spcAft>
                <a:spcPts val="0"/>
              </a:spcAft>
            </a:pPr>
            <a:r>
              <a:rPr lang="en-US" sz="2400" dirty="0" smtClean="0">
                <a:latin typeface="Book Antiqua" pitchFamily="18" charset="0"/>
              </a:rPr>
              <a:t>y=x1+x2</a:t>
            </a:r>
          </a:p>
          <a:p>
            <a:pPr>
              <a:spcAft>
                <a:spcPts val="0"/>
              </a:spcAft>
            </a:pPr>
            <a:r>
              <a:rPr lang="en-US" sz="2400" b="1" dirty="0" smtClean="0">
                <a:solidFill>
                  <a:srgbClr val="FF0000"/>
                </a:solidFill>
                <a:latin typeface="Book Antiqua" pitchFamily="18" charset="0"/>
              </a:rPr>
              <a:t>Mean (y) = </a:t>
            </a:r>
            <a:r>
              <a:rPr lang="en-US" sz="2400" b="1" dirty="0">
                <a:solidFill>
                  <a:srgbClr val="FF0000"/>
                </a:solidFill>
                <a:latin typeface="Book Antiqua" pitchFamily="18" charset="0"/>
              </a:rPr>
              <a:t>Mean </a:t>
            </a:r>
            <a:r>
              <a:rPr lang="en-US" sz="2400" b="1" dirty="0" smtClean="0">
                <a:solidFill>
                  <a:srgbClr val="FF0000"/>
                </a:solidFill>
                <a:latin typeface="Book Antiqua" pitchFamily="18" charset="0"/>
              </a:rPr>
              <a:t>(x1)+Mean(x2)</a:t>
            </a:r>
          </a:p>
          <a:p>
            <a:pPr>
              <a:spcAft>
                <a:spcPts val="0"/>
              </a:spcAft>
            </a:pPr>
            <a:r>
              <a:rPr lang="en-US" sz="2400" b="1" dirty="0">
                <a:solidFill>
                  <a:srgbClr val="FF0000"/>
                </a:solidFill>
                <a:latin typeface="Book Antiqua" pitchFamily="18" charset="0"/>
              </a:rPr>
              <a:t>Var(y) = Var(x1)+Var(x2)</a:t>
            </a:r>
          </a:p>
          <a:p>
            <a:pPr>
              <a:spcAft>
                <a:spcPts val="0"/>
              </a:spcAft>
            </a:pPr>
            <a:r>
              <a:rPr lang="en-US" sz="2400" dirty="0" smtClean="0">
                <a:latin typeface="Book Antiqua" pitchFamily="18" charset="0"/>
              </a:rPr>
              <a:t>Mean (P) </a:t>
            </a:r>
            <a:r>
              <a:rPr lang="en-US" sz="2400" dirty="0">
                <a:latin typeface="Book Antiqua" pitchFamily="18" charset="0"/>
              </a:rPr>
              <a:t>= </a:t>
            </a:r>
            <a:r>
              <a:rPr lang="en-US" sz="2400" dirty="0" smtClean="0">
                <a:latin typeface="Book Antiqua" pitchFamily="18" charset="0"/>
              </a:rPr>
              <a:t>Mean(P1)+Mean(P2)</a:t>
            </a:r>
          </a:p>
          <a:p>
            <a:pPr>
              <a:spcAft>
                <a:spcPts val="0"/>
              </a:spcAft>
            </a:pPr>
            <a:r>
              <a:rPr lang="en-US" sz="2400" dirty="0" smtClean="0">
                <a:latin typeface="Book Antiqua" pitchFamily="18" charset="0"/>
              </a:rPr>
              <a:t>Mean (P) = 893+797 = 1690</a:t>
            </a:r>
          </a:p>
          <a:p>
            <a:pPr>
              <a:spcAft>
                <a:spcPts val="0"/>
              </a:spcAft>
            </a:pPr>
            <a:r>
              <a:rPr lang="en-US" sz="2400" dirty="0" smtClean="0">
                <a:latin typeface="Book Antiqua" pitchFamily="18" charset="0"/>
              </a:rPr>
              <a:t>StdDev </a:t>
            </a:r>
            <a:r>
              <a:rPr lang="en-US" sz="2400" dirty="0">
                <a:latin typeface="Book Antiqua" pitchFamily="18" charset="0"/>
              </a:rPr>
              <a:t>(P1) = </a:t>
            </a:r>
            <a:r>
              <a:rPr lang="en-US" sz="2400" dirty="0" smtClean="0">
                <a:latin typeface="Book Antiqua" pitchFamily="18" charset="0"/>
              </a:rPr>
              <a:t>0.893(250) =223</a:t>
            </a:r>
            <a:endParaRPr lang="en-US" sz="2400" dirty="0">
              <a:latin typeface="Book Antiqua" pitchFamily="18" charset="0"/>
            </a:endParaRPr>
          </a:p>
          <a:p>
            <a:pPr>
              <a:spcAft>
                <a:spcPts val="0"/>
              </a:spcAft>
            </a:pPr>
            <a:r>
              <a:rPr lang="en-US" sz="2400" dirty="0">
                <a:latin typeface="Book Antiqua" pitchFamily="18" charset="0"/>
              </a:rPr>
              <a:t>StdDev</a:t>
            </a:r>
            <a:r>
              <a:rPr lang="en-US" sz="2400" dirty="0" smtClean="0">
                <a:latin typeface="Book Antiqua" pitchFamily="18" charset="0"/>
              </a:rPr>
              <a:t> </a:t>
            </a:r>
            <a:r>
              <a:rPr lang="en-US" sz="2400" dirty="0">
                <a:latin typeface="Book Antiqua" pitchFamily="18" charset="0"/>
              </a:rPr>
              <a:t>(P2) = </a:t>
            </a:r>
            <a:r>
              <a:rPr lang="en-US" sz="2400" dirty="0" smtClean="0">
                <a:latin typeface="Book Antiqua" pitchFamily="18" charset="0"/>
              </a:rPr>
              <a:t>0.797(250) = 199</a:t>
            </a:r>
            <a:endParaRPr lang="en-US" sz="2400" dirty="0">
              <a:latin typeface="Book Antiqua" pitchFamily="18" charset="0"/>
            </a:endParaRPr>
          </a:p>
          <a:p>
            <a:pPr>
              <a:spcAft>
                <a:spcPts val="0"/>
              </a:spcAft>
            </a:pPr>
            <a:r>
              <a:rPr lang="en-US" sz="2400" dirty="0" smtClean="0">
                <a:latin typeface="Book Antiqua" pitchFamily="18" charset="0"/>
              </a:rPr>
              <a:t>Var </a:t>
            </a:r>
            <a:r>
              <a:rPr lang="en-US" sz="2400" dirty="0">
                <a:latin typeface="Book Antiqua" pitchFamily="18" charset="0"/>
              </a:rPr>
              <a:t>(P) = </a:t>
            </a:r>
            <a:r>
              <a:rPr lang="en-US" sz="2400" dirty="0" smtClean="0">
                <a:latin typeface="Book Antiqua" pitchFamily="18" charset="0"/>
              </a:rPr>
              <a:t>Var(P1)+Var(P2)</a:t>
            </a:r>
            <a:endParaRPr lang="en-US" sz="2400" dirty="0">
              <a:latin typeface="Book Antiqua" pitchFamily="18" charset="0"/>
            </a:endParaRPr>
          </a:p>
        </p:txBody>
      </p:sp>
    </p:spTree>
    <p:extLst>
      <p:ext uri="{BB962C8B-B14F-4D97-AF65-F5344CB8AC3E}">
        <p14:creationId xmlns:p14="http://schemas.microsoft.com/office/powerpoint/2010/main" val="12846881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dissolv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dissolv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dissolv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dissolve">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dissolv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dissolv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dissolv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dissolv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dissolve">
                                      <p:cBhvr>
                                        <p:cTn id="87" dur="500"/>
                                        <p:tgtEl>
                                          <p:spTgt spid="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dissolve">
                                      <p:cBhvr>
                                        <p:cTn id="9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7" name="Text Box 8"/>
          <p:cNvSpPr txBox="1">
            <a:spLocks noChangeArrowheads="1"/>
          </p:cNvSpPr>
          <p:nvPr/>
        </p:nvSpPr>
        <p:spPr bwMode="auto">
          <a:xfrm>
            <a:off x="0" y="980728"/>
            <a:ext cx="6372200" cy="684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600"/>
              </a:spcAft>
            </a:pPr>
            <a:r>
              <a:rPr lang="en-US" sz="2400" dirty="0">
                <a:latin typeface="Book Antiqua" pitchFamily="18" charset="0"/>
              </a:rPr>
              <a:t>Mean (P) </a:t>
            </a:r>
            <a:r>
              <a:rPr lang="en-US" sz="2400" dirty="0" smtClean="0">
                <a:latin typeface="Book Antiqua" pitchFamily="18" charset="0"/>
              </a:rPr>
              <a:t>= </a:t>
            </a:r>
            <a:r>
              <a:rPr lang="en-US" sz="2400" dirty="0">
                <a:latin typeface="Book Antiqua" pitchFamily="18" charset="0"/>
              </a:rPr>
              <a:t>1690</a:t>
            </a:r>
          </a:p>
          <a:p>
            <a:pPr>
              <a:spcAft>
                <a:spcPts val="600"/>
              </a:spcAft>
            </a:pPr>
            <a:r>
              <a:rPr lang="en-US" sz="2400" dirty="0" smtClean="0">
                <a:latin typeface="Book Antiqua" pitchFamily="18" charset="0"/>
              </a:rPr>
              <a:t>StdDev </a:t>
            </a:r>
            <a:r>
              <a:rPr lang="en-US" sz="2400" dirty="0">
                <a:latin typeface="Book Antiqua" pitchFamily="18" charset="0"/>
              </a:rPr>
              <a:t>(P1) = </a:t>
            </a:r>
            <a:r>
              <a:rPr lang="en-US" sz="2400" dirty="0" smtClean="0">
                <a:latin typeface="Book Antiqua" pitchFamily="18" charset="0"/>
              </a:rPr>
              <a:t>0.893(250) =223</a:t>
            </a:r>
            <a:endParaRPr lang="en-US" sz="2400" dirty="0">
              <a:latin typeface="Book Antiqua" pitchFamily="18" charset="0"/>
            </a:endParaRPr>
          </a:p>
          <a:p>
            <a:pPr>
              <a:spcAft>
                <a:spcPts val="600"/>
              </a:spcAft>
            </a:pPr>
            <a:r>
              <a:rPr lang="en-US" sz="2400" dirty="0">
                <a:latin typeface="Book Antiqua" pitchFamily="18" charset="0"/>
              </a:rPr>
              <a:t>StdDev</a:t>
            </a:r>
            <a:r>
              <a:rPr lang="en-US" sz="2400" dirty="0" smtClean="0">
                <a:latin typeface="Book Antiqua" pitchFamily="18" charset="0"/>
              </a:rPr>
              <a:t> </a:t>
            </a:r>
            <a:r>
              <a:rPr lang="en-US" sz="2400" dirty="0">
                <a:latin typeface="Book Antiqua" pitchFamily="18" charset="0"/>
              </a:rPr>
              <a:t>(P2) = </a:t>
            </a:r>
            <a:r>
              <a:rPr lang="en-US" sz="2400" dirty="0" smtClean="0">
                <a:latin typeface="Book Antiqua" pitchFamily="18" charset="0"/>
              </a:rPr>
              <a:t>0.797(250) = 199</a:t>
            </a:r>
            <a:endParaRPr lang="en-US" sz="2400" dirty="0">
              <a:latin typeface="Book Antiqua" pitchFamily="18" charset="0"/>
            </a:endParaRPr>
          </a:p>
          <a:p>
            <a:pPr>
              <a:spcAft>
                <a:spcPts val="600"/>
              </a:spcAft>
            </a:pPr>
            <a:r>
              <a:rPr lang="en-US" sz="2400" dirty="0" smtClean="0">
                <a:latin typeface="Book Antiqua" pitchFamily="18" charset="0"/>
              </a:rPr>
              <a:t>Var(P1) = (223)</a:t>
            </a:r>
            <a:r>
              <a:rPr lang="en-US" sz="2400" baseline="30000" dirty="0" smtClean="0">
                <a:latin typeface="Book Antiqua" pitchFamily="18" charset="0"/>
              </a:rPr>
              <a:t>2</a:t>
            </a:r>
            <a:r>
              <a:rPr lang="en-US" sz="2400" dirty="0" smtClean="0">
                <a:latin typeface="Book Antiqua" pitchFamily="18" charset="0"/>
              </a:rPr>
              <a:t> = 49824</a:t>
            </a:r>
          </a:p>
          <a:p>
            <a:pPr>
              <a:spcAft>
                <a:spcPts val="600"/>
              </a:spcAft>
            </a:pPr>
            <a:r>
              <a:rPr lang="en-US" sz="2400" dirty="0" smtClean="0">
                <a:latin typeface="Book Antiqua" pitchFamily="18" charset="0"/>
              </a:rPr>
              <a:t>Var(P2) </a:t>
            </a:r>
            <a:r>
              <a:rPr lang="en-US" sz="2400" dirty="0">
                <a:latin typeface="Book Antiqua" pitchFamily="18" charset="0"/>
              </a:rPr>
              <a:t>= </a:t>
            </a:r>
            <a:r>
              <a:rPr lang="en-US" sz="2400" dirty="0" smtClean="0">
                <a:latin typeface="Book Antiqua" pitchFamily="18" charset="0"/>
              </a:rPr>
              <a:t>(199)</a:t>
            </a:r>
            <a:r>
              <a:rPr lang="en-US" sz="2400" baseline="30000" dirty="0">
                <a:latin typeface="Book Antiqua" pitchFamily="18" charset="0"/>
              </a:rPr>
              <a:t>2 </a:t>
            </a:r>
            <a:r>
              <a:rPr lang="en-US" sz="2400" dirty="0">
                <a:latin typeface="Book Antiqua" pitchFamily="18" charset="0"/>
              </a:rPr>
              <a:t>= </a:t>
            </a:r>
            <a:r>
              <a:rPr lang="en-US" sz="2400" dirty="0" smtClean="0">
                <a:latin typeface="Book Antiqua" pitchFamily="18" charset="0"/>
              </a:rPr>
              <a:t>39720</a:t>
            </a:r>
          </a:p>
          <a:p>
            <a:pPr>
              <a:spcAft>
                <a:spcPts val="600"/>
              </a:spcAft>
            </a:pPr>
            <a:r>
              <a:rPr lang="en-US" sz="2400" dirty="0">
                <a:latin typeface="Book Antiqua" pitchFamily="18" charset="0"/>
              </a:rPr>
              <a:t>Var (P) = Var(P1)+Var(P2)</a:t>
            </a:r>
          </a:p>
          <a:p>
            <a:pPr>
              <a:spcAft>
                <a:spcPts val="600"/>
              </a:spcAft>
            </a:pPr>
            <a:r>
              <a:rPr lang="en-US" sz="2400" dirty="0">
                <a:latin typeface="Book Antiqua" pitchFamily="18" charset="0"/>
              </a:rPr>
              <a:t>Var (P) = </a:t>
            </a:r>
            <a:r>
              <a:rPr lang="en-US" sz="2400" dirty="0" smtClean="0">
                <a:latin typeface="Book Antiqua" pitchFamily="18" charset="0"/>
              </a:rPr>
              <a:t>49824 + 39720 = 89544</a:t>
            </a:r>
          </a:p>
          <a:p>
            <a:pPr>
              <a:spcAft>
                <a:spcPts val="600"/>
              </a:spcAft>
            </a:pPr>
            <a:r>
              <a:rPr lang="en-US" sz="2400" dirty="0" smtClean="0">
                <a:latin typeface="Book Antiqua" pitchFamily="18" charset="0"/>
              </a:rPr>
              <a:t>StdDev (P) = SQRT(Var(P))</a:t>
            </a:r>
          </a:p>
          <a:p>
            <a:pPr>
              <a:spcAft>
                <a:spcPts val="600"/>
              </a:spcAft>
            </a:pPr>
            <a:r>
              <a:rPr lang="en-US" sz="2400" dirty="0">
                <a:latin typeface="Book Antiqua" pitchFamily="18" charset="0"/>
              </a:rPr>
              <a:t>StdDev (P) = </a:t>
            </a:r>
            <a:r>
              <a:rPr lang="en-US" sz="2400" dirty="0" smtClean="0">
                <a:latin typeface="Book Antiqua" pitchFamily="18" charset="0"/>
              </a:rPr>
              <a:t>299</a:t>
            </a:r>
          </a:p>
          <a:p>
            <a:pPr>
              <a:spcAft>
                <a:spcPts val="600"/>
              </a:spcAft>
            </a:pPr>
            <a:r>
              <a:rPr lang="en-US" sz="2400" dirty="0">
                <a:latin typeface="Book Antiqua" pitchFamily="18" charset="0"/>
              </a:rPr>
              <a:t>If P has Normal Distribution, Compute</a:t>
            </a:r>
          </a:p>
          <a:p>
            <a:pPr>
              <a:spcAft>
                <a:spcPts val="600"/>
              </a:spcAft>
            </a:pPr>
            <a:r>
              <a:rPr lang="en-US" sz="2400" dirty="0">
                <a:latin typeface="Book Antiqua" pitchFamily="18" charset="0"/>
              </a:rPr>
              <a:t>Probability of P ≥ </a:t>
            </a:r>
            <a:r>
              <a:rPr lang="en-US" sz="2400" dirty="0" smtClean="0">
                <a:latin typeface="Book Antiqua" pitchFamily="18" charset="0"/>
              </a:rPr>
              <a:t>$2000</a:t>
            </a:r>
            <a:endParaRPr lang="en-US" sz="2400" dirty="0">
              <a:latin typeface="Book Antiqua" pitchFamily="18" charset="0"/>
            </a:endParaRPr>
          </a:p>
          <a:p>
            <a:pPr>
              <a:spcAft>
                <a:spcPts val="0"/>
              </a:spcAft>
            </a:pPr>
            <a:endParaRPr lang="en-US" sz="2400" dirty="0">
              <a:latin typeface="Book Antiqua" pitchFamily="18" charset="0"/>
            </a:endParaRPr>
          </a:p>
          <a:p>
            <a:pPr>
              <a:spcAft>
                <a:spcPts val="0"/>
              </a:spcAft>
            </a:pPr>
            <a:endParaRPr lang="en-US" sz="2400" dirty="0">
              <a:latin typeface="Book Antiqua" pitchFamily="18" charset="0"/>
            </a:endParaRPr>
          </a:p>
          <a:p>
            <a:pPr>
              <a:spcAft>
                <a:spcPts val="0"/>
              </a:spcAft>
            </a:pPr>
            <a:endParaRPr lang="en-US" sz="2400" dirty="0" smtClean="0">
              <a:latin typeface="Book Antiqua" pitchFamily="18" charset="0"/>
            </a:endParaRPr>
          </a:p>
          <a:p>
            <a:pPr>
              <a:spcAft>
                <a:spcPts val="0"/>
              </a:spcAft>
            </a:pPr>
            <a:endParaRPr lang="en-US" sz="2400" dirty="0">
              <a:latin typeface="Book Antiqua" pitchFamily="18" charset="0"/>
            </a:endParaRPr>
          </a:p>
          <a:p>
            <a:pPr>
              <a:spcAft>
                <a:spcPts val="0"/>
              </a:spcAft>
            </a:pPr>
            <a:endParaRPr lang="en-US" sz="2400" dirty="0">
              <a:latin typeface="Book Antiqua" pitchFamily="18" charset="0"/>
            </a:endParaRPr>
          </a:p>
        </p:txBody>
      </p:sp>
    </p:spTree>
    <p:extLst>
      <p:ext uri="{BB962C8B-B14F-4D97-AF65-F5344CB8AC3E}">
        <p14:creationId xmlns:p14="http://schemas.microsoft.com/office/powerpoint/2010/main" val="37354492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6248" y="971112"/>
            <a:ext cx="9144000" cy="1200329"/>
          </a:xfrm>
          <a:prstGeom prst="rect">
            <a:avLst/>
          </a:prstGeom>
          <a:noFill/>
          <a:ln w="9525">
            <a:noFill/>
            <a:miter lim="800000"/>
            <a:headEnd/>
            <a:tailEnd/>
          </a:ln>
        </p:spPr>
        <p:txBody>
          <a:bodyPr>
            <a:spAutoFit/>
          </a:bodyPr>
          <a:lstStyle/>
          <a:p>
            <a:r>
              <a:rPr lang="en-US" sz="2400" dirty="0" smtClean="0">
                <a:latin typeface="Book Antiqua" panose="02040602050305030304" pitchFamily="18" charset="0"/>
              </a:rPr>
              <a:t>Given the following project with three paths, compute the mean and StdDev of each path. </a:t>
            </a:r>
            <a:r>
              <a:rPr lang="en-US" sz="2400" dirty="0">
                <a:latin typeface="Book Antiqua" panose="02040602050305030304" pitchFamily="18" charset="0"/>
              </a:rPr>
              <a:t> </a:t>
            </a:r>
            <a:r>
              <a:rPr lang="en-US" sz="2400" dirty="0" smtClean="0">
                <a:latin typeface="Book Antiqua" panose="02040602050305030304" pitchFamily="18" charset="0"/>
              </a:rPr>
              <a:t>The pairs of numbers on each activity represent </a:t>
            </a:r>
            <a:r>
              <a:rPr lang="en-US" sz="2400" dirty="0">
                <a:latin typeface="Book Antiqua" panose="02040602050305030304" pitchFamily="18" charset="0"/>
              </a:rPr>
              <a:t>the mean and StdDev of </a:t>
            </a:r>
            <a:r>
              <a:rPr lang="en-US" sz="2400" dirty="0" smtClean="0">
                <a:latin typeface="Book Antiqua" panose="02040602050305030304" pitchFamily="18" charset="0"/>
              </a:rPr>
              <a:t>each activity. </a:t>
            </a:r>
            <a:endParaRPr lang="en-US" sz="2400" dirty="0">
              <a:latin typeface="Book Antiqua" panose="02040602050305030304" pitchFamily="18" charset="0"/>
            </a:endParaRPr>
          </a:p>
        </p:txBody>
      </p:sp>
      <p:pic>
        <p:nvPicPr>
          <p:cNvPr id="5" name="Picture 13" descr="Picture1.png"/>
          <p:cNvPicPr>
            <a:picLocks noChangeAspect="1"/>
          </p:cNvPicPr>
          <p:nvPr/>
        </p:nvPicPr>
        <p:blipFill>
          <a:blip r:embed="rId2" cstate="print"/>
          <a:srcRect/>
          <a:stretch>
            <a:fillRect/>
          </a:stretch>
        </p:blipFill>
        <p:spPr bwMode="auto">
          <a:xfrm>
            <a:off x="1835150" y="2759423"/>
            <a:ext cx="7308850" cy="3386137"/>
          </a:xfrm>
          <a:prstGeom prst="rect">
            <a:avLst/>
          </a:prstGeom>
          <a:noFill/>
          <a:ln w="9525">
            <a:noFill/>
            <a:miter lim="800000"/>
            <a:headEnd/>
            <a:tailEnd/>
          </a:ln>
        </p:spPr>
      </p:pic>
      <p:sp>
        <p:nvSpPr>
          <p:cNvPr id="6"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Project Scheduling</a:t>
            </a:r>
            <a:endParaRPr lang="en-US" sz="3600" dirty="0">
              <a:latin typeface="Impact" pitchFamily="34" charset="0"/>
            </a:endParaRPr>
          </a:p>
        </p:txBody>
      </p:sp>
    </p:spTree>
    <p:extLst>
      <p:ext uri="{BB962C8B-B14F-4D97-AF65-F5344CB8AC3E}">
        <p14:creationId xmlns:p14="http://schemas.microsoft.com/office/powerpoint/2010/main" val="17396950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 y="2667000"/>
            <a:ext cx="2628900" cy="1447800"/>
          </a:xfrm>
          <a:prstGeom prst="rect">
            <a:avLst/>
          </a:prstGeom>
          <a:noFill/>
          <a:ln w="3810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itchFamily="2" charset="2"/>
              <a:buNone/>
            </a:pPr>
            <a:r>
              <a:rPr lang="en-US" kern="0" smtClean="0">
                <a:solidFill>
                  <a:srgbClr val="558ED5"/>
                </a:solidFill>
                <a:ea typeface="ＭＳ Ｐゴシック" pitchFamily="-64" charset="-128"/>
                <a:cs typeface="Arial" charset="0"/>
              </a:rPr>
              <a:t>m</a:t>
            </a:r>
            <a:r>
              <a:rPr lang="en-US" i="1" kern="0" baseline="-25000" smtClean="0">
                <a:solidFill>
                  <a:srgbClr val="558ED5"/>
                </a:solidFill>
                <a:ea typeface="ＭＳ Ｐゴシック" pitchFamily="-64" charset="-128"/>
                <a:cs typeface="Arial" charset="0"/>
              </a:rPr>
              <a:t>CP</a:t>
            </a:r>
            <a:r>
              <a:rPr lang="en-US" kern="0" smtClean="0">
                <a:solidFill>
                  <a:srgbClr val="558ED5"/>
                </a:solidFill>
                <a:ea typeface="ＭＳ Ｐゴシック" pitchFamily="-64" charset="-128"/>
                <a:cs typeface="Arial" charset="0"/>
              </a:rPr>
              <a:t>=  </a:t>
            </a:r>
            <a:r>
              <a:rPr lang="en-US" b="1" kern="0" smtClean="0">
                <a:solidFill>
                  <a:srgbClr val="558ED5"/>
                </a:solidFill>
                <a:ea typeface="ＭＳ Ｐゴシック" pitchFamily="-64" charset="-128"/>
                <a:cs typeface="Arial" charset="0"/>
                <a:sym typeface="Symbol" pitchFamily="-64" charset="2"/>
              </a:rPr>
              <a:t>6+4</a:t>
            </a:r>
            <a:r>
              <a:rPr lang="en-US" kern="0" smtClean="0">
                <a:solidFill>
                  <a:srgbClr val="558ED5"/>
                </a:solidFill>
                <a:ea typeface="ＭＳ Ｐゴシック" pitchFamily="-64" charset="-128"/>
                <a:cs typeface="Arial" charset="0"/>
              </a:rPr>
              <a:t> = </a:t>
            </a:r>
            <a:r>
              <a:rPr lang="en-US" b="1" kern="0" smtClean="0">
                <a:solidFill>
                  <a:srgbClr val="558ED5"/>
                </a:solidFill>
                <a:ea typeface="ＭＳ Ｐゴシック" pitchFamily="-64" charset="-128"/>
                <a:cs typeface="Arial" charset="0"/>
                <a:sym typeface="Symbol" pitchFamily="-64" charset="2"/>
              </a:rPr>
              <a:t>10</a:t>
            </a:r>
          </a:p>
          <a:p>
            <a:pPr>
              <a:spcBef>
                <a:spcPct val="0"/>
              </a:spcBef>
              <a:buFont typeface="Symbol" pitchFamily="-64" charset="2"/>
              <a:buNone/>
            </a:pPr>
            <a:r>
              <a:rPr lang="en-US" kern="0" smtClean="0">
                <a:solidFill>
                  <a:srgbClr val="558ED5"/>
                </a:solidFill>
                <a:ea typeface="ＭＳ Ｐゴシック" pitchFamily="-64" charset="-128"/>
                <a:cs typeface="Arial" charset="0"/>
                <a:sym typeface="Symbol" pitchFamily="-64" charset="2"/>
              </a:rPr>
              <a:t></a:t>
            </a:r>
            <a:r>
              <a:rPr lang="en-US" kern="0" baseline="30000" smtClean="0">
                <a:solidFill>
                  <a:srgbClr val="558ED5"/>
                </a:solidFill>
                <a:ea typeface="ＭＳ Ｐゴシック" pitchFamily="-64" charset="-128"/>
                <a:cs typeface="Arial" charset="0"/>
                <a:sym typeface="Symbol" pitchFamily="-64" charset="2"/>
              </a:rPr>
              <a:t>2</a:t>
            </a:r>
            <a:r>
              <a:rPr lang="en-US" kern="0" baseline="-25000" smtClean="0">
                <a:solidFill>
                  <a:srgbClr val="558ED5"/>
                </a:solidFill>
                <a:ea typeface="ＭＳ Ｐゴシック" pitchFamily="-64" charset="-128"/>
                <a:cs typeface="Arial" charset="0"/>
                <a:sym typeface="Symbol" pitchFamily="-64" charset="2"/>
              </a:rPr>
              <a:t>CP</a:t>
            </a:r>
            <a:r>
              <a:rPr lang="en-US" kern="0" smtClean="0">
                <a:solidFill>
                  <a:srgbClr val="558ED5"/>
                </a:solidFill>
                <a:ea typeface="ＭＳ Ｐゴシック" pitchFamily="-64" charset="-128"/>
                <a:cs typeface="Arial" charset="0"/>
                <a:sym typeface="Symbol" pitchFamily="-64" charset="2"/>
              </a:rPr>
              <a:t> = </a:t>
            </a:r>
            <a:r>
              <a:rPr lang="en-US" b="1" kern="0" smtClean="0">
                <a:solidFill>
                  <a:srgbClr val="558ED5"/>
                </a:solidFill>
                <a:ea typeface="ＭＳ Ｐゴシック" pitchFamily="-64" charset="-128"/>
                <a:cs typeface="Arial" charset="0"/>
                <a:sym typeface="Symbol" pitchFamily="-64" charset="2"/>
              </a:rPr>
              <a:t>1</a:t>
            </a:r>
            <a:r>
              <a:rPr lang="en-US" b="1" kern="0" baseline="30000" smtClean="0">
                <a:solidFill>
                  <a:srgbClr val="558ED5"/>
                </a:solidFill>
                <a:ea typeface="ＭＳ Ｐゴシック" pitchFamily="-64" charset="-128"/>
                <a:cs typeface="Arial" charset="0"/>
                <a:sym typeface="Symbol" pitchFamily="-64" charset="2"/>
              </a:rPr>
              <a:t>2</a:t>
            </a:r>
            <a:r>
              <a:rPr lang="en-US" kern="0" smtClean="0">
                <a:solidFill>
                  <a:srgbClr val="558ED5"/>
                </a:solidFill>
                <a:ea typeface="ＭＳ Ｐゴシック" pitchFamily="-64" charset="-128"/>
                <a:cs typeface="Arial" charset="0"/>
                <a:sym typeface="Symbol" pitchFamily="-64" charset="2"/>
              </a:rPr>
              <a:t>+</a:t>
            </a:r>
            <a:r>
              <a:rPr lang="en-US" b="1" kern="0" smtClean="0">
                <a:solidFill>
                  <a:srgbClr val="558ED5"/>
                </a:solidFill>
                <a:ea typeface="ＭＳ Ｐゴシック" pitchFamily="-64" charset="-128"/>
                <a:cs typeface="Arial" charset="0"/>
                <a:sym typeface="Symbol" pitchFamily="-64" charset="2"/>
              </a:rPr>
              <a:t>2</a:t>
            </a:r>
            <a:r>
              <a:rPr lang="en-US" b="1" kern="0" baseline="30000" smtClean="0">
                <a:solidFill>
                  <a:srgbClr val="558ED5"/>
                </a:solidFill>
                <a:ea typeface="ＭＳ Ｐゴシック" pitchFamily="-64" charset="-128"/>
                <a:cs typeface="Arial" charset="0"/>
                <a:sym typeface="Symbol" pitchFamily="-64" charset="2"/>
              </a:rPr>
              <a:t>2</a:t>
            </a:r>
            <a:r>
              <a:rPr lang="en-US" kern="0" smtClean="0">
                <a:solidFill>
                  <a:srgbClr val="558ED5"/>
                </a:solidFill>
                <a:ea typeface="ＭＳ Ｐゴシック" pitchFamily="-64" charset="-128"/>
                <a:cs typeface="Arial" charset="0"/>
                <a:sym typeface="Symbol" pitchFamily="-64" charset="2"/>
              </a:rPr>
              <a:t> = </a:t>
            </a:r>
            <a:r>
              <a:rPr lang="en-US" b="1" kern="0" smtClean="0">
                <a:solidFill>
                  <a:srgbClr val="558ED5"/>
                </a:solidFill>
                <a:ea typeface="ＭＳ Ｐゴシック" pitchFamily="-64" charset="-128"/>
                <a:cs typeface="Arial" charset="0"/>
                <a:sym typeface="Symbol" pitchFamily="-64" charset="2"/>
              </a:rPr>
              <a:t>5</a:t>
            </a:r>
          </a:p>
          <a:p>
            <a:pPr>
              <a:spcBef>
                <a:spcPct val="0"/>
              </a:spcBef>
              <a:buFont typeface="Wingdings" pitchFamily="2" charset="2"/>
              <a:buNone/>
            </a:pPr>
            <a:r>
              <a:rPr lang="en-US" kern="0" smtClean="0">
                <a:solidFill>
                  <a:srgbClr val="558ED5"/>
                </a:solidFill>
                <a:ea typeface="ＭＳ Ｐゴシック" pitchFamily="-64" charset="-128"/>
                <a:cs typeface="Arial" charset="0"/>
                <a:sym typeface="Symbol" pitchFamily="-64" charset="2"/>
              </a:rPr>
              <a:t></a:t>
            </a:r>
            <a:r>
              <a:rPr lang="en-US" kern="0" baseline="-25000" smtClean="0">
                <a:solidFill>
                  <a:srgbClr val="558ED5"/>
                </a:solidFill>
                <a:ea typeface="ＭＳ Ｐゴシック" pitchFamily="-64" charset="-128"/>
                <a:cs typeface="Arial" charset="0"/>
                <a:sym typeface="Symbol" pitchFamily="-64" charset="2"/>
              </a:rPr>
              <a:t>CP</a:t>
            </a:r>
            <a:r>
              <a:rPr lang="en-US" kern="0" smtClean="0">
                <a:solidFill>
                  <a:srgbClr val="558ED5"/>
                </a:solidFill>
                <a:ea typeface="ＭＳ Ｐゴシック" pitchFamily="-64" charset="-128"/>
                <a:cs typeface="Arial" charset="0"/>
                <a:sym typeface="Symbol" pitchFamily="-64" charset="2"/>
              </a:rPr>
              <a:t> = 2.24</a:t>
            </a:r>
            <a:endParaRPr lang="en-US" b="1" kern="0" smtClean="0">
              <a:ea typeface="ＭＳ Ｐゴシック" pitchFamily="-64" charset="-128"/>
              <a:cs typeface="Arial" charset="0"/>
              <a:sym typeface="Symbol" pitchFamily="-64" charset="2"/>
            </a:endParaRPr>
          </a:p>
          <a:p>
            <a:pPr>
              <a:spcBef>
                <a:spcPct val="0"/>
              </a:spcBef>
              <a:buFont typeface="Symbol" pitchFamily="-64" charset="2"/>
              <a:buNone/>
            </a:pPr>
            <a:endParaRPr lang="en-US" kern="0" smtClean="0">
              <a:ea typeface="ＭＳ Ｐゴシック" pitchFamily="-64" charset="-128"/>
              <a:cs typeface="Arial" charset="0"/>
            </a:endParaRPr>
          </a:p>
          <a:p>
            <a:pPr lvl="1"/>
            <a:endParaRPr lang="en-US" altLang="ja-JP" sz="2400" kern="0" smtClean="0">
              <a:ea typeface="ＭＳ Ｐゴシック" pitchFamily="-64" charset="-128"/>
              <a:cs typeface="Arial" charset="0"/>
              <a:sym typeface="Symbol" pitchFamily="-64" charset="2"/>
            </a:endParaRPr>
          </a:p>
          <a:p>
            <a:pPr>
              <a:buFont typeface="Wingdings" pitchFamily="2" charset="2"/>
              <a:buNone/>
            </a:pPr>
            <a:endParaRPr lang="en-US" kern="0" smtClean="0">
              <a:cs typeface="Arial" charset="0"/>
              <a:sym typeface="Symbol" pitchFamily="-64" charset="2"/>
            </a:endParaRPr>
          </a:p>
          <a:p>
            <a:pPr>
              <a:buFont typeface="Wingdings" pitchFamily="2" charset="2"/>
              <a:buNone/>
            </a:pPr>
            <a:endParaRPr lang="en-US" kern="0" dirty="0" smtClean="0">
              <a:cs typeface="Arial" charset="0"/>
              <a:sym typeface="Symbol" pitchFamily="-64" charset="2"/>
            </a:endParaRPr>
          </a:p>
        </p:txBody>
      </p:sp>
      <p:sp>
        <p:nvSpPr>
          <p:cNvPr id="5" name="Content Placeholder 2"/>
          <p:cNvSpPr txBox="1">
            <a:spLocks/>
          </p:cNvSpPr>
          <p:nvPr/>
        </p:nvSpPr>
        <p:spPr bwMode="auto">
          <a:xfrm>
            <a:off x="76200" y="4313307"/>
            <a:ext cx="3124200" cy="1812637"/>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itchFamily="2" charset="2"/>
              <a:buNone/>
            </a:pPr>
            <a:r>
              <a:rPr lang="en-US" kern="0" smtClean="0">
                <a:solidFill>
                  <a:srgbClr val="00B050"/>
                </a:solidFill>
                <a:cs typeface="Arial" charset="0"/>
              </a:rPr>
              <a:t>m</a:t>
            </a:r>
            <a:r>
              <a:rPr lang="en-US" i="1" kern="0" baseline="-25000" smtClean="0">
                <a:solidFill>
                  <a:srgbClr val="00B050"/>
                </a:solidFill>
                <a:cs typeface="Arial" charset="0"/>
              </a:rPr>
              <a:t>CP</a:t>
            </a:r>
            <a:r>
              <a:rPr lang="en-US" kern="0" smtClean="0">
                <a:solidFill>
                  <a:srgbClr val="00B050"/>
                </a:solidFill>
                <a:cs typeface="Arial" charset="0"/>
              </a:rPr>
              <a:t>=  </a:t>
            </a:r>
            <a:r>
              <a:rPr lang="en-US" b="1" kern="0" smtClean="0">
                <a:solidFill>
                  <a:srgbClr val="00B050"/>
                </a:solidFill>
                <a:cs typeface="Arial" charset="0"/>
                <a:sym typeface="Symbol" pitchFamily="-64" charset="2"/>
              </a:rPr>
              <a:t>3+2+3</a:t>
            </a:r>
            <a:r>
              <a:rPr lang="en-US" kern="0" smtClean="0">
                <a:solidFill>
                  <a:srgbClr val="00B050"/>
                </a:solidFill>
                <a:cs typeface="Arial" charset="0"/>
              </a:rPr>
              <a:t> = </a:t>
            </a:r>
            <a:r>
              <a:rPr lang="en-US" b="1" kern="0" smtClean="0">
                <a:solidFill>
                  <a:srgbClr val="00B050"/>
                </a:solidFill>
                <a:cs typeface="Arial" charset="0"/>
                <a:sym typeface="Symbol" pitchFamily="-64" charset="2"/>
              </a:rPr>
              <a:t>8</a:t>
            </a:r>
          </a:p>
          <a:p>
            <a:pPr>
              <a:spcBef>
                <a:spcPct val="0"/>
              </a:spcBef>
              <a:buFont typeface="Symbol" pitchFamily="-64" charset="2"/>
              <a:buNone/>
            </a:pPr>
            <a:r>
              <a:rPr lang="en-US" kern="0" smtClean="0">
                <a:solidFill>
                  <a:srgbClr val="00B050"/>
                </a:solidFill>
                <a:cs typeface="Arial" charset="0"/>
                <a:sym typeface="Symbol" pitchFamily="-64" charset="2"/>
              </a:rPr>
              <a:t></a:t>
            </a:r>
            <a:r>
              <a:rPr lang="en-US" kern="0" baseline="30000" smtClean="0">
                <a:solidFill>
                  <a:srgbClr val="00B050"/>
                </a:solidFill>
                <a:cs typeface="Arial" charset="0"/>
                <a:sym typeface="Symbol" pitchFamily="-64" charset="2"/>
              </a:rPr>
              <a:t>2</a:t>
            </a:r>
            <a:r>
              <a:rPr lang="en-US" kern="0" baseline="-25000" smtClean="0">
                <a:solidFill>
                  <a:srgbClr val="00B050"/>
                </a:solidFill>
                <a:cs typeface="Arial" charset="0"/>
                <a:sym typeface="Symbol" pitchFamily="-64" charset="2"/>
              </a:rPr>
              <a:t>CP</a:t>
            </a:r>
            <a:r>
              <a:rPr lang="en-US" kern="0" smtClean="0">
                <a:solidFill>
                  <a:srgbClr val="00B050"/>
                </a:solidFill>
                <a:cs typeface="Arial" charset="0"/>
                <a:sym typeface="Symbol" pitchFamily="-64" charset="2"/>
              </a:rPr>
              <a:t> = </a:t>
            </a:r>
            <a:r>
              <a:rPr lang="en-US" b="1" kern="0" smtClean="0">
                <a:solidFill>
                  <a:srgbClr val="00B050"/>
                </a:solidFill>
                <a:cs typeface="Arial" charset="0"/>
                <a:sym typeface="Symbol" pitchFamily="-64" charset="2"/>
              </a:rPr>
              <a:t>0.5</a:t>
            </a:r>
            <a:r>
              <a:rPr lang="en-US" b="1" kern="0" baseline="30000" smtClean="0">
                <a:solidFill>
                  <a:srgbClr val="00B050"/>
                </a:solidFill>
                <a:cs typeface="Arial" charset="0"/>
                <a:sym typeface="Symbol" pitchFamily="-64" charset="2"/>
              </a:rPr>
              <a:t>2</a:t>
            </a:r>
            <a:r>
              <a:rPr lang="en-US" kern="0" smtClean="0">
                <a:solidFill>
                  <a:srgbClr val="00B050"/>
                </a:solidFill>
                <a:cs typeface="Arial" charset="0"/>
                <a:sym typeface="Symbol" pitchFamily="-64" charset="2"/>
              </a:rPr>
              <a:t>+</a:t>
            </a:r>
            <a:r>
              <a:rPr lang="en-US" b="1" kern="0" smtClean="0">
                <a:solidFill>
                  <a:srgbClr val="00B050"/>
                </a:solidFill>
                <a:cs typeface="Arial" charset="0"/>
                <a:sym typeface="Symbol" pitchFamily="-64" charset="2"/>
              </a:rPr>
              <a:t>0.5</a:t>
            </a:r>
            <a:r>
              <a:rPr lang="en-US" b="1" kern="0" baseline="30000" smtClean="0">
                <a:solidFill>
                  <a:srgbClr val="00B050"/>
                </a:solidFill>
                <a:cs typeface="Arial" charset="0"/>
                <a:sym typeface="Symbol" pitchFamily="-64" charset="2"/>
              </a:rPr>
              <a:t>2</a:t>
            </a:r>
            <a:r>
              <a:rPr lang="en-US" kern="0" smtClean="0">
                <a:solidFill>
                  <a:srgbClr val="00B050"/>
                </a:solidFill>
                <a:cs typeface="Arial" charset="0"/>
                <a:sym typeface="Symbol" pitchFamily="-64" charset="2"/>
              </a:rPr>
              <a:t>+</a:t>
            </a:r>
            <a:r>
              <a:rPr lang="en-US" b="1" kern="0" smtClean="0">
                <a:solidFill>
                  <a:srgbClr val="00B050"/>
                </a:solidFill>
                <a:cs typeface="Arial" charset="0"/>
                <a:sym typeface="Symbol" pitchFamily="-64" charset="2"/>
              </a:rPr>
              <a:t>1</a:t>
            </a:r>
            <a:r>
              <a:rPr lang="en-US" b="1" kern="0" baseline="30000" smtClean="0">
                <a:solidFill>
                  <a:srgbClr val="00B050"/>
                </a:solidFill>
                <a:cs typeface="Arial" charset="0"/>
                <a:sym typeface="Symbol" pitchFamily="-64" charset="2"/>
              </a:rPr>
              <a:t>2</a:t>
            </a:r>
            <a:r>
              <a:rPr lang="en-US" kern="0" smtClean="0">
                <a:solidFill>
                  <a:srgbClr val="00B050"/>
                </a:solidFill>
                <a:cs typeface="Arial" charset="0"/>
                <a:sym typeface="Symbol" pitchFamily="-64" charset="2"/>
              </a:rPr>
              <a:t> </a:t>
            </a:r>
          </a:p>
          <a:p>
            <a:pPr>
              <a:spcBef>
                <a:spcPct val="0"/>
              </a:spcBef>
              <a:buFont typeface="Symbol" pitchFamily="-64" charset="2"/>
              <a:buNone/>
            </a:pPr>
            <a:r>
              <a:rPr lang="en-US" kern="0" smtClean="0">
                <a:solidFill>
                  <a:srgbClr val="00B050"/>
                </a:solidFill>
                <a:cs typeface="Arial" charset="0"/>
                <a:sym typeface="Symbol" pitchFamily="-64" charset="2"/>
              </a:rPr>
              <a:t></a:t>
            </a:r>
            <a:r>
              <a:rPr lang="en-US" kern="0" baseline="30000" smtClean="0">
                <a:solidFill>
                  <a:srgbClr val="00B050"/>
                </a:solidFill>
                <a:cs typeface="Arial" charset="0"/>
                <a:sym typeface="Symbol" pitchFamily="-64" charset="2"/>
              </a:rPr>
              <a:t>2</a:t>
            </a:r>
            <a:r>
              <a:rPr lang="en-US" kern="0" baseline="-25000" smtClean="0">
                <a:solidFill>
                  <a:srgbClr val="00B050"/>
                </a:solidFill>
                <a:cs typeface="Arial" charset="0"/>
                <a:sym typeface="Symbol" pitchFamily="-64" charset="2"/>
              </a:rPr>
              <a:t>CP</a:t>
            </a:r>
            <a:r>
              <a:rPr lang="en-US" kern="0" smtClean="0">
                <a:solidFill>
                  <a:srgbClr val="00B050"/>
                </a:solidFill>
                <a:cs typeface="Arial" charset="0"/>
                <a:sym typeface="Symbol" pitchFamily="-64" charset="2"/>
              </a:rPr>
              <a:t>  = </a:t>
            </a:r>
            <a:r>
              <a:rPr lang="en-US" b="1" kern="0" smtClean="0">
                <a:solidFill>
                  <a:srgbClr val="00B050"/>
                </a:solidFill>
                <a:cs typeface="Arial" charset="0"/>
                <a:sym typeface="Symbol" pitchFamily="-64" charset="2"/>
              </a:rPr>
              <a:t>1.5</a:t>
            </a:r>
          </a:p>
          <a:p>
            <a:pPr>
              <a:spcBef>
                <a:spcPct val="0"/>
              </a:spcBef>
              <a:buFont typeface="Wingdings" pitchFamily="2" charset="2"/>
              <a:buNone/>
            </a:pPr>
            <a:r>
              <a:rPr lang="en-US" kern="0" smtClean="0">
                <a:solidFill>
                  <a:srgbClr val="00B050"/>
                </a:solidFill>
                <a:cs typeface="Arial" charset="0"/>
                <a:sym typeface="Symbol" pitchFamily="-64" charset="2"/>
              </a:rPr>
              <a:t></a:t>
            </a:r>
            <a:r>
              <a:rPr lang="en-US" kern="0" baseline="-25000" smtClean="0">
                <a:solidFill>
                  <a:srgbClr val="00B050"/>
                </a:solidFill>
                <a:cs typeface="Arial" charset="0"/>
                <a:sym typeface="Symbol" pitchFamily="-64" charset="2"/>
              </a:rPr>
              <a:t>CP</a:t>
            </a:r>
            <a:r>
              <a:rPr lang="en-US" kern="0" smtClean="0">
                <a:solidFill>
                  <a:srgbClr val="00B050"/>
                </a:solidFill>
                <a:cs typeface="Arial" charset="0"/>
                <a:sym typeface="Symbol" pitchFamily="-64" charset="2"/>
              </a:rPr>
              <a:t> = 1.22</a:t>
            </a:r>
            <a:endParaRPr lang="en-US" b="1" kern="0" smtClean="0">
              <a:solidFill>
                <a:srgbClr val="00B050"/>
              </a:solidFill>
              <a:cs typeface="Arial" charset="0"/>
              <a:sym typeface="Symbol" pitchFamily="-64" charset="2"/>
            </a:endParaRPr>
          </a:p>
          <a:p>
            <a:pPr>
              <a:spcBef>
                <a:spcPct val="0"/>
              </a:spcBef>
              <a:buFont typeface="Symbol" pitchFamily="-64" charset="2"/>
              <a:buNone/>
            </a:pPr>
            <a:endParaRPr lang="en-US" b="1" kern="0" smtClean="0">
              <a:cs typeface="Arial" charset="0"/>
              <a:sym typeface="Symbol" pitchFamily="-64" charset="2"/>
            </a:endParaRPr>
          </a:p>
          <a:p>
            <a:pPr>
              <a:spcBef>
                <a:spcPct val="0"/>
              </a:spcBef>
              <a:buFont typeface="Symbol" pitchFamily="-64" charset="2"/>
              <a:buNone/>
            </a:pPr>
            <a:endParaRPr lang="en-US" kern="0" smtClean="0">
              <a:cs typeface="Arial" charset="0"/>
            </a:endParaRPr>
          </a:p>
          <a:p>
            <a:pPr lvl="1">
              <a:buFont typeface="Wingdings" pitchFamily="2" charset="2"/>
              <a:buNone/>
            </a:pPr>
            <a:endParaRPr lang="en-US" sz="2400" kern="0" dirty="0" smtClean="0">
              <a:cs typeface="Arial" charset="0"/>
              <a:sym typeface="Symbol" pitchFamily="-64" charset="2"/>
            </a:endParaRPr>
          </a:p>
        </p:txBody>
      </p:sp>
      <p:sp>
        <p:nvSpPr>
          <p:cNvPr id="6" name="Rectangle 15"/>
          <p:cNvSpPr>
            <a:spLocks noChangeArrowheads="1"/>
          </p:cNvSpPr>
          <p:nvPr/>
        </p:nvSpPr>
        <p:spPr bwMode="auto">
          <a:xfrm>
            <a:off x="3418626" y="4747499"/>
            <a:ext cx="5725374" cy="1200329"/>
          </a:xfrm>
          <a:prstGeom prst="rect">
            <a:avLst/>
          </a:prstGeom>
          <a:noFill/>
          <a:ln w="9525">
            <a:noFill/>
            <a:miter lim="800000"/>
            <a:headEnd/>
            <a:tailEnd/>
          </a:ln>
        </p:spPr>
        <p:txBody>
          <a:bodyPr wrap="square">
            <a:spAutoFit/>
          </a:bodyPr>
          <a:lstStyle/>
          <a:p>
            <a:r>
              <a:rPr lang="en-US" sz="2400" dirty="0">
                <a:latin typeface="Book Antiqua" panose="02040602050305030304" pitchFamily="18" charset="0"/>
              </a:rPr>
              <a:t>The probability of competing the Project in not more than 12 days is  0.72×0.81×1 = 0.58</a:t>
            </a:r>
          </a:p>
        </p:txBody>
      </p:sp>
      <p:sp>
        <p:nvSpPr>
          <p:cNvPr id="7" name="Rectangle 6"/>
          <p:cNvSpPr/>
          <p:nvPr/>
        </p:nvSpPr>
        <p:spPr>
          <a:xfrm>
            <a:off x="76200" y="1259002"/>
            <a:ext cx="2819400" cy="1200329"/>
          </a:xfrm>
          <a:prstGeom prst="rect">
            <a:avLst/>
          </a:prstGeom>
          <a:ln w="38100">
            <a:solidFill>
              <a:srgbClr val="FF0000"/>
            </a:solidFill>
          </a:ln>
        </p:spPr>
        <p:txBody>
          <a:bodyPr wrap="square">
            <a:spAutoFit/>
          </a:bodyPr>
          <a:lstStyle/>
          <a:p>
            <a:r>
              <a:rPr lang="en-US" sz="2400" dirty="0" err="1">
                <a:solidFill>
                  <a:srgbClr val="FF0000"/>
                </a:solidFill>
                <a:latin typeface="Book Antiqua" panose="02040602050305030304" pitchFamily="18" charset="0"/>
              </a:rPr>
              <a:t>m</a:t>
            </a:r>
            <a:r>
              <a:rPr lang="en-US" sz="2400" i="1" baseline="-25000" dirty="0" err="1">
                <a:solidFill>
                  <a:srgbClr val="FF0000"/>
                </a:solidFill>
                <a:latin typeface="Book Antiqua" panose="02040602050305030304" pitchFamily="18" charset="0"/>
              </a:rPr>
              <a:t>CP</a:t>
            </a:r>
            <a:r>
              <a:rPr lang="en-US" sz="2400" dirty="0">
                <a:solidFill>
                  <a:srgbClr val="FF0000"/>
                </a:solidFill>
                <a:latin typeface="Book Antiqua" panose="02040602050305030304" pitchFamily="18" charset="0"/>
              </a:rPr>
              <a:t>=  </a:t>
            </a:r>
            <a:r>
              <a:rPr lang="en-US" sz="2400" b="1" dirty="0">
                <a:solidFill>
                  <a:srgbClr val="FF0000"/>
                </a:solidFill>
                <a:latin typeface="Book Antiqua" panose="02040602050305030304" pitchFamily="18" charset="0"/>
                <a:sym typeface="Symbol" pitchFamily="-64" charset="2"/>
              </a:rPr>
              <a:t>4+4+3</a:t>
            </a:r>
            <a:r>
              <a:rPr lang="en-US" sz="2400" dirty="0">
                <a:solidFill>
                  <a:srgbClr val="FF0000"/>
                </a:solidFill>
                <a:latin typeface="Book Antiqua" panose="02040602050305030304" pitchFamily="18" charset="0"/>
              </a:rPr>
              <a:t> = </a:t>
            </a:r>
            <a:r>
              <a:rPr lang="en-US" sz="2400" b="1" dirty="0">
                <a:solidFill>
                  <a:srgbClr val="FF0000"/>
                </a:solidFill>
                <a:latin typeface="Book Antiqua" panose="02040602050305030304" pitchFamily="18" charset="0"/>
                <a:sym typeface="Symbol" pitchFamily="-64" charset="2"/>
              </a:rPr>
              <a:t>11</a:t>
            </a:r>
          </a:p>
          <a:p>
            <a:r>
              <a:rPr lang="en-US" sz="2400" dirty="0">
                <a:solidFill>
                  <a:srgbClr val="FF0000"/>
                </a:solidFill>
                <a:latin typeface="Book Antiqua" panose="02040602050305030304" pitchFamily="18" charset="0"/>
                <a:sym typeface="Symbol" pitchFamily="-64" charset="2"/>
              </a:rPr>
              <a:t></a:t>
            </a:r>
            <a:r>
              <a:rPr lang="en-US" sz="2400" baseline="30000" dirty="0">
                <a:solidFill>
                  <a:srgbClr val="FF0000"/>
                </a:solidFill>
                <a:latin typeface="Book Antiqua" panose="02040602050305030304" pitchFamily="18" charset="0"/>
                <a:sym typeface="Symbol" pitchFamily="-64" charset="2"/>
              </a:rPr>
              <a:t>2</a:t>
            </a:r>
            <a:r>
              <a:rPr lang="en-US" sz="2400" baseline="-25000" dirty="0">
                <a:solidFill>
                  <a:srgbClr val="FF0000"/>
                </a:solidFill>
                <a:latin typeface="Book Antiqua" panose="02040602050305030304" pitchFamily="18" charset="0"/>
                <a:sym typeface="Symbol" pitchFamily="-64" charset="2"/>
              </a:rPr>
              <a:t>CP</a:t>
            </a:r>
            <a:r>
              <a:rPr lang="en-US" sz="2400" dirty="0">
                <a:solidFill>
                  <a:srgbClr val="FF0000"/>
                </a:solidFill>
                <a:latin typeface="Book Antiqua" panose="02040602050305030304" pitchFamily="18" charset="0"/>
                <a:sym typeface="Symbol" pitchFamily="-64" charset="2"/>
              </a:rPr>
              <a:t> = </a:t>
            </a:r>
            <a:r>
              <a:rPr lang="en-US" sz="2400" b="1" dirty="0">
                <a:solidFill>
                  <a:srgbClr val="FF0000"/>
                </a:solidFill>
                <a:latin typeface="Book Antiqua" panose="02040602050305030304" pitchFamily="18" charset="0"/>
                <a:sym typeface="Symbol" pitchFamily="-64" charset="2"/>
              </a:rPr>
              <a:t>1</a:t>
            </a:r>
            <a:r>
              <a:rPr lang="en-US" sz="2400" b="1" baseline="30000" dirty="0">
                <a:solidFill>
                  <a:srgbClr val="FF0000"/>
                </a:solidFill>
                <a:latin typeface="Book Antiqua" panose="02040602050305030304" pitchFamily="18" charset="0"/>
                <a:sym typeface="Symbol" pitchFamily="-64" charset="2"/>
              </a:rPr>
              <a:t>2</a:t>
            </a:r>
            <a:r>
              <a:rPr lang="en-US" sz="2400" dirty="0">
                <a:solidFill>
                  <a:srgbClr val="FF0000"/>
                </a:solidFill>
                <a:latin typeface="Book Antiqua" panose="02040602050305030304" pitchFamily="18" charset="0"/>
                <a:sym typeface="Symbol" pitchFamily="-64" charset="2"/>
              </a:rPr>
              <a:t>+</a:t>
            </a:r>
            <a:r>
              <a:rPr lang="en-US" sz="2400" b="1" dirty="0">
                <a:solidFill>
                  <a:srgbClr val="FF0000"/>
                </a:solidFill>
                <a:latin typeface="Book Antiqua" panose="02040602050305030304" pitchFamily="18" charset="0"/>
                <a:sym typeface="Symbol" pitchFamily="-64" charset="2"/>
              </a:rPr>
              <a:t>1</a:t>
            </a:r>
            <a:r>
              <a:rPr lang="en-US" sz="2400" b="1" baseline="30000" dirty="0">
                <a:solidFill>
                  <a:srgbClr val="FF0000"/>
                </a:solidFill>
                <a:latin typeface="Book Antiqua" panose="02040602050305030304" pitchFamily="18" charset="0"/>
                <a:sym typeface="Symbol" pitchFamily="-64" charset="2"/>
              </a:rPr>
              <a:t>2</a:t>
            </a:r>
            <a:r>
              <a:rPr lang="en-US" sz="2400" dirty="0">
                <a:solidFill>
                  <a:srgbClr val="FF0000"/>
                </a:solidFill>
                <a:latin typeface="Book Antiqua" panose="02040602050305030304" pitchFamily="18" charset="0"/>
                <a:sym typeface="Symbol" pitchFamily="-64" charset="2"/>
              </a:rPr>
              <a:t>+</a:t>
            </a:r>
            <a:r>
              <a:rPr lang="en-US" sz="2400" b="1" dirty="0">
                <a:solidFill>
                  <a:srgbClr val="FF0000"/>
                </a:solidFill>
                <a:latin typeface="Book Antiqua" panose="02040602050305030304" pitchFamily="18" charset="0"/>
                <a:sym typeface="Symbol" pitchFamily="-64" charset="2"/>
              </a:rPr>
              <a:t>1</a:t>
            </a:r>
            <a:r>
              <a:rPr lang="en-US" sz="2400" b="1" baseline="30000" dirty="0">
                <a:solidFill>
                  <a:srgbClr val="FF0000"/>
                </a:solidFill>
                <a:latin typeface="Book Antiqua" panose="02040602050305030304" pitchFamily="18" charset="0"/>
                <a:sym typeface="Symbol" pitchFamily="-64" charset="2"/>
              </a:rPr>
              <a:t>2</a:t>
            </a:r>
            <a:r>
              <a:rPr lang="en-US" sz="2400" dirty="0">
                <a:solidFill>
                  <a:srgbClr val="FF0000"/>
                </a:solidFill>
                <a:latin typeface="Book Antiqua" panose="02040602050305030304" pitchFamily="18" charset="0"/>
                <a:sym typeface="Symbol" pitchFamily="-64" charset="2"/>
              </a:rPr>
              <a:t> = </a:t>
            </a:r>
            <a:r>
              <a:rPr lang="en-US" sz="2400" b="1" dirty="0">
                <a:solidFill>
                  <a:srgbClr val="FF0000"/>
                </a:solidFill>
                <a:latin typeface="Book Antiqua" panose="02040602050305030304" pitchFamily="18" charset="0"/>
                <a:sym typeface="Symbol" pitchFamily="-64" charset="2"/>
              </a:rPr>
              <a:t>3</a:t>
            </a:r>
          </a:p>
          <a:p>
            <a:r>
              <a:rPr lang="en-US" sz="2400" dirty="0">
                <a:solidFill>
                  <a:srgbClr val="FF0000"/>
                </a:solidFill>
                <a:latin typeface="Book Antiqua" panose="02040602050305030304" pitchFamily="18" charset="0"/>
                <a:sym typeface="Symbol" pitchFamily="-64" charset="2"/>
              </a:rPr>
              <a:t></a:t>
            </a:r>
            <a:r>
              <a:rPr lang="en-US" sz="2400" baseline="-25000" dirty="0">
                <a:solidFill>
                  <a:srgbClr val="FF0000"/>
                </a:solidFill>
                <a:latin typeface="Book Antiqua" panose="02040602050305030304" pitchFamily="18" charset="0"/>
                <a:sym typeface="Symbol" pitchFamily="-64" charset="2"/>
              </a:rPr>
              <a:t>CP</a:t>
            </a:r>
            <a:r>
              <a:rPr lang="en-US" sz="2400" dirty="0">
                <a:solidFill>
                  <a:srgbClr val="FF0000"/>
                </a:solidFill>
                <a:latin typeface="Book Antiqua" panose="02040602050305030304" pitchFamily="18" charset="0"/>
                <a:sym typeface="Symbol" pitchFamily="-64" charset="2"/>
              </a:rPr>
              <a:t> = 1.73</a:t>
            </a:r>
            <a:endParaRPr lang="en-US" sz="2400" b="1" dirty="0">
              <a:solidFill>
                <a:srgbClr val="FF0000"/>
              </a:solidFill>
              <a:latin typeface="Book Antiqua" panose="02040602050305030304" pitchFamily="18" charset="0"/>
              <a:sym typeface="Symbol" pitchFamily="-64" charset="2"/>
            </a:endParaRPr>
          </a:p>
        </p:txBody>
      </p:sp>
      <p:sp>
        <p:nvSpPr>
          <p:cNvPr id="8" name="Rectangle 7"/>
          <p:cNvSpPr/>
          <p:nvPr/>
        </p:nvSpPr>
        <p:spPr>
          <a:xfrm>
            <a:off x="3124200" y="1212337"/>
            <a:ext cx="3958135" cy="461665"/>
          </a:xfrm>
          <a:prstGeom prst="rect">
            <a:avLst/>
          </a:prstGeom>
        </p:spPr>
        <p:txBody>
          <a:bodyPr wrap="none">
            <a:spAutoFit/>
          </a:bodyPr>
          <a:lstStyle/>
          <a:p>
            <a:r>
              <a:rPr lang="en-US" sz="2400" dirty="0">
                <a:solidFill>
                  <a:srgbClr val="FF0000"/>
                </a:solidFill>
                <a:latin typeface="Book Antiqua" panose="02040602050305030304" pitchFamily="18" charset="0"/>
              </a:rPr>
              <a:t>=NORM.DIST(12,11,1.73,1) </a:t>
            </a:r>
          </a:p>
        </p:txBody>
      </p:sp>
      <p:sp>
        <p:nvSpPr>
          <p:cNvPr id="9" name="Rectangle 8"/>
          <p:cNvSpPr/>
          <p:nvPr/>
        </p:nvSpPr>
        <p:spPr>
          <a:xfrm>
            <a:off x="7082335" y="1214735"/>
            <a:ext cx="1370888" cy="461665"/>
          </a:xfrm>
          <a:prstGeom prst="rect">
            <a:avLst/>
          </a:prstGeom>
        </p:spPr>
        <p:txBody>
          <a:bodyPr wrap="none">
            <a:spAutoFit/>
          </a:bodyPr>
          <a:lstStyle/>
          <a:p>
            <a:r>
              <a:rPr lang="en-US" sz="2400" dirty="0" smtClean="0">
                <a:solidFill>
                  <a:srgbClr val="FF0000"/>
                </a:solidFill>
                <a:latin typeface="Book Antiqua" panose="02040602050305030304" pitchFamily="18" charset="0"/>
              </a:rPr>
              <a:t>= 0.7184 </a:t>
            </a:r>
            <a:endParaRPr lang="en-US" sz="2400" dirty="0">
              <a:solidFill>
                <a:srgbClr val="FF0000"/>
              </a:solidFill>
              <a:latin typeface="Book Antiqua" panose="02040602050305030304" pitchFamily="18" charset="0"/>
            </a:endParaRPr>
          </a:p>
        </p:txBody>
      </p:sp>
      <p:sp>
        <p:nvSpPr>
          <p:cNvPr id="10" name="Rectangle 9"/>
          <p:cNvSpPr/>
          <p:nvPr/>
        </p:nvSpPr>
        <p:spPr>
          <a:xfrm>
            <a:off x="3124200" y="2654112"/>
            <a:ext cx="3958135" cy="461665"/>
          </a:xfrm>
          <a:prstGeom prst="rect">
            <a:avLst/>
          </a:prstGeom>
        </p:spPr>
        <p:txBody>
          <a:bodyPr wrap="none">
            <a:spAutoFit/>
          </a:bodyPr>
          <a:lstStyle/>
          <a:p>
            <a:r>
              <a:rPr lang="en-US" sz="2400" dirty="0">
                <a:solidFill>
                  <a:srgbClr val="0070C0"/>
                </a:solidFill>
                <a:latin typeface="Book Antiqua" panose="02040602050305030304" pitchFamily="18" charset="0"/>
              </a:rPr>
              <a:t>=</a:t>
            </a:r>
            <a:r>
              <a:rPr lang="en-US" sz="2400" dirty="0" smtClean="0">
                <a:solidFill>
                  <a:srgbClr val="0070C0"/>
                </a:solidFill>
                <a:latin typeface="Book Antiqua" panose="02040602050305030304" pitchFamily="18" charset="0"/>
              </a:rPr>
              <a:t>NORM.DIST(12,10,2.24,1</a:t>
            </a:r>
            <a:r>
              <a:rPr lang="en-US" sz="2400" dirty="0">
                <a:solidFill>
                  <a:srgbClr val="0070C0"/>
                </a:solidFill>
                <a:latin typeface="Book Antiqua" panose="02040602050305030304" pitchFamily="18" charset="0"/>
              </a:rPr>
              <a:t>) </a:t>
            </a:r>
          </a:p>
        </p:txBody>
      </p:sp>
      <p:sp>
        <p:nvSpPr>
          <p:cNvPr id="11" name="Rectangle 10"/>
          <p:cNvSpPr/>
          <p:nvPr/>
        </p:nvSpPr>
        <p:spPr>
          <a:xfrm>
            <a:off x="7052152" y="2651714"/>
            <a:ext cx="1293944" cy="461665"/>
          </a:xfrm>
          <a:prstGeom prst="rect">
            <a:avLst/>
          </a:prstGeom>
        </p:spPr>
        <p:txBody>
          <a:bodyPr wrap="none">
            <a:spAutoFit/>
          </a:bodyPr>
          <a:lstStyle/>
          <a:p>
            <a:r>
              <a:rPr lang="en-US" sz="2400" dirty="0" smtClean="0">
                <a:solidFill>
                  <a:srgbClr val="0070C0"/>
                </a:solidFill>
                <a:latin typeface="Book Antiqua" panose="02040602050305030304" pitchFamily="18" charset="0"/>
              </a:rPr>
              <a:t>= </a:t>
            </a:r>
            <a:r>
              <a:rPr lang="en-US" sz="2400" dirty="0">
                <a:solidFill>
                  <a:srgbClr val="0070C0"/>
                </a:solidFill>
                <a:latin typeface="Book Antiqua" panose="02040602050305030304" pitchFamily="18" charset="0"/>
              </a:rPr>
              <a:t>0.814 </a:t>
            </a:r>
            <a:r>
              <a:rPr lang="en-US" sz="2400" dirty="0" smtClean="0">
                <a:solidFill>
                  <a:srgbClr val="0070C0"/>
                </a:solidFill>
                <a:latin typeface="Book Antiqua" panose="02040602050305030304" pitchFamily="18" charset="0"/>
              </a:rPr>
              <a:t> </a:t>
            </a:r>
            <a:endParaRPr lang="en-US" sz="2400" dirty="0">
              <a:solidFill>
                <a:srgbClr val="0070C0"/>
              </a:solidFill>
              <a:latin typeface="Book Antiqua" panose="02040602050305030304" pitchFamily="18" charset="0"/>
            </a:endParaRPr>
          </a:p>
        </p:txBody>
      </p:sp>
      <p:sp>
        <p:nvSpPr>
          <p:cNvPr id="12" name="Rectangle 11"/>
          <p:cNvSpPr/>
          <p:nvPr/>
        </p:nvSpPr>
        <p:spPr>
          <a:xfrm>
            <a:off x="3352800" y="4197608"/>
            <a:ext cx="3804247" cy="461665"/>
          </a:xfrm>
          <a:prstGeom prst="rect">
            <a:avLst/>
          </a:prstGeom>
        </p:spPr>
        <p:txBody>
          <a:bodyPr wrap="none">
            <a:spAutoFit/>
          </a:bodyPr>
          <a:lstStyle/>
          <a:p>
            <a:r>
              <a:rPr lang="en-US" sz="2400" dirty="0">
                <a:solidFill>
                  <a:srgbClr val="00B050"/>
                </a:solidFill>
                <a:latin typeface="Book Antiqua" panose="02040602050305030304" pitchFamily="18" charset="0"/>
              </a:rPr>
              <a:t>=</a:t>
            </a:r>
            <a:r>
              <a:rPr lang="en-US" sz="2400" dirty="0" smtClean="0">
                <a:solidFill>
                  <a:srgbClr val="00B050"/>
                </a:solidFill>
                <a:latin typeface="Book Antiqua" panose="02040602050305030304" pitchFamily="18" charset="0"/>
              </a:rPr>
              <a:t>NORM.DIST(12,8,1.22,1</a:t>
            </a:r>
            <a:r>
              <a:rPr lang="en-US" sz="2400" dirty="0">
                <a:solidFill>
                  <a:srgbClr val="00B050"/>
                </a:solidFill>
                <a:latin typeface="Book Antiqua" panose="02040602050305030304" pitchFamily="18" charset="0"/>
              </a:rPr>
              <a:t>) </a:t>
            </a:r>
          </a:p>
        </p:txBody>
      </p:sp>
      <p:sp>
        <p:nvSpPr>
          <p:cNvPr id="13" name="Rectangle 12"/>
          <p:cNvSpPr/>
          <p:nvPr/>
        </p:nvSpPr>
        <p:spPr>
          <a:xfrm>
            <a:off x="7157047" y="4170609"/>
            <a:ext cx="1524776" cy="461665"/>
          </a:xfrm>
          <a:prstGeom prst="rect">
            <a:avLst/>
          </a:prstGeom>
        </p:spPr>
        <p:txBody>
          <a:bodyPr wrap="none">
            <a:spAutoFit/>
          </a:bodyPr>
          <a:lstStyle/>
          <a:p>
            <a:r>
              <a:rPr lang="en-US" sz="2400" dirty="0" smtClean="0">
                <a:solidFill>
                  <a:srgbClr val="00B050"/>
                </a:solidFill>
                <a:latin typeface="Book Antiqua" panose="02040602050305030304" pitchFamily="18" charset="0"/>
              </a:rPr>
              <a:t>= </a:t>
            </a:r>
            <a:r>
              <a:rPr lang="en-US" sz="2400" dirty="0">
                <a:solidFill>
                  <a:srgbClr val="00B050"/>
                </a:solidFill>
                <a:latin typeface="Book Antiqua" panose="02040602050305030304" pitchFamily="18" charset="0"/>
              </a:rPr>
              <a:t>0.9995</a:t>
            </a:r>
            <a:r>
              <a:rPr lang="en-US" sz="2400" dirty="0">
                <a:latin typeface="Book Antiqua" panose="02040602050305030304" pitchFamily="18" charset="0"/>
              </a:rPr>
              <a:t> </a:t>
            </a:r>
            <a:r>
              <a:rPr lang="en-US" sz="2400" dirty="0" smtClean="0">
                <a:solidFill>
                  <a:srgbClr val="00B050"/>
                </a:solidFill>
                <a:latin typeface="Book Antiqua" panose="02040602050305030304" pitchFamily="18" charset="0"/>
              </a:rPr>
              <a:t>  </a:t>
            </a:r>
            <a:endParaRPr lang="en-US" sz="2400" dirty="0">
              <a:solidFill>
                <a:srgbClr val="00B050"/>
              </a:solidFill>
              <a:latin typeface="Book Antiqua" panose="02040602050305030304" pitchFamily="18" charset="0"/>
            </a:endParaRPr>
          </a:p>
        </p:txBody>
      </p:sp>
      <p:sp>
        <p:nvSpPr>
          <p:cNvPr id="14"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Project Scheduling</a:t>
            </a:r>
            <a:endParaRPr lang="en-US" sz="3600" dirty="0">
              <a:latin typeface="Impact" pitchFamily="34" charset="0"/>
            </a:endParaRPr>
          </a:p>
        </p:txBody>
      </p:sp>
    </p:spTree>
    <p:extLst>
      <p:ext uri="{BB962C8B-B14F-4D97-AF65-F5344CB8AC3E}">
        <p14:creationId xmlns:p14="http://schemas.microsoft.com/office/powerpoint/2010/main" val="38963989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p:bldP spid="10" grpId="0"/>
      <p:bldP spid="11"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2452" y="1143000"/>
            <a:ext cx="9452548"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b="1" i="1" kern="0" smtClean="0">
                <a:cs typeface="Arial" charset="0"/>
              </a:rPr>
              <a:t>Critical Path</a:t>
            </a:r>
          </a:p>
          <a:p>
            <a:pPr>
              <a:buFont typeface="Wingdings" pitchFamily="2" charset="2"/>
              <a:buNone/>
            </a:pPr>
            <a:r>
              <a:rPr lang="en-US" i="1" kern="0" smtClean="0">
                <a:cs typeface="Arial" charset="0"/>
              </a:rPr>
              <a:t>D</a:t>
            </a:r>
            <a:r>
              <a:rPr lang="en-US" i="1" kern="0" baseline="-25000" smtClean="0">
                <a:cs typeface="Arial" charset="0"/>
              </a:rPr>
              <a:t>CP</a:t>
            </a:r>
            <a:r>
              <a:rPr lang="en-US" i="1" kern="0" smtClean="0">
                <a:cs typeface="Arial" charset="0"/>
              </a:rPr>
              <a:t> = </a:t>
            </a:r>
            <a:r>
              <a:rPr lang="en-US" kern="0" smtClean="0">
                <a:cs typeface="Arial" charset="0"/>
              </a:rPr>
              <a:t>the desired completion date of the critical path</a:t>
            </a:r>
          </a:p>
          <a:p>
            <a:pPr>
              <a:spcBef>
                <a:spcPct val="0"/>
              </a:spcBef>
              <a:buFont typeface="Wingdings" pitchFamily="2" charset="2"/>
              <a:buNone/>
            </a:pPr>
            <a:r>
              <a:rPr lang="en-US" kern="0" smtClean="0">
                <a:latin typeface="Symbol" panose="05050102010706020507" pitchFamily="18" charset="2"/>
                <a:cs typeface="Arial" charset="0"/>
              </a:rPr>
              <a:t>m</a:t>
            </a:r>
            <a:r>
              <a:rPr lang="en-US" i="1" kern="0" baseline="-25000" smtClean="0">
                <a:cs typeface="Arial" charset="0"/>
              </a:rPr>
              <a:t>CP</a:t>
            </a:r>
            <a:r>
              <a:rPr lang="en-US" kern="0" smtClean="0">
                <a:cs typeface="Arial" charset="0"/>
              </a:rPr>
              <a:t>= the sum of the T</a:t>
            </a:r>
            <a:r>
              <a:rPr lang="en-US" kern="0" baseline="-25000" smtClean="0">
                <a:cs typeface="Arial" charset="0"/>
              </a:rPr>
              <a:t>E</a:t>
            </a:r>
            <a:r>
              <a:rPr lang="en-US" kern="0" smtClean="0">
                <a:cs typeface="Arial" charset="0"/>
              </a:rPr>
              <a:t>  for the activities on the critical path</a:t>
            </a:r>
          </a:p>
          <a:p>
            <a:pPr>
              <a:spcBef>
                <a:spcPct val="0"/>
              </a:spcBef>
              <a:buFont typeface="Symbol" pitchFamily="-64" charset="2"/>
              <a:buNone/>
            </a:pPr>
            <a:r>
              <a:rPr lang="en-US" kern="0" smtClean="0">
                <a:cs typeface="Arial" charset="0"/>
                <a:sym typeface="Symbol" pitchFamily="-64" charset="2"/>
              </a:rPr>
              <a:t></a:t>
            </a:r>
            <a:r>
              <a:rPr lang="en-US" kern="0" baseline="30000" smtClean="0">
                <a:cs typeface="Arial" charset="0"/>
                <a:sym typeface="Symbol" pitchFamily="-64" charset="2"/>
              </a:rPr>
              <a:t>2</a:t>
            </a:r>
            <a:r>
              <a:rPr lang="en-US" kern="0" baseline="-25000" smtClean="0">
                <a:cs typeface="Arial" charset="0"/>
                <a:sym typeface="Symbol" pitchFamily="-64" charset="2"/>
              </a:rPr>
              <a:t>CP</a:t>
            </a:r>
            <a:r>
              <a:rPr lang="en-US" kern="0" smtClean="0">
                <a:cs typeface="Arial" charset="0"/>
                <a:sym typeface="Symbol" pitchFamily="-64" charset="2"/>
              </a:rPr>
              <a:t> = </a:t>
            </a:r>
            <a:r>
              <a:rPr lang="en-US" kern="0" smtClean="0">
                <a:cs typeface="Arial" charset="0"/>
              </a:rPr>
              <a:t>the sum of the variances of the activities on the critical path</a:t>
            </a:r>
          </a:p>
          <a:p>
            <a:pPr>
              <a:spcBef>
                <a:spcPct val="0"/>
              </a:spcBef>
              <a:buFont typeface="Symbol" pitchFamily="-64" charset="2"/>
              <a:buNone/>
            </a:pPr>
            <a:r>
              <a:rPr lang="en-US" kern="0" smtClean="0">
                <a:cs typeface="Arial" charset="0"/>
                <a:sym typeface="Symbol" pitchFamily="-64" charset="2"/>
              </a:rPr>
              <a:t>Using </a:t>
            </a:r>
            <a:r>
              <a:rPr lang="en-US" kern="0" smtClean="0">
                <a:latin typeface="Symbol" panose="05050102010706020507" pitchFamily="18" charset="2"/>
                <a:cs typeface="Arial" charset="0"/>
                <a:sym typeface="Symbol" pitchFamily="-64" charset="2"/>
              </a:rPr>
              <a:t>m</a:t>
            </a:r>
            <a:r>
              <a:rPr lang="en-US" kern="0" baseline="-25000" smtClean="0">
                <a:cs typeface="Arial" charset="0"/>
                <a:sym typeface="Symbol" pitchFamily="-64" charset="2"/>
              </a:rPr>
              <a:t>CP</a:t>
            </a:r>
            <a:r>
              <a:rPr lang="en-US" kern="0" smtClean="0">
                <a:cs typeface="Arial" charset="0"/>
                <a:sym typeface="Symbol" pitchFamily="-64" charset="2"/>
              </a:rPr>
              <a:t> and </a:t>
            </a:r>
            <a:r>
              <a:rPr lang="en-US" kern="0" smtClean="0">
                <a:latin typeface="Symbol" panose="05050102010706020507" pitchFamily="18" charset="2"/>
                <a:cs typeface="Arial" charset="0"/>
                <a:sym typeface="Symbol" pitchFamily="-64" charset="2"/>
              </a:rPr>
              <a:t>s</a:t>
            </a:r>
            <a:r>
              <a:rPr lang="en-US" kern="0" baseline="-25000" smtClean="0">
                <a:cs typeface="Arial" charset="0"/>
                <a:sym typeface="Symbol" pitchFamily="-64" charset="2"/>
              </a:rPr>
              <a:t>CP   </a:t>
            </a:r>
            <a:r>
              <a:rPr lang="en-US" kern="0" smtClean="0">
                <a:cs typeface="Arial" charset="0"/>
                <a:sym typeface="Symbol" pitchFamily="-64" charset="2"/>
              </a:rPr>
              <a:t>and NORM.DIST(</a:t>
            </a:r>
            <a:r>
              <a:rPr lang="en-US" i="1" kern="0" smtClean="0">
                <a:cs typeface="Arial" charset="0"/>
              </a:rPr>
              <a:t>D</a:t>
            </a:r>
            <a:r>
              <a:rPr lang="en-US" i="1" kern="0" baseline="-25000" smtClean="0">
                <a:cs typeface="Arial" charset="0"/>
              </a:rPr>
              <a:t>CP</a:t>
            </a:r>
            <a:r>
              <a:rPr lang="en-US" kern="0" smtClean="0">
                <a:cs typeface="Arial" charset="0"/>
                <a:sym typeface="Symbol" pitchFamily="-64" charset="2"/>
              </a:rPr>
              <a:t>,</a:t>
            </a:r>
            <a:r>
              <a:rPr lang="en-US" kern="0" smtClean="0">
                <a:latin typeface="Symbol" panose="05050102010706020507" pitchFamily="18" charset="2"/>
                <a:cs typeface="Arial" charset="0"/>
              </a:rPr>
              <a:t> m</a:t>
            </a:r>
            <a:r>
              <a:rPr lang="en-US" i="1" kern="0" baseline="-25000" smtClean="0">
                <a:cs typeface="Arial" charset="0"/>
              </a:rPr>
              <a:t>CP</a:t>
            </a:r>
            <a:r>
              <a:rPr lang="en-US" kern="0" smtClean="0">
                <a:cs typeface="Arial" charset="0"/>
                <a:sym typeface="Symbol" pitchFamily="-64" charset="2"/>
              </a:rPr>
              <a:t>,</a:t>
            </a:r>
            <a:r>
              <a:rPr lang="en-US" kern="0" smtClean="0">
                <a:latin typeface="Symbol" panose="05050102010706020507" pitchFamily="18" charset="2"/>
                <a:cs typeface="Arial" charset="0"/>
                <a:sym typeface="Symbol" pitchFamily="-64" charset="2"/>
              </a:rPr>
              <a:t> s</a:t>
            </a:r>
            <a:r>
              <a:rPr lang="en-US" kern="0" baseline="-25000" smtClean="0">
                <a:cs typeface="Arial" charset="0"/>
                <a:sym typeface="Symbol" pitchFamily="-64" charset="2"/>
              </a:rPr>
              <a:t>CP</a:t>
            </a:r>
            <a:r>
              <a:rPr lang="en-US" kern="0" smtClean="0">
                <a:cs typeface="Arial" charset="0"/>
                <a:sym typeface="Symbol" pitchFamily="-64" charset="2"/>
              </a:rPr>
              <a:t>,1) we can find probability of completing the critical path in ≤ </a:t>
            </a:r>
            <a:r>
              <a:rPr lang="en-US" i="1" kern="0" smtClean="0">
                <a:cs typeface="Arial" charset="0"/>
              </a:rPr>
              <a:t>D</a:t>
            </a:r>
            <a:r>
              <a:rPr lang="en-US" i="1" kern="0" baseline="-25000" smtClean="0">
                <a:cs typeface="Arial" charset="0"/>
              </a:rPr>
              <a:t>CP </a:t>
            </a:r>
            <a:r>
              <a:rPr lang="en-US" kern="0" smtClean="0">
                <a:cs typeface="Arial" charset="0"/>
              </a:rPr>
              <a:t>. </a:t>
            </a:r>
          </a:p>
          <a:p>
            <a:pPr>
              <a:spcBef>
                <a:spcPct val="0"/>
              </a:spcBef>
              <a:buFont typeface="Wingdings" pitchFamily="2" charset="2"/>
              <a:buNone/>
            </a:pPr>
            <a:r>
              <a:rPr lang="en-US" b="1" i="1" kern="0" smtClean="0">
                <a:cs typeface="Arial" charset="0"/>
              </a:rPr>
              <a:t>Project</a:t>
            </a:r>
          </a:p>
          <a:p>
            <a:pPr marL="0" indent="0">
              <a:buFont typeface="Wingdings" pitchFamily="2" charset="2"/>
              <a:buNone/>
            </a:pPr>
            <a:r>
              <a:rPr lang="en-US" altLang="ja-JP" kern="0" smtClean="0">
                <a:cs typeface="Arial" charset="0"/>
                <a:sym typeface="Symbol" pitchFamily="-64" charset="2"/>
              </a:rPr>
              <a:t>Find all paths in the network. Compute µ and </a:t>
            </a:r>
            <a:r>
              <a:rPr lang="en-US" altLang="ja-JP" kern="0" smtClean="0">
                <a:latin typeface="Symbol" panose="05050102010706020507" pitchFamily="18" charset="2"/>
                <a:cs typeface="Arial" charset="0"/>
                <a:sym typeface="Symbol" pitchFamily="-64" charset="2"/>
              </a:rPr>
              <a:t>s</a:t>
            </a:r>
            <a:r>
              <a:rPr lang="en-US" altLang="ja-JP" kern="0" smtClean="0">
                <a:cs typeface="Arial" charset="0"/>
                <a:sym typeface="Symbol" pitchFamily="-64" charset="2"/>
              </a:rPr>
              <a:t> of each path</a:t>
            </a:r>
          </a:p>
          <a:p>
            <a:pPr marL="0" indent="0">
              <a:buFont typeface="Wingdings" pitchFamily="2" charset="2"/>
              <a:buNone/>
            </a:pPr>
            <a:r>
              <a:rPr lang="en-US" altLang="ja-JP" kern="0" smtClean="0">
                <a:cs typeface="Arial" charset="0"/>
                <a:sym typeface="Symbol" pitchFamily="-64" charset="2"/>
              </a:rPr>
              <a:t>Compute the probability of completing each path in </a:t>
            </a:r>
            <a:r>
              <a:rPr lang="en-US" kern="0" smtClean="0">
                <a:cs typeface="Arial" charset="0"/>
              </a:rPr>
              <a:t>≤  the given time</a:t>
            </a:r>
          </a:p>
          <a:p>
            <a:pPr marL="0" indent="0">
              <a:buFont typeface="Wingdings" pitchFamily="2" charset="2"/>
              <a:buNone/>
            </a:pPr>
            <a:r>
              <a:rPr lang="en-US" altLang="ja-JP" kern="0" smtClean="0">
                <a:cs typeface="Arial" charset="0"/>
                <a:sym typeface="Symbol" pitchFamily="-64" charset="2"/>
              </a:rPr>
              <a:t>Calculate the probability that the entire project is completed within the specified time by multiplying these probabilities together</a:t>
            </a:r>
          </a:p>
          <a:p>
            <a:pPr marL="0" indent="0">
              <a:spcBef>
                <a:spcPct val="0"/>
              </a:spcBef>
              <a:buFont typeface="Wingdings" pitchFamily="2" charset="2"/>
              <a:buNone/>
            </a:pPr>
            <a:endParaRPr lang="en-US" kern="0" smtClean="0">
              <a:cs typeface="Arial" charset="0"/>
            </a:endParaRPr>
          </a:p>
          <a:p>
            <a:pPr marL="0" indent="0">
              <a:spcBef>
                <a:spcPct val="0"/>
              </a:spcBef>
              <a:buFont typeface="Wingdings" pitchFamily="2" charset="2"/>
              <a:buNone/>
            </a:pPr>
            <a:endParaRPr lang="en-US" kern="0" smtClean="0">
              <a:cs typeface="Arial" charset="0"/>
            </a:endParaRPr>
          </a:p>
          <a:p>
            <a:pPr>
              <a:spcBef>
                <a:spcPct val="0"/>
              </a:spcBef>
              <a:buFont typeface="Symbol" pitchFamily="-64" charset="2"/>
              <a:buNone/>
            </a:pPr>
            <a:endParaRPr lang="en-US" kern="0" smtClean="0">
              <a:cs typeface="Arial" charset="0"/>
              <a:sym typeface="Symbol" pitchFamily="-64" charset="2"/>
            </a:endParaRPr>
          </a:p>
          <a:p>
            <a:pPr>
              <a:spcBef>
                <a:spcPct val="0"/>
              </a:spcBef>
              <a:buFont typeface="Symbol" pitchFamily="-64" charset="2"/>
              <a:buNone/>
            </a:pPr>
            <a:endParaRPr lang="en-US" kern="0" smtClean="0">
              <a:latin typeface="Book Antiqua" pitchFamily="-64" charset="0"/>
              <a:cs typeface="Arial" charset="0"/>
            </a:endParaRPr>
          </a:p>
          <a:p>
            <a:pPr lvl="1">
              <a:buFont typeface="Wingdings" pitchFamily="2" charset="2"/>
              <a:buNone/>
            </a:pPr>
            <a:endParaRPr lang="en-US" altLang="ja-JP" sz="2800" kern="0" smtClean="0">
              <a:latin typeface="Arial" charset="0"/>
              <a:ea typeface="ＭＳ Ｐゴシック" pitchFamily="-64" charset="-128"/>
              <a:cs typeface="Arial" charset="0"/>
              <a:sym typeface="Symbol" pitchFamily="-64" charset="2"/>
            </a:endParaRPr>
          </a:p>
          <a:p>
            <a:pPr lvl="1"/>
            <a:endParaRPr lang="en-US" altLang="ja-JP" sz="2000" kern="0" smtClean="0">
              <a:latin typeface="Arial" charset="0"/>
              <a:ea typeface="ＭＳ Ｐゴシック" pitchFamily="-64" charset="-128"/>
              <a:cs typeface="Arial" charset="0"/>
              <a:sym typeface="Symbol" pitchFamily="-64" charset="2"/>
            </a:endParaRPr>
          </a:p>
          <a:p>
            <a:pPr>
              <a:buFont typeface="Wingdings" pitchFamily="2" charset="2"/>
              <a:buNone/>
            </a:pPr>
            <a:endParaRPr lang="en-US" kern="0" smtClean="0">
              <a:latin typeface="Arial" charset="0"/>
              <a:cs typeface="Arial" charset="0"/>
              <a:sym typeface="Symbol" pitchFamily="-64" charset="2"/>
            </a:endParaRPr>
          </a:p>
          <a:p>
            <a:pPr>
              <a:buFont typeface="Wingdings" pitchFamily="2" charset="2"/>
              <a:buNone/>
            </a:pPr>
            <a:endParaRPr lang="en-US" kern="0" dirty="0" smtClean="0">
              <a:latin typeface="Arial" charset="0"/>
              <a:cs typeface="Arial" charset="0"/>
              <a:sym typeface="Symbol" pitchFamily="-64" charset="2"/>
            </a:endParaRPr>
          </a:p>
        </p:txBody>
      </p:sp>
      <p:sp>
        <p:nvSpPr>
          <p:cNvPr id="5"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Project Scheduling</a:t>
            </a:r>
            <a:endParaRPr lang="en-US" sz="3600" dirty="0">
              <a:latin typeface="Impact" pitchFamily="34" charset="0"/>
            </a:endParaRPr>
          </a:p>
        </p:txBody>
      </p:sp>
    </p:spTree>
    <p:extLst>
      <p:ext uri="{BB962C8B-B14F-4D97-AF65-F5344CB8AC3E}">
        <p14:creationId xmlns:p14="http://schemas.microsoft.com/office/powerpoint/2010/main" val="34547078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047750" y="2571750"/>
            <a:ext cx="1152525" cy="792163"/>
            <a:chOff x="771" y="1412"/>
            <a:chExt cx="726" cy="499"/>
          </a:xfrm>
        </p:grpSpPr>
        <p:sp>
          <p:nvSpPr>
            <p:cNvPr id="5" name="Rectangle 5"/>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p>
          </p:txBody>
        </p:sp>
        <p:sp>
          <p:nvSpPr>
            <p:cNvPr id="6" name="Text Box 6"/>
            <p:cNvSpPr txBox="1">
              <a:spLocks noChangeArrowheads="1"/>
            </p:cNvSpPr>
            <p:nvPr/>
          </p:nvSpPr>
          <p:spPr bwMode="auto">
            <a:xfrm>
              <a:off x="979" y="1544"/>
              <a:ext cx="233" cy="252"/>
            </a:xfrm>
            <a:prstGeom prst="rect">
              <a:avLst/>
            </a:prstGeom>
            <a:noFill/>
            <a:ln w="9525">
              <a:noFill/>
              <a:miter lim="800000"/>
              <a:headEnd/>
              <a:tailEnd/>
            </a:ln>
          </p:spPr>
          <p:txBody>
            <a:bodyPr wrap="none">
              <a:spAutoFit/>
            </a:bodyPr>
            <a:lstStyle/>
            <a:p>
              <a:r>
                <a:rPr lang="en-US" sz="2000" dirty="0" smtClean="0">
                  <a:solidFill>
                    <a:srgbClr val="000000"/>
                  </a:solidFill>
                </a:rPr>
                <a:t>A</a:t>
              </a:r>
              <a:endParaRPr lang="en-US" sz="2000" dirty="0">
                <a:solidFill>
                  <a:srgbClr val="000000"/>
                </a:solidFill>
              </a:endParaRPr>
            </a:p>
          </p:txBody>
        </p:sp>
      </p:grpSp>
      <p:grpSp>
        <p:nvGrpSpPr>
          <p:cNvPr id="7" name="Group 7"/>
          <p:cNvGrpSpPr>
            <a:grpSpLocks/>
          </p:cNvGrpSpPr>
          <p:nvPr/>
        </p:nvGrpSpPr>
        <p:grpSpPr bwMode="auto">
          <a:xfrm>
            <a:off x="3422650" y="2535238"/>
            <a:ext cx="1152525" cy="792162"/>
            <a:chOff x="2267" y="1389"/>
            <a:chExt cx="726" cy="499"/>
          </a:xfrm>
        </p:grpSpPr>
        <p:sp>
          <p:nvSpPr>
            <p:cNvPr id="8"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p>
          </p:txBody>
        </p:sp>
        <p:sp>
          <p:nvSpPr>
            <p:cNvPr id="9" name="Text Box 9"/>
            <p:cNvSpPr txBox="1">
              <a:spLocks noChangeArrowheads="1"/>
            </p:cNvSpPr>
            <p:nvPr/>
          </p:nvSpPr>
          <p:spPr bwMode="auto">
            <a:xfrm>
              <a:off x="2465" y="1521"/>
              <a:ext cx="233" cy="252"/>
            </a:xfrm>
            <a:prstGeom prst="rect">
              <a:avLst/>
            </a:prstGeom>
            <a:noFill/>
            <a:ln w="9525">
              <a:noFill/>
              <a:miter lim="800000"/>
              <a:headEnd/>
              <a:tailEnd/>
            </a:ln>
          </p:spPr>
          <p:txBody>
            <a:bodyPr wrap="none">
              <a:spAutoFit/>
            </a:bodyPr>
            <a:lstStyle/>
            <a:p>
              <a:r>
                <a:rPr lang="en-US" sz="2000" dirty="0" smtClean="0">
                  <a:solidFill>
                    <a:srgbClr val="000000"/>
                  </a:solidFill>
                </a:rPr>
                <a:t>D</a:t>
              </a:r>
              <a:endParaRPr lang="en-US" sz="2000" dirty="0">
                <a:solidFill>
                  <a:srgbClr val="000000"/>
                </a:solidFill>
              </a:endParaRPr>
            </a:p>
          </p:txBody>
        </p:sp>
      </p:grpSp>
      <p:grpSp>
        <p:nvGrpSpPr>
          <p:cNvPr id="10" name="Group 10"/>
          <p:cNvGrpSpPr>
            <a:grpSpLocks/>
          </p:cNvGrpSpPr>
          <p:nvPr/>
        </p:nvGrpSpPr>
        <p:grpSpPr bwMode="auto">
          <a:xfrm>
            <a:off x="3422650" y="4083050"/>
            <a:ext cx="1152525" cy="792163"/>
            <a:chOff x="2267" y="2364"/>
            <a:chExt cx="726" cy="499"/>
          </a:xfrm>
        </p:grpSpPr>
        <p:sp>
          <p:nvSpPr>
            <p:cNvPr id="11" name="Rectangle 11"/>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p>
          </p:txBody>
        </p:sp>
        <p:sp>
          <p:nvSpPr>
            <p:cNvPr id="12" name="Text Box 12"/>
            <p:cNvSpPr txBox="1">
              <a:spLocks noChangeArrowheads="1"/>
            </p:cNvSpPr>
            <p:nvPr/>
          </p:nvSpPr>
          <p:spPr bwMode="auto">
            <a:xfrm>
              <a:off x="2465" y="2496"/>
              <a:ext cx="215" cy="252"/>
            </a:xfrm>
            <a:prstGeom prst="rect">
              <a:avLst/>
            </a:prstGeom>
            <a:noFill/>
            <a:ln w="9525">
              <a:noFill/>
              <a:miter lim="800000"/>
              <a:headEnd/>
              <a:tailEnd/>
            </a:ln>
          </p:spPr>
          <p:txBody>
            <a:bodyPr wrap="none">
              <a:spAutoFit/>
            </a:bodyPr>
            <a:lstStyle/>
            <a:p>
              <a:r>
                <a:rPr lang="en-US" sz="2000" dirty="0" smtClean="0">
                  <a:solidFill>
                    <a:srgbClr val="000000"/>
                  </a:solidFill>
                </a:rPr>
                <a:t>E</a:t>
              </a:r>
              <a:endParaRPr lang="en-US" sz="2000" dirty="0">
                <a:solidFill>
                  <a:srgbClr val="000000"/>
                </a:solidFill>
              </a:endParaRPr>
            </a:p>
          </p:txBody>
        </p:sp>
      </p:grpSp>
      <p:grpSp>
        <p:nvGrpSpPr>
          <p:cNvPr id="13" name="Group 13"/>
          <p:cNvGrpSpPr>
            <a:grpSpLocks/>
          </p:cNvGrpSpPr>
          <p:nvPr/>
        </p:nvGrpSpPr>
        <p:grpSpPr bwMode="auto">
          <a:xfrm>
            <a:off x="6375400" y="4087813"/>
            <a:ext cx="1152525" cy="792162"/>
            <a:chOff x="4127" y="2367"/>
            <a:chExt cx="726" cy="499"/>
          </a:xfrm>
        </p:grpSpPr>
        <p:sp>
          <p:nvSpPr>
            <p:cNvPr id="14" name="Rectangle 14"/>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p>
          </p:txBody>
        </p:sp>
        <p:sp>
          <p:nvSpPr>
            <p:cNvPr id="15" name="Text Box 15"/>
            <p:cNvSpPr txBox="1">
              <a:spLocks noChangeArrowheads="1"/>
            </p:cNvSpPr>
            <p:nvPr/>
          </p:nvSpPr>
          <p:spPr bwMode="auto">
            <a:xfrm>
              <a:off x="4332" y="2499"/>
              <a:ext cx="233" cy="252"/>
            </a:xfrm>
            <a:prstGeom prst="rect">
              <a:avLst/>
            </a:prstGeom>
            <a:noFill/>
            <a:ln w="9525">
              <a:noFill/>
              <a:miter lim="800000"/>
              <a:headEnd/>
              <a:tailEnd/>
            </a:ln>
          </p:spPr>
          <p:txBody>
            <a:bodyPr wrap="none">
              <a:spAutoFit/>
            </a:bodyPr>
            <a:lstStyle/>
            <a:p>
              <a:r>
                <a:rPr lang="en-US" sz="2000" dirty="0">
                  <a:solidFill>
                    <a:srgbClr val="000000"/>
                  </a:solidFill>
                </a:rPr>
                <a:t>H</a:t>
              </a:r>
            </a:p>
          </p:txBody>
        </p:sp>
      </p:grpSp>
      <p:grpSp>
        <p:nvGrpSpPr>
          <p:cNvPr id="16" name="Group 16"/>
          <p:cNvGrpSpPr>
            <a:grpSpLocks/>
          </p:cNvGrpSpPr>
          <p:nvPr/>
        </p:nvGrpSpPr>
        <p:grpSpPr bwMode="auto">
          <a:xfrm>
            <a:off x="3422650" y="5380038"/>
            <a:ext cx="1152525" cy="792162"/>
            <a:chOff x="2267" y="3181"/>
            <a:chExt cx="726" cy="499"/>
          </a:xfrm>
        </p:grpSpPr>
        <p:sp>
          <p:nvSpPr>
            <p:cNvPr id="17" name="Rectangle 17"/>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p>
          </p:txBody>
        </p:sp>
        <p:sp>
          <p:nvSpPr>
            <p:cNvPr id="18" name="Text Box 18"/>
            <p:cNvSpPr txBox="1">
              <a:spLocks noChangeArrowheads="1"/>
            </p:cNvSpPr>
            <p:nvPr/>
          </p:nvSpPr>
          <p:spPr bwMode="auto">
            <a:xfrm>
              <a:off x="2465" y="3313"/>
              <a:ext cx="206" cy="252"/>
            </a:xfrm>
            <a:prstGeom prst="rect">
              <a:avLst/>
            </a:prstGeom>
            <a:noFill/>
            <a:ln w="9525">
              <a:noFill/>
              <a:miter lim="800000"/>
              <a:headEnd/>
              <a:tailEnd/>
            </a:ln>
          </p:spPr>
          <p:txBody>
            <a:bodyPr wrap="none">
              <a:spAutoFit/>
            </a:bodyPr>
            <a:lstStyle/>
            <a:p>
              <a:r>
                <a:rPr lang="en-US" sz="2000" dirty="0" smtClean="0">
                  <a:solidFill>
                    <a:srgbClr val="000000"/>
                  </a:solidFill>
                </a:rPr>
                <a:t>F</a:t>
              </a:r>
              <a:endParaRPr lang="en-US" sz="2000" dirty="0">
                <a:solidFill>
                  <a:srgbClr val="000000"/>
                </a:solidFill>
              </a:endParaRPr>
            </a:p>
          </p:txBody>
        </p:sp>
      </p:grpSp>
      <p:grpSp>
        <p:nvGrpSpPr>
          <p:cNvPr id="19" name="Group 19"/>
          <p:cNvGrpSpPr>
            <a:grpSpLocks/>
          </p:cNvGrpSpPr>
          <p:nvPr/>
        </p:nvGrpSpPr>
        <p:grpSpPr bwMode="auto">
          <a:xfrm>
            <a:off x="1012825" y="5307013"/>
            <a:ext cx="1152525" cy="792162"/>
            <a:chOff x="749" y="3135"/>
            <a:chExt cx="726" cy="499"/>
          </a:xfrm>
        </p:grpSpPr>
        <p:sp>
          <p:nvSpPr>
            <p:cNvPr id="20"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p>
          </p:txBody>
        </p:sp>
        <p:sp>
          <p:nvSpPr>
            <p:cNvPr id="21" name="Text Box 21"/>
            <p:cNvSpPr txBox="1">
              <a:spLocks noChangeArrowheads="1"/>
            </p:cNvSpPr>
            <p:nvPr/>
          </p:nvSpPr>
          <p:spPr bwMode="auto">
            <a:xfrm>
              <a:off x="945" y="3267"/>
              <a:ext cx="224" cy="252"/>
            </a:xfrm>
            <a:prstGeom prst="rect">
              <a:avLst/>
            </a:prstGeom>
            <a:noFill/>
            <a:ln w="9525">
              <a:noFill/>
              <a:miter lim="800000"/>
              <a:headEnd/>
              <a:tailEnd/>
            </a:ln>
          </p:spPr>
          <p:txBody>
            <a:bodyPr wrap="none">
              <a:spAutoFit/>
            </a:bodyPr>
            <a:lstStyle/>
            <a:p>
              <a:r>
                <a:rPr lang="en-US" sz="2000" dirty="0">
                  <a:solidFill>
                    <a:srgbClr val="000000"/>
                  </a:solidFill>
                </a:rPr>
                <a:t>C</a:t>
              </a:r>
            </a:p>
          </p:txBody>
        </p:sp>
      </p:grpSp>
      <p:sp>
        <p:nvSpPr>
          <p:cNvPr id="22" name="Text Box 23"/>
          <p:cNvSpPr txBox="1">
            <a:spLocks noChangeArrowheads="1"/>
          </p:cNvSpPr>
          <p:nvPr/>
        </p:nvSpPr>
        <p:spPr bwMode="auto">
          <a:xfrm>
            <a:off x="1142623" y="2183049"/>
            <a:ext cx="837089" cy="369332"/>
          </a:xfrm>
          <a:prstGeom prst="rect">
            <a:avLst/>
          </a:prstGeom>
          <a:noFill/>
          <a:ln w="9525">
            <a:noFill/>
            <a:miter lim="800000"/>
            <a:headEnd/>
            <a:tailEnd/>
          </a:ln>
        </p:spPr>
        <p:txBody>
          <a:bodyPr wrap="none">
            <a:spAutoFit/>
          </a:bodyPr>
          <a:lstStyle/>
          <a:p>
            <a:r>
              <a:rPr lang="en-US" b="1" dirty="0" smtClean="0"/>
              <a:t>15, </a:t>
            </a:r>
            <a:r>
              <a:rPr lang="en-US" b="1" dirty="0"/>
              <a:t>3</a:t>
            </a:r>
          </a:p>
        </p:txBody>
      </p:sp>
      <p:sp>
        <p:nvSpPr>
          <p:cNvPr id="23" name="Text Box 24"/>
          <p:cNvSpPr txBox="1">
            <a:spLocks noChangeArrowheads="1"/>
          </p:cNvSpPr>
          <p:nvPr/>
        </p:nvSpPr>
        <p:spPr bwMode="auto">
          <a:xfrm>
            <a:off x="1181896" y="4915185"/>
            <a:ext cx="758541" cy="369332"/>
          </a:xfrm>
          <a:prstGeom prst="rect">
            <a:avLst/>
          </a:prstGeom>
          <a:noFill/>
          <a:ln w="9525">
            <a:noFill/>
            <a:miter lim="800000"/>
            <a:headEnd/>
            <a:tailEnd/>
          </a:ln>
        </p:spPr>
        <p:txBody>
          <a:bodyPr wrap="none">
            <a:spAutoFit/>
          </a:bodyPr>
          <a:lstStyle/>
          <a:p>
            <a:r>
              <a:rPr lang="en-US" b="1" dirty="0" smtClean="0">
                <a:solidFill>
                  <a:srgbClr val="000000"/>
                </a:solidFill>
              </a:rPr>
              <a:t>10,3</a:t>
            </a:r>
            <a:endParaRPr lang="en-US" b="1" dirty="0">
              <a:solidFill>
                <a:srgbClr val="000000"/>
              </a:solidFill>
            </a:endParaRPr>
          </a:p>
        </p:txBody>
      </p:sp>
      <p:sp>
        <p:nvSpPr>
          <p:cNvPr id="24" name="Text Box 25"/>
          <p:cNvSpPr txBox="1">
            <a:spLocks noChangeArrowheads="1"/>
          </p:cNvSpPr>
          <p:nvPr/>
        </p:nvSpPr>
        <p:spPr bwMode="auto">
          <a:xfrm>
            <a:off x="3635896" y="2157413"/>
            <a:ext cx="595035" cy="369332"/>
          </a:xfrm>
          <a:prstGeom prst="rect">
            <a:avLst/>
          </a:prstGeom>
          <a:noFill/>
          <a:ln w="9525">
            <a:noFill/>
            <a:miter lim="800000"/>
            <a:headEnd/>
            <a:tailEnd/>
          </a:ln>
        </p:spPr>
        <p:txBody>
          <a:bodyPr wrap="none">
            <a:spAutoFit/>
          </a:bodyPr>
          <a:lstStyle/>
          <a:p>
            <a:r>
              <a:rPr lang="en-US" b="1" dirty="0">
                <a:solidFill>
                  <a:srgbClr val="000000"/>
                </a:solidFill>
              </a:rPr>
              <a:t>5</a:t>
            </a:r>
            <a:r>
              <a:rPr lang="en-US" b="1" dirty="0" smtClean="0">
                <a:solidFill>
                  <a:srgbClr val="000000"/>
                </a:solidFill>
              </a:rPr>
              <a:t>,1</a:t>
            </a:r>
            <a:endParaRPr lang="en-US" b="1" dirty="0">
              <a:solidFill>
                <a:srgbClr val="000000"/>
              </a:solidFill>
            </a:endParaRPr>
          </a:p>
        </p:txBody>
      </p:sp>
      <p:sp>
        <p:nvSpPr>
          <p:cNvPr id="25" name="Text Box 26"/>
          <p:cNvSpPr txBox="1">
            <a:spLocks noChangeArrowheads="1"/>
          </p:cNvSpPr>
          <p:nvPr/>
        </p:nvSpPr>
        <p:spPr bwMode="auto">
          <a:xfrm>
            <a:off x="3525427" y="3676948"/>
            <a:ext cx="758541" cy="369332"/>
          </a:xfrm>
          <a:prstGeom prst="rect">
            <a:avLst/>
          </a:prstGeom>
          <a:noFill/>
          <a:ln w="9525">
            <a:noFill/>
            <a:miter lim="800000"/>
            <a:headEnd/>
            <a:tailEnd/>
          </a:ln>
        </p:spPr>
        <p:txBody>
          <a:bodyPr wrap="none">
            <a:spAutoFit/>
          </a:bodyPr>
          <a:lstStyle/>
          <a:p>
            <a:r>
              <a:rPr lang="en-US" b="1" dirty="0" smtClean="0">
                <a:solidFill>
                  <a:srgbClr val="000000"/>
                </a:solidFill>
              </a:rPr>
              <a:t>10,2</a:t>
            </a:r>
            <a:endParaRPr lang="en-US" b="1" dirty="0">
              <a:solidFill>
                <a:srgbClr val="000000"/>
              </a:solidFill>
            </a:endParaRPr>
          </a:p>
        </p:txBody>
      </p:sp>
      <p:sp>
        <p:nvSpPr>
          <p:cNvPr id="26" name="Text Box 27"/>
          <p:cNvSpPr txBox="1">
            <a:spLocks noChangeArrowheads="1"/>
          </p:cNvSpPr>
          <p:nvPr/>
        </p:nvSpPr>
        <p:spPr bwMode="auto">
          <a:xfrm>
            <a:off x="3525427" y="5005388"/>
            <a:ext cx="758541" cy="369332"/>
          </a:xfrm>
          <a:prstGeom prst="rect">
            <a:avLst/>
          </a:prstGeom>
          <a:noFill/>
          <a:ln w="9525">
            <a:noFill/>
            <a:miter lim="800000"/>
            <a:headEnd/>
            <a:tailEnd/>
          </a:ln>
        </p:spPr>
        <p:txBody>
          <a:bodyPr wrap="none">
            <a:spAutoFit/>
          </a:bodyPr>
          <a:lstStyle/>
          <a:p>
            <a:r>
              <a:rPr lang="en-US" b="1" dirty="0" smtClean="0">
                <a:solidFill>
                  <a:srgbClr val="000000"/>
                </a:solidFill>
              </a:rPr>
              <a:t>20,5</a:t>
            </a:r>
            <a:endParaRPr lang="en-US" b="1" dirty="0">
              <a:solidFill>
                <a:srgbClr val="000000"/>
              </a:solidFill>
            </a:endParaRPr>
          </a:p>
        </p:txBody>
      </p:sp>
      <p:sp>
        <p:nvSpPr>
          <p:cNvPr id="27" name="Text Box 28"/>
          <p:cNvSpPr txBox="1">
            <a:spLocks noChangeArrowheads="1"/>
          </p:cNvSpPr>
          <p:nvPr/>
        </p:nvSpPr>
        <p:spPr bwMode="auto">
          <a:xfrm>
            <a:off x="6549763" y="3721100"/>
            <a:ext cx="758541" cy="369332"/>
          </a:xfrm>
          <a:prstGeom prst="rect">
            <a:avLst/>
          </a:prstGeom>
          <a:noFill/>
          <a:ln w="9525">
            <a:noFill/>
            <a:miter lim="800000"/>
            <a:headEnd/>
            <a:tailEnd/>
          </a:ln>
        </p:spPr>
        <p:txBody>
          <a:bodyPr wrap="none">
            <a:spAutoFit/>
          </a:bodyPr>
          <a:lstStyle/>
          <a:p>
            <a:r>
              <a:rPr lang="en-US" b="1" dirty="0" smtClean="0">
                <a:solidFill>
                  <a:srgbClr val="000000"/>
                </a:solidFill>
              </a:rPr>
              <a:t>10,2</a:t>
            </a:r>
            <a:endParaRPr lang="en-US" b="1" dirty="0">
              <a:solidFill>
                <a:srgbClr val="000000"/>
              </a:solidFill>
            </a:endParaRPr>
          </a:p>
        </p:txBody>
      </p:sp>
      <p:sp>
        <p:nvSpPr>
          <p:cNvPr id="28" name="Line 30"/>
          <p:cNvSpPr>
            <a:spLocks noChangeShapeType="1"/>
          </p:cNvSpPr>
          <p:nvPr/>
        </p:nvSpPr>
        <p:spPr bwMode="auto">
          <a:xfrm>
            <a:off x="2201862" y="2752725"/>
            <a:ext cx="1187450" cy="0"/>
          </a:xfrm>
          <a:prstGeom prst="line">
            <a:avLst/>
          </a:prstGeom>
          <a:noFill/>
          <a:ln w="28575">
            <a:solidFill>
              <a:srgbClr val="000000"/>
            </a:solidFill>
            <a:round/>
            <a:headEnd/>
            <a:tailEnd type="arrow" w="med" len="med"/>
          </a:ln>
        </p:spPr>
        <p:txBody>
          <a:bodyPr/>
          <a:lstStyle/>
          <a:p>
            <a:endParaRPr lang="en-US"/>
          </a:p>
        </p:txBody>
      </p:sp>
      <p:sp>
        <p:nvSpPr>
          <p:cNvPr id="29" name="Line 31"/>
          <p:cNvSpPr>
            <a:spLocks noChangeShapeType="1"/>
          </p:cNvSpPr>
          <p:nvPr/>
        </p:nvSpPr>
        <p:spPr bwMode="auto">
          <a:xfrm>
            <a:off x="2474912" y="4484689"/>
            <a:ext cx="914400" cy="6349"/>
          </a:xfrm>
          <a:prstGeom prst="line">
            <a:avLst/>
          </a:prstGeom>
          <a:noFill/>
          <a:ln w="28575">
            <a:solidFill>
              <a:srgbClr val="000000"/>
            </a:solidFill>
            <a:round/>
            <a:headEnd/>
            <a:tailEnd type="arrow" w="med" len="med"/>
          </a:ln>
        </p:spPr>
        <p:txBody>
          <a:bodyPr/>
          <a:lstStyle/>
          <a:p>
            <a:endParaRPr lang="en-US"/>
          </a:p>
        </p:txBody>
      </p:sp>
      <p:sp>
        <p:nvSpPr>
          <p:cNvPr id="30" name="Line 34"/>
          <p:cNvSpPr>
            <a:spLocks noChangeShapeType="1"/>
          </p:cNvSpPr>
          <p:nvPr/>
        </p:nvSpPr>
        <p:spPr bwMode="auto">
          <a:xfrm>
            <a:off x="4614862" y="4418013"/>
            <a:ext cx="1701800" cy="0"/>
          </a:xfrm>
          <a:prstGeom prst="line">
            <a:avLst/>
          </a:prstGeom>
          <a:noFill/>
          <a:ln w="28575">
            <a:solidFill>
              <a:srgbClr val="000000"/>
            </a:solidFill>
            <a:round/>
            <a:headEnd/>
            <a:tailEnd type="arrow" w="med" len="med"/>
          </a:ln>
        </p:spPr>
        <p:txBody>
          <a:bodyPr/>
          <a:lstStyle/>
          <a:p>
            <a:endParaRPr lang="en-US"/>
          </a:p>
        </p:txBody>
      </p:sp>
      <p:grpSp>
        <p:nvGrpSpPr>
          <p:cNvPr id="31" name="Group 37"/>
          <p:cNvGrpSpPr>
            <a:grpSpLocks/>
          </p:cNvGrpSpPr>
          <p:nvPr/>
        </p:nvGrpSpPr>
        <p:grpSpPr bwMode="auto">
          <a:xfrm>
            <a:off x="8070850" y="2660650"/>
            <a:ext cx="768350" cy="566738"/>
            <a:chOff x="150" y="2402"/>
            <a:chExt cx="484" cy="357"/>
          </a:xfrm>
        </p:grpSpPr>
        <p:sp>
          <p:nvSpPr>
            <p:cNvPr id="32" name="Oval 38"/>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p>
          </p:txBody>
        </p:sp>
        <p:sp>
          <p:nvSpPr>
            <p:cNvPr id="33" name="Text Box 39"/>
            <p:cNvSpPr txBox="1">
              <a:spLocks noChangeArrowheads="1"/>
            </p:cNvSpPr>
            <p:nvPr/>
          </p:nvSpPr>
          <p:spPr bwMode="auto">
            <a:xfrm>
              <a:off x="288" y="2471"/>
              <a:ext cx="244" cy="288"/>
            </a:xfrm>
            <a:prstGeom prst="rect">
              <a:avLst/>
            </a:prstGeom>
            <a:noFill/>
            <a:ln w="9525">
              <a:noFill/>
              <a:miter lim="800000"/>
              <a:headEnd/>
              <a:tailEnd/>
            </a:ln>
          </p:spPr>
          <p:txBody>
            <a:bodyPr wrap="none">
              <a:spAutoFit/>
            </a:bodyPr>
            <a:lstStyle/>
            <a:p>
              <a:r>
                <a:rPr lang="en-US" b="1"/>
                <a:t>E</a:t>
              </a:r>
            </a:p>
          </p:txBody>
        </p:sp>
      </p:grpSp>
      <p:sp>
        <p:nvSpPr>
          <p:cNvPr id="34" name="Line 40"/>
          <p:cNvSpPr>
            <a:spLocks noChangeShapeType="1"/>
          </p:cNvSpPr>
          <p:nvPr/>
        </p:nvSpPr>
        <p:spPr bwMode="auto">
          <a:xfrm>
            <a:off x="6553200" y="2919413"/>
            <a:ext cx="1428704" cy="0"/>
          </a:xfrm>
          <a:prstGeom prst="line">
            <a:avLst/>
          </a:prstGeom>
          <a:noFill/>
          <a:ln w="28575">
            <a:solidFill>
              <a:srgbClr val="000000"/>
            </a:solidFill>
            <a:round/>
            <a:headEnd/>
            <a:tailEnd type="arrow" w="med" len="med"/>
          </a:ln>
        </p:spPr>
        <p:txBody>
          <a:bodyPr/>
          <a:lstStyle/>
          <a:p>
            <a:endParaRPr lang="en-US"/>
          </a:p>
        </p:txBody>
      </p:sp>
      <p:grpSp>
        <p:nvGrpSpPr>
          <p:cNvPr id="35" name="Group 43"/>
          <p:cNvGrpSpPr>
            <a:grpSpLocks/>
          </p:cNvGrpSpPr>
          <p:nvPr/>
        </p:nvGrpSpPr>
        <p:grpSpPr bwMode="auto">
          <a:xfrm>
            <a:off x="61912" y="4143375"/>
            <a:ext cx="768350" cy="566738"/>
            <a:chOff x="150" y="2402"/>
            <a:chExt cx="484" cy="357"/>
          </a:xfrm>
        </p:grpSpPr>
        <p:sp>
          <p:nvSpPr>
            <p:cNvPr id="36" name="Oval 44"/>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p>
          </p:txBody>
        </p:sp>
        <p:sp>
          <p:nvSpPr>
            <p:cNvPr id="37" name="Text Box 45"/>
            <p:cNvSpPr txBox="1">
              <a:spLocks noChangeArrowheads="1"/>
            </p:cNvSpPr>
            <p:nvPr/>
          </p:nvSpPr>
          <p:spPr bwMode="auto">
            <a:xfrm>
              <a:off x="288" y="2471"/>
              <a:ext cx="223" cy="288"/>
            </a:xfrm>
            <a:prstGeom prst="rect">
              <a:avLst/>
            </a:prstGeom>
            <a:noFill/>
            <a:ln w="9525">
              <a:noFill/>
              <a:miter lim="800000"/>
              <a:headEnd/>
              <a:tailEnd/>
            </a:ln>
          </p:spPr>
          <p:txBody>
            <a:bodyPr wrap="none">
              <a:spAutoFit/>
            </a:bodyPr>
            <a:lstStyle/>
            <a:p>
              <a:r>
                <a:rPr lang="en-US" b="1"/>
                <a:t>S</a:t>
              </a:r>
            </a:p>
          </p:txBody>
        </p:sp>
      </p:grpSp>
      <p:sp>
        <p:nvSpPr>
          <p:cNvPr id="38" name="Line 46"/>
          <p:cNvSpPr>
            <a:spLocks noChangeShapeType="1"/>
          </p:cNvSpPr>
          <p:nvPr/>
        </p:nvSpPr>
        <p:spPr bwMode="auto">
          <a:xfrm flipV="1">
            <a:off x="665162" y="3100388"/>
            <a:ext cx="328613" cy="1098550"/>
          </a:xfrm>
          <a:prstGeom prst="line">
            <a:avLst/>
          </a:prstGeom>
          <a:noFill/>
          <a:ln w="28575">
            <a:solidFill>
              <a:srgbClr val="000000"/>
            </a:solidFill>
            <a:round/>
            <a:headEnd/>
            <a:tailEnd type="arrow" w="med" len="med"/>
          </a:ln>
        </p:spPr>
        <p:txBody>
          <a:bodyPr/>
          <a:lstStyle/>
          <a:p>
            <a:endParaRPr lang="en-US"/>
          </a:p>
        </p:txBody>
      </p:sp>
      <p:grpSp>
        <p:nvGrpSpPr>
          <p:cNvPr id="39" name="Group 38"/>
          <p:cNvGrpSpPr/>
          <p:nvPr/>
        </p:nvGrpSpPr>
        <p:grpSpPr>
          <a:xfrm>
            <a:off x="665162" y="3209925"/>
            <a:ext cx="7570788" cy="2560638"/>
            <a:chOff x="665162" y="3209925"/>
            <a:chExt cx="7570788" cy="2560638"/>
          </a:xfrm>
        </p:grpSpPr>
        <p:sp>
          <p:nvSpPr>
            <p:cNvPr id="40" name="Line 61"/>
            <p:cNvSpPr>
              <a:spLocks noChangeShapeType="1"/>
            </p:cNvSpPr>
            <p:nvPr/>
          </p:nvSpPr>
          <p:spPr bwMode="auto">
            <a:xfrm flipV="1">
              <a:off x="7577137" y="3209925"/>
              <a:ext cx="658813" cy="1152525"/>
            </a:xfrm>
            <a:prstGeom prst="line">
              <a:avLst/>
            </a:prstGeom>
            <a:noFill/>
            <a:ln w="28575">
              <a:solidFill>
                <a:srgbClr val="000000"/>
              </a:solidFill>
              <a:round/>
              <a:headEnd/>
              <a:tailEnd type="arrow" w="med" len="med"/>
            </a:ln>
          </p:spPr>
          <p:txBody>
            <a:bodyPr/>
            <a:lstStyle/>
            <a:p>
              <a:endParaRPr lang="en-US"/>
            </a:p>
          </p:txBody>
        </p:sp>
        <p:sp>
          <p:nvSpPr>
            <p:cNvPr id="41" name="Line 32"/>
            <p:cNvSpPr>
              <a:spLocks noChangeShapeType="1"/>
            </p:cNvSpPr>
            <p:nvPr/>
          </p:nvSpPr>
          <p:spPr bwMode="auto">
            <a:xfrm>
              <a:off x="2201862" y="5770563"/>
              <a:ext cx="1187450" cy="0"/>
            </a:xfrm>
            <a:prstGeom prst="line">
              <a:avLst/>
            </a:prstGeom>
            <a:noFill/>
            <a:ln w="28575">
              <a:solidFill>
                <a:srgbClr val="000000"/>
              </a:solidFill>
              <a:round/>
              <a:headEnd/>
              <a:tailEnd type="arrow" w="med" len="med"/>
            </a:ln>
          </p:spPr>
          <p:txBody>
            <a:bodyPr/>
            <a:lstStyle/>
            <a:p>
              <a:endParaRPr lang="en-US"/>
            </a:p>
          </p:txBody>
        </p:sp>
        <p:sp>
          <p:nvSpPr>
            <p:cNvPr id="42" name="Line 35"/>
            <p:cNvSpPr>
              <a:spLocks noChangeShapeType="1"/>
            </p:cNvSpPr>
            <p:nvPr/>
          </p:nvSpPr>
          <p:spPr bwMode="auto">
            <a:xfrm flipV="1">
              <a:off x="4614862" y="4692650"/>
              <a:ext cx="1701800" cy="1041400"/>
            </a:xfrm>
            <a:prstGeom prst="line">
              <a:avLst/>
            </a:prstGeom>
            <a:noFill/>
            <a:ln w="28575">
              <a:solidFill>
                <a:srgbClr val="000000"/>
              </a:solidFill>
              <a:round/>
              <a:headEnd/>
              <a:tailEnd type="arrow" w="med" len="med"/>
            </a:ln>
          </p:spPr>
          <p:txBody>
            <a:bodyPr/>
            <a:lstStyle/>
            <a:p>
              <a:endParaRPr lang="en-US"/>
            </a:p>
          </p:txBody>
        </p:sp>
        <p:sp>
          <p:nvSpPr>
            <p:cNvPr id="43" name="Line 47"/>
            <p:cNvSpPr>
              <a:spLocks noChangeShapeType="1"/>
            </p:cNvSpPr>
            <p:nvPr/>
          </p:nvSpPr>
          <p:spPr bwMode="auto">
            <a:xfrm>
              <a:off x="665162" y="4637088"/>
              <a:ext cx="328613" cy="1042987"/>
            </a:xfrm>
            <a:prstGeom prst="line">
              <a:avLst/>
            </a:prstGeom>
            <a:noFill/>
            <a:ln w="28575">
              <a:solidFill>
                <a:srgbClr val="000000"/>
              </a:solidFill>
              <a:round/>
              <a:headEnd/>
              <a:tailEnd type="arrow" w="med" len="med"/>
            </a:ln>
          </p:spPr>
          <p:txBody>
            <a:bodyPr/>
            <a:lstStyle/>
            <a:p>
              <a:endParaRPr lang="en-US"/>
            </a:p>
          </p:txBody>
        </p:sp>
      </p:grpSp>
      <p:grpSp>
        <p:nvGrpSpPr>
          <p:cNvPr id="44" name="Group 19"/>
          <p:cNvGrpSpPr>
            <a:grpSpLocks/>
          </p:cNvGrpSpPr>
          <p:nvPr/>
        </p:nvGrpSpPr>
        <p:grpSpPr bwMode="auto">
          <a:xfrm>
            <a:off x="1263649" y="3875089"/>
            <a:ext cx="1152525" cy="792162"/>
            <a:chOff x="749" y="3135"/>
            <a:chExt cx="726" cy="499"/>
          </a:xfrm>
        </p:grpSpPr>
        <p:sp>
          <p:nvSpPr>
            <p:cNvPr id="45"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p>
          </p:txBody>
        </p:sp>
        <p:sp>
          <p:nvSpPr>
            <p:cNvPr id="46" name="Text Box 21"/>
            <p:cNvSpPr txBox="1">
              <a:spLocks noChangeArrowheads="1"/>
            </p:cNvSpPr>
            <p:nvPr/>
          </p:nvSpPr>
          <p:spPr bwMode="auto">
            <a:xfrm>
              <a:off x="945" y="3267"/>
              <a:ext cx="224" cy="252"/>
            </a:xfrm>
            <a:prstGeom prst="rect">
              <a:avLst/>
            </a:prstGeom>
            <a:noFill/>
            <a:ln w="9525">
              <a:noFill/>
              <a:miter lim="800000"/>
              <a:headEnd/>
              <a:tailEnd/>
            </a:ln>
          </p:spPr>
          <p:txBody>
            <a:bodyPr wrap="none">
              <a:spAutoFit/>
            </a:bodyPr>
            <a:lstStyle/>
            <a:p>
              <a:r>
                <a:rPr lang="en-US" sz="2000" dirty="0">
                  <a:solidFill>
                    <a:srgbClr val="000000"/>
                  </a:solidFill>
                </a:rPr>
                <a:t>B</a:t>
              </a:r>
            </a:p>
          </p:txBody>
        </p:sp>
      </p:grpSp>
      <p:sp>
        <p:nvSpPr>
          <p:cNvPr id="47" name="Text Box 24"/>
          <p:cNvSpPr txBox="1">
            <a:spLocks noChangeArrowheads="1"/>
          </p:cNvSpPr>
          <p:nvPr/>
        </p:nvSpPr>
        <p:spPr bwMode="auto">
          <a:xfrm>
            <a:off x="1362199" y="3500499"/>
            <a:ext cx="833537" cy="369332"/>
          </a:xfrm>
          <a:prstGeom prst="rect">
            <a:avLst/>
          </a:prstGeom>
          <a:noFill/>
          <a:ln w="9525">
            <a:noFill/>
            <a:miter lim="800000"/>
            <a:headEnd/>
            <a:tailEnd/>
          </a:ln>
        </p:spPr>
        <p:txBody>
          <a:bodyPr wrap="square">
            <a:spAutoFit/>
          </a:bodyPr>
          <a:lstStyle/>
          <a:p>
            <a:r>
              <a:rPr lang="en-US" b="1" dirty="0" smtClean="0">
                <a:solidFill>
                  <a:srgbClr val="000000"/>
                </a:solidFill>
              </a:rPr>
              <a:t>20,2</a:t>
            </a:r>
            <a:endParaRPr lang="en-US" b="1" dirty="0">
              <a:solidFill>
                <a:srgbClr val="000000"/>
              </a:solidFill>
            </a:endParaRPr>
          </a:p>
        </p:txBody>
      </p:sp>
      <p:sp>
        <p:nvSpPr>
          <p:cNvPr id="48" name="Line 46"/>
          <p:cNvSpPr>
            <a:spLocks noChangeShapeType="1"/>
          </p:cNvSpPr>
          <p:nvPr/>
        </p:nvSpPr>
        <p:spPr bwMode="auto">
          <a:xfrm flipV="1">
            <a:off x="810834" y="4368906"/>
            <a:ext cx="444499" cy="1"/>
          </a:xfrm>
          <a:prstGeom prst="line">
            <a:avLst/>
          </a:prstGeom>
          <a:noFill/>
          <a:ln w="28575">
            <a:solidFill>
              <a:srgbClr val="000000"/>
            </a:solidFill>
            <a:round/>
            <a:headEnd/>
            <a:tailEnd type="arrow" w="med" len="med"/>
          </a:ln>
        </p:spPr>
        <p:txBody>
          <a:bodyPr/>
          <a:lstStyle/>
          <a:p>
            <a:endParaRPr lang="en-US"/>
          </a:p>
        </p:txBody>
      </p:sp>
      <p:grpSp>
        <p:nvGrpSpPr>
          <p:cNvPr id="49" name="Group 7"/>
          <p:cNvGrpSpPr>
            <a:grpSpLocks/>
          </p:cNvGrpSpPr>
          <p:nvPr/>
        </p:nvGrpSpPr>
        <p:grpSpPr bwMode="auto">
          <a:xfrm>
            <a:off x="5108621" y="2535238"/>
            <a:ext cx="1152525" cy="792162"/>
            <a:chOff x="2267" y="1389"/>
            <a:chExt cx="726" cy="499"/>
          </a:xfrm>
        </p:grpSpPr>
        <p:sp>
          <p:nvSpPr>
            <p:cNvPr id="50"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p>
          </p:txBody>
        </p:sp>
        <p:sp>
          <p:nvSpPr>
            <p:cNvPr id="51" name="Text Box 9"/>
            <p:cNvSpPr txBox="1">
              <a:spLocks noChangeArrowheads="1"/>
            </p:cNvSpPr>
            <p:nvPr/>
          </p:nvSpPr>
          <p:spPr bwMode="auto">
            <a:xfrm>
              <a:off x="2465" y="1521"/>
              <a:ext cx="233" cy="252"/>
            </a:xfrm>
            <a:prstGeom prst="rect">
              <a:avLst/>
            </a:prstGeom>
            <a:noFill/>
            <a:ln w="9525">
              <a:noFill/>
              <a:miter lim="800000"/>
              <a:headEnd/>
              <a:tailEnd/>
            </a:ln>
          </p:spPr>
          <p:txBody>
            <a:bodyPr wrap="none">
              <a:spAutoFit/>
            </a:bodyPr>
            <a:lstStyle/>
            <a:p>
              <a:r>
                <a:rPr lang="en-US" sz="2000" dirty="0">
                  <a:solidFill>
                    <a:srgbClr val="000000"/>
                  </a:solidFill>
                </a:rPr>
                <a:t>G</a:t>
              </a:r>
            </a:p>
          </p:txBody>
        </p:sp>
      </p:grpSp>
      <p:sp>
        <p:nvSpPr>
          <p:cNvPr id="52" name="Text Box 25"/>
          <p:cNvSpPr txBox="1">
            <a:spLocks noChangeArrowheads="1"/>
          </p:cNvSpPr>
          <p:nvPr/>
        </p:nvSpPr>
        <p:spPr bwMode="auto">
          <a:xfrm>
            <a:off x="5253619" y="2157413"/>
            <a:ext cx="758541" cy="369332"/>
          </a:xfrm>
          <a:prstGeom prst="rect">
            <a:avLst/>
          </a:prstGeom>
          <a:noFill/>
          <a:ln w="9525">
            <a:noFill/>
            <a:miter lim="800000"/>
            <a:headEnd/>
            <a:tailEnd/>
          </a:ln>
        </p:spPr>
        <p:txBody>
          <a:bodyPr wrap="none">
            <a:spAutoFit/>
          </a:bodyPr>
          <a:lstStyle/>
          <a:p>
            <a:r>
              <a:rPr lang="en-US" b="1" dirty="0" smtClean="0">
                <a:solidFill>
                  <a:srgbClr val="000000"/>
                </a:solidFill>
              </a:rPr>
              <a:t>20,4</a:t>
            </a:r>
            <a:endParaRPr lang="en-US" b="1" dirty="0">
              <a:solidFill>
                <a:srgbClr val="000000"/>
              </a:solidFill>
            </a:endParaRPr>
          </a:p>
        </p:txBody>
      </p:sp>
      <p:sp>
        <p:nvSpPr>
          <p:cNvPr id="53" name="Line 30"/>
          <p:cNvSpPr>
            <a:spLocks noChangeShapeType="1"/>
          </p:cNvSpPr>
          <p:nvPr/>
        </p:nvSpPr>
        <p:spPr bwMode="auto">
          <a:xfrm>
            <a:off x="4605384" y="2916847"/>
            <a:ext cx="463504" cy="2565"/>
          </a:xfrm>
          <a:prstGeom prst="line">
            <a:avLst/>
          </a:prstGeom>
          <a:noFill/>
          <a:ln w="28575">
            <a:solidFill>
              <a:srgbClr val="000000"/>
            </a:solidFill>
            <a:round/>
            <a:headEnd/>
            <a:tailEnd type="arrow" w="med" len="med"/>
          </a:ln>
        </p:spPr>
        <p:txBody>
          <a:bodyPr/>
          <a:lstStyle/>
          <a:p>
            <a:endParaRPr lang="en-US"/>
          </a:p>
        </p:txBody>
      </p:sp>
      <p:sp>
        <p:nvSpPr>
          <p:cNvPr id="54" name="Line 30"/>
          <p:cNvSpPr>
            <a:spLocks noChangeShapeType="1"/>
          </p:cNvSpPr>
          <p:nvPr/>
        </p:nvSpPr>
        <p:spPr bwMode="auto">
          <a:xfrm flipV="1">
            <a:off x="2441574" y="3248026"/>
            <a:ext cx="2627314" cy="777577"/>
          </a:xfrm>
          <a:prstGeom prst="line">
            <a:avLst/>
          </a:prstGeom>
          <a:noFill/>
          <a:ln w="28575">
            <a:solidFill>
              <a:srgbClr val="000000"/>
            </a:solidFill>
            <a:round/>
            <a:headEnd/>
            <a:tailEnd type="arrow" w="med" len="med"/>
          </a:ln>
        </p:spPr>
        <p:txBody>
          <a:bodyPr/>
          <a:lstStyle/>
          <a:p>
            <a:endParaRPr lang="en-US"/>
          </a:p>
        </p:txBody>
      </p:sp>
      <p:sp>
        <p:nvSpPr>
          <p:cNvPr id="63"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Practice</a:t>
            </a:r>
            <a:endParaRPr lang="en-US" sz="3600" dirty="0">
              <a:latin typeface="Impact" pitchFamily="34" charset="0"/>
            </a:endParaRPr>
          </a:p>
        </p:txBody>
      </p:sp>
    </p:spTree>
    <p:extLst>
      <p:ext uri="{BB962C8B-B14F-4D97-AF65-F5344CB8AC3E}">
        <p14:creationId xmlns:p14="http://schemas.microsoft.com/office/powerpoint/2010/main" val="354741991"/>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108520" y="6384270"/>
            <a:ext cx="2074164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that a patient fails to recover from a particular operation is 0.1. Suppose that eight patients having this operation are selected at random. Answer the following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most one patient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2 but no more than 3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all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expected number of patients that will not recover?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An insurance company states that 10% of all fire insurance claims are fraudulent. Suppose the company is correct, and that it receives 125 claims.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What's the probability that at least 15 claims are fraudulent?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What's the probability that less than 10 claims are fraudulent?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type of data would be collected by the following survey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"How many pairs of shoes do you own?"</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color are your eyes?"</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"Which brand of soft drink do you prefer?"</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circumference of that tree?"</a:t>
            </a:r>
          </a:p>
          <a:p>
            <a:pPr marL="457200" marR="0" lvl="1" indent="0" algn="l" defTabSz="914400" rtl="0" eaLnBrk="0" fontAlgn="base" latinLnBrk="0" hangingPunct="0">
              <a:lnSpc>
                <a:spcPct val="100000"/>
              </a:lnSpc>
              <a:spcBef>
                <a:spcPct val="0"/>
              </a:spcBef>
              <a:spcAft>
                <a:spcPct val="0"/>
              </a:spcAft>
              <a:buClrTx/>
              <a:buSzTx/>
              <a:buFontTx/>
              <a:buAutoNum type="alphaLcPeriod" startAt="5"/>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your GPA?"</a:t>
            </a:r>
          </a:p>
          <a:p>
            <a:pPr marL="457200" marR="0" lvl="1" indent="0" algn="l" defTabSz="914400" rtl="0" eaLnBrk="0" fontAlgn="base" latinLnBrk="0" hangingPunct="0">
              <a:lnSpc>
                <a:spcPct val="100000"/>
              </a:lnSpc>
              <a:spcBef>
                <a:spcPct val="0"/>
              </a:spcBef>
              <a:spcAft>
                <a:spcPct val="0"/>
              </a:spcAft>
              <a:buClrTx/>
              <a:buSzTx/>
              <a:buFontTx/>
              <a:buAutoNum type="alphaLcPeriod" startAt="6"/>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"Are you planning to vote this year?"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random sample of 33 price-earnings ratios for a set of stocks whose prices are quoted by NASDAQ is displayed in the following stem-and-leaf plot.</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Stem-and-Leaf Display Stem unit: 10 0 4 1 0 5 6 8 8 9 2 0 1 1 1 2 3 4 5 5 6 7 8 8 9 9 3 0 1 2 3 4 4 5 7 4 1 7 5 6 2 </a:t>
            </a:r>
            <a:endPar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shape of this data?</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mode of this dataset?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21858" name="Picture 2" descr="Box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7593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108520" y="13295"/>
            <a:ext cx="50139688" cy="192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probability that a patient fails to recover from a particular operation is 0.1. Suppose that eight patients having this operation are selected at random. Answer the following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most one patient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2 but no more than 3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all patients will not recover?</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expected number of patients that will not recover?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An insurance company states that 10% of all fire insurance claims are fraudulent. Suppose the company is correct, and that it receives 125 claims.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What's the probability that at least 15 claims are fraudulent?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What's the probability that less than 10 claims are fraudulent?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type of data would be collected by the following survey questions?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"How many pairs of shoes do you own?"</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color are your eyes?"</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"Which brand of soft drink do you prefer?"</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circumference of that tree?"</a:t>
            </a:r>
          </a:p>
          <a:p>
            <a:pPr marL="457200" marR="0" lvl="1" indent="0" algn="l" defTabSz="914400" rtl="0" eaLnBrk="0" fontAlgn="base" latinLnBrk="0" hangingPunct="0">
              <a:lnSpc>
                <a:spcPct val="100000"/>
              </a:lnSpc>
              <a:spcBef>
                <a:spcPct val="0"/>
              </a:spcBef>
              <a:spcAft>
                <a:spcPct val="0"/>
              </a:spcAft>
              <a:buClrTx/>
              <a:buSzTx/>
              <a:buFontTx/>
              <a:buAutoNum type="alphaLcPeriod" startAt="5"/>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your GPA?"</a:t>
            </a:r>
          </a:p>
          <a:p>
            <a:pPr marL="457200" marR="0" lvl="1" indent="0" algn="l" defTabSz="914400" rtl="0" eaLnBrk="0" fontAlgn="base" latinLnBrk="0" hangingPunct="0">
              <a:lnSpc>
                <a:spcPct val="100000"/>
              </a:lnSpc>
              <a:spcBef>
                <a:spcPct val="0"/>
              </a:spcBef>
              <a:spcAft>
                <a:spcPct val="0"/>
              </a:spcAft>
              <a:buClrTx/>
              <a:buSzTx/>
              <a:buFontTx/>
              <a:buAutoNum type="alphaLcPeriod" startAt="6"/>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"Are you planning to vote this year?"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random sample of 33 price-earnings ratios for a set of stocks whose prices are quoted by NASDAQ is displayed in the following stem-and-leaf plot.</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Stem-and-Leaf Display Stem unit: 10 0 4 1 0 5 6 8 8 9 2 0 1 1 1 2 3 4 5 5 6 7 8 8 9 9 3 0 1 2 3 4 4 5 7 4 1 7 5 6 2 </a:t>
            </a:r>
            <a:endPar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shape of this data?</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mode of this dataset?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Seventy percent of small businesses experience cash flow problems during their first year of operation. A consultant takes a random sample of 50 small businesses that have been in business for one year.</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more than 80% of the sample have experienced cash flow problems?</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more than half of the sample has had cash flow problems?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Consider the following sample of data. Obtain the "1-Var Stats" from the TI-83 in order to answer the following questions.</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7, -5, -8, 7, 9, 12, 0, 3, 11, 8, 6, -2, 4 </a:t>
            </a:r>
            <a:endPar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mean and median for this dataset?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standard deviation and variance?</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range and interquartile range?</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a:t>
            </a:r>
            <a:r>
              <a:rPr kumimoji="0" lang="en-US" altLang="en-US" sz="1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midhinge</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and midrange?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2"/>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Consider the following boxplot. Suppose 95% of the data falls between 15 and 35. Based on the empirical rule, what is the standard deviation of this sample of data?   </a:t>
            </a:r>
            <a:r>
              <a:rPr kumimoji="0" lang="en-US" altLang="en-US" sz="18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18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3"/>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company estimates that there is an 80% chance of an order arriving on time from a supplier. Suppose 5 orders are placed this week.</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4 orders arrive on time?</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none of the orders arrive on time?</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How many orders would you expect to arrive on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4"/>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reaction time to a certain psychological experiment is considered to be normally distributed with a mean of 20 seconds and a standard deviation of 4 seconds.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subjects take between 15 and 30 seconds to react?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subjects take longer than 30 seconds to react?</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reaction time such that only 10% of subjects are </a:t>
            </a:r>
            <a:r>
              <a:rPr kumimoji="0" lang="en-US" altLang="en-US"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faster</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5"/>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natural gas exploration company averages four </a:t>
            </a:r>
            <a:r>
              <a:rPr kumimoji="0" lang="en-US" altLang="en-US"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strikes</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(that is, natural gas is found) per 100 holes drilled.</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If 20 holes are to be drilled, what is the probability that no strikes will be made?</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one strike will be made?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6"/>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Suppose you are in charge of student ticket sales for a college football team. From past experience, you know that the number of tickets purchased by a student standing in line at the ticket window has a distribution with mean 2.4 and standard deviation 2.0. For today's game, there are 100 students standing in line to purchase tickets. If only 250 tickets remain, what is the probability that all 100 students will be able to purchase the tickets they desire? (Hint: 250 tickets for 100 students would be how many on average for each student?)</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7"/>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Wages for workers in a particular industry average $11.90 per hour with a standard deviation of 40 cents. The wages are considered to be normally distributed.</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Suppose you are employed in this industry. What would your wage have to be if 75% of all workers earn more than you?</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workers receive wages less than $11 per hour?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workers make between $12 and $13 per hour?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8"/>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Researchers have developed sophisticated intrusion-detection algorithms to protect the security of computer-based systems. These algorithms use principles of statistics to identify unusual or unexpected data, i.e., "intruders". One popular intrusion-detection system assumes the data being monitored are normally distributed. Consider the following data on input-output (I/O) units utilized by a sample of 44 users of a system.</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15 5 2 17 4 3 1 1 0 0 0 0 0 0 0 20 9 0 0 0 1 6 1 3 1 0 6 0 0 0 0 1 14 0 7 0 2 9 4 0 0 0 9 10 </a:t>
            </a:r>
            <a:r>
              <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Use your TI-83 to decide whether or not the data appear to be approximately normal:</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Obtain a boxplot and histogram of this data. Based on the shape, does it look like this sample comes from a normally distributed population?</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Obtain a normal probability plot. What is your conclusion?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9"/>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rPr>
              <a:t/>
            </a:r>
            <a:br>
              <a:rPr kumimoji="0" lang="en-US" altLang="en-US" sz="1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21858" name="Picture 2" descr="Boxpl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7190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0" y="302359"/>
            <a:ext cx="50139688" cy="1311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Seventy percent of small businesses experience cash flow problems during their first year of operation. A consultant takes a random sample of 50 small businesses that have been in business for one year.</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more than 80% of the sample have experienced cash flow problems?</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more than half of the sample has had cash flow problems?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Consider the following sample of data. Obtain the "1-Var Stats" from the TI-83 in order to answer the following questions.</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7, -5, -8, 7, 9, 12, 0, 3, 11, 8, 6, -2, 4 </a:t>
            </a:r>
            <a:endPar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mean and median for this dataset?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standard deviation and variance?</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range and interquartile range?</a:t>
            </a:r>
          </a:p>
          <a:p>
            <a:pPr marL="457200" marR="0" lvl="1" indent="0" algn="l" defTabSz="914400" rtl="0" eaLnBrk="0" fontAlgn="base" latinLnBrk="0" hangingPunct="0">
              <a:lnSpc>
                <a:spcPct val="100000"/>
              </a:lnSpc>
              <a:spcBef>
                <a:spcPct val="0"/>
              </a:spcBef>
              <a:spcAft>
                <a:spcPct val="0"/>
              </a:spcAft>
              <a:buClrTx/>
              <a:buSzTx/>
              <a:buFontTx/>
              <a:buAutoNum type="alphaLcPeriod" startAt="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are the </a:t>
            </a:r>
            <a:r>
              <a:rPr kumimoji="0" lang="en-US" altLang="en-US" sz="1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midhinge</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and midrange?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2"/>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Consider the following boxplot. Suppose 95% of the data falls between 15 and 35. Based on the empirical rule, what is the standard deviation of this sample of data?   </a:t>
            </a:r>
            <a:r>
              <a:rPr kumimoji="0" lang="en-US" altLang="en-US" sz="18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18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3"/>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company estimates that there is an 80% chance of an order arriving on time from a supplier. Suppose 5 orders are placed this week.</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4 orders arrive on time?</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none of the orders arrive on time?</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How many orders would you expect to arrive on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4"/>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reaction time to a certain psychological experiment is considered to be normally distributed with a mean of 20 seconds and a standard deviation of 4 seconds.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subjects take between 15 and 30 seconds to react?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subjects take longer than 30 seconds to react?</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reaction time such that only 10% of subjects are </a:t>
            </a:r>
            <a:r>
              <a:rPr kumimoji="0" lang="en-US" altLang="en-US"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faster</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5"/>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natural gas exploration company averages four </a:t>
            </a:r>
            <a:r>
              <a:rPr kumimoji="0" lang="en-US" altLang="en-US"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strikes</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(that is, natural gas is found) per 100 holes drilled.</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If 20 holes are to be drilled, what is the probability that no strikes will be made?</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one strike will be made?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6"/>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Suppose you are in charge of student ticket sales for a college football team. From past experience, you know that the number of tickets purchased by a student standing in line at the ticket window has a distribution with mean 2.4 and standard deviation 2.0. For today's game, there are 100 students standing in line to purchase tickets. If only 250 tickets remain, what is the probability that all 100 students will be able to purchase the tickets they desire? (Hint: 250 tickets for 100 students would be how many on average for each student?)</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7"/>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Wages for workers in a particular industry average $11.90 per hour with a standard deviation of 40 cents. The wages are considered to be normally distributed.</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Suppose you are employed in this industry. What would your wage have to be if 75% of all workers earn more than you?</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workers receive wages less than $11 per hour?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workers make between $12 and $13 per hour?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8"/>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Researchers have developed sophisticated intrusion-detection algorithms to protect the security of computer-based systems. These algorithms use principles of statistics to identify unusual or unexpected data, i.e., "intruders". One popular intrusion-detection system assumes the data being monitored are normally distributed. Consider the following data on input-output (I/O) units utilized by a sample of 44 users of a system.</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15 5 2 17 4 3 1 1 0 0 0 0 0 0 0 20 9 0 0 0 1 6 1 3 1 0 6 0 0 0 0 1 14 0 7 0 2 9 4 0 0 0 9 10 </a:t>
            </a:r>
            <a:r>
              <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Use your TI-83 to decide whether or not the data appear to be approximately normal:</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Obtain a boxplot and histogram of this data. Based on the shape, does it look like this sample comes from a normally distributed population?</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Obtain a normal probability plot. What is your conclusion?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9"/>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rPr>
              <a:t/>
            </a:r>
            <a:br>
              <a:rPr kumimoji="0" lang="en-US" altLang="en-US" sz="1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21858" name="Picture 2" descr="Boxpl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57626"/>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0" y="-99392"/>
            <a:ext cx="50139688"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reaction time to a certain psychological experiment is considered to be normally distributed with a mean of 20 seconds and a standard deviation of 4 seconds.</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subjects take between 15 and 30 seconds to react?</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subjects take longer than 30 seconds to react?</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reaction time such that only 10% of subjects are </a:t>
            </a:r>
            <a:r>
              <a:rPr kumimoji="0" lang="en-US" altLang="en-US"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faster</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2"/>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6"/>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natural gas exploration company averages four </a:t>
            </a:r>
            <a:r>
              <a:rPr kumimoji="0" lang="en-US" altLang="en-US" sz="18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strikes</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(that is, natural gas is found) per 100 holes drilled.</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If 20 holes are to be drilled, what is the probability that no strikes will be made?</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is the probability that at least one strike will be made?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3"/>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7"/>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Suppose you are in charge of student ticket sales for a college football team. From past experience, you know that the number of tickets purchased by a student standing in line at the ticket window has a distribution with mean 2.4 and standard deviation 2.0. For today's game, there are 100 students standing in line to purchase tickets. If only 250 tickets remain, what is the probability that all 100 students will be able to purchase the tickets they desire? (Hint: 250 tickets for 100 students would be how many on average for each student?)</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4"/>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8"/>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Wages for workers in a particular industry average $11.90 per hour with a standard deviation of 40 cents. The wages are considered to be normally distributed.</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Suppose you are employed in this industry. What would your wage have to be if 75% of all workers earn more than you?</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workers receive wages less than $11 per hour?</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What proportion of workers make between $12 and $13 per hour?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5"/>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19"/>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Researchers have developed sophisticated intrusion-detection algorithms to protect the security of computer-based systems. These algorithms use principles of statistics to identify unusual or unexpected data, i.e., "intruders". One popular intrusion-detection system assumes the data being monitored are normally distributed. Consider the following data on input-output (I/O) units utilized by a sample of 44 users of a system.</a:t>
            </a:r>
            <a:r>
              <a:rPr kumimoji="0" lang="en-US" altLang="en-US" sz="1000" b="0" i="0" u="none" strike="noStrike" cap="none" normalizeH="0" baseline="0" dirty="0" smtClean="0">
                <a:ln>
                  <a:noFill/>
                </a:ln>
                <a:solidFill>
                  <a:srgbClr val="000000"/>
                </a:solidFill>
                <a:effectLst/>
                <a:latin typeface="Arial Unicode MS" panose="020B0604020202020204" charset="-128"/>
                <a:cs typeface="Times New Roman" panose="02020603050405020304" pitchFamily="18" charset="0"/>
              </a:rPr>
              <a:t> 15 5 2 17 4 3 1 1 0 0 0 0 0 0 0 20 9 0 0 0 1 6 1 3 1 0 6 0 0 0 0 1 14 0 7 0 2 9 4 0 0 0 9 10 </a:t>
            </a:r>
            <a:r>
              <a:rPr kumimoji="0" lang="en-US" altLang="en-US"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Use your TI-83 to decide whether or not the data appear to be approximately normal:</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Obtain a boxplot and histogram of this data. Based on the shape, does it look like this sample comes from a normally distributed population?</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Obtain a normal probability plot. What is your conclusion?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hlinkClick r:id="rId6"/>
              </a:rPr>
              <a:t>[Go to answer]</a:t>
            </a: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rPr>
              <a:t/>
            </a:r>
            <a:br>
              <a:rPr kumimoji="0" lang="en-US" altLang="en-US" sz="1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21858" name="Picture 2" descr="Boxpl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81300" y="5294313"/>
            <a:ext cx="4171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26028"/>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Basic Probability Distributions</a:t>
            </a:r>
            <a:endParaRPr lang="en-US" dirty="0" smtClean="0">
              <a:ea typeface="ＭＳ Ｐゴシック" charset="-128"/>
            </a:endParaRPr>
          </a:p>
        </p:txBody>
      </p:sp>
      <p:sp>
        <p:nvSpPr>
          <p:cNvPr id="4" name="Content Placeholder 5"/>
          <p:cNvSpPr>
            <a:spLocks noGrp="1"/>
          </p:cNvSpPr>
          <p:nvPr>
            <p:ph sz="half" idx="2"/>
          </p:nvPr>
        </p:nvSpPr>
        <p:spPr>
          <a:xfrm>
            <a:off x="0" y="2420888"/>
            <a:ext cx="5758113" cy="2358752"/>
          </a:xfrm>
        </p:spPr>
        <p:txBody>
          <a:bodyPr/>
          <a:lstStyle/>
          <a:p>
            <a:pPr>
              <a:spcBef>
                <a:spcPct val="0"/>
              </a:spcBef>
            </a:pPr>
            <a:r>
              <a:rPr lang="en-US" altLang="en-US" dirty="0" smtClean="0">
                <a:latin typeface="Book Antiqua" pitchFamily="18" charset="0"/>
              </a:rPr>
              <a:t>How </a:t>
            </a:r>
            <a:r>
              <a:rPr lang="en-US" altLang="en-US" dirty="0">
                <a:latin typeface="Book Antiqua" pitchFamily="18" charset="0"/>
              </a:rPr>
              <a:t>can it be that mathematics, being after all a product of human thought independent of experience, is so admirably adapted to the objects </a:t>
            </a:r>
            <a:r>
              <a:rPr lang="en-US" altLang="en-US" dirty="0" smtClean="0">
                <a:latin typeface="Book Antiqua" pitchFamily="18" charset="0"/>
              </a:rPr>
              <a:t>of reality</a:t>
            </a:r>
            <a:endParaRPr lang="en-US" altLang="en-US" dirty="0">
              <a:latin typeface="Book Antiqua" pitchFamily="18" charset="0"/>
            </a:endParaRPr>
          </a:p>
          <a:p>
            <a:pPr>
              <a:spcBef>
                <a:spcPct val="0"/>
              </a:spcBef>
            </a:pPr>
            <a:r>
              <a:rPr lang="en-US" altLang="en-US" dirty="0">
                <a:latin typeface="Book Antiqua" pitchFamily="18" charset="0"/>
              </a:rPr>
              <a:t>Albert Einstein</a:t>
            </a:r>
          </a:p>
          <a:p>
            <a:pPr algn="l"/>
            <a:endParaRPr lang="en-US" dirty="0"/>
          </a:p>
        </p:txBody>
      </p:sp>
      <p:pic>
        <p:nvPicPr>
          <p:cNvPr id="5" name="Picture 2" descr="C:\Program Files\Microsoft Office\MEDIA\CAGCAT10\j0234687.gif"/>
          <p:cNvPicPr>
            <a:picLocks noChangeAspect="1" noChangeArrowheads="1" noCrop="1"/>
          </p:cNvPicPr>
          <p:nvPr/>
        </p:nvPicPr>
        <p:blipFill>
          <a:blip r:embed="rId3"/>
          <a:srcRect/>
          <a:stretch>
            <a:fillRect/>
          </a:stretch>
        </p:blipFill>
        <p:spPr bwMode="auto">
          <a:xfrm>
            <a:off x="5834313" y="2438400"/>
            <a:ext cx="3233487" cy="1905000"/>
          </a:xfrm>
          <a:prstGeom prst="rect">
            <a:avLst/>
          </a:prstGeom>
          <a:noFill/>
        </p:spPr>
      </p:pic>
      <p:sp>
        <p:nvSpPr>
          <p:cNvPr id="6" name="TextBox 5"/>
          <p:cNvSpPr txBox="1"/>
          <p:nvPr/>
        </p:nvSpPr>
        <p:spPr>
          <a:xfrm>
            <a:off x="0" y="5380672"/>
            <a:ext cx="9144000" cy="1200329"/>
          </a:xfrm>
          <a:prstGeom prst="rect">
            <a:avLst/>
          </a:prstGeom>
          <a:noFill/>
        </p:spPr>
        <p:txBody>
          <a:bodyPr wrap="square" rtlCol="0">
            <a:spAutoFit/>
          </a:bodyPr>
          <a:lstStyle/>
          <a:p>
            <a:r>
              <a:rPr lang="en-US" dirty="0" smtClean="0">
                <a:solidFill>
                  <a:schemeClr val="bg1"/>
                </a:solidFill>
                <a:latin typeface="Book Antiqua" pitchFamily="18" charset="0"/>
              </a:rPr>
              <a:t>Some parts of these slides were prepared based on </a:t>
            </a:r>
          </a:p>
          <a:p>
            <a:r>
              <a:rPr lang="en-US" dirty="0">
                <a:solidFill>
                  <a:schemeClr val="bg1"/>
                </a:solidFill>
                <a:latin typeface="Book Antiqua" pitchFamily="18" charset="0"/>
              </a:rPr>
              <a:t>Essentials of Modern </a:t>
            </a:r>
            <a:r>
              <a:rPr lang="en-US" dirty="0" err="1">
                <a:solidFill>
                  <a:schemeClr val="bg1"/>
                </a:solidFill>
                <a:latin typeface="Book Antiqua" pitchFamily="18" charset="0"/>
              </a:rPr>
              <a:t>Busines</a:t>
            </a:r>
            <a:r>
              <a:rPr lang="en-US" dirty="0">
                <a:solidFill>
                  <a:schemeClr val="bg1"/>
                </a:solidFill>
                <a:latin typeface="Book Antiqua" pitchFamily="18" charset="0"/>
              </a:rPr>
              <a:t> Statistics, Anderson et al. </a:t>
            </a:r>
            <a:r>
              <a:rPr lang="en-US" dirty="0" smtClean="0">
                <a:solidFill>
                  <a:schemeClr val="bg1"/>
                </a:solidFill>
                <a:latin typeface="Book Antiqua" pitchFamily="18" charset="0"/>
              </a:rPr>
              <a:t>2012, Cengage</a:t>
            </a:r>
            <a:r>
              <a:rPr lang="en-US" dirty="0">
                <a:solidFill>
                  <a:schemeClr val="bg1"/>
                </a:solidFill>
                <a:latin typeface="Book Antiqua" pitchFamily="18" charset="0"/>
              </a:rPr>
              <a:t>.</a:t>
            </a:r>
          </a:p>
          <a:p>
            <a:r>
              <a:rPr lang="en-US" dirty="0" smtClean="0">
                <a:solidFill>
                  <a:schemeClr val="bg1"/>
                </a:solidFill>
                <a:latin typeface="Book Antiqua" pitchFamily="18" charset="0"/>
              </a:rPr>
              <a:t>Managing Business Process Flow, Anupindi et al. 2012,  Pearson.</a:t>
            </a:r>
          </a:p>
          <a:p>
            <a:r>
              <a:rPr lang="en-US" dirty="0">
                <a:solidFill>
                  <a:schemeClr val="bg1"/>
                </a:solidFill>
                <a:latin typeface="Book Antiqua" pitchFamily="18" charset="0"/>
              </a:rPr>
              <a:t>Project Management in Practice, </a:t>
            </a:r>
            <a:r>
              <a:rPr lang="en-US" dirty="0" smtClean="0">
                <a:solidFill>
                  <a:schemeClr val="bg1"/>
                </a:solidFill>
                <a:latin typeface="Book Antiqua" pitchFamily="18" charset="0"/>
              </a:rPr>
              <a:t>Meredith et al. 2014, Wiley</a:t>
            </a:r>
            <a:endParaRPr lang="en-US" dirty="0">
              <a:solidFill>
                <a:schemeClr val="bg1"/>
              </a:solidFill>
              <a:latin typeface="Book Antiqua"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21376</TotalTime>
  <Words>3517</Words>
  <Application>Microsoft Office PowerPoint</Application>
  <PresentationFormat>On-screen Show (4:3)</PresentationFormat>
  <Paragraphs>593</Paragraphs>
  <Slides>48</Slides>
  <Notes>22</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2</vt:i4>
      </vt:variant>
      <vt:variant>
        <vt:lpstr>Slide Titles</vt:lpstr>
      </vt:variant>
      <vt:variant>
        <vt:i4>48</vt:i4>
      </vt:variant>
    </vt:vector>
  </HeadingPairs>
  <TitlesOfParts>
    <vt:vector size="69" baseType="lpstr">
      <vt:lpstr>Arial Unicode MS</vt:lpstr>
      <vt:lpstr>ＭＳ Ｐゴシック</vt:lpstr>
      <vt:lpstr>Arial</vt:lpstr>
      <vt:lpstr>Book Antiqua</vt:lpstr>
      <vt:lpstr>Calibri</vt:lpstr>
      <vt:lpstr>Cambria Math</vt:lpstr>
      <vt:lpstr>Garamond</vt:lpstr>
      <vt:lpstr>Impact</vt:lpstr>
      <vt:lpstr>Lucida Calligraphy</vt:lpstr>
      <vt:lpstr>Monotype Sorts</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Probability Distributions</vt:lpstr>
      <vt:lpstr>Normal Probability Distribution</vt:lpstr>
      <vt:lpstr>PowerPoint Presentation</vt:lpstr>
      <vt:lpstr>$10,000 or $20,000 in One Stock</vt:lpstr>
      <vt:lpstr>10,000 and 20,000 in One Stock</vt:lpstr>
      <vt:lpstr>PowerPoint Presentation</vt:lpstr>
      <vt:lpstr>PowerPoint Presentation</vt:lpstr>
      <vt:lpstr>PowerPoint Presentation</vt:lpstr>
      <vt:lpstr>PowerPoint Presentation</vt:lpstr>
      <vt:lpstr>PowerPoint Presentation</vt:lpstr>
      <vt:lpstr>20,000 One Stock or 20,000 in Two Stocks</vt:lpstr>
      <vt:lpstr>20,000 One Stock or 20,000 in Two Stocks</vt:lpstr>
      <vt:lpstr>PowerPoint Presentation</vt:lpstr>
      <vt:lpstr>100,000 in One Stock or 10,000 in Each of 10 stocks</vt:lpstr>
      <vt:lpstr>100,000 vs. 10(10,000) investment in N(5%, 5%)</vt:lpstr>
      <vt:lpstr>Risk Aversion Individual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Mean and Standard Deviation ¯X</vt:lpstr>
      <vt:lpstr>Sampling: Mean and Standard Deviation ¯X</vt:lpstr>
      <vt:lpstr>Future Value (FV)</vt:lpstr>
      <vt:lpstr>Future Value (FV); Present Value (PV)</vt:lpstr>
      <vt:lpstr>Future Value (FV); Present Value (PV)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448</cp:revision>
  <dcterms:created xsi:type="dcterms:W3CDTF">2008-11-22T01:06:20Z</dcterms:created>
  <dcterms:modified xsi:type="dcterms:W3CDTF">2017-04-25T01:48:21Z</dcterms:modified>
</cp:coreProperties>
</file>