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6"/>
  </p:notesMasterIdLst>
  <p:handoutMasterIdLst>
    <p:handoutMasterId r:id="rId57"/>
  </p:handoutMasterIdLst>
  <p:sldIdLst>
    <p:sldId id="296" r:id="rId2"/>
    <p:sldId id="257" r:id="rId3"/>
    <p:sldId id="329" r:id="rId4"/>
    <p:sldId id="331" r:id="rId5"/>
    <p:sldId id="261" r:id="rId6"/>
    <p:sldId id="323" r:id="rId7"/>
    <p:sldId id="264" r:id="rId8"/>
    <p:sldId id="354" r:id="rId9"/>
    <p:sldId id="360" r:id="rId10"/>
    <p:sldId id="287" r:id="rId11"/>
    <p:sldId id="288" r:id="rId12"/>
    <p:sldId id="284" r:id="rId13"/>
    <p:sldId id="365" r:id="rId14"/>
    <p:sldId id="366" r:id="rId15"/>
    <p:sldId id="357" r:id="rId16"/>
    <p:sldId id="359" r:id="rId17"/>
    <p:sldId id="358" r:id="rId18"/>
    <p:sldId id="332" r:id="rId19"/>
    <p:sldId id="352" r:id="rId20"/>
    <p:sldId id="324" r:id="rId21"/>
    <p:sldId id="336" r:id="rId22"/>
    <p:sldId id="299" r:id="rId23"/>
    <p:sldId id="333" r:id="rId24"/>
    <p:sldId id="334" r:id="rId25"/>
    <p:sldId id="268" r:id="rId26"/>
    <p:sldId id="269" r:id="rId27"/>
    <p:sldId id="270" r:id="rId28"/>
    <p:sldId id="372" r:id="rId29"/>
    <p:sldId id="367" r:id="rId30"/>
    <p:sldId id="368" r:id="rId31"/>
    <p:sldId id="373" r:id="rId32"/>
    <p:sldId id="361" r:id="rId33"/>
    <p:sldId id="362" r:id="rId34"/>
    <p:sldId id="301" r:id="rId35"/>
    <p:sldId id="325" r:id="rId36"/>
    <p:sldId id="302" r:id="rId37"/>
    <p:sldId id="353" r:id="rId38"/>
    <p:sldId id="273" r:id="rId39"/>
    <p:sldId id="274" r:id="rId40"/>
    <p:sldId id="335" r:id="rId41"/>
    <p:sldId id="341" r:id="rId42"/>
    <p:sldId id="321" r:id="rId43"/>
    <p:sldId id="275" r:id="rId44"/>
    <p:sldId id="276" r:id="rId45"/>
    <p:sldId id="326" r:id="rId46"/>
    <p:sldId id="277" r:id="rId47"/>
    <p:sldId id="370" r:id="rId48"/>
    <p:sldId id="371" r:id="rId49"/>
    <p:sldId id="327" r:id="rId50"/>
    <p:sldId id="340" r:id="rId51"/>
    <p:sldId id="279" r:id="rId52"/>
    <p:sldId id="374" r:id="rId53"/>
    <p:sldId id="305" r:id="rId54"/>
    <p:sldId id="281" r:id="rId5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MT Symbol" panose="05000000000000000000" charset="2"/>
      <p:regular r:id="rId62"/>
    </p:embeddedFont>
    <p:embeddedFont>
      <p:font typeface="Book Antiqua" panose="02040602050305030304" pitchFamily="18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  <p:embeddedFont>
      <p:font typeface="MS Reference Serif" panose="020B0604020202020204" charset="0"/>
      <p:regular r:id="rId68"/>
      <p:bold r:id="rId69"/>
      <p:italic r:id="rId70"/>
      <p:boldItalic r:id="rId71"/>
    </p:embeddedFont>
    <p:embeddedFont>
      <p:font typeface="Monotype Sorts" panose="05000000000000000000" charset="2"/>
      <p:regular r:id="rId72"/>
    </p:embeddedFont>
    <p:embeddedFont>
      <p:font typeface="MS Reference 1" panose="05000000000000000000" charset="2"/>
      <p:regular r:id="rId7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99CC"/>
    <a:srgbClr val="66FFFF"/>
    <a:srgbClr val="003366"/>
    <a:srgbClr val="72AF2F"/>
    <a:srgbClr val="680023"/>
    <a:srgbClr val="990033"/>
    <a:srgbClr val="FFFFFF"/>
    <a:srgbClr val="629430"/>
    <a:srgbClr val="64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9" autoAdjust="0"/>
    <p:restoredTop sz="96000" autoAdjust="0"/>
  </p:normalViewPr>
  <p:slideViewPr>
    <p:cSldViewPr snapToGrid="0">
      <p:cViewPr>
        <p:scale>
          <a:sx n="82" d="100"/>
          <a:sy n="82" d="100"/>
        </p:scale>
        <p:origin x="-1068" y="-72"/>
      </p:cViewPr>
      <p:guideLst>
        <p:guide orient="horz" pos="4199"/>
        <p:guide pos="11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8.xml"/><Relationship Id="rId18" Type="http://schemas.openxmlformats.org/officeDocument/2006/relationships/slide" Target="slides/slide42.xml"/><Relationship Id="rId3" Type="http://schemas.openxmlformats.org/officeDocument/2006/relationships/slide" Target="slides/slide5.xml"/><Relationship Id="rId21" Type="http://schemas.openxmlformats.org/officeDocument/2006/relationships/slide" Target="slides/slide46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9.xml"/><Relationship Id="rId2" Type="http://schemas.openxmlformats.org/officeDocument/2006/relationships/slide" Target="slides/slide4.xml"/><Relationship Id="rId16" Type="http://schemas.openxmlformats.org/officeDocument/2006/relationships/slide" Target="slides/slide38.xml"/><Relationship Id="rId20" Type="http://schemas.openxmlformats.org/officeDocument/2006/relationships/slide" Target="slides/slide45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26.xml"/><Relationship Id="rId24" Type="http://schemas.openxmlformats.org/officeDocument/2006/relationships/slide" Target="slides/slide53.xml"/><Relationship Id="rId5" Type="http://schemas.openxmlformats.org/officeDocument/2006/relationships/slide" Target="slides/slide10.xml"/><Relationship Id="rId15" Type="http://schemas.openxmlformats.org/officeDocument/2006/relationships/slide" Target="slides/slide36.xml"/><Relationship Id="rId23" Type="http://schemas.openxmlformats.org/officeDocument/2006/relationships/slide" Target="slides/slide51.xml"/><Relationship Id="rId10" Type="http://schemas.openxmlformats.org/officeDocument/2006/relationships/slide" Target="slides/slide25.xml"/><Relationship Id="rId19" Type="http://schemas.openxmlformats.org/officeDocument/2006/relationships/slide" Target="slides/slide44.xml"/><Relationship Id="rId4" Type="http://schemas.openxmlformats.org/officeDocument/2006/relationships/slide" Target="slides/slide6.xml"/><Relationship Id="rId9" Type="http://schemas.openxmlformats.org/officeDocument/2006/relationships/slide" Target="slides/slide22.xml"/><Relationship Id="rId14" Type="http://schemas.openxmlformats.org/officeDocument/2006/relationships/slide" Target="slides/slide35.xml"/><Relationship Id="rId2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00A3E91-8985-4949-9C57-CC4357DECD4A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6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BFB56B4-8147-4432-B711-9345A67E93C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A8">
                <a:gamma/>
                <a:shade val="46275"/>
                <a:invGamma/>
              </a:srgbClr>
            </a:gs>
            <a:gs pos="50000">
              <a:srgbClr val="0070A8"/>
            </a:gs>
            <a:gs pos="100000">
              <a:srgbClr val="0070A8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282575" y="0"/>
            <a:ext cx="8231188" cy="6183313"/>
            <a:chOff x="372" y="186"/>
            <a:chExt cx="5185" cy="3895"/>
          </a:xfrm>
        </p:grpSpPr>
        <p:grpSp>
          <p:nvGrpSpPr>
            <p:cNvPr id="187395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87396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7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8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99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87400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1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2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3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74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ACCBB94D-2D05-4074-A2A1-6ADB95F3FE9F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2012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695950" y="3676647"/>
            <a:ext cx="2660904" cy="1757243"/>
            <a:chOff x="5695950" y="3676647"/>
            <a:chExt cx="2660904" cy="175724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0800000">
              <a:off x="5724523" y="4321278"/>
              <a:ext cx="2352673" cy="1091516"/>
            </a:xfrm>
            <a:prstGeom prst="rect">
              <a:avLst/>
            </a:prstGeom>
            <a:solidFill>
              <a:srgbClr val="595B05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10800000">
              <a:off x="5724525" y="3676647"/>
              <a:ext cx="2356360" cy="336623"/>
            </a:xfrm>
            <a:prstGeom prst="rect">
              <a:avLst/>
            </a:prstGeom>
            <a:solidFill>
              <a:srgbClr val="D4C7B4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724524" y="3952809"/>
              <a:ext cx="23459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A897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rot="10800000">
              <a:off x="5724523" y="4998580"/>
              <a:ext cx="2352671" cy="425784"/>
            </a:xfrm>
            <a:prstGeom prst="rect">
              <a:avLst/>
            </a:prstGeom>
            <a:solidFill>
              <a:srgbClr val="D4C7B4"/>
            </a:solidFill>
            <a:ln w="76200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724523" y="5192422"/>
              <a:ext cx="235267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A8978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5695950" y="3676648"/>
              <a:ext cx="1396616" cy="1757241"/>
            </a:xfrm>
            <a:prstGeom prst="rect">
              <a:avLst/>
            </a:prstGeom>
            <a:solidFill>
              <a:srgbClr val="4D4D4D">
                <a:alpha val="38824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724524" y="4003575"/>
              <a:ext cx="2473581" cy="318987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AutoShape 39"/>
            <p:cNvSpPr>
              <a:spLocks noChangeArrowheads="1"/>
            </p:cNvSpPr>
            <p:nvPr/>
          </p:nvSpPr>
          <p:spPr bwMode="auto">
            <a:xfrm>
              <a:off x="5828278" y="4003575"/>
              <a:ext cx="2528576" cy="100453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                         </a:t>
              </a:r>
              <a:r>
                <a:rPr lang="en-US" sz="1050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SLIDES  BY</a:t>
              </a:r>
              <a:endParaRPr lang="en-US" sz="105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  John </a:t>
              </a:r>
              <a:r>
                <a:rPr lang="en-US" sz="2000" b="1" dirty="0" err="1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Loucks</a:t>
              </a:r>
              <a:endParaRPr lang="en-US" sz="2000" b="1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400" b="1" dirty="0" smtClean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r>
                <a:rPr lang="en-US" sz="12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St</a:t>
              </a:r>
              <a:r>
                <a:rPr lang="en-US" sz="12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. </a:t>
              </a:r>
              <a:r>
                <a:rPr lang="en-US" sz="12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Edward’s University</a:t>
              </a:r>
              <a:endParaRPr lang="en-US" sz="1200" b="1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071361" y="3676649"/>
              <a:ext cx="253489" cy="1757241"/>
            </a:xfrm>
            <a:prstGeom prst="rect">
              <a:avLst/>
            </a:prstGeom>
            <a:solidFill>
              <a:srgbClr val="494B2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1999" y="4006191"/>
              <a:ext cx="2295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  <a:p>
              <a:pPr>
                <a:lnSpc>
                  <a:spcPts val="550"/>
                </a:lnSpc>
              </a:pPr>
              <a:r>
                <a:rPr lang="en-US" sz="1300" dirty="0" smtClean="0">
                  <a:effectLst/>
                </a:rPr>
                <a:t>.</a:t>
              </a:r>
            </a:p>
          </p:txBody>
        </p:sp>
      </p:grpSp>
      <p:pic>
        <p:nvPicPr>
          <p:cNvPr id="31" name="Picture 2" descr="C:\Users\John IV\Downloads\9780840062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47" y="609603"/>
            <a:ext cx="4054921" cy="53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6" name="Rectangle 166"/>
          <p:cNvSpPr>
            <a:spLocks noChangeArrowheads="1"/>
          </p:cNvSpPr>
          <p:nvPr/>
        </p:nvSpPr>
        <p:spPr bwMode="auto">
          <a:xfrm>
            <a:off x="685800" y="160338"/>
            <a:ext cx="77724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endParaRPr lang="en-US" sz="2800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6727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6728" name="Rectangle 168"/>
          <p:cNvSpPr>
            <a:spLocks noChangeArrowheads="1"/>
          </p:cNvSpPr>
          <p:nvPr/>
        </p:nvSpPr>
        <p:spPr bwMode="auto">
          <a:xfrm>
            <a:off x="1077913" y="1620838"/>
            <a:ext cx="75565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Discount Sounds has 260 retail outlets throughout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United States.  The firm is evaluating a potential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location for a new outlet, based in part, on the mean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annual income of the individuals in the marketing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of the new location.</a:t>
            </a:r>
          </a:p>
        </p:txBody>
      </p:sp>
      <p:sp>
        <p:nvSpPr>
          <p:cNvPr id="66729" name="Rectangle 169"/>
          <p:cNvSpPr>
            <a:spLocks noChangeArrowheads="1"/>
          </p:cNvSpPr>
          <p:nvPr/>
        </p:nvSpPr>
        <p:spPr bwMode="auto">
          <a:xfrm>
            <a:off x="1065213" y="3519488"/>
            <a:ext cx="74422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 sample of size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36 was taken; the sample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 income is $41,100.  The population is not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believed to be highly skewed.  The population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 is estimated to be $4,500, and the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coefficient to be used in the interval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 is .95.</a:t>
            </a:r>
          </a:p>
        </p:txBody>
      </p:sp>
      <p:sp>
        <p:nvSpPr>
          <p:cNvPr id="66731" name="AutoShape 171"/>
          <p:cNvSpPr>
            <a:spLocks noChangeArrowheads="1"/>
          </p:cNvSpPr>
          <p:nvPr/>
        </p:nvSpPr>
        <p:spPr bwMode="auto">
          <a:xfrm rot="5400000">
            <a:off x="763588" y="1673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32" name="AutoShape 172"/>
          <p:cNvSpPr>
            <a:spLocks noChangeArrowheads="1"/>
          </p:cNvSpPr>
          <p:nvPr/>
        </p:nvSpPr>
        <p:spPr bwMode="auto">
          <a:xfrm rot="5400000">
            <a:off x="763588" y="3616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6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28" grpId="0" autoUpdateAnimBg="0"/>
      <p:bldP spid="66729" grpId="0" autoUpdateAnimBg="0"/>
      <p:bldP spid="66731" grpId="0" animBg="1"/>
      <p:bldP spid="667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58" name="Rectangle 174"/>
          <p:cNvSpPr>
            <a:spLocks noChangeArrowheads="1"/>
          </p:cNvSpPr>
          <p:nvPr/>
        </p:nvSpPr>
        <p:spPr bwMode="auto">
          <a:xfrm>
            <a:off x="2441171" y="4445000"/>
            <a:ext cx="43180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766" name="Group 182"/>
          <p:cNvGrpSpPr>
            <a:grpSpLocks/>
          </p:cNvGrpSpPr>
          <p:nvPr/>
        </p:nvGrpSpPr>
        <p:grpSpPr bwMode="auto">
          <a:xfrm>
            <a:off x="1073150" y="1568450"/>
            <a:ext cx="7334250" cy="1162050"/>
            <a:chOff x="636" y="588"/>
            <a:chExt cx="4620" cy="732"/>
          </a:xfrm>
        </p:grpSpPr>
        <p:sp>
          <p:nvSpPr>
            <p:cNvPr id="67748" name="Rectangle 164"/>
            <p:cNvSpPr>
              <a:spLocks noChangeArrowheads="1"/>
            </p:cNvSpPr>
            <p:nvPr/>
          </p:nvSpPr>
          <p:spPr bwMode="auto">
            <a:xfrm>
              <a:off x="636" y="588"/>
              <a:ext cx="4620" cy="7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95% of the sample means that can be observed</a:t>
              </a:r>
            </a:p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within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+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1.96      of the population mean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 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67587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27" y="986"/>
            <a:ext cx="209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3" name="Equation" r:id="rId4" imgW="341280" imgH="341280" progId="Equation">
                    <p:embed/>
                  </p:oleObj>
                </mc:Choice>
                <mc:Fallback>
                  <p:oleObj name="Equation" r:id="rId4" imgW="341280" imgH="341280" progId="Equation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" y="986"/>
                          <a:ext cx="209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749" name="Rectangle 165"/>
          <p:cNvSpPr>
            <a:spLocks noChangeArrowheads="1"/>
          </p:cNvSpPr>
          <p:nvPr/>
        </p:nvSpPr>
        <p:spPr bwMode="auto">
          <a:xfrm>
            <a:off x="1092200" y="2692400"/>
            <a:ext cx="46672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error is: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75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9513" y="3365500"/>
          <a:ext cx="41005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Equation" r:id="rId6" imgW="4863960" imgH="939600" progId="Equation.DSMT4">
                  <p:embed/>
                </p:oleObj>
              </mc:Choice>
              <mc:Fallback>
                <p:oleObj name="Equation" r:id="rId6" imgW="4863960" imgH="93960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365500"/>
                        <a:ext cx="41005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47" name="Rectangle 163"/>
          <p:cNvSpPr>
            <a:spLocks noChangeArrowheads="1"/>
          </p:cNvSpPr>
          <p:nvPr/>
        </p:nvSpPr>
        <p:spPr bwMode="auto">
          <a:xfrm>
            <a:off x="2517371" y="4540250"/>
            <a:ext cx="42418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at 95% confidence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</a:t>
            </a:r>
          </a:p>
          <a:p>
            <a:pPr algn="l">
              <a:lnSpc>
                <a:spcPct val="11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error is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$1,470. </a:t>
            </a:r>
          </a:p>
          <a:p>
            <a:pPr algn="l">
              <a:lnSpc>
                <a:spcPct val="110000"/>
              </a:lnSpc>
            </a:pPr>
            <a:endParaRPr lang="en-US" sz="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7754" name="Oval 170"/>
          <p:cNvSpPr>
            <a:spLocks noChangeArrowheads="1"/>
          </p:cNvSpPr>
          <p:nvPr/>
        </p:nvSpPr>
        <p:spPr bwMode="auto">
          <a:xfrm>
            <a:off x="5645150" y="3473450"/>
            <a:ext cx="1085850" cy="552450"/>
          </a:xfrm>
          <a:prstGeom prst="ellips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5" name="AutoShape 171"/>
          <p:cNvSpPr>
            <a:spLocks noChangeArrowheads="1"/>
          </p:cNvSpPr>
          <p:nvPr/>
        </p:nvSpPr>
        <p:spPr bwMode="auto">
          <a:xfrm rot="5400000">
            <a:off x="731838" y="1851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6" name="AutoShape 172"/>
          <p:cNvSpPr>
            <a:spLocks noChangeArrowheads="1"/>
          </p:cNvSpPr>
          <p:nvPr/>
        </p:nvSpPr>
        <p:spPr bwMode="auto">
          <a:xfrm rot="5400000">
            <a:off x="731838" y="289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57" name="AutoShape 173"/>
          <p:cNvSpPr>
            <a:spLocks noChangeArrowheads="1"/>
          </p:cNvSpPr>
          <p:nvPr/>
        </p:nvSpPr>
        <p:spPr bwMode="auto">
          <a:xfrm rot="5400000">
            <a:off x="2152893" y="48804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67" name="Rectangle 183"/>
          <p:cNvSpPr>
            <a:spLocks noChangeArrowheads="1"/>
          </p:cNvSpPr>
          <p:nvPr/>
        </p:nvSpPr>
        <p:spPr bwMode="auto">
          <a:xfrm>
            <a:off x="685800" y="160338"/>
            <a:ext cx="7772400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endParaRPr lang="en-US" sz="2800" i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7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7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58" grpId="0" animBg="1"/>
      <p:bldP spid="67749" grpId="0" autoUpdateAnimBg="0"/>
      <p:bldP spid="67747" grpId="0" autoUpdateAnimBg="0"/>
      <p:bldP spid="67754" grpId="0" animBg="1"/>
      <p:bldP spid="67755" grpId="0" animBg="1"/>
      <p:bldP spid="67756" grpId="0" animBg="1"/>
      <p:bldP spid="67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105150" y="2171700"/>
            <a:ext cx="3028950" cy="1562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600200"/>
            <a:ext cx="5503863" cy="5857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Interval estimate of </a:t>
            </a:r>
            <a:r>
              <a:rPr lang="en-US" i="1">
                <a:latin typeface="Symbol" pitchFamily="18" charset="2"/>
              </a:rPr>
              <a:t></a:t>
            </a:r>
            <a:r>
              <a:rPr lang="en-US"/>
              <a:t>  is: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7562"/>
          </a:xfrm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</a:t>
            </a:r>
            <a:r>
              <a:rPr lang="en-US" dirty="0"/>
              <a:t>  Known</a:t>
            </a:r>
            <a:endParaRPr lang="en-US" i="1" dirty="0"/>
          </a:p>
        </p:txBody>
      </p:sp>
      <p:sp>
        <p:nvSpPr>
          <p:cNvPr id="63655" name="Rectangle 167"/>
          <p:cNvSpPr>
            <a:spLocks noChangeArrowheads="1"/>
          </p:cNvSpPr>
          <p:nvPr/>
        </p:nvSpPr>
        <p:spPr bwMode="auto">
          <a:xfrm>
            <a:off x="1066800" y="3810000"/>
            <a:ext cx="72009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are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95% confident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the interval contains the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mean.</a:t>
            </a:r>
          </a:p>
        </p:txBody>
      </p:sp>
      <p:sp>
        <p:nvSpPr>
          <p:cNvPr id="63656" name="Rectangle 168"/>
          <p:cNvSpPr>
            <a:spLocks noChangeArrowheads="1"/>
          </p:cNvSpPr>
          <p:nvPr/>
        </p:nvSpPr>
        <p:spPr bwMode="auto">
          <a:xfrm>
            <a:off x="3200400" y="2266950"/>
            <a:ext cx="28765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$41,100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$1,470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$39,630  to  $42,570</a:t>
            </a:r>
          </a:p>
        </p:txBody>
      </p:sp>
      <p:sp>
        <p:nvSpPr>
          <p:cNvPr id="63657" name="AutoShape 169"/>
          <p:cNvSpPr>
            <a:spLocks noChangeArrowheads="1"/>
          </p:cNvSpPr>
          <p:nvPr/>
        </p:nvSpPr>
        <p:spPr bwMode="auto">
          <a:xfrm rot="5400000">
            <a:off x="782638" y="2835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AutoShape 170"/>
          <p:cNvSpPr>
            <a:spLocks noChangeArrowheads="1"/>
          </p:cNvSpPr>
          <p:nvPr/>
        </p:nvSpPr>
        <p:spPr bwMode="auto">
          <a:xfrm rot="5400000">
            <a:off x="782638" y="4073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655" grpId="0" autoUpdateAnimBg="0"/>
      <p:bldP spid="63656" grpId="0" autoUpdateAnimBg="0"/>
      <p:bldP spid="63657" grpId="0" animBg="1"/>
      <p:bldP spid="636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150" y="1603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a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Interval:  </a:t>
            </a: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 </a:t>
            </a:r>
            <a:r>
              <a:rPr lang="en-US" sz="2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33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132" name="AutoShape 13"/>
          <p:cNvSpPr>
            <a:spLocks noChangeArrowheads="1"/>
          </p:cNvSpPr>
          <p:nvPr/>
        </p:nvSpPr>
        <p:spPr bwMode="auto">
          <a:xfrm rot="5400000">
            <a:off x="90043" y="3563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47218" y="1574800"/>
            <a:ext cx="7473950" cy="4392613"/>
            <a:chOff x="493" y="992"/>
            <a:chExt cx="4708" cy="2767"/>
          </a:xfrm>
        </p:grpSpPr>
        <p:sp>
          <p:nvSpPr>
            <p:cNvPr id="130" name="Rectangle 14"/>
            <p:cNvSpPr>
              <a:spLocks noChangeArrowheads="1"/>
            </p:cNvSpPr>
            <p:nvPr/>
          </p:nvSpPr>
          <p:spPr bwMode="auto">
            <a:xfrm>
              <a:off x="493" y="992"/>
              <a:ext cx="4708" cy="1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493" y="2376"/>
              <a:ext cx="4708" cy="1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5842" y="1545772"/>
            <a:ext cx="7979209" cy="352879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47218" y="1908175"/>
            <a:ext cx="447675" cy="39211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5843" y="1908175"/>
            <a:ext cx="3852863" cy="3921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580628" y="1908175"/>
            <a:ext cx="4179906" cy="392113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47218" y="2281238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75843" y="2281238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845818" y="2281239"/>
            <a:ext cx="2782888" cy="31409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580628" y="2300288"/>
            <a:ext cx="4179906" cy="31432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47218" y="261461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775843" y="261461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845818" y="2585584"/>
            <a:ext cx="6914716" cy="38145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47218" y="2947988"/>
            <a:ext cx="447675" cy="101917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775843" y="2947988"/>
            <a:ext cx="1089025" cy="101917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1845818" y="2947988"/>
            <a:ext cx="2782888" cy="10191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4580628" y="2947988"/>
            <a:ext cx="4200515" cy="101917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347218" y="394811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75843" y="394811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845817" y="3938589"/>
            <a:ext cx="6935326" cy="3810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47218" y="4281488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775843" y="4281488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1845818" y="4281488"/>
            <a:ext cx="2782888" cy="352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4573704" y="4281489"/>
            <a:ext cx="4186831" cy="402092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47218" y="4614863"/>
            <a:ext cx="447675" cy="35242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775843" y="4614863"/>
            <a:ext cx="1089025" cy="3524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845817" y="4633913"/>
            <a:ext cx="6914717" cy="3333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347218" y="4948238"/>
            <a:ext cx="447675" cy="101917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775843" y="4948238"/>
            <a:ext cx="1089025" cy="101917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845818" y="4948238"/>
            <a:ext cx="2782888" cy="10191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4580628" y="4948238"/>
            <a:ext cx="4179906" cy="101917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56"/>
          <p:cNvSpPr>
            <a:spLocks noChangeArrowheads="1"/>
          </p:cNvSpPr>
          <p:nvPr/>
        </p:nvSpPr>
        <p:spPr bwMode="auto">
          <a:xfrm>
            <a:off x="1255268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A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3084068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B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Rectangle 58"/>
          <p:cNvSpPr>
            <a:spLocks noChangeArrowheads="1"/>
          </p:cNvSpPr>
          <p:nvPr/>
        </p:nvSpPr>
        <p:spPr bwMode="auto">
          <a:xfrm>
            <a:off x="6488793" y="159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C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501206" y="19669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Rectangle 60"/>
          <p:cNvSpPr>
            <a:spLocks noChangeArrowheads="1"/>
          </p:cNvSpPr>
          <p:nvPr/>
        </p:nvSpPr>
        <p:spPr bwMode="auto">
          <a:xfrm>
            <a:off x="890143" y="1966913"/>
            <a:ext cx="88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Income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Rectangle 61"/>
          <p:cNvSpPr>
            <a:spLocks noChangeArrowheads="1"/>
          </p:cNvSpPr>
          <p:nvPr/>
        </p:nvSpPr>
        <p:spPr bwMode="auto">
          <a:xfrm>
            <a:off x="2925773" y="1966913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Sample Size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Rectangle 62"/>
          <p:cNvSpPr>
            <a:spLocks noChangeArrowheads="1"/>
          </p:cNvSpPr>
          <p:nvPr/>
        </p:nvSpPr>
        <p:spPr bwMode="auto">
          <a:xfrm>
            <a:off x="4620315" y="1966913"/>
            <a:ext cx="205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=COUNT(A2:A37)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501206" y="23002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Rectangle 64"/>
          <p:cNvSpPr>
            <a:spLocks noChangeArrowheads="1"/>
          </p:cNvSpPr>
          <p:nvPr/>
        </p:nvSpPr>
        <p:spPr bwMode="auto">
          <a:xfrm>
            <a:off x="985393" y="23002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45,600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65"/>
          <p:cNvSpPr>
            <a:spLocks noChangeArrowheads="1"/>
          </p:cNvSpPr>
          <p:nvPr/>
        </p:nvSpPr>
        <p:spPr bwMode="auto">
          <a:xfrm>
            <a:off x="2779723" y="2300288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Sample Mean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Rectangle 66"/>
          <p:cNvSpPr>
            <a:spLocks noChangeArrowheads="1"/>
          </p:cNvSpPr>
          <p:nvPr/>
        </p:nvSpPr>
        <p:spPr bwMode="auto">
          <a:xfrm>
            <a:off x="4633015" y="2300288"/>
            <a:ext cx="237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=AVERAGE(A2:A37)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501206" y="26336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3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Rectangle 68"/>
          <p:cNvSpPr>
            <a:spLocks noChangeArrowheads="1"/>
          </p:cNvSpPr>
          <p:nvPr/>
        </p:nvSpPr>
        <p:spPr bwMode="auto">
          <a:xfrm>
            <a:off x="985393" y="26336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39,601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501206" y="29670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4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985393" y="29670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40,035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Rectangle 71"/>
          <p:cNvSpPr>
            <a:spLocks noChangeArrowheads="1"/>
          </p:cNvSpPr>
          <p:nvPr/>
        </p:nvSpPr>
        <p:spPr bwMode="auto">
          <a:xfrm>
            <a:off x="1968511" y="2967038"/>
            <a:ext cx="2468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Population Std. Dev.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Rectangle 72"/>
          <p:cNvSpPr>
            <a:spLocks noChangeArrowheads="1"/>
          </p:cNvSpPr>
          <p:nvPr/>
        </p:nvSpPr>
        <p:spPr bwMode="auto">
          <a:xfrm>
            <a:off x="4663178" y="29670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501206" y="33004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985393" y="330041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41,735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75"/>
          <p:cNvSpPr>
            <a:spLocks noChangeArrowheads="1"/>
          </p:cNvSpPr>
          <p:nvPr/>
        </p:nvSpPr>
        <p:spPr bwMode="auto">
          <a:xfrm>
            <a:off x="2300298" y="3300413"/>
            <a:ext cx="2173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Confidence Coeff.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4660003" y="330041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0.95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501206" y="36337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6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985393" y="36337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37,600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1906457" y="3633788"/>
            <a:ext cx="2472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itchFamily="34" charset="0"/>
              </a:rPr>
              <a:t>Lev. of </a:t>
            </a:r>
            <a:r>
              <a:rPr lang="en-US" sz="2000" b="1" dirty="0" smtClean="0">
                <a:solidFill>
                  <a:srgbClr val="FFFFFF"/>
                </a:solidFill>
                <a:effectLst/>
                <a:latin typeface="Arial" pitchFamily="34" charset="0"/>
              </a:rPr>
              <a:t>Significance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" name="Rectangle 80"/>
          <p:cNvSpPr>
            <a:spLocks noChangeArrowheads="1"/>
          </p:cNvSpPr>
          <p:nvPr/>
        </p:nvSpPr>
        <p:spPr bwMode="auto">
          <a:xfrm>
            <a:off x="4664765" y="3633788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=1-C5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501206" y="39671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7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82"/>
          <p:cNvSpPr>
            <a:spLocks noChangeArrowheads="1"/>
          </p:cNvSpPr>
          <p:nvPr/>
        </p:nvSpPr>
        <p:spPr bwMode="auto">
          <a:xfrm>
            <a:off x="985393" y="39671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46,080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" name="Rectangle 83"/>
          <p:cNvSpPr>
            <a:spLocks noChangeArrowheads="1"/>
          </p:cNvSpPr>
          <p:nvPr/>
        </p:nvSpPr>
        <p:spPr bwMode="auto">
          <a:xfrm>
            <a:off x="501206" y="4300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" name="Rectangle 84"/>
          <p:cNvSpPr>
            <a:spLocks noChangeArrowheads="1"/>
          </p:cNvSpPr>
          <p:nvPr/>
        </p:nvSpPr>
        <p:spPr bwMode="auto">
          <a:xfrm>
            <a:off x="985393" y="43005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48,925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" name="Rectangle 85"/>
          <p:cNvSpPr>
            <a:spLocks noChangeArrowheads="1"/>
          </p:cNvSpPr>
          <p:nvPr/>
        </p:nvSpPr>
        <p:spPr bwMode="auto">
          <a:xfrm>
            <a:off x="2589223" y="4300538"/>
            <a:ext cx="183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Margin of Error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" name="Rectangle 86"/>
          <p:cNvSpPr>
            <a:spLocks noChangeArrowheads="1"/>
          </p:cNvSpPr>
          <p:nvPr/>
        </p:nvSpPr>
        <p:spPr bwMode="auto">
          <a:xfrm>
            <a:off x="4638728" y="4300538"/>
            <a:ext cx="3999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/>
                <a:latin typeface="Arial" pitchFamily="34" charset="0"/>
              </a:rPr>
              <a:t>=</a:t>
            </a:r>
            <a:r>
              <a:rPr lang="en-US" sz="2000" dirty="0" smtClean="0">
                <a:solidFill>
                  <a:srgbClr val="FFFFFF"/>
                </a:solidFill>
                <a:effectLst/>
                <a:latin typeface="Arial" pitchFamily="34" charset="0"/>
              </a:rPr>
              <a:t>CONFIDENCE.NORM(C6,C4,C1</a:t>
            </a:r>
            <a:r>
              <a:rPr lang="en-US" sz="2000" dirty="0">
                <a:solidFill>
                  <a:srgbClr val="FFFFFF"/>
                </a:solidFill>
                <a:effectLst/>
                <a:latin typeface="Arial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Rectangle 87"/>
          <p:cNvSpPr>
            <a:spLocks noChangeArrowheads="1"/>
          </p:cNvSpPr>
          <p:nvPr/>
        </p:nvSpPr>
        <p:spPr bwMode="auto">
          <a:xfrm>
            <a:off x="501206" y="463391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9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" name="Rectangle 88"/>
          <p:cNvSpPr>
            <a:spLocks noChangeArrowheads="1"/>
          </p:cNvSpPr>
          <p:nvPr/>
        </p:nvSpPr>
        <p:spPr bwMode="auto">
          <a:xfrm>
            <a:off x="985393" y="463391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45,350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" name="Rectangle 89"/>
          <p:cNvSpPr>
            <a:spLocks noChangeArrowheads="1"/>
          </p:cNvSpPr>
          <p:nvPr/>
        </p:nvSpPr>
        <p:spPr bwMode="auto">
          <a:xfrm>
            <a:off x="425006" y="49672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" name="Rectangle 90"/>
          <p:cNvSpPr>
            <a:spLocks noChangeArrowheads="1"/>
          </p:cNvSpPr>
          <p:nvPr/>
        </p:nvSpPr>
        <p:spPr bwMode="auto">
          <a:xfrm>
            <a:off x="985393" y="496728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35,900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Rectangle 91"/>
          <p:cNvSpPr>
            <a:spLocks noChangeArrowheads="1"/>
          </p:cNvSpPr>
          <p:nvPr/>
        </p:nvSpPr>
        <p:spPr bwMode="auto">
          <a:xfrm>
            <a:off x="2659073" y="4967288"/>
            <a:ext cx="176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Point Estimate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Rectangle 92"/>
          <p:cNvSpPr>
            <a:spLocks noChangeArrowheads="1"/>
          </p:cNvSpPr>
          <p:nvPr/>
        </p:nvSpPr>
        <p:spPr bwMode="auto">
          <a:xfrm>
            <a:off x="4637778" y="496728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" name="Rectangle 93"/>
          <p:cNvSpPr>
            <a:spLocks noChangeArrowheads="1"/>
          </p:cNvSpPr>
          <p:nvPr/>
        </p:nvSpPr>
        <p:spPr bwMode="auto">
          <a:xfrm>
            <a:off x="425006" y="53006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11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" name="Rectangle 94"/>
          <p:cNvSpPr>
            <a:spLocks noChangeArrowheads="1"/>
          </p:cNvSpPr>
          <p:nvPr/>
        </p:nvSpPr>
        <p:spPr bwMode="auto">
          <a:xfrm>
            <a:off x="985393" y="5300663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37,550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" name="Rectangle 95"/>
          <p:cNvSpPr>
            <a:spLocks noChangeArrowheads="1"/>
          </p:cNvSpPr>
          <p:nvPr/>
        </p:nvSpPr>
        <p:spPr bwMode="auto">
          <a:xfrm>
            <a:off x="3001973" y="5300663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Lower Limit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Rectangle 96"/>
          <p:cNvSpPr>
            <a:spLocks noChangeArrowheads="1"/>
          </p:cNvSpPr>
          <p:nvPr/>
        </p:nvSpPr>
        <p:spPr bwMode="auto">
          <a:xfrm>
            <a:off x="4663178" y="53006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=C10-C8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425006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12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Rectangle 98"/>
          <p:cNvSpPr>
            <a:spLocks noChangeArrowheads="1"/>
          </p:cNvSpPr>
          <p:nvPr/>
        </p:nvSpPr>
        <p:spPr bwMode="auto">
          <a:xfrm>
            <a:off x="985393" y="5634038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34,745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" name="Rectangle 99"/>
          <p:cNvSpPr>
            <a:spLocks noChangeArrowheads="1"/>
          </p:cNvSpPr>
          <p:nvPr/>
        </p:nvSpPr>
        <p:spPr bwMode="auto">
          <a:xfrm>
            <a:off x="3021023" y="5634038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ffectLst/>
                <a:latin typeface="Arial" pitchFamily="34" charset="0"/>
              </a:rPr>
              <a:t>Upper Limit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" name="Rectangle 100"/>
          <p:cNvSpPr>
            <a:spLocks noChangeArrowheads="1"/>
          </p:cNvSpPr>
          <p:nvPr/>
        </p:nvSpPr>
        <p:spPr bwMode="auto">
          <a:xfrm>
            <a:off x="4661590" y="5634038"/>
            <a:ext cx="1087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  <a:latin typeface="Arial" pitchFamily="34" charset="0"/>
              </a:rPr>
              <a:t>=C10+C8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Line 108"/>
          <p:cNvSpPr>
            <a:spLocks noChangeShapeType="1"/>
          </p:cNvSpPr>
          <p:nvPr/>
        </p:nvSpPr>
        <p:spPr bwMode="auto">
          <a:xfrm>
            <a:off x="1845818" y="1593850"/>
            <a:ext cx="1588" cy="13541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Rectangle 109"/>
          <p:cNvSpPr>
            <a:spLocks noChangeArrowheads="1"/>
          </p:cNvSpPr>
          <p:nvPr/>
        </p:nvSpPr>
        <p:spPr bwMode="auto">
          <a:xfrm>
            <a:off x="1845818" y="1593850"/>
            <a:ext cx="19050" cy="135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12"/>
          <p:cNvSpPr>
            <a:spLocks noChangeShapeType="1"/>
          </p:cNvSpPr>
          <p:nvPr/>
        </p:nvSpPr>
        <p:spPr bwMode="auto">
          <a:xfrm>
            <a:off x="4551600" y="1593850"/>
            <a:ext cx="1588" cy="13541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4"/>
          <p:cNvSpPr>
            <a:spLocks noChangeShapeType="1"/>
          </p:cNvSpPr>
          <p:nvPr/>
        </p:nvSpPr>
        <p:spPr bwMode="auto">
          <a:xfrm>
            <a:off x="4551600" y="2967038"/>
            <a:ext cx="1588" cy="30003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16"/>
          <p:cNvSpPr>
            <a:spLocks noChangeShapeType="1"/>
          </p:cNvSpPr>
          <p:nvPr/>
        </p:nvSpPr>
        <p:spPr bwMode="auto">
          <a:xfrm>
            <a:off x="347218" y="1574800"/>
            <a:ext cx="1588" cy="43926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117"/>
          <p:cNvSpPr>
            <a:spLocks noChangeArrowheads="1"/>
          </p:cNvSpPr>
          <p:nvPr/>
        </p:nvSpPr>
        <p:spPr bwMode="auto">
          <a:xfrm>
            <a:off x="347218" y="1574800"/>
            <a:ext cx="19050" cy="4411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18"/>
          <p:cNvSpPr>
            <a:spLocks noChangeShapeType="1"/>
          </p:cNvSpPr>
          <p:nvPr/>
        </p:nvSpPr>
        <p:spPr bwMode="auto">
          <a:xfrm>
            <a:off x="775843" y="1593850"/>
            <a:ext cx="1588" cy="43735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Rectangle 119"/>
          <p:cNvSpPr>
            <a:spLocks noChangeArrowheads="1"/>
          </p:cNvSpPr>
          <p:nvPr/>
        </p:nvSpPr>
        <p:spPr bwMode="auto">
          <a:xfrm>
            <a:off x="775843" y="1579336"/>
            <a:ext cx="19050" cy="4392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20"/>
          <p:cNvSpPr>
            <a:spLocks noChangeShapeType="1"/>
          </p:cNvSpPr>
          <p:nvPr/>
        </p:nvSpPr>
        <p:spPr bwMode="auto">
          <a:xfrm>
            <a:off x="1845818" y="2967038"/>
            <a:ext cx="1588" cy="30003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Rectangle 121"/>
          <p:cNvSpPr>
            <a:spLocks noChangeArrowheads="1"/>
          </p:cNvSpPr>
          <p:nvPr/>
        </p:nvSpPr>
        <p:spPr bwMode="auto">
          <a:xfrm>
            <a:off x="1845818" y="2967038"/>
            <a:ext cx="19050" cy="3019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Rectangle 123"/>
          <p:cNvSpPr>
            <a:spLocks noChangeArrowheads="1"/>
          </p:cNvSpPr>
          <p:nvPr/>
        </p:nvSpPr>
        <p:spPr bwMode="auto">
          <a:xfrm>
            <a:off x="8745528" y="1579336"/>
            <a:ext cx="19050" cy="439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24"/>
          <p:cNvSpPr>
            <a:spLocks noChangeShapeType="1"/>
          </p:cNvSpPr>
          <p:nvPr/>
        </p:nvSpPr>
        <p:spPr bwMode="auto">
          <a:xfrm>
            <a:off x="344499" y="1564822"/>
            <a:ext cx="842213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26"/>
          <p:cNvSpPr>
            <a:spLocks noChangeShapeType="1"/>
          </p:cNvSpPr>
          <p:nvPr/>
        </p:nvSpPr>
        <p:spPr bwMode="auto">
          <a:xfrm flipV="1">
            <a:off x="366267" y="1898650"/>
            <a:ext cx="8414876" cy="9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30"/>
          <p:cNvSpPr>
            <a:spLocks noChangeShapeType="1"/>
          </p:cNvSpPr>
          <p:nvPr/>
        </p:nvSpPr>
        <p:spPr bwMode="auto">
          <a:xfrm>
            <a:off x="344499" y="2605087"/>
            <a:ext cx="8420079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32"/>
          <p:cNvSpPr>
            <a:spLocks noChangeShapeType="1"/>
          </p:cNvSpPr>
          <p:nvPr/>
        </p:nvSpPr>
        <p:spPr bwMode="auto">
          <a:xfrm>
            <a:off x="347218" y="2947988"/>
            <a:ext cx="8407834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34"/>
          <p:cNvSpPr>
            <a:spLocks noChangeShapeType="1"/>
          </p:cNvSpPr>
          <p:nvPr/>
        </p:nvSpPr>
        <p:spPr bwMode="auto">
          <a:xfrm>
            <a:off x="366268" y="3281362"/>
            <a:ext cx="8388784" cy="952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36"/>
          <p:cNvSpPr>
            <a:spLocks noChangeShapeType="1"/>
          </p:cNvSpPr>
          <p:nvPr/>
        </p:nvSpPr>
        <p:spPr bwMode="auto">
          <a:xfrm>
            <a:off x="366268" y="3614738"/>
            <a:ext cx="8398310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38"/>
          <p:cNvSpPr>
            <a:spLocks noChangeShapeType="1"/>
          </p:cNvSpPr>
          <p:nvPr/>
        </p:nvSpPr>
        <p:spPr bwMode="auto">
          <a:xfrm>
            <a:off x="382832" y="3917724"/>
            <a:ext cx="8381745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40"/>
          <p:cNvSpPr>
            <a:spLocks noChangeShapeType="1"/>
          </p:cNvSpPr>
          <p:nvPr/>
        </p:nvSpPr>
        <p:spPr bwMode="auto">
          <a:xfrm>
            <a:off x="366267" y="4281488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44"/>
          <p:cNvSpPr>
            <a:spLocks noChangeShapeType="1"/>
          </p:cNvSpPr>
          <p:nvPr/>
        </p:nvSpPr>
        <p:spPr bwMode="auto">
          <a:xfrm>
            <a:off x="366268" y="4948238"/>
            <a:ext cx="8398310" cy="794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46"/>
          <p:cNvSpPr>
            <a:spLocks noChangeShapeType="1"/>
          </p:cNvSpPr>
          <p:nvPr/>
        </p:nvSpPr>
        <p:spPr bwMode="auto">
          <a:xfrm>
            <a:off x="366268" y="5281613"/>
            <a:ext cx="8388784" cy="190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48"/>
          <p:cNvSpPr>
            <a:spLocks noChangeShapeType="1"/>
          </p:cNvSpPr>
          <p:nvPr/>
        </p:nvSpPr>
        <p:spPr bwMode="auto">
          <a:xfrm>
            <a:off x="366268" y="5614988"/>
            <a:ext cx="8398310" cy="190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50"/>
          <p:cNvSpPr>
            <a:spLocks noChangeShapeType="1"/>
          </p:cNvSpPr>
          <p:nvPr/>
        </p:nvSpPr>
        <p:spPr bwMode="auto">
          <a:xfrm>
            <a:off x="380782" y="5973763"/>
            <a:ext cx="8379260" cy="127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6176065" y="4732338"/>
            <a:ext cx="1943100" cy="1108075"/>
          </a:xfrm>
          <a:prstGeom prst="roundRect">
            <a:avLst>
              <a:gd name="adj" fmla="val 16667"/>
            </a:avLst>
          </a:prstGeom>
          <a:solidFill>
            <a:srgbClr val="5E0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Rows 13-37</a:t>
            </a:r>
          </a:p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not shown.</a:t>
            </a:r>
          </a:p>
        </p:txBody>
      </p:sp>
      <p:sp>
        <p:nvSpPr>
          <p:cNvPr id="134" name="Line 140"/>
          <p:cNvSpPr>
            <a:spLocks noChangeShapeType="1"/>
          </p:cNvSpPr>
          <p:nvPr/>
        </p:nvSpPr>
        <p:spPr bwMode="auto">
          <a:xfrm>
            <a:off x="344499" y="4637084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40"/>
          <p:cNvSpPr>
            <a:spLocks noChangeShapeType="1"/>
          </p:cNvSpPr>
          <p:nvPr/>
        </p:nvSpPr>
        <p:spPr bwMode="auto">
          <a:xfrm>
            <a:off x="354940" y="2285432"/>
            <a:ext cx="8414875" cy="1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Right Triangle 135"/>
          <p:cNvSpPr/>
          <p:nvPr/>
        </p:nvSpPr>
        <p:spPr bwMode="auto">
          <a:xfrm flipH="1">
            <a:off x="436774" y="1608365"/>
            <a:ext cx="317093" cy="273504"/>
          </a:xfrm>
          <a:prstGeom prst="rtTriangle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438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8150" y="1603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a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Interval:  </a:t>
            </a: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 </a:t>
            </a:r>
            <a:r>
              <a:rPr lang="en-US" sz="2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33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Worksheet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5400000">
            <a:off x="90043" y="3563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344499" y="1545772"/>
            <a:ext cx="8436644" cy="4440691"/>
            <a:chOff x="344499" y="1545772"/>
            <a:chExt cx="8436644" cy="4440691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47218" y="1574800"/>
              <a:ext cx="7473950" cy="4392613"/>
              <a:chOff x="493" y="992"/>
              <a:chExt cx="4708" cy="2767"/>
            </a:xfrm>
          </p:grpSpPr>
          <p:sp>
            <p:nvSpPr>
              <p:cNvPr id="6" name="Rectangle 14"/>
              <p:cNvSpPr>
                <a:spLocks noChangeArrowheads="1"/>
              </p:cNvSpPr>
              <p:nvPr/>
            </p:nvSpPr>
            <p:spPr bwMode="auto">
              <a:xfrm>
                <a:off x="493" y="992"/>
                <a:ext cx="4708" cy="13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493" y="2376"/>
                <a:ext cx="4708" cy="13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75842" y="1545772"/>
              <a:ext cx="7979209" cy="352879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47218" y="1908175"/>
              <a:ext cx="447675" cy="39211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75843" y="1908175"/>
              <a:ext cx="3852863" cy="3921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580628" y="1908175"/>
              <a:ext cx="4179906" cy="3921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47218" y="2281238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775843" y="2281238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845818" y="2281239"/>
              <a:ext cx="2782888" cy="31409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580628" y="2300288"/>
              <a:ext cx="4179906" cy="31432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347218" y="261461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775843" y="261461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1845818" y="2585584"/>
              <a:ext cx="6914716" cy="38145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47218" y="2947988"/>
              <a:ext cx="447675" cy="10191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775843" y="2947988"/>
              <a:ext cx="1089025" cy="101917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845818" y="2947988"/>
              <a:ext cx="2782888" cy="10191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4580628" y="2947988"/>
              <a:ext cx="4200515" cy="10191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347218" y="394811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775843" y="394811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845817" y="3938589"/>
              <a:ext cx="6935326" cy="3810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347218" y="4281488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775843" y="4281488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845818" y="4281488"/>
              <a:ext cx="2782888" cy="352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4573704" y="4281489"/>
              <a:ext cx="4186831" cy="40209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347218" y="4614863"/>
              <a:ext cx="447675" cy="3524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775843" y="4614863"/>
              <a:ext cx="1089025" cy="3524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1845817" y="4633913"/>
              <a:ext cx="6914717" cy="3333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347218" y="4948238"/>
              <a:ext cx="447675" cy="101917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775843" y="4948238"/>
              <a:ext cx="1089025" cy="101917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845818" y="4948238"/>
              <a:ext cx="2782888" cy="10191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4580628" y="4948238"/>
              <a:ext cx="4179906" cy="10191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56"/>
            <p:cNvSpPr>
              <a:spLocks noChangeArrowheads="1"/>
            </p:cNvSpPr>
            <p:nvPr/>
          </p:nvSpPr>
          <p:spPr bwMode="auto">
            <a:xfrm>
              <a:off x="1255268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57"/>
            <p:cNvSpPr>
              <a:spLocks noChangeArrowheads="1"/>
            </p:cNvSpPr>
            <p:nvPr/>
          </p:nvSpPr>
          <p:spPr bwMode="auto">
            <a:xfrm>
              <a:off x="3084068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6488793" y="1593850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501206" y="19669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890143" y="1966913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Income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2925773" y="1966913"/>
              <a:ext cx="14811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Sample Size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4631948" y="1966913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36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501206" y="230028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985393" y="23002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45,600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2779723" y="2300288"/>
              <a:ext cx="1622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Sample Mean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66"/>
            <p:cNvSpPr>
              <a:spLocks noChangeArrowheads="1"/>
            </p:cNvSpPr>
            <p:nvPr/>
          </p:nvSpPr>
          <p:spPr bwMode="auto">
            <a:xfrm>
              <a:off x="4633015" y="230028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41,100.00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67"/>
            <p:cNvSpPr>
              <a:spLocks noChangeArrowheads="1"/>
            </p:cNvSpPr>
            <p:nvPr/>
          </p:nvSpPr>
          <p:spPr bwMode="auto">
            <a:xfrm>
              <a:off x="501206" y="26336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68"/>
            <p:cNvSpPr>
              <a:spLocks noChangeArrowheads="1"/>
            </p:cNvSpPr>
            <p:nvPr/>
          </p:nvSpPr>
          <p:spPr bwMode="auto">
            <a:xfrm>
              <a:off x="985393" y="26336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39,601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69"/>
            <p:cNvSpPr>
              <a:spLocks noChangeArrowheads="1"/>
            </p:cNvSpPr>
            <p:nvPr/>
          </p:nvSpPr>
          <p:spPr bwMode="auto">
            <a:xfrm>
              <a:off x="501206" y="296703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Rectangle 70"/>
            <p:cNvSpPr>
              <a:spLocks noChangeArrowheads="1"/>
            </p:cNvSpPr>
            <p:nvPr/>
          </p:nvSpPr>
          <p:spPr bwMode="auto">
            <a:xfrm>
              <a:off x="985393" y="29670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40,035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71"/>
            <p:cNvSpPr>
              <a:spLocks noChangeArrowheads="1"/>
            </p:cNvSpPr>
            <p:nvPr/>
          </p:nvSpPr>
          <p:spPr bwMode="auto">
            <a:xfrm>
              <a:off x="1968511" y="2967038"/>
              <a:ext cx="246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Population Std. Dev.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72"/>
            <p:cNvSpPr>
              <a:spLocks noChangeArrowheads="1"/>
            </p:cNvSpPr>
            <p:nvPr/>
          </p:nvSpPr>
          <p:spPr bwMode="auto">
            <a:xfrm>
              <a:off x="4663178" y="2967038"/>
              <a:ext cx="565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4500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73"/>
            <p:cNvSpPr>
              <a:spLocks noChangeArrowheads="1"/>
            </p:cNvSpPr>
            <p:nvPr/>
          </p:nvSpPr>
          <p:spPr bwMode="auto">
            <a:xfrm>
              <a:off x="501206" y="33004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74"/>
            <p:cNvSpPr>
              <a:spLocks noChangeArrowheads="1"/>
            </p:cNvSpPr>
            <p:nvPr/>
          </p:nvSpPr>
          <p:spPr bwMode="auto">
            <a:xfrm>
              <a:off x="985393" y="330041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41,735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75"/>
            <p:cNvSpPr>
              <a:spLocks noChangeArrowheads="1"/>
            </p:cNvSpPr>
            <p:nvPr/>
          </p:nvSpPr>
          <p:spPr bwMode="auto">
            <a:xfrm>
              <a:off x="2300298" y="3300413"/>
              <a:ext cx="2173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Confidence Coeff.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4660003" y="3300413"/>
              <a:ext cx="4937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0.95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77"/>
            <p:cNvSpPr>
              <a:spLocks noChangeArrowheads="1"/>
            </p:cNvSpPr>
            <p:nvPr/>
          </p:nvSpPr>
          <p:spPr bwMode="auto">
            <a:xfrm>
              <a:off x="501206" y="363378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Rectangle 78"/>
            <p:cNvSpPr>
              <a:spLocks noChangeArrowheads="1"/>
            </p:cNvSpPr>
            <p:nvPr/>
          </p:nvSpPr>
          <p:spPr bwMode="auto">
            <a:xfrm>
              <a:off x="985393" y="36337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37,600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79"/>
            <p:cNvSpPr>
              <a:spLocks noChangeArrowheads="1"/>
            </p:cNvSpPr>
            <p:nvPr/>
          </p:nvSpPr>
          <p:spPr bwMode="auto">
            <a:xfrm>
              <a:off x="1906457" y="3633788"/>
              <a:ext cx="24720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Lev. of </a:t>
              </a:r>
              <a:r>
                <a:rPr lang="en-US" sz="2000" b="1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Significance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Rectangle 80"/>
            <p:cNvSpPr>
              <a:spLocks noChangeArrowheads="1"/>
            </p:cNvSpPr>
            <p:nvPr/>
          </p:nvSpPr>
          <p:spPr bwMode="auto">
            <a:xfrm>
              <a:off x="4664765" y="3633788"/>
              <a:ext cx="4985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0.95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501206" y="396716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82"/>
            <p:cNvSpPr>
              <a:spLocks noChangeArrowheads="1"/>
            </p:cNvSpPr>
            <p:nvPr/>
          </p:nvSpPr>
          <p:spPr bwMode="auto">
            <a:xfrm>
              <a:off x="985393" y="39671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46,080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83"/>
            <p:cNvSpPr>
              <a:spLocks noChangeArrowheads="1"/>
            </p:cNvSpPr>
            <p:nvPr/>
          </p:nvSpPr>
          <p:spPr bwMode="auto">
            <a:xfrm>
              <a:off x="501206" y="4300538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985393" y="43005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48,925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85"/>
            <p:cNvSpPr>
              <a:spLocks noChangeArrowheads="1"/>
            </p:cNvSpPr>
            <p:nvPr/>
          </p:nvSpPr>
          <p:spPr bwMode="auto">
            <a:xfrm>
              <a:off x="2589223" y="4300538"/>
              <a:ext cx="18319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Margin of Error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4638728" y="4300538"/>
              <a:ext cx="9970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1,470.00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87"/>
            <p:cNvSpPr>
              <a:spLocks noChangeArrowheads="1"/>
            </p:cNvSpPr>
            <p:nvPr/>
          </p:nvSpPr>
          <p:spPr bwMode="auto">
            <a:xfrm>
              <a:off x="501206" y="4633913"/>
              <a:ext cx="141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Rectangle 88"/>
            <p:cNvSpPr>
              <a:spLocks noChangeArrowheads="1"/>
            </p:cNvSpPr>
            <p:nvPr/>
          </p:nvSpPr>
          <p:spPr bwMode="auto">
            <a:xfrm>
              <a:off x="985393" y="463391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45,350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89"/>
            <p:cNvSpPr>
              <a:spLocks noChangeArrowheads="1"/>
            </p:cNvSpPr>
            <p:nvPr/>
          </p:nvSpPr>
          <p:spPr bwMode="auto">
            <a:xfrm>
              <a:off x="425006" y="4967288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Rectangle 90"/>
            <p:cNvSpPr>
              <a:spLocks noChangeArrowheads="1"/>
            </p:cNvSpPr>
            <p:nvPr/>
          </p:nvSpPr>
          <p:spPr bwMode="auto">
            <a:xfrm>
              <a:off x="985393" y="496728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35,900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91"/>
            <p:cNvSpPr>
              <a:spLocks noChangeArrowheads="1"/>
            </p:cNvSpPr>
            <p:nvPr/>
          </p:nvSpPr>
          <p:spPr bwMode="auto">
            <a:xfrm>
              <a:off x="2659073" y="4967288"/>
              <a:ext cx="1762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Point Estimate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Rectangle 92"/>
            <p:cNvSpPr>
              <a:spLocks noChangeArrowheads="1"/>
            </p:cNvSpPr>
            <p:nvPr/>
          </p:nvSpPr>
          <p:spPr bwMode="auto">
            <a:xfrm>
              <a:off x="4637778" y="496728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41,100.00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93"/>
            <p:cNvSpPr>
              <a:spLocks noChangeArrowheads="1"/>
            </p:cNvSpPr>
            <p:nvPr/>
          </p:nvSpPr>
          <p:spPr bwMode="auto">
            <a:xfrm>
              <a:off x="425006" y="5300663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Rectangle 94"/>
            <p:cNvSpPr>
              <a:spLocks noChangeArrowheads="1"/>
            </p:cNvSpPr>
            <p:nvPr/>
          </p:nvSpPr>
          <p:spPr bwMode="auto">
            <a:xfrm>
              <a:off x="985393" y="5300663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37,550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95"/>
            <p:cNvSpPr>
              <a:spLocks noChangeArrowheads="1"/>
            </p:cNvSpPr>
            <p:nvPr/>
          </p:nvSpPr>
          <p:spPr bwMode="auto">
            <a:xfrm>
              <a:off x="3001973" y="5300663"/>
              <a:ext cx="1422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Lower Limit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Rectangle 96"/>
            <p:cNvSpPr>
              <a:spLocks noChangeArrowheads="1"/>
            </p:cNvSpPr>
            <p:nvPr/>
          </p:nvSpPr>
          <p:spPr bwMode="auto">
            <a:xfrm>
              <a:off x="4663178" y="5300663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39,630.00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97"/>
            <p:cNvSpPr>
              <a:spLocks noChangeArrowheads="1"/>
            </p:cNvSpPr>
            <p:nvPr/>
          </p:nvSpPr>
          <p:spPr bwMode="auto">
            <a:xfrm>
              <a:off x="425006" y="5634038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12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Rectangle 98"/>
            <p:cNvSpPr>
              <a:spLocks noChangeArrowheads="1"/>
            </p:cNvSpPr>
            <p:nvPr/>
          </p:nvSpPr>
          <p:spPr bwMode="auto">
            <a:xfrm>
              <a:off x="985393" y="5634038"/>
              <a:ext cx="7762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ffectLst/>
                  <a:latin typeface="Arial" pitchFamily="34" charset="0"/>
                </a:rPr>
                <a:t>34,745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99"/>
            <p:cNvSpPr>
              <a:spLocks noChangeArrowheads="1"/>
            </p:cNvSpPr>
            <p:nvPr/>
          </p:nvSpPr>
          <p:spPr bwMode="auto">
            <a:xfrm>
              <a:off x="3021023" y="5634038"/>
              <a:ext cx="1409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  <a:effectLst/>
                  <a:latin typeface="Arial" pitchFamily="34" charset="0"/>
                </a:rPr>
                <a:t>Upper Limit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Rectangle 100"/>
            <p:cNvSpPr>
              <a:spLocks noChangeArrowheads="1"/>
            </p:cNvSpPr>
            <p:nvPr/>
          </p:nvSpPr>
          <p:spPr bwMode="auto">
            <a:xfrm>
              <a:off x="4661590" y="5634038"/>
              <a:ext cx="11397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42,570.00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Line 108"/>
            <p:cNvSpPr>
              <a:spLocks noChangeShapeType="1"/>
            </p:cNvSpPr>
            <p:nvPr/>
          </p:nvSpPr>
          <p:spPr bwMode="auto">
            <a:xfrm>
              <a:off x="1845818" y="1593850"/>
              <a:ext cx="1588" cy="13541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845818" y="1593850"/>
              <a:ext cx="19050" cy="1354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2"/>
            <p:cNvSpPr>
              <a:spLocks noChangeShapeType="1"/>
            </p:cNvSpPr>
            <p:nvPr/>
          </p:nvSpPr>
          <p:spPr bwMode="auto">
            <a:xfrm>
              <a:off x="4551600" y="1593850"/>
              <a:ext cx="1588" cy="13541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4"/>
            <p:cNvSpPr>
              <a:spLocks noChangeShapeType="1"/>
            </p:cNvSpPr>
            <p:nvPr/>
          </p:nvSpPr>
          <p:spPr bwMode="auto">
            <a:xfrm>
              <a:off x="4551600" y="2967038"/>
              <a:ext cx="1588" cy="30003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6"/>
            <p:cNvSpPr>
              <a:spLocks noChangeShapeType="1"/>
            </p:cNvSpPr>
            <p:nvPr/>
          </p:nvSpPr>
          <p:spPr bwMode="auto">
            <a:xfrm>
              <a:off x="347218" y="1574800"/>
              <a:ext cx="1588" cy="439261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347218" y="1574800"/>
              <a:ext cx="19050" cy="4411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8"/>
            <p:cNvSpPr>
              <a:spLocks noChangeShapeType="1"/>
            </p:cNvSpPr>
            <p:nvPr/>
          </p:nvSpPr>
          <p:spPr bwMode="auto">
            <a:xfrm>
              <a:off x="775843" y="1593850"/>
              <a:ext cx="1588" cy="43735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775843" y="1579336"/>
              <a:ext cx="19050" cy="4392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20"/>
            <p:cNvSpPr>
              <a:spLocks noChangeShapeType="1"/>
            </p:cNvSpPr>
            <p:nvPr/>
          </p:nvSpPr>
          <p:spPr bwMode="auto">
            <a:xfrm>
              <a:off x="1845818" y="2967038"/>
              <a:ext cx="1588" cy="30003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21"/>
            <p:cNvSpPr>
              <a:spLocks noChangeArrowheads="1"/>
            </p:cNvSpPr>
            <p:nvPr/>
          </p:nvSpPr>
          <p:spPr bwMode="auto">
            <a:xfrm>
              <a:off x="1845818" y="2967038"/>
              <a:ext cx="19050" cy="3019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23"/>
            <p:cNvSpPr>
              <a:spLocks noChangeArrowheads="1"/>
            </p:cNvSpPr>
            <p:nvPr/>
          </p:nvSpPr>
          <p:spPr bwMode="auto">
            <a:xfrm>
              <a:off x="8745528" y="1579336"/>
              <a:ext cx="19050" cy="4392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24"/>
            <p:cNvSpPr>
              <a:spLocks noChangeShapeType="1"/>
            </p:cNvSpPr>
            <p:nvPr/>
          </p:nvSpPr>
          <p:spPr bwMode="auto">
            <a:xfrm>
              <a:off x="344499" y="1564822"/>
              <a:ext cx="842213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26"/>
            <p:cNvSpPr>
              <a:spLocks noChangeShapeType="1"/>
            </p:cNvSpPr>
            <p:nvPr/>
          </p:nvSpPr>
          <p:spPr bwMode="auto">
            <a:xfrm flipV="1">
              <a:off x="366267" y="1898650"/>
              <a:ext cx="8414876" cy="95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0"/>
            <p:cNvSpPr>
              <a:spLocks noChangeShapeType="1"/>
            </p:cNvSpPr>
            <p:nvPr/>
          </p:nvSpPr>
          <p:spPr bwMode="auto">
            <a:xfrm>
              <a:off x="344499" y="2605087"/>
              <a:ext cx="842007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2"/>
            <p:cNvSpPr>
              <a:spLocks noChangeShapeType="1"/>
            </p:cNvSpPr>
            <p:nvPr/>
          </p:nvSpPr>
          <p:spPr bwMode="auto">
            <a:xfrm>
              <a:off x="347218" y="2947988"/>
              <a:ext cx="84078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66268" y="3281362"/>
              <a:ext cx="8388784" cy="952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6"/>
            <p:cNvSpPr>
              <a:spLocks noChangeShapeType="1"/>
            </p:cNvSpPr>
            <p:nvPr/>
          </p:nvSpPr>
          <p:spPr bwMode="auto">
            <a:xfrm>
              <a:off x="366268" y="3614738"/>
              <a:ext cx="8398310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8"/>
            <p:cNvSpPr>
              <a:spLocks noChangeShapeType="1"/>
            </p:cNvSpPr>
            <p:nvPr/>
          </p:nvSpPr>
          <p:spPr bwMode="auto">
            <a:xfrm>
              <a:off x="382832" y="3917724"/>
              <a:ext cx="8381745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0"/>
            <p:cNvSpPr>
              <a:spLocks noChangeShapeType="1"/>
            </p:cNvSpPr>
            <p:nvPr/>
          </p:nvSpPr>
          <p:spPr bwMode="auto">
            <a:xfrm>
              <a:off x="366267" y="4281488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44"/>
            <p:cNvSpPr>
              <a:spLocks noChangeShapeType="1"/>
            </p:cNvSpPr>
            <p:nvPr/>
          </p:nvSpPr>
          <p:spPr bwMode="auto">
            <a:xfrm>
              <a:off x="366268" y="4948238"/>
              <a:ext cx="8398310" cy="79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46"/>
            <p:cNvSpPr>
              <a:spLocks noChangeShapeType="1"/>
            </p:cNvSpPr>
            <p:nvPr/>
          </p:nvSpPr>
          <p:spPr bwMode="auto">
            <a:xfrm>
              <a:off x="366268" y="5281613"/>
              <a:ext cx="8388784" cy="190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8"/>
            <p:cNvSpPr>
              <a:spLocks noChangeShapeType="1"/>
            </p:cNvSpPr>
            <p:nvPr/>
          </p:nvSpPr>
          <p:spPr bwMode="auto">
            <a:xfrm>
              <a:off x="366268" y="5614988"/>
              <a:ext cx="8398310" cy="190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0"/>
            <p:cNvSpPr>
              <a:spLocks noChangeShapeType="1"/>
            </p:cNvSpPr>
            <p:nvPr/>
          </p:nvSpPr>
          <p:spPr bwMode="auto">
            <a:xfrm>
              <a:off x="380782" y="5973763"/>
              <a:ext cx="8379260" cy="127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AutoShape 5"/>
            <p:cNvSpPr>
              <a:spLocks noChangeArrowheads="1"/>
            </p:cNvSpPr>
            <p:nvPr/>
          </p:nvSpPr>
          <p:spPr bwMode="auto">
            <a:xfrm>
              <a:off x="6176065" y="4732338"/>
              <a:ext cx="1943100" cy="1108075"/>
            </a:xfrm>
            <a:prstGeom prst="roundRect">
              <a:avLst>
                <a:gd name="adj" fmla="val 16667"/>
              </a:avLst>
            </a:prstGeom>
            <a:solidFill>
              <a:srgbClr val="5E0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Note:</a:t>
              </a:r>
            </a:p>
            <a:p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Rows 13-37</a:t>
              </a:r>
            </a:p>
            <a:p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not shown.</a:t>
              </a:r>
            </a:p>
          </p:txBody>
        </p:sp>
        <p:sp>
          <p:nvSpPr>
            <p:cNvPr id="106" name="Line 140"/>
            <p:cNvSpPr>
              <a:spLocks noChangeShapeType="1"/>
            </p:cNvSpPr>
            <p:nvPr/>
          </p:nvSpPr>
          <p:spPr bwMode="auto">
            <a:xfrm>
              <a:off x="344499" y="4637084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40"/>
            <p:cNvSpPr>
              <a:spLocks noChangeShapeType="1"/>
            </p:cNvSpPr>
            <p:nvPr/>
          </p:nvSpPr>
          <p:spPr bwMode="auto">
            <a:xfrm>
              <a:off x="354940" y="2285432"/>
              <a:ext cx="841487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ight Triangle 107"/>
            <p:cNvSpPr/>
            <p:nvPr/>
          </p:nvSpPr>
          <p:spPr bwMode="auto">
            <a:xfrm flipH="1">
              <a:off x="436774" y="1608365"/>
              <a:ext cx="317093" cy="273504"/>
            </a:xfrm>
            <a:prstGeom prst="rtTriangle">
              <a:avLst/>
            </a:prstGeom>
            <a:solidFill>
              <a:schemeClr val="bg2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2280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7562"/>
          </a:xfrm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</a:t>
            </a:r>
            <a:r>
              <a:rPr lang="en-US" dirty="0"/>
              <a:t>  Known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46200" y="1714500"/>
            <a:ext cx="6731000" cy="228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305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90%                3.29                78.71  to  85.29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3200" y="1778001"/>
            <a:ext cx="76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Confidence        Margin</a:t>
            </a:r>
          </a:p>
          <a:p>
            <a:pPr algn="l"/>
            <a:r>
              <a:rPr lang="en-US" sz="2400" dirty="0" smtClean="0">
                <a:latin typeface="+mn-lt"/>
              </a:rPr>
              <a:t>      Level            of Error          Interval Estimate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38300" y="2667000"/>
            <a:ext cx="61849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00" y="30988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95%                3.92                78.08  to  85.92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4671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99%                5.15                76.85  to  87.15</a:t>
            </a:r>
            <a:endParaRPr lang="en-US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782638" y="2579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7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257300" y="4292600"/>
            <a:ext cx="72009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In order to have a higher degree of confidence,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margin of error and thus the width of the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 must be larger.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 rot="5400000">
            <a:off x="782638" y="4340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  <p:bldP spid="12" grpId="0" autoUpdateAnimBg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23950" y="1771650"/>
            <a:ext cx="7429500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most applications, a sample size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30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adequate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39788" y="2168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39788" y="3521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23950" y="28765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distribution is highly skewed or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outliers, a sample size of 50 or more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recommended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 (continued)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23950" y="3257550"/>
            <a:ext cx="7429500" cy="1295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is believed to be at least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normal, a sample size of less than 15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 used.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39788" y="3654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39788" y="2416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23950" y="17716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is not normally distributed but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roughly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symmetric, a sample size as small as 15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suffice.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103188"/>
            <a:ext cx="7772400" cy="909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711200" y="1106488"/>
            <a:ext cx="78105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If an estimate of the population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cannot be developed prior to sampling, we use the sample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estimate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711200" y="2325688"/>
            <a:ext cx="75057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This is the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case.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711200" y="2820988"/>
            <a:ext cx="7810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this case, the interval estimate for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based on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distribution.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711200" y="3678238"/>
            <a:ext cx="78105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(We’ll assume for now that the population is normally distributed.)</a:t>
            </a:r>
          </a:p>
        </p:txBody>
      </p:sp>
      <p:sp>
        <p:nvSpPr>
          <p:cNvPr id="167946" name="AutoShape 10"/>
          <p:cNvSpPr>
            <a:spLocks noChangeArrowheads="1"/>
          </p:cNvSpPr>
          <p:nvPr/>
        </p:nvSpPr>
        <p:spPr bwMode="auto">
          <a:xfrm rot="5400000">
            <a:off x="484188" y="24971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AutoShape 11"/>
          <p:cNvSpPr>
            <a:spLocks noChangeArrowheads="1"/>
          </p:cNvSpPr>
          <p:nvPr/>
        </p:nvSpPr>
        <p:spPr bwMode="auto">
          <a:xfrm rot="5400000">
            <a:off x="484188" y="29924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 rot="5400000">
            <a:off x="484188" y="3849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 rot="5400000">
            <a:off x="484188" y="1277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utoUpdateAnimBg="0"/>
      <p:bldP spid="167943" grpId="0" autoUpdateAnimBg="0"/>
      <p:bldP spid="167944" grpId="0" autoUpdateAnimBg="0"/>
      <p:bldP spid="167945" grpId="0" autoUpdateAnimBg="0"/>
      <p:bldP spid="167946" grpId="0" animBg="1"/>
      <p:bldP spid="167947" grpId="0" animBg="1"/>
      <p:bldP spid="167948" grpId="0" animBg="1"/>
      <p:bldP spid="1679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William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Gosset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writing under the name “Student”,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founder of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distribution.</a:t>
            </a:r>
          </a:p>
        </p:txBody>
      </p:sp>
      <p:sp>
        <p:nvSpPr>
          <p:cNvPr id="211971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952500" y="21526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Gosset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was an Oxford graduate in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mathematics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worked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 Guinness Brewery in Dublin.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 rot="5400000">
            <a:off x="668338" y="254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952500" y="31813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developed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 while working on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small-scale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materials and temperature experiments.</a:t>
            </a:r>
          </a:p>
        </p:txBody>
      </p:sp>
      <p:sp>
        <p:nvSpPr>
          <p:cNvPr id="211976" name="AutoShape 8"/>
          <p:cNvSpPr>
            <a:spLocks noChangeArrowheads="1"/>
          </p:cNvSpPr>
          <p:nvPr/>
        </p:nvSpPr>
        <p:spPr bwMode="auto">
          <a:xfrm rot="5400000">
            <a:off x="668338" y="3597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 autoUpdateAnimBg="0"/>
      <p:bldP spid="211971" grpId="0" animBg="1"/>
      <p:bldP spid="211973" grpId="0" animBg="1" autoUpdateAnimBg="0"/>
      <p:bldP spid="211974" grpId="0" animBg="1"/>
      <p:bldP spid="211975" grpId="0" animBg="1" autoUpdateAnimBg="0"/>
      <p:bldP spid="2119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Chapter 8</a:t>
            </a:r>
            <a:br>
              <a:rPr lang="en-US"/>
            </a:br>
            <a:r>
              <a:rPr lang="en-US"/>
              <a:t>Interval Estimation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6888" y="1254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496888" y="1749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496888" y="2206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714375" y="1117600"/>
            <a:ext cx="60134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Mean: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714375" y="1593850"/>
            <a:ext cx="58039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Mean: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704850" y="2051050"/>
            <a:ext cx="538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Determining the Sample Size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5148" grpId="0" animBg="1"/>
      <p:bldP spid="5149" grpId="0" animBg="1"/>
      <p:bldP spid="5151" grpId="0" autoUpdateAnimBg="0"/>
      <p:bldP spid="5152" grpId="0" autoUpdateAnimBg="0"/>
      <p:bldP spid="51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family of similar probability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952500" y="2152650"/>
            <a:ext cx="7375525" cy="914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specific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depends on a parameter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known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degrees of freedom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5400000">
            <a:off x="668338" y="254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952500" y="3181350"/>
            <a:ext cx="7375525" cy="1333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Degrees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freedom refer to the number of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independent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pieces of information that go into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computation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6444" name="AutoShape 12"/>
          <p:cNvSpPr>
            <a:spLocks noChangeArrowheads="1"/>
          </p:cNvSpPr>
          <p:nvPr/>
        </p:nvSpPr>
        <p:spPr bwMode="auto">
          <a:xfrm rot="5400000">
            <a:off x="668338" y="3787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 autoUpdateAnimBg="0"/>
      <p:bldP spid="146435" grpId="0" animBg="1"/>
      <p:bldP spid="146437" grpId="0" animBg="1" autoUpdateAnimBg="0"/>
      <p:bldP spid="146438" grpId="0" animBg="1"/>
      <p:bldP spid="146443" grpId="0" animBg="1" autoUpdateAnimBg="0"/>
      <p:bldP spid="1464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952500" y="1150937"/>
            <a:ext cx="7375525" cy="9334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with more degrees of freedom has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less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dispersion.</a:t>
            </a: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 rot="5400000">
            <a:off x="668338" y="1539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952500" y="2198687"/>
            <a:ext cx="7375525" cy="16573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As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degrees of freedom increases, the difference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between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and the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normal probability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distribution becomes smaller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smaller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75112" name="AutoShape 8"/>
          <p:cNvSpPr>
            <a:spLocks noChangeArrowheads="1"/>
          </p:cNvSpPr>
          <p:nvPr/>
        </p:nvSpPr>
        <p:spPr bwMode="auto">
          <a:xfrm rot="5400000">
            <a:off x="668338" y="2949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 autoUpdateAnimBg="0"/>
      <p:bldP spid="175108" grpId="0" animBg="1"/>
      <p:bldP spid="175111" grpId="0" animBg="1" autoUpdateAnimBg="0"/>
      <p:bldP spid="175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457200" y="1123950"/>
            <a:ext cx="8286750" cy="4686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5575"/>
            <a:ext cx="7772400" cy="604838"/>
          </a:xfrm>
          <a:noFill/>
          <a:ln/>
        </p:spPr>
        <p:txBody>
          <a:bodyPr/>
          <a:lstStyle/>
          <a:p>
            <a:r>
              <a:rPr lang="en-US" i="1"/>
              <a:t>t</a:t>
            </a:r>
            <a:r>
              <a:rPr lang="en-US"/>
              <a:t>  Distribution</a:t>
            </a:r>
          </a:p>
        </p:txBody>
      </p:sp>
      <p:sp>
        <p:nvSpPr>
          <p:cNvPr id="88070" name="Freeform 6"/>
          <p:cNvSpPr>
            <a:spLocks/>
          </p:cNvSpPr>
          <p:nvPr/>
        </p:nvSpPr>
        <p:spPr bwMode="auto">
          <a:xfrm>
            <a:off x="2024063" y="1628775"/>
            <a:ext cx="4745037" cy="3406775"/>
          </a:xfrm>
          <a:custGeom>
            <a:avLst/>
            <a:gdLst/>
            <a:ahLst/>
            <a:cxnLst>
              <a:cxn ang="0">
                <a:pos x="1423" y="23"/>
              </a:cxn>
              <a:cxn ang="0">
                <a:pos x="1342" y="120"/>
              </a:cxn>
              <a:cxn ang="0">
                <a:pos x="1282" y="241"/>
              </a:cxn>
              <a:cxn ang="0">
                <a:pos x="1234" y="362"/>
              </a:cxn>
              <a:cxn ang="0">
                <a:pos x="1194" y="482"/>
              </a:cxn>
              <a:cxn ang="0">
                <a:pos x="1163" y="591"/>
              </a:cxn>
              <a:cxn ang="0">
                <a:pos x="1125" y="720"/>
              </a:cxn>
              <a:cxn ang="0">
                <a:pos x="1090" y="849"/>
              </a:cxn>
              <a:cxn ang="0">
                <a:pos x="1061" y="965"/>
              </a:cxn>
              <a:cxn ang="0">
                <a:pos x="1030" y="1084"/>
              </a:cxn>
              <a:cxn ang="0">
                <a:pos x="994" y="1208"/>
              </a:cxn>
              <a:cxn ang="0">
                <a:pos x="959" y="1329"/>
              </a:cxn>
              <a:cxn ang="0">
                <a:pos x="921" y="1440"/>
              </a:cxn>
              <a:cxn ang="0">
                <a:pos x="871" y="1573"/>
              </a:cxn>
              <a:cxn ang="0">
                <a:pos x="805" y="1700"/>
              </a:cxn>
              <a:cxn ang="0">
                <a:pos x="738" y="1796"/>
              </a:cxn>
              <a:cxn ang="0">
                <a:pos x="636" y="1888"/>
              </a:cxn>
              <a:cxn ang="0">
                <a:pos x="541" y="1952"/>
              </a:cxn>
              <a:cxn ang="0">
                <a:pos x="455" y="1995"/>
              </a:cxn>
              <a:cxn ang="0">
                <a:pos x="359" y="2034"/>
              </a:cxn>
              <a:cxn ang="0">
                <a:pos x="241" y="2076"/>
              </a:cxn>
              <a:cxn ang="0">
                <a:pos x="132" y="2112"/>
              </a:cxn>
              <a:cxn ang="0">
                <a:pos x="2989" y="2144"/>
              </a:cxn>
              <a:cxn ang="0">
                <a:pos x="2764" y="2096"/>
              </a:cxn>
              <a:cxn ang="0">
                <a:pos x="2676" y="2068"/>
              </a:cxn>
              <a:cxn ang="0">
                <a:pos x="2553" y="2023"/>
              </a:cxn>
              <a:cxn ang="0">
                <a:pos x="2439" y="1966"/>
              </a:cxn>
              <a:cxn ang="0">
                <a:pos x="2327" y="1894"/>
              </a:cxn>
              <a:cxn ang="0">
                <a:pos x="2289" y="1858"/>
              </a:cxn>
              <a:cxn ang="0">
                <a:pos x="2216" y="1779"/>
              </a:cxn>
              <a:cxn ang="0">
                <a:pos x="2151" y="1680"/>
              </a:cxn>
              <a:cxn ang="0">
                <a:pos x="2086" y="1546"/>
              </a:cxn>
              <a:cxn ang="0">
                <a:pos x="2053" y="1457"/>
              </a:cxn>
              <a:cxn ang="0">
                <a:pos x="2014" y="1337"/>
              </a:cxn>
              <a:cxn ang="0">
                <a:pos x="1986" y="1237"/>
              </a:cxn>
              <a:cxn ang="0">
                <a:pos x="1959" y="1137"/>
              </a:cxn>
              <a:cxn ang="0">
                <a:pos x="1923" y="1005"/>
              </a:cxn>
              <a:cxn ang="0">
                <a:pos x="1887" y="885"/>
              </a:cxn>
              <a:cxn ang="0">
                <a:pos x="1841" y="731"/>
              </a:cxn>
              <a:cxn ang="0">
                <a:pos x="1798" y="591"/>
              </a:cxn>
              <a:cxn ang="0">
                <a:pos x="1757" y="460"/>
              </a:cxn>
              <a:cxn ang="0">
                <a:pos x="1726" y="374"/>
              </a:cxn>
              <a:cxn ang="0">
                <a:pos x="1681" y="260"/>
              </a:cxn>
              <a:cxn ang="0">
                <a:pos x="1651" y="194"/>
              </a:cxn>
              <a:cxn ang="0">
                <a:pos x="1633" y="150"/>
              </a:cxn>
              <a:cxn ang="0">
                <a:pos x="1609" y="110"/>
              </a:cxn>
              <a:cxn ang="0">
                <a:pos x="1575" y="56"/>
              </a:cxn>
              <a:cxn ang="0">
                <a:pos x="1513" y="6"/>
              </a:cxn>
            </a:cxnLst>
            <a:rect l="0" t="0" r="r" b="b"/>
            <a:pathLst>
              <a:path w="2989" h="2146">
                <a:moveTo>
                  <a:pt x="1477" y="0"/>
                </a:moveTo>
                <a:lnTo>
                  <a:pt x="1453" y="6"/>
                </a:lnTo>
                <a:lnTo>
                  <a:pt x="1423" y="23"/>
                </a:lnTo>
                <a:lnTo>
                  <a:pt x="1391" y="49"/>
                </a:lnTo>
                <a:lnTo>
                  <a:pt x="1364" y="84"/>
                </a:lnTo>
                <a:lnTo>
                  <a:pt x="1342" y="120"/>
                </a:lnTo>
                <a:lnTo>
                  <a:pt x="1321" y="159"/>
                </a:lnTo>
                <a:lnTo>
                  <a:pt x="1303" y="196"/>
                </a:lnTo>
                <a:lnTo>
                  <a:pt x="1282" y="241"/>
                </a:lnTo>
                <a:lnTo>
                  <a:pt x="1266" y="278"/>
                </a:lnTo>
                <a:lnTo>
                  <a:pt x="1248" y="322"/>
                </a:lnTo>
                <a:lnTo>
                  <a:pt x="1234" y="362"/>
                </a:lnTo>
                <a:lnTo>
                  <a:pt x="1218" y="411"/>
                </a:lnTo>
                <a:lnTo>
                  <a:pt x="1207" y="441"/>
                </a:lnTo>
                <a:lnTo>
                  <a:pt x="1194" y="482"/>
                </a:lnTo>
                <a:lnTo>
                  <a:pt x="1184" y="522"/>
                </a:lnTo>
                <a:lnTo>
                  <a:pt x="1173" y="559"/>
                </a:lnTo>
                <a:lnTo>
                  <a:pt x="1163" y="591"/>
                </a:lnTo>
                <a:lnTo>
                  <a:pt x="1150" y="635"/>
                </a:lnTo>
                <a:lnTo>
                  <a:pt x="1138" y="676"/>
                </a:lnTo>
                <a:lnTo>
                  <a:pt x="1125" y="720"/>
                </a:lnTo>
                <a:lnTo>
                  <a:pt x="1113" y="767"/>
                </a:lnTo>
                <a:lnTo>
                  <a:pt x="1102" y="803"/>
                </a:lnTo>
                <a:lnTo>
                  <a:pt x="1090" y="849"/>
                </a:lnTo>
                <a:lnTo>
                  <a:pt x="1078" y="891"/>
                </a:lnTo>
                <a:lnTo>
                  <a:pt x="1068" y="933"/>
                </a:lnTo>
                <a:lnTo>
                  <a:pt x="1061" y="965"/>
                </a:lnTo>
                <a:lnTo>
                  <a:pt x="1052" y="1003"/>
                </a:lnTo>
                <a:lnTo>
                  <a:pt x="1041" y="1044"/>
                </a:lnTo>
                <a:lnTo>
                  <a:pt x="1030" y="1084"/>
                </a:lnTo>
                <a:lnTo>
                  <a:pt x="1019" y="1122"/>
                </a:lnTo>
                <a:lnTo>
                  <a:pt x="1009" y="1161"/>
                </a:lnTo>
                <a:lnTo>
                  <a:pt x="994" y="1208"/>
                </a:lnTo>
                <a:lnTo>
                  <a:pt x="983" y="1252"/>
                </a:lnTo>
                <a:lnTo>
                  <a:pt x="969" y="1296"/>
                </a:lnTo>
                <a:lnTo>
                  <a:pt x="959" y="1329"/>
                </a:lnTo>
                <a:lnTo>
                  <a:pt x="948" y="1364"/>
                </a:lnTo>
                <a:lnTo>
                  <a:pt x="934" y="1403"/>
                </a:lnTo>
                <a:lnTo>
                  <a:pt x="921" y="1440"/>
                </a:lnTo>
                <a:lnTo>
                  <a:pt x="905" y="1485"/>
                </a:lnTo>
                <a:lnTo>
                  <a:pt x="890" y="1527"/>
                </a:lnTo>
                <a:lnTo>
                  <a:pt x="871" y="1573"/>
                </a:lnTo>
                <a:lnTo>
                  <a:pt x="852" y="1615"/>
                </a:lnTo>
                <a:lnTo>
                  <a:pt x="830" y="1659"/>
                </a:lnTo>
                <a:lnTo>
                  <a:pt x="805" y="1700"/>
                </a:lnTo>
                <a:lnTo>
                  <a:pt x="782" y="1736"/>
                </a:lnTo>
                <a:lnTo>
                  <a:pt x="759" y="1767"/>
                </a:lnTo>
                <a:lnTo>
                  <a:pt x="738" y="1796"/>
                </a:lnTo>
                <a:lnTo>
                  <a:pt x="711" y="1822"/>
                </a:lnTo>
                <a:lnTo>
                  <a:pt x="679" y="1852"/>
                </a:lnTo>
                <a:lnTo>
                  <a:pt x="636" y="1888"/>
                </a:lnTo>
                <a:lnTo>
                  <a:pt x="597" y="1917"/>
                </a:lnTo>
                <a:lnTo>
                  <a:pt x="568" y="1936"/>
                </a:lnTo>
                <a:lnTo>
                  <a:pt x="541" y="1952"/>
                </a:lnTo>
                <a:lnTo>
                  <a:pt x="513" y="1966"/>
                </a:lnTo>
                <a:lnTo>
                  <a:pt x="484" y="1982"/>
                </a:lnTo>
                <a:lnTo>
                  <a:pt x="455" y="1995"/>
                </a:lnTo>
                <a:lnTo>
                  <a:pt x="432" y="2005"/>
                </a:lnTo>
                <a:lnTo>
                  <a:pt x="400" y="2017"/>
                </a:lnTo>
                <a:lnTo>
                  <a:pt x="359" y="2034"/>
                </a:lnTo>
                <a:lnTo>
                  <a:pt x="319" y="2047"/>
                </a:lnTo>
                <a:lnTo>
                  <a:pt x="280" y="2061"/>
                </a:lnTo>
                <a:lnTo>
                  <a:pt x="241" y="2076"/>
                </a:lnTo>
                <a:lnTo>
                  <a:pt x="206" y="2088"/>
                </a:lnTo>
                <a:lnTo>
                  <a:pt x="171" y="2099"/>
                </a:lnTo>
                <a:lnTo>
                  <a:pt x="132" y="2112"/>
                </a:lnTo>
                <a:lnTo>
                  <a:pt x="89" y="2126"/>
                </a:lnTo>
                <a:lnTo>
                  <a:pt x="0" y="2146"/>
                </a:lnTo>
                <a:lnTo>
                  <a:pt x="2989" y="2144"/>
                </a:lnTo>
                <a:lnTo>
                  <a:pt x="2883" y="2130"/>
                </a:lnTo>
                <a:lnTo>
                  <a:pt x="2815" y="2108"/>
                </a:lnTo>
                <a:lnTo>
                  <a:pt x="2764" y="2096"/>
                </a:lnTo>
                <a:lnTo>
                  <a:pt x="2720" y="2081"/>
                </a:lnTo>
                <a:lnTo>
                  <a:pt x="2697" y="2075"/>
                </a:lnTo>
                <a:lnTo>
                  <a:pt x="2676" y="2068"/>
                </a:lnTo>
                <a:lnTo>
                  <a:pt x="2637" y="2055"/>
                </a:lnTo>
                <a:lnTo>
                  <a:pt x="2595" y="2041"/>
                </a:lnTo>
                <a:lnTo>
                  <a:pt x="2553" y="2023"/>
                </a:lnTo>
                <a:lnTo>
                  <a:pt x="2510" y="2004"/>
                </a:lnTo>
                <a:lnTo>
                  <a:pt x="2476" y="1986"/>
                </a:lnTo>
                <a:lnTo>
                  <a:pt x="2439" y="1966"/>
                </a:lnTo>
                <a:lnTo>
                  <a:pt x="2401" y="1945"/>
                </a:lnTo>
                <a:lnTo>
                  <a:pt x="2360" y="1919"/>
                </a:lnTo>
                <a:lnTo>
                  <a:pt x="2327" y="1894"/>
                </a:lnTo>
                <a:lnTo>
                  <a:pt x="2307" y="1877"/>
                </a:lnTo>
                <a:lnTo>
                  <a:pt x="2299" y="1870"/>
                </a:lnTo>
                <a:lnTo>
                  <a:pt x="2289" y="1858"/>
                </a:lnTo>
                <a:lnTo>
                  <a:pt x="2266" y="1836"/>
                </a:lnTo>
                <a:lnTo>
                  <a:pt x="2245" y="1811"/>
                </a:lnTo>
                <a:lnTo>
                  <a:pt x="2216" y="1779"/>
                </a:lnTo>
                <a:lnTo>
                  <a:pt x="2193" y="1744"/>
                </a:lnTo>
                <a:lnTo>
                  <a:pt x="2172" y="1711"/>
                </a:lnTo>
                <a:lnTo>
                  <a:pt x="2151" y="1680"/>
                </a:lnTo>
                <a:lnTo>
                  <a:pt x="2128" y="1635"/>
                </a:lnTo>
                <a:lnTo>
                  <a:pt x="2105" y="1589"/>
                </a:lnTo>
                <a:lnTo>
                  <a:pt x="2086" y="1546"/>
                </a:lnTo>
                <a:lnTo>
                  <a:pt x="2074" y="1513"/>
                </a:lnTo>
                <a:lnTo>
                  <a:pt x="2064" y="1486"/>
                </a:lnTo>
                <a:lnTo>
                  <a:pt x="2053" y="1457"/>
                </a:lnTo>
                <a:lnTo>
                  <a:pt x="2039" y="1418"/>
                </a:lnTo>
                <a:lnTo>
                  <a:pt x="2025" y="1376"/>
                </a:lnTo>
                <a:lnTo>
                  <a:pt x="2014" y="1337"/>
                </a:lnTo>
                <a:lnTo>
                  <a:pt x="2005" y="1302"/>
                </a:lnTo>
                <a:lnTo>
                  <a:pt x="1995" y="1272"/>
                </a:lnTo>
                <a:lnTo>
                  <a:pt x="1986" y="1237"/>
                </a:lnTo>
                <a:lnTo>
                  <a:pt x="1976" y="1204"/>
                </a:lnTo>
                <a:lnTo>
                  <a:pt x="1966" y="1166"/>
                </a:lnTo>
                <a:lnTo>
                  <a:pt x="1959" y="1137"/>
                </a:lnTo>
                <a:lnTo>
                  <a:pt x="1947" y="1095"/>
                </a:lnTo>
                <a:lnTo>
                  <a:pt x="1936" y="1047"/>
                </a:lnTo>
                <a:lnTo>
                  <a:pt x="1923" y="1005"/>
                </a:lnTo>
                <a:lnTo>
                  <a:pt x="1909" y="958"/>
                </a:lnTo>
                <a:lnTo>
                  <a:pt x="1898" y="920"/>
                </a:lnTo>
                <a:lnTo>
                  <a:pt x="1887" y="885"/>
                </a:lnTo>
                <a:lnTo>
                  <a:pt x="1874" y="839"/>
                </a:lnTo>
                <a:lnTo>
                  <a:pt x="1859" y="790"/>
                </a:lnTo>
                <a:lnTo>
                  <a:pt x="1841" y="731"/>
                </a:lnTo>
                <a:lnTo>
                  <a:pt x="1826" y="682"/>
                </a:lnTo>
                <a:lnTo>
                  <a:pt x="1809" y="625"/>
                </a:lnTo>
                <a:lnTo>
                  <a:pt x="1798" y="591"/>
                </a:lnTo>
                <a:lnTo>
                  <a:pt x="1784" y="545"/>
                </a:lnTo>
                <a:lnTo>
                  <a:pt x="1770" y="504"/>
                </a:lnTo>
                <a:lnTo>
                  <a:pt x="1757" y="460"/>
                </a:lnTo>
                <a:lnTo>
                  <a:pt x="1746" y="428"/>
                </a:lnTo>
                <a:lnTo>
                  <a:pt x="1736" y="398"/>
                </a:lnTo>
                <a:lnTo>
                  <a:pt x="1726" y="374"/>
                </a:lnTo>
                <a:lnTo>
                  <a:pt x="1713" y="338"/>
                </a:lnTo>
                <a:lnTo>
                  <a:pt x="1698" y="301"/>
                </a:lnTo>
                <a:lnTo>
                  <a:pt x="1681" y="260"/>
                </a:lnTo>
                <a:lnTo>
                  <a:pt x="1669" y="232"/>
                </a:lnTo>
                <a:lnTo>
                  <a:pt x="1659" y="210"/>
                </a:lnTo>
                <a:lnTo>
                  <a:pt x="1651" y="194"/>
                </a:lnTo>
                <a:lnTo>
                  <a:pt x="1645" y="176"/>
                </a:lnTo>
                <a:lnTo>
                  <a:pt x="1637" y="162"/>
                </a:lnTo>
                <a:lnTo>
                  <a:pt x="1633" y="150"/>
                </a:lnTo>
                <a:lnTo>
                  <a:pt x="1625" y="138"/>
                </a:lnTo>
                <a:lnTo>
                  <a:pt x="1619" y="128"/>
                </a:lnTo>
                <a:lnTo>
                  <a:pt x="1609" y="110"/>
                </a:lnTo>
                <a:lnTo>
                  <a:pt x="1597" y="93"/>
                </a:lnTo>
                <a:lnTo>
                  <a:pt x="1589" y="78"/>
                </a:lnTo>
                <a:lnTo>
                  <a:pt x="1575" y="56"/>
                </a:lnTo>
                <a:lnTo>
                  <a:pt x="1555" y="34"/>
                </a:lnTo>
                <a:lnTo>
                  <a:pt x="1534" y="19"/>
                </a:lnTo>
                <a:lnTo>
                  <a:pt x="1513" y="6"/>
                </a:lnTo>
                <a:lnTo>
                  <a:pt x="1487" y="0"/>
                </a:lnTo>
              </a:path>
            </a:pathLst>
          </a:custGeom>
          <a:noFill/>
          <a:ln w="28575" cap="rnd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1492250" y="2444750"/>
            <a:ext cx="5673725" cy="2574925"/>
          </a:xfrm>
          <a:custGeom>
            <a:avLst/>
            <a:gdLst/>
            <a:ahLst/>
            <a:cxnLst>
              <a:cxn ang="0">
                <a:pos x="1735" y="17"/>
              </a:cxn>
              <a:cxn ang="0">
                <a:pos x="1628" y="86"/>
              </a:cxn>
              <a:cxn ang="0">
                <a:pos x="1551" y="182"/>
              </a:cxn>
              <a:cxn ang="0">
                <a:pos x="1491" y="274"/>
              </a:cxn>
              <a:cxn ang="0">
                <a:pos x="1437" y="364"/>
              </a:cxn>
              <a:cxn ang="0">
                <a:pos x="1396" y="449"/>
              </a:cxn>
              <a:cxn ang="0">
                <a:pos x="1347" y="548"/>
              </a:cxn>
              <a:cxn ang="0">
                <a:pos x="1303" y="641"/>
              </a:cxn>
              <a:cxn ang="0">
                <a:pos x="1261" y="731"/>
              </a:cxn>
              <a:cxn ang="0">
                <a:pos x="1225" y="821"/>
              </a:cxn>
              <a:cxn ang="0">
                <a:pos x="1180" y="917"/>
              </a:cxn>
              <a:cxn ang="0">
                <a:pos x="1138" y="1009"/>
              </a:cxn>
              <a:cxn ang="0">
                <a:pos x="1093" y="1097"/>
              </a:cxn>
              <a:cxn ang="0">
                <a:pos x="1024" y="1197"/>
              </a:cxn>
              <a:cxn ang="0">
                <a:pos x="931" y="1294"/>
              </a:cxn>
              <a:cxn ang="0">
                <a:pos x="843" y="1362"/>
              </a:cxn>
              <a:cxn ang="0">
                <a:pos x="718" y="1431"/>
              </a:cxn>
              <a:cxn ang="0">
                <a:pos x="593" y="1475"/>
              </a:cxn>
              <a:cxn ang="0">
                <a:pos x="473" y="1509"/>
              </a:cxn>
              <a:cxn ang="0">
                <a:pos x="360" y="1538"/>
              </a:cxn>
              <a:cxn ang="0">
                <a:pos x="211" y="1567"/>
              </a:cxn>
              <a:cxn ang="0">
                <a:pos x="98" y="1592"/>
              </a:cxn>
              <a:cxn ang="0">
                <a:pos x="3574" y="1622"/>
              </a:cxn>
              <a:cxn ang="0">
                <a:pos x="3450" y="1587"/>
              </a:cxn>
              <a:cxn ang="0">
                <a:pos x="3372" y="1572"/>
              </a:cxn>
              <a:cxn ang="0">
                <a:pos x="3203" y="1533"/>
              </a:cxn>
              <a:cxn ang="0">
                <a:pos x="3049" y="1487"/>
              </a:cxn>
              <a:cxn ang="0">
                <a:pos x="2895" y="1429"/>
              </a:cxn>
              <a:cxn ang="0">
                <a:pos x="2850" y="1406"/>
              </a:cxn>
              <a:cxn ang="0">
                <a:pos x="2754" y="1345"/>
              </a:cxn>
              <a:cxn ang="0">
                <a:pos x="2671" y="1270"/>
              </a:cxn>
              <a:cxn ang="0">
                <a:pos x="2593" y="1177"/>
              </a:cxn>
              <a:cxn ang="0">
                <a:pos x="2540" y="1099"/>
              </a:cxn>
              <a:cxn ang="0">
                <a:pos x="2495" y="1012"/>
              </a:cxn>
              <a:cxn ang="0">
                <a:pos x="2459" y="936"/>
              </a:cxn>
              <a:cxn ang="0">
                <a:pos x="2425" y="859"/>
              </a:cxn>
              <a:cxn ang="0">
                <a:pos x="2374" y="758"/>
              </a:cxn>
              <a:cxn ang="0">
                <a:pos x="2332" y="669"/>
              </a:cxn>
              <a:cxn ang="0">
                <a:pos x="2271" y="551"/>
              </a:cxn>
              <a:cxn ang="0">
                <a:pos x="2218" y="447"/>
              </a:cxn>
              <a:cxn ang="0">
                <a:pos x="2166" y="354"/>
              </a:cxn>
              <a:cxn ang="0">
                <a:pos x="2126" y="282"/>
              </a:cxn>
              <a:cxn ang="0">
                <a:pos x="2075" y="197"/>
              </a:cxn>
              <a:cxn ang="0">
                <a:pos x="2045" y="154"/>
              </a:cxn>
              <a:cxn ang="0">
                <a:pos x="2018" y="121"/>
              </a:cxn>
              <a:cxn ang="0">
                <a:pos x="1985" y="89"/>
              </a:cxn>
              <a:cxn ang="0">
                <a:pos x="1926" y="42"/>
              </a:cxn>
              <a:cxn ang="0">
                <a:pos x="1846" y="6"/>
              </a:cxn>
            </a:cxnLst>
            <a:rect l="0" t="0" r="r" b="b"/>
            <a:pathLst>
              <a:path w="3574" h="1622">
                <a:moveTo>
                  <a:pt x="1814" y="1"/>
                </a:moveTo>
                <a:lnTo>
                  <a:pt x="1774" y="7"/>
                </a:lnTo>
                <a:lnTo>
                  <a:pt x="1735" y="17"/>
                </a:lnTo>
                <a:lnTo>
                  <a:pt x="1692" y="37"/>
                </a:lnTo>
                <a:lnTo>
                  <a:pt x="1657" y="62"/>
                </a:lnTo>
                <a:lnTo>
                  <a:pt x="1628" y="86"/>
                </a:lnTo>
                <a:lnTo>
                  <a:pt x="1598" y="118"/>
                </a:lnTo>
                <a:lnTo>
                  <a:pt x="1576" y="147"/>
                </a:lnTo>
                <a:lnTo>
                  <a:pt x="1551" y="182"/>
                </a:lnTo>
                <a:lnTo>
                  <a:pt x="1534" y="207"/>
                </a:lnTo>
                <a:lnTo>
                  <a:pt x="1511" y="243"/>
                </a:lnTo>
                <a:lnTo>
                  <a:pt x="1491" y="274"/>
                </a:lnTo>
                <a:lnTo>
                  <a:pt x="1467" y="310"/>
                </a:lnTo>
                <a:lnTo>
                  <a:pt x="1454" y="333"/>
                </a:lnTo>
                <a:lnTo>
                  <a:pt x="1437" y="364"/>
                </a:lnTo>
                <a:lnTo>
                  <a:pt x="1424" y="392"/>
                </a:lnTo>
                <a:lnTo>
                  <a:pt x="1411" y="421"/>
                </a:lnTo>
                <a:lnTo>
                  <a:pt x="1396" y="449"/>
                </a:lnTo>
                <a:lnTo>
                  <a:pt x="1382" y="479"/>
                </a:lnTo>
                <a:lnTo>
                  <a:pt x="1362" y="518"/>
                </a:lnTo>
                <a:lnTo>
                  <a:pt x="1347" y="548"/>
                </a:lnTo>
                <a:lnTo>
                  <a:pt x="1336" y="572"/>
                </a:lnTo>
                <a:lnTo>
                  <a:pt x="1319" y="607"/>
                </a:lnTo>
                <a:lnTo>
                  <a:pt x="1303" y="641"/>
                </a:lnTo>
                <a:lnTo>
                  <a:pt x="1291" y="665"/>
                </a:lnTo>
                <a:lnTo>
                  <a:pt x="1274" y="703"/>
                </a:lnTo>
                <a:lnTo>
                  <a:pt x="1261" y="731"/>
                </a:lnTo>
                <a:lnTo>
                  <a:pt x="1249" y="761"/>
                </a:lnTo>
                <a:lnTo>
                  <a:pt x="1238" y="791"/>
                </a:lnTo>
                <a:lnTo>
                  <a:pt x="1225" y="821"/>
                </a:lnTo>
                <a:lnTo>
                  <a:pt x="1213" y="850"/>
                </a:lnTo>
                <a:lnTo>
                  <a:pt x="1196" y="883"/>
                </a:lnTo>
                <a:lnTo>
                  <a:pt x="1180" y="917"/>
                </a:lnTo>
                <a:lnTo>
                  <a:pt x="1166" y="950"/>
                </a:lnTo>
                <a:lnTo>
                  <a:pt x="1151" y="983"/>
                </a:lnTo>
                <a:lnTo>
                  <a:pt x="1138" y="1009"/>
                </a:lnTo>
                <a:lnTo>
                  <a:pt x="1125" y="1037"/>
                </a:lnTo>
                <a:lnTo>
                  <a:pt x="1112" y="1062"/>
                </a:lnTo>
                <a:lnTo>
                  <a:pt x="1093" y="1097"/>
                </a:lnTo>
                <a:lnTo>
                  <a:pt x="1073" y="1130"/>
                </a:lnTo>
                <a:lnTo>
                  <a:pt x="1050" y="1163"/>
                </a:lnTo>
                <a:lnTo>
                  <a:pt x="1024" y="1197"/>
                </a:lnTo>
                <a:lnTo>
                  <a:pt x="998" y="1229"/>
                </a:lnTo>
                <a:lnTo>
                  <a:pt x="967" y="1264"/>
                </a:lnTo>
                <a:lnTo>
                  <a:pt x="931" y="1294"/>
                </a:lnTo>
                <a:lnTo>
                  <a:pt x="906" y="1315"/>
                </a:lnTo>
                <a:lnTo>
                  <a:pt x="878" y="1337"/>
                </a:lnTo>
                <a:lnTo>
                  <a:pt x="843" y="1362"/>
                </a:lnTo>
                <a:lnTo>
                  <a:pt x="814" y="1380"/>
                </a:lnTo>
                <a:lnTo>
                  <a:pt x="776" y="1401"/>
                </a:lnTo>
                <a:lnTo>
                  <a:pt x="718" y="1431"/>
                </a:lnTo>
                <a:lnTo>
                  <a:pt x="669" y="1451"/>
                </a:lnTo>
                <a:lnTo>
                  <a:pt x="632" y="1463"/>
                </a:lnTo>
                <a:lnTo>
                  <a:pt x="593" y="1475"/>
                </a:lnTo>
                <a:lnTo>
                  <a:pt x="557" y="1487"/>
                </a:lnTo>
                <a:lnTo>
                  <a:pt x="513" y="1498"/>
                </a:lnTo>
                <a:lnTo>
                  <a:pt x="473" y="1509"/>
                </a:lnTo>
                <a:lnTo>
                  <a:pt x="435" y="1520"/>
                </a:lnTo>
                <a:lnTo>
                  <a:pt x="395" y="1530"/>
                </a:lnTo>
                <a:lnTo>
                  <a:pt x="360" y="1538"/>
                </a:lnTo>
                <a:lnTo>
                  <a:pt x="314" y="1548"/>
                </a:lnTo>
                <a:lnTo>
                  <a:pt x="252" y="1560"/>
                </a:lnTo>
                <a:lnTo>
                  <a:pt x="211" y="1567"/>
                </a:lnTo>
                <a:lnTo>
                  <a:pt x="178" y="1574"/>
                </a:lnTo>
                <a:lnTo>
                  <a:pt x="144" y="1584"/>
                </a:lnTo>
                <a:lnTo>
                  <a:pt x="98" y="1592"/>
                </a:lnTo>
                <a:lnTo>
                  <a:pt x="50" y="1602"/>
                </a:lnTo>
                <a:lnTo>
                  <a:pt x="0" y="1620"/>
                </a:lnTo>
                <a:lnTo>
                  <a:pt x="3574" y="1622"/>
                </a:lnTo>
                <a:lnTo>
                  <a:pt x="3540" y="1604"/>
                </a:lnTo>
                <a:lnTo>
                  <a:pt x="3494" y="1596"/>
                </a:lnTo>
                <a:lnTo>
                  <a:pt x="3450" y="1587"/>
                </a:lnTo>
                <a:lnTo>
                  <a:pt x="3401" y="1580"/>
                </a:lnTo>
                <a:lnTo>
                  <a:pt x="3341" y="1567"/>
                </a:lnTo>
                <a:lnTo>
                  <a:pt x="3372" y="1572"/>
                </a:lnTo>
                <a:lnTo>
                  <a:pt x="3305" y="1559"/>
                </a:lnTo>
                <a:lnTo>
                  <a:pt x="3266" y="1549"/>
                </a:lnTo>
                <a:lnTo>
                  <a:pt x="3203" y="1533"/>
                </a:lnTo>
                <a:lnTo>
                  <a:pt x="3145" y="1516"/>
                </a:lnTo>
                <a:lnTo>
                  <a:pt x="3096" y="1501"/>
                </a:lnTo>
                <a:lnTo>
                  <a:pt x="3049" y="1487"/>
                </a:lnTo>
                <a:lnTo>
                  <a:pt x="2997" y="1470"/>
                </a:lnTo>
                <a:lnTo>
                  <a:pt x="2952" y="1454"/>
                </a:lnTo>
                <a:lnTo>
                  <a:pt x="2895" y="1429"/>
                </a:lnTo>
                <a:lnTo>
                  <a:pt x="2870" y="1416"/>
                </a:lnTo>
                <a:lnTo>
                  <a:pt x="2869" y="1416"/>
                </a:lnTo>
                <a:lnTo>
                  <a:pt x="2850" y="1406"/>
                </a:lnTo>
                <a:lnTo>
                  <a:pt x="2822" y="1390"/>
                </a:lnTo>
                <a:lnTo>
                  <a:pt x="2786" y="1369"/>
                </a:lnTo>
                <a:lnTo>
                  <a:pt x="2754" y="1345"/>
                </a:lnTo>
                <a:lnTo>
                  <a:pt x="2731" y="1326"/>
                </a:lnTo>
                <a:lnTo>
                  <a:pt x="2705" y="1302"/>
                </a:lnTo>
                <a:lnTo>
                  <a:pt x="2671" y="1270"/>
                </a:lnTo>
                <a:lnTo>
                  <a:pt x="2638" y="1235"/>
                </a:lnTo>
                <a:lnTo>
                  <a:pt x="2614" y="1204"/>
                </a:lnTo>
                <a:lnTo>
                  <a:pt x="2593" y="1177"/>
                </a:lnTo>
                <a:lnTo>
                  <a:pt x="2572" y="1150"/>
                </a:lnTo>
                <a:lnTo>
                  <a:pt x="2554" y="1123"/>
                </a:lnTo>
                <a:lnTo>
                  <a:pt x="2540" y="1099"/>
                </a:lnTo>
                <a:lnTo>
                  <a:pt x="2529" y="1076"/>
                </a:lnTo>
                <a:lnTo>
                  <a:pt x="2511" y="1043"/>
                </a:lnTo>
                <a:lnTo>
                  <a:pt x="2495" y="1012"/>
                </a:lnTo>
                <a:lnTo>
                  <a:pt x="2481" y="982"/>
                </a:lnTo>
                <a:lnTo>
                  <a:pt x="2471" y="961"/>
                </a:lnTo>
                <a:lnTo>
                  <a:pt x="2459" y="936"/>
                </a:lnTo>
                <a:lnTo>
                  <a:pt x="2449" y="912"/>
                </a:lnTo>
                <a:lnTo>
                  <a:pt x="2438" y="890"/>
                </a:lnTo>
                <a:lnTo>
                  <a:pt x="2425" y="859"/>
                </a:lnTo>
                <a:lnTo>
                  <a:pt x="2410" y="830"/>
                </a:lnTo>
                <a:lnTo>
                  <a:pt x="2391" y="789"/>
                </a:lnTo>
                <a:lnTo>
                  <a:pt x="2374" y="758"/>
                </a:lnTo>
                <a:lnTo>
                  <a:pt x="2354" y="718"/>
                </a:lnTo>
                <a:lnTo>
                  <a:pt x="2341" y="690"/>
                </a:lnTo>
                <a:lnTo>
                  <a:pt x="2332" y="669"/>
                </a:lnTo>
                <a:lnTo>
                  <a:pt x="2310" y="628"/>
                </a:lnTo>
                <a:lnTo>
                  <a:pt x="2296" y="597"/>
                </a:lnTo>
                <a:lnTo>
                  <a:pt x="2271" y="551"/>
                </a:lnTo>
                <a:lnTo>
                  <a:pt x="2251" y="508"/>
                </a:lnTo>
                <a:lnTo>
                  <a:pt x="2232" y="472"/>
                </a:lnTo>
                <a:lnTo>
                  <a:pt x="2218" y="447"/>
                </a:lnTo>
                <a:lnTo>
                  <a:pt x="2201" y="414"/>
                </a:lnTo>
                <a:lnTo>
                  <a:pt x="2186" y="386"/>
                </a:lnTo>
                <a:lnTo>
                  <a:pt x="2166" y="354"/>
                </a:lnTo>
                <a:lnTo>
                  <a:pt x="2151" y="328"/>
                </a:lnTo>
                <a:lnTo>
                  <a:pt x="2141" y="310"/>
                </a:lnTo>
                <a:lnTo>
                  <a:pt x="2126" y="282"/>
                </a:lnTo>
                <a:lnTo>
                  <a:pt x="2108" y="253"/>
                </a:lnTo>
                <a:lnTo>
                  <a:pt x="2088" y="219"/>
                </a:lnTo>
                <a:lnTo>
                  <a:pt x="2075" y="197"/>
                </a:lnTo>
                <a:lnTo>
                  <a:pt x="2065" y="181"/>
                </a:lnTo>
                <a:lnTo>
                  <a:pt x="2056" y="166"/>
                </a:lnTo>
                <a:lnTo>
                  <a:pt x="2045" y="154"/>
                </a:lnTo>
                <a:lnTo>
                  <a:pt x="2038" y="142"/>
                </a:lnTo>
                <a:lnTo>
                  <a:pt x="2027" y="131"/>
                </a:lnTo>
                <a:lnTo>
                  <a:pt x="2018" y="121"/>
                </a:lnTo>
                <a:lnTo>
                  <a:pt x="2011" y="113"/>
                </a:lnTo>
                <a:lnTo>
                  <a:pt x="2002" y="104"/>
                </a:lnTo>
                <a:lnTo>
                  <a:pt x="1985" y="89"/>
                </a:lnTo>
                <a:lnTo>
                  <a:pt x="1973" y="79"/>
                </a:lnTo>
                <a:lnTo>
                  <a:pt x="1949" y="59"/>
                </a:lnTo>
                <a:lnTo>
                  <a:pt x="1926" y="42"/>
                </a:lnTo>
                <a:lnTo>
                  <a:pt x="1901" y="25"/>
                </a:lnTo>
                <a:lnTo>
                  <a:pt x="1875" y="15"/>
                </a:lnTo>
                <a:lnTo>
                  <a:pt x="1846" y="6"/>
                </a:lnTo>
                <a:lnTo>
                  <a:pt x="1813" y="0"/>
                </a:lnTo>
              </a:path>
            </a:pathLst>
          </a:custGeom>
          <a:noFill/>
          <a:ln w="28575" cap="rnd" cmpd="sng">
            <a:solidFill>
              <a:srgbClr val="009F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174750" y="1765300"/>
            <a:ext cx="1949450" cy="10842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normal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distribution</a:t>
            </a:r>
          </a:p>
        </p:txBody>
      </p:sp>
      <p:sp>
        <p:nvSpPr>
          <p:cNvPr id="88076" name="Freeform 12"/>
          <p:cNvSpPr>
            <a:spLocks/>
          </p:cNvSpPr>
          <p:nvPr/>
        </p:nvSpPr>
        <p:spPr bwMode="auto">
          <a:xfrm>
            <a:off x="784225" y="2854325"/>
            <a:ext cx="7056438" cy="2166938"/>
          </a:xfrm>
          <a:custGeom>
            <a:avLst/>
            <a:gdLst/>
            <a:ahLst/>
            <a:cxnLst>
              <a:cxn ang="0">
                <a:pos x="2166" y="14"/>
              </a:cxn>
              <a:cxn ang="0">
                <a:pos x="2030" y="77"/>
              </a:cxn>
              <a:cxn ang="0">
                <a:pos x="1935" y="153"/>
              </a:cxn>
              <a:cxn ang="0">
                <a:pos x="1859" y="230"/>
              </a:cxn>
              <a:cxn ang="0">
                <a:pos x="1791" y="306"/>
              </a:cxn>
              <a:cxn ang="0">
                <a:pos x="1740" y="377"/>
              </a:cxn>
              <a:cxn ang="0">
                <a:pos x="1679" y="461"/>
              </a:cxn>
              <a:cxn ang="0">
                <a:pos x="1623" y="539"/>
              </a:cxn>
              <a:cxn ang="0">
                <a:pos x="1571" y="614"/>
              </a:cxn>
              <a:cxn ang="0">
                <a:pos x="1524" y="690"/>
              </a:cxn>
              <a:cxn ang="0">
                <a:pos x="1473" y="770"/>
              </a:cxn>
              <a:cxn ang="0">
                <a:pos x="1416" y="849"/>
              </a:cxn>
              <a:cxn ang="0">
                <a:pos x="1360" y="922"/>
              </a:cxn>
              <a:cxn ang="0">
                <a:pos x="1273" y="1007"/>
              </a:cxn>
              <a:cxn ang="0">
                <a:pos x="1170" y="1082"/>
              </a:cxn>
              <a:cxn ang="0">
                <a:pos x="1050" y="1148"/>
              </a:cxn>
              <a:cxn ang="0">
                <a:pos x="889" y="1204"/>
              </a:cxn>
              <a:cxn ang="0">
                <a:pos x="738" y="1241"/>
              </a:cxn>
              <a:cxn ang="0">
                <a:pos x="581" y="1269"/>
              </a:cxn>
              <a:cxn ang="0">
                <a:pos x="439" y="1294"/>
              </a:cxn>
              <a:cxn ang="0">
                <a:pos x="253" y="1318"/>
              </a:cxn>
              <a:cxn ang="0">
                <a:pos x="105" y="1336"/>
              </a:cxn>
              <a:cxn ang="0">
                <a:pos x="4445" y="1365"/>
              </a:cxn>
              <a:cxn ang="0">
                <a:pos x="4308" y="1336"/>
              </a:cxn>
              <a:cxn ang="0">
                <a:pos x="4221" y="1324"/>
              </a:cxn>
              <a:cxn ang="0">
                <a:pos x="4007" y="1289"/>
              </a:cxn>
              <a:cxn ang="0">
                <a:pos x="3815" y="1251"/>
              </a:cxn>
              <a:cxn ang="0">
                <a:pos x="3621" y="1202"/>
              </a:cxn>
              <a:cxn ang="0">
                <a:pos x="3565" y="1183"/>
              </a:cxn>
              <a:cxn ang="0">
                <a:pos x="3444" y="1131"/>
              </a:cxn>
              <a:cxn ang="0">
                <a:pos x="3345" y="1068"/>
              </a:cxn>
              <a:cxn ang="0">
                <a:pos x="3241" y="989"/>
              </a:cxn>
              <a:cxn ang="0">
                <a:pos x="3172" y="916"/>
              </a:cxn>
              <a:cxn ang="0">
                <a:pos x="3120" y="851"/>
              </a:cxn>
              <a:cxn ang="0">
                <a:pos x="3074" y="787"/>
              </a:cxn>
              <a:cxn ang="0">
                <a:pos x="3031" y="723"/>
              </a:cxn>
              <a:cxn ang="0">
                <a:pos x="2968" y="638"/>
              </a:cxn>
              <a:cxn ang="0">
                <a:pos x="2915" y="563"/>
              </a:cxn>
              <a:cxn ang="0">
                <a:pos x="2840" y="463"/>
              </a:cxn>
              <a:cxn ang="0">
                <a:pos x="2769" y="371"/>
              </a:cxn>
              <a:cxn ang="0">
                <a:pos x="2705" y="293"/>
              </a:cxn>
              <a:cxn ang="0">
                <a:pos x="2646" y="226"/>
              </a:cxn>
              <a:cxn ang="0">
                <a:pos x="2584" y="158"/>
              </a:cxn>
              <a:cxn ang="0">
                <a:pos x="2527" y="107"/>
              </a:cxn>
              <a:cxn ang="0">
                <a:pos x="2558" y="131"/>
              </a:cxn>
              <a:cxn ang="0">
                <a:pos x="2512" y="98"/>
              </a:cxn>
              <a:cxn ang="0">
                <a:pos x="2405" y="35"/>
              </a:cxn>
              <a:cxn ang="0">
                <a:pos x="2305" y="5"/>
              </a:cxn>
            </a:cxnLst>
            <a:rect l="0" t="0" r="r" b="b"/>
            <a:pathLst>
              <a:path w="4445" h="1365">
                <a:moveTo>
                  <a:pt x="2265" y="1"/>
                </a:moveTo>
                <a:lnTo>
                  <a:pt x="2215" y="6"/>
                </a:lnTo>
                <a:lnTo>
                  <a:pt x="2166" y="14"/>
                </a:lnTo>
                <a:lnTo>
                  <a:pt x="2110" y="32"/>
                </a:lnTo>
                <a:lnTo>
                  <a:pt x="2068" y="53"/>
                </a:lnTo>
                <a:lnTo>
                  <a:pt x="2030" y="77"/>
                </a:lnTo>
                <a:lnTo>
                  <a:pt x="1993" y="101"/>
                </a:lnTo>
                <a:lnTo>
                  <a:pt x="1965" y="124"/>
                </a:lnTo>
                <a:lnTo>
                  <a:pt x="1935" y="153"/>
                </a:lnTo>
                <a:lnTo>
                  <a:pt x="1913" y="174"/>
                </a:lnTo>
                <a:lnTo>
                  <a:pt x="1884" y="204"/>
                </a:lnTo>
                <a:lnTo>
                  <a:pt x="1859" y="230"/>
                </a:lnTo>
                <a:lnTo>
                  <a:pt x="1836" y="256"/>
                </a:lnTo>
                <a:lnTo>
                  <a:pt x="1816" y="278"/>
                </a:lnTo>
                <a:lnTo>
                  <a:pt x="1791" y="306"/>
                </a:lnTo>
                <a:lnTo>
                  <a:pt x="1775" y="329"/>
                </a:lnTo>
                <a:lnTo>
                  <a:pt x="1759" y="354"/>
                </a:lnTo>
                <a:lnTo>
                  <a:pt x="1740" y="377"/>
                </a:lnTo>
                <a:lnTo>
                  <a:pt x="1720" y="404"/>
                </a:lnTo>
                <a:lnTo>
                  <a:pt x="1697" y="436"/>
                </a:lnTo>
                <a:lnTo>
                  <a:pt x="1679" y="461"/>
                </a:lnTo>
                <a:lnTo>
                  <a:pt x="1664" y="481"/>
                </a:lnTo>
                <a:lnTo>
                  <a:pt x="1643" y="510"/>
                </a:lnTo>
                <a:lnTo>
                  <a:pt x="1623" y="539"/>
                </a:lnTo>
                <a:lnTo>
                  <a:pt x="1608" y="559"/>
                </a:lnTo>
                <a:lnTo>
                  <a:pt x="1587" y="591"/>
                </a:lnTo>
                <a:lnTo>
                  <a:pt x="1571" y="614"/>
                </a:lnTo>
                <a:lnTo>
                  <a:pt x="1555" y="640"/>
                </a:lnTo>
                <a:lnTo>
                  <a:pt x="1541" y="666"/>
                </a:lnTo>
                <a:lnTo>
                  <a:pt x="1524" y="690"/>
                </a:lnTo>
                <a:lnTo>
                  <a:pt x="1510" y="715"/>
                </a:lnTo>
                <a:lnTo>
                  <a:pt x="1494" y="739"/>
                </a:lnTo>
                <a:lnTo>
                  <a:pt x="1473" y="770"/>
                </a:lnTo>
                <a:lnTo>
                  <a:pt x="1452" y="802"/>
                </a:lnTo>
                <a:lnTo>
                  <a:pt x="1432" y="827"/>
                </a:lnTo>
                <a:lnTo>
                  <a:pt x="1416" y="849"/>
                </a:lnTo>
                <a:lnTo>
                  <a:pt x="1399" y="872"/>
                </a:lnTo>
                <a:lnTo>
                  <a:pt x="1383" y="893"/>
                </a:lnTo>
                <a:lnTo>
                  <a:pt x="1360" y="922"/>
                </a:lnTo>
                <a:lnTo>
                  <a:pt x="1334" y="950"/>
                </a:lnTo>
                <a:lnTo>
                  <a:pt x="1305" y="979"/>
                </a:lnTo>
                <a:lnTo>
                  <a:pt x="1273" y="1007"/>
                </a:lnTo>
                <a:lnTo>
                  <a:pt x="1240" y="1033"/>
                </a:lnTo>
                <a:lnTo>
                  <a:pt x="1200" y="1059"/>
                </a:lnTo>
                <a:lnTo>
                  <a:pt x="1170" y="1082"/>
                </a:lnTo>
                <a:lnTo>
                  <a:pt x="1128" y="1106"/>
                </a:lnTo>
                <a:lnTo>
                  <a:pt x="1094" y="1126"/>
                </a:lnTo>
                <a:lnTo>
                  <a:pt x="1050" y="1148"/>
                </a:lnTo>
                <a:lnTo>
                  <a:pt x="1000" y="1168"/>
                </a:lnTo>
                <a:lnTo>
                  <a:pt x="946" y="1186"/>
                </a:lnTo>
                <a:lnTo>
                  <a:pt x="889" y="1204"/>
                </a:lnTo>
                <a:lnTo>
                  <a:pt x="828" y="1220"/>
                </a:lnTo>
                <a:lnTo>
                  <a:pt x="781" y="1231"/>
                </a:lnTo>
                <a:lnTo>
                  <a:pt x="738" y="1241"/>
                </a:lnTo>
                <a:lnTo>
                  <a:pt x="686" y="1251"/>
                </a:lnTo>
                <a:lnTo>
                  <a:pt x="631" y="1260"/>
                </a:lnTo>
                <a:lnTo>
                  <a:pt x="581" y="1269"/>
                </a:lnTo>
                <a:lnTo>
                  <a:pt x="534" y="1279"/>
                </a:lnTo>
                <a:lnTo>
                  <a:pt x="483" y="1287"/>
                </a:lnTo>
                <a:lnTo>
                  <a:pt x="439" y="1294"/>
                </a:lnTo>
                <a:lnTo>
                  <a:pt x="382" y="1302"/>
                </a:lnTo>
                <a:lnTo>
                  <a:pt x="303" y="1311"/>
                </a:lnTo>
                <a:lnTo>
                  <a:pt x="253" y="1318"/>
                </a:lnTo>
                <a:lnTo>
                  <a:pt x="207" y="1324"/>
                </a:lnTo>
                <a:lnTo>
                  <a:pt x="169" y="1328"/>
                </a:lnTo>
                <a:lnTo>
                  <a:pt x="105" y="1336"/>
                </a:lnTo>
                <a:lnTo>
                  <a:pt x="36" y="1345"/>
                </a:lnTo>
                <a:lnTo>
                  <a:pt x="0" y="1364"/>
                </a:lnTo>
                <a:lnTo>
                  <a:pt x="4445" y="1365"/>
                </a:lnTo>
                <a:lnTo>
                  <a:pt x="4440" y="1350"/>
                </a:lnTo>
                <a:lnTo>
                  <a:pt x="4378" y="1342"/>
                </a:lnTo>
                <a:lnTo>
                  <a:pt x="4308" y="1336"/>
                </a:lnTo>
                <a:lnTo>
                  <a:pt x="4263" y="1330"/>
                </a:lnTo>
                <a:lnTo>
                  <a:pt x="4182" y="1318"/>
                </a:lnTo>
                <a:lnTo>
                  <a:pt x="4221" y="1324"/>
                </a:lnTo>
                <a:lnTo>
                  <a:pt x="4136" y="1311"/>
                </a:lnTo>
                <a:lnTo>
                  <a:pt x="4087" y="1303"/>
                </a:lnTo>
                <a:lnTo>
                  <a:pt x="4007" y="1289"/>
                </a:lnTo>
                <a:lnTo>
                  <a:pt x="3934" y="1276"/>
                </a:lnTo>
                <a:lnTo>
                  <a:pt x="3871" y="1264"/>
                </a:lnTo>
                <a:lnTo>
                  <a:pt x="3815" y="1251"/>
                </a:lnTo>
                <a:lnTo>
                  <a:pt x="3749" y="1237"/>
                </a:lnTo>
                <a:lnTo>
                  <a:pt x="3693" y="1223"/>
                </a:lnTo>
                <a:lnTo>
                  <a:pt x="3621" y="1202"/>
                </a:lnTo>
                <a:lnTo>
                  <a:pt x="3590" y="1191"/>
                </a:lnTo>
                <a:lnTo>
                  <a:pt x="3589" y="1191"/>
                </a:lnTo>
                <a:lnTo>
                  <a:pt x="3565" y="1183"/>
                </a:lnTo>
                <a:lnTo>
                  <a:pt x="3530" y="1169"/>
                </a:lnTo>
                <a:lnTo>
                  <a:pt x="3484" y="1151"/>
                </a:lnTo>
                <a:lnTo>
                  <a:pt x="3444" y="1131"/>
                </a:lnTo>
                <a:lnTo>
                  <a:pt x="3416" y="1115"/>
                </a:lnTo>
                <a:lnTo>
                  <a:pt x="3383" y="1095"/>
                </a:lnTo>
                <a:lnTo>
                  <a:pt x="3345" y="1068"/>
                </a:lnTo>
                <a:lnTo>
                  <a:pt x="3305" y="1040"/>
                </a:lnTo>
                <a:lnTo>
                  <a:pt x="3270" y="1013"/>
                </a:lnTo>
                <a:lnTo>
                  <a:pt x="3241" y="989"/>
                </a:lnTo>
                <a:lnTo>
                  <a:pt x="3214" y="962"/>
                </a:lnTo>
                <a:lnTo>
                  <a:pt x="3192" y="938"/>
                </a:lnTo>
                <a:lnTo>
                  <a:pt x="3172" y="916"/>
                </a:lnTo>
                <a:lnTo>
                  <a:pt x="3156" y="898"/>
                </a:lnTo>
                <a:lnTo>
                  <a:pt x="3140" y="877"/>
                </a:lnTo>
                <a:lnTo>
                  <a:pt x="3120" y="851"/>
                </a:lnTo>
                <a:lnTo>
                  <a:pt x="3102" y="826"/>
                </a:lnTo>
                <a:lnTo>
                  <a:pt x="3090" y="808"/>
                </a:lnTo>
                <a:lnTo>
                  <a:pt x="3074" y="787"/>
                </a:lnTo>
                <a:lnTo>
                  <a:pt x="3062" y="767"/>
                </a:lnTo>
                <a:lnTo>
                  <a:pt x="3048" y="748"/>
                </a:lnTo>
                <a:lnTo>
                  <a:pt x="3031" y="723"/>
                </a:lnTo>
                <a:lnTo>
                  <a:pt x="3013" y="698"/>
                </a:lnTo>
                <a:lnTo>
                  <a:pt x="2989" y="667"/>
                </a:lnTo>
                <a:lnTo>
                  <a:pt x="2968" y="638"/>
                </a:lnTo>
                <a:lnTo>
                  <a:pt x="2942" y="602"/>
                </a:lnTo>
                <a:lnTo>
                  <a:pt x="2926" y="580"/>
                </a:lnTo>
                <a:lnTo>
                  <a:pt x="2915" y="563"/>
                </a:lnTo>
                <a:lnTo>
                  <a:pt x="2888" y="528"/>
                </a:lnTo>
                <a:lnTo>
                  <a:pt x="2870" y="502"/>
                </a:lnTo>
                <a:lnTo>
                  <a:pt x="2840" y="463"/>
                </a:lnTo>
                <a:lnTo>
                  <a:pt x="2813" y="427"/>
                </a:lnTo>
                <a:lnTo>
                  <a:pt x="2790" y="397"/>
                </a:lnTo>
                <a:lnTo>
                  <a:pt x="2769" y="371"/>
                </a:lnTo>
                <a:lnTo>
                  <a:pt x="2747" y="344"/>
                </a:lnTo>
                <a:lnTo>
                  <a:pt x="2724" y="316"/>
                </a:lnTo>
                <a:lnTo>
                  <a:pt x="2705" y="293"/>
                </a:lnTo>
                <a:lnTo>
                  <a:pt x="2688" y="274"/>
                </a:lnTo>
                <a:lnTo>
                  <a:pt x="2670" y="254"/>
                </a:lnTo>
                <a:lnTo>
                  <a:pt x="2646" y="226"/>
                </a:lnTo>
                <a:lnTo>
                  <a:pt x="2630" y="208"/>
                </a:lnTo>
                <a:lnTo>
                  <a:pt x="2609" y="184"/>
                </a:lnTo>
                <a:lnTo>
                  <a:pt x="2584" y="158"/>
                </a:lnTo>
                <a:lnTo>
                  <a:pt x="2567" y="140"/>
                </a:lnTo>
                <a:lnTo>
                  <a:pt x="2527" y="109"/>
                </a:lnTo>
                <a:lnTo>
                  <a:pt x="2527" y="107"/>
                </a:lnTo>
                <a:lnTo>
                  <a:pt x="2521" y="103"/>
                </a:lnTo>
                <a:lnTo>
                  <a:pt x="2514" y="98"/>
                </a:lnTo>
                <a:lnTo>
                  <a:pt x="2558" y="131"/>
                </a:lnTo>
                <a:lnTo>
                  <a:pt x="2543" y="119"/>
                </a:lnTo>
                <a:lnTo>
                  <a:pt x="2533" y="112"/>
                </a:lnTo>
                <a:lnTo>
                  <a:pt x="2512" y="98"/>
                </a:lnTo>
                <a:lnTo>
                  <a:pt x="2483" y="79"/>
                </a:lnTo>
                <a:lnTo>
                  <a:pt x="2450" y="58"/>
                </a:lnTo>
                <a:lnTo>
                  <a:pt x="2405" y="35"/>
                </a:lnTo>
                <a:lnTo>
                  <a:pt x="2376" y="22"/>
                </a:lnTo>
                <a:lnTo>
                  <a:pt x="2344" y="12"/>
                </a:lnTo>
                <a:lnTo>
                  <a:pt x="2305" y="5"/>
                </a:lnTo>
                <a:lnTo>
                  <a:pt x="2263" y="0"/>
                </a:lnTo>
              </a:path>
            </a:pathLst>
          </a:custGeom>
          <a:noFill/>
          <a:ln w="28575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3138488" y="2300288"/>
            <a:ext cx="760412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4668838" y="2052638"/>
            <a:ext cx="143510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6092825" y="1503363"/>
            <a:ext cx="2081213" cy="10842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(20 degrees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freedom)</a:t>
            </a: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6105525" y="3275013"/>
            <a:ext cx="2063750" cy="10842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(10 degrees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freedom)</a:t>
            </a: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>
            <a:off x="5584825" y="3786188"/>
            <a:ext cx="484188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375150" y="5014913"/>
            <a:ext cx="0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4213225" y="5259388"/>
            <a:ext cx="323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7907338" y="4826000"/>
            <a:ext cx="573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</a:p>
        </p:txBody>
      </p:sp>
      <p:grpSp>
        <p:nvGrpSpPr>
          <p:cNvPr id="88094" name="Group 30"/>
          <p:cNvGrpSpPr>
            <a:grpSpLocks/>
          </p:cNvGrpSpPr>
          <p:nvPr/>
        </p:nvGrpSpPr>
        <p:grpSpPr bwMode="auto">
          <a:xfrm>
            <a:off x="762000" y="5035550"/>
            <a:ext cx="7132638" cy="46038"/>
            <a:chOff x="480" y="3172"/>
            <a:chExt cx="4493" cy="29"/>
          </a:xfrm>
        </p:grpSpPr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486" y="3201"/>
              <a:ext cx="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480" y="3172"/>
              <a:ext cx="448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84" y="2"/>
                </a:cxn>
              </a:cxnLst>
              <a:rect l="0" t="0" r="r" b="b"/>
              <a:pathLst>
                <a:path w="4484" h="2">
                  <a:moveTo>
                    <a:pt x="0" y="0"/>
                  </a:moveTo>
                  <a:lnTo>
                    <a:pt x="4484" y="2"/>
                  </a:lnTo>
                </a:path>
              </a:pathLst>
            </a:custGeom>
            <a:noFill/>
            <a:ln w="76200" cmpd="sng">
              <a:solidFill>
                <a:srgbClr val="004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0" name="AutoShape 26"/>
          <p:cNvSpPr>
            <a:spLocks noChangeArrowheads="1"/>
          </p:cNvSpPr>
          <p:nvPr/>
        </p:nvSpPr>
        <p:spPr bwMode="auto">
          <a:xfrm rot="5400000">
            <a:off x="200025" y="3136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AutoShape 28"/>
          <p:cNvSpPr>
            <a:spLocks noChangeArrowheads="1"/>
          </p:cNvSpPr>
          <p:nvPr/>
        </p:nvSpPr>
        <p:spPr bwMode="auto">
          <a:xfrm rot="5400000">
            <a:off x="200025" y="3536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 rot="5400000">
            <a:off x="200025" y="3937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 animBg="1" autoUpdateAnimBg="0"/>
      <p:bldP spid="88070" grpId="0" animBg="1"/>
      <p:bldP spid="88072" grpId="0" animBg="1"/>
      <p:bldP spid="88073" grpId="0" animBg="1" autoUpdateAnimBg="0"/>
      <p:bldP spid="88076" grpId="0" animBg="1"/>
      <p:bldP spid="88080" grpId="0" animBg="1"/>
      <p:bldP spid="88081" grpId="0" animBg="1"/>
      <p:bldP spid="88082" grpId="0" animBg="1" autoUpdateAnimBg="0"/>
      <p:bldP spid="88083" grpId="0" animBg="1" autoUpdateAnimBg="0"/>
      <p:bldP spid="88084" grpId="0" animBg="1"/>
      <p:bldP spid="88071" grpId="0" animBg="1"/>
      <p:bldP spid="88085" grpId="0" autoUpdateAnimBg="0"/>
      <p:bldP spid="88086" grpId="0" autoUpdateAnimBg="0"/>
      <p:bldP spid="88090" grpId="0" animBg="1"/>
      <p:bldP spid="88092" grpId="0" animBg="1"/>
      <p:bldP spid="880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52500" y="1123950"/>
            <a:ext cx="7375525" cy="12763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more than 100 degrees of freedom,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standard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normal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 provides a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good approximation to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value.</a:t>
            </a:r>
          </a:p>
        </p:txBody>
      </p:sp>
      <p:sp>
        <p:nvSpPr>
          <p:cNvPr id="168963" name="AutoShape 3"/>
          <p:cNvSpPr>
            <a:spLocks noChangeArrowheads="1"/>
          </p:cNvSpPr>
          <p:nvPr/>
        </p:nvSpPr>
        <p:spPr bwMode="auto">
          <a:xfrm rot="5400000">
            <a:off x="668338" y="171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952500" y="2514600"/>
            <a:ext cx="7375525" cy="1047750"/>
            <a:chOff x="600" y="1632"/>
            <a:chExt cx="4646" cy="66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600" y="1632"/>
              <a:ext cx="4646" cy="660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standard normal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values can be found in the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infinite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degrees (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MS Reference 1" pitchFamily="2" charset="2"/>
                </a:rPr>
                <a:t>  </a:t>
              </a:r>
              <a:r>
                <a:rPr lang="en-US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row of the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distribution table.</a:t>
              </a:r>
            </a:p>
          </p:txBody>
        </p:sp>
        <p:graphicFrame>
          <p:nvGraphicFramePr>
            <p:cNvPr id="168968" name="Object 8"/>
            <p:cNvGraphicFramePr>
              <a:graphicFrameLocks noChangeAspect="1"/>
            </p:cNvGraphicFramePr>
            <p:nvPr/>
          </p:nvGraphicFramePr>
          <p:xfrm>
            <a:off x="2124" y="1990"/>
            <a:ext cx="24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986" name="Equation" r:id="rId4" imgW="152280" imgH="126720" progId="Equation.DSMT4">
                    <p:embed/>
                  </p:oleObj>
                </mc:Choice>
                <mc:Fallback>
                  <p:oleObj name="Equation" r:id="rId4" imgW="15228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" y="1990"/>
                          <a:ext cx="245" cy="204"/>
                        </a:xfrm>
                        <a:prstGeom prst="rect">
                          <a:avLst/>
                        </a:prstGeom>
                        <a:noFill/>
                        <a:effectLst>
                          <a:outerShdw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976" name="AutoShape 16"/>
          <p:cNvSpPr>
            <a:spLocks noChangeArrowheads="1"/>
          </p:cNvSpPr>
          <p:nvPr/>
        </p:nvSpPr>
        <p:spPr bwMode="auto">
          <a:xfrm rot="5400000">
            <a:off x="668338" y="2968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 autoUpdateAnimBg="0"/>
      <p:bldP spid="168963" grpId="0" animBg="1"/>
      <p:bldP spid="1689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</a:t>
            </a:r>
          </a:p>
        </p:txBody>
      </p:sp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638175" y="1163638"/>
            <a:ext cx="7866063" cy="3652837"/>
            <a:chOff x="402" y="733"/>
            <a:chExt cx="4955" cy="23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70004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" y="733"/>
              <a:ext cx="4955" cy="2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graphicFrame>
          <p:nvGraphicFramePr>
            <p:cNvPr id="170003" name="Object 19"/>
            <p:cNvGraphicFramePr>
              <a:graphicFrameLocks noChangeAspect="1"/>
            </p:cNvGraphicFramePr>
            <p:nvPr/>
          </p:nvGraphicFramePr>
          <p:xfrm>
            <a:off x="780" y="2734"/>
            <a:ext cx="276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21" name="Equation" r:id="rId5" imgW="152280" imgH="126720" progId="Equation.DSMT4">
                    <p:embed/>
                  </p:oleObj>
                </mc:Choice>
                <mc:Fallback>
                  <p:oleObj name="Equation" r:id="rId5" imgW="152280" imgH="1267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2734"/>
                          <a:ext cx="276" cy="23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876300" y="4324350"/>
            <a:ext cx="7829550" cy="400050"/>
          </a:xfrm>
          <a:prstGeom prst="flowChartTerminator">
            <a:avLst/>
          </a:prstGeom>
          <a:noFill/>
          <a:ln w="1905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6" name="AutoShape 22"/>
          <p:cNvSpPr>
            <a:spLocks noChangeArrowheads="1"/>
          </p:cNvSpPr>
          <p:nvPr/>
        </p:nvSpPr>
        <p:spPr bwMode="auto">
          <a:xfrm rot="5400000">
            <a:off x="382588" y="3125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>
            <a:off x="4433888" y="5024438"/>
            <a:ext cx="2571750" cy="800100"/>
          </a:xfrm>
          <a:prstGeom prst="wedgeRoundRectCallout">
            <a:avLst>
              <a:gd name="adj1" fmla="val -58889"/>
              <a:gd name="adj2" fmla="val -103769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normal</a:t>
            </a:r>
          </a:p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animBg="1"/>
      <p:bldP spid="170006" grpId="0" animBg="1"/>
      <p:bldP spid="17000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08075"/>
            <a:ext cx="5276850" cy="6096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</a:t>
            </a:r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613150" y="1697038"/>
            <a:ext cx="1968500" cy="106521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30650" y="1822450"/>
          <a:ext cx="13604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4" imgW="1331640" imgH="709560" progId="Equation">
                  <p:embed/>
                </p:oleObj>
              </mc:Choice>
              <mc:Fallback>
                <p:oleObj name="Equation" r:id="rId4" imgW="133164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1822450"/>
                        <a:ext cx="136048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90600" y="2800350"/>
            <a:ext cx="752475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   1 -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= the confidence coefficient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	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value providing an area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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in the upper tail of a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- 1 degrees of freedom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= the sample standard deviation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5400000">
            <a:off x="3297238" y="2149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utoUpdateAnimBg="0"/>
      <p:bldP spid="163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600200"/>
            <a:ext cx="7416800" cy="22923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A reporter for a student newspaper is writing an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article on the cost of off-campus housing.  A sample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of 16 efficiency apartments within a half-mile of</a:t>
            </a:r>
          </a:p>
          <a:p>
            <a:pPr>
              <a:buFont typeface="Monotype Sorts" pitchFamily="2" charset="2"/>
              <a:buNone/>
            </a:pPr>
            <a:r>
              <a:rPr lang="en-US"/>
              <a:t>campus resulted in a sample mean of $750 per month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and a sample standard deviation of $55.</a:t>
            </a:r>
          </a:p>
        </p:txBody>
      </p:sp>
      <p:sp>
        <p:nvSpPr>
          <p:cNvPr id="18005" name="Rectangle 597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sp>
        <p:nvSpPr>
          <p:cNvPr id="18006" name="Rectangle 598"/>
          <p:cNvSpPr>
            <a:spLocks noChangeArrowheads="1"/>
          </p:cNvSpPr>
          <p:nvPr/>
        </p:nvSpPr>
        <p:spPr bwMode="auto">
          <a:xfrm>
            <a:off x="711200" y="1108075"/>
            <a:ext cx="52768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Apartment Rents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007" name="AutoShape 599"/>
          <p:cNvSpPr>
            <a:spLocks noChangeArrowheads="1"/>
          </p:cNvSpPr>
          <p:nvPr/>
        </p:nvSpPr>
        <p:spPr bwMode="auto">
          <a:xfrm rot="5400000">
            <a:off x="763588" y="1749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8" name="Rectangle 600"/>
          <p:cNvSpPr>
            <a:spLocks noChangeArrowheads="1"/>
          </p:cNvSpPr>
          <p:nvPr/>
        </p:nvSpPr>
        <p:spPr bwMode="auto">
          <a:xfrm>
            <a:off x="1027113" y="3822700"/>
            <a:ext cx="7429500" cy="22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Let us provide a 95% confidence interval estimate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the mean rent per month for the population of 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efficiency apartments within a half-mile of campus.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will assume this population to be normally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distributed.</a:t>
            </a:r>
          </a:p>
        </p:txBody>
      </p:sp>
      <p:sp>
        <p:nvSpPr>
          <p:cNvPr id="18009" name="AutoShape 601"/>
          <p:cNvSpPr>
            <a:spLocks noChangeArrowheads="1"/>
          </p:cNvSpPr>
          <p:nvPr/>
        </p:nvSpPr>
        <p:spPr bwMode="auto">
          <a:xfrm rot="5400000">
            <a:off x="763588" y="3971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8007" grpId="0" animBg="1"/>
      <p:bldP spid="18008" grpId="0" autoUpdateAnimBg="0"/>
      <p:bldP spid="180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1182688"/>
            <a:ext cx="7939087" cy="56673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	At 95% confidence,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 = .05, and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/2 = .025.</a:t>
            </a:r>
          </a:p>
        </p:txBody>
      </p:sp>
      <p:sp>
        <p:nvSpPr>
          <p:cNvPr id="19032" name="Arc 600"/>
          <p:cNvSpPr>
            <a:spLocks/>
          </p:cNvSpPr>
          <p:nvPr/>
        </p:nvSpPr>
        <p:spPr bwMode="auto">
          <a:xfrm rot="798385" flipV="1">
            <a:off x="1817688" y="2792413"/>
            <a:ext cx="3643312" cy="1358900"/>
          </a:xfrm>
          <a:custGeom>
            <a:avLst/>
            <a:gdLst>
              <a:gd name="G0" fmla="+- 3637 0 0"/>
              <a:gd name="G1" fmla="+- 21600 0 0"/>
              <a:gd name="G2" fmla="+- 21600 0 0"/>
              <a:gd name="T0" fmla="*/ 0 w 23422"/>
              <a:gd name="T1" fmla="*/ 308 h 21600"/>
              <a:gd name="T2" fmla="*/ 23422 w 23422"/>
              <a:gd name="T3" fmla="*/ 12933 h 21600"/>
              <a:gd name="T4" fmla="*/ 3637 w 234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2" h="21600" fill="none" extrusionOk="0">
                <a:moveTo>
                  <a:pt x="0" y="308"/>
                </a:moveTo>
                <a:cubicBezTo>
                  <a:pt x="1201" y="103"/>
                  <a:pt x="2418" y="-1"/>
                  <a:pt x="3637" y="0"/>
                </a:cubicBezTo>
                <a:cubicBezTo>
                  <a:pt x="12214" y="0"/>
                  <a:pt x="19980" y="5075"/>
                  <a:pt x="23421" y="12933"/>
                </a:cubicBezTo>
              </a:path>
              <a:path w="23422" h="21600" stroke="0" extrusionOk="0">
                <a:moveTo>
                  <a:pt x="0" y="308"/>
                </a:moveTo>
                <a:cubicBezTo>
                  <a:pt x="1201" y="103"/>
                  <a:pt x="2418" y="-1"/>
                  <a:pt x="3637" y="0"/>
                </a:cubicBezTo>
                <a:cubicBezTo>
                  <a:pt x="12214" y="0"/>
                  <a:pt x="19980" y="5075"/>
                  <a:pt x="23421" y="12933"/>
                </a:cubicBezTo>
                <a:lnTo>
                  <a:pt x="3637" y="21600"/>
                </a:lnTo>
                <a:close/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6" name="AutoShape 604"/>
          <p:cNvSpPr>
            <a:spLocks noChangeArrowheads="1"/>
          </p:cNvSpPr>
          <p:nvPr/>
        </p:nvSpPr>
        <p:spPr bwMode="auto">
          <a:xfrm rot="5400000">
            <a:off x="592138" y="1330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7" name="Rectangle 605"/>
          <p:cNvSpPr>
            <a:spLocks noChangeArrowheads="1"/>
          </p:cNvSpPr>
          <p:nvPr/>
        </p:nvSpPr>
        <p:spPr bwMode="auto">
          <a:xfrm>
            <a:off x="876300" y="2019300"/>
            <a:ext cx="71628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table we see that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.025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2.131.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038" name="Rectangle 606"/>
          <p:cNvSpPr>
            <a:spLocks noChangeArrowheads="1"/>
          </p:cNvSpPr>
          <p:nvPr/>
        </p:nvSpPr>
        <p:spPr bwMode="auto">
          <a:xfrm>
            <a:off x="1028700" y="1543050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.025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based 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= 16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 = 15 degrees of freedom.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039" name="AutoShape 607"/>
          <p:cNvSpPr>
            <a:spLocks noChangeArrowheads="1"/>
          </p:cNvSpPr>
          <p:nvPr/>
        </p:nvSpPr>
        <p:spPr bwMode="auto">
          <a:xfrm rot="5400000">
            <a:off x="592138" y="1806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0" name="AutoShape 608"/>
          <p:cNvSpPr>
            <a:spLocks noChangeArrowheads="1"/>
          </p:cNvSpPr>
          <p:nvPr/>
        </p:nvSpPr>
        <p:spPr bwMode="auto">
          <a:xfrm rot="5400000">
            <a:off x="592138" y="2225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2" name="Rectangle 610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pic>
        <p:nvPicPr>
          <p:cNvPr id="19045" name="Picture 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2532063"/>
            <a:ext cx="7866063" cy="3652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029" name="Oval 597"/>
          <p:cNvSpPr>
            <a:spLocks noChangeArrowheads="1"/>
          </p:cNvSpPr>
          <p:nvPr/>
        </p:nvSpPr>
        <p:spPr bwMode="auto">
          <a:xfrm>
            <a:off x="1162050" y="3492500"/>
            <a:ext cx="619125" cy="3619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0" name="Oval 598"/>
          <p:cNvSpPr>
            <a:spLocks noChangeArrowheads="1"/>
          </p:cNvSpPr>
          <p:nvPr/>
        </p:nvSpPr>
        <p:spPr bwMode="auto">
          <a:xfrm>
            <a:off x="5467350" y="3000375"/>
            <a:ext cx="781050" cy="4254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31" name="Oval 599"/>
          <p:cNvSpPr>
            <a:spLocks noChangeArrowheads="1"/>
          </p:cNvSpPr>
          <p:nvPr/>
        </p:nvSpPr>
        <p:spPr bwMode="auto">
          <a:xfrm>
            <a:off x="5429250" y="3463925"/>
            <a:ext cx="876300" cy="447675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9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9032" grpId="0" animBg="1"/>
      <p:bldP spid="19036" grpId="0" animBg="1"/>
      <p:bldP spid="19037" grpId="0" autoUpdateAnimBg="0"/>
      <p:bldP spid="19038" grpId="0" autoUpdateAnimBg="0"/>
      <p:bldP spid="19039" grpId="0" animBg="1"/>
      <p:bldP spid="19040" grpId="0" animBg="1"/>
      <p:bldP spid="19029" grpId="0" animBg="1"/>
      <p:bldP spid="19030" grpId="0" animBg="1"/>
      <p:bldP spid="190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26" name="Rectangle 1198"/>
          <p:cNvSpPr>
            <a:spLocks noChangeArrowheads="1"/>
          </p:cNvSpPr>
          <p:nvPr/>
        </p:nvSpPr>
        <p:spPr bwMode="auto">
          <a:xfrm>
            <a:off x="914400" y="3905250"/>
            <a:ext cx="7581900" cy="1447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1712" name="Rectangle 1184"/>
          <p:cNvSpPr>
            <a:spLocks noChangeArrowheads="1"/>
          </p:cNvSpPr>
          <p:nvPr/>
        </p:nvSpPr>
        <p:spPr bwMode="auto">
          <a:xfrm>
            <a:off x="3562350" y="1657350"/>
            <a:ext cx="2019300" cy="1047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41750" y="1741488"/>
          <a:ext cx="14620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Equation" r:id="rId4" imgW="1357200" imgH="709560" progId="Equation">
                  <p:embed/>
                </p:oleObj>
              </mc:Choice>
              <mc:Fallback>
                <p:oleObj name="Equation" r:id="rId4" imgW="1357200" imgH="7095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741488"/>
                        <a:ext cx="1462088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13" name="Rectangle 1185"/>
          <p:cNvSpPr>
            <a:spLocks noChangeArrowheads="1"/>
          </p:cNvSpPr>
          <p:nvPr/>
        </p:nvSpPr>
        <p:spPr bwMode="auto">
          <a:xfrm>
            <a:off x="971550" y="3924300"/>
            <a:ext cx="7505700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We are 95% confident that the mean rent per month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 population of efficiency apartments within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half-mile of campus is between $720.70 and $779.30.</a:t>
            </a:r>
          </a:p>
        </p:txBody>
      </p:sp>
      <p:sp>
        <p:nvSpPr>
          <p:cNvPr id="151714" name="Rectangle 1186"/>
          <p:cNvSpPr>
            <a:spLocks noChangeArrowheads="1"/>
          </p:cNvSpPr>
          <p:nvPr/>
        </p:nvSpPr>
        <p:spPr bwMode="auto">
          <a:xfrm>
            <a:off x="711200" y="11144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1715" name="AutoShape 1187"/>
          <p:cNvSpPr>
            <a:spLocks noChangeArrowheads="1"/>
          </p:cNvSpPr>
          <p:nvPr/>
        </p:nvSpPr>
        <p:spPr bwMode="auto">
          <a:xfrm rot="5400000">
            <a:off x="3278188" y="2092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1" name="AutoShape 1193"/>
          <p:cNvSpPr>
            <a:spLocks noChangeArrowheads="1"/>
          </p:cNvSpPr>
          <p:nvPr/>
        </p:nvSpPr>
        <p:spPr bwMode="auto">
          <a:xfrm rot="5400000">
            <a:off x="2268538" y="3178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2" name="AutoShape 1194"/>
          <p:cNvSpPr>
            <a:spLocks noChangeArrowheads="1"/>
          </p:cNvSpPr>
          <p:nvPr/>
        </p:nvSpPr>
        <p:spPr bwMode="auto">
          <a:xfrm rot="5400000">
            <a:off x="630238" y="4549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729" name="Rectangle 1201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</p:txBody>
      </p:sp>
      <p:graphicFrame>
        <p:nvGraphicFramePr>
          <p:cNvPr id="151730" name="Object 1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9805"/>
              </p:ext>
            </p:extLst>
          </p:nvPr>
        </p:nvGraphicFramePr>
        <p:xfrm>
          <a:off x="2559050" y="2811463"/>
          <a:ext cx="4197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Equation" r:id="rId6" imgW="1892160" imgH="419040" progId="Equation.DSMT4">
                  <p:embed/>
                </p:oleObj>
              </mc:Choice>
              <mc:Fallback>
                <p:oleObj name="Equation" r:id="rId6" imgW="1892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811463"/>
                        <a:ext cx="4197350" cy="9588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31" name="AutoShape 1203"/>
          <p:cNvSpPr>
            <a:spLocks noChangeArrowheads="1"/>
          </p:cNvSpPr>
          <p:nvPr/>
        </p:nvSpPr>
        <p:spPr bwMode="auto">
          <a:xfrm>
            <a:off x="6515100" y="1887538"/>
            <a:ext cx="1404938" cy="800100"/>
          </a:xfrm>
          <a:prstGeom prst="wedgeRoundRectCallout">
            <a:avLst>
              <a:gd name="adj1" fmla="val -38250"/>
              <a:gd name="adj2" fmla="val 91667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Error</a:t>
            </a:r>
          </a:p>
        </p:txBody>
      </p:sp>
      <p:sp>
        <p:nvSpPr>
          <p:cNvPr id="151732" name="Line 1204"/>
          <p:cNvSpPr>
            <a:spLocks noChangeShapeType="1"/>
          </p:cNvSpPr>
          <p:nvPr/>
        </p:nvSpPr>
        <p:spPr bwMode="auto">
          <a:xfrm>
            <a:off x="5935663" y="3468688"/>
            <a:ext cx="741362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78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51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5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5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5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26" grpId="0" animBg="1"/>
      <p:bldP spid="151712" grpId="0" animBg="1"/>
      <p:bldP spid="151713" grpId="0" autoUpdateAnimBg="0"/>
      <p:bldP spid="151715" grpId="0" animBg="1"/>
      <p:bldP spid="151721" grpId="0" animBg="1"/>
      <p:bldP spid="151722" grpId="0" animBg="1"/>
      <p:bldP spid="151731" grpId="0" animBg="1" autoUpdateAnimBg="0"/>
      <p:bldP spid="1517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3900" y="1114425"/>
            <a:ext cx="56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</a:t>
            </a:r>
            <a:r>
              <a:rPr lang="en-US" sz="2400">
                <a:solidFill>
                  <a:srgbClr val="FDFF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Click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tab on the Ribbon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75" y="1571625"/>
            <a:ext cx="700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</a:t>
            </a:r>
            <a:r>
              <a:rPr lang="en-US" sz="2400">
                <a:solidFill>
                  <a:srgbClr val="FDFF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Analysis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Analysis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5488" y="2047875"/>
            <a:ext cx="73056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Choose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list of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Analysis Tools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441325" y="1246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725" y="2943225"/>
            <a:ext cx="8131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Descriptive Statistics dialog box appears: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(see details on next slide)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436563" y="17129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431800" y="21796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441325" y="30749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</p:spTree>
    <p:extLst>
      <p:ext uri="{BB962C8B-B14F-4D97-AF65-F5344CB8AC3E}">
        <p14:creationId xmlns:p14="http://schemas.microsoft.com/office/powerpoint/2010/main" val="3669897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nimBg="1"/>
      <p:bldP spid="6" grpId="0" autoUpdateAnimBg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952500" y="1123950"/>
            <a:ext cx="7505700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point estimator cannot be expected to provide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exact value of the population parameter.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 rot="5400000">
            <a:off x="668338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952500" y="2228850"/>
            <a:ext cx="7505700" cy="1847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computed by adding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subtracting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the point estimate.</a:t>
            </a: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 rot="5400000">
            <a:off x="668338" y="2682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943100" y="3200400"/>
            <a:ext cx="54102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087563" y="3325813"/>
            <a:ext cx="5122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Estimate  +/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Margin of Error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85800" y="127000"/>
            <a:ext cx="7772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 and the Interval Estimate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52500" y="4202900"/>
            <a:ext cx="7505700" cy="1828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general form of an interval estimate of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population mean is</a:t>
            </a: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400000">
            <a:off x="681038" y="4695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98750" y="5155400"/>
            <a:ext cx="38100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00148"/>
              </p:ext>
            </p:extLst>
          </p:nvPr>
        </p:nvGraphicFramePr>
        <p:xfrm>
          <a:off x="3003550" y="5268113"/>
          <a:ext cx="316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6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268113"/>
                        <a:ext cx="3162300" cy="457200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8"/>
          <p:cNvSpPr>
            <a:spLocks noChangeArrowheads="1"/>
          </p:cNvSpPr>
          <p:nvPr/>
        </p:nvSpPr>
        <p:spPr bwMode="auto">
          <a:xfrm rot="5400000">
            <a:off x="681038" y="5457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 autoUpdateAnimBg="0"/>
      <p:bldP spid="161795" grpId="0" animBg="1"/>
      <p:bldP spid="161796" grpId="0" animBg="1" autoUpdateAnimBg="0"/>
      <p:bldP spid="161797" grpId="0" animBg="1"/>
      <p:bldP spid="161798" grpId="0" animBg="1"/>
      <p:bldP spid="161799" grpId="0" autoUpdateAnimBg="0"/>
      <p:bldP spid="11" grpId="0" animBg="1" autoUpdateAnimBg="0"/>
      <p:bldP spid="12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  <p:grpSp>
        <p:nvGrpSpPr>
          <p:cNvPr id="3" name="Group 1199"/>
          <p:cNvGrpSpPr>
            <a:grpSpLocks/>
          </p:cNvGrpSpPr>
          <p:nvPr/>
        </p:nvGrpSpPr>
        <p:grpSpPr bwMode="auto">
          <a:xfrm>
            <a:off x="1847850" y="1265238"/>
            <a:ext cx="5530850" cy="4852987"/>
            <a:chOff x="1164" y="797"/>
            <a:chExt cx="3484" cy="30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aphicFrame>
          <p:nvGraphicFramePr>
            <p:cNvPr id="4" name="Object 20"/>
            <p:cNvGraphicFramePr>
              <a:graphicFrameLocks noChangeAspect="1"/>
            </p:cNvGraphicFramePr>
            <p:nvPr/>
          </p:nvGraphicFramePr>
          <p:xfrm>
            <a:off x="1164" y="815"/>
            <a:ext cx="3484" cy="3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208" name="Bitmap Image" r:id="rId3" imgW="3801006" imgH="3315163" progId="Paint.Picture">
                    <p:embed/>
                  </p:oleObj>
                </mc:Choice>
                <mc:Fallback>
                  <p:oleObj name="Bitmap Image" r:id="rId3" imgW="3801006" imgH="331516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815"/>
                          <a:ext cx="3484" cy="3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1171" y="797"/>
              <a:ext cx="3464" cy="304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AutoShape 1198"/>
          <p:cNvSpPr>
            <a:spLocks noChangeArrowheads="1"/>
          </p:cNvSpPr>
          <p:nvPr/>
        </p:nvSpPr>
        <p:spPr bwMode="auto">
          <a:xfrm rot="5400000">
            <a:off x="1595438" y="3660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27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 Tool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11250"/>
            <a:ext cx="38671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</a:p>
        </p:txBody>
      </p:sp>
      <p:sp>
        <p:nvSpPr>
          <p:cNvPr id="4" name="AutoShape 593"/>
          <p:cNvSpPr>
            <a:spLocks noChangeArrowheads="1"/>
          </p:cNvSpPr>
          <p:nvPr/>
        </p:nvSpPr>
        <p:spPr bwMode="auto">
          <a:xfrm>
            <a:off x="7373938" y="1847171"/>
            <a:ext cx="1404937" cy="800100"/>
          </a:xfrm>
          <a:prstGeom prst="wedgeRoundRectCallout">
            <a:avLst>
              <a:gd name="adj1" fmla="val -66157"/>
              <a:gd name="adj2" fmla="val 28375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</a:t>
            </a:r>
          </a:p>
        </p:txBody>
      </p:sp>
      <p:sp>
        <p:nvSpPr>
          <p:cNvPr id="5" name="AutoShape 594"/>
          <p:cNvSpPr>
            <a:spLocks noChangeArrowheads="1"/>
          </p:cNvSpPr>
          <p:nvPr/>
        </p:nvSpPr>
        <p:spPr bwMode="auto">
          <a:xfrm>
            <a:off x="7454900" y="5257800"/>
            <a:ext cx="1404938" cy="800100"/>
          </a:xfrm>
          <a:prstGeom prst="wedgeRoundRectCallout">
            <a:avLst>
              <a:gd name="adj1" fmla="val -72375"/>
              <a:gd name="adj2" fmla="val 48213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Error</a:t>
            </a:r>
          </a:p>
        </p:txBody>
      </p:sp>
      <p:grpSp>
        <p:nvGrpSpPr>
          <p:cNvPr id="6" name="Group 1376"/>
          <p:cNvGrpSpPr>
            <a:grpSpLocks/>
          </p:cNvGrpSpPr>
          <p:nvPr/>
        </p:nvGrpSpPr>
        <p:grpSpPr bwMode="auto">
          <a:xfrm>
            <a:off x="2092325" y="1515383"/>
            <a:ext cx="5029200" cy="4683125"/>
            <a:chOff x="1248" y="982"/>
            <a:chExt cx="3238" cy="2960"/>
          </a:xfrm>
        </p:grpSpPr>
        <p:grpSp>
          <p:nvGrpSpPr>
            <p:cNvPr id="7" name="Group 1187"/>
            <p:cNvGrpSpPr>
              <a:grpSpLocks/>
            </p:cNvGrpSpPr>
            <p:nvPr/>
          </p:nvGrpSpPr>
          <p:grpSpPr bwMode="auto">
            <a:xfrm>
              <a:off x="1248" y="987"/>
              <a:ext cx="3228" cy="2945"/>
              <a:chOff x="1248" y="987"/>
              <a:chExt cx="3228" cy="2945"/>
            </a:xfrm>
          </p:grpSpPr>
          <p:sp>
            <p:nvSpPr>
              <p:cNvPr id="193" name="Rectangle 1185"/>
              <p:cNvSpPr>
                <a:spLocks noChangeArrowheads="1"/>
              </p:cNvSpPr>
              <p:nvPr/>
            </p:nvSpPr>
            <p:spPr bwMode="auto">
              <a:xfrm>
                <a:off x="1248" y="987"/>
                <a:ext cx="3228" cy="14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1186"/>
              <p:cNvSpPr>
                <a:spLocks noChangeArrowheads="1"/>
              </p:cNvSpPr>
              <p:nvPr/>
            </p:nvSpPr>
            <p:spPr bwMode="auto">
              <a:xfrm>
                <a:off x="1248" y="2460"/>
                <a:ext cx="3228" cy="14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1188"/>
            <p:cNvSpPr>
              <a:spLocks noChangeArrowheads="1"/>
            </p:cNvSpPr>
            <p:nvPr/>
          </p:nvSpPr>
          <p:spPr bwMode="auto">
            <a:xfrm>
              <a:off x="1248" y="987"/>
              <a:ext cx="3228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189"/>
            <p:cNvSpPr>
              <a:spLocks noChangeArrowheads="1"/>
            </p:cNvSpPr>
            <p:nvPr/>
          </p:nvSpPr>
          <p:spPr bwMode="auto">
            <a:xfrm>
              <a:off x="1248" y="1160"/>
              <a:ext cx="303" cy="182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190"/>
            <p:cNvSpPr>
              <a:spLocks noChangeArrowheads="1"/>
            </p:cNvSpPr>
            <p:nvPr/>
          </p:nvSpPr>
          <p:spPr bwMode="auto">
            <a:xfrm>
              <a:off x="1541" y="1160"/>
              <a:ext cx="817" cy="18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191"/>
            <p:cNvSpPr>
              <a:spLocks noChangeArrowheads="1"/>
            </p:cNvSpPr>
            <p:nvPr/>
          </p:nvSpPr>
          <p:spPr bwMode="auto">
            <a:xfrm>
              <a:off x="2300" y="1160"/>
              <a:ext cx="2176" cy="1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92"/>
            <p:cNvSpPr>
              <a:spLocks noChangeArrowheads="1"/>
            </p:cNvSpPr>
            <p:nvPr/>
          </p:nvSpPr>
          <p:spPr bwMode="auto">
            <a:xfrm>
              <a:off x="1248" y="1332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93"/>
            <p:cNvSpPr>
              <a:spLocks noChangeArrowheads="1"/>
            </p:cNvSpPr>
            <p:nvPr/>
          </p:nvSpPr>
          <p:spPr bwMode="auto">
            <a:xfrm>
              <a:off x="1541" y="1332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94"/>
            <p:cNvSpPr>
              <a:spLocks noChangeArrowheads="1"/>
            </p:cNvSpPr>
            <p:nvPr/>
          </p:nvSpPr>
          <p:spPr bwMode="auto">
            <a:xfrm>
              <a:off x="1974" y="1332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195"/>
            <p:cNvSpPr>
              <a:spLocks noChangeArrowheads="1"/>
            </p:cNvSpPr>
            <p:nvPr/>
          </p:nvSpPr>
          <p:spPr bwMode="auto">
            <a:xfrm>
              <a:off x="2300" y="1332"/>
              <a:ext cx="2176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196"/>
            <p:cNvSpPr>
              <a:spLocks noChangeArrowheads="1"/>
            </p:cNvSpPr>
            <p:nvPr/>
          </p:nvSpPr>
          <p:spPr bwMode="auto">
            <a:xfrm>
              <a:off x="1248" y="1505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197"/>
            <p:cNvSpPr>
              <a:spLocks noChangeArrowheads="1"/>
            </p:cNvSpPr>
            <p:nvPr/>
          </p:nvSpPr>
          <p:spPr bwMode="auto">
            <a:xfrm>
              <a:off x="1541" y="1505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198"/>
            <p:cNvSpPr>
              <a:spLocks noChangeArrowheads="1"/>
            </p:cNvSpPr>
            <p:nvPr/>
          </p:nvSpPr>
          <p:spPr bwMode="auto">
            <a:xfrm>
              <a:off x="1974" y="1505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199"/>
            <p:cNvSpPr>
              <a:spLocks noChangeArrowheads="1"/>
            </p:cNvSpPr>
            <p:nvPr/>
          </p:nvSpPr>
          <p:spPr bwMode="auto">
            <a:xfrm>
              <a:off x="2300" y="1505"/>
              <a:ext cx="1530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200"/>
            <p:cNvSpPr>
              <a:spLocks noChangeArrowheads="1"/>
            </p:cNvSpPr>
            <p:nvPr/>
          </p:nvSpPr>
          <p:spPr bwMode="auto">
            <a:xfrm>
              <a:off x="3820" y="1505"/>
              <a:ext cx="656" cy="183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201"/>
            <p:cNvSpPr>
              <a:spLocks noChangeArrowheads="1"/>
            </p:cNvSpPr>
            <p:nvPr/>
          </p:nvSpPr>
          <p:spPr bwMode="auto">
            <a:xfrm>
              <a:off x="1248" y="1678"/>
              <a:ext cx="303" cy="208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202"/>
            <p:cNvSpPr>
              <a:spLocks noChangeArrowheads="1"/>
            </p:cNvSpPr>
            <p:nvPr/>
          </p:nvSpPr>
          <p:spPr bwMode="auto">
            <a:xfrm>
              <a:off x="1541" y="1678"/>
              <a:ext cx="443" cy="2081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203"/>
            <p:cNvSpPr>
              <a:spLocks noChangeArrowheads="1"/>
            </p:cNvSpPr>
            <p:nvPr/>
          </p:nvSpPr>
          <p:spPr bwMode="auto">
            <a:xfrm>
              <a:off x="1974" y="1678"/>
              <a:ext cx="384" cy="208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204"/>
            <p:cNvSpPr>
              <a:spLocks noChangeArrowheads="1"/>
            </p:cNvSpPr>
            <p:nvPr/>
          </p:nvSpPr>
          <p:spPr bwMode="auto">
            <a:xfrm>
              <a:off x="2296" y="1678"/>
              <a:ext cx="2180" cy="208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205"/>
            <p:cNvSpPr>
              <a:spLocks noChangeArrowheads="1"/>
            </p:cNvSpPr>
            <p:nvPr/>
          </p:nvSpPr>
          <p:spPr bwMode="auto">
            <a:xfrm>
              <a:off x="1248" y="3749"/>
              <a:ext cx="303" cy="18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206"/>
            <p:cNvSpPr>
              <a:spLocks noChangeArrowheads="1"/>
            </p:cNvSpPr>
            <p:nvPr/>
          </p:nvSpPr>
          <p:spPr bwMode="auto">
            <a:xfrm>
              <a:off x="1541" y="3749"/>
              <a:ext cx="443" cy="183"/>
            </a:xfrm>
            <a:prstGeom prst="rect">
              <a:avLst/>
            </a:prstGeom>
            <a:solidFill>
              <a:srgbClr val="DB8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207"/>
            <p:cNvSpPr>
              <a:spLocks noChangeArrowheads="1"/>
            </p:cNvSpPr>
            <p:nvPr/>
          </p:nvSpPr>
          <p:spPr bwMode="auto">
            <a:xfrm>
              <a:off x="1974" y="3749"/>
              <a:ext cx="384" cy="1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208"/>
            <p:cNvSpPr>
              <a:spLocks noChangeArrowheads="1"/>
            </p:cNvSpPr>
            <p:nvPr/>
          </p:nvSpPr>
          <p:spPr bwMode="auto">
            <a:xfrm>
              <a:off x="2300" y="3749"/>
              <a:ext cx="1530" cy="18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209"/>
            <p:cNvSpPr>
              <a:spLocks noChangeArrowheads="1"/>
            </p:cNvSpPr>
            <p:nvPr/>
          </p:nvSpPr>
          <p:spPr bwMode="auto">
            <a:xfrm>
              <a:off x="3820" y="3749"/>
              <a:ext cx="656" cy="183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211"/>
            <p:cNvSpPr>
              <a:spLocks noChangeArrowheads="1"/>
            </p:cNvSpPr>
            <p:nvPr/>
          </p:nvSpPr>
          <p:spPr bwMode="auto">
            <a:xfrm>
              <a:off x="1732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1212"/>
            <p:cNvSpPr>
              <a:spLocks noChangeArrowheads="1"/>
            </p:cNvSpPr>
            <p:nvPr/>
          </p:nvSpPr>
          <p:spPr bwMode="auto">
            <a:xfrm>
              <a:off x="2096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1213"/>
            <p:cNvSpPr>
              <a:spLocks noChangeArrowheads="1"/>
            </p:cNvSpPr>
            <p:nvPr/>
          </p:nvSpPr>
          <p:spPr bwMode="auto">
            <a:xfrm>
              <a:off x="3038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1214"/>
            <p:cNvSpPr>
              <a:spLocks noChangeArrowheads="1"/>
            </p:cNvSpPr>
            <p:nvPr/>
          </p:nvSpPr>
          <p:spPr bwMode="auto">
            <a:xfrm>
              <a:off x="4113" y="997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D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1215"/>
            <p:cNvSpPr>
              <a:spLocks noChangeArrowheads="1"/>
            </p:cNvSpPr>
            <p:nvPr/>
          </p:nvSpPr>
          <p:spPr bwMode="auto">
            <a:xfrm>
              <a:off x="1369" y="1170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1216"/>
            <p:cNvSpPr>
              <a:spLocks noChangeArrowheads="1"/>
            </p:cNvSpPr>
            <p:nvPr/>
          </p:nvSpPr>
          <p:spPr bwMode="auto">
            <a:xfrm>
              <a:off x="1610" y="1170"/>
              <a:ext cx="3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Rent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1217"/>
            <p:cNvSpPr>
              <a:spLocks noChangeArrowheads="1"/>
            </p:cNvSpPr>
            <p:nvPr/>
          </p:nvSpPr>
          <p:spPr bwMode="auto">
            <a:xfrm>
              <a:off x="3266" y="1170"/>
              <a:ext cx="33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FFFFFF"/>
                  </a:solidFill>
                  <a:effectLst/>
                  <a:latin typeface="Arial" pitchFamily="34" charset="0"/>
                </a:rPr>
                <a:t>Rent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Rectangle 1218"/>
            <p:cNvSpPr>
              <a:spLocks noChangeArrowheads="1"/>
            </p:cNvSpPr>
            <p:nvPr/>
          </p:nvSpPr>
          <p:spPr bwMode="auto">
            <a:xfrm>
              <a:off x="1369" y="1342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1219"/>
            <p:cNvSpPr>
              <a:spLocks noChangeArrowheads="1"/>
            </p:cNvSpPr>
            <p:nvPr/>
          </p:nvSpPr>
          <p:spPr bwMode="auto">
            <a:xfrm>
              <a:off x="1684" y="1342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775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1220"/>
            <p:cNvSpPr>
              <a:spLocks noChangeArrowheads="1"/>
            </p:cNvSpPr>
            <p:nvPr/>
          </p:nvSpPr>
          <p:spPr bwMode="auto">
            <a:xfrm>
              <a:off x="1369" y="1515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1221"/>
            <p:cNvSpPr>
              <a:spLocks noChangeArrowheads="1"/>
            </p:cNvSpPr>
            <p:nvPr/>
          </p:nvSpPr>
          <p:spPr bwMode="auto">
            <a:xfrm>
              <a:off x="1684" y="1515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1222"/>
            <p:cNvSpPr>
              <a:spLocks noChangeArrowheads="1"/>
            </p:cNvSpPr>
            <p:nvPr/>
          </p:nvSpPr>
          <p:spPr bwMode="auto">
            <a:xfrm>
              <a:off x="2339" y="1515"/>
              <a:ext cx="3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Mean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1223"/>
            <p:cNvSpPr>
              <a:spLocks noChangeArrowheads="1"/>
            </p:cNvSpPr>
            <p:nvPr/>
          </p:nvSpPr>
          <p:spPr bwMode="auto">
            <a:xfrm>
              <a:off x="4192" y="1515"/>
              <a:ext cx="2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750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1224"/>
            <p:cNvSpPr>
              <a:spLocks noChangeArrowheads="1"/>
            </p:cNvSpPr>
            <p:nvPr/>
          </p:nvSpPr>
          <p:spPr bwMode="auto">
            <a:xfrm>
              <a:off x="1369" y="1688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1225"/>
            <p:cNvSpPr>
              <a:spLocks noChangeArrowheads="1"/>
            </p:cNvSpPr>
            <p:nvPr/>
          </p:nvSpPr>
          <p:spPr bwMode="auto">
            <a:xfrm>
              <a:off x="1684" y="1688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1226"/>
            <p:cNvSpPr>
              <a:spLocks noChangeArrowheads="1"/>
            </p:cNvSpPr>
            <p:nvPr/>
          </p:nvSpPr>
          <p:spPr bwMode="auto">
            <a:xfrm>
              <a:off x="2325" y="1688"/>
              <a:ext cx="8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Standard Error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1227"/>
            <p:cNvSpPr>
              <a:spLocks noChangeArrowheads="1"/>
            </p:cNvSpPr>
            <p:nvPr/>
          </p:nvSpPr>
          <p:spPr bwMode="auto">
            <a:xfrm>
              <a:off x="3863" y="1688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13.75348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1228"/>
            <p:cNvSpPr>
              <a:spLocks noChangeArrowheads="1"/>
            </p:cNvSpPr>
            <p:nvPr/>
          </p:nvSpPr>
          <p:spPr bwMode="auto">
            <a:xfrm>
              <a:off x="1369" y="1860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1229"/>
            <p:cNvSpPr>
              <a:spLocks noChangeArrowheads="1"/>
            </p:cNvSpPr>
            <p:nvPr/>
          </p:nvSpPr>
          <p:spPr bwMode="auto">
            <a:xfrm>
              <a:off x="1684" y="1860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1230"/>
            <p:cNvSpPr>
              <a:spLocks noChangeArrowheads="1"/>
            </p:cNvSpPr>
            <p:nvPr/>
          </p:nvSpPr>
          <p:spPr bwMode="auto">
            <a:xfrm>
              <a:off x="2336" y="1860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Median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1231"/>
            <p:cNvSpPr>
              <a:spLocks noChangeArrowheads="1"/>
            </p:cNvSpPr>
            <p:nvPr/>
          </p:nvSpPr>
          <p:spPr bwMode="auto">
            <a:xfrm>
              <a:off x="4193" y="1860"/>
              <a:ext cx="2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r>
                <a:rPr lang="en-US" sz="17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64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Rectangle 1232"/>
            <p:cNvSpPr>
              <a:spLocks noChangeArrowheads="1"/>
            </p:cNvSpPr>
            <p:nvPr/>
          </p:nvSpPr>
          <p:spPr bwMode="auto">
            <a:xfrm>
              <a:off x="1369" y="2033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1233"/>
            <p:cNvSpPr>
              <a:spLocks noChangeArrowheads="1"/>
            </p:cNvSpPr>
            <p:nvPr/>
          </p:nvSpPr>
          <p:spPr bwMode="auto">
            <a:xfrm>
              <a:off x="1684" y="2033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670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1234"/>
            <p:cNvSpPr>
              <a:spLocks noChangeArrowheads="1"/>
            </p:cNvSpPr>
            <p:nvPr/>
          </p:nvSpPr>
          <p:spPr bwMode="auto">
            <a:xfrm>
              <a:off x="2339" y="2033"/>
              <a:ext cx="3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Mode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1235"/>
            <p:cNvSpPr>
              <a:spLocks noChangeArrowheads="1"/>
            </p:cNvSpPr>
            <p:nvPr/>
          </p:nvSpPr>
          <p:spPr bwMode="auto">
            <a:xfrm>
              <a:off x="3967" y="2033"/>
              <a:ext cx="30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#N/A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1236"/>
            <p:cNvSpPr>
              <a:spLocks noChangeArrowheads="1"/>
            </p:cNvSpPr>
            <p:nvPr/>
          </p:nvSpPr>
          <p:spPr bwMode="auto">
            <a:xfrm>
              <a:off x="1369" y="2206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1237"/>
            <p:cNvSpPr>
              <a:spLocks noChangeArrowheads="1"/>
            </p:cNvSpPr>
            <p:nvPr/>
          </p:nvSpPr>
          <p:spPr bwMode="auto">
            <a:xfrm>
              <a:off x="1684" y="220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795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1238"/>
            <p:cNvSpPr>
              <a:spLocks noChangeArrowheads="1"/>
            </p:cNvSpPr>
            <p:nvPr/>
          </p:nvSpPr>
          <p:spPr bwMode="auto">
            <a:xfrm>
              <a:off x="2313" y="2206"/>
              <a:ext cx="11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Standard Deviation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1239"/>
            <p:cNvSpPr>
              <a:spLocks noChangeArrowheads="1"/>
            </p:cNvSpPr>
            <p:nvPr/>
          </p:nvSpPr>
          <p:spPr bwMode="auto">
            <a:xfrm>
              <a:off x="3863" y="2206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55.01394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Rectangle 1240"/>
            <p:cNvSpPr>
              <a:spLocks noChangeArrowheads="1"/>
            </p:cNvSpPr>
            <p:nvPr/>
          </p:nvSpPr>
          <p:spPr bwMode="auto">
            <a:xfrm>
              <a:off x="1369" y="2378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1241"/>
            <p:cNvSpPr>
              <a:spLocks noChangeArrowheads="1"/>
            </p:cNvSpPr>
            <p:nvPr/>
          </p:nvSpPr>
          <p:spPr bwMode="auto">
            <a:xfrm>
              <a:off x="1684" y="2378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768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Rectangle 1242"/>
            <p:cNvSpPr>
              <a:spLocks noChangeArrowheads="1"/>
            </p:cNvSpPr>
            <p:nvPr/>
          </p:nvSpPr>
          <p:spPr bwMode="auto">
            <a:xfrm>
              <a:off x="2328" y="2378"/>
              <a:ext cx="10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Sample Variance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1243"/>
            <p:cNvSpPr>
              <a:spLocks noChangeArrowheads="1"/>
            </p:cNvSpPr>
            <p:nvPr/>
          </p:nvSpPr>
          <p:spPr bwMode="auto">
            <a:xfrm>
              <a:off x="3863" y="2378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3026.533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1244"/>
            <p:cNvSpPr>
              <a:spLocks noChangeArrowheads="1"/>
            </p:cNvSpPr>
            <p:nvPr/>
          </p:nvSpPr>
          <p:spPr bwMode="auto">
            <a:xfrm>
              <a:off x="1369" y="2551"/>
              <a:ext cx="13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1245"/>
            <p:cNvSpPr>
              <a:spLocks noChangeArrowheads="1"/>
            </p:cNvSpPr>
            <p:nvPr/>
          </p:nvSpPr>
          <p:spPr bwMode="auto">
            <a:xfrm>
              <a:off x="1684" y="255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660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1246"/>
            <p:cNvSpPr>
              <a:spLocks noChangeArrowheads="1"/>
            </p:cNvSpPr>
            <p:nvPr/>
          </p:nvSpPr>
          <p:spPr bwMode="auto">
            <a:xfrm>
              <a:off x="2344" y="2551"/>
              <a:ext cx="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Kurtosis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1247"/>
            <p:cNvSpPr>
              <a:spLocks noChangeArrowheads="1"/>
            </p:cNvSpPr>
            <p:nvPr/>
          </p:nvSpPr>
          <p:spPr bwMode="auto">
            <a:xfrm>
              <a:off x="3894" y="2551"/>
              <a:ext cx="53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-0.62925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1248"/>
            <p:cNvSpPr>
              <a:spLocks noChangeArrowheads="1"/>
            </p:cNvSpPr>
            <p:nvPr/>
          </p:nvSpPr>
          <p:spPr bwMode="auto">
            <a:xfrm>
              <a:off x="1318" y="2724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1249"/>
            <p:cNvSpPr>
              <a:spLocks noChangeArrowheads="1"/>
            </p:cNvSpPr>
            <p:nvPr/>
          </p:nvSpPr>
          <p:spPr bwMode="auto">
            <a:xfrm>
              <a:off x="1684" y="272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750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Rectangle 1250"/>
            <p:cNvSpPr>
              <a:spLocks noChangeArrowheads="1"/>
            </p:cNvSpPr>
            <p:nvPr/>
          </p:nvSpPr>
          <p:spPr bwMode="auto">
            <a:xfrm>
              <a:off x="2340" y="2724"/>
              <a:ext cx="62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Skewness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1251"/>
            <p:cNvSpPr>
              <a:spLocks noChangeArrowheads="1"/>
            </p:cNvSpPr>
            <p:nvPr/>
          </p:nvSpPr>
          <p:spPr bwMode="auto">
            <a:xfrm>
              <a:off x="3894" y="2724"/>
              <a:ext cx="53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-0.77274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Rectangle 1252"/>
            <p:cNvSpPr>
              <a:spLocks noChangeArrowheads="1"/>
            </p:cNvSpPr>
            <p:nvPr/>
          </p:nvSpPr>
          <p:spPr bwMode="auto">
            <a:xfrm>
              <a:off x="1318" y="2896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1253"/>
            <p:cNvSpPr>
              <a:spLocks noChangeArrowheads="1"/>
            </p:cNvSpPr>
            <p:nvPr/>
          </p:nvSpPr>
          <p:spPr bwMode="auto">
            <a:xfrm>
              <a:off x="1684" y="289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645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Rectangle 1254"/>
            <p:cNvSpPr>
              <a:spLocks noChangeArrowheads="1"/>
            </p:cNvSpPr>
            <p:nvPr/>
          </p:nvSpPr>
          <p:spPr bwMode="auto">
            <a:xfrm>
              <a:off x="2334" y="2896"/>
              <a:ext cx="4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Range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1255"/>
            <p:cNvSpPr>
              <a:spLocks noChangeArrowheads="1"/>
            </p:cNvSpPr>
            <p:nvPr/>
          </p:nvSpPr>
          <p:spPr bwMode="auto">
            <a:xfrm>
              <a:off x="4196" y="2896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170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Rectangle 1256"/>
            <p:cNvSpPr>
              <a:spLocks noChangeArrowheads="1"/>
            </p:cNvSpPr>
            <p:nvPr/>
          </p:nvSpPr>
          <p:spPr bwMode="auto">
            <a:xfrm>
              <a:off x="1318" y="3069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1257"/>
            <p:cNvSpPr>
              <a:spLocks noChangeArrowheads="1"/>
            </p:cNvSpPr>
            <p:nvPr/>
          </p:nvSpPr>
          <p:spPr bwMode="auto">
            <a:xfrm>
              <a:off x="1684" y="3069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Rectangle 1258"/>
            <p:cNvSpPr>
              <a:spLocks noChangeArrowheads="1"/>
            </p:cNvSpPr>
            <p:nvPr/>
          </p:nvSpPr>
          <p:spPr bwMode="auto">
            <a:xfrm>
              <a:off x="2340" y="3069"/>
              <a:ext cx="5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Minimum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1259"/>
            <p:cNvSpPr>
              <a:spLocks noChangeArrowheads="1"/>
            </p:cNvSpPr>
            <p:nvPr/>
          </p:nvSpPr>
          <p:spPr bwMode="auto">
            <a:xfrm>
              <a:off x="4193" y="3069"/>
              <a:ext cx="2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 smtClean="0">
                  <a:effectLst/>
                  <a:latin typeface="Arial" pitchFamily="34" charset="0"/>
                  <a:cs typeface="Arial" pitchFamily="34" charset="0"/>
                </a:rPr>
                <a:t>645</a:t>
              </a:r>
              <a:endParaRPr lang="en-US" dirty="0">
                <a:effectLst/>
              </a:endParaRPr>
            </a:p>
          </p:txBody>
        </p:sp>
        <p:sp>
          <p:nvSpPr>
            <p:cNvPr id="79" name="Rectangle 1260"/>
            <p:cNvSpPr>
              <a:spLocks noChangeArrowheads="1"/>
            </p:cNvSpPr>
            <p:nvPr/>
          </p:nvSpPr>
          <p:spPr bwMode="auto">
            <a:xfrm>
              <a:off x="1318" y="3241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1261"/>
            <p:cNvSpPr>
              <a:spLocks noChangeArrowheads="1"/>
            </p:cNvSpPr>
            <p:nvPr/>
          </p:nvSpPr>
          <p:spPr bwMode="auto">
            <a:xfrm>
              <a:off x="1684" y="3241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780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Rectangle 1262"/>
            <p:cNvSpPr>
              <a:spLocks noChangeArrowheads="1"/>
            </p:cNvSpPr>
            <p:nvPr/>
          </p:nvSpPr>
          <p:spPr bwMode="auto">
            <a:xfrm>
              <a:off x="2341" y="3241"/>
              <a:ext cx="58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Maximum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Rectangle 1263"/>
            <p:cNvSpPr>
              <a:spLocks noChangeArrowheads="1"/>
            </p:cNvSpPr>
            <p:nvPr/>
          </p:nvSpPr>
          <p:spPr bwMode="auto">
            <a:xfrm>
              <a:off x="4193" y="3241"/>
              <a:ext cx="2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r>
                <a:rPr lang="en-US" sz="17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15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Rectangle 1264"/>
            <p:cNvSpPr>
              <a:spLocks noChangeArrowheads="1"/>
            </p:cNvSpPr>
            <p:nvPr/>
          </p:nvSpPr>
          <p:spPr bwMode="auto">
            <a:xfrm>
              <a:off x="1318" y="3414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Rectangle 1265"/>
            <p:cNvSpPr>
              <a:spLocks noChangeArrowheads="1"/>
            </p:cNvSpPr>
            <p:nvPr/>
          </p:nvSpPr>
          <p:spPr bwMode="auto">
            <a:xfrm>
              <a:off x="1684" y="3414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790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Rectangle 1266"/>
            <p:cNvSpPr>
              <a:spLocks noChangeArrowheads="1"/>
            </p:cNvSpPr>
            <p:nvPr/>
          </p:nvSpPr>
          <p:spPr bwMode="auto">
            <a:xfrm>
              <a:off x="2344" y="3414"/>
              <a:ext cx="28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Sum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Rectangle 1267"/>
            <p:cNvSpPr>
              <a:spLocks noChangeArrowheads="1"/>
            </p:cNvSpPr>
            <p:nvPr/>
          </p:nvSpPr>
          <p:spPr bwMode="auto">
            <a:xfrm>
              <a:off x="4044" y="3414"/>
              <a:ext cx="39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12000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Rectangle 1268"/>
            <p:cNvSpPr>
              <a:spLocks noChangeArrowheads="1"/>
            </p:cNvSpPr>
            <p:nvPr/>
          </p:nvSpPr>
          <p:spPr bwMode="auto">
            <a:xfrm>
              <a:off x="1318" y="3587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Rectangle 1269"/>
            <p:cNvSpPr>
              <a:spLocks noChangeArrowheads="1"/>
            </p:cNvSpPr>
            <p:nvPr/>
          </p:nvSpPr>
          <p:spPr bwMode="auto">
            <a:xfrm>
              <a:off x="1684" y="3587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815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Rectangle 1270"/>
            <p:cNvSpPr>
              <a:spLocks noChangeArrowheads="1"/>
            </p:cNvSpPr>
            <p:nvPr/>
          </p:nvSpPr>
          <p:spPr bwMode="auto">
            <a:xfrm>
              <a:off x="2338" y="3587"/>
              <a:ext cx="3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Count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Rectangle 1271"/>
            <p:cNvSpPr>
              <a:spLocks noChangeArrowheads="1"/>
            </p:cNvSpPr>
            <p:nvPr/>
          </p:nvSpPr>
          <p:spPr bwMode="auto">
            <a:xfrm>
              <a:off x="4270" y="3587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16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Rectangle 1272"/>
            <p:cNvSpPr>
              <a:spLocks noChangeArrowheads="1"/>
            </p:cNvSpPr>
            <p:nvPr/>
          </p:nvSpPr>
          <p:spPr bwMode="auto">
            <a:xfrm>
              <a:off x="1318" y="3759"/>
              <a:ext cx="15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  <a:effectLst/>
                  <a:latin typeface="Arial" pitchFamily="34" charset="0"/>
                </a:rPr>
                <a:t>16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" name="Rectangle 1273"/>
            <p:cNvSpPr>
              <a:spLocks noChangeArrowheads="1"/>
            </p:cNvSpPr>
            <p:nvPr/>
          </p:nvSpPr>
          <p:spPr bwMode="auto">
            <a:xfrm>
              <a:off x="1684" y="3759"/>
              <a:ext cx="22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757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Rectangle 1274"/>
            <p:cNvSpPr>
              <a:spLocks noChangeArrowheads="1"/>
            </p:cNvSpPr>
            <p:nvPr/>
          </p:nvSpPr>
          <p:spPr bwMode="auto">
            <a:xfrm>
              <a:off x="2331" y="3759"/>
              <a:ext cx="145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Confidence Level (95%)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Rectangle 1275"/>
            <p:cNvSpPr>
              <a:spLocks noChangeArrowheads="1"/>
            </p:cNvSpPr>
            <p:nvPr/>
          </p:nvSpPr>
          <p:spPr bwMode="auto">
            <a:xfrm>
              <a:off x="3863" y="3759"/>
              <a:ext cx="5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ffectLst/>
                  <a:latin typeface="Arial" pitchFamily="34" charset="0"/>
                </a:rPr>
                <a:t>29.31488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" name="Rectangle 1276"/>
            <p:cNvSpPr>
              <a:spLocks noChangeArrowheads="1"/>
            </p:cNvSpPr>
            <p:nvPr/>
          </p:nvSpPr>
          <p:spPr bwMode="auto">
            <a:xfrm>
              <a:off x="1248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277"/>
            <p:cNvSpPr>
              <a:spLocks noChangeArrowheads="1"/>
            </p:cNvSpPr>
            <p:nvPr/>
          </p:nvSpPr>
          <p:spPr bwMode="auto">
            <a:xfrm>
              <a:off x="1541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278"/>
            <p:cNvSpPr>
              <a:spLocks noChangeArrowheads="1"/>
            </p:cNvSpPr>
            <p:nvPr/>
          </p:nvSpPr>
          <p:spPr bwMode="auto">
            <a:xfrm>
              <a:off x="1974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279"/>
            <p:cNvSpPr>
              <a:spLocks noChangeArrowheads="1"/>
            </p:cNvSpPr>
            <p:nvPr/>
          </p:nvSpPr>
          <p:spPr bwMode="auto">
            <a:xfrm>
              <a:off x="2348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280"/>
            <p:cNvSpPr>
              <a:spLocks noChangeArrowheads="1"/>
            </p:cNvSpPr>
            <p:nvPr/>
          </p:nvSpPr>
          <p:spPr bwMode="auto">
            <a:xfrm>
              <a:off x="3820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281"/>
            <p:cNvSpPr>
              <a:spLocks noChangeShapeType="1"/>
            </p:cNvSpPr>
            <p:nvPr/>
          </p:nvSpPr>
          <p:spPr bwMode="auto">
            <a:xfrm flipV="1">
              <a:off x="1258" y="982"/>
              <a:ext cx="3212" cy="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283"/>
            <p:cNvSpPr>
              <a:spLocks noChangeArrowheads="1"/>
            </p:cNvSpPr>
            <p:nvPr/>
          </p:nvSpPr>
          <p:spPr bwMode="auto">
            <a:xfrm>
              <a:off x="4466" y="987"/>
              <a:ext cx="10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284"/>
            <p:cNvSpPr>
              <a:spLocks noChangeShapeType="1"/>
            </p:cNvSpPr>
            <p:nvPr/>
          </p:nvSpPr>
          <p:spPr bwMode="auto">
            <a:xfrm>
              <a:off x="1258" y="1160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285"/>
            <p:cNvSpPr>
              <a:spLocks noChangeArrowheads="1"/>
            </p:cNvSpPr>
            <p:nvPr/>
          </p:nvSpPr>
          <p:spPr bwMode="auto">
            <a:xfrm>
              <a:off x="1258" y="1160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286"/>
            <p:cNvSpPr>
              <a:spLocks noChangeShapeType="1"/>
            </p:cNvSpPr>
            <p:nvPr/>
          </p:nvSpPr>
          <p:spPr bwMode="auto">
            <a:xfrm>
              <a:off x="3820" y="997"/>
              <a:ext cx="1" cy="17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287"/>
            <p:cNvSpPr>
              <a:spLocks noChangeArrowheads="1"/>
            </p:cNvSpPr>
            <p:nvPr/>
          </p:nvSpPr>
          <p:spPr bwMode="auto">
            <a:xfrm>
              <a:off x="3820" y="997"/>
              <a:ext cx="10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288"/>
            <p:cNvSpPr>
              <a:spLocks noChangeShapeType="1"/>
            </p:cNvSpPr>
            <p:nvPr/>
          </p:nvSpPr>
          <p:spPr bwMode="auto">
            <a:xfrm>
              <a:off x="1258" y="1332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289"/>
            <p:cNvSpPr>
              <a:spLocks noChangeArrowheads="1"/>
            </p:cNvSpPr>
            <p:nvPr/>
          </p:nvSpPr>
          <p:spPr bwMode="auto">
            <a:xfrm>
              <a:off x="1258" y="1332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90"/>
            <p:cNvSpPr>
              <a:spLocks noChangeShapeType="1"/>
            </p:cNvSpPr>
            <p:nvPr/>
          </p:nvSpPr>
          <p:spPr bwMode="auto">
            <a:xfrm>
              <a:off x="1258" y="1505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291"/>
            <p:cNvSpPr>
              <a:spLocks noChangeArrowheads="1"/>
            </p:cNvSpPr>
            <p:nvPr/>
          </p:nvSpPr>
          <p:spPr bwMode="auto">
            <a:xfrm>
              <a:off x="1258" y="1505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92"/>
            <p:cNvSpPr>
              <a:spLocks noChangeShapeType="1"/>
            </p:cNvSpPr>
            <p:nvPr/>
          </p:nvSpPr>
          <p:spPr bwMode="auto">
            <a:xfrm>
              <a:off x="1258" y="1678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293"/>
            <p:cNvSpPr>
              <a:spLocks noChangeArrowheads="1"/>
            </p:cNvSpPr>
            <p:nvPr/>
          </p:nvSpPr>
          <p:spPr bwMode="auto">
            <a:xfrm>
              <a:off x="1258" y="1678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94"/>
            <p:cNvSpPr>
              <a:spLocks noChangeShapeType="1"/>
            </p:cNvSpPr>
            <p:nvPr/>
          </p:nvSpPr>
          <p:spPr bwMode="auto">
            <a:xfrm>
              <a:off x="1258" y="1850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295"/>
            <p:cNvSpPr>
              <a:spLocks noChangeArrowheads="1"/>
            </p:cNvSpPr>
            <p:nvPr/>
          </p:nvSpPr>
          <p:spPr bwMode="auto">
            <a:xfrm>
              <a:off x="1258" y="1850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96"/>
            <p:cNvSpPr>
              <a:spLocks noChangeShapeType="1"/>
            </p:cNvSpPr>
            <p:nvPr/>
          </p:nvSpPr>
          <p:spPr bwMode="auto">
            <a:xfrm>
              <a:off x="1258" y="2023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297"/>
            <p:cNvSpPr>
              <a:spLocks noChangeArrowheads="1"/>
            </p:cNvSpPr>
            <p:nvPr/>
          </p:nvSpPr>
          <p:spPr bwMode="auto">
            <a:xfrm>
              <a:off x="1258" y="2023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98"/>
            <p:cNvSpPr>
              <a:spLocks noChangeShapeType="1"/>
            </p:cNvSpPr>
            <p:nvPr/>
          </p:nvSpPr>
          <p:spPr bwMode="auto">
            <a:xfrm>
              <a:off x="1258" y="2195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299"/>
            <p:cNvSpPr>
              <a:spLocks noChangeArrowheads="1"/>
            </p:cNvSpPr>
            <p:nvPr/>
          </p:nvSpPr>
          <p:spPr bwMode="auto">
            <a:xfrm>
              <a:off x="1258" y="2195"/>
              <a:ext cx="321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300"/>
            <p:cNvSpPr>
              <a:spLocks noChangeShapeType="1"/>
            </p:cNvSpPr>
            <p:nvPr/>
          </p:nvSpPr>
          <p:spPr bwMode="auto">
            <a:xfrm>
              <a:off x="1258" y="2368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301"/>
            <p:cNvSpPr>
              <a:spLocks noChangeArrowheads="1"/>
            </p:cNvSpPr>
            <p:nvPr/>
          </p:nvSpPr>
          <p:spPr bwMode="auto">
            <a:xfrm>
              <a:off x="1258" y="2368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302"/>
            <p:cNvSpPr>
              <a:spLocks noChangeShapeType="1"/>
            </p:cNvSpPr>
            <p:nvPr/>
          </p:nvSpPr>
          <p:spPr bwMode="auto">
            <a:xfrm>
              <a:off x="1258" y="2541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303"/>
            <p:cNvSpPr>
              <a:spLocks noChangeArrowheads="1"/>
            </p:cNvSpPr>
            <p:nvPr/>
          </p:nvSpPr>
          <p:spPr bwMode="auto">
            <a:xfrm>
              <a:off x="1258" y="2541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04"/>
            <p:cNvSpPr>
              <a:spLocks noChangeShapeType="1"/>
            </p:cNvSpPr>
            <p:nvPr/>
          </p:nvSpPr>
          <p:spPr bwMode="auto">
            <a:xfrm>
              <a:off x="1258" y="2713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305"/>
            <p:cNvSpPr>
              <a:spLocks noChangeArrowheads="1"/>
            </p:cNvSpPr>
            <p:nvPr/>
          </p:nvSpPr>
          <p:spPr bwMode="auto">
            <a:xfrm>
              <a:off x="1258" y="2713"/>
              <a:ext cx="321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306"/>
            <p:cNvSpPr>
              <a:spLocks noChangeShapeType="1"/>
            </p:cNvSpPr>
            <p:nvPr/>
          </p:nvSpPr>
          <p:spPr bwMode="auto">
            <a:xfrm>
              <a:off x="1258" y="2886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307"/>
            <p:cNvSpPr>
              <a:spLocks noChangeArrowheads="1"/>
            </p:cNvSpPr>
            <p:nvPr/>
          </p:nvSpPr>
          <p:spPr bwMode="auto">
            <a:xfrm>
              <a:off x="1258" y="2886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308"/>
            <p:cNvSpPr>
              <a:spLocks noChangeShapeType="1"/>
            </p:cNvSpPr>
            <p:nvPr/>
          </p:nvSpPr>
          <p:spPr bwMode="auto">
            <a:xfrm>
              <a:off x="1258" y="3059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309"/>
            <p:cNvSpPr>
              <a:spLocks noChangeArrowheads="1"/>
            </p:cNvSpPr>
            <p:nvPr/>
          </p:nvSpPr>
          <p:spPr bwMode="auto">
            <a:xfrm>
              <a:off x="1258" y="3059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10"/>
            <p:cNvSpPr>
              <a:spLocks noChangeShapeType="1"/>
            </p:cNvSpPr>
            <p:nvPr/>
          </p:nvSpPr>
          <p:spPr bwMode="auto">
            <a:xfrm>
              <a:off x="1258" y="3231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311"/>
            <p:cNvSpPr>
              <a:spLocks noChangeArrowheads="1"/>
            </p:cNvSpPr>
            <p:nvPr/>
          </p:nvSpPr>
          <p:spPr bwMode="auto">
            <a:xfrm>
              <a:off x="1258" y="3231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12"/>
            <p:cNvSpPr>
              <a:spLocks noChangeShapeType="1"/>
            </p:cNvSpPr>
            <p:nvPr/>
          </p:nvSpPr>
          <p:spPr bwMode="auto">
            <a:xfrm>
              <a:off x="1258" y="3404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313"/>
            <p:cNvSpPr>
              <a:spLocks noChangeArrowheads="1"/>
            </p:cNvSpPr>
            <p:nvPr/>
          </p:nvSpPr>
          <p:spPr bwMode="auto">
            <a:xfrm>
              <a:off x="1258" y="3404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4"/>
            <p:cNvSpPr>
              <a:spLocks noChangeShapeType="1"/>
            </p:cNvSpPr>
            <p:nvPr/>
          </p:nvSpPr>
          <p:spPr bwMode="auto">
            <a:xfrm>
              <a:off x="1258" y="3577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315"/>
            <p:cNvSpPr>
              <a:spLocks noChangeArrowheads="1"/>
            </p:cNvSpPr>
            <p:nvPr/>
          </p:nvSpPr>
          <p:spPr bwMode="auto">
            <a:xfrm>
              <a:off x="1258" y="3577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16"/>
            <p:cNvSpPr>
              <a:spLocks noChangeShapeType="1"/>
            </p:cNvSpPr>
            <p:nvPr/>
          </p:nvSpPr>
          <p:spPr bwMode="auto">
            <a:xfrm>
              <a:off x="1258" y="3749"/>
              <a:ext cx="32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317"/>
            <p:cNvSpPr>
              <a:spLocks noChangeArrowheads="1"/>
            </p:cNvSpPr>
            <p:nvPr/>
          </p:nvSpPr>
          <p:spPr bwMode="auto">
            <a:xfrm>
              <a:off x="1258" y="3749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18"/>
            <p:cNvSpPr>
              <a:spLocks noChangeShapeType="1"/>
            </p:cNvSpPr>
            <p:nvPr/>
          </p:nvSpPr>
          <p:spPr bwMode="auto">
            <a:xfrm>
              <a:off x="1248" y="987"/>
              <a:ext cx="1" cy="29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319"/>
            <p:cNvSpPr>
              <a:spLocks noChangeArrowheads="1"/>
            </p:cNvSpPr>
            <p:nvPr/>
          </p:nvSpPr>
          <p:spPr bwMode="auto">
            <a:xfrm>
              <a:off x="1248" y="98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20"/>
            <p:cNvSpPr>
              <a:spLocks noChangeShapeType="1"/>
            </p:cNvSpPr>
            <p:nvPr/>
          </p:nvSpPr>
          <p:spPr bwMode="auto">
            <a:xfrm>
              <a:off x="2292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22"/>
            <p:cNvSpPr>
              <a:spLocks noChangeShapeType="1"/>
            </p:cNvSpPr>
            <p:nvPr/>
          </p:nvSpPr>
          <p:spPr bwMode="auto">
            <a:xfrm>
              <a:off x="3820" y="1342"/>
              <a:ext cx="1" cy="259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323"/>
            <p:cNvSpPr>
              <a:spLocks noChangeArrowheads="1"/>
            </p:cNvSpPr>
            <p:nvPr/>
          </p:nvSpPr>
          <p:spPr bwMode="auto">
            <a:xfrm>
              <a:off x="3820" y="1342"/>
              <a:ext cx="10" cy="2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24"/>
            <p:cNvSpPr>
              <a:spLocks noChangeShapeType="1"/>
            </p:cNvSpPr>
            <p:nvPr/>
          </p:nvSpPr>
          <p:spPr bwMode="auto">
            <a:xfrm>
              <a:off x="1258" y="3928"/>
              <a:ext cx="321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325"/>
            <p:cNvSpPr>
              <a:spLocks noChangeArrowheads="1"/>
            </p:cNvSpPr>
            <p:nvPr/>
          </p:nvSpPr>
          <p:spPr bwMode="auto">
            <a:xfrm>
              <a:off x="1258" y="3922"/>
              <a:ext cx="3218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26"/>
            <p:cNvSpPr>
              <a:spLocks noChangeShapeType="1"/>
            </p:cNvSpPr>
            <p:nvPr/>
          </p:nvSpPr>
          <p:spPr bwMode="auto">
            <a:xfrm>
              <a:off x="4466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327"/>
            <p:cNvSpPr>
              <a:spLocks noChangeArrowheads="1"/>
            </p:cNvSpPr>
            <p:nvPr/>
          </p:nvSpPr>
          <p:spPr bwMode="auto">
            <a:xfrm>
              <a:off x="4472" y="997"/>
              <a:ext cx="10" cy="2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28"/>
            <p:cNvSpPr>
              <a:spLocks noChangeShapeType="1"/>
            </p:cNvSpPr>
            <p:nvPr/>
          </p:nvSpPr>
          <p:spPr bwMode="auto">
            <a:xfrm>
              <a:off x="1248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329"/>
            <p:cNvSpPr>
              <a:spLocks noChangeArrowheads="1"/>
            </p:cNvSpPr>
            <p:nvPr/>
          </p:nvSpPr>
          <p:spPr bwMode="auto">
            <a:xfrm>
              <a:off x="1248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30"/>
            <p:cNvSpPr>
              <a:spLocks noChangeShapeType="1"/>
            </p:cNvSpPr>
            <p:nvPr/>
          </p:nvSpPr>
          <p:spPr bwMode="auto">
            <a:xfrm>
              <a:off x="1541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331"/>
            <p:cNvSpPr>
              <a:spLocks noChangeArrowheads="1"/>
            </p:cNvSpPr>
            <p:nvPr/>
          </p:nvSpPr>
          <p:spPr bwMode="auto">
            <a:xfrm>
              <a:off x="1541" y="99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2"/>
            <p:cNvSpPr>
              <a:spLocks noChangeShapeType="1"/>
            </p:cNvSpPr>
            <p:nvPr/>
          </p:nvSpPr>
          <p:spPr bwMode="auto">
            <a:xfrm>
              <a:off x="1974" y="997"/>
              <a:ext cx="1" cy="293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333"/>
            <p:cNvSpPr>
              <a:spLocks noChangeArrowheads="1"/>
            </p:cNvSpPr>
            <p:nvPr/>
          </p:nvSpPr>
          <p:spPr bwMode="auto">
            <a:xfrm>
              <a:off x="1974" y="997"/>
              <a:ext cx="10" cy="2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34"/>
            <p:cNvSpPr>
              <a:spLocks noChangeShapeType="1"/>
            </p:cNvSpPr>
            <p:nvPr/>
          </p:nvSpPr>
          <p:spPr bwMode="auto">
            <a:xfrm>
              <a:off x="2348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335"/>
            <p:cNvSpPr>
              <a:spLocks noChangeArrowheads="1"/>
            </p:cNvSpPr>
            <p:nvPr/>
          </p:nvSpPr>
          <p:spPr bwMode="auto">
            <a:xfrm>
              <a:off x="2348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36"/>
            <p:cNvSpPr>
              <a:spLocks noChangeShapeType="1"/>
            </p:cNvSpPr>
            <p:nvPr/>
          </p:nvSpPr>
          <p:spPr bwMode="auto">
            <a:xfrm>
              <a:off x="3820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337"/>
            <p:cNvSpPr>
              <a:spLocks noChangeArrowheads="1"/>
            </p:cNvSpPr>
            <p:nvPr/>
          </p:nvSpPr>
          <p:spPr bwMode="auto">
            <a:xfrm>
              <a:off x="3820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38"/>
            <p:cNvSpPr>
              <a:spLocks noChangeShapeType="1"/>
            </p:cNvSpPr>
            <p:nvPr/>
          </p:nvSpPr>
          <p:spPr bwMode="auto">
            <a:xfrm>
              <a:off x="4466" y="39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1339"/>
            <p:cNvSpPr>
              <a:spLocks noChangeArrowheads="1"/>
            </p:cNvSpPr>
            <p:nvPr/>
          </p:nvSpPr>
          <p:spPr bwMode="auto">
            <a:xfrm>
              <a:off x="4466" y="39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340"/>
            <p:cNvSpPr>
              <a:spLocks noChangeShapeType="1"/>
            </p:cNvSpPr>
            <p:nvPr/>
          </p:nvSpPr>
          <p:spPr bwMode="auto">
            <a:xfrm>
              <a:off x="4476" y="98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1341"/>
            <p:cNvSpPr>
              <a:spLocks noChangeArrowheads="1"/>
            </p:cNvSpPr>
            <p:nvPr/>
          </p:nvSpPr>
          <p:spPr bwMode="auto">
            <a:xfrm>
              <a:off x="4476" y="987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342"/>
            <p:cNvSpPr>
              <a:spLocks noChangeShapeType="1"/>
            </p:cNvSpPr>
            <p:nvPr/>
          </p:nvSpPr>
          <p:spPr bwMode="auto">
            <a:xfrm>
              <a:off x="4476" y="116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1343"/>
            <p:cNvSpPr>
              <a:spLocks noChangeArrowheads="1"/>
            </p:cNvSpPr>
            <p:nvPr/>
          </p:nvSpPr>
          <p:spPr bwMode="auto">
            <a:xfrm>
              <a:off x="4476" y="1160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344"/>
            <p:cNvSpPr>
              <a:spLocks noChangeShapeType="1"/>
            </p:cNvSpPr>
            <p:nvPr/>
          </p:nvSpPr>
          <p:spPr bwMode="auto">
            <a:xfrm>
              <a:off x="4476" y="133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345"/>
            <p:cNvSpPr>
              <a:spLocks noChangeArrowheads="1"/>
            </p:cNvSpPr>
            <p:nvPr/>
          </p:nvSpPr>
          <p:spPr bwMode="auto">
            <a:xfrm>
              <a:off x="4476" y="133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346"/>
            <p:cNvSpPr>
              <a:spLocks noChangeShapeType="1"/>
            </p:cNvSpPr>
            <p:nvPr/>
          </p:nvSpPr>
          <p:spPr bwMode="auto">
            <a:xfrm>
              <a:off x="4476" y="150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1347"/>
            <p:cNvSpPr>
              <a:spLocks noChangeArrowheads="1"/>
            </p:cNvSpPr>
            <p:nvPr/>
          </p:nvSpPr>
          <p:spPr bwMode="auto">
            <a:xfrm>
              <a:off x="4476" y="1505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48"/>
            <p:cNvSpPr>
              <a:spLocks noChangeShapeType="1"/>
            </p:cNvSpPr>
            <p:nvPr/>
          </p:nvSpPr>
          <p:spPr bwMode="auto">
            <a:xfrm>
              <a:off x="4476" y="167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1349"/>
            <p:cNvSpPr>
              <a:spLocks noChangeArrowheads="1"/>
            </p:cNvSpPr>
            <p:nvPr/>
          </p:nvSpPr>
          <p:spPr bwMode="auto">
            <a:xfrm>
              <a:off x="4476" y="1678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350"/>
            <p:cNvSpPr>
              <a:spLocks noChangeShapeType="1"/>
            </p:cNvSpPr>
            <p:nvPr/>
          </p:nvSpPr>
          <p:spPr bwMode="auto">
            <a:xfrm>
              <a:off x="4476" y="185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1351"/>
            <p:cNvSpPr>
              <a:spLocks noChangeArrowheads="1"/>
            </p:cNvSpPr>
            <p:nvPr/>
          </p:nvSpPr>
          <p:spPr bwMode="auto">
            <a:xfrm>
              <a:off x="4476" y="1850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352"/>
            <p:cNvSpPr>
              <a:spLocks noChangeShapeType="1"/>
            </p:cNvSpPr>
            <p:nvPr/>
          </p:nvSpPr>
          <p:spPr bwMode="auto">
            <a:xfrm>
              <a:off x="4476" y="202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1353"/>
            <p:cNvSpPr>
              <a:spLocks noChangeArrowheads="1"/>
            </p:cNvSpPr>
            <p:nvPr/>
          </p:nvSpPr>
          <p:spPr bwMode="auto">
            <a:xfrm>
              <a:off x="4476" y="2023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354"/>
            <p:cNvSpPr>
              <a:spLocks noChangeShapeType="1"/>
            </p:cNvSpPr>
            <p:nvPr/>
          </p:nvSpPr>
          <p:spPr bwMode="auto">
            <a:xfrm>
              <a:off x="4476" y="219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355"/>
            <p:cNvSpPr>
              <a:spLocks noChangeArrowheads="1"/>
            </p:cNvSpPr>
            <p:nvPr/>
          </p:nvSpPr>
          <p:spPr bwMode="auto">
            <a:xfrm>
              <a:off x="4476" y="2195"/>
              <a:ext cx="10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56"/>
            <p:cNvSpPr>
              <a:spLocks noChangeShapeType="1"/>
            </p:cNvSpPr>
            <p:nvPr/>
          </p:nvSpPr>
          <p:spPr bwMode="auto">
            <a:xfrm>
              <a:off x="4476" y="236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357"/>
            <p:cNvSpPr>
              <a:spLocks noChangeArrowheads="1"/>
            </p:cNvSpPr>
            <p:nvPr/>
          </p:nvSpPr>
          <p:spPr bwMode="auto">
            <a:xfrm>
              <a:off x="4476" y="2368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58"/>
            <p:cNvSpPr>
              <a:spLocks noChangeShapeType="1"/>
            </p:cNvSpPr>
            <p:nvPr/>
          </p:nvSpPr>
          <p:spPr bwMode="auto">
            <a:xfrm>
              <a:off x="4476" y="254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359"/>
            <p:cNvSpPr>
              <a:spLocks noChangeArrowheads="1"/>
            </p:cNvSpPr>
            <p:nvPr/>
          </p:nvSpPr>
          <p:spPr bwMode="auto">
            <a:xfrm>
              <a:off x="4476" y="2541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60"/>
            <p:cNvSpPr>
              <a:spLocks noChangeShapeType="1"/>
            </p:cNvSpPr>
            <p:nvPr/>
          </p:nvSpPr>
          <p:spPr bwMode="auto">
            <a:xfrm>
              <a:off x="4476" y="271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1"/>
            <p:cNvSpPr>
              <a:spLocks noChangeArrowheads="1"/>
            </p:cNvSpPr>
            <p:nvPr/>
          </p:nvSpPr>
          <p:spPr bwMode="auto">
            <a:xfrm>
              <a:off x="4476" y="2713"/>
              <a:ext cx="10" cy="1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362"/>
            <p:cNvSpPr>
              <a:spLocks noChangeShapeType="1"/>
            </p:cNvSpPr>
            <p:nvPr/>
          </p:nvSpPr>
          <p:spPr bwMode="auto">
            <a:xfrm>
              <a:off x="4476" y="28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1363"/>
            <p:cNvSpPr>
              <a:spLocks noChangeArrowheads="1"/>
            </p:cNvSpPr>
            <p:nvPr/>
          </p:nvSpPr>
          <p:spPr bwMode="auto">
            <a:xfrm>
              <a:off x="4476" y="2886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364"/>
            <p:cNvSpPr>
              <a:spLocks noChangeShapeType="1"/>
            </p:cNvSpPr>
            <p:nvPr/>
          </p:nvSpPr>
          <p:spPr bwMode="auto">
            <a:xfrm>
              <a:off x="4476" y="305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1365"/>
            <p:cNvSpPr>
              <a:spLocks noChangeArrowheads="1"/>
            </p:cNvSpPr>
            <p:nvPr/>
          </p:nvSpPr>
          <p:spPr bwMode="auto">
            <a:xfrm>
              <a:off x="4476" y="3059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366"/>
            <p:cNvSpPr>
              <a:spLocks noChangeShapeType="1"/>
            </p:cNvSpPr>
            <p:nvPr/>
          </p:nvSpPr>
          <p:spPr bwMode="auto">
            <a:xfrm>
              <a:off x="4476" y="323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1367"/>
            <p:cNvSpPr>
              <a:spLocks noChangeArrowheads="1"/>
            </p:cNvSpPr>
            <p:nvPr/>
          </p:nvSpPr>
          <p:spPr bwMode="auto">
            <a:xfrm>
              <a:off x="4476" y="3231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368"/>
            <p:cNvSpPr>
              <a:spLocks noChangeShapeType="1"/>
            </p:cNvSpPr>
            <p:nvPr/>
          </p:nvSpPr>
          <p:spPr bwMode="auto">
            <a:xfrm>
              <a:off x="4476" y="340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369"/>
            <p:cNvSpPr>
              <a:spLocks noChangeArrowheads="1"/>
            </p:cNvSpPr>
            <p:nvPr/>
          </p:nvSpPr>
          <p:spPr bwMode="auto">
            <a:xfrm>
              <a:off x="4476" y="3404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370"/>
            <p:cNvSpPr>
              <a:spLocks noChangeShapeType="1"/>
            </p:cNvSpPr>
            <p:nvPr/>
          </p:nvSpPr>
          <p:spPr bwMode="auto">
            <a:xfrm>
              <a:off x="4476" y="357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1371"/>
            <p:cNvSpPr>
              <a:spLocks noChangeArrowheads="1"/>
            </p:cNvSpPr>
            <p:nvPr/>
          </p:nvSpPr>
          <p:spPr bwMode="auto">
            <a:xfrm>
              <a:off x="4476" y="3577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372"/>
            <p:cNvSpPr>
              <a:spLocks noChangeShapeType="1"/>
            </p:cNvSpPr>
            <p:nvPr/>
          </p:nvSpPr>
          <p:spPr bwMode="auto">
            <a:xfrm>
              <a:off x="4476" y="374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373"/>
            <p:cNvSpPr>
              <a:spLocks noChangeArrowheads="1"/>
            </p:cNvSpPr>
            <p:nvPr/>
          </p:nvSpPr>
          <p:spPr bwMode="auto">
            <a:xfrm>
              <a:off x="4476" y="3749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74"/>
            <p:cNvSpPr>
              <a:spLocks noChangeShapeType="1"/>
            </p:cNvSpPr>
            <p:nvPr/>
          </p:nvSpPr>
          <p:spPr bwMode="auto">
            <a:xfrm>
              <a:off x="4476" y="392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375"/>
            <p:cNvSpPr>
              <a:spLocks noChangeArrowheads="1"/>
            </p:cNvSpPr>
            <p:nvPr/>
          </p:nvSpPr>
          <p:spPr bwMode="auto">
            <a:xfrm>
              <a:off x="4476" y="3922"/>
              <a:ext cx="10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" name="AutoShape 1184"/>
          <p:cNvSpPr>
            <a:spLocks noChangeArrowheads="1"/>
          </p:cNvSpPr>
          <p:nvPr/>
        </p:nvSpPr>
        <p:spPr bwMode="auto">
          <a:xfrm rot="5400000">
            <a:off x="1770514" y="363469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8155477" y="6240170"/>
            <a:ext cx="58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7295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1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Unknown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763588" y="2447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738188" y="4041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98550" y="33972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distribution is highly skewed or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contains outliers, a sample size of 50 or more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recommended.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5850" y="1771650"/>
            <a:ext cx="7429500" cy="1504950"/>
            <a:chOff x="1085850" y="1771650"/>
            <a:chExt cx="7429500" cy="150495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5850" y="1771650"/>
              <a:ext cx="7429500" cy="1504950"/>
            </a:xfrm>
            <a:prstGeom prst="rect">
              <a:avLst/>
            </a:prstGeom>
            <a:gradFill flip="none" rotWithShape="1">
              <a:gsLst>
                <a:gs pos="0">
                  <a:srgbClr val="72AF2F">
                    <a:shade val="30000"/>
                    <a:satMod val="115000"/>
                  </a:srgbClr>
                </a:gs>
                <a:gs pos="50000">
                  <a:srgbClr val="72AF2F">
                    <a:shade val="67500"/>
                    <a:satMod val="115000"/>
                  </a:srgbClr>
                </a:gs>
                <a:gs pos="100000">
                  <a:srgbClr val="72AF2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In most applications, a sample size of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 is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adequate when using the expression                         to</a:t>
              </a: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develop an interval estimate of a population mean.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208572" y="2304270"/>
                  <a:ext cx="1891992" cy="464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572" y="2304270"/>
                  <a:ext cx="1891992" cy="46442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11842" r="-21222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Unknown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3263" y="1114425"/>
            <a:ext cx="79057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Sample Size (continued)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85850" y="3257550"/>
            <a:ext cx="7429500" cy="1295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believed to be at least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normal, a sample size of less than 15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used.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801688" y="3654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801688" y="2416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85850" y="1771650"/>
            <a:ext cx="742950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 population is not normally distributed but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roughly symmetric, a sample size as small as 15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 suffice.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6" grpId="0" animBg="1"/>
      <p:bldP spid="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Summary of Interval Estimation Procedures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a Population Mean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2305050" y="1219200"/>
            <a:ext cx="4533900" cy="2133600"/>
          </a:xfrm>
          <a:prstGeom prst="flowChartDecision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 the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standard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deviation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be assumed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known ?</a:t>
            </a:r>
          </a:p>
          <a:p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6057900" y="4552950"/>
            <a:ext cx="2228850" cy="137160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</a:t>
            </a:r>
          </a:p>
          <a:p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1854200" y="1649413"/>
            <a:ext cx="6223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Yes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6702425" y="1649413"/>
            <a:ext cx="5683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</a:t>
            </a:r>
          </a:p>
        </p:txBody>
      </p:sp>
      <p:graphicFrame>
        <p:nvGraphicFramePr>
          <p:cNvPr id="92203" name="Object 43"/>
          <p:cNvGraphicFramePr>
            <a:graphicFrameLocks noChangeAspect="1"/>
          </p:cNvGraphicFramePr>
          <p:nvPr/>
        </p:nvGraphicFramePr>
        <p:xfrm>
          <a:off x="6253163" y="4845050"/>
          <a:ext cx="1816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Equation" r:id="rId4" imgW="634680" imgH="355320" progId="Equation.DSMT4">
                  <p:embed/>
                </p:oleObj>
              </mc:Choice>
              <mc:Fallback>
                <p:oleObj name="Equation" r:id="rId4" imgW="634680" imgH="35532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845050"/>
                        <a:ext cx="1816100" cy="100012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06" name="AutoShape 46"/>
          <p:cNvCxnSpPr>
            <a:cxnSpLocks noChangeShapeType="1"/>
            <a:stCxn id="92163" idx="1"/>
            <a:endCxn id="92222" idx="0"/>
          </p:cNvCxnSpPr>
          <p:nvPr/>
        </p:nvCxnSpPr>
        <p:spPr bwMode="auto">
          <a:xfrm rot="10800000" flipV="1">
            <a:off x="1971676" y="2286000"/>
            <a:ext cx="333375" cy="22669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92207" name="AutoShape 47"/>
          <p:cNvCxnSpPr>
            <a:cxnSpLocks noChangeShapeType="1"/>
            <a:stCxn id="92163" idx="3"/>
            <a:endCxn id="92167" idx="0"/>
          </p:cNvCxnSpPr>
          <p:nvPr/>
        </p:nvCxnSpPr>
        <p:spPr bwMode="auto">
          <a:xfrm>
            <a:off x="6838950" y="2286000"/>
            <a:ext cx="333375" cy="704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92216" name="AutoShape 56"/>
          <p:cNvSpPr>
            <a:spLocks noChangeArrowheads="1"/>
          </p:cNvSpPr>
          <p:nvPr/>
        </p:nvSpPr>
        <p:spPr bwMode="auto">
          <a:xfrm rot="5400000">
            <a:off x="15144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8" name="AutoShape 58"/>
          <p:cNvSpPr>
            <a:spLocks noChangeArrowheads="1"/>
          </p:cNvSpPr>
          <p:nvPr/>
        </p:nvSpPr>
        <p:spPr bwMode="auto">
          <a:xfrm rot="16200000" flipH="1">
            <a:off x="73818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221" name="AutoShape 61"/>
          <p:cNvCxnSpPr>
            <a:cxnSpLocks noChangeShapeType="1"/>
            <a:endCxn id="92184" idx="0"/>
          </p:cNvCxnSpPr>
          <p:nvPr/>
        </p:nvCxnSpPr>
        <p:spPr bwMode="auto">
          <a:xfrm>
            <a:off x="7172325" y="4064000"/>
            <a:ext cx="0" cy="488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92222" name="Rectangle 62"/>
          <p:cNvSpPr>
            <a:spLocks noChangeArrowheads="1"/>
          </p:cNvSpPr>
          <p:nvPr/>
        </p:nvSpPr>
        <p:spPr bwMode="auto">
          <a:xfrm>
            <a:off x="857250" y="4552950"/>
            <a:ext cx="2228850" cy="1371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</a:t>
            </a:r>
          </a:p>
          <a:p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2201" name="Object 41"/>
          <p:cNvGraphicFramePr>
            <a:graphicFrameLocks noChangeAspect="1"/>
          </p:cNvGraphicFramePr>
          <p:nvPr/>
        </p:nvGraphicFramePr>
        <p:xfrm>
          <a:off x="1104900" y="4921250"/>
          <a:ext cx="1768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6" imgW="660240" imgH="355320" progId="Equation.DSMT4">
                  <p:embed/>
                </p:oleObj>
              </mc:Choice>
              <mc:Fallback>
                <p:oleObj name="Equation" r:id="rId6" imgW="660240" imgH="35532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921250"/>
                        <a:ext cx="1768475" cy="9525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93366">
                                    <a:gamma/>
                                    <a:shade val="46275"/>
                                    <a:invGamma/>
                                  </a:srgbClr>
                                </a:gs>
                                <a:gs pos="50000">
                                  <a:srgbClr val="993366"/>
                                </a:gs>
                                <a:gs pos="100000">
                                  <a:srgbClr val="993366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3" name="Text Box 63"/>
          <p:cNvSpPr txBox="1">
            <a:spLocks noChangeArrowheads="1"/>
          </p:cNvSpPr>
          <p:nvPr/>
        </p:nvSpPr>
        <p:spPr bwMode="auto">
          <a:xfrm>
            <a:off x="2008188" y="3776663"/>
            <a:ext cx="155257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  <a:p>
            <a:pPr>
              <a:lnSpc>
                <a:spcPct val="9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92224" name="Text Box 64"/>
          <p:cNvSpPr txBox="1">
            <a:spLocks noChangeArrowheads="1"/>
          </p:cNvSpPr>
          <p:nvPr/>
        </p:nvSpPr>
        <p:spPr bwMode="auto">
          <a:xfrm>
            <a:off x="4090988" y="4900613"/>
            <a:ext cx="192405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Unknown</a:t>
            </a:r>
          </a:p>
          <a:p>
            <a:pPr>
              <a:lnSpc>
                <a:spcPct val="90000"/>
              </a:lnSpc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Case</a:t>
            </a:r>
          </a:p>
        </p:txBody>
      </p:sp>
      <p:sp>
        <p:nvSpPr>
          <p:cNvPr id="92225" name="AutoShape 65"/>
          <p:cNvSpPr>
            <a:spLocks noChangeArrowheads="1"/>
          </p:cNvSpPr>
          <p:nvPr/>
        </p:nvSpPr>
        <p:spPr bwMode="auto">
          <a:xfrm rot="10800000" flipV="1">
            <a:off x="4448175" y="3460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753100" y="2990850"/>
            <a:ext cx="2838450" cy="127635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Use the sample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to estimate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92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84" grpId="0" animBg="1" autoUpdateAnimBg="0"/>
      <p:bldP spid="92193" grpId="0" autoUpdateAnimBg="0"/>
      <p:bldP spid="92196" grpId="0" autoUpdateAnimBg="0"/>
      <p:bldP spid="92216" grpId="0" animBg="1"/>
      <p:bldP spid="92218" grpId="0" animBg="1"/>
      <p:bldP spid="92222" grpId="0" animBg="1" autoUpdateAnimBg="0"/>
      <p:bldP spid="92223" grpId="0" autoUpdateAnimBg="0"/>
      <p:bldP spid="92224" grpId="0" autoUpdateAnimBg="0"/>
      <p:bldP spid="92225" grpId="0" animBg="1"/>
      <p:bldP spid="9216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52500" y="1238250"/>
            <a:ext cx="7375525" cy="609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Let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desired margin of error.</a:t>
            </a:r>
          </a:p>
        </p:txBody>
      </p:sp>
      <p:sp>
        <p:nvSpPr>
          <p:cNvPr id="153603" name="AutoShape 3"/>
          <p:cNvSpPr>
            <a:spLocks noChangeArrowheads="1"/>
          </p:cNvSpPr>
          <p:nvPr/>
        </p:nvSpPr>
        <p:spPr bwMode="auto">
          <a:xfrm rot="5400000">
            <a:off x="668338" y="1463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52500" y="19621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the amount added to and subtracted from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point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 to obtain an interval estimate.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 rot="5400000">
            <a:off x="668338" y="2416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952500" y="3054350"/>
            <a:ext cx="7375525" cy="1346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desired margin of error is selected prior to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sampling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the sample size necessary to satisfy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margin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error can be determined.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 rot="5400000">
            <a:off x="655638" y="3571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 autoUpdateAnimBg="0"/>
      <p:bldP spid="153603" grpId="0" animBg="1"/>
      <p:bldP spid="153604" grpId="0" animBg="1" autoUpdateAnimBg="0"/>
      <p:bldP spid="153605" grpId="0" animBg="1"/>
      <p:bldP spid="153609" grpId="0" animBg="1" autoUpdateAnimBg="0"/>
      <p:bldP spid="1536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467100" y="1617663"/>
            <a:ext cx="2462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graphicFrame>
        <p:nvGraphicFramePr>
          <p:cNvPr id="952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0325" y="1768475"/>
          <a:ext cx="16081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Equation" r:id="rId4" imgW="1446120" imgH="709560" progId="Equation.DSMT4">
                  <p:embed/>
                </p:oleObj>
              </mc:Choice>
              <mc:Fallback>
                <p:oleObj name="Equation" r:id="rId4" imgW="1446120" imgH="70956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1768475"/>
                        <a:ext cx="16081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467100" y="3522663"/>
            <a:ext cx="2462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523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52850" y="3724275"/>
          <a:ext cx="18811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6" imgW="1699920" imgH="760320" progId="Equation">
                  <p:embed/>
                </p:oleObj>
              </mc:Choice>
              <mc:Fallback>
                <p:oleObj name="Equation" r:id="rId6" imgW="1699920" imgH="760320" progId="Equation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724275"/>
                        <a:ext cx="18811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0" name="AutoShape 8"/>
          <p:cNvSpPr>
            <a:spLocks noChangeArrowheads="1"/>
          </p:cNvSpPr>
          <p:nvPr/>
        </p:nvSpPr>
        <p:spPr bwMode="auto">
          <a:xfrm rot="5400000">
            <a:off x="5302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rot="5400000">
            <a:off x="530225" y="3168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711200" y="1117600"/>
            <a:ext cx="52959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711200" y="3003550"/>
            <a:ext cx="60960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Necessary Sample Size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  <p:bldP spid="95238" grpId="0" animBg="1"/>
      <p:bldP spid="95240" grpId="0" animBg="1"/>
      <p:bldP spid="95242" grpId="0" animBg="1"/>
      <p:bldP spid="95243" grpId="0" autoUpdateAnimBg="0"/>
      <p:bldP spid="9524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952500" y="1238250"/>
            <a:ext cx="7375525" cy="965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Necessary Sample Size equation requires a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 population standard deviation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 rot="5400000">
            <a:off x="668338" y="1641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952500" y="2330450"/>
            <a:ext cx="7375525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unknown, a preliminary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planning value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can be used in the equation.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 rot="5400000">
            <a:off x="668338" y="2746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 rot="5400000">
            <a:off x="935038" y="3787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244600" y="3409950"/>
            <a:ext cx="7439025" cy="927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1. Use the estimate of the population standard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deviation computed in a previous study.</a:t>
            </a: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1244600" y="4425950"/>
            <a:ext cx="7439025" cy="927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2. Use a pilot study to select a preliminary study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use the sample standard deviation from the study.</a:t>
            </a: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244600" y="5454650"/>
            <a:ext cx="7451725" cy="609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3. Use judgment or a “best guess” for the value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 rot="5400000">
            <a:off x="935038" y="4841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AutoShape 12"/>
          <p:cNvSpPr>
            <a:spLocks noChangeArrowheads="1"/>
          </p:cNvSpPr>
          <p:nvPr/>
        </p:nvSpPr>
        <p:spPr bwMode="auto">
          <a:xfrm rot="5400000">
            <a:off x="935038" y="5667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 autoUpdateAnimBg="0"/>
      <p:bldP spid="214020" grpId="0" animBg="1"/>
      <p:bldP spid="214021" grpId="0" animBg="1" autoUpdateAnimBg="0"/>
      <p:bldP spid="214022" grpId="0" animBg="1"/>
      <p:bldP spid="214023" grpId="0" animBg="1"/>
      <p:bldP spid="214024" grpId="0" animBg="1" autoUpdateAnimBg="0"/>
      <p:bldP spid="214025" grpId="0" animBg="1" autoUpdateAnimBg="0"/>
      <p:bldP spid="214026" grpId="0" animBg="1" autoUpdateAnimBg="0"/>
      <p:bldP spid="214027" grpId="0" animBg="1"/>
      <p:bldP spid="2140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1590675"/>
            <a:ext cx="7493000" cy="17732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</a:t>
            </a:r>
            <a:r>
              <a:rPr lang="en-US"/>
              <a:t>Recall that Discount Sounds is evaluating 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potential location for a new retail outlet, based in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part, on the mean annual income of the individuals in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the marketing area of the new location.</a:t>
            </a: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1595" name="AutoShape 91"/>
          <p:cNvSpPr>
            <a:spLocks noChangeArrowheads="1"/>
          </p:cNvSpPr>
          <p:nvPr/>
        </p:nvSpPr>
        <p:spPr bwMode="auto">
          <a:xfrm rot="5400000">
            <a:off x="77152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703263" y="1114425"/>
            <a:ext cx="60388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Discount Sounds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1109663" y="3203575"/>
            <a:ext cx="7493000" cy="173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Suppose that Discount Sounds’ management team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wants an estimate of the population mean such that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there is a .95 probability that the sampling error is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$500 or less.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1109663" y="4803775"/>
            <a:ext cx="7493000" cy="80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How large a sample size is needed to meet the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required precision?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95" grpId="0" animBg="1"/>
      <p:bldP spid="21597" grpId="0" autoUpdateAnimBg="0"/>
      <p:bldP spid="215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7" name="Rectangle 99"/>
          <p:cNvSpPr>
            <a:spLocks noChangeArrowheads="1"/>
          </p:cNvSpPr>
          <p:nvPr/>
        </p:nvSpPr>
        <p:spPr bwMode="auto">
          <a:xfrm>
            <a:off x="971550" y="3848100"/>
            <a:ext cx="7200900" cy="1123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24088"/>
            <a:ext cx="8210550" cy="58578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/>
              <a:t>At 95% confidence, </a:t>
            </a:r>
            <a:r>
              <a:rPr lang="en-US" i="1"/>
              <a:t>z</a:t>
            </a:r>
            <a:r>
              <a:rPr lang="en-US" baseline="-25000"/>
              <a:t>.025</a:t>
            </a:r>
            <a:r>
              <a:rPr lang="en-US"/>
              <a:t> = 1.96.  Recall that </a:t>
            </a:r>
            <a:r>
              <a:rPr lang="en-US" i="1">
                <a:latin typeface="Symbol" pitchFamily="18" charset="2"/>
              </a:rPr>
              <a:t></a:t>
            </a:r>
            <a:r>
              <a:rPr lang="en-US"/>
              <a:t>= 4,500.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03650" y="1274763"/>
          <a:ext cx="17287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4" imgW="1661760" imgH="709560" progId="Equation">
                  <p:embed/>
                </p:oleObj>
              </mc:Choice>
              <mc:Fallback>
                <p:oleObj name="Equation" r:id="rId4" imgW="166176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1274763"/>
                        <a:ext cx="1728788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8550" y="2781300"/>
          <a:ext cx="44910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6" imgW="2158920" imgH="431640" progId="Equation.DSMT4">
                  <p:embed/>
                </p:oleObj>
              </mc:Choice>
              <mc:Fallback>
                <p:oleObj name="Equation" r:id="rId6" imgW="2158920" imgH="43164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2781300"/>
                        <a:ext cx="4491038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8" name="Rectangle 80"/>
          <p:cNvSpPr>
            <a:spLocks noChangeArrowheads="1"/>
          </p:cNvSpPr>
          <p:nvPr/>
        </p:nvSpPr>
        <p:spPr bwMode="auto">
          <a:xfrm>
            <a:off x="690563" y="198438"/>
            <a:ext cx="77724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Mean</a:t>
            </a:r>
          </a:p>
        </p:txBody>
      </p:sp>
      <p:sp>
        <p:nvSpPr>
          <p:cNvPr id="22622" name="Rectangle 94"/>
          <p:cNvSpPr>
            <a:spLocks noChangeArrowheads="1"/>
          </p:cNvSpPr>
          <p:nvPr/>
        </p:nvSpPr>
        <p:spPr bwMode="auto">
          <a:xfrm>
            <a:off x="1028700" y="3829050"/>
            <a:ext cx="7696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sample of size 312 is needed to reach a desired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precision of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$500 at 95% confidence.</a:t>
            </a:r>
          </a:p>
        </p:txBody>
      </p:sp>
      <p:sp>
        <p:nvSpPr>
          <p:cNvPr id="22623" name="AutoShape 95"/>
          <p:cNvSpPr>
            <a:spLocks noChangeArrowheads="1"/>
          </p:cNvSpPr>
          <p:nvPr/>
        </p:nvSpPr>
        <p:spPr bwMode="auto">
          <a:xfrm rot="5400000">
            <a:off x="695325" y="1555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4" name="AutoShape 96"/>
          <p:cNvSpPr>
            <a:spLocks noChangeArrowheads="1"/>
          </p:cNvSpPr>
          <p:nvPr/>
        </p:nvSpPr>
        <p:spPr bwMode="auto">
          <a:xfrm rot="5400000">
            <a:off x="695325" y="2355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5" name="AutoShape 97"/>
          <p:cNvSpPr>
            <a:spLocks noChangeArrowheads="1"/>
          </p:cNvSpPr>
          <p:nvPr/>
        </p:nvSpPr>
        <p:spPr bwMode="auto">
          <a:xfrm rot="5400000">
            <a:off x="695325" y="4318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26" name="Oval 98"/>
          <p:cNvSpPr>
            <a:spLocks noChangeArrowheads="1"/>
          </p:cNvSpPr>
          <p:nvPr/>
        </p:nvSpPr>
        <p:spPr bwMode="auto">
          <a:xfrm>
            <a:off x="6153150" y="3028950"/>
            <a:ext cx="857250" cy="4191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7" grpId="0" animBg="1"/>
      <p:bldP spid="22531" grpId="0" build="p" autoUpdateAnimBg="0"/>
      <p:bldP spid="22622" grpId="0" autoUpdateAnimBg="0"/>
      <p:bldP spid="22623" grpId="0" animBg="1"/>
      <p:bldP spid="22624" grpId="0" animBg="1"/>
      <p:bldP spid="22625" grpId="0" animBg="1"/>
      <p:bldP spid="226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85800" y="1114425"/>
            <a:ext cx="7772400" cy="419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14375" y="1117600"/>
            <a:ext cx="7727950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order to develop an interval estimate of a population mean, the margin of error must be computed using either: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, or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sample standard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714375" y="3175000"/>
            <a:ext cx="772795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rarely known exactly, but often a good estimate can be obtained based on historical data or other information.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14375" y="4337050"/>
            <a:ext cx="77279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 refer to such cases as the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case. </a:t>
            </a: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 rot="5400000">
            <a:off x="496888" y="1273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 rot="5400000">
            <a:off x="496888" y="3330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 rot="5400000">
            <a:off x="496888" y="4492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  <p:bldP spid="163846" grpId="0" autoUpdateAnimBg="0"/>
      <p:bldP spid="163847" grpId="0" autoUpdateAnimBg="0"/>
      <p:bldP spid="163848" grpId="0" animBg="1"/>
      <p:bldP spid="163849" grpId="0" animBg="1"/>
      <p:bldP spid="1638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952500" y="1238250"/>
            <a:ext cx="7505700" cy="1828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general form of an interval estimate of a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population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proportion is</a:t>
            </a:r>
          </a:p>
          <a:p>
            <a:pPr algn="l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</a:t>
            </a: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4083" name="AutoShape 3"/>
          <p:cNvSpPr>
            <a:spLocks noChangeArrowheads="1"/>
          </p:cNvSpPr>
          <p:nvPr/>
        </p:nvSpPr>
        <p:spPr bwMode="auto">
          <a:xfrm rot="5400000">
            <a:off x="668338" y="1692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686050" y="2171700"/>
            <a:ext cx="3810000" cy="666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3028950" y="2290763"/>
          <a:ext cx="3143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Equation" r:id="rId4" imgW="1295280" imgH="203040" progId="Equation.DSMT4">
                  <p:embed/>
                </p:oleObj>
              </mc:Choice>
              <mc:Fallback>
                <p:oleObj name="Equation" r:id="rId4" imgW="12952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290763"/>
                        <a:ext cx="3143250" cy="43497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 autoUpdateAnimBg="0"/>
      <p:bldP spid="174083" grpId="0" animBg="1"/>
      <p:bldP spid="1740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 rot="5400000">
            <a:off x="668338" y="1863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 rot="5400000">
            <a:off x="668338" y="3406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952500" y="1238250"/>
            <a:ext cx="7375525" cy="1371600"/>
            <a:chOff x="600" y="780"/>
            <a:chExt cx="4646" cy="864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8418" name="Rectangle 2"/>
            <p:cNvSpPr>
              <a:spLocks noChangeArrowheads="1"/>
            </p:cNvSpPr>
            <p:nvPr/>
          </p:nvSpPr>
          <p:spPr bwMode="auto">
            <a:xfrm>
              <a:off x="600" y="780"/>
              <a:ext cx="4646" cy="864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 plays a key role in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computing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margin of error for this interval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estimate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/>
          </p:nvGraphicFramePr>
          <p:xfrm>
            <a:off x="3178" y="875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59" name="Equation" r:id="rId4" imgW="152280" imgH="190440" progId="Equation.DSMT4">
                    <p:embed/>
                  </p:oleObj>
                </mc:Choice>
                <mc:Fallback>
                  <p:oleObj name="Equation" r:id="rId4" imgW="1522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8" y="875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427" name="Group 11"/>
          <p:cNvGrpSpPr>
            <a:grpSpLocks/>
          </p:cNvGrpSpPr>
          <p:nvPr/>
        </p:nvGrpSpPr>
        <p:grpSpPr bwMode="auto">
          <a:xfrm>
            <a:off x="952500" y="2762250"/>
            <a:ext cx="7375525" cy="1447800"/>
            <a:chOff x="600" y="1740"/>
            <a:chExt cx="4646" cy="888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600" y="1740"/>
              <a:ext cx="4646" cy="888"/>
            </a:xfrm>
            <a:prstGeom prst="rect">
              <a:avLst/>
            </a:prstGeom>
            <a:grpFill/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can be approximated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by a normal distribution whenever </a:t>
              </a:r>
              <a:r>
                <a:rPr lang="en-US" sz="24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 and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 –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5.</a:t>
              </a:r>
            </a:p>
          </p:txBody>
        </p:sp>
        <p:graphicFrame>
          <p:nvGraphicFramePr>
            <p:cNvPr id="188424" name="Object 8"/>
            <p:cNvGraphicFramePr>
              <a:graphicFrameLocks noChangeAspect="1"/>
            </p:cNvGraphicFramePr>
            <p:nvPr/>
          </p:nvGraphicFramePr>
          <p:xfrm>
            <a:off x="3178" y="1847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60" name="Equation" r:id="rId6" imgW="152280" imgH="190440" progId="Equation.DSMT4">
                    <p:embed/>
                  </p:oleObj>
                </mc:Choice>
                <mc:Fallback>
                  <p:oleObj name="Equation" r:id="rId6" imgW="1522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8" y="1847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93" name="Rectangle 53"/>
          <p:cNvSpPr>
            <a:spLocks noChangeArrowheads="1"/>
          </p:cNvSpPr>
          <p:nvPr/>
        </p:nvSpPr>
        <p:spPr bwMode="auto">
          <a:xfrm>
            <a:off x="1676400" y="1657350"/>
            <a:ext cx="5867400" cy="424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Freeform 2"/>
          <p:cNvSpPr>
            <a:spLocks/>
          </p:cNvSpPr>
          <p:nvPr/>
        </p:nvSpPr>
        <p:spPr bwMode="auto">
          <a:xfrm>
            <a:off x="2238375" y="1835150"/>
            <a:ext cx="4403725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6" y="649"/>
              </a:cxn>
              <a:cxn ang="0">
                <a:pos x="962" y="755"/>
              </a:cxn>
              <a:cxn ang="0">
                <a:pos x="930" y="861"/>
              </a:cxn>
              <a:cxn ang="0">
                <a:pos x="901" y="975"/>
              </a:cxn>
              <a:cxn ang="0">
                <a:pos x="869" y="1082"/>
              </a:cxn>
              <a:cxn ang="0">
                <a:pos x="825" y="1195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7" y="1600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6" y="649"/>
                </a:lnTo>
                <a:lnTo>
                  <a:pt x="984" y="688"/>
                </a:lnTo>
                <a:lnTo>
                  <a:pt x="972" y="724"/>
                </a:lnTo>
                <a:lnTo>
                  <a:pt x="962" y="755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08" y="942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9" y="1082"/>
                </a:lnTo>
                <a:lnTo>
                  <a:pt x="852" y="1123"/>
                </a:lnTo>
                <a:lnTo>
                  <a:pt x="836" y="1168"/>
                </a:lnTo>
                <a:lnTo>
                  <a:pt x="825" y="1195"/>
                </a:lnTo>
                <a:lnTo>
                  <a:pt x="816" y="1223"/>
                </a:lnTo>
                <a:lnTo>
                  <a:pt x="800" y="1263"/>
                </a:lnTo>
                <a:lnTo>
                  <a:pt x="786" y="1293"/>
                </a:lnTo>
                <a:lnTo>
                  <a:pt x="768" y="1331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14" y="1573"/>
                </a:lnTo>
                <a:lnTo>
                  <a:pt x="587" y="1600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2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50" y="1881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59" y="178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4" y="169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3" name="Freeform 3"/>
          <p:cNvSpPr>
            <a:spLocks noChangeArrowheads="1"/>
          </p:cNvSpPr>
          <p:nvPr/>
        </p:nvSpPr>
        <p:spPr bwMode="auto">
          <a:xfrm>
            <a:off x="4433888" y="477678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905000" y="360045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300788" y="360045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38250" name="Freeform 10"/>
          <p:cNvSpPr>
            <a:spLocks/>
          </p:cNvSpPr>
          <p:nvPr/>
        </p:nvSpPr>
        <p:spPr bwMode="auto">
          <a:xfrm>
            <a:off x="2179638" y="4595813"/>
            <a:ext cx="677862" cy="293687"/>
          </a:xfrm>
          <a:custGeom>
            <a:avLst/>
            <a:gdLst/>
            <a:ahLst/>
            <a:cxnLst>
              <a:cxn ang="0">
                <a:pos x="427" y="27"/>
              </a:cxn>
              <a:cxn ang="0">
                <a:pos x="427" y="12"/>
              </a:cxn>
              <a:cxn ang="0">
                <a:pos x="426" y="44"/>
              </a:cxn>
              <a:cxn ang="0">
                <a:pos x="426" y="66"/>
              </a:cxn>
              <a:cxn ang="0">
                <a:pos x="426" y="86"/>
              </a:cxn>
              <a:cxn ang="0">
                <a:pos x="427" y="113"/>
              </a:cxn>
              <a:cxn ang="0">
                <a:pos x="426" y="137"/>
              </a:cxn>
              <a:cxn ang="0">
                <a:pos x="426" y="164"/>
              </a:cxn>
              <a:cxn ang="0">
                <a:pos x="426" y="183"/>
              </a:cxn>
              <a:cxn ang="0">
                <a:pos x="0" y="185"/>
              </a:cxn>
              <a:cxn ang="0">
                <a:pos x="1" y="167"/>
              </a:cxn>
              <a:cxn ang="0">
                <a:pos x="1" y="176"/>
              </a:cxn>
              <a:cxn ang="0">
                <a:pos x="1" y="156"/>
              </a:cxn>
              <a:cxn ang="0">
                <a:pos x="19" y="153"/>
              </a:cxn>
              <a:cxn ang="0">
                <a:pos x="43" y="144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2" y="117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0" y="51"/>
              </a:cxn>
              <a:cxn ang="0">
                <a:pos x="335" y="42"/>
              </a:cxn>
              <a:cxn ang="0">
                <a:pos x="360" y="32"/>
              </a:cxn>
              <a:cxn ang="0">
                <a:pos x="381" y="21"/>
              </a:cxn>
              <a:cxn ang="0">
                <a:pos x="407" y="10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7" y="27"/>
                </a:moveTo>
                <a:lnTo>
                  <a:pt x="427" y="12"/>
                </a:lnTo>
                <a:lnTo>
                  <a:pt x="426" y="44"/>
                </a:lnTo>
                <a:lnTo>
                  <a:pt x="426" y="66"/>
                </a:lnTo>
                <a:lnTo>
                  <a:pt x="426" y="86"/>
                </a:lnTo>
                <a:lnTo>
                  <a:pt x="427" y="113"/>
                </a:lnTo>
                <a:lnTo>
                  <a:pt x="426" y="137"/>
                </a:lnTo>
                <a:lnTo>
                  <a:pt x="426" y="164"/>
                </a:lnTo>
                <a:lnTo>
                  <a:pt x="426" y="183"/>
                </a:lnTo>
                <a:lnTo>
                  <a:pt x="0" y="185"/>
                </a:lnTo>
                <a:lnTo>
                  <a:pt x="1" y="167"/>
                </a:lnTo>
                <a:lnTo>
                  <a:pt x="1" y="176"/>
                </a:lnTo>
                <a:lnTo>
                  <a:pt x="1" y="156"/>
                </a:lnTo>
                <a:lnTo>
                  <a:pt x="19" y="153"/>
                </a:lnTo>
                <a:lnTo>
                  <a:pt x="43" y="144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2" y="117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0" y="51"/>
                </a:lnTo>
                <a:lnTo>
                  <a:pt x="335" y="42"/>
                </a:lnTo>
                <a:lnTo>
                  <a:pt x="360" y="32"/>
                </a:lnTo>
                <a:lnTo>
                  <a:pt x="381" y="21"/>
                </a:lnTo>
                <a:lnTo>
                  <a:pt x="407" y="10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1" name="Freeform 11"/>
          <p:cNvSpPr>
            <a:spLocks/>
          </p:cNvSpPr>
          <p:nvPr/>
        </p:nvSpPr>
        <p:spPr bwMode="auto">
          <a:xfrm>
            <a:off x="6048375" y="4627563"/>
            <a:ext cx="631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8" y="165"/>
              </a:cxn>
              <a:cxn ang="0">
                <a:pos x="398" y="153"/>
              </a:cxn>
              <a:cxn ang="0">
                <a:pos x="396" y="138"/>
              </a:cxn>
              <a:cxn ang="0">
                <a:pos x="396" y="142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8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8" y="165"/>
                </a:lnTo>
                <a:lnTo>
                  <a:pt x="398" y="153"/>
                </a:lnTo>
                <a:lnTo>
                  <a:pt x="396" y="138"/>
                </a:lnTo>
                <a:lnTo>
                  <a:pt x="396" y="142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2381250" y="4146550"/>
            <a:ext cx="209550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H="1">
            <a:off x="6311900" y="4144963"/>
            <a:ext cx="2571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2854325" y="443388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6049963" y="4408488"/>
            <a:ext cx="0" cy="1212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1963738" y="488950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2078038" y="1760538"/>
            <a:ext cx="4683125" cy="2959100"/>
            <a:chOff x="1078" y="789"/>
            <a:chExt cx="2947" cy="1852"/>
          </a:xfrm>
        </p:grpSpPr>
        <p:sp>
          <p:nvSpPr>
            <p:cNvPr id="138262" name="Arc 22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3" name="Arc 23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4" name="Arc 24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5" name="Arc 25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6" name="Arc 26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7" name="Arc 27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68" name="AutoShape 28"/>
          <p:cNvSpPr>
            <a:spLocks noChangeArrowheads="1"/>
          </p:cNvSpPr>
          <p:nvPr/>
        </p:nvSpPr>
        <p:spPr bwMode="auto">
          <a:xfrm rot="5400000">
            <a:off x="1411288" y="37544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Freeform 29"/>
          <p:cNvSpPr>
            <a:spLocks noChangeArrowheads="1"/>
          </p:cNvSpPr>
          <p:nvPr/>
        </p:nvSpPr>
        <p:spPr bwMode="auto">
          <a:xfrm>
            <a:off x="4438650" y="5386388"/>
            <a:ext cx="42863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pSp>
        <p:nvGrpSpPr>
          <p:cNvPr id="138299" name="Group 59"/>
          <p:cNvGrpSpPr>
            <a:grpSpLocks/>
          </p:cNvGrpSpPr>
          <p:nvPr/>
        </p:nvGrpSpPr>
        <p:grpSpPr bwMode="auto">
          <a:xfrm>
            <a:off x="712788" y="1117600"/>
            <a:ext cx="7785100" cy="566738"/>
            <a:chOff x="433" y="696"/>
            <a:chExt cx="4904" cy="357"/>
          </a:xfrm>
        </p:grpSpPr>
        <p:sp>
          <p:nvSpPr>
            <p:cNvPr id="138278" name="Rectangle 38"/>
            <p:cNvSpPr>
              <a:spLocks noChangeArrowheads="1"/>
            </p:cNvSpPr>
            <p:nvPr/>
          </p:nvSpPr>
          <p:spPr bwMode="auto">
            <a:xfrm>
              <a:off x="433" y="696"/>
              <a:ext cx="4896" cy="3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Char char="n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Normal Approximation of Sampling Distribution of      </a:t>
              </a:r>
            </a:p>
          </p:txBody>
        </p:sp>
        <p:graphicFrame>
          <p:nvGraphicFramePr>
            <p:cNvPr id="138280" name="Object 4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64" y="791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7" name="Equation" r:id="rId4" imgW="214200" imgH="264960" progId="Equation">
                    <p:embed/>
                  </p:oleObj>
                </mc:Choice>
                <mc:Fallback>
                  <p:oleObj name="Equation" r:id="rId4" imgW="214200" imgH="264960" progId="Equation">
                    <p:embed/>
                    <p:pic>
                      <p:nvPicPr>
                        <p:cNvPr id="0" name="Picture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" y="791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82" name="Group 42"/>
          <p:cNvGrpSpPr>
            <a:grpSpLocks/>
          </p:cNvGrpSpPr>
          <p:nvPr/>
        </p:nvGrpSpPr>
        <p:grpSpPr bwMode="auto">
          <a:xfrm>
            <a:off x="1963738" y="1916113"/>
            <a:ext cx="1779587" cy="1184275"/>
            <a:chOff x="1141" y="1363"/>
            <a:chExt cx="1121" cy="746"/>
          </a:xfrm>
        </p:grpSpPr>
        <p:sp>
          <p:nvSpPr>
            <p:cNvPr id="138283" name="Rectangle 43"/>
            <p:cNvSpPr>
              <a:spLocks noChangeArrowheads="1"/>
            </p:cNvSpPr>
            <p:nvPr/>
          </p:nvSpPr>
          <p:spPr bwMode="auto">
            <a:xfrm>
              <a:off x="1141" y="1363"/>
              <a:ext cx="1121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of </a:t>
              </a:r>
            </a:p>
          </p:txBody>
        </p:sp>
        <p:graphicFrame>
          <p:nvGraphicFramePr>
            <p:cNvPr id="138284" name="Object 4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48" y="1908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8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8" y="1908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285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54613" y="2036763"/>
          <a:ext cx="18415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9" name="Equation" r:id="rId8" imgW="838080" imgH="380880" progId="Equation.DSMT4">
                  <p:embed/>
                </p:oleObj>
              </mc:Choice>
              <mc:Fallback>
                <p:oleObj name="Equation" r:id="rId8" imgW="838080" imgH="38088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036763"/>
                        <a:ext cx="18415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86" name="Object 4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54850" y="4724400"/>
          <a:ext cx="2746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0" name="Equation" r:id="rId10" imgW="214200" imgH="264960" progId="Equation">
                  <p:embed/>
                </p:oleObj>
              </mc:Choice>
              <mc:Fallback>
                <p:oleObj name="Equation" r:id="rId10" imgW="214200" imgH="264960" progId="Equation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4724400"/>
                        <a:ext cx="2746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4281488" y="4891088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Book Antiqua" pitchFamily="18" charset="0"/>
              </a:rPr>
              <a:t>p</a:t>
            </a:r>
          </a:p>
        </p:txBody>
      </p:sp>
      <p:grpSp>
        <p:nvGrpSpPr>
          <p:cNvPr id="138290" name="Group 50"/>
          <p:cNvGrpSpPr>
            <a:grpSpLocks/>
          </p:cNvGrpSpPr>
          <p:nvPr/>
        </p:nvGrpSpPr>
        <p:grpSpPr bwMode="auto">
          <a:xfrm>
            <a:off x="4443413" y="5257800"/>
            <a:ext cx="1595437" cy="587375"/>
            <a:chOff x="2895" y="3492"/>
            <a:chExt cx="1005" cy="370"/>
          </a:xfrm>
        </p:grpSpPr>
        <p:sp>
          <p:nvSpPr>
            <p:cNvPr id="138272" name="Line 32"/>
            <p:cNvSpPr>
              <a:spLocks noChangeShapeType="1"/>
            </p:cNvSpPr>
            <p:nvPr/>
          </p:nvSpPr>
          <p:spPr bwMode="auto">
            <a:xfrm>
              <a:off x="3717" y="3648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Line 33"/>
            <p:cNvSpPr>
              <a:spLocks noChangeShapeType="1"/>
            </p:cNvSpPr>
            <p:nvPr/>
          </p:nvSpPr>
          <p:spPr bwMode="auto">
            <a:xfrm flipH="1">
              <a:off x="2895" y="3645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8288" name="Object 48"/>
            <p:cNvGraphicFramePr>
              <a:graphicFrameLocks noChangeAspect="1"/>
            </p:cNvGraphicFramePr>
            <p:nvPr/>
          </p:nvGraphicFramePr>
          <p:xfrm>
            <a:off x="3066" y="3492"/>
            <a:ext cx="651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21" name="Equation" r:id="rId12" imgW="380880" imgH="215640" progId="Equation.DSMT4">
                    <p:embed/>
                  </p:oleObj>
                </mc:Choice>
                <mc:Fallback>
                  <p:oleObj name="Equation" r:id="rId12" imgW="380880" imgH="21564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" y="3492"/>
                          <a:ext cx="651" cy="37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91" name="Group 51"/>
          <p:cNvGrpSpPr>
            <a:grpSpLocks/>
          </p:cNvGrpSpPr>
          <p:nvPr/>
        </p:nvGrpSpPr>
        <p:grpSpPr bwMode="auto">
          <a:xfrm>
            <a:off x="2852738" y="5257800"/>
            <a:ext cx="1595437" cy="587375"/>
            <a:chOff x="1893" y="3492"/>
            <a:chExt cx="1005" cy="370"/>
          </a:xfrm>
        </p:grpSpPr>
        <p:sp>
          <p:nvSpPr>
            <p:cNvPr id="138276" name="Line 36"/>
            <p:cNvSpPr>
              <a:spLocks noChangeShapeType="1"/>
            </p:cNvSpPr>
            <p:nvPr/>
          </p:nvSpPr>
          <p:spPr bwMode="auto">
            <a:xfrm>
              <a:off x="2715" y="3645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 flipH="1">
              <a:off x="1893" y="364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8289" name="Object 49"/>
            <p:cNvGraphicFramePr>
              <a:graphicFrameLocks noChangeAspect="1"/>
            </p:cNvGraphicFramePr>
            <p:nvPr/>
          </p:nvGraphicFramePr>
          <p:xfrm>
            <a:off x="2058" y="3492"/>
            <a:ext cx="651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22" name="Equation" r:id="rId14" imgW="380880" imgH="215640" progId="Equation.DSMT4">
                    <p:embed/>
                  </p:oleObj>
                </mc:Choice>
                <mc:Fallback>
                  <p:oleObj name="Equation" r:id="rId14" imgW="380880" imgH="21564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3492"/>
                          <a:ext cx="651" cy="370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8298" name="Group 58"/>
          <p:cNvGrpSpPr>
            <a:grpSpLocks/>
          </p:cNvGrpSpPr>
          <p:nvPr/>
        </p:nvGrpSpPr>
        <p:grpSpPr bwMode="auto">
          <a:xfrm>
            <a:off x="3629025" y="3624263"/>
            <a:ext cx="1606550" cy="819150"/>
            <a:chOff x="2310" y="2523"/>
            <a:chExt cx="1012" cy="516"/>
          </a:xfrm>
        </p:grpSpPr>
        <p:sp>
          <p:nvSpPr>
            <p:cNvPr id="138295" name="Rectangle 55"/>
            <p:cNvSpPr>
              <a:spLocks noChangeArrowheads="1"/>
            </p:cNvSpPr>
            <p:nvPr/>
          </p:nvSpPr>
          <p:spPr bwMode="auto">
            <a:xfrm>
              <a:off x="2310" y="2523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138297" name="Object 5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04" y="2844"/>
            <a:ext cx="173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23" name="Equation" r:id="rId16" imgW="214200" imgH="264960" progId="Equation">
                    <p:embed/>
                  </p:oleObj>
                </mc:Choice>
                <mc:Fallback>
                  <p:oleObj name="Equation" r:id="rId16" imgW="214200" imgH="264960" progId="Equation">
                    <p:embed/>
                    <p:pic>
                      <p:nvPicPr>
                        <p:cNvPr id="0" name="Picture 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2844"/>
                          <a:ext cx="173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3" grpId="0" animBg="1"/>
      <p:bldP spid="138242" grpId="0" animBg="1"/>
      <p:bldP spid="138243" grpId="0" animBg="1"/>
      <p:bldP spid="138245" grpId="0" autoUpdateAnimBg="0"/>
      <p:bldP spid="138246" grpId="0" autoUpdateAnimBg="0"/>
      <p:bldP spid="138250" grpId="0" animBg="1"/>
      <p:bldP spid="138251" grpId="0" animBg="1"/>
      <p:bldP spid="138252" grpId="0" animBg="1"/>
      <p:bldP spid="138253" grpId="0" animBg="1"/>
      <p:bldP spid="138257" grpId="0" animBg="1"/>
      <p:bldP spid="138258" grpId="0" animBg="1"/>
      <p:bldP spid="138260" grpId="0" animBg="1"/>
      <p:bldP spid="138268" grpId="0" animBg="1"/>
      <p:bldP spid="138269" grpId="0" animBg="1"/>
      <p:bldP spid="13828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14425"/>
            <a:ext cx="6000750" cy="4953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</a:t>
            </a:r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152775" y="1641475"/>
            <a:ext cx="2855913" cy="1195388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6688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Interval Estimate</a:t>
            </a:r>
            <a:br>
              <a:rPr lang="en-US"/>
            </a:br>
            <a:r>
              <a:rPr lang="en-US"/>
              <a:t>of a Population Proportion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43288" y="1890713"/>
          <a:ext cx="22685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4" imgW="2220840" imgH="734760" progId="Equation">
                  <p:embed/>
                </p:oleObj>
              </mc:Choice>
              <mc:Fallback>
                <p:oleObj name="Equation" r:id="rId4" imgW="2220840" imgH="7347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1890713"/>
                        <a:ext cx="22685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047750" y="3009900"/>
            <a:ext cx="7181850" cy="2324100"/>
            <a:chOff x="660" y="1896"/>
            <a:chExt cx="4524" cy="1464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660" y="1896"/>
              <a:ext cx="4524" cy="14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1 -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is the confidence coefficient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is the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 providing an area of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in the upper tail of the standard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		 normal probability distribution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	 is the sample proportion</a:t>
              </a:r>
            </a:p>
          </p:txBody>
        </p:sp>
        <p:graphicFrame>
          <p:nvGraphicFramePr>
            <p:cNvPr id="2355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3132"/>
            <a:ext cx="137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3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3132"/>
                          <a:ext cx="137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1" name="AutoShape 9"/>
          <p:cNvSpPr>
            <a:spLocks noChangeArrowheads="1"/>
          </p:cNvSpPr>
          <p:nvPr/>
        </p:nvSpPr>
        <p:spPr bwMode="auto">
          <a:xfrm rot="5400000">
            <a:off x="2840038" y="2211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565275"/>
            <a:ext cx="7569200" cy="2763838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Political Science, Inc. (PSI) specializes in voter polls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and surveys designed to keep political office seekers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informed of their position in a race.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 Using telephone surveys, PSI interviewers ask</a:t>
            </a:r>
          </a:p>
          <a:p>
            <a:pPr>
              <a:buFont typeface="Monotype Sorts" pitchFamily="2" charset="2"/>
              <a:buNone/>
            </a:pPr>
            <a:r>
              <a:rPr lang="en-US"/>
              <a:t>registered voters who they would vote for if the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election were held that day.  </a:t>
            </a:r>
          </a:p>
        </p:txBody>
      </p:sp>
      <p:sp>
        <p:nvSpPr>
          <p:cNvPr id="24748" name="Rectangle 172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24749" name="Rectangle 173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750" name="AutoShape 174"/>
          <p:cNvSpPr>
            <a:spLocks noChangeArrowheads="1"/>
          </p:cNvSpPr>
          <p:nvPr/>
        </p:nvSpPr>
        <p:spPr bwMode="auto">
          <a:xfrm rot="5400000">
            <a:off x="763588" y="16970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7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94" name="Rectangle 46"/>
          <p:cNvSpPr>
            <a:spLocks noChangeArrowheads="1"/>
          </p:cNvSpPr>
          <p:nvPr/>
        </p:nvSpPr>
        <p:spPr bwMode="auto">
          <a:xfrm>
            <a:off x="1058863" y="1546225"/>
            <a:ext cx="7391400" cy="278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In a current election campaign, PSI has just found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220 registered voters, out of 500 contacted, favor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particular candidate.  PSI wants to develop a 95%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interval estimate for the proportion of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of registered voters that favor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candidate.</a:t>
            </a:r>
          </a:p>
        </p:txBody>
      </p:sp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5697" name="AutoShape 49"/>
          <p:cNvSpPr>
            <a:spLocks noChangeArrowheads="1"/>
          </p:cNvSpPr>
          <p:nvPr/>
        </p:nvSpPr>
        <p:spPr bwMode="auto">
          <a:xfrm rot="5400000">
            <a:off x="763588" y="16970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94" grpId="0" autoUpdateAnimBg="0"/>
      <p:bldP spid="1556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3" name="Rectangle 193"/>
          <p:cNvSpPr>
            <a:spLocks noChangeArrowheads="1"/>
          </p:cNvSpPr>
          <p:nvPr/>
        </p:nvSpPr>
        <p:spPr bwMode="auto">
          <a:xfrm>
            <a:off x="971550" y="4019550"/>
            <a:ext cx="7448550" cy="1143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48038" y="1376363"/>
          <a:ext cx="22685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4" imgW="2220840" imgH="734760" progId="Equation">
                  <p:embed/>
                </p:oleObj>
              </mc:Choice>
              <mc:Fallback>
                <p:oleObj name="Equation" r:id="rId4" imgW="2220840" imgH="734760" progId="Equation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376363"/>
                        <a:ext cx="226853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792" name="Group 192"/>
          <p:cNvGrpSpPr>
            <a:grpSpLocks/>
          </p:cNvGrpSpPr>
          <p:nvPr/>
        </p:nvGrpSpPr>
        <p:grpSpPr bwMode="auto">
          <a:xfrm>
            <a:off x="1238250" y="2286000"/>
            <a:ext cx="6858000" cy="609600"/>
            <a:chOff x="780" y="1440"/>
            <a:chExt cx="4320" cy="384"/>
          </a:xfrm>
        </p:grpSpPr>
        <p:sp>
          <p:nvSpPr>
            <p:cNvPr id="25783" name="Rectangle 183"/>
            <p:cNvSpPr>
              <a:spLocks noChangeArrowheads="1"/>
            </p:cNvSpPr>
            <p:nvPr/>
          </p:nvSpPr>
          <p:spPr bwMode="auto">
            <a:xfrm>
              <a:off x="780" y="1440"/>
              <a:ext cx="432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500,      = 220/500 = .44,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1.96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25604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28" y="1584"/>
            <a:ext cx="149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8" name="Equation" r:id="rId6" imgW="214200" imgH="264960" progId="Equation">
                    <p:embed/>
                  </p:oleObj>
                </mc:Choice>
                <mc:Fallback>
                  <p:oleObj name="Equation" r:id="rId6" imgW="214200" imgH="264960" progId="Equation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" y="1584"/>
                          <a:ext cx="149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685800" y="105118"/>
            <a:ext cx="77724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</a:t>
            </a:r>
          </a:p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25781" name="Rectangle 181"/>
          <p:cNvSpPr>
            <a:spLocks noChangeArrowheads="1"/>
          </p:cNvSpPr>
          <p:nvPr/>
        </p:nvSpPr>
        <p:spPr bwMode="auto">
          <a:xfrm>
            <a:off x="1066800" y="4076700"/>
            <a:ext cx="73723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PSI is 95% confident that the proportion of all voters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favor the candidate is between .3965 and .4835.</a:t>
            </a:r>
          </a:p>
        </p:txBody>
      </p:sp>
      <p:grpSp>
        <p:nvGrpSpPr>
          <p:cNvPr id="25787" name="Group 187"/>
          <p:cNvGrpSpPr>
            <a:grpSpLocks/>
          </p:cNvGrpSpPr>
          <p:nvPr/>
        </p:nvGrpSpPr>
        <p:grpSpPr bwMode="auto">
          <a:xfrm>
            <a:off x="2058988" y="2981325"/>
            <a:ext cx="5294312" cy="831850"/>
            <a:chOff x="889" y="1974"/>
            <a:chExt cx="3335" cy="524"/>
          </a:xfrm>
        </p:grpSpPr>
        <p:graphicFrame>
          <p:nvGraphicFramePr>
            <p:cNvPr id="2560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89" y="1974"/>
            <a:ext cx="2033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9" name="Equation" r:id="rId8" imgW="3352680" imgH="939600" progId="Equation.DSMT4">
                    <p:embed/>
                  </p:oleObj>
                </mc:Choice>
                <mc:Fallback>
                  <p:oleObj name="Equation" r:id="rId8" imgW="3352680" imgH="939600" progId="Equation.DSMT4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" y="1974"/>
                          <a:ext cx="2033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82" name="Rectangle 182"/>
            <p:cNvSpPr>
              <a:spLocks noChangeArrowheads="1"/>
            </p:cNvSpPr>
            <p:nvPr/>
          </p:nvSpPr>
          <p:spPr bwMode="auto">
            <a:xfrm>
              <a:off x="2832" y="2076"/>
              <a:ext cx="1392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=   .44 + .0435</a:t>
              </a:r>
            </a:p>
          </p:txBody>
        </p:sp>
      </p:grpSp>
      <p:sp>
        <p:nvSpPr>
          <p:cNvPr id="25788" name="AutoShape 188"/>
          <p:cNvSpPr>
            <a:spLocks noChangeArrowheads="1"/>
          </p:cNvSpPr>
          <p:nvPr/>
        </p:nvSpPr>
        <p:spPr bwMode="auto">
          <a:xfrm rot="5400000">
            <a:off x="69532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89" name="AutoShape 189"/>
          <p:cNvSpPr>
            <a:spLocks noChangeArrowheads="1"/>
          </p:cNvSpPr>
          <p:nvPr/>
        </p:nvSpPr>
        <p:spPr bwMode="auto">
          <a:xfrm rot="5400000">
            <a:off x="695325" y="254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90" name="AutoShape 190"/>
          <p:cNvSpPr>
            <a:spLocks noChangeArrowheads="1"/>
          </p:cNvSpPr>
          <p:nvPr/>
        </p:nvSpPr>
        <p:spPr bwMode="auto">
          <a:xfrm rot="5400000">
            <a:off x="69532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3" grpId="0" animBg="1"/>
      <p:bldP spid="25781" grpId="0" autoUpdateAnimBg="0"/>
      <p:bldP spid="25788" grpId="0" animBg="1"/>
      <p:bldP spid="25789" grpId="0" animBg="1"/>
      <p:bldP spid="257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730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Confidence Interval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2788" y="1108075"/>
            <a:ext cx="417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 rot="5400000">
            <a:off x="811207" y="37660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1148940" y="1493386"/>
            <a:ext cx="7324568" cy="4717998"/>
            <a:chOff x="1148940" y="1493386"/>
            <a:chExt cx="7324568" cy="471799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8940" y="1493387"/>
              <a:ext cx="6905236" cy="438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48940" y="1493387"/>
              <a:ext cx="6905236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598887" y="1493387"/>
              <a:ext cx="6455290" cy="30504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8940" y="1781901"/>
              <a:ext cx="466611" cy="33960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598887" y="1781901"/>
              <a:ext cx="3582906" cy="33960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163612" y="1781901"/>
              <a:ext cx="2890564" cy="33960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148940" y="2104976"/>
              <a:ext cx="466611" cy="593557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598887" y="2104976"/>
              <a:ext cx="1072599" cy="593557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654820" y="2104975"/>
              <a:ext cx="2526971" cy="86704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63612" y="2104975"/>
              <a:ext cx="2890564" cy="86704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148940" y="2682004"/>
              <a:ext cx="466611" cy="306546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598887" y="2682004"/>
              <a:ext cx="1072599" cy="3065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54820" y="2988549"/>
              <a:ext cx="5399355" cy="27198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48940" y="2970518"/>
              <a:ext cx="466611" cy="883574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98887" y="2970518"/>
              <a:ext cx="1072599" cy="883574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654820" y="3277063"/>
              <a:ext cx="2526971" cy="8572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163612" y="3275818"/>
              <a:ext cx="2890564" cy="8667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148940" y="3837562"/>
              <a:ext cx="466611" cy="30504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598887" y="3837562"/>
              <a:ext cx="1072599" cy="305043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654820" y="4142605"/>
              <a:ext cx="5399355" cy="28024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148940" y="4126075"/>
              <a:ext cx="466611" cy="593557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598887" y="4126075"/>
              <a:ext cx="1072599" cy="593557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54820" y="4370253"/>
              <a:ext cx="2526971" cy="63939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163612" y="4422853"/>
              <a:ext cx="2890564" cy="58679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148940" y="4703104"/>
              <a:ext cx="466611" cy="306546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598887" y="4703104"/>
              <a:ext cx="1072599" cy="3065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54820" y="5000632"/>
              <a:ext cx="5399355" cy="31064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148940" y="4991617"/>
              <a:ext cx="466611" cy="1183039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598887" y="4991617"/>
              <a:ext cx="1072599" cy="118303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654820" y="5289146"/>
              <a:ext cx="2526971" cy="88550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5163612" y="5280130"/>
              <a:ext cx="2890564" cy="89452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065497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848618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6531630" y="1509917"/>
              <a:ext cx="25906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321647" y="1832992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1824617" y="1832992"/>
              <a:ext cx="727186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Favor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727420" y="1832992"/>
              <a:ext cx="1505880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Sample Size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5216636" y="1832992"/>
              <a:ext cx="2126049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=COUNTA(A2:A501)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321647" y="2121506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944300" y="2121506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837054" y="2121506"/>
              <a:ext cx="227747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Response of Interest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216636" y="2408774"/>
              <a:ext cx="263413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=COUNTIF(A2:A501,C2)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321647" y="2410019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944300" y="241001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053258" y="2697287"/>
              <a:ext cx="218004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Sample Proportion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16636" y="2697287"/>
              <a:ext cx="786880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=C3/C1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321647" y="2698533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997324" y="2698533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5060594" y="2698533"/>
              <a:ext cx="17270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216636" y="2698533"/>
              <a:ext cx="17270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1321647" y="2988550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944300" y="2988550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61324" y="3275818"/>
              <a:ext cx="2128534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Confid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. Coefficient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5216636" y="3275818"/>
              <a:ext cx="536299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0.95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321647" y="3277064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997324" y="3277064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978752" y="3564332"/>
              <a:ext cx="222201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Lev. of Significance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5216636" y="3564332"/>
              <a:ext cx="633343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=1-C6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321647" y="3565577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997324" y="3565577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4263720" y="3852846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4434242" y="3852846"/>
              <a:ext cx="88322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Value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5216636" y="3852846"/>
              <a:ext cx="234784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=NORM.S.INV(1-C7/2)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1321647" y="3854092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997324" y="3854092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1321647" y="4142605"/>
              <a:ext cx="225731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1997324" y="4142605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3490907" y="4429873"/>
              <a:ext cx="1713432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Standard Error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5216636" y="4429873"/>
              <a:ext cx="2318100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=SQRT(C4*(1-C4)/C1)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270137" y="4431119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944300" y="443111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456063" y="4718387"/>
              <a:ext cx="1748276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Margin of Error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5216636" y="4718387"/>
              <a:ext cx="940419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=C8*C10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270137" y="4719632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997324" y="4719632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270137" y="5009649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1944300" y="5009649"/>
              <a:ext cx="501455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3525752" y="5311281"/>
              <a:ext cx="1678587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Point Estimate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5216636" y="5311281"/>
              <a:ext cx="42862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1270137" y="5298163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1997324" y="5298163"/>
              <a:ext cx="38025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3784811" y="5599795"/>
              <a:ext cx="1419528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Lower Limit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5216636" y="5599795"/>
              <a:ext cx="1038491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=C13-C11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270137" y="5586677"/>
              <a:ext cx="34541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939400" y="5586677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3819656" y="5888309"/>
              <a:ext cx="1384683" cy="3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Upper Limit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5216636" y="5888309"/>
              <a:ext cx="109606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=C13+C11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1148940" y="1493387"/>
              <a:ext cx="16665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1598887" y="1493387"/>
              <a:ext cx="16665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5163612" y="1493387"/>
              <a:ext cx="18179" cy="150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1148940" y="1493386"/>
              <a:ext cx="0" cy="468277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1598887" y="1509917"/>
              <a:ext cx="0" cy="46662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1598887" y="1509917"/>
              <a:ext cx="16665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2654819" y="1509917"/>
              <a:ext cx="16665" cy="466624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5163612" y="1509917"/>
              <a:ext cx="0" cy="465251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5163612" y="1509917"/>
              <a:ext cx="18179" cy="438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8061516" y="1509917"/>
              <a:ext cx="2184" cy="465251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1165605" y="1493387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165605" y="1493387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1165605" y="178190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165605" y="1781901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1165605" y="2104976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1165605" y="2104976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1165605" y="2393490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1165605" y="2393490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>
              <a:off x="1165605" y="2682004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1165605" y="2682004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>
              <a:off x="1165605" y="297051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1165605" y="2970518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>
              <a:off x="1165605" y="325903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1165605" y="3259031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>
              <a:off x="1165605" y="354904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1165605" y="3549048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>
              <a:off x="1165605" y="3837562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1165605" y="3837562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1165605" y="4126075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1165605" y="4126075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>
              <a:off x="1165605" y="4414589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1165605" y="4414589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>
              <a:off x="1165605" y="4703104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1165605" y="4703104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>
              <a:off x="1165605" y="4991617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9"/>
            <p:cNvSpPr>
              <a:spLocks noChangeArrowheads="1"/>
            </p:cNvSpPr>
            <p:nvPr/>
          </p:nvSpPr>
          <p:spPr bwMode="auto">
            <a:xfrm>
              <a:off x="1165605" y="4991617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1165605" y="5280131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1165605" y="5280131"/>
              <a:ext cx="6905236" cy="1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1165605" y="5570148"/>
              <a:ext cx="6888572" cy="150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1165605" y="5570148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>
              <a:off x="1165605" y="6174656"/>
              <a:ext cx="6888572" cy="15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5"/>
            <p:cNvSpPr>
              <a:spLocks noChangeArrowheads="1"/>
            </p:cNvSpPr>
            <p:nvPr/>
          </p:nvSpPr>
          <p:spPr bwMode="auto">
            <a:xfrm>
              <a:off x="1165605" y="5858661"/>
              <a:ext cx="6905236" cy="165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95"/>
            <p:cNvSpPr>
              <a:spLocks noChangeArrowheads="1"/>
            </p:cNvSpPr>
            <p:nvPr/>
          </p:nvSpPr>
          <p:spPr bwMode="auto">
            <a:xfrm>
              <a:off x="1262900" y="5909857"/>
              <a:ext cx="255896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49"/>
            <p:cNvSpPr>
              <a:spLocks noChangeArrowheads="1"/>
            </p:cNvSpPr>
            <p:nvPr/>
          </p:nvSpPr>
          <p:spPr bwMode="auto">
            <a:xfrm>
              <a:off x="5223879" y="2113081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52"/>
            <p:cNvSpPr>
              <a:spLocks noChangeArrowheads="1"/>
            </p:cNvSpPr>
            <p:nvPr/>
          </p:nvSpPr>
          <p:spPr bwMode="auto">
            <a:xfrm>
              <a:off x="2902222" y="2415959"/>
              <a:ext cx="2200707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Count for Response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96"/>
            <p:cNvSpPr>
              <a:spLocks noChangeArrowheads="1"/>
            </p:cNvSpPr>
            <p:nvPr/>
          </p:nvSpPr>
          <p:spPr bwMode="auto">
            <a:xfrm>
              <a:off x="1946644" y="5909857"/>
              <a:ext cx="375528" cy="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ight Triangle 153"/>
            <p:cNvSpPr/>
            <p:nvPr/>
          </p:nvSpPr>
          <p:spPr bwMode="auto">
            <a:xfrm rot="16200000">
              <a:off x="1300870" y="1480789"/>
              <a:ext cx="258545" cy="305523"/>
            </a:xfrm>
            <a:prstGeom prst="rtTriangle">
              <a:avLst/>
            </a:prstGeom>
            <a:solidFill>
              <a:srgbClr val="68002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6522090" y="2777017"/>
              <a:ext cx="1951418" cy="1022266"/>
            </a:xfrm>
            <a:prstGeom prst="roundRect">
              <a:avLst>
                <a:gd name="adj" fmla="val 16667"/>
              </a:avLst>
            </a:prstGeom>
            <a:solidFill>
              <a:srgbClr val="5E0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Note: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Rows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16-501</a:t>
              </a:r>
              <a:endPara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are not shown.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0631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17303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Confidence Interval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2788" y="1108075"/>
            <a:ext cx="417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Worksheet</a:t>
            </a: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 rot="5400000">
            <a:off x="811207" y="37660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148940" y="1493387"/>
            <a:ext cx="6905236" cy="438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8940" y="1493387"/>
            <a:ext cx="6905236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98887" y="1493387"/>
            <a:ext cx="6455290" cy="30504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48940" y="1781901"/>
            <a:ext cx="466611" cy="339605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98887" y="1781901"/>
            <a:ext cx="3582906" cy="33960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163612" y="1781901"/>
            <a:ext cx="2890564" cy="33960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48940" y="2104976"/>
            <a:ext cx="466611" cy="593557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98887" y="2104976"/>
            <a:ext cx="1072599" cy="593557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654820" y="2104975"/>
            <a:ext cx="2526971" cy="86704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163612" y="2104975"/>
            <a:ext cx="2890564" cy="86704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48940" y="2682004"/>
            <a:ext cx="466611" cy="306546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98887" y="2682004"/>
            <a:ext cx="1072599" cy="306546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654820" y="2988549"/>
            <a:ext cx="5399355" cy="271984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48940" y="2970518"/>
            <a:ext cx="466611" cy="883574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598887" y="2970518"/>
            <a:ext cx="1072599" cy="883574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54820" y="3277063"/>
            <a:ext cx="2526971" cy="85727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163612" y="3275818"/>
            <a:ext cx="2890564" cy="83681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148940" y="3837562"/>
            <a:ext cx="466611" cy="30504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598887" y="3837562"/>
            <a:ext cx="1072599" cy="305043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654820" y="4142605"/>
            <a:ext cx="5399355" cy="28024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48940" y="4126075"/>
            <a:ext cx="466611" cy="593557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98887" y="4126075"/>
            <a:ext cx="1072599" cy="593557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654820" y="4370253"/>
            <a:ext cx="2526971" cy="63939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163612" y="4422853"/>
            <a:ext cx="2890564" cy="58679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148940" y="4703104"/>
            <a:ext cx="466611" cy="306546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98887" y="4703104"/>
            <a:ext cx="1072599" cy="306546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54820" y="5000632"/>
            <a:ext cx="5399355" cy="26755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8940" y="4991617"/>
            <a:ext cx="466611" cy="1183039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98887" y="4991617"/>
            <a:ext cx="1072599" cy="1183039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54820" y="5289146"/>
            <a:ext cx="2526971" cy="88550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63612" y="5280130"/>
            <a:ext cx="2890564" cy="894525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2065497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848618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6531630" y="1509917"/>
            <a:ext cx="25906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1321647" y="1832992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1824617" y="1832992"/>
            <a:ext cx="727186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Favor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3727420" y="1832992"/>
            <a:ext cx="1505880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Sample Size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5216636" y="1832992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1321647" y="2121506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944300" y="2121506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2837054" y="2121506"/>
            <a:ext cx="2277476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Response of Interest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5216636" y="2408774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321647" y="2410019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1944300" y="241001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3053258" y="2697287"/>
            <a:ext cx="218004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Sample Proportion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1321647" y="2698533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997324" y="2698533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5060594" y="2698533"/>
            <a:ext cx="172707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5173094" y="2698533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0.4400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1321647" y="2988550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1944300" y="2988550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3061324" y="3275818"/>
            <a:ext cx="2128534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Confid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Coefficient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5216636" y="3275818"/>
            <a:ext cx="536299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0.95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1321647" y="3277064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1997324" y="3277064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2978752" y="3564332"/>
            <a:ext cx="2222011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Lev. of Significance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5216636" y="3564332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1321647" y="3565577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1997324" y="3565577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4263720" y="3852846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4434242" y="3852846"/>
            <a:ext cx="88322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Value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5216636" y="3852846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1.9600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1321647" y="3854092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1997324" y="3854092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1321647" y="4142605"/>
            <a:ext cx="225731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1997324" y="4142605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3490907" y="4429873"/>
            <a:ext cx="1713432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Standard Error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5216636" y="4429873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0.02220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1270137" y="4431119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1944300" y="443111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3456063" y="4718387"/>
            <a:ext cx="1748276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Margin of Error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5216636" y="4718387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0.04351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1270137" y="4719632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1997324" y="4719632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1270137" y="5009649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1944300" y="5009649"/>
            <a:ext cx="501455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3525752" y="5311281"/>
            <a:ext cx="1678587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Point Estimate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5216636" y="5311281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0.4400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1270137" y="5298163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1997324" y="5298163"/>
            <a:ext cx="38025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3784811" y="5599795"/>
            <a:ext cx="1419528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Lower Limit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5216636" y="5599795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0.3965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1270137" y="5586677"/>
            <a:ext cx="34541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1939400" y="5586677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3819656" y="5888309"/>
            <a:ext cx="1384683" cy="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Upper Limit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5216636" y="5888309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0.4835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1148940" y="1493387"/>
            <a:ext cx="16665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1598887" y="1493387"/>
            <a:ext cx="16665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02"/>
          <p:cNvSpPr>
            <a:spLocks noChangeArrowheads="1"/>
          </p:cNvSpPr>
          <p:nvPr/>
        </p:nvSpPr>
        <p:spPr bwMode="auto">
          <a:xfrm>
            <a:off x="5163612" y="1493387"/>
            <a:ext cx="18179" cy="150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1148940" y="1493386"/>
            <a:ext cx="0" cy="4682771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>
            <a:off x="1598887" y="1509917"/>
            <a:ext cx="0" cy="466624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7"/>
          <p:cNvSpPr>
            <a:spLocks noChangeArrowheads="1"/>
          </p:cNvSpPr>
          <p:nvPr/>
        </p:nvSpPr>
        <p:spPr bwMode="auto">
          <a:xfrm>
            <a:off x="1598887" y="1509917"/>
            <a:ext cx="16665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8"/>
          <p:cNvSpPr>
            <a:spLocks noChangeShapeType="1"/>
          </p:cNvSpPr>
          <p:nvPr/>
        </p:nvSpPr>
        <p:spPr bwMode="auto">
          <a:xfrm>
            <a:off x="2654819" y="1509917"/>
            <a:ext cx="16665" cy="466624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10"/>
          <p:cNvSpPr>
            <a:spLocks noChangeShapeType="1"/>
          </p:cNvSpPr>
          <p:nvPr/>
        </p:nvSpPr>
        <p:spPr bwMode="auto">
          <a:xfrm>
            <a:off x="5163612" y="1509917"/>
            <a:ext cx="0" cy="4652517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1"/>
          <p:cNvSpPr>
            <a:spLocks noChangeArrowheads="1"/>
          </p:cNvSpPr>
          <p:nvPr/>
        </p:nvSpPr>
        <p:spPr bwMode="auto">
          <a:xfrm>
            <a:off x="5163612" y="1509917"/>
            <a:ext cx="18179" cy="43818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12"/>
          <p:cNvSpPr>
            <a:spLocks noChangeShapeType="1"/>
          </p:cNvSpPr>
          <p:nvPr/>
        </p:nvSpPr>
        <p:spPr bwMode="auto">
          <a:xfrm>
            <a:off x="8061516" y="1509917"/>
            <a:ext cx="2184" cy="4652517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14"/>
          <p:cNvSpPr>
            <a:spLocks noChangeShapeType="1"/>
          </p:cNvSpPr>
          <p:nvPr/>
        </p:nvSpPr>
        <p:spPr bwMode="auto">
          <a:xfrm>
            <a:off x="1165605" y="1493387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15"/>
          <p:cNvSpPr>
            <a:spLocks noChangeArrowheads="1"/>
          </p:cNvSpPr>
          <p:nvPr/>
        </p:nvSpPr>
        <p:spPr bwMode="auto">
          <a:xfrm>
            <a:off x="1165605" y="1493387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16"/>
          <p:cNvSpPr>
            <a:spLocks noChangeShapeType="1"/>
          </p:cNvSpPr>
          <p:nvPr/>
        </p:nvSpPr>
        <p:spPr bwMode="auto">
          <a:xfrm>
            <a:off x="1165605" y="178190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17"/>
          <p:cNvSpPr>
            <a:spLocks noChangeArrowheads="1"/>
          </p:cNvSpPr>
          <p:nvPr/>
        </p:nvSpPr>
        <p:spPr bwMode="auto">
          <a:xfrm>
            <a:off x="1165605" y="1781901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18"/>
          <p:cNvSpPr>
            <a:spLocks noChangeShapeType="1"/>
          </p:cNvSpPr>
          <p:nvPr/>
        </p:nvSpPr>
        <p:spPr bwMode="auto">
          <a:xfrm>
            <a:off x="1165605" y="2104976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19"/>
          <p:cNvSpPr>
            <a:spLocks noChangeArrowheads="1"/>
          </p:cNvSpPr>
          <p:nvPr/>
        </p:nvSpPr>
        <p:spPr bwMode="auto">
          <a:xfrm>
            <a:off x="1165605" y="2104976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20"/>
          <p:cNvSpPr>
            <a:spLocks noChangeShapeType="1"/>
          </p:cNvSpPr>
          <p:nvPr/>
        </p:nvSpPr>
        <p:spPr bwMode="auto">
          <a:xfrm>
            <a:off x="1165605" y="2393490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21"/>
          <p:cNvSpPr>
            <a:spLocks noChangeArrowheads="1"/>
          </p:cNvSpPr>
          <p:nvPr/>
        </p:nvSpPr>
        <p:spPr bwMode="auto">
          <a:xfrm>
            <a:off x="1165605" y="2393490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22"/>
          <p:cNvSpPr>
            <a:spLocks noChangeShapeType="1"/>
          </p:cNvSpPr>
          <p:nvPr/>
        </p:nvSpPr>
        <p:spPr bwMode="auto">
          <a:xfrm>
            <a:off x="1165605" y="2682004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23"/>
          <p:cNvSpPr>
            <a:spLocks noChangeArrowheads="1"/>
          </p:cNvSpPr>
          <p:nvPr/>
        </p:nvSpPr>
        <p:spPr bwMode="auto">
          <a:xfrm>
            <a:off x="1165605" y="2682004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24"/>
          <p:cNvSpPr>
            <a:spLocks noChangeShapeType="1"/>
          </p:cNvSpPr>
          <p:nvPr/>
        </p:nvSpPr>
        <p:spPr bwMode="auto">
          <a:xfrm>
            <a:off x="1165605" y="297051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25"/>
          <p:cNvSpPr>
            <a:spLocks noChangeArrowheads="1"/>
          </p:cNvSpPr>
          <p:nvPr/>
        </p:nvSpPr>
        <p:spPr bwMode="auto">
          <a:xfrm>
            <a:off x="1165605" y="2970518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26"/>
          <p:cNvSpPr>
            <a:spLocks noChangeShapeType="1"/>
          </p:cNvSpPr>
          <p:nvPr/>
        </p:nvSpPr>
        <p:spPr bwMode="auto">
          <a:xfrm>
            <a:off x="1165605" y="325903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7"/>
          <p:cNvSpPr>
            <a:spLocks noChangeArrowheads="1"/>
          </p:cNvSpPr>
          <p:nvPr/>
        </p:nvSpPr>
        <p:spPr bwMode="auto">
          <a:xfrm>
            <a:off x="1165605" y="3259031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28"/>
          <p:cNvSpPr>
            <a:spLocks noChangeShapeType="1"/>
          </p:cNvSpPr>
          <p:nvPr/>
        </p:nvSpPr>
        <p:spPr bwMode="auto">
          <a:xfrm>
            <a:off x="1165605" y="354904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9"/>
          <p:cNvSpPr>
            <a:spLocks noChangeArrowheads="1"/>
          </p:cNvSpPr>
          <p:nvPr/>
        </p:nvSpPr>
        <p:spPr bwMode="auto">
          <a:xfrm>
            <a:off x="1165605" y="3549048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30"/>
          <p:cNvSpPr>
            <a:spLocks noChangeShapeType="1"/>
          </p:cNvSpPr>
          <p:nvPr/>
        </p:nvSpPr>
        <p:spPr bwMode="auto">
          <a:xfrm>
            <a:off x="1165605" y="3837562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31"/>
          <p:cNvSpPr>
            <a:spLocks noChangeArrowheads="1"/>
          </p:cNvSpPr>
          <p:nvPr/>
        </p:nvSpPr>
        <p:spPr bwMode="auto">
          <a:xfrm>
            <a:off x="1165605" y="3837562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32"/>
          <p:cNvSpPr>
            <a:spLocks noChangeShapeType="1"/>
          </p:cNvSpPr>
          <p:nvPr/>
        </p:nvSpPr>
        <p:spPr bwMode="auto">
          <a:xfrm>
            <a:off x="1165605" y="4126075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33"/>
          <p:cNvSpPr>
            <a:spLocks noChangeArrowheads="1"/>
          </p:cNvSpPr>
          <p:nvPr/>
        </p:nvSpPr>
        <p:spPr bwMode="auto">
          <a:xfrm>
            <a:off x="1165605" y="4126075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34"/>
          <p:cNvSpPr>
            <a:spLocks noChangeShapeType="1"/>
          </p:cNvSpPr>
          <p:nvPr/>
        </p:nvSpPr>
        <p:spPr bwMode="auto">
          <a:xfrm>
            <a:off x="1165605" y="4414589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35"/>
          <p:cNvSpPr>
            <a:spLocks noChangeArrowheads="1"/>
          </p:cNvSpPr>
          <p:nvPr/>
        </p:nvSpPr>
        <p:spPr bwMode="auto">
          <a:xfrm>
            <a:off x="1165605" y="4414589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36"/>
          <p:cNvSpPr>
            <a:spLocks noChangeShapeType="1"/>
          </p:cNvSpPr>
          <p:nvPr/>
        </p:nvSpPr>
        <p:spPr bwMode="auto">
          <a:xfrm>
            <a:off x="1165605" y="4703104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7"/>
          <p:cNvSpPr>
            <a:spLocks noChangeArrowheads="1"/>
          </p:cNvSpPr>
          <p:nvPr/>
        </p:nvSpPr>
        <p:spPr bwMode="auto">
          <a:xfrm>
            <a:off x="1165605" y="4703104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138"/>
          <p:cNvSpPr>
            <a:spLocks noChangeShapeType="1"/>
          </p:cNvSpPr>
          <p:nvPr/>
        </p:nvSpPr>
        <p:spPr bwMode="auto">
          <a:xfrm>
            <a:off x="1165605" y="4991617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39"/>
          <p:cNvSpPr>
            <a:spLocks noChangeArrowheads="1"/>
          </p:cNvSpPr>
          <p:nvPr/>
        </p:nvSpPr>
        <p:spPr bwMode="auto">
          <a:xfrm>
            <a:off x="1165605" y="4991617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40"/>
          <p:cNvSpPr>
            <a:spLocks noChangeShapeType="1"/>
          </p:cNvSpPr>
          <p:nvPr/>
        </p:nvSpPr>
        <p:spPr bwMode="auto">
          <a:xfrm>
            <a:off x="1165605" y="5280131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41"/>
          <p:cNvSpPr>
            <a:spLocks noChangeArrowheads="1"/>
          </p:cNvSpPr>
          <p:nvPr/>
        </p:nvSpPr>
        <p:spPr bwMode="auto">
          <a:xfrm>
            <a:off x="1165605" y="5280131"/>
            <a:ext cx="6905236" cy="1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2"/>
          <p:cNvSpPr>
            <a:spLocks noChangeShapeType="1"/>
          </p:cNvSpPr>
          <p:nvPr/>
        </p:nvSpPr>
        <p:spPr bwMode="auto">
          <a:xfrm>
            <a:off x="1165605" y="5570148"/>
            <a:ext cx="6888572" cy="1502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43"/>
          <p:cNvSpPr>
            <a:spLocks noChangeArrowheads="1"/>
          </p:cNvSpPr>
          <p:nvPr/>
        </p:nvSpPr>
        <p:spPr bwMode="auto">
          <a:xfrm>
            <a:off x="1165605" y="5570148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144"/>
          <p:cNvSpPr>
            <a:spLocks noChangeShapeType="1"/>
          </p:cNvSpPr>
          <p:nvPr/>
        </p:nvSpPr>
        <p:spPr bwMode="auto">
          <a:xfrm>
            <a:off x="1165605" y="6174656"/>
            <a:ext cx="6888572" cy="150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45"/>
          <p:cNvSpPr>
            <a:spLocks noChangeArrowheads="1"/>
          </p:cNvSpPr>
          <p:nvPr/>
        </p:nvSpPr>
        <p:spPr bwMode="auto">
          <a:xfrm>
            <a:off x="1165605" y="5858661"/>
            <a:ext cx="6905236" cy="165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95"/>
          <p:cNvSpPr>
            <a:spLocks noChangeArrowheads="1"/>
          </p:cNvSpPr>
          <p:nvPr/>
        </p:nvSpPr>
        <p:spPr bwMode="auto">
          <a:xfrm>
            <a:off x="1262900" y="5909857"/>
            <a:ext cx="255896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5223879" y="2113081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52"/>
          <p:cNvSpPr>
            <a:spLocks noChangeArrowheads="1"/>
          </p:cNvSpPr>
          <p:nvPr/>
        </p:nvSpPr>
        <p:spPr bwMode="auto">
          <a:xfrm>
            <a:off x="2902222" y="2415959"/>
            <a:ext cx="2200707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Count for Response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96"/>
          <p:cNvSpPr>
            <a:spLocks noChangeArrowheads="1"/>
          </p:cNvSpPr>
          <p:nvPr/>
        </p:nvSpPr>
        <p:spPr bwMode="auto">
          <a:xfrm>
            <a:off x="1946644" y="5909857"/>
            <a:ext cx="375528" cy="2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ight Triangle 143"/>
          <p:cNvSpPr/>
          <p:nvPr/>
        </p:nvSpPr>
        <p:spPr bwMode="auto">
          <a:xfrm rot="16200000">
            <a:off x="1300870" y="1480789"/>
            <a:ext cx="258545" cy="305523"/>
          </a:xfrm>
          <a:prstGeom prst="rtTriangle">
            <a:avLst/>
          </a:prstGeom>
          <a:solidFill>
            <a:srgbClr val="6800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45" name="AutoShape 5"/>
          <p:cNvSpPr>
            <a:spLocks noChangeArrowheads="1"/>
          </p:cNvSpPr>
          <p:nvPr/>
        </p:nvSpPr>
        <p:spPr bwMode="auto">
          <a:xfrm>
            <a:off x="6522090" y="2777017"/>
            <a:ext cx="1951418" cy="1022266"/>
          </a:xfrm>
          <a:prstGeom prst="roundRect">
            <a:avLst>
              <a:gd name="adj" fmla="val 16667"/>
            </a:avLst>
          </a:prstGeom>
          <a:solidFill>
            <a:srgbClr val="5E0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Rows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16-501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not shown.</a:t>
            </a:r>
          </a:p>
        </p:txBody>
      </p:sp>
    </p:spTree>
    <p:extLst>
      <p:ext uri="{BB962C8B-B14F-4D97-AF65-F5344CB8AC3E}">
        <p14:creationId xmlns:p14="http://schemas.microsoft.com/office/powerpoint/2010/main" val="1422712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581150" y="2990850"/>
            <a:ext cx="68389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Solving for the necessary sample size, we get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175000" y="1629677"/>
            <a:ext cx="284321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711200" y="1117600"/>
            <a:ext cx="77724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Margin of Error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 rot="5400000">
            <a:off x="2867025" y="219006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aphicFrame>
        <p:nvGraphicFramePr>
          <p:cNvPr id="157706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87544"/>
              </p:ext>
            </p:extLst>
          </p:nvPr>
        </p:nvGraphicFramePr>
        <p:xfrm>
          <a:off x="3529013" y="1756677"/>
          <a:ext cx="21542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3" name="Equation" r:id="rId4" imgW="1168200" imgH="444240" progId="Equation.DSMT4">
                  <p:embed/>
                </p:oleObj>
              </mc:Choice>
              <mc:Fallback>
                <p:oleObj name="Equation" r:id="rId4" imgW="1168200" imgH="444240" progId="Equation.DSMT4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1756677"/>
                        <a:ext cx="21542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1550" y="3427413"/>
          <a:ext cx="22177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4" name="Equation" r:id="rId6" imgW="1193760" imgH="419040" progId="Equation.DSMT4">
                  <p:embed/>
                </p:oleObj>
              </mc:Choice>
              <mc:Fallback>
                <p:oleObj name="Equation" r:id="rId6" imgW="1193760" imgH="419040" progId="Equation.DSMT4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3427413"/>
                        <a:ext cx="2217738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0" name="AutoShape 14"/>
          <p:cNvSpPr>
            <a:spLocks noChangeArrowheads="1"/>
          </p:cNvSpPr>
          <p:nvPr/>
        </p:nvSpPr>
        <p:spPr bwMode="auto">
          <a:xfrm rot="5400000">
            <a:off x="46672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 rot="5400000">
            <a:off x="1343025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7716" name="Group 20"/>
          <p:cNvGrpSpPr>
            <a:grpSpLocks/>
          </p:cNvGrpSpPr>
          <p:nvPr/>
        </p:nvGrpSpPr>
        <p:grpSpPr bwMode="auto">
          <a:xfrm>
            <a:off x="1570038" y="4305300"/>
            <a:ext cx="6711950" cy="1184275"/>
            <a:chOff x="989" y="2712"/>
            <a:chExt cx="4228" cy="746"/>
          </a:xfrm>
        </p:grpSpPr>
        <p:sp>
          <p:nvSpPr>
            <p:cNvPr id="157715" name="Text Box 19"/>
            <p:cNvSpPr txBox="1">
              <a:spLocks noChangeArrowheads="1"/>
            </p:cNvSpPr>
            <p:nvPr/>
          </p:nvSpPr>
          <p:spPr bwMode="auto">
            <a:xfrm>
              <a:off x="989" y="2712"/>
              <a:ext cx="4228" cy="7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However,     will not be known until after we have selected the sample.  We will use the planning value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*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for    .</a:t>
              </a:r>
            </a:p>
          </p:txBody>
        </p:sp>
        <p:graphicFrame>
          <p:nvGraphicFramePr>
            <p:cNvPr id="157713" name="Object 17"/>
            <p:cNvGraphicFramePr>
              <a:graphicFrameLocks noChangeAspect="1"/>
            </p:cNvGraphicFramePr>
            <p:nvPr/>
          </p:nvGraphicFramePr>
          <p:xfrm>
            <a:off x="1846" y="2735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85" name="Equation" r:id="rId8" imgW="152280" imgH="190440" progId="Equation.DSMT4">
                    <p:embed/>
                  </p:oleObj>
                </mc:Choice>
                <mc:Fallback>
                  <p:oleObj name="Equation" r:id="rId8" imgW="152280" imgH="1904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" y="2735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714" name="Object 18"/>
            <p:cNvGraphicFramePr>
              <a:graphicFrameLocks noChangeAspect="1"/>
            </p:cNvGraphicFramePr>
            <p:nvPr/>
          </p:nvGraphicFramePr>
          <p:xfrm>
            <a:off x="1474" y="3203"/>
            <a:ext cx="204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86" name="Equation" r:id="rId10" imgW="152280" imgH="190440" progId="Equation.DSMT4">
                    <p:embed/>
                  </p:oleObj>
                </mc:Choice>
                <mc:Fallback>
                  <p:oleObj name="Equation" r:id="rId10" imgW="152280" imgH="1904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3203"/>
                          <a:ext cx="204" cy="255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 autoUpdateAnimBg="0"/>
      <p:bldP spid="157698" grpId="0" animBg="1"/>
      <p:bldP spid="157699" grpId="0" autoUpdateAnimBg="0"/>
      <p:bldP spid="157703" grpId="0" animBg="1"/>
      <p:bldP spid="157710" grpId="0" animBg="1"/>
      <p:bldP spid="1577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2044700" y="1981200"/>
            <a:ext cx="5772150" cy="4064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106488"/>
            <a:ext cx="7772400" cy="1366837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      There is a 1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 i="1">
                <a:latin typeface="Symbol" pitchFamily="18" charset="2"/>
              </a:rPr>
              <a:t></a:t>
            </a:r>
            <a:r>
              <a:rPr lang="en-US"/>
              <a:t>  probability that the value of a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sample mean will provide a margin of error of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or less.</a:t>
            </a:r>
          </a:p>
        </p:txBody>
      </p:sp>
      <p:graphicFrame>
        <p:nvGraphicFramePr>
          <p:cNvPr id="923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07263" y="1546225"/>
          <a:ext cx="8461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4" imgW="798480" imgH="353880" progId="Equation">
                  <p:embed/>
                </p:oleObj>
              </mc:Choice>
              <mc:Fallback>
                <p:oleObj name="Equation" r:id="rId4" imgW="798480" imgH="353880" progId="Equation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46225"/>
                        <a:ext cx="8461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9" name="Freeform 43"/>
          <p:cNvSpPr>
            <a:spLocks/>
          </p:cNvSpPr>
          <p:nvPr/>
        </p:nvSpPr>
        <p:spPr bwMode="auto">
          <a:xfrm>
            <a:off x="2581275" y="2152650"/>
            <a:ext cx="4403725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5" y="647"/>
              </a:cxn>
              <a:cxn ang="0">
                <a:pos x="963" y="754"/>
              </a:cxn>
              <a:cxn ang="0">
                <a:pos x="930" y="861"/>
              </a:cxn>
              <a:cxn ang="0">
                <a:pos x="901" y="975"/>
              </a:cxn>
              <a:cxn ang="0">
                <a:pos x="866" y="1088"/>
              </a:cxn>
              <a:cxn ang="0">
                <a:pos x="830" y="1194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8" y="1601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6" y="71"/>
                </a:lnTo>
                <a:lnTo>
                  <a:pt x="1234" y="108"/>
                </a:lnTo>
                <a:lnTo>
                  <a:pt x="1220" y="137"/>
                </a:lnTo>
                <a:lnTo>
                  <a:pt x="1196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5" y="647"/>
                </a:lnTo>
                <a:lnTo>
                  <a:pt x="983" y="685"/>
                </a:lnTo>
                <a:lnTo>
                  <a:pt x="971" y="724"/>
                </a:lnTo>
                <a:lnTo>
                  <a:pt x="963" y="754"/>
                </a:lnTo>
                <a:lnTo>
                  <a:pt x="951" y="791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11" y="940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6" y="1088"/>
                </a:lnTo>
                <a:lnTo>
                  <a:pt x="852" y="1123"/>
                </a:lnTo>
                <a:lnTo>
                  <a:pt x="840" y="1162"/>
                </a:lnTo>
                <a:lnTo>
                  <a:pt x="830" y="1194"/>
                </a:lnTo>
                <a:lnTo>
                  <a:pt x="819" y="1222"/>
                </a:lnTo>
                <a:lnTo>
                  <a:pt x="800" y="1263"/>
                </a:lnTo>
                <a:lnTo>
                  <a:pt x="786" y="1293"/>
                </a:lnTo>
                <a:lnTo>
                  <a:pt x="770" y="1328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09" y="1577"/>
                </a:lnTo>
                <a:lnTo>
                  <a:pt x="588" y="1601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0" y="1705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48" y="1885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62" y="181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3" y="167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0" name="Freeform 44"/>
          <p:cNvSpPr>
            <a:spLocks noChangeArrowheads="1"/>
          </p:cNvSpPr>
          <p:nvPr/>
        </p:nvSpPr>
        <p:spPr bwMode="auto">
          <a:xfrm>
            <a:off x="4776788" y="509428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4605338" y="5165725"/>
            <a:ext cx="3571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2247900" y="391795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6643688" y="391795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grpSp>
        <p:nvGrpSpPr>
          <p:cNvPr id="9264" name="Group 48"/>
          <p:cNvGrpSpPr>
            <a:grpSpLocks/>
          </p:cNvGrpSpPr>
          <p:nvPr/>
        </p:nvGrpSpPr>
        <p:grpSpPr bwMode="auto">
          <a:xfrm>
            <a:off x="3971925" y="3808413"/>
            <a:ext cx="1606550" cy="819150"/>
            <a:chOff x="2409" y="2379"/>
            <a:chExt cx="1012" cy="516"/>
          </a:xfrm>
        </p:grpSpPr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2409" y="2379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9266" name="Object 5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26" y="2704"/>
            <a:ext cx="136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2" name="Equation" r:id="rId6" imgW="201600" imgH="188640" progId="Equation.DSMT4">
                    <p:embed/>
                  </p:oleObj>
                </mc:Choice>
                <mc:Fallback>
                  <p:oleObj name="Equation" r:id="rId6" imgW="201600" imgH="188640" progId="Equation.DSMT4">
                    <p:embed/>
                    <p:pic>
                      <p:nvPicPr>
                        <p:cNvPr id="0" name="Picture 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2704"/>
                          <a:ext cx="136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1593903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67" name="Freeform 51"/>
          <p:cNvSpPr>
            <a:spLocks/>
          </p:cNvSpPr>
          <p:nvPr/>
        </p:nvSpPr>
        <p:spPr bwMode="auto">
          <a:xfrm>
            <a:off x="2519363" y="4913313"/>
            <a:ext cx="681037" cy="295275"/>
          </a:xfrm>
          <a:custGeom>
            <a:avLst/>
            <a:gdLst/>
            <a:ahLst/>
            <a:cxnLst>
              <a:cxn ang="0">
                <a:pos x="428" y="24"/>
              </a:cxn>
              <a:cxn ang="0">
                <a:pos x="429" y="12"/>
              </a:cxn>
              <a:cxn ang="0">
                <a:pos x="429" y="41"/>
              </a:cxn>
              <a:cxn ang="0">
                <a:pos x="429" y="62"/>
              </a:cxn>
              <a:cxn ang="0">
                <a:pos x="425" y="90"/>
              </a:cxn>
              <a:cxn ang="0">
                <a:pos x="426" y="113"/>
              </a:cxn>
              <a:cxn ang="0">
                <a:pos x="426" y="137"/>
              </a:cxn>
              <a:cxn ang="0">
                <a:pos x="428" y="159"/>
              </a:cxn>
              <a:cxn ang="0">
                <a:pos x="428" y="180"/>
              </a:cxn>
              <a:cxn ang="0">
                <a:pos x="2" y="186"/>
              </a:cxn>
              <a:cxn ang="0">
                <a:pos x="3" y="173"/>
              </a:cxn>
              <a:cxn ang="0">
                <a:pos x="0" y="174"/>
              </a:cxn>
              <a:cxn ang="0">
                <a:pos x="3" y="155"/>
              </a:cxn>
              <a:cxn ang="0">
                <a:pos x="21" y="150"/>
              </a:cxn>
              <a:cxn ang="0">
                <a:pos x="44" y="143"/>
              </a:cxn>
              <a:cxn ang="0">
                <a:pos x="74" y="134"/>
              </a:cxn>
              <a:cxn ang="0">
                <a:pos x="96" y="129"/>
              </a:cxn>
              <a:cxn ang="0">
                <a:pos x="119" y="120"/>
              </a:cxn>
              <a:cxn ang="0">
                <a:pos x="144" y="114"/>
              </a:cxn>
              <a:cxn ang="0">
                <a:pos x="170" y="105"/>
              </a:cxn>
              <a:cxn ang="0">
                <a:pos x="193" y="98"/>
              </a:cxn>
              <a:cxn ang="0">
                <a:pos x="213" y="87"/>
              </a:cxn>
              <a:cxn ang="0">
                <a:pos x="239" y="80"/>
              </a:cxn>
              <a:cxn ang="0">
                <a:pos x="266" y="71"/>
              </a:cxn>
              <a:cxn ang="0">
                <a:pos x="285" y="63"/>
              </a:cxn>
              <a:cxn ang="0">
                <a:pos x="313" y="50"/>
              </a:cxn>
              <a:cxn ang="0">
                <a:pos x="337" y="42"/>
              </a:cxn>
              <a:cxn ang="0">
                <a:pos x="362" y="30"/>
              </a:cxn>
              <a:cxn ang="0">
                <a:pos x="387" y="18"/>
              </a:cxn>
              <a:cxn ang="0">
                <a:pos x="409" y="10"/>
              </a:cxn>
              <a:cxn ang="0">
                <a:pos x="429" y="0"/>
              </a:cxn>
              <a:cxn ang="0">
                <a:pos x="429" y="0"/>
              </a:cxn>
            </a:cxnLst>
            <a:rect l="0" t="0" r="r" b="b"/>
            <a:pathLst>
              <a:path w="429" h="186">
                <a:moveTo>
                  <a:pt x="428" y="24"/>
                </a:moveTo>
                <a:lnTo>
                  <a:pt x="429" y="12"/>
                </a:lnTo>
                <a:lnTo>
                  <a:pt x="429" y="41"/>
                </a:lnTo>
                <a:lnTo>
                  <a:pt x="429" y="62"/>
                </a:lnTo>
                <a:lnTo>
                  <a:pt x="425" y="90"/>
                </a:lnTo>
                <a:lnTo>
                  <a:pt x="426" y="113"/>
                </a:lnTo>
                <a:lnTo>
                  <a:pt x="426" y="137"/>
                </a:lnTo>
                <a:lnTo>
                  <a:pt x="428" y="159"/>
                </a:lnTo>
                <a:lnTo>
                  <a:pt x="428" y="180"/>
                </a:lnTo>
                <a:lnTo>
                  <a:pt x="2" y="186"/>
                </a:lnTo>
                <a:lnTo>
                  <a:pt x="3" y="173"/>
                </a:lnTo>
                <a:lnTo>
                  <a:pt x="0" y="174"/>
                </a:lnTo>
                <a:lnTo>
                  <a:pt x="3" y="155"/>
                </a:lnTo>
                <a:lnTo>
                  <a:pt x="21" y="150"/>
                </a:lnTo>
                <a:lnTo>
                  <a:pt x="44" y="143"/>
                </a:lnTo>
                <a:lnTo>
                  <a:pt x="74" y="134"/>
                </a:lnTo>
                <a:lnTo>
                  <a:pt x="96" y="129"/>
                </a:lnTo>
                <a:lnTo>
                  <a:pt x="119" y="120"/>
                </a:lnTo>
                <a:lnTo>
                  <a:pt x="144" y="114"/>
                </a:lnTo>
                <a:lnTo>
                  <a:pt x="170" y="105"/>
                </a:lnTo>
                <a:lnTo>
                  <a:pt x="193" y="98"/>
                </a:lnTo>
                <a:lnTo>
                  <a:pt x="213" y="87"/>
                </a:lnTo>
                <a:lnTo>
                  <a:pt x="239" y="80"/>
                </a:lnTo>
                <a:lnTo>
                  <a:pt x="266" y="71"/>
                </a:lnTo>
                <a:lnTo>
                  <a:pt x="285" y="63"/>
                </a:lnTo>
                <a:lnTo>
                  <a:pt x="313" y="50"/>
                </a:lnTo>
                <a:lnTo>
                  <a:pt x="337" y="42"/>
                </a:lnTo>
                <a:lnTo>
                  <a:pt x="362" y="30"/>
                </a:lnTo>
                <a:lnTo>
                  <a:pt x="387" y="18"/>
                </a:lnTo>
                <a:lnTo>
                  <a:pt x="409" y="10"/>
                </a:lnTo>
                <a:lnTo>
                  <a:pt x="429" y="0"/>
                </a:lnTo>
                <a:lnTo>
                  <a:pt x="429" y="0"/>
                </a:lnTo>
              </a:path>
            </a:pathLst>
          </a:custGeom>
          <a:solidFill>
            <a:srgbClr val="00336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6391275" y="4945063"/>
            <a:ext cx="62865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5" y="163"/>
              </a:cxn>
              <a:cxn ang="0">
                <a:pos x="396" y="151"/>
              </a:cxn>
              <a:cxn ang="0">
                <a:pos x="396" y="141"/>
              </a:cxn>
              <a:cxn ang="0">
                <a:pos x="393" y="138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5" y="163"/>
                </a:lnTo>
                <a:lnTo>
                  <a:pt x="396" y="151"/>
                </a:lnTo>
                <a:lnTo>
                  <a:pt x="396" y="141"/>
                </a:lnTo>
                <a:lnTo>
                  <a:pt x="393" y="138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336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2724150" y="4464050"/>
            <a:ext cx="209550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H="1">
            <a:off x="6654800" y="4462463"/>
            <a:ext cx="2571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5430838" y="2533650"/>
            <a:ext cx="2008187" cy="1184275"/>
            <a:chOff x="3193" y="1531"/>
            <a:chExt cx="1265" cy="746"/>
          </a:xfrm>
        </p:grpSpPr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3193" y="1531"/>
              <a:ext cx="1265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 of </a:t>
              </a:r>
            </a:p>
          </p:txBody>
        </p:sp>
        <p:graphicFrame>
          <p:nvGraphicFramePr>
            <p:cNvPr id="9273" name="Object 5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74" y="2083"/>
            <a:ext cx="127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3" name="Equation" r:id="rId8" imgW="201600" imgH="188640" progId="Equation.2">
                    <p:embed/>
                  </p:oleObj>
                </mc:Choice>
                <mc:Fallback>
                  <p:oleObj name="Equation" r:id="rId8" imgW="201600" imgH="188640" progId="Equation.2">
                    <p:embed/>
                    <p:pic>
                      <p:nvPicPr>
                        <p:cNvPr id="0" name="Picture 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" y="2083"/>
                          <a:ext cx="127" cy="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3197225" y="46815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6392863" y="46815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76" name="Object 6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21563" y="5089525"/>
          <a:ext cx="21113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10" imgW="201600" imgH="188640" progId="Equation.DSMT4">
                  <p:embed/>
                </p:oleObj>
              </mc:Choice>
              <mc:Fallback>
                <p:oleObj name="Equation" r:id="rId10" imgW="201600" imgH="188640" progId="Equation.DSMT4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5089525"/>
                        <a:ext cx="211137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2306638" y="520700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420938" y="2078038"/>
            <a:ext cx="4683125" cy="2959100"/>
            <a:chOff x="1078" y="789"/>
            <a:chExt cx="2947" cy="1852"/>
          </a:xfrm>
        </p:grpSpPr>
        <p:sp>
          <p:nvSpPr>
            <p:cNvPr id="9286" name="Arc 70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rc 71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Arc 72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Arc 73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rc 74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Arc 75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2" name="AutoShape 76"/>
          <p:cNvSpPr>
            <a:spLocks noChangeArrowheads="1"/>
          </p:cNvSpPr>
          <p:nvPr/>
        </p:nvSpPr>
        <p:spPr bwMode="auto">
          <a:xfrm rot="5400000">
            <a:off x="1792288" y="3976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3" name="Freeform 77"/>
          <p:cNvSpPr>
            <a:spLocks noChangeArrowheads="1"/>
          </p:cNvSpPr>
          <p:nvPr/>
        </p:nvSpPr>
        <p:spPr bwMode="auto">
          <a:xfrm>
            <a:off x="4781550" y="5646738"/>
            <a:ext cx="1588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2" name="Group 86"/>
          <p:cNvGrpSpPr>
            <a:grpSpLocks/>
          </p:cNvGrpSpPr>
          <p:nvPr/>
        </p:nvGrpSpPr>
        <p:grpSpPr bwMode="auto">
          <a:xfrm>
            <a:off x="4786313" y="5592763"/>
            <a:ext cx="1595437" cy="363537"/>
            <a:chOff x="2895" y="3503"/>
            <a:chExt cx="1005" cy="229"/>
          </a:xfrm>
        </p:grpSpPr>
        <p:graphicFrame>
          <p:nvGraphicFramePr>
            <p:cNvPr id="9295" name="Object 7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4" y="3503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5" name="Equation" r:id="rId12" imgW="798480" imgH="353880" progId="Equation">
                    <p:embed/>
                  </p:oleObj>
                </mc:Choice>
                <mc:Fallback>
                  <p:oleObj name="Equation" r:id="rId12" imgW="798480" imgH="353880" progId="Equation">
                    <p:embed/>
                    <p:pic>
                      <p:nvPicPr>
                        <p:cNvPr id="0" name="Picture 7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3503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6" name="Line 80"/>
            <p:cNvSpPr>
              <a:spLocks noChangeShapeType="1"/>
            </p:cNvSpPr>
            <p:nvPr/>
          </p:nvSpPr>
          <p:spPr bwMode="auto">
            <a:xfrm>
              <a:off x="3717" y="361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81"/>
            <p:cNvSpPr>
              <a:spLocks noChangeShapeType="1"/>
            </p:cNvSpPr>
            <p:nvPr/>
          </p:nvSpPr>
          <p:spPr bwMode="auto">
            <a:xfrm flipH="1">
              <a:off x="289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01" name="Group 85"/>
          <p:cNvGrpSpPr>
            <a:grpSpLocks/>
          </p:cNvGrpSpPr>
          <p:nvPr/>
        </p:nvGrpSpPr>
        <p:grpSpPr bwMode="auto">
          <a:xfrm>
            <a:off x="3195638" y="5588000"/>
            <a:ext cx="1595437" cy="363538"/>
            <a:chOff x="1893" y="3500"/>
            <a:chExt cx="1005" cy="229"/>
          </a:xfrm>
        </p:grpSpPr>
        <p:graphicFrame>
          <p:nvGraphicFramePr>
            <p:cNvPr id="9298" name="Object 8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52" y="3500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6" name="Equation" r:id="rId14" imgW="798480" imgH="353880" progId="Equation">
                    <p:embed/>
                  </p:oleObj>
                </mc:Choice>
                <mc:Fallback>
                  <p:oleObj name="Equation" r:id="rId14" imgW="798480" imgH="353880" progId="Equation">
                    <p:embed/>
                    <p:pic>
                      <p:nvPicPr>
                        <p:cNvPr id="0" name="Picture 8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3500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99" name="Line 83"/>
            <p:cNvSpPr>
              <a:spLocks noChangeShapeType="1"/>
            </p:cNvSpPr>
            <p:nvPr/>
          </p:nvSpPr>
          <p:spPr bwMode="auto">
            <a:xfrm>
              <a:off x="271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 flipH="1">
              <a:off x="1893" y="3606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04" name="Rectangle 88"/>
          <p:cNvSpPr>
            <a:spLocks noChangeArrowheads="1"/>
          </p:cNvSpPr>
          <p:nvPr/>
        </p:nvSpPr>
        <p:spPr bwMode="auto">
          <a:xfrm>
            <a:off x="685800" y="155575"/>
            <a:ext cx="7772400" cy="81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3" grpId="0" animBg="1"/>
      <p:bldP spid="9259" grpId="0" animBg="1"/>
      <p:bldP spid="9260" grpId="0" animBg="1"/>
      <p:bldP spid="9261" grpId="0" autoUpdateAnimBg="0"/>
      <p:bldP spid="9262" grpId="0" autoUpdateAnimBg="0"/>
      <p:bldP spid="9263" grpId="0" autoUpdateAnimBg="0"/>
      <p:bldP spid="9267" grpId="0" animBg="1"/>
      <p:bldP spid="9268" grpId="0" animBg="1"/>
      <p:bldP spid="9269" grpId="0" animBg="1"/>
      <p:bldP spid="9270" grpId="0" animBg="1"/>
      <p:bldP spid="9274" grpId="0" animBg="1"/>
      <p:bldP spid="9275" grpId="0" animBg="1"/>
      <p:bldP spid="9277" grpId="0" animBg="1"/>
      <p:bldP spid="9292" grpId="0" animBg="1"/>
      <p:bldP spid="929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181822" y="1645253"/>
            <a:ext cx="2836863" cy="12334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 rot="5400000">
            <a:off x="2867025" y="2184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371600" y="2997200"/>
            <a:ext cx="6838950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planning value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chosen by: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  Using the sample proportion from a previous sample of the same or similar units, or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2.  Selecting a preliminary sample and using the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sample proportion from this sample.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  Use judgment or a “best guess” for a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 value.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4.  Otherwise, use .50 as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 value.</a:t>
            </a:r>
          </a:p>
        </p:txBody>
      </p:sp>
      <p:graphicFrame>
        <p:nvGraphicFramePr>
          <p:cNvPr id="18432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97439"/>
              </p:ext>
            </p:extLst>
          </p:nvPr>
        </p:nvGraphicFramePr>
        <p:xfrm>
          <a:off x="3417888" y="1820520"/>
          <a:ext cx="24066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Equation" r:id="rId4" imgW="1295280" imgH="419040" progId="Equation.DSMT4">
                  <p:embed/>
                </p:oleObj>
              </mc:Choice>
              <mc:Fallback>
                <p:oleObj name="Equation" r:id="rId4" imgW="1295280" imgH="419040" progId="Equation.DSMT4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1820520"/>
                        <a:ext cx="24066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11200" y="1117600"/>
            <a:ext cx="77724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Necessary Sample Size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 rot="5400000">
            <a:off x="46672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  <p:bldP spid="184325" grpId="0" autoUpdateAnimBg="0"/>
      <p:bldP spid="184327" grpId="0" autoUpdateAnimBg="0"/>
      <p:bldP spid="1843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4263" y="1628775"/>
            <a:ext cx="7442200" cy="3043238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  Suppose that PSI would like a .99 probability that</a:t>
            </a:r>
          </a:p>
          <a:p>
            <a:pPr>
              <a:buFont typeface="Monotype Sorts" pitchFamily="2" charset="2"/>
              <a:buNone/>
            </a:pPr>
            <a:r>
              <a:rPr lang="en-US"/>
              <a:t>the sample proportion is within + .03 of the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population proportion.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 How large a sample size is needed to meet the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required precision?  (A previous sample of similar</a:t>
            </a:r>
          </a:p>
          <a:p>
            <a:pPr>
              <a:buFont typeface="Monotype Sorts" pitchFamily="2" charset="2"/>
              <a:buNone/>
            </a:pPr>
            <a:r>
              <a:rPr lang="en-US"/>
              <a:t>units yielded .44 for the sample proportion.)</a:t>
            </a:r>
          </a:p>
        </p:txBody>
      </p:sp>
      <p:sp>
        <p:nvSpPr>
          <p:cNvPr id="27747" name="Rectangle 99"/>
          <p:cNvSpPr>
            <a:spLocks noGrp="1" noChangeArrowheads="1"/>
          </p:cNvSpPr>
          <p:nvPr>
            <p:ph type="title"/>
          </p:nvPr>
        </p:nvSpPr>
        <p:spPr>
          <a:xfrm>
            <a:off x="685800" y="166688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Sample Size for an Interval Estimate</a:t>
            </a:r>
            <a:br>
              <a:rPr lang="en-US"/>
            </a:br>
            <a:r>
              <a:rPr lang="en-US"/>
              <a:t>of a Population Proportion</a:t>
            </a:r>
          </a:p>
        </p:txBody>
      </p:sp>
      <p:sp>
        <p:nvSpPr>
          <p:cNvPr id="27791" name="Rectangle 143"/>
          <p:cNvSpPr>
            <a:spLocks noChangeArrowheads="1"/>
          </p:cNvSpPr>
          <p:nvPr/>
        </p:nvSpPr>
        <p:spPr bwMode="auto">
          <a:xfrm>
            <a:off x="711200" y="1114425"/>
            <a:ext cx="6000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Political Science, Inc.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792" name="AutoShape 144"/>
          <p:cNvSpPr>
            <a:spLocks noChangeArrowheads="1"/>
          </p:cNvSpPr>
          <p:nvPr/>
        </p:nvSpPr>
        <p:spPr bwMode="auto">
          <a:xfrm rot="5400000">
            <a:off x="771525" y="1790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79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685800" y="2300288"/>
            <a:ext cx="821055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At 99% confidence,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.005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2.576.  Recall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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.44.</a:t>
            </a:r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990600" y="3943350"/>
            <a:ext cx="7143750" cy="11620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 rot="5400000">
            <a:off x="63817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 rot="5400000">
            <a:off x="638175" y="2432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 rot="5400000">
            <a:off x="638175" y="4432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786435" y="3105150"/>
            <a:ext cx="990600" cy="4381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028700" y="3943350"/>
            <a:ext cx="7696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sample of size 1817 is needed to reach a desired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precision of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+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.03 at 99% confidence.</a:t>
            </a:r>
          </a:p>
        </p:txBody>
      </p:sp>
      <p:graphicFrame>
        <p:nvGraphicFramePr>
          <p:cNvPr id="15873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32584"/>
              </p:ext>
            </p:extLst>
          </p:nvPr>
        </p:nvGraphicFramePr>
        <p:xfrm>
          <a:off x="1479550" y="2844800"/>
          <a:ext cx="61769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6" name="Equation" r:id="rId4" imgW="2628720" imgH="406080" progId="Equation.DSMT4">
                  <p:embed/>
                </p:oleObj>
              </mc:Choice>
              <mc:Fallback>
                <p:oleObj name="Equation" r:id="rId4" imgW="2628720" imgH="4060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844800"/>
                        <a:ext cx="6176963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  <p:graphicFrame>
        <p:nvGraphicFramePr>
          <p:cNvPr id="158776" name="Object 5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8206"/>
              </p:ext>
            </p:extLst>
          </p:nvPr>
        </p:nvGraphicFramePr>
        <p:xfrm>
          <a:off x="3146425" y="1320800"/>
          <a:ext cx="28067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7" name="Equation" r:id="rId6" imgW="3073320" imgH="990360" progId="Equation.DSMT4">
                  <p:embed/>
                </p:oleObj>
              </mc:Choice>
              <mc:Fallback>
                <p:oleObj name="Equation" r:id="rId6" imgW="3073320" imgH="9903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320800"/>
                        <a:ext cx="28067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6645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  <p:bldP spid="158778" grpId="0" animBg="1"/>
      <p:bldP spid="158724" grpId="0" animBg="1"/>
      <p:bldP spid="158725" grpId="0" animBg="1"/>
      <p:bldP spid="158726" grpId="0" animBg="1"/>
      <p:bldP spid="158727" grpId="0" animBg="1"/>
      <p:bldP spid="15872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895350"/>
            <a:ext cx="7772400" cy="270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We used .44 as the best estimate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the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preceding expression.  If no information is available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about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then .5 is often assumed because it provides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highest possible sample size.  If we had used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.5, the recommended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would have been 1843.</a:t>
            </a:r>
          </a:p>
        </p:txBody>
      </p:sp>
      <p:sp>
        <p:nvSpPr>
          <p:cNvPr id="101475" name="Rectangle 99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Size for an Interval Estimate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 Population Proportion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End of Chapter 8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797300" y="30480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3941763" y="2133600"/>
            <a:ext cx="1681162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3"/>
          <p:cNvSpPr>
            <a:spLocks/>
          </p:cNvSpPr>
          <p:nvPr/>
        </p:nvSpPr>
        <p:spPr bwMode="auto">
          <a:xfrm>
            <a:off x="2359025" y="1130300"/>
            <a:ext cx="4421188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88" y="652"/>
              </a:cxn>
              <a:cxn ang="0">
                <a:pos x="957" y="756"/>
              </a:cxn>
              <a:cxn ang="0">
                <a:pos x="930" y="861"/>
              </a:cxn>
              <a:cxn ang="0">
                <a:pos x="901" y="975"/>
              </a:cxn>
              <a:cxn ang="0">
                <a:pos x="867" y="1075"/>
              </a:cxn>
              <a:cxn ang="0">
                <a:pos x="826" y="1184"/>
              </a:cxn>
              <a:cxn ang="0">
                <a:pos x="782" y="1288"/>
              </a:cxn>
              <a:cxn ang="0">
                <a:pos x="730" y="1397"/>
              </a:cxn>
              <a:cxn ang="0">
                <a:pos x="664" y="1508"/>
              </a:cxn>
              <a:cxn ang="0">
                <a:pos x="587" y="1597"/>
              </a:cxn>
              <a:cxn ang="0">
                <a:pos x="487" y="1679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85" y="1924"/>
              </a:cxn>
              <a:cxn ang="0">
                <a:pos x="2717" y="1876"/>
              </a:cxn>
              <a:cxn ang="0">
                <a:pos x="2622" y="1845"/>
              </a:cxn>
              <a:cxn ang="0">
                <a:pos x="2507" y="1807"/>
              </a:cxn>
              <a:cxn ang="0">
                <a:pos x="2396" y="1755"/>
              </a:cxn>
              <a:cxn ang="0">
                <a:pos x="2273" y="1694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15" y="1399"/>
              </a:cxn>
              <a:cxn ang="0">
                <a:pos x="1967" y="1297"/>
              </a:cxn>
              <a:cxn ang="0">
                <a:pos x="1922" y="1195"/>
              </a:cxn>
              <a:cxn ang="0">
                <a:pos x="1888" y="1102"/>
              </a:cxn>
              <a:cxn ang="0">
                <a:pos x="1856" y="1009"/>
              </a:cxn>
              <a:cxn ang="0">
                <a:pos x="1825" y="892"/>
              </a:cxn>
              <a:cxn ang="0">
                <a:pos x="1798" y="782"/>
              </a:cxn>
              <a:cxn ang="0">
                <a:pos x="1754" y="655"/>
              </a:cxn>
              <a:cxn ang="0">
                <a:pos x="1712" y="524"/>
              </a:cxn>
              <a:cxn ang="0">
                <a:pos x="1667" y="413"/>
              </a:cxn>
              <a:cxn ang="0">
                <a:pos x="1625" y="319"/>
              </a:cxn>
              <a:cxn ang="0">
                <a:pos x="1586" y="233"/>
              </a:cxn>
              <a:cxn ang="0">
                <a:pos x="1544" y="158"/>
              </a:cxn>
              <a:cxn ang="0">
                <a:pos x="1567" y="197"/>
              </a:cxn>
              <a:cxn ang="0">
                <a:pos x="1540" y="151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85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19" y="572"/>
                </a:lnTo>
                <a:lnTo>
                  <a:pt x="1008" y="606"/>
                </a:lnTo>
                <a:lnTo>
                  <a:pt x="988" y="652"/>
                </a:lnTo>
                <a:lnTo>
                  <a:pt x="979" y="688"/>
                </a:lnTo>
                <a:lnTo>
                  <a:pt x="965" y="726"/>
                </a:lnTo>
                <a:lnTo>
                  <a:pt x="957" y="756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19" y="901"/>
                </a:lnTo>
                <a:lnTo>
                  <a:pt x="908" y="942"/>
                </a:lnTo>
                <a:lnTo>
                  <a:pt x="901" y="975"/>
                </a:lnTo>
                <a:lnTo>
                  <a:pt x="890" y="1003"/>
                </a:lnTo>
                <a:lnTo>
                  <a:pt x="881" y="1037"/>
                </a:lnTo>
                <a:lnTo>
                  <a:pt x="867" y="1075"/>
                </a:lnTo>
                <a:lnTo>
                  <a:pt x="852" y="1123"/>
                </a:lnTo>
                <a:lnTo>
                  <a:pt x="839" y="1148"/>
                </a:lnTo>
                <a:lnTo>
                  <a:pt x="826" y="1184"/>
                </a:lnTo>
                <a:lnTo>
                  <a:pt x="817" y="1211"/>
                </a:lnTo>
                <a:lnTo>
                  <a:pt x="800" y="1247"/>
                </a:lnTo>
                <a:lnTo>
                  <a:pt x="782" y="1288"/>
                </a:lnTo>
                <a:lnTo>
                  <a:pt x="766" y="1325"/>
                </a:lnTo>
                <a:lnTo>
                  <a:pt x="746" y="1360"/>
                </a:lnTo>
                <a:lnTo>
                  <a:pt x="730" y="1397"/>
                </a:lnTo>
                <a:lnTo>
                  <a:pt x="710" y="1433"/>
                </a:lnTo>
                <a:lnTo>
                  <a:pt x="686" y="1472"/>
                </a:lnTo>
                <a:lnTo>
                  <a:pt x="664" y="1508"/>
                </a:lnTo>
                <a:lnTo>
                  <a:pt x="635" y="1543"/>
                </a:lnTo>
                <a:lnTo>
                  <a:pt x="613" y="1571"/>
                </a:lnTo>
                <a:lnTo>
                  <a:pt x="587" y="1597"/>
                </a:lnTo>
                <a:lnTo>
                  <a:pt x="559" y="1628"/>
                </a:lnTo>
                <a:lnTo>
                  <a:pt x="535" y="1648"/>
                </a:lnTo>
                <a:lnTo>
                  <a:pt x="487" y="1679"/>
                </a:lnTo>
                <a:lnTo>
                  <a:pt x="451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85" y="1924"/>
                </a:lnTo>
                <a:lnTo>
                  <a:pt x="2782" y="1895"/>
                </a:lnTo>
                <a:lnTo>
                  <a:pt x="2750" y="1888"/>
                </a:lnTo>
                <a:lnTo>
                  <a:pt x="2717" y="1876"/>
                </a:lnTo>
                <a:lnTo>
                  <a:pt x="2684" y="1865"/>
                </a:lnTo>
                <a:lnTo>
                  <a:pt x="2653" y="1856"/>
                </a:lnTo>
                <a:lnTo>
                  <a:pt x="2622" y="1845"/>
                </a:lnTo>
                <a:lnTo>
                  <a:pt x="2594" y="1837"/>
                </a:lnTo>
                <a:lnTo>
                  <a:pt x="2558" y="1825"/>
                </a:lnTo>
                <a:lnTo>
                  <a:pt x="2507" y="1807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57" y="1741"/>
                </a:lnTo>
                <a:lnTo>
                  <a:pt x="2312" y="1717"/>
                </a:lnTo>
                <a:lnTo>
                  <a:pt x="2273" y="1694"/>
                </a:lnTo>
                <a:lnTo>
                  <a:pt x="2255" y="1682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71" y="1613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5" y="1429"/>
                </a:lnTo>
                <a:lnTo>
                  <a:pt x="2015" y="1399"/>
                </a:lnTo>
                <a:lnTo>
                  <a:pt x="1999" y="1363"/>
                </a:lnTo>
                <a:lnTo>
                  <a:pt x="1979" y="1328"/>
                </a:lnTo>
                <a:lnTo>
                  <a:pt x="1967" y="1297"/>
                </a:lnTo>
                <a:lnTo>
                  <a:pt x="1954" y="1267"/>
                </a:lnTo>
                <a:lnTo>
                  <a:pt x="1939" y="1235"/>
                </a:lnTo>
                <a:lnTo>
                  <a:pt x="1922" y="1195"/>
                </a:lnTo>
                <a:lnTo>
                  <a:pt x="1909" y="1160"/>
                </a:lnTo>
                <a:lnTo>
                  <a:pt x="1900" y="1135"/>
                </a:lnTo>
                <a:lnTo>
                  <a:pt x="1888" y="1102"/>
                </a:lnTo>
                <a:lnTo>
                  <a:pt x="1879" y="1073"/>
                </a:lnTo>
                <a:lnTo>
                  <a:pt x="1867" y="1043"/>
                </a:lnTo>
                <a:lnTo>
                  <a:pt x="1856" y="1009"/>
                </a:lnTo>
                <a:lnTo>
                  <a:pt x="1847" y="970"/>
                </a:lnTo>
                <a:lnTo>
                  <a:pt x="1835" y="932"/>
                </a:lnTo>
                <a:lnTo>
                  <a:pt x="1825" y="892"/>
                </a:lnTo>
                <a:lnTo>
                  <a:pt x="1813" y="850"/>
                </a:lnTo>
                <a:lnTo>
                  <a:pt x="1802" y="812"/>
                </a:lnTo>
                <a:lnTo>
                  <a:pt x="1798" y="782"/>
                </a:lnTo>
                <a:lnTo>
                  <a:pt x="1784" y="745"/>
                </a:lnTo>
                <a:lnTo>
                  <a:pt x="1771" y="706"/>
                </a:lnTo>
                <a:lnTo>
                  <a:pt x="1754" y="655"/>
                </a:lnTo>
                <a:lnTo>
                  <a:pt x="1736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2" y="451"/>
                </a:lnTo>
                <a:lnTo>
                  <a:pt x="1667" y="413"/>
                </a:lnTo>
                <a:lnTo>
                  <a:pt x="1640" y="349"/>
                </a:lnTo>
                <a:lnTo>
                  <a:pt x="1655" y="386"/>
                </a:lnTo>
                <a:lnTo>
                  <a:pt x="1625" y="319"/>
                </a:lnTo>
                <a:lnTo>
                  <a:pt x="1618" y="298"/>
                </a:lnTo>
                <a:lnTo>
                  <a:pt x="1603" y="268"/>
                </a:lnTo>
                <a:lnTo>
                  <a:pt x="1586" y="233"/>
                </a:lnTo>
                <a:lnTo>
                  <a:pt x="1562" y="188"/>
                </a:lnTo>
                <a:lnTo>
                  <a:pt x="1556" y="178"/>
                </a:lnTo>
                <a:lnTo>
                  <a:pt x="1544" y="158"/>
                </a:lnTo>
                <a:lnTo>
                  <a:pt x="1526" y="128"/>
                </a:lnTo>
                <a:lnTo>
                  <a:pt x="1535" y="145"/>
                </a:lnTo>
                <a:lnTo>
                  <a:pt x="1567" y="197"/>
                </a:lnTo>
                <a:lnTo>
                  <a:pt x="1576" y="215"/>
                </a:lnTo>
                <a:lnTo>
                  <a:pt x="1550" y="169"/>
                </a:lnTo>
                <a:lnTo>
                  <a:pt x="1540" y="151"/>
                </a:lnTo>
                <a:lnTo>
                  <a:pt x="1507" y="107"/>
                </a:lnTo>
                <a:lnTo>
                  <a:pt x="1490" y="82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8" name="Freeform 4"/>
          <p:cNvSpPr>
            <a:spLocks noChangeArrowheads="1"/>
          </p:cNvSpPr>
          <p:nvPr/>
        </p:nvSpPr>
        <p:spPr bwMode="auto">
          <a:xfrm>
            <a:off x="4560888" y="411003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376738" y="4143375"/>
            <a:ext cx="3571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286000" y="2971800"/>
            <a:ext cx="709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072188" y="2971800"/>
            <a:ext cx="709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</a:t>
            </a:r>
            <a:r>
              <a:rPr lang="en-US" sz="2400">
                <a:effectLst/>
                <a:latin typeface="Book Antiqua" pitchFamily="18" charset="0"/>
              </a:rPr>
              <a:t>/2</a:t>
            </a:r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3743325" y="2786063"/>
            <a:ext cx="1606550" cy="819150"/>
            <a:chOff x="2409" y="2379"/>
            <a:chExt cx="1012" cy="516"/>
          </a:xfrm>
        </p:grpSpPr>
        <p:sp>
          <p:nvSpPr>
            <p:cNvPr id="144393" name="Rectangle 9"/>
            <p:cNvSpPr>
              <a:spLocks noChangeArrowheads="1"/>
            </p:cNvSpPr>
            <p:nvPr/>
          </p:nvSpPr>
          <p:spPr bwMode="auto">
            <a:xfrm>
              <a:off x="2409" y="2379"/>
              <a:ext cx="1012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1 - </a:t>
              </a:r>
              <a:r>
                <a:rPr lang="en-US" sz="2400" i="1">
                  <a:effectLst/>
                  <a:latin typeface="Symbol" pitchFamily="18" charset="2"/>
                </a:rPr>
                <a:t></a:t>
              </a:r>
              <a:r>
                <a:rPr lang="en-US" sz="2400">
                  <a:effectLst/>
                  <a:latin typeface="Book Antiqua" pitchFamily="18" charset="0"/>
                </a:rPr>
                <a:t>  of all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values</a:t>
              </a:r>
            </a:p>
          </p:txBody>
        </p:sp>
        <p:graphicFrame>
          <p:nvGraphicFramePr>
            <p:cNvPr id="14439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26" y="2704"/>
            <a:ext cx="136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66" name="Equation" r:id="rId4" imgW="201600" imgH="188640" progId="Equation.DSMT4">
                    <p:embed/>
                  </p:oleObj>
                </mc:Choice>
                <mc:Fallback>
                  <p:oleObj name="Equation" r:id="rId4" imgW="201600" imgH="188640" progId="Equation.DSMT4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2704"/>
                          <a:ext cx="136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1593903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395" name="Freeform 11"/>
          <p:cNvSpPr>
            <a:spLocks/>
          </p:cNvSpPr>
          <p:nvPr/>
        </p:nvSpPr>
        <p:spPr bwMode="auto">
          <a:xfrm>
            <a:off x="2293938" y="3890963"/>
            <a:ext cx="677862" cy="293687"/>
          </a:xfrm>
          <a:custGeom>
            <a:avLst/>
            <a:gdLst/>
            <a:ahLst/>
            <a:cxnLst>
              <a:cxn ang="0">
                <a:pos x="426" y="24"/>
              </a:cxn>
              <a:cxn ang="0">
                <a:pos x="427" y="12"/>
              </a:cxn>
              <a:cxn ang="0">
                <a:pos x="426" y="41"/>
              </a:cxn>
              <a:cxn ang="0">
                <a:pos x="424" y="66"/>
              </a:cxn>
              <a:cxn ang="0">
                <a:pos x="424" y="87"/>
              </a:cxn>
              <a:cxn ang="0">
                <a:pos x="426" y="114"/>
              </a:cxn>
              <a:cxn ang="0">
                <a:pos x="426" y="137"/>
              </a:cxn>
              <a:cxn ang="0">
                <a:pos x="426" y="161"/>
              </a:cxn>
              <a:cxn ang="0">
                <a:pos x="426" y="183"/>
              </a:cxn>
              <a:cxn ang="0">
                <a:pos x="0" y="185"/>
              </a:cxn>
              <a:cxn ang="0">
                <a:pos x="0" y="177"/>
              </a:cxn>
              <a:cxn ang="0">
                <a:pos x="0" y="171"/>
              </a:cxn>
              <a:cxn ang="0">
                <a:pos x="1" y="162"/>
              </a:cxn>
              <a:cxn ang="0">
                <a:pos x="19" y="153"/>
              </a:cxn>
              <a:cxn ang="0">
                <a:pos x="51" y="143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4" y="114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1" y="50"/>
              </a:cxn>
              <a:cxn ang="0">
                <a:pos x="335" y="42"/>
              </a:cxn>
              <a:cxn ang="0">
                <a:pos x="360" y="30"/>
              </a:cxn>
              <a:cxn ang="0">
                <a:pos x="382" y="18"/>
              </a:cxn>
              <a:cxn ang="0">
                <a:pos x="409" y="6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6" y="24"/>
                </a:moveTo>
                <a:lnTo>
                  <a:pt x="427" y="12"/>
                </a:lnTo>
                <a:lnTo>
                  <a:pt x="426" y="41"/>
                </a:lnTo>
                <a:lnTo>
                  <a:pt x="424" y="66"/>
                </a:lnTo>
                <a:lnTo>
                  <a:pt x="424" y="87"/>
                </a:lnTo>
                <a:lnTo>
                  <a:pt x="426" y="114"/>
                </a:lnTo>
                <a:lnTo>
                  <a:pt x="426" y="137"/>
                </a:lnTo>
                <a:lnTo>
                  <a:pt x="426" y="161"/>
                </a:lnTo>
                <a:lnTo>
                  <a:pt x="426" y="183"/>
                </a:lnTo>
                <a:lnTo>
                  <a:pt x="0" y="185"/>
                </a:lnTo>
                <a:lnTo>
                  <a:pt x="0" y="177"/>
                </a:lnTo>
                <a:lnTo>
                  <a:pt x="0" y="171"/>
                </a:lnTo>
                <a:lnTo>
                  <a:pt x="1" y="162"/>
                </a:lnTo>
                <a:lnTo>
                  <a:pt x="19" y="153"/>
                </a:lnTo>
                <a:lnTo>
                  <a:pt x="51" y="143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4" y="114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1" y="50"/>
                </a:lnTo>
                <a:lnTo>
                  <a:pt x="335" y="42"/>
                </a:lnTo>
                <a:lnTo>
                  <a:pt x="360" y="30"/>
                </a:lnTo>
                <a:lnTo>
                  <a:pt x="382" y="18"/>
                </a:lnTo>
                <a:lnTo>
                  <a:pt x="409" y="6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6" name="Freeform 12"/>
          <p:cNvSpPr>
            <a:spLocks/>
          </p:cNvSpPr>
          <p:nvPr/>
        </p:nvSpPr>
        <p:spPr bwMode="auto">
          <a:xfrm>
            <a:off x="6162675" y="3922713"/>
            <a:ext cx="62865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6" y="166"/>
              </a:cxn>
              <a:cxn ang="0">
                <a:pos x="395" y="157"/>
              </a:cxn>
              <a:cxn ang="0">
                <a:pos x="395" y="147"/>
              </a:cxn>
              <a:cxn ang="0">
                <a:pos x="395" y="141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6" y="166"/>
                </a:lnTo>
                <a:lnTo>
                  <a:pt x="395" y="157"/>
                </a:lnTo>
                <a:lnTo>
                  <a:pt x="395" y="147"/>
                </a:lnTo>
                <a:lnTo>
                  <a:pt x="395" y="141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rgbClr val="00206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2667000" y="3498850"/>
            <a:ext cx="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6464300" y="3516313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46" name="Group 62"/>
          <p:cNvGrpSpPr>
            <a:grpSpLocks/>
          </p:cNvGrpSpPr>
          <p:nvPr/>
        </p:nvGrpSpPr>
        <p:grpSpPr bwMode="auto">
          <a:xfrm>
            <a:off x="5202238" y="1511300"/>
            <a:ext cx="2008187" cy="1184275"/>
            <a:chOff x="3277" y="952"/>
            <a:chExt cx="1265" cy="746"/>
          </a:xfrm>
        </p:grpSpPr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3277" y="952"/>
              <a:ext cx="1265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Sampling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distribution</a:t>
              </a:r>
            </a:p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      of </a:t>
              </a:r>
            </a:p>
          </p:txBody>
        </p:sp>
        <p:graphicFrame>
          <p:nvGraphicFramePr>
            <p:cNvPr id="144401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54" y="1504"/>
            <a:ext cx="135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67" name="Equation" r:id="rId6" imgW="201600" imgH="188640" progId="Equation.2">
                    <p:embed/>
                  </p:oleObj>
                </mc:Choice>
                <mc:Fallback>
                  <p:oleObj name="Equation" r:id="rId6" imgW="201600" imgH="188640" progId="Equation.2">
                    <p:embed/>
                    <p:pic>
                      <p:nvPicPr>
                        <p:cNvPr id="0" name="Picture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" y="1504"/>
                          <a:ext cx="135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2968625" y="37163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6164263" y="37163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04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29463" y="4073525"/>
          <a:ext cx="230187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8" name="Equation" r:id="rId8" imgW="201600" imgH="188640" progId="Equation.DSMT4">
                  <p:embed/>
                </p:oleObj>
              </mc:Choice>
              <mc:Fallback>
                <p:oleObj name="Equation" r:id="rId8" imgW="201600" imgH="188640" progId="Equation.DSMT4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4073525"/>
                        <a:ext cx="230187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5" name="Line 21"/>
          <p:cNvSpPr>
            <a:spLocks noChangeShapeType="1"/>
          </p:cNvSpPr>
          <p:nvPr/>
        </p:nvSpPr>
        <p:spPr bwMode="auto">
          <a:xfrm>
            <a:off x="2078038" y="4184650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06" name="Group 22"/>
          <p:cNvGrpSpPr>
            <a:grpSpLocks/>
          </p:cNvGrpSpPr>
          <p:nvPr/>
        </p:nvGrpSpPr>
        <p:grpSpPr bwMode="auto">
          <a:xfrm>
            <a:off x="2192338" y="1055688"/>
            <a:ext cx="4683125" cy="2959100"/>
            <a:chOff x="1078" y="789"/>
            <a:chExt cx="2947" cy="1852"/>
          </a:xfrm>
        </p:grpSpPr>
        <p:sp>
          <p:nvSpPr>
            <p:cNvPr id="144407" name="Arc 23"/>
            <p:cNvSpPr>
              <a:spLocks/>
            </p:cNvSpPr>
            <p:nvPr/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8" name="Arc 24"/>
            <p:cNvSpPr>
              <a:spLocks/>
            </p:cNvSpPr>
            <p:nvPr/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9" name="Arc 25"/>
            <p:cNvSpPr>
              <a:spLocks/>
            </p:cNvSpPr>
            <p:nvPr/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Arc 26"/>
            <p:cNvSpPr>
              <a:spLocks/>
            </p:cNvSpPr>
            <p:nvPr/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Arc 27"/>
            <p:cNvSpPr>
              <a:spLocks/>
            </p:cNvSpPr>
            <p:nvPr/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2" name="Arc 28"/>
            <p:cNvSpPr>
              <a:spLocks/>
            </p:cNvSpPr>
            <p:nvPr/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5" name="Group 31"/>
          <p:cNvGrpSpPr>
            <a:grpSpLocks/>
          </p:cNvGrpSpPr>
          <p:nvPr/>
        </p:nvGrpSpPr>
        <p:grpSpPr bwMode="auto">
          <a:xfrm>
            <a:off x="4581525" y="4570413"/>
            <a:ext cx="1571625" cy="363537"/>
            <a:chOff x="2895" y="3503"/>
            <a:chExt cx="1005" cy="229"/>
          </a:xfrm>
        </p:grpSpPr>
        <p:graphicFrame>
          <p:nvGraphicFramePr>
            <p:cNvPr id="144416" name="Object 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4" y="3503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69" name="Equation" r:id="rId10" imgW="798480" imgH="353880" progId="Equation">
                    <p:embed/>
                  </p:oleObj>
                </mc:Choice>
                <mc:Fallback>
                  <p:oleObj name="Equation" r:id="rId10" imgW="798480" imgH="353880" progId="Equation">
                    <p:embed/>
                    <p:pic>
                      <p:nvPicPr>
                        <p:cNvPr id="0" name="Picture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3503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>
              <a:off x="3717" y="3612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 flipH="1">
              <a:off x="289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9" name="Group 35"/>
          <p:cNvGrpSpPr>
            <a:grpSpLocks/>
          </p:cNvGrpSpPr>
          <p:nvPr/>
        </p:nvGrpSpPr>
        <p:grpSpPr bwMode="auto">
          <a:xfrm>
            <a:off x="2967038" y="4565650"/>
            <a:ext cx="1576387" cy="363538"/>
            <a:chOff x="1893" y="3500"/>
            <a:chExt cx="1005" cy="229"/>
          </a:xfrm>
        </p:grpSpPr>
        <p:graphicFrame>
          <p:nvGraphicFramePr>
            <p:cNvPr id="144420" name="Object 3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52" y="3500"/>
            <a:ext cx="533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70" name="Equation" r:id="rId12" imgW="798480" imgH="353880" progId="Equation">
                    <p:embed/>
                  </p:oleObj>
                </mc:Choice>
                <mc:Fallback>
                  <p:oleObj name="Equation" r:id="rId12" imgW="798480" imgH="353880" progId="Equation">
                    <p:embed/>
                    <p:pic>
                      <p:nvPicPr>
                        <p:cNvPr id="0" name="Picture 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3500"/>
                          <a:ext cx="533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21" name="Line 37"/>
            <p:cNvSpPr>
              <a:spLocks noChangeShapeType="1"/>
            </p:cNvSpPr>
            <p:nvPr/>
          </p:nvSpPr>
          <p:spPr bwMode="auto">
            <a:xfrm>
              <a:off x="2715" y="3609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auto">
            <a:xfrm flipH="1">
              <a:off x="1893" y="3606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3644900" y="499586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sp>
        <p:nvSpPr>
          <p:cNvPr id="144425" name="Rectangle 41"/>
          <p:cNvSpPr>
            <a:spLocks noChangeArrowheads="1"/>
          </p:cNvSpPr>
          <p:nvPr/>
        </p:nvSpPr>
        <p:spPr bwMode="auto">
          <a:xfrm>
            <a:off x="4238625" y="534511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974725" y="5694363"/>
            <a:ext cx="335756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algn="l" defTabSz="585788"/>
            <a:r>
              <a:rPr lang="en-US" sz="1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[-------------------------       -------------------------]</a:t>
            </a:r>
          </a:p>
        </p:txBody>
      </p:sp>
      <p:graphicFrame>
        <p:nvGraphicFramePr>
          <p:cNvPr id="144427" name="Object 4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40338" y="5056188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1" name="Equation" r:id="rId14" imgW="201600" imgH="188640" progId="Equation.DSMT4">
                  <p:embed/>
                </p:oleObj>
              </mc:Choice>
              <mc:Fallback>
                <p:oleObj name="Equation" r:id="rId14" imgW="201600" imgH="188640" progId="Equation.DSMT4">
                  <p:embed/>
                  <p:pic>
                    <p:nvPicPr>
                      <p:cNvPr id="0" name="Picture 4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056188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8" name="Object 4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24538" y="5418138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2" name="Equation" r:id="rId16" imgW="201600" imgH="188640" progId="Equation.DSMT4">
                  <p:embed/>
                </p:oleObj>
              </mc:Choice>
              <mc:Fallback>
                <p:oleObj name="Equation" r:id="rId16" imgW="201600" imgH="18864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418138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9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66988" y="5768975"/>
          <a:ext cx="20478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3" name="Equation" r:id="rId18" imgW="201600" imgH="188640" progId="Equation.DSMT4">
                  <p:embed/>
                </p:oleObj>
              </mc:Choice>
              <mc:Fallback>
                <p:oleObj name="Equation" r:id="rId18" imgW="201600" imgH="1886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768975"/>
                        <a:ext cx="20478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440" name="Group 56"/>
          <p:cNvGrpSpPr>
            <a:grpSpLocks/>
          </p:cNvGrpSpPr>
          <p:nvPr/>
        </p:nvGrpSpPr>
        <p:grpSpPr bwMode="auto">
          <a:xfrm>
            <a:off x="4559300" y="1143000"/>
            <a:ext cx="6350" cy="2901950"/>
            <a:chOff x="2872" y="780"/>
            <a:chExt cx="4" cy="1828"/>
          </a:xfrm>
        </p:grpSpPr>
        <p:sp>
          <p:nvSpPr>
            <p:cNvPr id="144430" name="Line 46"/>
            <p:cNvSpPr>
              <a:spLocks noChangeShapeType="1"/>
            </p:cNvSpPr>
            <p:nvPr/>
          </p:nvSpPr>
          <p:spPr bwMode="auto">
            <a:xfrm flipV="1">
              <a:off x="2872" y="23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1" name="Line 47"/>
            <p:cNvSpPr>
              <a:spLocks noChangeShapeType="1"/>
            </p:cNvSpPr>
            <p:nvPr/>
          </p:nvSpPr>
          <p:spPr bwMode="auto">
            <a:xfrm flipH="1" flipV="1">
              <a:off x="2876" y="780"/>
              <a:ext cx="0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32" name="Line 48"/>
          <p:cNvSpPr>
            <a:spLocks noChangeShapeType="1"/>
          </p:cNvSpPr>
          <p:nvPr/>
        </p:nvSpPr>
        <p:spPr bwMode="auto">
          <a:xfrm>
            <a:off x="4559300" y="4660900"/>
            <a:ext cx="0" cy="1441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4433" name="AutoShape 49"/>
          <p:cNvSpPr>
            <a:spLocks noChangeArrowheads="1"/>
          </p:cNvSpPr>
          <p:nvPr/>
        </p:nvSpPr>
        <p:spPr bwMode="auto">
          <a:xfrm>
            <a:off x="328995" y="3638550"/>
            <a:ext cx="1504950" cy="1219200"/>
          </a:xfrm>
          <a:prstGeom prst="wedgeRoundRectCallout">
            <a:avLst>
              <a:gd name="adj1" fmla="val 10919"/>
              <a:gd name="adj2" fmla="val 130000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does not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34" name="AutoShape 50"/>
          <p:cNvSpPr>
            <a:spLocks noChangeArrowheads="1"/>
          </p:cNvSpPr>
          <p:nvPr/>
        </p:nvSpPr>
        <p:spPr bwMode="auto">
          <a:xfrm rot="5400000">
            <a:off x="534988" y="50879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5" name="AutoShape 51"/>
          <p:cNvSpPr>
            <a:spLocks noChangeArrowheads="1"/>
          </p:cNvSpPr>
          <p:nvPr/>
        </p:nvSpPr>
        <p:spPr bwMode="auto">
          <a:xfrm rot="5400000">
            <a:off x="534988" y="5449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6" name="AutoShape 52"/>
          <p:cNvSpPr>
            <a:spLocks noChangeArrowheads="1"/>
          </p:cNvSpPr>
          <p:nvPr/>
        </p:nvSpPr>
        <p:spPr bwMode="auto">
          <a:xfrm rot="5400000">
            <a:off x="534988" y="5792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7" name="Line 53"/>
          <p:cNvSpPr>
            <a:spLocks noChangeShapeType="1"/>
          </p:cNvSpPr>
          <p:nvPr/>
        </p:nvSpPr>
        <p:spPr bwMode="auto">
          <a:xfrm>
            <a:off x="2968625" y="36782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38" name="Line 54"/>
          <p:cNvSpPr>
            <a:spLocks noChangeShapeType="1"/>
          </p:cNvSpPr>
          <p:nvPr/>
        </p:nvSpPr>
        <p:spPr bwMode="auto">
          <a:xfrm>
            <a:off x="6164263" y="367823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9" name="Freeform 55"/>
          <p:cNvSpPr>
            <a:spLocks noChangeArrowheads="1"/>
          </p:cNvSpPr>
          <p:nvPr/>
        </p:nvSpPr>
        <p:spPr bwMode="auto">
          <a:xfrm>
            <a:off x="4557713" y="4643438"/>
            <a:ext cx="1587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1" name="AutoShape 57"/>
          <p:cNvSpPr>
            <a:spLocks noChangeArrowheads="1"/>
          </p:cNvSpPr>
          <p:nvPr/>
        </p:nvSpPr>
        <p:spPr bwMode="auto">
          <a:xfrm rot="5400000">
            <a:off x="534988" y="3087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2" name="AutoShape 58"/>
          <p:cNvSpPr>
            <a:spLocks noChangeArrowheads="1"/>
          </p:cNvSpPr>
          <p:nvPr/>
        </p:nvSpPr>
        <p:spPr bwMode="auto">
          <a:xfrm>
            <a:off x="7296150" y="4324350"/>
            <a:ext cx="1638300" cy="857250"/>
          </a:xfrm>
          <a:prstGeom prst="wedgeRoundRectCallout">
            <a:avLst>
              <a:gd name="adj1" fmla="val -49789"/>
              <a:gd name="adj2" fmla="val 29064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includes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44" name="AutoShape 60"/>
          <p:cNvSpPr>
            <a:spLocks noChangeArrowheads="1"/>
          </p:cNvSpPr>
          <p:nvPr/>
        </p:nvSpPr>
        <p:spPr bwMode="auto">
          <a:xfrm>
            <a:off x="7296150" y="4324350"/>
            <a:ext cx="1638300" cy="857250"/>
          </a:xfrm>
          <a:prstGeom prst="wedgeRoundRectCallout">
            <a:avLst>
              <a:gd name="adj1" fmla="val -58655"/>
              <a:gd name="adj2" fmla="val 86782"/>
              <a:gd name="adj3" fmla="val 16667"/>
            </a:avLst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includes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4445" name="Rectangle 61"/>
          <p:cNvSpPr>
            <a:spLocks noChangeArrowheads="1"/>
          </p:cNvSpPr>
          <p:nvPr/>
        </p:nvSpPr>
        <p:spPr bwMode="auto">
          <a:xfrm>
            <a:off x="685800" y="1603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 Estimate of a Population Mean: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Known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4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4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2" grpId="0" animBg="1"/>
      <p:bldP spid="144403" grpId="0" animBg="1"/>
      <p:bldP spid="144424" grpId="0" autoUpdateAnimBg="0"/>
      <p:bldP spid="144425" grpId="0" autoUpdateAnimBg="0"/>
      <p:bldP spid="144426" grpId="0" autoUpdateAnimBg="0"/>
      <p:bldP spid="144432" grpId="0" animBg="1"/>
      <p:bldP spid="144433" grpId="0" animBg="1" autoUpdateAnimBg="0"/>
      <p:bldP spid="144434" grpId="0" animBg="1"/>
      <p:bldP spid="144435" grpId="0" animBg="1"/>
      <p:bldP spid="144436" grpId="0" animBg="1"/>
      <p:bldP spid="144441" grpId="0" animBg="1"/>
      <p:bldP spid="144442" grpId="0" animBg="1" autoUpdateAnimBg="0"/>
      <p:bldP spid="14444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101725"/>
            <a:ext cx="7905750" cy="61595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Interval Estimate of</a:t>
            </a:r>
            <a:r>
              <a:rPr lang="en-US" i="1">
                <a:solidFill>
                  <a:srgbClr val="66FFFF"/>
                </a:solidFill>
                <a:latin typeface="Symbol" pitchFamily="18" charset="2"/>
              </a:rPr>
              <a:t> m</a:t>
            </a: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71888" y="1719263"/>
            <a:ext cx="1943100" cy="10366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 Known</a:t>
            </a:r>
          </a:p>
        </p:txBody>
      </p:sp>
      <p:graphicFrame>
        <p:nvGraphicFramePr>
          <p:cNvPr id="122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1913" y="1789113"/>
          <a:ext cx="15144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" imgW="1371600" imgH="709560" progId="Equation">
                  <p:embed/>
                </p:oleObj>
              </mc:Choice>
              <mc:Fallback>
                <p:oleObj name="Equation" r:id="rId4" imgW="1371600" imgH="70956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1789113"/>
                        <a:ext cx="15144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314450" y="2724150"/>
            <a:ext cx="7296150" cy="3048000"/>
            <a:chOff x="828" y="1716"/>
            <a:chExt cx="4596" cy="1920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828" y="1716"/>
              <a:ext cx="4596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where:           is the sample mean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1 -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is the confidence coefficient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 i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is the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z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value providing an area of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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/2 in the upper tail of the standard 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		normal probability distribution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s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is the population standard deviation</a:t>
              </a: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	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is the sample size</a:t>
              </a:r>
            </a:p>
          </p:txBody>
        </p:sp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750" y="1861"/>
            <a:ext cx="196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0" name="Equation" r:id="rId6" imgW="139680" imgH="164880" progId="Equation.3">
                    <p:embed/>
                  </p:oleObj>
                </mc:Choice>
                <mc:Fallback>
                  <p:oleObj name="Equation" r:id="rId6" imgW="139680" imgH="164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" y="1861"/>
                          <a:ext cx="196" cy="232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8" name="AutoShape 10"/>
          <p:cNvSpPr>
            <a:spLocks noChangeArrowheads="1"/>
          </p:cNvSpPr>
          <p:nvPr/>
        </p:nvSpPr>
        <p:spPr bwMode="auto">
          <a:xfrm rot="5400000">
            <a:off x="3373438" y="2135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55700" y="2159000"/>
            <a:ext cx="7429500" cy="2286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Interval Estimate of a Population Mean:</a:t>
            </a:r>
            <a:br>
              <a:rPr lang="en-US" dirty="0"/>
            </a:b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 Known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714374" y="1117600"/>
            <a:ext cx="66897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 of </a:t>
            </a:r>
            <a:r>
              <a:rPr lang="en-US" sz="2400" i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i="1" baseline="-2500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/2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the Most Commonly Used Confidence Levels</a:t>
            </a: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31750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90%        .10        .05                 .9500               1.645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247901"/>
            <a:ext cx="768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Confidence                                     Table</a:t>
            </a:r>
          </a:p>
          <a:p>
            <a:pPr algn="l"/>
            <a:r>
              <a:rPr lang="en-US" sz="2400" dirty="0" smtClean="0">
                <a:latin typeface="+mn-lt"/>
              </a:rPr>
              <a:t>      Level         </a:t>
            </a:r>
            <a:r>
              <a:rPr lang="en-US" sz="2400" i="1" dirty="0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+mn-lt"/>
              </a:rPr>
              <a:t>         </a:t>
            </a:r>
            <a:r>
              <a:rPr lang="en-US" sz="2400" i="1" dirty="0" err="1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+mn-lt"/>
              </a:rPr>
              <a:t>/2       Look-up Area        </a:t>
            </a:r>
            <a:r>
              <a:rPr lang="en-US" sz="2400" dirty="0" err="1" smtClean="0">
                <a:latin typeface="+mn-lt"/>
              </a:rPr>
              <a:t>z</a:t>
            </a:r>
            <a:r>
              <a:rPr lang="en-US" sz="2400" i="1" baseline="-25000" dirty="0" err="1" smtClean="0">
                <a:latin typeface="Symbol" pitchFamily="18" charset="2"/>
              </a:rPr>
              <a:t>a</a:t>
            </a:r>
            <a:r>
              <a:rPr lang="en-US" sz="2400" baseline="-25000" dirty="0" smtClean="0">
                <a:latin typeface="+mn-lt"/>
              </a:rPr>
              <a:t>/2</a:t>
            </a:r>
            <a:r>
              <a:rPr lang="en-US" sz="2400" dirty="0" smtClean="0">
                <a:latin typeface="+mn-lt"/>
              </a:rPr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47800" y="3111500"/>
            <a:ext cx="6858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33500" y="35433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95%        .05        .025               .9750               1.960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0" y="3911600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       99%        .01        .005               .9950               2.576</a:t>
            </a:r>
            <a:endParaRPr lang="en-US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5400000">
            <a:off x="846138" y="3024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555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Meaning of Confidence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1219200"/>
            <a:ext cx="7505700" cy="2057400"/>
            <a:chOff x="838200" y="1219200"/>
            <a:chExt cx="7505700" cy="2057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838200" y="1219200"/>
              <a:ext cx="7505700" cy="2057400"/>
            </a:xfrm>
            <a:prstGeom prst="rect">
              <a:avLst/>
            </a:prstGeom>
            <a:gradFill flip="none" rotWithShape="1">
              <a:gsLst>
                <a:gs pos="0">
                  <a:srgbClr val="72AF2F">
                    <a:shade val="30000"/>
                    <a:satMod val="115000"/>
                  </a:srgbClr>
                </a:gs>
                <a:gs pos="50000">
                  <a:srgbClr val="72AF2F">
                    <a:shade val="67500"/>
                    <a:satMod val="115000"/>
                  </a:srgbClr>
                </a:gs>
                <a:gs pos="100000">
                  <a:srgbClr val="72AF2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endPara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Because 90% of all the intervals constructed using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will contain the population mean,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we say we are 90% confident that the interval      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includes the population mean </a:t>
              </a:r>
              <a:r>
                <a:rPr lang="en-US" sz="24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  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 algn="l"/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262146" name="Object 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0802417"/>
                </p:ext>
              </p:extLst>
            </p:nvPr>
          </p:nvGraphicFramePr>
          <p:xfrm>
            <a:off x="1041400" y="1828800"/>
            <a:ext cx="1651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82" name="Equation" r:id="rId3" imgW="749160" imgH="228600" progId="Equation.DSMT4">
                    <p:embed/>
                  </p:oleObj>
                </mc:Choice>
                <mc:Fallback>
                  <p:oleObj name="Equation" r:id="rId3" imgW="749160" imgH="228600" progId="Equation.DSMT4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400" y="1828800"/>
                          <a:ext cx="16510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2147" name="Object 3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579803"/>
                </p:ext>
              </p:extLst>
            </p:nvPr>
          </p:nvGraphicFramePr>
          <p:xfrm>
            <a:off x="1054100" y="2717800"/>
            <a:ext cx="16510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183" name="Equation" r:id="rId5" imgW="749160" imgH="228600" progId="Equation.3">
                    <p:embed/>
                  </p:oleObj>
                </mc:Choice>
                <mc:Fallback>
                  <p:oleObj name="Equation" r:id="rId5" imgW="749160" imgH="228600" progId="Equation.3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2717800"/>
                          <a:ext cx="16510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496888" y="2200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8200" y="3365500"/>
            <a:ext cx="7505700" cy="1117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 say that this interval has been established at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90%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 level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8200" y="4597400"/>
            <a:ext cx="7505700" cy="1117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value .90 is referred to as 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confidence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coefficient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509588" y="3825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509588" y="5083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 autoUpdateAnimBg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BE9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SBE9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SBE9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9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C:\Slides\SBE9ppt\SBE9ch01.PPT</Template>
  <TotalTime>4985</TotalTime>
  <Pages>26</Pages>
  <Words>2791</Words>
  <Application>Microsoft Office PowerPoint</Application>
  <PresentationFormat>On-screen Show (4:3)</PresentationFormat>
  <Paragraphs>694</Paragraphs>
  <Slides>54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Futura Md BT</vt:lpstr>
      <vt:lpstr>Arial Narrow</vt:lpstr>
      <vt:lpstr>MT Symbol</vt:lpstr>
      <vt:lpstr>Book Antiqua</vt:lpstr>
      <vt:lpstr>Cambria Math</vt:lpstr>
      <vt:lpstr>MS Reference Serif</vt:lpstr>
      <vt:lpstr>Monotype Sorts</vt:lpstr>
      <vt:lpstr>Symbol</vt:lpstr>
      <vt:lpstr>MS Reference 1</vt:lpstr>
      <vt:lpstr>Times New Roman</vt:lpstr>
      <vt:lpstr>SBE9ch01</vt:lpstr>
      <vt:lpstr>Equation</vt:lpstr>
      <vt:lpstr>Bitmap Image</vt:lpstr>
      <vt:lpstr>PowerPoint Presentation</vt:lpstr>
      <vt:lpstr>Chapter 8 Interval Estimation</vt:lpstr>
      <vt:lpstr>PowerPoint Presentation</vt:lpstr>
      <vt:lpstr>PowerPoint Presentation</vt:lpstr>
      <vt:lpstr>PowerPoint Presentation</vt:lpstr>
      <vt:lpstr>PowerPoint Presentation</vt:lpstr>
      <vt:lpstr>Interval Estimate of a Population Mean: s  Known</vt:lpstr>
      <vt:lpstr>Interval Estimate of a Population Mean: s  Known</vt:lpstr>
      <vt:lpstr>PowerPoint Presentation</vt:lpstr>
      <vt:lpstr>PowerPoint Presentation</vt:lpstr>
      <vt:lpstr>PowerPoint Presentation</vt:lpstr>
      <vt:lpstr>Interval Estimate of a Population Mean:   Known</vt:lpstr>
      <vt:lpstr>PowerPoint Presentation</vt:lpstr>
      <vt:lpstr>PowerPoint Presentation</vt:lpstr>
      <vt:lpstr>Interval Estimate of a Population Mean:   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Interval Estimate of a Population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Size for an Interval Estimate of a Population Proportion</vt:lpstr>
      <vt:lpstr>PowerPoint Presentation</vt:lpstr>
      <vt:lpstr>PowerPoint Presentation</vt:lpstr>
      <vt:lpstr>End of Chapter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 Interval Estimation</dc:title>
  <dc:creator>John S. Loucks IV</dc:creator>
  <cp:lastModifiedBy>Asef-Vaziri, Ardavan</cp:lastModifiedBy>
  <cp:revision>251</cp:revision>
  <cp:lastPrinted>1601-01-01T00:00:00Z</cp:lastPrinted>
  <dcterms:created xsi:type="dcterms:W3CDTF">1996-08-26T14:52:34Z</dcterms:created>
  <dcterms:modified xsi:type="dcterms:W3CDTF">2014-10-19T22:18:50Z</dcterms:modified>
</cp:coreProperties>
</file>