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76"/>
  </p:notesMasterIdLst>
  <p:handoutMasterIdLst>
    <p:handoutMasterId r:id="rId77"/>
  </p:handoutMasterIdLst>
  <p:sldIdLst>
    <p:sldId id="379" r:id="rId5"/>
    <p:sldId id="377" r:id="rId6"/>
    <p:sldId id="378" r:id="rId7"/>
    <p:sldId id="541" r:id="rId8"/>
    <p:sldId id="542" r:id="rId9"/>
    <p:sldId id="543" r:id="rId10"/>
    <p:sldId id="544" r:id="rId11"/>
    <p:sldId id="545" r:id="rId12"/>
    <p:sldId id="546" r:id="rId13"/>
    <p:sldId id="547" r:id="rId14"/>
    <p:sldId id="548" r:id="rId15"/>
    <p:sldId id="549" r:id="rId16"/>
    <p:sldId id="550" r:id="rId17"/>
    <p:sldId id="551" r:id="rId18"/>
    <p:sldId id="552" r:id="rId19"/>
    <p:sldId id="553" r:id="rId20"/>
    <p:sldId id="554" r:id="rId21"/>
    <p:sldId id="555" r:id="rId22"/>
    <p:sldId id="556" r:id="rId23"/>
    <p:sldId id="557" r:id="rId24"/>
    <p:sldId id="558" r:id="rId25"/>
    <p:sldId id="559" r:id="rId26"/>
    <p:sldId id="560" r:id="rId27"/>
    <p:sldId id="561" r:id="rId28"/>
    <p:sldId id="562" r:id="rId29"/>
    <p:sldId id="563" r:id="rId30"/>
    <p:sldId id="564" r:id="rId31"/>
    <p:sldId id="565" r:id="rId32"/>
    <p:sldId id="566" r:id="rId33"/>
    <p:sldId id="567" r:id="rId34"/>
    <p:sldId id="568" r:id="rId35"/>
    <p:sldId id="569" r:id="rId36"/>
    <p:sldId id="570" r:id="rId37"/>
    <p:sldId id="571" r:id="rId38"/>
    <p:sldId id="572" r:id="rId39"/>
    <p:sldId id="573" r:id="rId40"/>
    <p:sldId id="574" r:id="rId41"/>
    <p:sldId id="575" r:id="rId42"/>
    <p:sldId id="576" r:id="rId43"/>
    <p:sldId id="577" r:id="rId44"/>
    <p:sldId id="578" r:id="rId45"/>
    <p:sldId id="579" r:id="rId46"/>
    <p:sldId id="580" r:id="rId47"/>
    <p:sldId id="581" r:id="rId48"/>
    <p:sldId id="582" r:id="rId49"/>
    <p:sldId id="583" r:id="rId50"/>
    <p:sldId id="584" r:id="rId51"/>
    <p:sldId id="585" r:id="rId52"/>
    <p:sldId id="586" r:id="rId53"/>
    <p:sldId id="587" r:id="rId54"/>
    <p:sldId id="588" r:id="rId55"/>
    <p:sldId id="589" r:id="rId56"/>
    <p:sldId id="590" r:id="rId57"/>
    <p:sldId id="591" r:id="rId58"/>
    <p:sldId id="592" r:id="rId59"/>
    <p:sldId id="593" r:id="rId60"/>
    <p:sldId id="594" r:id="rId61"/>
    <p:sldId id="595" r:id="rId62"/>
    <p:sldId id="596" r:id="rId63"/>
    <p:sldId id="597" r:id="rId64"/>
    <p:sldId id="598" r:id="rId65"/>
    <p:sldId id="599" r:id="rId66"/>
    <p:sldId id="600" r:id="rId67"/>
    <p:sldId id="601" r:id="rId68"/>
    <p:sldId id="602" r:id="rId69"/>
    <p:sldId id="603" r:id="rId70"/>
    <p:sldId id="604" r:id="rId71"/>
    <p:sldId id="605" r:id="rId72"/>
    <p:sldId id="606" r:id="rId73"/>
    <p:sldId id="607" r:id="rId74"/>
    <p:sldId id="608" r:id="rId7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rie Hamalian" initials="" lastIdx="0" clrIdx="0"/>
  <p:cmAuthor id="1" name="Asef-Vaziri, Ardavan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00863D"/>
    <a:srgbClr val="FF9900"/>
    <a:srgbClr val="FF0066"/>
    <a:srgbClr val="370000"/>
    <a:srgbClr val="9B0000"/>
    <a:srgbClr val="000078"/>
    <a:srgbClr val="A80000"/>
    <a:srgbClr val="00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99" d="100"/>
          <a:sy n="99" d="100"/>
        </p:scale>
        <p:origin x="72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commentAuthors" Target="commentAuthors.xml"/><Relationship Id="rId8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36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emf"/><Relationship Id="rId1" Type="http://schemas.openxmlformats.org/officeDocument/2006/relationships/image" Target="../media/image39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image" Target="../media/image42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image" Target="../media/image45.emf"/><Relationship Id="rId1" Type="http://schemas.openxmlformats.org/officeDocument/2006/relationships/image" Target="../media/image44.emf"/><Relationship Id="rId5" Type="http://schemas.openxmlformats.org/officeDocument/2006/relationships/image" Target="../media/image48.emf"/><Relationship Id="rId4" Type="http://schemas.openxmlformats.org/officeDocument/2006/relationships/image" Target="../media/image47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image" Target="../media/image49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emf"/><Relationship Id="rId2" Type="http://schemas.openxmlformats.org/officeDocument/2006/relationships/image" Target="../media/image53.emf"/><Relationship Id="rId1" Type="http://schemas.openxmlformats.org/officeDocument/2006/relationships/image" Target="../media/image52.emf"/><Relationship Id="rId4" Type="http://schemas.openxmlformats.org/officeDocument/2006/relationships/image" Target="../media/image55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e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emf"/><Relationship Id="rId2" Type="http://schemas.openxmlformats.org/officeDocument/2006/relationships/image" Target="../media/image58.emf"/><Relationship Id="rId1" Type="http://schemas.openxmlformats.org/officeDocument/2006/relationships/image" Target="../media/image57.emf"/><Relationship Id="rId4" Type="http://schemas.openxmlformats.org/officeDocument/2006/relationships/image" Target="../media/image60.e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2.emf"/><Relationship Id="rId1" Type="http://schemas.openxmlformats.org/officeDocument/2006/relationships/image" Target="../media/image6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emf"/><Relationship Id="rId2" Type="http://schemas.openxmlformats.org/officeDocument/2006/relationships/image" Target="../media/image64.emf"/><Relationship Id="rId1" Type="http://schemas.openxmlformats.org/officeDocument/2006/relationships/image" Target="../media/image63.emf"/><Relationship Id="rId4" Type="http://schemas.openxmlformats.org/officeDocument/2006/relationships/image" Target="../media/image66.e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emf"/><Relationship Id="rId2" Type="http://schemas.openxmlformats.org/officeDocument/2006/relationships/image" Target="../media/image68.emf"/><Relationship Id="rId1" Type="http://schemas.openxmlformats.org/officeDocument/2006/relationships/image" Target="../media/image67.emf"/><Relationship Id="rId4" Type="http://schemas.openxmlformats.org/officeDocument/2006/relationships/image" Target="../media/image70.e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emf"/><Relationship Id="rId2" Type="http://schemas.openxmlformats.org/officeDocument/2006/relationships/image" Target="../media/image72.emf"/><Relationship Id="rId1" Type="http://schemas.openxmlformats.org/officeDocument/2006/relationships/image" Target="../media/image71.emf"/><Relationship Id="rId4" Type="http://schemas.openxmlformats.org/officeDocument/2006/relationships/image" Target="../media/image74.e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emf"/><Relationship Id="rId2" Type="http://schemas.openxmlformats.org/officeDocument/2006/relationships/image" Target="../media/image76.emf"/><Relationship Id="rId1" Type="http://schemas.openxmlformats.org/officeDocument/2006/relationships/image" Target="../media/image75.emf"/><Relationship Id="rId6" Type="http://schemas.openxmlformats.org/officeDocument/2006/relationships/image" Target="../media/image80.emf"/><Relationship Id="rId5" Type="http://schemas.openxmlformats.org/officeDocument/2006/relationships/image" Target="../media/image79.emf"/><Relationship Id="rId4" Type="http://schemas.openxmlformats.org/officeDocument/2006/relationships/image" Target="../media/image78.e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emf"/><Relationship Id="rId2" Type="http://schemas.openxmlformats.org/officeDocument/2006/relationships/image" Target="../media/image82.emf"/><Relationship Id="rId1" Type="http://schemas.openxmlformats.org/officeDocument/2006/relationships/image" Target="../media/image81.e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emf"/><Relationship Id="rId2" Type="http://schemas.openxmlformats.org/officeDocument/2006/relationships/image" Target="../media/image85.emf"/><Relationship Id="rId1" Type="http://schemas.openxmlformats.org/officeDocument/2006/relationships/image" Target="../media/image84.e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emf"/><Relationship Id="rId2" Type="http://schemas.openxmlformats.org/officeDocument/2006/relationships/image" Target="../media/image88.emf"/><Relationship Id="rId1" Type="http://schemas.openxmlformats.org/officeDocument/2006/relationships/image" Target="../media/image87.emf"/><Relationship Id="rId5" Type="http://schemas.openxmlformats.org/officeDocument/2006/relationships/image" Target="../media/image91.emf"/><Relationship Id="rId4" Type="http://schemas.openxmlformats.org/officeDocument/2006/relationships/image" Target="../media/image90.e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emf"/><Relationship Id="rId2" Type="http://schemas.openxmlformats.org/officeDocument/2006/relationships/image" Target="../media/image93.emf"/><Relationship Id="rId1" Type="http://schemas.openxmlformats.org/officeDocument/2006/relationships/image" Target="../media/image92.emf"/><Relationship Id="rId6" Type="http://schemas.openxmlformats.org/officeDocument/2006/relationships/image" Target="../media/image97.emf"/><Relationship Id="rId5" Type="http://schemas.openxmlformats.org/officeDocument/2006/relationships/image" Target="../media/image96.emf"/><Relationship Id="rId4" Type="http://schemas.openxmlformats.org/officeDocument/2006/relationships/image" Target="../media/image95.e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emf"/><Relationship Id="rId2" Type="http://schemas.openxmlformats.org/officeDocument/2006/relationships/image" Target="../media/image99.emf"/><Relationship Id="rId1" Type="http://schemas.openxmlformats.org/officeDocument/2006/relationships/image" Target="../media/image98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1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5" Type="http://schemas.openxmlformats.org/officeDocument/2006/relationships/image" Target="../media/image11.wmf"/><Relationship Id="rId4" Type="http://schemas.openxmlformats.org/officeDocument/2006/relationships/image" Target="../media/image10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2.e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emf"/><Relationship Id="rId2" Type="http://schemas.openxmlformats.org/officeDocument/2006/relationships/image" Target="../media/image104.emf"/><Relationship Id="rId1" Type="http://schemas.openxmlformats.org/officeDocument/2006/relationships/image" Target="../media/image103.emf"/><Relationship Id="rId5" Type="http://schemas.openxmlformats.org/officeDocument/2006/relationships/image" Target="../media/image107.emf"/><Relationship Id="rId4" Type="http://schemas.openxmlformats.org/officeDocument/2006/relationships/image" Target="../media/image106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8.e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emf"/><Relationship Id="rId2" Type="http://schemas.openxmlformats.org/officeDocument/2006/relationships/image" Target="../media/image110.emf"/><Relationship Id="rId1" Type="http://schemas.openxmlformats.org/officeDocument/2006/relationships/image" Target="../media/image109.emf"/><Relationship Id="rId4" Type="http://schemas.openxmlformats.org/officeDocument/2006/relationships/image" Target="../media/image112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3.e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emf"/><Relationship Id="rId2" Type="http://schemas.openxmlformats.org/officeDocument/2006/relationships/image" Target="../media/image115.emf"/><Relationship Id="rId1" Type="http://schemas.openxmlformats.org/officeDocument/2006/relationships/image" Target="../media/image114.emf"/><Relationship Id="rId4" Type="http://schemas.openxmlformats.org/officeDocument/2006/relationships/image" Target="../media/image117.e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9.emf"/><Relationship Id="rId1" Type="http://schemas.openxmlformats.org/officeDocument/2006/relationships/image" Target="../media/image118.e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emf"/><Relationship Id="rId2" Type="http://schemas.openxmlformats.org/officeDocument/2006/relationships/image" Target="../media/image121.emf"/><Relationship Id="rId1" Type="http://schemas.openxmlformats.org/officeDocument/2006/relationships/image" Target="../media/image120.emf"/><Relationship Id="rId4" Type="http://schemas.openxmlformats.org/officeDocument/2006/relationships/image" Target="../media/image12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image" Target="../media/image20.emf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image" Target="../media/image25.emf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image" Target="../media/image30.emf"/><Relationship Id="rId6" Type="http://schemas.openxmlformats.org/officeDocument/2006/relationships/image" Target="../media/image35.emf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1/5/2016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5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1/5/2016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76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20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191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820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094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9987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713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07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738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978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879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56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3304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6406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861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7245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8390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4989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33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1874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294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442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2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762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708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478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9914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98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266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6733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2038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9849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8088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88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99451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3139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98355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1960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32600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6064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2302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00311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9992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74344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51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9540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335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2028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5506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1841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9181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063415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9787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79670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88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65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00269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31215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06871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72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35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71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27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5562600"/>
            <a:ext cx="6477000" cy="990600"/>
          </a:xfr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189815867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9256304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388"/>
            <a:ext cx="7772400" cy="8143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7388" y="1104900"/>
            <a:ext cx="7772400" cy="46434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9255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Asef-Vaziri   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Jan.-2016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chemeClr val="tx1"/>
                </a:solidFill>
              </a:rPr>
              <a:t>Basics Probability Distributions- Uniform  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789" r:id="rId6"/>
    <p:sldLayoutId id="2147483790" r:id="rId7"/>
    <p:sldLayoutId id="2147483798" r:id="rId8"/>
    <p:sldLayoutId id="2147483799" r:id="rId9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1.wmf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8.e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0.emf"/><Relationship Id="rId5" Type="http://schemas.openxmlformats.org/officeDocument/2006/relationships/image" Target="../media/image7.e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9.e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13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4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3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9.e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4.emf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21.emf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3.emf"/><Relationship Id="rId5" Type="http://schemas.openxmlformats.org/officeDocument/2006/relationships/image" Target="../media/image20.e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2.e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29.emf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26.emf"/><Relationship Id="rId12" Type="http://schemas.openxmlformats.org/officeDocument/2006/relationships/oleObject" Target="../embeddings/oleObject27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28.emf"/><Relationship Id="rId5" Type="http://schemas.openxmlformats.org/officeDocument/2006/relationships/image" Target="../media/image25.emf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7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34.emf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31.emf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3.emf"/><Relationship Id="rId5" Type="http://schemas.openxmlformats.org/officeDocument/2006/relationships/image" Target="../media/image30.emf"/><Relationship Id="rId15" Type="http://schemas.openxmlformats.org/officeDocument/2006/relationships/image" Target="../media/image35.e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2.emf"/><Relationship Id="rId14" Type="http://schemas.openxmlformats.org/officeDocument/2006/relationships/oleObject" Target="../embeddings/oleObject33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37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6.emf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8.e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40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39.emf"/><Relationship Id="rId4" Type="http://schemas.openxmlformats.org/officeDocument/2006/relationships/oleObject" Target="../embeddings/oleObject37.bin"/><Relationship Id="rId9" Type="http://schemas.openxmlformats.org/officeDocument/2006/relationships/image" Target="../media/image41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3.e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2.e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48.emf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45.emf"/><Relationship Id="rId12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47.emf"/><Relationship Id="rId5" Type="http://schemas.openxmlformats.org/officeDocument/2006/relationships/image" Target="../media/image44.emf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42.bin"/><Relationship Id="rId9" Type="http://schemas.openxmlformats.org/officeDocument/2006/relationships/image" Target="../media/image46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5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49.emf"/><Relationship Id="rId4" Type="http://schemas.openxmlformats.org/officeDocument/2006/relationships/oleObject" Target="../embeddings/oleObject47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51.emf"/><Relationship Id="rId4" Type="http://schemas.openxmlformats.org/officeDocument/2006/relationships/oleObject" Target="../embeddings/oleObject49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5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55.emf"/><Relationship Id="rId5" Type="http://schemas.openxmlformats.org/officeDocument/2006/relationships/image" Target="../media/image52.emf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50.bin"/><Relationship Id="rId9" Type="http://schemas.openxmlformats.org/officeDocument/2006/relationships/image" Target="../media/image54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56.emf"/><Relationship Id="rId4" Type="http://schemas.openxmlformats.org/officeDocument/2006/relationships/oleObject" Target="../embeddings/oleObject54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58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60.emf"/><Relationship Id="rId5" Type="http://schemas.openxmlformats.org/officeDocument/2006/relationships/image" Target="../media/image57.emf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5.bin"/><Relationship Id="rId9" Type="http://schemas.openxmlformats.org/officeDocument/2006/relationships/image" Target="../media/image5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62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60.bin"/><Relationship Id="rId5" Type="http://schemas.openxmlformats.org/officeDocument/2006/relationships/image" Target="../media/image61.emf"/><Relationship Id="rId4" Type="http://schemas.openxmlformats.org/officeDocument/2006/relationships/oleObject" Target="../embeddings/oleObject59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64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62.bin"/><Relationship Id="rId11" Type="http://schemas.openxmlformats.org/officeDocument/2006/relationships/image" Target="../media/image66.emf"/><Relationship Id="rId5" Type="http://schemas.openxmlformats.org/officeDocument/2006/relationships/image" Target="../media/image63.emf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61.bin"/><Relationship Id="rId9" Type="http://schemas.openxmlformats.org/officeDocument/2006/relationships/image" Target="../media/image65.emf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68.emf"/><Relationship Id="rId12" Type="http://schemas.openxmlformats.org/officeDocument/2006/relationships/image" Target="../media/image69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70.emf"/><Relationship Id="rId5" Type="http://schemas.openxmlformats.org/officeDocument/2006/relationships/image" Target="../media/image67.emf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5.bin"/><Relationship Id="rId9" Type="http://schemas.openxmlformats.org/officeDocument/2006/relationships/image" Target="../media/image69.e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72.emf"/><Relationship Id="rId12" Type="http://schemas.openxmlformats.org/officeDocument/2006/relationships/image" Target="../media/image74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70.bin"/><Relationship Id="rId11" Type="http://schemas.openxmlformats.org/officeDocument/2006/relationships/image" Target="../media/image74.emf"/><Relationship Id="rId5" Type="http://schemas.openxmlformats.org/officeDocument/2006/relationships/image" Target="../media/image71.emf"/><Relationship Id="rId10" Type="http://schemas.openxmlformats.org/officeDocument/2006/relationships/oleObject" Target="../embeddings/oleObject72.bin"/><Relationship Id="rId4" Type="http://schemas.openxmlformats.org/officeDocument/2006/relationships/oleObject" Target="../embeddings/oleObject69.bin"/><Relationship Id="rId9" Type="http://schemas.openxmlformats.org/officeDocument/2006/relationships/image" Target="../media/image73.e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13" Type="http://schemas.openxmlformats.org/officeDocument/2006/relationships/image" Target="../media/image79.emf"/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76.emf"/><Relationship Id="rId12" Type="http://schemas.openxmlformats.org/officeDocument/2006/relationships/oleObject" Target="../embeddings/oleObject77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74.bin"/><Relationship Id="rId11" Type="http://schemas.openxmlformats.org/officeDocument/2006/relationships/image" Target="../media/image78.emf"/><Relationship Id="rId5" Type="http://schemas.openxmlformats.org/officeDocument/2006/relationships/image" Target="../media/image75.emf"/><Relationship Id="rId15" Type="http://schemas.openxmlformats.org/officeDocument/2006/relationships/image" Target="../media/image80.emf"/><Relationship Id="rId10" Type="http://schemas.openxmlformats.org/officeDocument/2006/relationships/oleObject" Target="../embeddings/oleObject76.bin"/><Relationship Id="rId4" Type="http://schemas.openxmlformats.org/officeDocument/2006/relationships/oleObject" Target="../embeddings/oleObject73.bin"/><Relationship Id="rId9" Type="http://schemas.openxmlformats.org/officeDocument/2006/relationships/image" Target="../media/image77.emf"/><Relationship Id="rId14" Type="http://schemas.openxmlformats.org/officeDocument/2006/relationships/oleObject" Target="../embeddings/oleObject78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82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80.bin"/><Relationship Id="rId5" Type="http://schemas.openxmlformats.org/officeDocument/2006/relationships/image" Target="../media/image81.emf"/><Relationship Id="rId10" Type="http://schemas.openxmlformats.org/officeDocument/2006/relationships/image" Target="../media/image84.png"/><Relationship Id="rId4" Type="http://schemas.openxmlformats.org/officeDocument/2006/relationships/oleObject" Target="../embeddings/oleObject79.bin"/><Relationship Id="rId9" Type="http://schemas.openxmlformats.org/officeDocument/2006/relationships/image" Target="../media/image83.em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3" Type="http://schemas.openxmlformats.org/officeDocument/2006/relationships/notesSlide" Target="../notesSlides/notesSlide38.xml"/><Relationship Id="rId7" Type="http://schemas.openxmlformats.org/officeDocument/2006/relationships/image" Target="../media/image85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83.bin"/><Relationship Id="rId5" Type="http://schemas.openxmlformats.org/officeDocument/2006/relationships/image" Target="../media/image84.emf"/><Relationship Id="rId4" Type="http://schemas.openxmlformats.org/officeDocument/2006/relationships/oleObject" Target="../embeddings/oleObject82.bin"/><Relationship Id="rId9" Type="http://schemas.openxmlformats.org/officeDocument/2006/relationships/image" Target="../media/image86.emf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7.bin"/><Relationship Id="rId13" Type="http://schemas.openxmlformats.org/officeDocument/2006/relationships/image" Target="../media/image91.emf"/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88.emf"/><Relationship Id="rId12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86.bin"/><Relationship Id="rId11" Type="http://schemas.openxmlformats.org/officeDocument/2006/relationships/image" Target="../media/image90.emf"/><Relationship Id="rId5" Type="http://schemas.openxmlformats.org/officeDocument/2006/relationships/image" Target="../media/image87.emf"/><Relationship Id="rId10" Type="http://schemas.openxmlformats.org/officeDocument/2006/relationships/oleObject" Target="../embeddings/oleObject88.bin"/><Relationship Id="rId4" Type="http://schemas.openxmlformats.org/officeDocument/2006/relationships/oleObject" Target="../embeddings/oleObject85.bin"/><Relationship Id="rId9" Type="http://schemas.openxmlformats.org/officeDocument/2006/relationships/image" Target="../media/image89.emf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13" Type="http://schemas.openxmlformats.org/officeDocument/2006/relationships/image" Target="../media/image96.emf"/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93.emf"/><Relationship Id="rId12" Type="http://schemas.openxmlformats.org/officeDocument/2006/relationships/oleObject" Target="../embeddings/oleObject9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91.bin"/><Relationship Id="rId11" Type="http://schemas.openxmlformats.org/officeDocument/2006/relationships/image" Target="../media/image95.emf"/><Relationship Id="rId5" Type="http://schemas.openxmlformats.org/officeDocument/2006/relationships/image" Target="../media/image92.emf"/><Relationship Id="rId15" Type="http://schemas.openxmlformats.org/officeDocument/2006/relationships/image" Target="../media/image97.emf"/><Relationship Id="rId10" Type="http://schemas.openxmlformats.org/officeDocument/2006/relationships/oleObject" Target="../embeddings/oleObject93.bin"/><Relationship Id="rId4" Type="http://schemas.openxmlformats.org/officeDocument/2006/relationships/oleObject" Target="../embeddings/oleObject90.bin"/><Relationship Id="rId9" Type="http://schemas.openxmlformats.org/officeDocument/2006/relationships/image" Target="../media/image94.emf"/><Relationship Id="rId14" Type="http://schemas.openxmlformats.org/officeDocument/2006/relationships/oleObject" Target="../embeddings/oleObject95.bin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3" Type="http://schemas.openxmlformats.org/officeDocument/2006/relationships/notesSlide" Target="../notesSlides/notesSlide41.xml"/><Relationship Id="rId7" Type="http://schemas.openxmlformats.org/officeDocument/2006/relationships/image" Target="../media/image99.e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97.bin"/><Relationship Id="rId5" Type="http://schemas.openxmlformats.org/officeDocument/2006/relationships/image" Target="../media/image98.emf"/><Relationship Id="rId4" Type="http://schemas.openxmlformats.org/officeDocument/2006/relationships/oleObject" Target="../embeddings/oleObject96.bin"/><Relationship Id="rId9" Type="http://schemas.openxmlformats.org/officeDocument/2006/relationships/image" Target="../media/image100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101.emf"/><Relationship Id="rId4" Type="http://schemas.openxmlformats.org/officeDocument/2006/relationships/oleObject" Target="../embeddings/oleObject99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102.emf"/><Relationship Id="rId4" Type="http://schemas.openxmlformats.org/officeDocument/2006/relationships/oleObject" Target="../embeddings/oleObject100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13" Type="http://schemas.openxmlformats.org/officeDocument/2006/relationships/image" Target="../media/image107.emf"/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104.emf"/><Relationship Id="rId12" Type="http://schemas.openxmlformats.org/officeDocument/2006/relationships/oleObject" Target="../embeddings/oleObject10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02.bin"/><Relationship Id="rId11" Type="http://schemas.openxmlformats.org/officeDocument/2006/relationships/image" Target="../media/image106.emf"/><Relationship Id="rId5" Type="http://schemas.openxmlformats.org/officeDocument/2006/relationships/image" Target="../media/image103.emf"/><Relationship Id="rId10" Type="http://schemas.openxmlformats.org/officeDocument/2006/relationships/oleObject" Target="../embeddings/oleObject104.bin"/><Relationship Id="rId4" Type="http://schemas.openxmlformats.org/officeDocument/2006/relationships/oleObject" Target="../embeddings/oleObject101.bin"/><Relationship Id="rId9" Type="http://schemas.openxmlformats.org/officeDocument/2006/relationships/image" Target="../media/image105.e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2.vml"/><Relationship Id="rId5" Type="http://schemas.openxmlformats.org/officeDocument/2006/relationships/image" Target="../media/image108.emf"/><Relationship Id="rId4" Type="http://schemas.openxmlformats.org/officeDocument/2006/relationships/oleObject" Target="../embeddings/oleObject106.bin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9.bin"/><Relationship Id="rId3" Type="http://schemas.openxmlformats.org/officeDocument/2006/relationships/notesSlide" Target="../notesSlides/notesSlide46.xml"/><Relationship Id="rId7" Type="http://schemas.openxmlformats.org/officeDocument/2006/relationships/image" Target="../media/image110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08.bin"/><Relationship Id="rId11" Type="http://schemas.openxmlformats.org/officeDocument/2006/relationships/image" Target="../media/image112.emf"/><Relationship Id="rId5" Type="http://schemas.openxmlformats.org/officeDocument/2006/relationships/image" Target="../media/image109.emf"/><Relationship Id="rId10" Type="http://schemas.openxmlformats.org/officeDocument/2006/relationships/oleObject" Target="../embeddings/oleObject110.bin"/><Relationship Id="rId4" Type="http://schemas.openxmlformats.org/officeDocument/2006/relationships/oleObject" Target="../embeddings/oleObject107.bin"/><Relationship Id="rId9" Type="http://schemas.openxmlformats.org/officeDocument/2006/relationships/image" Target="../media/image111.em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4.vml"/><Relationship Id="rId5" Type="http://schemas.openxmlformats.org/officeDocument/2006/relationships/image" Target="../media/image113.emf"/><Relationship Id="rId4" Type="http://schemas.openxmlformats.org/officeDocument/2006/relationships/oleObject" Target="../embeddings/oleObject111.bin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3" Type="http://schemas.openxmlformats.org/officeDocument/2006/relationships/notesSlide" Target="../notesSlides/notesSlide48.xml"/><Relationship Id="rId7" Type="http://schemas.openxmlformats.org/officeDocument/2006/relationships/image" Target="../media/image115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113.bin"/><Relationship Id="rId11" Type="http://schemas.openxmlformats.org/officeDocument/2006/relationships/image" Target="../media/image117.emf"/><Relationship Id="rId5" Type="http://schemas.openxmlformats.org/officeDocument/2006/relationships/image" Target="../media/image114.emf"/><Relationship Id="rId10" Type="http://schemas.openxmlformats.org/officeDocument/2006/relationships/oleObject" Target="../embeddings/oleObject115.bin"/><Relationship Id="rId4" Type="http://schemas.openxmlformats.org/officeDocument/2006/relationships/oleObject" Target="../embeddings/oleObject112.bin"/><Relationship Id="rId9" Type="http://schemas.openxmlformats.org/officeDocument/2006/relationships/image" Target="../media/image116.e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7" Type="http://schemas.openxmlformats.org/officeDocument/2006/relationships/image" Target="../media/image119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17.bin"/><Relationship Id="rId5" Type="http://schemas.openxmlformats.org/officeDocument/2006/relationships/image" Target="../media/image118.emf"/><Relationship Id="rId4" Type="http://schemas.openxmlformats.org/officeDocument/2006/relationships/oleObject" Target="../embeddings/oleObject116.bin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3" Type="http://schemas.openxmlformats.org/officeDocument/2006/relationships/notesSlide" Target="../notesSlides/notesSlide50.xml"/><Relationship Id="rId7" Type="http://schemas.openxmlformats.org/officeDocument/2006/relationships/image" Target="../media/image121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119.bin"/><Relationship Id="rId11" Type="http://schemas.openxmlformats.org/officeDocument/2006/relationships/image" Target="../media/image123.emf"/><Relationship Id="rId5" Type="http://schemas.openxmlformats.org/officeDocument/2006/relationships/image" Target="../media/image120.emf"/><Relationship Id="rId10" Type="http://schemas.openxmlformats.org/officeDocument/2006/relationships/oleObject" Target="../embeddings/oleObject121.bin"/><Relationship Id="rId4" Type="http://schemas.openxmlformats.org/officeDocument/2006/relationships/oleObject" Target="../embeddings/oleObject118.bin"/><Relationship Id="rId9" Type="http://schemas.openxmlformats.org/officeDocument/2006/relationships/image" Target="../media/image122.emf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8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8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8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8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8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8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8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8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8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43293"/>
            <a:ext cx="9144000" cy="5971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59923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5" name="Rectangle 3"/>
          <p:cNvSpPr>
            <a:spLocks noChangeArrowheads="1"/>
          </p:cNvSpPr>
          <p:nvPr/>
        </p:nvSpPr>
        <p:spPr bwMode="auto">
          <a:xfrm>
            <a:off x="1049338" y="1589088"/>
            <a:ext cx="7467600" cy="2852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	 St. Andrew’s College received 900 applications for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admission in the upcoming year from prospective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students.  The applicants were numbered, from 1 to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900, as their applications arrived.  The Director of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Admissions would like to select a simple random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sample of 30 applicants.</a:t>
            </a:r>
          </a:p>
        </p:txBody>
      </p:sp>
      <p:sp>
        <p:nvSpPr>
          <p:cNvPr id="392454" name="AutoShape 262"/>
          <p:cNvSpPr>
            <a:spLocks noChangeArrowheads="1"/>
          </p:cNvSpPr>
          <p:nvPr/>
        </p:nvSpPr>
        <p:spPr bwMode="auto">
          <a:xfrm rot="5400000">
            <a:off x="725488" y="170497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455" name="Rectangle 263"/>
          <p:cNvSpPr>
            <a:spLocks noChangeArrowheads="1"/>
          </p:cNvSpPr>
          <p:nvPr/>
        </p:nvSpPr>
        <p:spPr bwMode="auto">
          <a:xfrm>
            <a:off x="677863" y="1106488"/>
            <a:ext cx="5770562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  <p:sp>
        <p:nvSpPr>
          <p:cNvPr id="392457" name="Rectangle 265"/>
          <p:cNvSpPr>
            <a:spLocks noChangeArrowheads="1"/>
          </p:cNvSpPr>
          <p:nvPr/>
        </p:nvSpPr>
        <p:spPr bwMode="auto">
          <a:xfrm>
            <a:off x="684213" y="284163"/>
            <a:ext cx="7772400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Sampling from a Finite Population</a:t>
            </a:r>
            <a:endParaRPr lang="en-US" sz="260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83972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924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2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5" grpId="0" autoUpdateAnimBg="0"/>
      <p:bldP spid="39245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1" name="Text Box 3"/>
          <p:cNvSpPr txBox="1">
            <a:spLocks noChangeArrowheads="1"/>
          </p:cNvSpPr>
          <p:nvPr/>
        </p:nvSpPr>
        <p:spPr bwMode="auto">
          <a:xfrm>
            <a:off x="2117725" y="2576513"/>
            <a:ext cx="6297613" cy="11874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The random numbers generated by Excel’s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RAND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function follow a uniform probability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distribution between 0 and 1.</a:t>
            </a: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96292" name="AutoShape 4"/>
          <p:cNvSpPr>
            <a:spLocks noChangeArrowheads="1"/>
          </p:cNvSpPr>
          <p:nvPr/>
        </p:nvSpPr>
        <p:spPr bwMode="auto">
          <a:xfrm rot="5400000">
            <a:off x="725488" y="403701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96293" name="AutoShape 5"/>
          <p:cNvSpPr>
            <a:spLocks noChangeArrowheads="1"/>
          </p:cNvSpPr>
          <p:nvPr/>
        </p:nvSpPr>
        <p:spPr bwMode="auto">
          <a:xfrm rot="5400000">
            <a:off x="725488" y="171767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96295" name="Text Box 7"/>
          <p:cNvSpPr txBox="1">
            <a:spLocks noChangeArrowheads="1"/>
          </p:cNvSpPr>
          <p:nvPr/>
        </p:nvSpPr>
        <p:spPr bwMode="auto">
          <a:xfrm>
            <a:off x="1039813" y="1593850"/>
            <a:ext cx="7089775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Step 1: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Assign a random number to each of the 900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     applicants.</a:t>
            </a:r>
          </a:p>
        </p:txBody>
      </p:sp>
      <p:sp>
        <p:nvSpPr>
          <p:cNvPr id="396296" name="Text Box 8"/>
          <p:cNvSpPr txBox="1">
            <a:spLocks noChangeArrowheads="1"/>
          </p:cNvSpPr>
          <p:nvPr/>
        </p:nvSpPr>
        <p:spPr bwMode="auto">
          <a:xfrm>
            <a:off x="1035050" y="3917950"/>
            <a:ext cx="7239000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Step 2: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Select the 30 applicants corresponding to the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     30 smallest random numbers.</a:t>
            </a:r>
          </a:p>
        </p:txBody>
      </p:sp>
      <p:sp>
        <p:nvSpPr>
          <p:cNvPr id="396297" name="Rectangle 9"/>
          <p:cNvSpPr>
            <a:spLocks noChangeArrowheads="1"/>
          </p:cNvSpPr>
          <p:nvPr/>
        </p:nvSpPr>
        <p:spPr bwMode="auto">
          <a:xfrm>
            <a:off x="684213" y="284163"/>
            <a:ext cx="7772400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Sampling from a Finite </a:t>
            </a:r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Population</a:t>
            </a:r>
            <a:endParaRPr lang="en-US" sz="26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96298" name="Rectangle 10"/>
          <p:cNvSpPr>
            <a:spLocks noChangeArrowheads="1"/>
          </p:cNvSpPr>
          <p:nvPr/>
        </p:nvSpPr>
        <p:spPr bwMode="auto">
          <a:xfrm>
            <a:off x="677863" y="1106488"/>
            <a:ext cx="5770562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</p:spTree>
    <p:extLst>
      <p:ext uri="{BB962C8B-B14F-4D97-AF65-F5344CB8AC3E}">
        <p14:creationId xmlns:p14="http://schemas.microsoft.com/office/powerpoint/2010/main" val="94426393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962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6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6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6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3962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96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1" grpId="0" animBg="1" autoUpdateAnimBg="0"/>
      <p:bldP spid="396292" grpId="0" animBg="1"/>
      <p:bldP spid="396293" grpId="0" animBg="1"/>
      <p:bldP spid="396295" grpId="0" autoUpdateAnimBg="0"/>
      <p:bldP spid="39629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87388" y="1095375"/>
            <a:ext cx="457835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Excel Formula Worksheet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579688" y="5807077"/>
            <a:ext cx="40624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Note:  Rows 10-901 are not shown.</a:t>
            </a: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 rot="5400000">
            <a:off x="2352675" y="3832227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84213" y="284163"/>
            <a:ext cx="7772400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Sampling from a Finite Population Using Excel</a:t>
            </a:r>
            <a:endParaRPr lang="en-US" sz="260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2677043" y="1587503"/>
            <a:ext cx="3818778" cy="4203712"/>
            <a:chOff x="2677043" y="1587503"/>
            <a:chExt cx="3818778" cy="4203712"/>
          </a:xfrm>
        </p:grpSpPr>
        <p:grpSp>
          <p:nvGrpSpPr>
            <p:cNvPr id="6" name="Group 162"/>
            <p:cNvGrpSpPr>
              <a:grpSpLocks/>
            </p:cNvGrpSpPr>
            <p:nvPr/>
          </p:nvGrpSpPr>
          <p:grpSpPr bwMode="auto">
            <a:xfrm>
              <a:off x="2677043" y="1587503"/>
              <a:ext cx="3818778" cy="4203712"/>
              <a:chOff x="621" y="1042"/>
              <a:chExt cx="2478" cy="2660"/>
            </a:xfrm>
          </p:grpSpPr>
          <p:sp>
            <p:nvSpPr>
              <p:cNvPr id="7" name="Rectangle 8"/>
              <p:cNvSpPr>
                <a:spLocks noChangeArrowheads="1"/>
              </p:cNvSpPr>
              <p:nvPr/>
            </p:nvSpPr>
            <p:spPr bwMode="auto">
              <a:xfrm>
                <a:off x="621" y="1046"/>
                <a:ext cx="2478" cy="264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621" y="1046"/>
                <a:ext cx="2460" cy="249"/>
              </a:xfrm>
              <a:prstGeom prst="rect">
                <a:avLst/>
              </a:prstGeom>
              <a:solidFill>
                <a:srgbClr val="66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Rectangle 11"/>
              <p:cNvSpPr>
                <a:spLocks noChangeArrowheads="1"/>
              </p:cNvSpPr>
              <p:nvPr/>
            </p:nvSpPr>
            <p:spPr bwMode="auto">
              <a:xfrm>
                <a:off x="621" y="1282"/>
                <a:ext cx="373" cy="526"/>
              </a:xfrm>
              <a:prstGeom prst="rect">
                <a:avLst/>
              </a:prstGeom>
              <a:solidFill>
                <a:srgbClr val="66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Rectangle 12"/>
              <p:cNvSpPr>
                <a:spLocks noChangeArrowheads="1"/>
              </p:cNvSpPr>
              <p:nvPr/>
            </p:nvSpPr>
            <p:spPr bwMode="auto">
              <a:xfrm>
                <a:off x="980" y="1282"/>
                <a:ext cx="2102" cy="526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Rectangle 14"/>
              <p:cNvSpPr>
                <a:spLocks noChangeArrowheads="1"/>
              </p:cNvSpPr>
              <p:nvPr/>
            </p:nvSpPr>
            <p:spPr bwMode="auto">
              <a:xfrm>
                <a:off x="621" y="1794"/>
                <a:ext cx="373" cy="1662"/>
              </a:xfrm>
              <a:prstGeom prst="rect">
                <a:avLst/>
              </a:prstGeom>
              <a:solidFill>
                <a:srgbClr val="66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Rectangle 15"/>
              <p:cNvSpPr>
                <a:spLocks noChangeArrowheads="1"/>
              </p:cNvSpPr>
              <p:nvPr/>
            </p:nvSpPr>
            <p:spPr bwMode="auto">
              <a:xfrm>
                <a:off x="980" y="1794"/>
                <a:ext cx="1050" cy="1662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17"/>
              <p:cNvSpPr>
                <a:spLocks noChangeArrowheads="1"/>
              </p:cNvSpPr>
              <p:nvPr/>
            </p:nvSpPr>
            <p:spPr bwMode="auto">
              <a:xfrm>
                <a:off x="2037" y="1794"/>
                <a:ext cx="1050" cy="1662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Rectangle 19"/>
              <p:cNvSpPr>
                <a:spLocks noChangeArrowheads="1"/>
              </p:cNvSpPr>
              <p:nvPr/>
            </p:nvSpPr>
            <p:spPr bwMode="auto">
              <a:xfrm>
                <a:off x="621" y="3443"/>
                <a:ext cx="373" cy="249"/>
              </a:xfrm>
              <a:prstGeom prst="rect">
                <a:avLst/>
              </a:prstGeom>
              <a:solidFill>
                <a:srgbClr val="66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Rectangle 20"/>
              <p:cNvSpPr>
                <a:spLocks noChangeArrowheads="1"/>
              </p:cNvSpPr>
              <p:nvPr/>
            </p:nvSpPr>
            <p:spPr bwMode="auto">
              <a:xfrm>
                <a:off x="980" y="3443"/>
                <a:ext cx="1050" cy="249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Rectangle 22"/>
              <p:cNvSpPr>
                <a:spLocks noChangeArrowheads="1"/>
              </p:cNvSpPr>
              <p:nvPr/>
            </p:nvSpPr>
            <p:spPr bwMode="auto">
              <a:xfrm>
                <a:off x="2037" y="3443"/>
                <a:ext cx="1050" cy="249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Rectangle 25"/>
              <p:cNvSpPr>
                <a:spLocks noChangeArrowheads="1"/>
              </p:cNvSpPr>
              <p:nvPr/>
            </p:nvSpPr>
            <p:spPr bwMode="auto">
              <a:xfrm>
                <a:off x="1487" y="1060"/>
                <a:ext cx="13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A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8" name="Rectangle 28"/>
              <p:cNvSpPr>
                <a:spLocks noChangeArrowheads="1"/>
              </p:cNvSpPr>
              <p:nvPr/>
            </p:nvSpPr>
            <p:spPr bwMode="auto">
              <a:xfrm>
                <a:off x="2490" y="1060"/>
                <a:ext cx="13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B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9" name="Rectangle 29"/>
              <p:cNvSpPr>
                <a:spLocks noChangeArrowheads="1"/>
              </p:cNvSpPr>
              <p:nvPr/>
            </p:nvSpPr>
            <p:spPr bwMode="auto">
              <a:xfrm>
                <a:off x="780" y="1572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1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0" name="Rectangle 30"/>
              <p:cNvSpPr>
                <a:spLocks noChangeArrowheads="1"/>
              </p:cNvSpPr>
              <p:nvPr/>
            </p:nvSpPr>
            <p:spPr bwMode="auto">
              <a:xfrm>
                <a:off x="1131" y="1337"/>
                <a:ext cx="887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Applicant 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1" name="Rectangle 31"/>
              <p:cNvSpPr>
                <a:spLocks noChangeArrowheads="1"/>
              </p:cNvSpPr>
              <p:nvPr/>
            </p:nvSpPr>
            <p:spPr bwMode="auto">
              <a:xfrm>
                <a:off x="1199" y="1572"/>
                <a:ext cx="695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Number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2" name="Rectangle 38"/>
              <p:cNvSpPr>
                <a:spLocks noChangeArrowheads="1"/>
              </p:cNvSpPr>
              <p:nvPr/>
            </p:nvSpPr>
            <p:spPr bwMode="auto">
              <a:xfrm>
                <a:off x="780" y="1808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2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3" name="Rectangle 39"/>
              <p:cNvSpPr>
                <a:spLocks noChangeArrowheads="1"/>
              </p:cNvSpPr>
              <p:nvPr/>
            </p:nvSpPr>
            <p:spPr bwMode="auto">
              <a:xfrm>
                <a:off x="1503" y="1808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1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4" name="Rectangle 42"/>
              <p:cNvSpPr>
                <a:spLocks noChangeArrowheads="1"/>
              </p:cNvSpPr>
              <p:nvPr/>
            </p:nvSpPr>
            <p:spPr bwMode="auto">
              <a:xfrm>
                <a:off x="2103" y="1808"/>
                <a:ext cx="751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=RAND()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5" name="Rectangle 43"/>
              <p:cNvSpPr>
                <a:spLocks noChangeArrowheads="1"/>
              </p:cNvSpPr>
              <p:nvPr/>
            </p:nvSpPr>
            <p:spPr bwMode="auto">
              <a:xfrm>
                <a:off x="780" y="2043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3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6" name="Rectangle 44"/>
              <p:cNvSpPr>
                <a:spLocks noChangeArrowheads="1"/>
              </p:cNvSpPr>
              <p:nvPr/>
            </p:nvSpPr>
            <p:spPr bwMode="auto">
              <a:xfrm>
                <a:off x="1503" y="2043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2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7" name="Rectangle 47"/>
              <p:cNvSpPr>
                <a:spLocks noChangeArrowheads="1"/>
              </p:cNvSpPr>
              <p:nvPr/>
            </p:nvSpPr>
            <p:spPr bwMode="auto">
              <a:xfrm>
                <a:off x="2103" y="2043"/>
                <a:ext cx="751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=RAND()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8" name="Rectangle 48"/>
              <p:cNvSpPr>
                <a:spLocks noChangeArrowheads="1"/>
              </p:cNvSpPr>
              <p:nvPr/>
            </p:nvSpPr>
            <p:spPr bwMode="auto">
              <a:xfrm>
                <a:off x="780" y="2279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4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9" name="Rectangle 49"/>
              <p:cNvSpPr>
                <a:spLocks noChangeArrowheads="1"/>
              </p:cNvSpPr>
              <p:nvPr/>
            </p:nvSpPr>
            <p:spPr bwMode="auto">
              <a:xfrm>
                <a:off x="1503" y="2279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3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0" name="Rectangle 52"/>
              <p:cNvSpPr>
                <a:spLocks noChangeArrowheads="1"/>
              </p:cNvSpPr>
              <p:nvPr/>
            </p:nvSpPr>
            <p:spPr bwMode="auto">
              <a:xfrm>
                <a:off x="2103" y="2279"/>
                <a:ext cx="751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=RAND()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1" name="Rectangle 53"/>
              <p:cNvSpPr>
                <a:spLocks noChangeArrowheads="1"/>
              </p:cNvSpPr>
              <p:nvPr/>
            </p:nvSpPr>
            <p:spPr bwMode="auto">
              <a:xfrm>
                <a:off x="780" y="2514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5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2" name="Rectangle 54"/>
              <p:cNvSpPr>
                <a:spLocks noChangeArrowheads="1"/>
              </p:cNvSpPr>
              <p:nvPr/>
            </p:nvSpPr>
            <p:spPr bwMode="auto">
              <a:xfrm>
                <a:off x="1503" y="2514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4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3" name="Rectangle 57"/>
              <p:cNvSpPr>
                <a:spLocks noChangeArrowheads="1"/>
              </p:cNvSpPr>
              <p:nvPr/>
            </p:nvSpPr>
            <p:spPr bwMode="auto">
              <a:xfrm>
                <a:off x="2103" y="2514"/>
                <a:ext cx="751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=RAND()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4" name="Rectangle 58"/>
              <p:cNvSpPr>
                <a:spLocks noChangeArrowheads="1"/>
              </p:cNvSpPr>
              <p:nvPr/>
            </p:nvSpPr>
            <p:spPr bwMode="auto">
              <a:xfrm>
                <a:off x="780" y="2750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6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5" name="Rectangle 59"/>
              <p:cNvSpPr>
                <a:spLocks noChangeArrowheads="1"/>
              </p:cNvSpPr>
              <p:nvPr/>
            </p:nvSpPr>
            <p:spPr bwMode="auto">
              <a:xfrm>
                <a:off x="1503" y="2750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5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6" name="Rectangle 62"/>
              <p:cNvSpPr>
                <a:spLocks noChangeArrowheads="1"/>
              </p:cNvSpPr>
              <p:nvPr/>
            </p:nvSpPr>
            <p:spPr bwMode="auto">
              <a:xfrm>
                <a:off x="2103" y="2750"/>
                <a:ext cx="751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=RAND()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7" name="Rectangle 63"/>
              <p:cNvSpPr>
                <a:spLocks noChangeArrowheads="1"/>
              </p:cNvSpPr>
              <p:nvPr/>
            </p:nvSpPr>
            <p:spPr bwMode="auto">
              <a:xfrm>
                <a:off x="780" y="2985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7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8" name="Rectangle 64"/>
              <p:cNvSpPr>
                <a:spLocks noChangeArrowheads="1"/>
              </p:cNvSpPr>
              <p:nvPr/>
            </p:nvSpPr>
            <p:spPr bwMode="auto">
              <a:xfrm>
                <a:off x="1503" y="2985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6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9" name="Rectangle 67"/>
              <p:cNvSpPr>
                <a:spLocks noChangeArrowheads="1"/>
              </p:cNvSpPr>
              <p:nvPr/>
            </p:nvSpPr>
            <p:spPr bwMode="auto">
              <a:xfrm>
                <a:off x="2103" y="2985"/>
                <a:ext cx="751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=RAND()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0" name="Rectangle 68"/>
              <p:cNvSpPr>
                <a:spLocks noChangeArrowheads="1"/>
              </p:cNvSpPr>
              <p:nvPr/>
            </p:nvSpPr>
            <p:spPr bwMode="auto">
              <a:xfrm>
                <a:off x="780" y="3221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8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1" name="Rectangle 69"/>
              <p:cNvSpPr>
                <a:spLocks noChangeArrowheads="1"/>
              </p:cNvSpPr>
              <p:nvPr/>
            </p:nvSpPr>
            <p:spPr bwMode="auto">
              <a:xfrm>
                <a:off x="1503" y="3221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7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2" name="Rectangle 72"/>
              <p:cNvSpPr>
                <a:spLocks noChangeArrowheads="1"/>
              </p:cNvSpPr>
              <p:nvPr/>
            </p:nvSpPr>
            <p:spPr bwMode="auto">
              <a:xfrm>
                <a:off x="2103" y="3221"/>
                <a:ext cx="751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=RAND()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3" name="Rectangle 73"/>
              <p:cNvSpPr>
                <a:spLocks noChangeArrowheads="1"/>
              </p:cNvSpPr>
              <p:nvPr/>
            </p:nvSpPr>
            <p:spPr bwMode="auto">
              <a:xfrm>
                <a:off x="780" y="3456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9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4" name="Rectangle 74"/>
              <p:cNvSpPr>
                <a:spLocks noChangeArrowheads="1"/>
              </p:cNvSpPr>
              <p:nvPr/>
            </p:nvSpPr>
            <p:spPr bwMode="auto">
              <a:xfrm>
                <a:off x="1503" y="3456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8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5" name="Rectangle 77"/>
              <p:cNvSpPr>
                <a:spLocks noChangeArrowheads="1"/>
              </p:cNvSpPr>
              <p:nvPr/>
            </p:nvSpPr>
            <p:spPr bwMode="auto">
              <a:xfrm>
                <a:off x="2103" y="3456"/>
                <a:ext cx="751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=RAND()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6" name="Rectangle 78"/>
              <p:cNvSpPr>
                <a:spLocks noChangeArrowheads="1"/>
              </p:cNvSpPr>
              <p:nvPr/>
            </p:nvSpPr>
            <p:spPr bwMode="auto">
              <a:xfrm>
                <a:off x="621" y="1046"/>
                <a:ext cx="14" cy="1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Rectangle 79"/>
              <p:cNvSpPr>
                <a:spLocks noChangeArrowheads="1"/>
              </p:cNvSpPr>
              <p:nvPr/>
            </p:nvSpPr>
            <p:spPr bwMode="auto">
              <a:xfrm>
                <a:off x="980" y="1046"/>
                <a:ext cx="14" cy="1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Rectangle 80"/>
              <p:cNvSpPr>
                <a:spLocks noChangeArrowheads="1"/>
              </p:cNvSpPr>
              <p:nvPr/>
            </p:nvSpPr>
            <p:spPr bwMode="auto">
              <a:xfrm>
                <a:off x="2016" y="1046"/>
                <a:ext cx="14" cy="1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83"/>
              <p:cNvSpPr>
                <a:spLocks noChangeShapeType="1"/>
              </p:cNvSpPr>
              <p:nvPr/>
            </p:nvSpPr>
            <p:spPr bwMode="auto">
              <a:xfrm flipV="1">
                <a:off x="623" y="1046"/>
                <a:ext cx="2467" cy="0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86"/>
              <p:cNvSpPr>
                <a:spLocks noChangeShapeType="1"/>
              </p:cNvSpPr>
              <p:nvPr/>
            </p:nvSpPr>
            <p:spPr bwMode="auto">
              <a:xfrm>
                <a:off x="631" y="1282"/>
                <a:ext cx="2455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90"/>
              <p:cNvSpPr>
                <a:spLocks noChangeShapeType="1"/>
              </p:cNvSpPr>
              <p:nvPr/>
            </p:nvSpPr>
            <p:spPr bwMode="auto">
              <a:xfrm>
                <a:off x="635" y="1794"/>
                <a:ext cx="2455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94"/>
              <p:cNvSpPr>
                <a:spLocks noChangeShapeType="1"/>
              </p:cNvSpPr>
              <p:nvPr/>
            </p:nvSpPr>
            <p:spPr bwMode="auto">
              <a:xfrm>
                <a:off x="635" y="2030"/>
                <a:ext cx="2451" cy="1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Line 98"/>
              <p:cNvSpPr>
                <a:spLocks noChangeShapeType="1"/>
              </p:cNvSpPr>
              <p:nvPr/>
            </p:nvSpPr>
            <p:spPr bwMode="auto">
              <a:xfrm>
                <a:off x="635" y="2265"/>
                <a:ext cx="2457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102"/>
              <p:cNvSpPr>
                <a:spLocks noChangeShapeType="1"/>
              </p:cNvSpPr>
              <p:nvPr/>
            </p:nvSpPr>
            <p:spPr bwMode="auto">
              <a:xfrm>
                <a:off x="635" y="2501"/>
                <a:ext cx="2457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106"/>
              <p:cNvSpPr>
                <a:spLocks noChangeShapeType="1"/>
              </p:cNvSpPr>
              <p:nvPr/>
            </p:nvSpPr>
            <p:spPr bwMode="auto">
              <a:xfrm>
                <a:off x="635" y="2736"/>
                <a:ext cx="2462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110"/>
              <p:cNvSpPr>
                <a:spLocks noChangeShapeType="1"/>
              </p:cNvSpPr>
              <p:nvPr/>
            </p:nvSpPr>
            <p:spPr bwMode="auto">
              <a:xfrm>
                <a:off x="635" y="2972"/>
                <a:ext cx="2461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114"/>
              <p:cNvSpPr>
                <a:spLocks noChangeShapeType="1"/>
              </p:cNvSpPr>
              <p:nvPr/>
            </p:nvSpPr>
            <p:spPr bwMode="auto">
              <a:xfrm>
                <a:off x="635" y="3207"/>
                <a:ext cx="2454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118"/>
              <p:cNvSpPr>
                <a:spLocks noChangeShapeType="1"/>
              </p:cNvSpPr>
              <p:nvPr/>
            </p:nvSpPr>
            <p:spPr bwMode="auto">
              <a:xfrm>
                <a:off x="635" y="3443"/>
                <a:ext cx="2458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Line 122"/>
              <p:cNvSpPr>
                <a:spLocks noChangeShapeType="1"/>
              </p:cNvSpPr>
              <p:nvPr/>
            </p:nvSpPr>
            <p:spPr bwMode="auto">
              <a:xfrm>
                <a:off x="631" y="3694"/>
                <a:ext cx="2460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Line 126"/>
              <p:cNvSpPr>
                <a:spLocks noChangeShapeType="1"/>
              </p:cNvSpPr>
              <p:nvPr/>
            </p:nvSpPr>
            <p:spPr bwMode="auto">
              <a:xfrm>
                <a:off x="621" y="1046"/>
                <a:ext cx="1" cy="2646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Rectangle 127"/>
              <p:cNvSpPr>
                <a:spLocks noChangeArrowheads="1"/>
              </p:cNvSpPr>
              <p:nvPr/>
            </p:nvSpPr>
            <p:spPr bwMode="auto">
              <a:xfrm>
                <a:off x="621" y="1042"/>
                <a:ext cx="14" cy="26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128"/>
              <p:cNvSpPr>
                <a:spLocks noChangeShapeType="1"/>
              </p:cNvSpPr>
              <p:nvPr/>
            </p:nvSpPr>
            <p:spPr bwMode="auto">
              <a:xfrm>
                <a:off x="980" y="1060"/>
                <a:ext cx="1" cy="263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Rectangle 129"/>
              <p:cNvSpPr>
                <a:spLocks noChangeArrowheads="1"/>
              </p:cNvSpPr>
              <p:nvPr/>
            </p:nvSpPr>
            <p:spPr bwMode="auto">
              <a:xfrm>
                <a:off x="980" y="1056"/>
                <a:ext cx="14" cy="264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Rectangle 135"/>
              <p:cNvSpPr>
                <a:spLocks noChangeArrowheads="1"/>
              </p:cNvSpPr>
              <p:nvPr/>
            </p:nvSpPr>
            <p:spPr bwMode="auto">
              <a:xfrm>
                <a:off x="2019" y="1048"/>
                <a:ext cx="14" cy="264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Rectangle 160"/>
              <p:cNvSpPr>
                <a:spLocks noChangeArrowheads="1"/>
              </p:cNvSpPr>
              <p:nvPr/>
            </p:nvSpPr>
            <p:spPr bwMode="auto">
              <a:xfrm>
                <a:off x="2185" y="1334"/>
                <a:ext cx="786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Random 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6" name="Rectangle 161"/>
              <p:cNvSpPr>
                <a:spLocks noChangeArrowheads="1"/>
              </p:cNvSpPr>
              <p:nvPr/>
            </p:nvSpPr>
            <p:spPr bwMode="auto">
              <a:xfrm>
                <a:off x="2195" y="1569"/>
                <a:ext cx="695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Number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sp>
          <p:nvSpPr>
            <p:cNvPr id="67" name="Rectangle 66"/>
            <p:cNvSpPr/>
            <p:nvPr/>
          </p:nvSpPr>
          <p:spPr bwMode="auto">
            <a:xfrm>
              <a:off x="2687830" y="1596985"/>
              <a:ext cx="542458" cy="368220"/>
            </a:xfrm>
            <a:prstGeom prst="rect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erif" pitchFamily="18" charset="0"/>
              </a:endParaRPr>
            </a:p>
          </p:txBody>
        </p:sp>
        <p:sp>
          <p:nvSpPr>
            <p:cNvPr id="68" name="Right Triangle 67"/>
            <p:cNvSpPr/>
            <p:nvPr/>
          </p:nvSpPr>
          <p:spPr bwMode="auto">
            <a:xfrm flipH="1">
              <a:off x="2760573" y="1618331"/>
              <a:ext cx="462572" cy="330134"/>
            </a:xfrm>
            <a:prstGeom prst="rtTriangle">
              <a:avLst/>
            </a:prstGeom>
            <a:solidFill>
              <a:srgbClr val="660033"/>
            </a:solidFill>
            <a:ln w="12700" cap="flat" cmpd="sng" algn="ctr">
              <a:solidFill>
                <a:srgbClr val="6600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erif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089145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7388" y="1095375"/>
            <a:ext cx="457835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Excel Value Worksheet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79688" y="5807077"/>
            <a:ext cx="40624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Note:  Rows 10-901 are not shown.</a:t>
            </a: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 rot="5400000">
            <a:off x="2352675" y="3832227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84213" y="284163"/>
            <a:ext cx="7772400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Sampling from a Finite Population Using Excel</a:t>
            </a:r>
            <a:endParaRPr lang="en-US" sz="260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2685144" y="1587502"/>
            <a:ext cx="3805238" cy="4206875"/>
            <a:chOff x="2685144" y="1587502"/>
            <a:chExt cx="3805238" cy="4206875"/>
          </a:xfrm>
        </p:grpSpPr>
        <p:grpSp>
          <p:nvGrpSpPr>
            <p:cNvPr id="6" name="Group 78"/>
            <p:cNvGrpSpPr>
              <a:grpSpLocks/>
            </p:cNvGrpSpPr>
            <p:nvPr/>
          </p:nvGrpSpPr>
          <p:grpSpPr bwMode="auto">
            <a:xfrm>
              <a:off x="2685144" y="1587502"/>
              <a:ext cx="3805238" cy="4206875"/>
              <a:chOff x="1647" y="1024"/>
              <a:chExt cx="2478" cy="2660"/>
            </a:xfrm>
          </p:grpSpPr>
          <p:sp>
            <p:nvSpPr>
              <p:cNvPr id="7" name="Rectangle 7"/>
              <p:cNvSpPr>
                <a:spLocks noChangeArrowheads="1"/>
              </p:cNvSpPr>
              <p:nvPr/>
            </p:nvSpPr>
            <p:spPr bwMode="auto">
              <a:xfrm>
                <a:off x="1647" y="1028"/>
                <a:ext cx="2478" cy="264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Rectangle 8"/>
              <p:cNvSpPr>
                <a:spLocks noChangeArrowheads="1"/>
              </p:cNvSpPr>
              <p:nvPr/>
            </p:nvSpPr>
            <p:spPr bwMode="auto">
              <a:xfrm>
                <a:off x="1647" y="1028"/>
                <a:ext cx="2460" cy="249"/>
              </a:xfrm>
              <a:prstGeom prst="rect">
                <a:avLst/>
              </a:prstGeom>
              <a:solidFill>
                <a:srgbClr val="66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Rectangle 9"/>
              <p:cNvSpPr>
                <a:spLocks noChangeArrowheads="1"/>
              </p:cNvSpPr>
              <p:nvPr/>
            </p:nvSpPr>
            <p:spPr bwMode="auto">
              <a:xfrm>
                <a:off x="1647" y="1264"/>
                <a:ext cx="373" cy="526"/>
              </a:xfrm>
              <a:prstGeom prst="rect">
                <a:avLst/>
              </a:prstGeom>
              <a:solidFill>
                <a:srgbClr val="66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Rectangle 10"/>
              <p:cNvSpPr>
                <a:spLocks noChangeArrowheads="1"/>
              </p:cNvSpPr>
              <p:nvPr/>
            </p:nvSpPr>
            <p:spPr bwMode="auto">
              <a:xfrm>
                <a:off x="2006" y="1264"/>
                <a:ext cx="2102" cy="526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Rectangle 11"/>
              <p:cNvSpPr>
                <a:spLocks noChangeArrowheads="1"/>
              </p:cNvSpPr>
              <p:nvPr/>
            </p:nvSpPr>
            <p:spPr bwMode="auto">
              <a:xfrm>
                <a:off x="1647" y="1776"/>
                <a:ext cx="373" cy="1662"/>
              </a:xfrm>
              <a:prstGeom prst="rect">
                <a:avLst/>
              </a:prstGeom>
              <a:solidFill>
                <a:srgbClr val="66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Rectangle 12"/>
              <p:cNvSpPr>
                <a:spLocks noChangeArrowheads="1"/>
              </p:cNvSpPr>
              <p:nvPr/>
            </p:nvSpPr>
            <p:spPr bwMode="auto">
              <a:xfrm>
                <a:off x="2006" y="1776"/>
                <a:ext cx="1050" cy="1662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13"/>
              <p:cNvSpPr>
                <a:spLocks noChangeArrowheads="1"/>
              </p:cNvSpPr>
              <p:nvPr/>
            </p:nvSpPr>
            <p:spPr bwMode="auto">
              <a:xfrm>
                <a:off x="3063" y="1776"/>
                <a:ext cx="1050" cy="1662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Rectangle 14"/>
              <p:cNvSpPr>
                <a:spLocks noChangeArrowheads="1"/>
              </p:cNvSpPr>
              <p:nvPr/>
            </p:nvSpPr>
            <p:spPr bwMode="auto">
              <a:xfrm>
                <a:off x="1647" y="3425"/>
                <a:ext cx="373" cy="249"/>
              </a:xfrm>
              <a:prstGeom prst="rect">
                <a:avLst/>
              </a:prstGeom>
              <a:solidFill>
                <a:srgbClr val="66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Rectangle 15"/>
              <p:cNvSpPr>
                <a:spLocks noChangeArrowheads="1"/>
              </p:cNvSpPr>
              <p:nvPr/>
            </p:nvSpPr>
            <p:spPr bwMode="auto">
              <a:xfrm>
                <a:off x="2006" y="3425"/>
                <a:ext cx="1050" cy="249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Rectangle 16"/>
              <p:cNvSpPr>
                <a:spLocks noChangeArrowheads="1"/>
              </p:cNvSpPr>
              <p:nvPr/>
            </p:nvSpPr>
            <p:spPr bwMode="auto">
              <a:xfrm>
                <a:off x="3063" y="3425"/>
                <a:ext cx="1050" cy="249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Rectangle 17"/>
              <p:cNvSpPr>
                <a:spLocks noChangeArrowheads="1"/>
              </p:cNvSpPr>
              <p:nvPr/>
            </p:nvSpPr>
            <p:spPr bwMode="auto">
              <a:xfrm>
                <a:off x="2513" y="1042"/>
                <a:ext cx="13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A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8" name="Rectangle 18"/>
              <p:cNvSpPr>
                <a:spLocks noChangeArrowheads="1"/>
              </p:cNvSpPr>
              <p:nvPr/>
            </p:nvSpPr>
            <p:spPr bwMode="auto">
              <a:xfrm>
                <a:off x="3516" y="1042"/>
                <a:ext cx="13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B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9" name="Rectangle 19"/>
              <p:cNvSpPr>
                <a:spLocks noChangeArrowheads="1"/>
              </p:cNvSpPr>
              <p:nvPr/>
            </p:nvSpPr>
            <p:spPr bwMode="auto">
              <a:xfrm>
                <a:off x="1806" y="1554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1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0" name="Rectangle 20"/>
              <p:cNvSpPr>
                <a:spLocks noChangeArrowheads="1"/>
              </p:cNvSpPr>
              <p:nvPr/>
            </p:nvSpPr>
            <p:spPr bwMode="auto">
              <a:xfrm>
                <a:off x="2157" y="1319"/>
                <a:ext cx="887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Applicant 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1" name="Rectangle 21"/>
              <p:cNvSpPr>
                <a:spLocks noChangeArrowheads="1"/>
              </p:cNvSpPr>
              <p:nvPr/>
            </p:nvSpPr>
            <p:spPr bwMode="auto">
              <a:xfrm>
                <a:off x="2225" y="1554"/>
                <a:ext cx="695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Number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2" name="Rectangle 22"/>
              <p:cNvSpPr>
                <a:spLocks noChangeArrowheads="1"/>
              </p:cNvSpPr>
              <p:nvPr/>
            </p:nvSpPr>
            <p:spPr bwMode="auto">
              <a:xfrm>
                <a:off x="1806" y="1790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2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3" name="Rectangle 23"/>
              <p:cNvSpPr>
                <a:spLocks noChangeArrowheads="1"/>
              </p:cNvSpPr>
              <p:nvPr/>
            </p:nvSpPr>
            <p:spPr bwMode="auto">
              <a:xfrm>
                <a:off x="2529" y="1790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1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4" name="Rectangle 25"/>
              <p:cNvSpPr>
                <a:spLocks noChangeArrowheads="1"/>
              </p:cNvSpPr>
              <p:nvPr/>
            </p:nvSpPr>
            <p:spPr bwMode="auto">
              <a:xfrm>
                <a:off x="1806" y="2025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3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5" name="Rectangle 26"/>
              <p:cNvSpPr>
                <a:spLocks noChangeArrowheads="1"/>
              </p:cNvSpPr>
              <p:nvPr/>
            </p:nvSpPr>
            <p:spPr bwMode="auto">
              <a:xfrm>
                <a:off x="2529" y="2025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2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6" name="Rectangle 28"/>
              <p:cNvSpPr>
                <a:spLocks noChangeArrowheads="1"/>
              </p:cNvSpPr>
              <p:nvPr/>
            </p:nvSpPr>
            <p:spPr bwMode="auto">
              <a:xfrm>
                <a:off x="1806" y="2261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4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7" name="Rectangle 29"/>
              <p:cNvSpPr>
                <a:spLocks noChangeArrowheads="1"/>
              </p:cNvSpPr>
              <p:nvPr/>
            </p:nvSpPr>
            <p:spPr bwMode="auto">
              <a:xfrm>
                <a:off x="2529" y="2261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3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8" name="Rectangle 31"/>
              <p:cNvSpPr>
                <a:spLocks noChangeArrowheads="1"/>
              </p:cNvSpPr>
              <p:nvPr/>
            </p:nvSpPr>
            <p:spPr bwMode="auto">
              <a:xfrm>
                <a:off x="1806" y="2496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5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9" name="Rectangle 32"/>
              <p:cNvSpPr>
                <a:spLocks noChangeArrowheads="1"/>
              </p:cNvSpPr>
              <p:nvPr/>
            </p:nvSpPr>
            <p:spPr bwMode="auto">
              <a:xfrm>
                <a:off x="2529" y="2496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4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0" name="Rectangle 34"/>
              <p:cNvSpPr>
                <a:spLocks noChangeArrowheads="1"/>
              </p:cNvSpPr>
              <p:nvPr/>
            </p:nvSpPr>
            <p:spPr bwMode="auto">
              <a:xfrm>
                <a:off x="1806" y="2732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6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1" name="Rectangle 35"/>
              <p:cNvSpPr>
                <a:spLocks noChangeArrowheads="1"/>
              </p:cNvSpPr>
              <p:nvPr/>
            </p:nvSpPr>
            <p:spPr bwMode="auto">
              <a:xfrm>
                <a:off x="2529" y="2732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5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2" name="Rectangle 37"/>
              <p:cNvSpPr>
                <a:spLocks noChangeArrowheads="1"/>
              </p:cNvSpPr>
              <p:nvPr/>
            </p:nvSpPr>
            <p:spPr bwMode="auto">
              <a:xfrm>
                <a:off x="1806" y="2967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7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3" name="Rectangle 38"/>
              <p:cNvSpPr>
                <a:spLocks noChangeArrowheads="1"/>
              </p:cNvSpPr>
              <p:nvPr/>
            </p:nvSpPr>
            <p:spPr bwMode="auto">
              <a:xfrm>
                <a:off x="2529" y="2967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6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4" name="Rectangle 40"/>
              <p:cNvSpPr>
                <a:spLocks noChangeArrowheads="1"/>
              </p:cNvSpPr>
              <p:nvPr/>
            </p:nvSpPr>
            <p:spPr bwMode="auto">
              <a:xfrm>
                <a:off x="1806" y="3203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8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5" name="Rectangle 41"/>
              <p:cNvSpPr>
                <a:spLocks noChangeArrowheads="1"/>
              </p:cNvSpPr>
              <p:nvPr/>
            </p:nvSpPr>
            <p:spPr bwMode="auto">
              <a:xfrm>
                <a:off x="2529" y="3203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7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6" name="Rectangle 43"/>
              <p:cNvSpPr>
                <a:spLocks noChangeArrowheads="1"/>
              </p:cNvSpPr>
              <p:nvPr/>
            </p:nvSpPr>
            <p:spPr bwMode="auto">
              <a:xfrm>
                <a:off x="1806" y="3438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9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7" name="Rectangle 44"/>
              <p:cNvSpPr>
                <a:spLocks noChangeArrowheads="1"/>
              </p:cNvSpPr>
              <p:nvPr/>
            </p:nvSpPr>
            <p:spPr bwMode="auto">
              <a:xfrm>
                <a:off x="2529" y="3438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8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8" name="Rectangle 46"/>
              <p:cNvSpPr>
                <a:spLocks noChangeArrowheads="1"/>
              </p:cNvSpPr>
              <p:nvPr/>
            </p:nvSpPr>
            <p:spPr bwMode="auto">
              <a:xfrm>
                <a:off x="1647" y="1028"/>
                <a:ext cx="14" cy="1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Rectangle 47"/>
              <p:cNvSpPr>
                <a:spLocks noChangeArrowheads="1"/>
              </p:cNvSpPr>
              <p:nvPr/>
            </p:nvSpPr>
            <p:spPr bwMode="auto">
              <a:xfrm>
                <a:off x="2006" y="1028"/>
                <a:ext cx="14" cy="1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Rectangle 48"/>
              <p:cNvSpPr>
                <a:spLocks noChangeArrowheads="1"/>
              </p:cNvSpPr>
              <p:nvPr/>
            </p:nvSpPr>
            <p:spPr bwMode="auto">
              <a:xfrm>
                <a:off x="3042" y="1028"/>
                <a:ext cx="14" cy="1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49"/>
              <p:cNvSpPr>
                <a:spLocks noChangeShapeType="1"/>
              </p:cNvSpPr>
              <p:nvPr/>
            </p:nvSpPr>
            <p:spPr bwMode="auto">
              <a:xfrm flipV="1">
                <a:off x="1649" y="1028"/>
                <a:ext cx="2467" cy="0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50"/>
              <p:cNvSpPr>
                <a:spLocks noChangeShapeType="1"/>
              </p:cNvSpPr>
              <p:nvPr/>
            </p:nvSpPr>
            <p:spPr bwMode="auto">
              <a:xfrm>
                <a:off x="1657" y="1264"/>
                <a:ext cx="2455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51"/>
              <p:cNvSpPr>
                <a:spLocks noChangeShapeType="1"/>
              </p:cNvSpPr>
              <p:nvPr/>
            </p:nvSpPr>
            <p:spPr bwMode="auto">
              <a:xfrm>
                <a:off x="1661" y="1776"/>
                <a:ext cx="2455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52"/>
              <p:cNvSpPr>
                <a:spLocks noChangeShapeType="1"/>
              </p:cNvSpPr>
              <p:nvPr/>
            </p:nvSpPr>
            <p:spPr bwMode="auto">
              <a:xfrm>
                <a:off x="1661" y="2012"/>
                <a:ext cx="2451" cy="1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53"/>
              <p:cNvSpPr>
                <a:spLocks noChangeShapeType="1"/>
              </p:cNvSpPr>
              <p:nvPr/>
            </p:nvSpPr>
            <p:spPr bwMode="auto">
              <a:xfrm>
                <a:off x="1661" y="2247"/>
                <a:ext cx="2457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54"/>
              <p:cNvSpPr>
                <a:spLocks noChangeShapeType="1"/>
              </p:cNvSpPr>
              <p:nvPr/>
            </p:nvSpPr>
            <p:spPr bwMode="auto">
              <a:xfrm>
                <a:off x="1661" y="2483"/>
                <a:ext cx="2457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55"/>
              <p:cNvSpPr>
                <a:spLocks noChangeShapeType="1"/>
              </p:cNvSpPr>
              <p:nvPr/>
            </p:nvSpPr>
            <p:spPr bwMode="auto">
              <a:xfrm>
                <a:off x="1661" y="2718"/>
                <a:ext cx="2462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Line 56"/>
              <p:cNvSpPr>
                <a:spLocks noChangeShapeType="1"/>
              </p:cNvSpPr>
              <p:nvPr/>
            </p:nvSpPr>
            <p:spPr bwMode="auto">
              <a:xfrm>
                <a:off x="1661" y="2954"/>
                <a:ext cx="2461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57"/>
              <p:cNvSpPr>
                <a:spLocks noChangeShapeType="1"/>
              </p:cNvSpPr>
              <p:nvPr/>
            </p:nvSpPr>
            <p:spPr bwMode="auto">
              <a:xfrm>
                <a:off x="1661" y="3189"/>
                <a:ext cx="2454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58"/>
              <p:cNvSpPr>
                <a:spLocks noChangeShapeType="1"/>
              </p:cNvSpPr>
              <p:nvPr/>
            </p:nvSpPr>
            <p:spPr bwMode="auto">
              <a:xfrm>
                <a:off x="1661" y="3425"/>
                <a:ext cx="2458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59"/>
              <p:cNvSpPr>
                <a:spLocks noChangeShapeType="1"/>
              </p:cNvSpPr>
              <p:nvPr/>
            </p:nvSpPr>
            <p:spPr bwMode="auto">
              <a:xfrm>
                <a:off x="1657" y="3676"/>
                <a:ext cx="2460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60"/>
              <p:cNvSpPr>
                <a:spLocks noChangeShapeType="1"/>
              </p:cNvSpPr>
              <p:nvPr/>
            </p:nvSpPr>
            <p:spPr bwMode="auto">
              <a:xfrm>
                <a:off x="1647" y="1028"/>
                <a:ext cx="1" cy="2646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Rectangle 61"/>
              <p:cNvSpPr>
                <a:spLocks noChangeArrowheads="1"/>
              </p:cNvSpPr>
              <p:nvPr/>
            </p:nvSpPr>
            <p:spPr bwMode="auto">
              <a:xfrm>
                <a:off x="1647" y="1024"/>
                <a:ext cx="14" cy="26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62"/>
              <p:cNvSpPr>
                <a:spLocks noChangeShapeType="1"/>
              </p:cNvSpPr>
              <p:nvPr/>
            </p:nvSpPr>
            <p:spPr bwMode="auto">
              <a:xfrm>
                <a:off x="2006" y="1042"/>
                <a:ext cx="1" cy="263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Rectangle 63"/>
              <p:cNvSpPr>
                <a:spLocks noChangeArrowheads="1"/>
              </p:cNvSpPr>
              <p:nvPr/>
            </p:nvSpPr>
            <p:spPr bwMode="auto">
              <a:xfrm>
                <a:off x="2006" y="1038"/>
                <a:ext cx="14" cy="264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Rectangle 64"/>
              <p:cNvSpPr>
                <a:spLocks noChangeArrowheads="1"/>
              </p:cNvSpPr>
              <p:nvPr/>
            </p:nvSpPr>
            <p:spPr bwMode="auto">
              <a:xfrm>
                <a:off x="3045" y="1030"/>
                <a:ext cx="14" cy="264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Rectangle 65"/>
              <p:cNvSpPr>
                <a:spLocks noChangeArrowheads="1"/>
              </p:cNvSpPr>
              <p:nvPr/>
            </p:nvSpPr>
            <p:spPr bwMode="auto">
              <a:xfrm>
                <a:off x="3211" y="1316"/>
                <a:ext cx="786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Random 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8" name="Rectangle 66"/>
              <p:cNvSpPr>
                <a:spLocks noChangeArrowheads="1"/>
              </p:cNvSpPr>
              <p:nvPr/>
            </p:nvSpPr>
            <p:spPr bwMode="auto">
              <a:xfrm>
                <a:off x="3221" y="1551"/>
                <a:ext cx="695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Number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/>
            </p:nvSpPr>
            <p:spPr bwMode="auto">
              <a:xfrm>
                <a:off x="3270" y="1790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0.61021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/>
            </p:nvSpPr>
            <p:spPr bwMode="auto">
              <a:xfrm>
                <a:off x="3270" y="2025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0.83762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/>
            </p:nvSpPr>
            <p:spPr bwMode="auto">
              <a:xfrm>
                <a:off x="3270" y="2270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0.58935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/>
            </p:nvSpPr>
            <p:spPr bwMode="auto">
              <a:xfrm>
                <a:off x="3270" y="2496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0.19934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/>
            </p:nvSpPr>
            <p:spPr bwMode="auto">
              <a:xfrm>
                <a:off x="3270" y="2732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0.86658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/>
            </p:nvSpPr>
            <p:spPr bwMode="auto">
              <a:xfrm>
                <a:off x="3270" y="2967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0.60579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/>
            </p:nvSpPr>
            <p:spPr bwMode="auto">
              <a:xfrm>
                <a:off x="3270" y="3212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0.80960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/>
            </p:nvSpPr>
            <p:spPr bwMode="auto">
              <a:xfrm>
                <a:off x="3270" y="3456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0.33224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sp>
          <p:nvSpPr>
            <p:cNvPr id="67" name="Rectangle 66"/>
            <p:cNvSpPr/>
            <p:nvPr/>
          </p:nvSpPr>
          <p:spPr bwMode="auto">
            <a:xfrm>
              <a:off x="2687830" y="1596985"/>
              <a:ext cx="542458" cy="368220"/>
            </a:xfrm>
            <a:prstGeom prst="rect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erif" pitchFamily="18" charset="0"/>
              </a:endParaRPr>
            </a:p>
          </p:txBody>
        </p:sp>
        <p:sp>
          <p:nvSpPr>
            <p:cNvPr id="68" name="Right Triangle 67"/>
            <p:cNvSpPr/>
            <p:nvPr/>
          </p:nvSpPr>
          <p:spPr bwMode="auto">
            <a:xfrm flipH="1">
              <a:off x="2760573" y="1618331"/>
              <a:ext cx="462572" cy="330134"/>
            </a:xfrm>
            <a:prstGeom prst="rtTriangle">
              <a:avLst/>
            </a:prstGeom>
            <a:solidFill>
              <a:srgbClr val="660033"/>
            </a:solidFill>
            <a:ln w="12700" cap="flat" cmpd="sng" algn="ctr">
              <a:solidFill>
                <a:srgbClr val="6600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erif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571131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7388" y="1095375"/>
            <a:ext cx="7772400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Put Random Numbers in Ascending Order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71500" y="2928938"/>
            <a:ext cx="7485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spcBef>
                <a:spcPct val="20000"/>
              </a:spcBef>
              <a:buClr>
                <a:srgbClr val="66FFFF"/>
              </a:buClr>
              <a:buSzPct val="125000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Step 4</a:t>
            </a:r>
            <a:r>
              <a:rPr lang="en-US" sz="24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Choose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Sort Smallest to Largest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031875" y="2490788"/>
            <a:ext cx="667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Step 3</a:t>
            </a:r>
            <a:r>
              <a:rPr lang="en-US" sz="24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In the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Editing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group, click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Sort &amp; Filter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042988" y="2052638"/>
            <a:ext cx="5895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Step 2</a:t>
            </a:r>
            <a:r>
              <a:rPr lang="en-US" sz="24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Click the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Home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tab on the Ribbon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041400" y="1595438"/>
            <a:ext cx="6013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Step 1</a:t>
            </a:r>
            <a:r>
              <a:rPr lang="en-US" sz="24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Select any cell in the range B2:B901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 rot="5400000">
            <a:off x="752475" y="21844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5400000">
            <a:off x="752475" y="26035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 rot="5400000">
            <a:off x="752475" y="30416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 rot="5400000">
            <a:off x="752475" y="17272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684213" y="284163"/>
            <a:ext cx="7772400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Sampling from a Finite Population Using Excel</a:t>
            </a:r>
            <a:endParaRPr lang="en-US" sz="260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60214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  <p:bldP spid="6" grpId="0" autoUpdateAnimBg="0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7388" y="1095375"/>
            <a:ext cx="51736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Excel Value Worksheet (Sorted)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79688" y="5807077"/>
            <a:ext cx="40624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Note:  Rows 10-901 are not shown.</a:t>
            </a: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 rot="5400000">
            <a:off x="2352675" y="3832227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84213" y="284163"/>
            <a:ext cx="7772400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Sampling from a Finite Population Using Excel</a:t>
            </a:r>
            <a:endParaRPr lang="en-US" sz="260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2687830" y="1587502"/>
            <a:ext cx="3686440" cy="4183063"/>
            <a:chOff x="2687830" y="1587502"/>
            <a:chExt cx="3686440" cy="4183063"/>
          </a:xfrm>
        </p:grpSpPr>
        <p:grpSp>
          <p:nvGrpSpPr>
            <p:cNvPr id="6" name="Group 83"/>
            <p:cNvGrpSpPr>
              <a:grpSpLocks/>
            </p:cNvGrpSpPr>
            <p:nvPr/>
          </p:nvGrpSpPr>
          <p:grpSpPr bwMode="auto">
            <a:xfrm>
              <a:off x="2692858" y="1587502"/>
              <a:ext cx="3681412" cy="4183063"/>
              <a:chOff x="1647" y="1064"/>
              <a:chExt cx="2478" cy="2660"/>
            </a:xfrm>
          </p:grpSpPr>
          <p:sp>
            <p:nvSpPr>
              <p:cNvPr id="7" name="Rectangle 7"/>
              <p:cNvSpPr>
                <a:spLocks noChangeArrowheads="1"/>
              </p:cNvSpPr>
              <p:nvPr/>
            </p:nvSpPr>
            <p:spPr bwMode="auto">
              <a:xfrm>
                <a:off x="1647" y="1068"/>
                <a:ext cx="2478" cy="264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Rectangle 8"/>
              <p:cNvSpPr>
                <a:spLocks noChangeArrowheads="1"/>
              </p:cNvSpPr>
              <p:nvPr/>
            </p:nvSpPr>
            <p:spPr bwMode="auto">
              <a:xfrm>
                <a:off x="1647" y="1068"/>
                <a:ext cx="2460" cy="249"/>
              </a:xfrm>
              <a:prstGeom prst="rect">
                <a:avLst/>
              </a:prstGeom>
              <a:solidFill>
                <a:srgbClr val="66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Rectangle 9"/>
              <p:cNvSpPr>
                <a:spLocks noChangeArrowheads="1"/>
              </p:cNvSpPr>
              <p:nvPr/>
            </p:nvSpPr>
            <p:spPr bwMode="auto">
              <a:xfrm>
                <a:off x="1647" y="1304"/>
                <a:ext cx="373" cy="526"/>
              </a:xfrm>
              <a:prstGeom prst="rect">
                <a:avLst/>
              </a:prstGeom>
              <a:solidFill>
                <a:srgbClr val="66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Rectangle 10"/>
              <p:cNvSpPr>
                <a:spLocks noChangeArrowheads="1"/>
              </p:cNvSpPr>
              <p:nvPr/>
            </p:nvSpPr>
            <p:spPr bwMode="auto">
              <a:xfrm>
                <a:off x="2006" y="1304"/>
                <a:ext cx="2102" cy="526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Rectangle 11"/>
              <p:cNvSpPr>
                <a:spLocks noChangeArrowheads="1"/>
              </p:cNvSpPr>
              <p:nvPr/>
            </p:nvSpPr>
            <p:spPr bwMode="auto">
              <a:xfrm>
                <a:off x="1647" y="1816"/>
                <a:ext cx="373" cy="1662"/>
              </a:xfrm>
              <a:prstGeom prst="rect">
                <a:avLst/>
              </a:prstGeom>
              <a:solidFill>
                <a:srgbClr val="66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Rectangle 12"/>
              <p:cNvSpPr>
                <a:spLocks noChangeArrowheads="1"/>
              </p:cNvSpPr>
              <p:nvPr/>
            </p:nvSpPr>
            <p:spPr bwMode="auto">
              <a:xfrm>
                <a:off x="2006" y="1816"/>
                <a:ext cx="1050" cy="1662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13"/>
              <p:cNvSpPr>
                <a:spLocks noChangeArrowheads="1"/>
              </p:cNvSpPr>
              <p:nvPr/>
            </p:nvSpPr>
            <p:spPr bwMode="auto">
              <a:xfrm>
                <a:off x="3063" y="1816"/>
                <a:ext cx="1050" cy="1662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Rectangle 14"/>
              <p:cNvSpPr>
                <a:spLocks noChangeArrowheads="1"/>
              </p:cNvSpPr>
              <p:nvPr/>
            </p:nvSpPr>
            <p:spPr bwMode="auto">
              <a:xfrm>
                <a:off x="1647" y="3465"/>
                <a:ext cx="373" cy="249"/>
              </a:xfrm>
              <a:prstGeom prst="rect">
                <a:avLst/>
              </a:prstGeom>
              <a:solidFill>
                <a:srgbClr val="66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Rectangle 15"/>
              <p:cNvSpPr>
                <a:spLocks noChangeArrowheads="1"/>
              </p:cNvSpPr>
              <p:nvPr/>
            </p:nvSpPr>
            <p:spPr bwMode="auto">
              <a:xfrm>
                <a:off x="2006" y="3465"/>
                <a:ext cx="1050" cy="249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Rectangle 16"/>
              <p:cNvSpPr>
                <a:spLocks noChangeArrowheads="1"/>
              </p:cNvSpPr>
              <p:nvPr/>
            </p:nvSpPr>
            <p:spPr bwMode="auto">
              <a:xfrm>
                <a:off x="3063" y="3465"/>
                <a:ext cx="1050" cy="249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Rectangle 17"/>
              <p:cNvSpPr>
                <a:spLocks noChangeArrowheads="1"/>
              </p:cNvSpPr>
              <p:nvPr/>
            </p:nvSpPr>
            <p:spPr bwMode="auto">
              <a:xfrm>
                <a:off x="2513" y="1082"/>
                <a:ext cx="13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A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8" name="Rectangle 18"/>
              <p:cNvSpPr>
                <a:spLocks noChangeArrowheads="1"/>
              </p:cNvSpPr>
              <p:nvPr/>
            </p:nvSpPr>
            <p:spPr bwMode="auto">
              <a:xfrm>
                <a:off x="3516" y="1082"/>
                <a:ext cx="13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B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9" name="Rectangle 19"/>
              <p:cNvSpPr>
                <a:spLocks noChangeArrowheads="1"/>
              </p:cNvSpPr>
              <p:nvPr/>
            </p:nvSpPr>
            <p:spPr bwMode="auto">
              <a:xfrm>
                <a:off x="1806" y="1594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1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0" name="Rectangle 20"/>
              <p:cNvSpPr>
                <a:spLocks noChangeArrowheads="1"/>
              </p:cNvSpPr>
              <p:nvPr/>
            </p:nvSpPr>
            <p:spPr bwMode="auto">
              <a:xfrm>
                <a:off x="2157" y="1359"/>
                <a:ext cx="887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Applicant 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1" name="Rectangle 21"/>
              <p:cNvSpPr>
                <a:spLocks noChangeArrowheads="1"/>
              </p:cNvSpPr>
              <p:nvPr/>
            </p:nvSpPr>
            <p:spPr bwMode="auto">
              <a:xfrm>
                <a:off x="2225" y="1594"/>
                <a:ext cx="695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Number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2" name="Rectangle 22"/>
              <p:cNvSpPr>
                <a:spLocks noChangeArrowheads="1"/>
              </p:cNvSpPr>
              <p:nvPr/>
            </p:nvSpPr>
            <p:spPr bwMode="auto">
              <a:xfrm>
                <a:off x="1806" y="1830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2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3" name="Rectangle 24"/>
              <p:cNvSpPr>
                <a:spLocks noChangeArrowheads="1"/>
              </p:cNvSpPr>
              <p:nvPr/>
            </p:nvSpPr>
            <p:spPr bwMode="auto">
              <a:xfrm>
                <a:off x="1806" y="2065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3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4" name="Rectangle 26"/>
              <p:cNvSpPr>
                <a:spLocks noChangeArrowheads="1"/>
              </p:cNvSpPr>
              <p:nvPr/>
            </p:nvSpPr>
            <p:spPr bwMode="auto">
              <a:xfrm>
                <a:off x="1806" y="2301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4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1806" y="2536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5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6" name="Rectangle 30"/>
              <p:cNvSpPr>
                <a:spLocks noChangeArrowheads="1"/>
              </p:cNvSpPr>
              <p:nvPr/>
            </p:nvSpPr>
            <p:spPr bwMode="auto">
              <a:xfrm>
                <a:off x="1806" y="2772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6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7" name="Rectangle 32"/>
              <p:cNvSpPr>
                <a:spLocks noChangeArrowheads="1"/>
              </p:cNvSpPr>
              <p:nvPr/>
            </p:nvSpPr>
            <p:spPr bwMode="auto">
              <a:xfrm>
                <a:off x="1806" y="3007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7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8" name="Rectangle 34"/>
              <p:cNvSpPr>
                <a:spLocks noChangeArrowheads="1"/>
              </p:cNvSpPr>
              <p:nvPr/>
            </p:nvSpPr>
            <p:spPr bwMode="auto">
              <a:xfrm>
                <a:off x="1806" y="3243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8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9" name="Rectangle 36"/>
              <p:cNvSpPr>
                <a:spLocks noChangeArrowheads="1"/>
              </p:cNvSpPr>
              <p:nvPr/>
            </p:nvSpPr>
            <p:spPr bwMode="auto">
              <a:xfrm>
                <a:off x="1806" y="3478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9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0" name="Rectangle 38"/>
              <p:cNvSpPr>
                <a:spLocks noChangeArrowheads="1"/>
              </p:cNvSpPr>
              <p:nvPr/>
            </p:nvSpPr>
            <p:spPr bwMode="auto">
              <a:xfrm>
                <a:off x="1647" y="1068"/>
                <a:ext cx="14" cy="1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Rectangle 39"/>
              <p:cNvSpPr>
                <a:spLocks noChangeArrowheads="1"/>
              </p:cNvSpPr>
              <p:nvPr/>
            </p:nvSpPr>
            <p:spPr bwMode="auto">
              <a:xfrm>
                <a:off x="2006" y="1068"/>
                <a:ext cx="14" cy="1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Rectangle 40"/>
              <p:cNvSpPr>
                <a:spLocks noChangeArrowheads="1"/>
              </p:cNvSpPr>
              <p:nvPr/>
            </p:nvSpPr>
            <p:spPr bwMode="auto">
              <a:xfrm>
                <a:off x="3042" y="1068"/>
                <a:ext cx="14" cy="1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41"/>
              <p:cNvSpPr>
                <a:spLocks noChangeShapeType="1"/>
              </p:cNvSpPr>
              <p:nvPr/>
            </p:nvSpPr>
            <p:spPr bwMode="auto">
              <a:xfrm flipV="1">
                <a:off x="1649" y="1068"/>
                <a:ext cx="2467" cy="0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42"/>
              <p:cNvSpPr>
                <a:spLocks noChangeShapeType="1"/>
              </p:cNvSpPr>
              <p:nvPr/>
            </p:nvSpPr>
            <p:spPr bwMode="auto">
              <a:xfrm>
                <a:off x="1657" y="1304"/>
                <a:ext cx="2455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43"/>
              <p:cNvSpPr>
                <a:spLocks noChangeShapeType="1"/>
              </p:cNvSpPr>
              <p:nvPr/>
            </p:nvSpPr>
            <p:spPr bwMode="auto">
              <a:xfrm>
                <a:off x="1661" y="1816"/>
                <a:ext cx="2455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44"/>
              <p:cNvSpPr>
                <a:spLocks noChangeShapeType="1"/>
              </p:cNvSpPr>
              <p:nvPr/>
            </p:nvSpPr>
            <p:spPr bwMode="auto">
              <a:xfrm>
                <a:off x="1661" y="2052"/>
                <a:ext cx="2451" cy="1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45"/>
              <p:cNvSpPr>
                <a:spLocks noChangeShapeType="1"/>
              </p:cNvSpPr>
              <p:nvPr/>
            </p:nvSpPr>
            <p:spPr bwMode="auto">
              <a:xfrm>
                <a:off x="1661" y="2287"/>
                <a:ext cx="2457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46"/>
              <p:cNvSpPr>
                <a:spLocks noChangeShapeType="1"/>
              </p:cNvSpPr>
              <p:nvPr/>
            </p:nvSpPr>
            <p:spPr bwMode="auto">
              <a:xfrm>
                <a:off x="1661" y="2523"/>
                <a:ext cx="2457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47"/>
              <p:cNvSpPr>
                <a:spLocks noChangeShapeType="1"/>
              </p:cNvSpPr>
              <p:nvPr/>
            </p:nvSpPr>
            <p:spPr bwMode="auto">
              <a:xfrm>
                <a:off x="1661" y="2758"/>
                <a:ext cx="2462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48"/>
              <p:cNvSpPr>
                <a:spLocks noChangeShapeType="1"/>
              </p:cNvSpPr>
              <p:nvPr/>
            </p:nvSpPr>
            <p:spPr bwMode="auto">
              <a:xfrm>
                <a:off x="1661" y="2994"/>
                <a:ext cx="2461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49"/>
              <p:cNvSpPr>
                <a:spLocks noChangeShapeType="1"/>
              </p:cNvSpPr>
              <p:nvPr/>
            </p:nvSpPr>
            <p:spPr bwMode="auto">
              <a:xfrm>
                <a:off x="1661" y="3229"/>
                <a:ext cx="2454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50"/>
              <p:cNvSpPr>
                <a:spLocks noChangeShapeType="1"/>
              </p:cNvSpPr>
              <p:nvPr/>
            </p:nvSpPr>
            <p:spPr bwMode="auto">
              <a:xfrm>
                <a:off x="1661" y="3465"/>
                <a:ext cx="2458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51"/>
              <p:cNvSpPr>
                <a:spLocks noChangeShapeType="1"/>
              </p:cNvSpPr>
              <p:nvPr/>
            </p:nvSpPr>
            <p:spPr bwMode="auto">
              <a:xfrm>
                <a:off x="1657" y="3716"/>
                <a:ext cx="2460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52"/>
              <p:cNvSpPr>
                <a:spLocks noChangeShapeType="1"/>
              </p:cNvSpPr>
              <p:nvPr/>
            </p:nvSpPr>
            <p:spPr bwMode="auto">
              <a:xfrm>
                <a:off x="1647" y="1068"/>
                <a:ext cx="1" cy="2646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Rectangle 53"/>
              <p:cNvSpPr>
                <a:spLocks noChangeArrowheads="1"/>
              </p:cNvSpPr>
              <p:nvPr/>
            </p:nvSpPr>
            <p:spPr bwMode="auto">
              <a:xfrm>
                <a:off x="1647" y="1064"/>
                <a:ext cx="14" cy="26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54"/>
              <p:cNvSpPr>
                <a:spLocks noChangeShapeType="1"/>
              </p:cNvSpPr>
              <p:nvPr/>
            </p:nvSpPr>
            <p:spPr bwMode="auto">
              <a:xfrm>
                <a:off x="2006" y="1082"/>
                <a:ext cx="1" cy="263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Rectangle 55"/>
              <p:cNvSpPr>
                <a:spLocks noChangeArrowheads="1"/>
              </p:cNvSpPr>
              <p:nvPr/>
            </p:nvSpPr>
            <p:spPr bwMode="auto">
              <a:xfrm>
                <a:off x="2006" y="1078"/>
                <a:ext cx="14" cy="264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Rectangle 56"/>
              <p:cNvSpPr>
                <a:spLocks noChangeArrowheads="1"/>
              </p:cNvSpPr>
              <p:nvPr/>
            </p:nvSpPr>
            <p:spPr bwMode="auto">
              <a:xfrm>
                <a:off x="3045" y="1070"/>
                <a:ext cx="14" cy="264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Rectangle 57"/>
              <p:cNvSpPr>
                <a:spLocks noChangeArrowheads="1"/>
              </p:cNvSpPr>
              <p:nvPr/>
            </p:nvSpPr>
            <p:spPr bwMode="auto">
              <a:xfrm>
                <a:off x="3211" y="1356"/>
                <a:ext cx="786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Random 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0" name="Rectangle 58"/>
              <p:cNvSpPr>
                <a:spLocks noChangeArrowheads="1"/>
              </p:cNvSpPr>
              <p:nvPr/>
            </p:nvSpPr>
            <p:spPr bwMode="auto">
              <a:xfrm>
                <a:off x="3221" y="1591"/>
                <a:ext cx="695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Number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1" name="Rectangle 67"/>
              <p:cNvSpPr>
                <a:spLocks noChangeArrowheads="1"/>
              </p:cNvSpPr>
              <p:nvPr/>
            </p:nvSpPr>
            <p:spPr bwMode="auto">
              <a:xfrm>
                <a:off x="3270" y="1830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0.00027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2" name="Rectangle 68"/>
              <p:cNvSpPr>
                <a:spLocks noChangeArrowheads="1"/>
              </p:cNvSpPr>
              <p:nvPr/>
            </p:nvSpPr>
            <p:spPr bwMode="auto">
              <a:xfrm>
                <a:off x="3270" y="2065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0.00192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3" name="Rectangle 69"/>
              <p:cNvSpPr>
                <a:spLocks noChangeArrowheads="1"/>
              </p:cNvSpPr>
              <p:nvPr/>
            </p:nvSpPr>
            <p:spPr bwMode="auto">
              <a:xfrm>
                <a:off x="3270" y="2301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0.00303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4" name="Rectangle 70"/>
              <p:cNvSpPr>
                <a:spLocks noChangeArrowheads="1"/>
              </p:cNvSpPr>
              <p:nvPr/>
            </p:nvSpPr>
            <p:spPr bwMode="auto">
              <a:xfrm>
                <a:off x="3270" y="2536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0.00481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5" name="Rectangle 71"/>
              <p:cNvSpPr>
                <a:spLocks noChangeArrowheads="1"/>
              </p:cNvSpPr>
              <p:nvPr/>
            </p:nvSpPr>
            <p:spPr bwMode="auto">
              <a:xfrm>
                <a:off x="3270" y="2772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0.00538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6" name="Rectangle 72"/>
              <p:cNvSpPr>
                <a:spLocks noChangeArrowheads="1"/>
              </p:cNvSpPr>
              <p:nvPr/>
            </p:nvSpPr>
            <p:spPr bwMode="auto">
              <a:xfrm>
                <a:off x="3270" y="3007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0.00583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7" name="Rectangle 73"/>
              <p:cNvSpPr>
                <a:spLocks noChangeArrowheads="1"/>
              </p:cNvSpPr>
              <p:nvPr/>
            </p:nvSpPr>
            <p:spPr bwMode="auto">
              <a:xfrm>
                <a:off x="3270" y="3243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0.00649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8" name="Rectangle 74"/>
              <p:cNvSpPr>
                <a:spLocks noChangeArrowheads="1"/>
              </p:cNvSpPr>
              <p:nvPr/>
            </p:nvSpPr>
            <p:spPr bwMode="auto">
              <a:xfrm>
                <a:off x="3270" y="3496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0.00667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9" name="Rectangle 75"/>
              <p:cNvSpPr>
                <a:spLocks noChangeArrowheads="1"/>
              </p:cNvSpPr>
              <p:nvPr/>
            </p:nvSpPr>
            <p:spPr bwMode="auto">
              <a:xfrm>
                <a:off x="2453" y="1830"/>
                <a:ext cx="204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12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0" name="Rectangle 76"/>
              <p:cNvSpPr>
                <a:spLocks noChangeArrowheads="1"/>
              </p:cNvSpPr>
              <p:nvPr/>
            </p:nvSpPr>
            <p:spPr bwMode="auto">
              <a:xfrm>
                <a:off x="2408" y="2065"/>
                <a:ext cx="306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773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" name="Rectangle 77"/>
              <p:cNvSpPr>
                <a:spLocks noChangeArrowheads="1"/>
              </p:cNvSpPr>
              <p:nvPr/>
            </p:nvSpPr>
            <p:spPr bwMode="auto">
              <a:xfrm>
                <a:off x="2408" y="2301"/>
                <a:ext cx="306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408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2" name="Rectangle 78"/>
              <p:cNvSpPr>
                <a:spLocks noChangeArrowheads="1"/>
              </p:cNvSpPr>
              <p:nvPr/>
            </p:nvSpPr>
            <p:spPr bwMode="auto">
              <a:xfrm>
                <a:off x="2453" y="2536"/>
                <a:ext cx="204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58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3" name="Rectangle 79"/>
              <p:cNvSpPr>
                <a:spLocks noChangeArrowheads="1"/>
              </p:cNvSpPr>
              <p:nvPr/>
            </p:nvSpPr>
            <p:spPr bwMode="auto">
              <a:xfrm>
                <a:off x="2408" y="2772"/>
                <a:ext cx="306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116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4" name="Rectangle 80"/>
              <p:cNvSpPr>
                <a:spLocks noChangeArrowheads="1"/>
              </p:cNvSpPr>
              <p:nvPr/>
            </p:nvSpPr>
            <p:spPr bwMode="auto">
              <a:xfrm>
                <a:off x="2408" y="3007"/>
                <a:ext cx="306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185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5" name="Rectangle 81"/>
              <p:cNvSpPr>
                <a:spLocks noChangeArrowheads="1"/>
              </p:cNvSpPr>
              <p:nvPr/>
            </p:nvSpPr>
            <p:spPr bwMode="auto">
              <a:xfrm>
                <a:off x="2408" y="3243"/>
                <a:ext cx="306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510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6" name="Rectangle 82"/>
              <p:cNvSpPr>
                <a:spLocks noChangeArrowheads="1"/>
              </p:cNvSpPr>
              <p:nvPr/>
            </p:nvSpPr>
            <p:spPr bwMode="auto">
              <a:xfrm>
                <a:off x="2408" y="3487"/>
                <a:ext cx="306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394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sp>
          <p:nvSpPr>
            <p:cNvPr id="67" name="Rectangle 66"/>
            <p:cNvSpPr/>
            <p:nvPr/>
          </p:nvSpPr>
          <p:spPr bwMode="auto">
            <a:xfrm>
              <a:off x="2687830" y="1596985"/>
              <a:ext cx="542458" cy="368220"/>
            </a:xfrm>
            <a:prstGeom prst="rect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erif" pitchFamily="18" charset="0"/>
              </a:endParaRPr>
            </a:p>
          </p:txBody>
        </p:sp>
        <p:sp>
          <p:nvSpPr>
            <p:cNvPr id="68" name="Right Triangle 67"/>
            <p:cNvSpPr/>
            <p:nvPr/>
          </p:nvSpPr>
          <p:spPr bwMode="auto">
            <a:xfrm flipH="1">
              <a:off x="2760573" y="1618331"/>
              <a:ext cx="462572" cy="330134"/>
            </a:xfrm>
            <a:prstGeom prst="rtTriangle">
              <a:avLst/>
            </a:prstGeom>
            <a:solidFill>
              <a:srgbClr val="660033"/>
            </a:solidFill>
            <a:ln w="12700" cap="flat" cmpd="sng" algn="ctr">
              <a:solidFill>
                <a:srgbClr val="6600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erif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285252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684213" y="284163"/>
            <a:ext cx="7772400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Sampling from </a:t>
            </a:r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an Infinite Population</a:t>
            </a:r>
            <a:endParaRPr lang="en-US" sz="26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 rot="5400000">
            <a:off x="504825" y="125412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 rot="5400000">
            <a:off x="504825" y="2523899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55638" y="2377849"/>
            <a:ext cx="7146508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66FFFF"/>
              </a:buClr>
              <a:buSzPct val="90000"/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As a result, we cannot construct a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frame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for the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l">
              <a:buClr>
                <a:srgbClr val="66FFFF"/>
              </a:buClr>
              <a:buSzPct val="90000"/>
              <a:buFont typeface="Wingding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population.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660400" y="1115786"/>
            <a:ext cx="7633821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66FFFF"/>
              </a:buClr>
              <a:buSzPct val="90000"/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Sometimes we want to select a sample, but find it is</a:t>
            </a:r>
          </a:p>
          <a:p>
            <a:pPr algn="l">
              <a:buClr>
                <a:srgbClr val="66FFFF"/>
              </a:buClr>
              <a:buSzPct val="90000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not possible to obtain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 list of all elements in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</a:t>
            </a:r>
          </a:p>
          <a:p>
            <a:pPr algn="l">
              <a:buClr>
                <a:srgbClr val="66FFFF"/>
              </a:buClr>
              <a:buSzPct val="90000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population.</a:t>
            </a: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 rot="5400000">
            <a:off x="514350" y="3450999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65163" y="3304949"/>
            <a:ext cx="7669087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66FFFF"/>
              </a:buClr>
              <a:buSzPct val="90000"/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Hence, we cannot use the random number selection</a:t>
            </a:r>
          </a:p>
          <a:p>
            <a:pPr algn="l">
              <a:buClr>
                <a:srgbClr val="66FFFF"/>
              </a:buClr>
              <a:buSzPct val="90000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procedure.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 rot="5400000">
            <a:off x="514350" y="4403499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665163" y="4257449"/>
            <a:ext cx="7882286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66FFFF"/>
              </a:buClr>
              <a:buSzPct val="90000"/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Most often this situation occurs in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infinite population</a:t>
            </a: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l">
              <a:buClr>
                <a:srgbClr val="66FFFF"/>
              </a:buClr>
              <a:buSzPct val="90000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cases.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12389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utoUpdateAnimBg="0"/>
      <p:bldP spid="6" grpId="0" autoUpdateAnimBg="0"/>
      <p:bldP spid="7" grpId="0" animBg="1"/>
      <p:bldP spid="8" grpId="0" autoUpdateAnimBg="0"/>
      <p:bldP spid="11" grpId="0" animBg="1"/>
      <p:bldP spid="1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ChangeArrowheads="1"/>
          </p:cNvSpPr>
          <p:nvPr/>
        </p:nvSpPr>
        <p:spPr bwMode="auto">
          <a:xfrm>
            <a:off x="677863" y="1102860"/>
            <a:ext cx="7981950" cy="1673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Populations are often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generated by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an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ongoing process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where there is no upper limit on the number of units that can be generated.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14723" name="AutoShape 3"/>
          <p:cNvSpPr>
            <a:spLocks noChangeArrowheads="1"/>
          </p:cNvSpPr>
          <p:nvPr/>
        </p:nvSpPr>
        <p:spPr bwMode="auto">
          <a:xfrm rot="5400000">
            <a:off x="492125" y="1250497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25" name="Rectangle 5"/>
          <p:cNvSpPr>
            <a:spLocks noChangeArrowheads="1"/>
          </p:cNvSpPr>
          <p:nvPr/>
        </p:nvSpPr>
        <p:spPr bwMode="auto">
          <a:xfrm>
            <a:off x="684213" y="284163"/>
            <a:ext cx="7772400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Sampling from </a:t>
            </a:r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an Infinite Population</a:t>
            </a:r>
            <a:endParaRPr lang="en-US" sz="26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14726" name="AutoShape 6"/>
          <p:cNvSpPr>
            <a:spLocks noChangeArrowheads="1"/>
          </p:cNvSpPr>
          <p:nvPr/>
        </p:nvSpPr>
        <p:spPr bwMode="auto">
          <a:xfrm rot="5400000">
            <a:off x="477838" y="251256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729" name="Text Box 9"/>
          <p:cNvSpPr txBox="1">
            <a:spLocks noChangeArrowheads="1"/>
          </p:cNvSpPr>
          <p:nvPr/>
        </p:nvSpPr>
        <p:spPr bwMode="auto">
          <a:xfrm>
            <a:off x="647700" y="2374447"/>
            <a:ext cx="7529513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66FFFF"/>
              </a:buClr>
              <a:buSzPct val="90000"/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Some examples of on-going processes, with infinite</a:t>
            </a:r>
          </a:p>
          <a:p>
            <a:pPr algn="l">
              <a:buClr>
                <a:srgbClr val="66FFFF"/>
              </a:buClr>
              <a:buSzPct val="90000"/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populations, are:</a:t>
            </a:r>
          </a:p>
        </p:txBody>
      </p:sp>
      <p:sp>
        <p:nvSpPr>
          <p:cNvPr id="414732" name="Text Box 12"/>
          <p:cNvSpPr txBox="1">
            <a:spLocks noChangeArrowheads="1"/>
          </p:cNvSpPr>
          <p:nvPr/>
        </p:nvSpPr>
        <p:spPr bwMode="auto">
          <a:xfrm>
            <a:off x="177800" y="3187247"/>
            <a:ext cx="7802563" cy="1552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2" algn="l">
              <a:buClr>
                <a:srgbClr val="66FFFF"/>
              </a:buClr>
              <a:buSzPct val="90000"/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parts being manufactured on a production line</a:t>
            </a:r>
          </a:p>
          <a:p>
            <a:pPr lvl="2" algn="l">
              <a:buClr>
                <a:srgbClr val="66FFFF"/>
              </a:buClr>
              <a:buSzPct val="90000"/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transactions occurring at a bank</a:t>
            </a:r>
          </a:p>
          <a:p>
            <a:pPr lvl="2" algn="l">
              <a:buClr>
                <a:srgbClr val="66FFFF"/>
              </a:buClr>
              <a:buSzPct val="90000"/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telephone calls arriving at a technical help desk</a:t>
            </a:r>
          </a:p>
          <a:p>
            <a:pPr lvl="2" algn="l">
              <a:buClr>
                <a:srgbClr val="66FFFF"/>
              </a:buClr>
              <a:buSzPct val="90000"/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customers entering a store</a:t>
            </a:r>
          </a:p>
        </p:txBody>
      </p:sp>
    </p:spTree>
    <p:extLst>
      <p:ext uri="{BB962C8B-B14F-4D97-AF65-F5344CB8AC3E}">
        <p14:creationId xmlns:p14="http://schemas.microsoft.com/office/powerpoint/2010/main" val="376466772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147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4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414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4147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4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414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" dur="500"/>
                                        <p:tgtEl>
                                          <p:spTgt spid="414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414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500"/>
                                        <p:tgtEl>
                                          <p:spTgt spid="414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414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2" grpId="0" build="p" autoUpdateAnimBg="0"/>
      <p:bldP spid="414723" grpId="0" animBg="1"/>
      <p:bldP spid="414726" grpId="0" animBg="1"/>
      <p:bldP spid="414729" grpId="0" autoUpdateAnimBg="0"/>
      <p:bldP spid="414732" grpId="0" build="p" autoUpdateAnimBg="0" advAuto="200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3" name="Rectangle 7"/>
          <p:cNvSpPr>
            <a:spLocks noGrp="1" noChangeArrowheads="1"/>
          </p:cNvSpPr>
          <p:nvPr>
            <p:ph type="title"/>
          </p:nvPr>
        </p:nvSpPr>
        <p:spPr>
          <a:xfrm>
            <a:off x="684213" y="284163"/>
            <a:ext cx="7772400" cy="566737"/>
          </a:xfrm>
          <a:noFill/>
          <a:ln/>
        </p:spPr>
        <p:txBody>
          <a:bodyPr/>
          <a:lstStyle/>
          <a:p>
            <a:r>
              <a:rPr lang="en-US" dirty="0"/>
              <a:t>Sampling from </a:t>
            </a:r>
            <a:r>
              <a:rPr lang="en-US" dirty="0" smtClean="0"/>
              <a:t>an Infinite Population</a:t>
            </a:r>
            <a:endParaRPr lang="en-US" sz="2600" dirty="0"/>
          </a:p>
        </p:txBody>
      </p:sp>
      <p:sp>
        <p:nvSpPr>
          <p:cNvPr id="116751" name="AutoShape 15"/>
          <p:cNvSpPr>
            <a:spLocks noChangeArrowheads="1"/>
          </p:cNvSpPr>
          <p:nvPr/>
        </p:nvSpPr>
        <p:spPr bwMode="auto">
          <a:xfrm rot="5400000">
            <a:off x="492125" y="2865211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2" name="Text Box 16"/>
          <p:cNvSpPr txBox="1">
            <a:spLocks noChangeArrowheads="1"/>
          </p:cNvSpPr>
          <p:nvPr/>
        </p:nvSpPr>
        <p:spPr bwMode="auto">
          <a:xfrm>
            <a:off x="679450" y="2747736"/>
            <a:ext cx="7289800" cy="1223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A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random sample from an infinite population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is a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sample selected such that the following conditions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are satisfied.</a:t>
            </a:r>
          </a:p>
        </p:txBody>
      </p:sp>
      <p:sp>
        <p:nvSpPr>
          <p:cNvPr id="116753" name="Text Box 17"/>
          <p:cNvSpPr txBox="1">
            <a:spLocks noChangeArrowheads="1"/>
          </p:cNvSpPr>
          <p:nvPr/>
        </p:nvSpPr>
        <p:spPr bwMode="auto">
          <a:xfrm>
            <a:off x="620713" y="3979636"/>
            <a:ext cx="7964040" cy="12741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20000"/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Each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element selected comes from the population</a:t>
            </a:r>
          </a:p>
          <a:p>
            <a:pPr lvl="1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20000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of interest.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lvl="1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Each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element is selected independently.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16754" name="AutoShape 18"/>
          <p:cNvSpPr>
            <a:spLocks noChangeArrowheads="1"/>
          </p:cNvSpPr>
          <p:nvPr/>
        </p:nvSpPr>
        <p:spPr bwMode="auto">
          <a:xfrm rot="5400000">
            <a:off x="733425" y="4059011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 rot="5400000">
            <a:off x="514350" y="1266599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65163" y="1120549"/>
            <a:ext cx="7754937" cy="15696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Clr>
                <a:srgbClr val="66FFFF"/>
              </a:buClr>
              <a:buSzPct val="90000"/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In the case of an infinite population, we must select</a:t>
            </a:r>
          </a:p>
          <a:p>
            <a:pPr algn="l">
              <a:buClr>
                <a:srgbClr val="66FFFF"/>
              </a:buClr>
              <a:buSzPct val="90000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a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random sample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in order to make valid statistical</a:t>
            </a:r>
          </a:p>
          <a:p>
            <a:pPr algn="l">
              <a:buClr>
                <a:srgbClr val="66FFFF"/>
              </a:buClr>
              <a:buSzPct val="90000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inferences about the population from which the</a:t>
            </a:r>
          </a:p>
          <a:p>
            <a:pPr algn="l">
              <a:buClr>
                <a:srgbClr val="66FFFF"/>
              </a:buClr>
              <a:buSzPct val="90000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sample is taken.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9913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1167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116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1167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" dur="500"/>
                                        <p:tgtEl>
                                          <p:spTgt spid="116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51" grpId="0" animBg="1"/>
      <p:bldP spid="116752" grpId="0" autoUpdateAnimBg="0"/>
      <p:bldP spid="116753" grpId="0" autoUpdateAnimBg="0"/>
      <p:bldP spid="116754" grpId="0" animBg="1"/>
      <p:bldP spid="7" grpId="0" animBg="1"/>
      <p:bldP spid="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ChangeArrowheads="1"/>
          </p:cNvSpPr>
          <p:nvPr/>
        </p:nvSpPr>
        <p:spPr bwMode="auto">
          <a:xfrm>
            <a:off x="768350" y="4360863"/>
            <a:ext cx="7613650" cy="935037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is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point estimator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of the population standard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deviation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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</a:t>
            </a:r>
          </a:p>
        </p:txBody>
      </p:sp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768350" y="1922463"/>
            <a:ext cx="7613650" cy="1354137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In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point estimation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we use the data from the sample 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to compute a value of a sample statistic that serves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as an estimate of a population parameter.</a:t>
            </a:r>
          </a:p>
        </p:txBody>
      </p:sp>
      <p:sp>
        <p:nvSpPr>
          <p:cNvPr id="245765" name="AutoShape 5"/>
          <p:cNvSpPr>
            <a:spLocks noChangeArrowheads="1"/>
          </p:cNvSpPr>
          <p:nvPr/>
        </p:nvSpPr>
        <p:spPr bwMode="auto">
          <a:xfrm rot="5400000">
            <a:off x="504825" y="47752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66" name="AutoShape 6"/>
          <p:cNvSpPr>
            <a:spLocks noChangeArrowheads="1"/>
          </p:cNvSpPr>
          <p:nvPr/>
        </p:nvSpPr>
        <p:spPr bwMode="auto">
          <a:xfrm rot="5400000">
            <a:off x="504825" y="37973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67" name="AutoShape 7"/>
          <p:cNvSpPr>
            <a:spLocks noChangeArrowheads="1"/>
          </p:cNvSpPr>
          <p:nvPr/>
        </p:nvSpPr>
        <p:spPr bwMode="auto">
          <a:xfrm rot="5400000">
            <a:off x="504825" y="25463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68" name="Rectangle 8"/>
          <p:cNvSpPr>
            <a:spLocks noChangeArrowheads="1"/>
          </p:cNvSpPr>
          <p:nvPr/>
        </p:nvSpPr>
        <p:spPr bwMode="auto">
          <a:xfrm>
            <a:off x="684213" y="1666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Point Estimation</a:t>
            </a:r>
          </a:p>
        </p:txBody>
      </p:sp>
      <p:grpSp>
        <p:nvGrpSpPr>
          <p:cNvPr id="245775" name="Group 15"/>
          <p:cNvGrpSpPr>
            <a:grpSpLocks/>
          </p:cNvGrpSpPr>
          <p:nvPr/>
        </p:nvGrpSpPr>
        <p:grpSpPr bwMode="auto">
          <a:xfrm>
            <a:off x="768350" y="3363913"/>
            <a:ext cx="7613650" cy="909637"/>
            <a:chOff x="484" y="1679"/>
            <a:chExt cx="4796" cy="637"/>
          </a:xfr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45763" name="Rectangle 3"/>
            <p:cNvSpPr>
              <a:spLocks noChangeArrowheads="1"/>
            </p:cNvSpPr>
            <p:nvPr/>
          </p:nvSpPr>
          <p:spPr bwMode="auto">
            <a:xfrm>
              <a:off x="484" y="1679"/>
              <a:ext cx="4796" cy="637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We refer to    </a:t>
              </a:r>
              <a:r>
                <a:rPr lang="en-US" sz="18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as the </a:t>
              </a:r>
              <a:r>
                <a:rPr lang="en-US" sz="24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point estimator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of the population</a:t>
              </a:r>
            </a:p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mean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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.</a:t>
              </a:r>
            </a:p>
          </p:txBody>
        </p:sp>
        <p:graphicFrame>
          <p:nvGraphicFramePr>
            <p:cNvPr id="245769" name="Object 9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584" y="1820"/>
            <a:ext cx="139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690" name="Equation" r:id="rId4" imgW="163440" imgH="163440" progId="Equation.2">
                    <p:embed/>
                  </p:oleObj>
                </mc:Choice>
                <mc:Fallback>
                  <p:oleObj name="Equation" r:id="rId4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" y="1820"/>
                          <a:ext cx="139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27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5772" name="AutoShape 12"/>
          <p:cNvSpPr>
            <a:spLocks noChangeArrowheads="1"/>
          </p:cNvSpPr>
          <p:nvPr/>
        </p:nvSpPr>
        <p:spPr bwMode="auto">
          <a:xfrm rot="5400000">
            <a:off x="504825" y="56959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5776" name="Group 16"/>
          <p:cNvGrpSpPr>
            <a:grpSpLocks/>
          </p:cNvGrpSpPr>
          <p:nvPr/>
        </p:nvGrpSpPr>
        <p:grpSpPr bwMode="auto">
          <a:xfrm>
            <a:off x="768350" y="5395913"/>
            <a:ext cx="7613650" cy="617537"/>
            <a:chOff x="484" y="3095"/>
            <a:chExt cx="4796" cy="469"/>
          </a:xfr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45771" name="Rectangle 11"/>
            <p:cNvSpPr>
              <a:spLocks noChangeArrowheads="1"/>
            </p:cNvSpPr>
            <p:nvPr/>
          </p:nvSpPr>
          <p:spPr bwMode="auto">
            <a:xfrm>
              <a:off x="484" y="3095"/>
              <a:ext cx="4796" cy="46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is the </a:t>
              </a:r>
              <a:r>
                <a:rPr lang="en-US" sz="24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point estimator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of the population proportion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p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.</a:t>
              </a:r>
            </a:p>
          </p:txBody>
        </p:sp>
        <p:graphicFrame>
          <p:nvGraphicFramePr>
            <p:cNvPr id="245773" name="Object 13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63" y="3276"/>
            <a:ext cx="133" cy="1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691" name="Equation" r:id="rId6" imgW="176040" imgH="228600" progId="Equation.2">
                    <p:embed/>
                  </p:oleObj>
                </mc:Choice>
                <mc:Fallback>
                  <p:oleObj name="Equation" r:id="rId6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3" y="3276"/>
                          <a:ext cx="133" cy="1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5777" name="AutoShape 17"/>
          <p:cNvSpPr>
            <a:spLocks noChangeArrowheads="1"/>
          </p:cNvSpPr>
          <p:nvPr/>
        </p:nvSpPr>
        <p:spPr bwMode="auto">
          <a:xfrm rot="5400000">
            <a:off x="504825" y="15049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79" name="Rectangle 19"/>
          <p:cNvSpPr>
            <a:spLocks noChangeArrowheads="1"/>
          </p:cNvSpPr>
          <p:nvPr/>
        </p:nvSpPr>
        <p:spPr bwMode="auto">
          <a:xfrm>
            <a:off x="768350" y="1204913"/>
            <a:ext cx="7613650" cy="617537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Point estimation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is a form of statistical inference.</a:t>
            </a:r>
          </a:p>
        </p:txBody>
      </p:sp>
    </p:spTree>
    <p:extLst>
      <p:ext uri="{BB962C8B-B14F-4D97-AF65-F5344CB8AC3E}">
        <p14:creationId xmlns:p14="http://schemas.microsoft.com/office/powerpoint/2010/main" val="38009781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457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2457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2457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5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5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2457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7" dur="500"/>
                                        <p:tgtEl>
                                          <p:spTgt spid="2457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5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5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 animBg="1" autoUpdateAnimBg="0"/>
      <p:bldP spid="245764" grpId="0" animBg="1" autoUpdateAnimBg="0"/>
      <p:bldP spid="245765" grpId="0" animBg="1"/>
      <p:bldP spid="245766" grpId="0" animBg="1"/>
      <p:bldP spid="245767" grpId="0" animBg="1"/>
      <p:bldP spid="245772" grpId="0" animBg="1"/>
      <p:bldP spid="245777" grpId="0" animBg="1"/>
      <p:bldP spid="24577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Probability Distributions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0" y="2420888"/>
            <a:ext cx="5758113" cy="235875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dirty="0" smtClean="0">
                <a:latin typeface="Book Antiqua" pitchFamily="18" charset="0"/>
              </a:rPr>
              <a:t>How </a:t>
            </a:r>
            <a:r>
              <a:rPr lang="en-US" altLang="en-US" dirty="0">
                <a:latin typeface="Book Antiqua" pitchFamily="18" charset="0"/>
              </a:rPr>
              <a:t>can it be that mathematics, being after all a product of human thought independent of experience, is so admirably adapted to the objects </a:t>
            </a:r>
            <a:r>
              <a:rPr lang="en-US" altLang="en-US" dirty="0" smtClean="0">
                <a:latin typeface="Book Antiqua" pitchFamily="18" charset="0"/>
              </a:rPr>
              <a:t>of reality</a:t>
            </a:r>
            <a:endParaRPr lang="en-US" altLang="en-US" dirty="0">
              <a:latin typeface="Book Antiqua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dirty="0">
                <a:latin typeface="Book Antiqua" pitchFamily="18" charset="0"/>
              </a:rPr>
              <a:t>Albert Einstein</a:t>
            </a:r>
          </a:p>
          <a:p>
            <a:pPr algn="l"/>
            <a:endParaRPr lang="en-US" dirty="0"/>
          </a:p>
        </p:txBody>
      </p:sp>
      <p:pic>
        <p:nvPicPr>
          <p:cNvPr id="5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34313" y="2438400"/>
            <a:ext cx="3233487" cy="1905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538067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Book Antiqua" pitchFamily="18" charset="0"/>
              </a:rPr>
              <a:t>Some parts of these slides were prepared based on </a:t>
            </a:r>
          </a:p>
          <a:p>
            <a:r>
              <a:rPr lang="en-US" dirty="0" smtClean="0">
                <a:solidFill>
                  <a:schemeClr val="bg1"/>
                </a:solidFill>
                <a:latin typeface="Book Antiqua" pitchFamily="18" charset="0"/>
              </a:rPr>
              <a:t>Managing Business Process Flow, </a:t>
            </a:r>
            <a:r>
              <a:rPr lang="en-US" dirty="0" err="1" smtClean="0">
                <a:solidFill>
                  <a:schemeClr val="bg1"/>
                </a:solidFill>
                <a:latin typeface="Book Antiqua" pitchFamily="18" charset="0"/>
              </a:rPr>
              <a:t>Anupindi</a:t>
            </a:r>
            <a:r>
              <a:rPr lang="en-US" dirty="0" smtClean="0">
                <a:solidFill>
                  <a:schemeClr val="bg1"/>
                </a:solidFill>
                <a:latin typeface="Book Antiqua" pitchFamily="18" charset="0"/>
              </a:rPr>
              <a:t> et al. 2012. Pearson.</a:t>
            </a:r>
          </a:p>
          <a:p>
            <a:r>
              <a:rPr lang="en-US" dirty="0" smtClean="0">
                <a:solidFill>
                  <a:schemeClr val="bg1"/>
                </a:solidFill>
                <a:latin typeface="Book Antiqua" pitchFamily="18" charset="0"/>
              </a:rPr>
              <a:t>Essentials of Modern </a:t>
            </a:r>
            <a:r>
              <a:rPr lang="en-US" dirty="0" err="1" smtClean="0">
                <a:solidFill>
                  <a:schemeClr val="bg1"/>
                </a:solidFill>
                <a:latin typeface="Book Antiqua" pitchFamily="18" charset="0"/>
              </a:rPr>
              <a:t>Busines</a:t>
            </a:r>
            <a:r>
              <a:rPr lang="en-US" dirty="0" smtClean="0">
                <a:solidFill>
                  <a:schemeClr val="bg1"/>
                </a:solidFill>
                <a:latin typeface="Book Antiqua" pitchFamily="18" charset="0"/>
              </a:rPr>
              <a:t> Statistics, Anderson et al. 2012. Cengage.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ChangeArrowheads="1"/>
          </p:cNvSpPr>
          <p:nvPr/>
        </p:nvSpPr>
        <p:spPr bwMode="auto">
          <a:xfrm>
            <a:off x="1020763" y="1619250"/>
            <a:ext cx="7642225" cy="2779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	 Recall that St. Andrew’s College received 900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applications from prospective students.  The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application form contains a variety of information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including the individual’s Scholastic Aptitude Test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(SAT) score and whether or not the individual desires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on-campus housing.</a:t>
            </a:r>
          </a:p>
        </p:txBody>
      </p:sp>
      <p:sp>
        <p:nvSpPr>
          <p:cNvPr id="424963" name="Rectangle 3"/>
          <p:cNvSpPr>
            <a:spLocks noChangeArrowheads="1"/>
          </p:cNvSpPr>
          <p:nvPr/>
        </p:nvSpPr>
        <p:spPr bwMode="auto">
          <a:xfrm>
            <a:off x="677863" y="1106488"/>
            <a:ext cx="5770562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  <p:sp>
        <p:nvSpPr>
          <p:cNvPr id="424964" name="Rectangle 4"/>
          <p:cNvSpPr>
            <a:spLocks noChangeArrowheads="1"/>
          </p:cNvSpPr>
          <p:nvPr/>
        </p:nvSpPr>
        <p:spPr bwMode="auto">
          <a:xfrm>
            <a:off x="684213" y="1666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Point Estimation</a:t>
            </a:r>
          </a:p>
        </p:txBody>
      </p:sp>
      <p:sp>
        <p:nvSpPr>
          <p:cNvPr id="424967" name="AutoShape 7"/>
          <p:cNvSpPr>
            <a:spLocks noChangeArrowheads="1"/>
          </p:cNvSpPr>
          <p:nvPr/>
        </p:nvSpPr>
        <p:spPr bwMode="auto">
          <a:xfrm rot="5400000">
            <a:off x="727075" y="1747838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68" name="AutoShape 8"/>
          <p:cNvSpPr>
            <a:spLocks noChangeArrowheads="1"/>
          </p:cNvSpPr>
          <p:nvPr/>
        </p:nvSpPr>
        <p:spPr bwMode="auto">
          <a:xfrm rot="5400000">
            <a:off x="720725" y="41656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69" name="Rectangle 9"/>
          <p:cNvSpPr>
            <a:spLocks noChangeArrowheads="1"/>
          </p:cNvSpPr>
          <p:nvPr/>
        </p:nvSpPr>
        <p:spPr bwMode="auto">
          <a:xfrm>
            <a:off x="1019175" y="4073525"/>
            <a:ext cx="7567613" cy="1766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At a meeting in a few hours, the Director of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Admissions would like to announce the average SAT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score and the proportion of applicants that want to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live on campus, for the population of 900 applicants.</a:t>
            </a:r>
          </a:p>
        </p:txBody>
      </p:sp>
    </p:spTree>
    <p:extLst>
      <p:ext uri="{BB962C8B-B14F-4D97-AF65-F5344CB8AC3E}">
        <p14:creationId xmlns:p14="http://schemas.microsoft.com/office/powerpoint/2010/main" val="248346223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249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4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4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4249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4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24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2" grpId="0" autoUpdateAnimBg="0"/>
      <p:bldP spid="424967" grpId="0" animBg="1"/>
      <p:bldP spid="424968" grpId="0" animBg="1"/>
      <p:bldP spid="42496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ChangeArrowheads="1"/>
          </p:cNvSpPr>
          <p:nvPr/>
        </p:nvSpPr>
        <p:spPr bwMode="auto">
          <a:xfrm>
            <a:off x="684213" y="1666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Point Estimation</a:t>
            </a:r>
          </a:p>
        </p:txBody>
      </p:sp>
      <p:sp>
        <p:nvSpPr>
          <p:cNvPr id="420105" name="Rectangle 265"/>
          <p:cNvSpPr>
            <a:spLocks noChangeArrowheads="1"/>
          </p:cNvSpPr>
          <p:nvPr/>
        </p:nvSpPr>
        <p:spPr bwMode="auto">
          <a:xfrm>
            <a:off x="677863" y="1106488"/>
            <a:ext cx="5770562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  <p:sp>
        <p:nvSpPr>
          <p:cNvPr id="420113" name="Rectangle 273"/>
          <p:cNvSpPr>
            <a:spLocks noChangeArrowheads="1"/>
          </p:cNvSpPr>
          <p:nvPr/>
        </p:nvSpPr>
        <p:spPr bwMode="auto">
          <a:xfrm>
            <a:off x="1028700" y="1563688"/>
            <a:ext cx="7567613" cy="3230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11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However, the necessary data on the applicants have</a:t>
            </a:r>
          </a:p>
          <a:p>
            <a:pPr marL="342900" indent="-342900" algn="l">
              <a:lnSpc>
                <a:spcPct val="11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not yet been entered in the college’s computerized</a:t>
            </a:r>
          </a:p>
          <a:p>
            <a:pPr marL="342900" indent="-342900" algn="l">
              <a:lnSpc>
                <a:spcPct val="120000"/>
              </a:lnSpc>
              <a:buClr>
                <a:srgbClr val="66FFFF"/>
              </a:buClr>
              <a:buFont typeface="Wingding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database.  So, the Director decides to estimate the</a:t>
            </a:r>
          </a:p>
          <a:p>
            <a:pPr marL="342900" indent="-342900" algn="l">
              <a:lnSpc>
                <a:spcPct val="120000"/>
              </a:lnSpc>
              <a:buClr>
                <a:srgbClr val="66FFFF"/>
              </a:buClr>
              <a:buFont typeface="Wingding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values of the population parameters of interest based</a:t>
            </a:r>
          </a:p>
          <a:p>
            <a:pPr marL="342900" indent="-342900" algn="l">
              <a:lnSpc>
                <a:spcPct val="120000"/>
              </a:lnSpc>
              <a:buClr>
                <a:srgbClr val="66FFFF"/>
              </a:buClr>
              <a:buFont typeface="Wingding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on sample statistics.  The sample of 30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applicants is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marL="342900" indent="-342900" algn="l">
              <a:lnSpc>
                <a:spcPct val="120000"/>
              </a:lnSpc>
              <a:buClr>
                <a:srgbClr val="66FFFF"/>
              </a:buClr>
              <a:buFont typeface="Wingding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selected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using computer-generated random numbers.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20114" name="AutoShape 274"/>
          <p:cNvSpPr>
            <a:spLocks noChangeArrowheads="1"/>
          </p:cNvSpPr>
          <p:nvPr/>
        </p:nvSpPr>
        <p:spPr bwMode="auto">
          <a:xfrm rot="5400000">
            <a:off x="730250" y="173196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716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201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0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113" grpId="0" autoUpdateAnimBg="0"/>
      <p:bldP spid="4201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7388" y="1095375"/>
            <a:ext cx="51736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Excel Value Worksheet (Sorted)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621293" y="5761721"/>
            <a:ext cx="39354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Note:  Rows 10-31 are not shown.</a:t>
            </a: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 rot="5400000">
            <a:off x="866322" y="3786871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66"/>
          <p:cNvSpPr>
            <a:spLocks noChangeArrowheads="1"/>
          </p:cNvSpPr>
          <p:nvPr/>
        </p:nvSpPr>
        <p:spPr bwMode="auto">
          <a:xfrm>
            <a:off x="685800" y="161925"/>
            <a:ext cx="7772400" cy="81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Point Estimation Using Excel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1147654" y="1584329"/>
            <a:ext cx="6931819" cy="4183063"/>
            <a:chOff x="1147654" y="1584329"/>
            <a:chExt cx="6931819" cy="4183063"/>
          </a:xfrm>
        </p:grpSpPr>
        <p:grpSp>
          <p:nvGrpSpPr>
            <p:cNvPr id="6" name="Group 98"/>
            <p:cNvGrpSpPr>
              <a:grpSpLocks/>
            </p:cNvGrpSpPr>
            <p:nvPr/>
          </p:nvGrpSpPr>
          <p:grpSpPr bwMode="auto">
            <a:xfrm>
              <a:off x="1147654" y="1584329"/>
              <a:ext cx="6931819" cy="4183063"/>
              <a:chOff x="729" y="1072"/>
              <a:chExt cx="4553" cy="2664"/>
            </a:xfrm>
          </p:grpSpPr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729" y="1076"/>
                <a:ext cx="2478" cy="264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729" y="1076"/>
                <a:ext cx="4535" cy="249"/>
              </a:xfrm>
              <a:prstGeom prst="rect">
                <a:avLst/>
              </a:prstGeom>
              <a:solidFill>
                <a:srgbClr val="66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729" y="1312"/>
                <a:ext cx="373" cy="526"/>
              </a:xfrm>
              <a:prstGeom prst="rect">
                <a:avLst/>
              </a:prstGeom>
              <a:solidFill>
                <a:srgbClr val="66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1088" y="1312"/>
                <a:ext cx="4177" cy="526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729" y="1824"/>
                <a:ext cx="373" cy="1662"/>
              </a:xfrm>
              <a:prstGeom prst="rect">
                <a:avLst/>
              </a:prstGeom>
              <a:solidFill>
                <a:srgbClr val="66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1088" y="1824"/>
                <a:ext cx="1050" cy="1662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2145" y="1824"/>
                <a:ext cx="1050" cy="1662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729" y="3473"/>
                <a:ext cx="373" cy="249"/>
              </a:xfrm>
              <a:prstGeom prst="rect">
                <a:avLst/>
              </a:prstGeom>
              <a:solidFill>
                <a:srgbClr val="66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1088" y="3473"/>
                <a:ext cx="1050" cy="249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2145" y="3473"/>
                <a:ext cx="1050" cy="249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1595" y="1090"/>
                <a:ext cx="13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A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8" name="Rectangle 17"/>
              <p:cNvSpPr>
                <a:spLocks noChangeArrowheads="1"/>
              </p:cNvSpPr>
              <p:nvPr/>
            </p:nvSpPr>
            <p:spPr bwMode="auto">
              <a:xfrm>
                <a:off x="2598" y="1090"/>
                <a:ext cx="13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B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888" y="1602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1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1212" y="1367"/>
                <a:ext cx="887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Applicant 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1289" y="1593"/>
                <a:ext cx="695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Number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888" y="1838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2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888" y="2073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3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888" y="2309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4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5" name="Rectangle 24"/>
              <p:cNvSpPr>
                <a:spLocks noChangeArrowheads="1"/>
              </p:cNvSpPr>
              <p:nvPr/>
            </p:nvSpPr>
            <p:spPr bwMode="auto">
              <a:xfrm>
                <a:off x="888" y="2544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5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>
                <a:off x="888" y="2780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6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888" y="3015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7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8" name="Rectangle 27"/>
              <p:cNvSpPr>
                <a:spLocks noChangeArrowheads="1"/>
              </p:cNvSpPr>
              <p:nvPr/>
            </p:nvSpPr>
            <p:spPr bwMode="auto">
              <a:xfrm>
                <a:off x="888" y="3251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8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29" name="Rectangle 28"/>
              <p:cNvSpPr>
                <a:spLocks noChangeArrowheads="1"/>
              </p:cNvSpPr>
              <p:nvPr/>
            </p:nvSpPr>
            <p:spPr bwMode="auto">
              <a:xfrm>
                <a:off x="888" y="3486"/>
                <a:ext cx="10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9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0" name="Rectangle 29"/>
              <p:cNvSpPr>
                <a:spLocks noChangeArrowheads="1"/>
              </p:cNvSpPr>
              <p:nvPr/>
            </p:nvSpPr>
            <p:spPr bwMode="auto">
              <a:xfrm>
                <a:off x="729" y="1076"/>
                <a:ext cx="14" cy="1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Rectangle 30"/>
              <p:cNvSpPr>
                <a:spLocks noChangeArrowheads="1"/>
              </p:cNvSpPr>
              <p:nvPr/>
            </p:nvSpPr>
            <p:spPr bwMode="auto">
              <a:xfrm>
                <a:off x="1088" y="1076"/>
                <a:ext cx="14" cy="1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Rectangle 31"/>
              <p:cNvSpPr>
                <a:spLocks noChangeArrowheads="1"/>
              </p:cNvSpPr>
              <p:nvPr/>
            </p:nvSpPr>
            <p:spPr bwMode="auto">
              <a:xfrm>
                <a:off x="2124" y="1076"/>
                <a:ext cx="14" cy="1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32"/>
              <p:cNvSpPr>
                <a:spLocks noChangeShapeType="1"/>
              </p:cNvSpPr>
              <p:nvPr/>
            </p:nvSpPr>
            <p:spPr bwMode="auto">
              <a:xfrm flipV="1">
                <a:off x="731" y="1076"/>
                <a:ext cx="4542" cy="0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33"/>
              <p:cNvSpPr>
                <a:spLocks noChangeShapeType="1"/>
              </p:cNvSpPr>
              <p:nvPr/>
            </p:nvSpPr>
            <p:spPr bwMode="auto">
              <a:xfrm>
                <a:off x="739" y="1312"/>
                <a:ext cx="4530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42"/>
              <p:cNvSpPr>
                <a:spLocks noChangeShapeType="1"/>
              </p:cNvSpPr>
              <p:nvPr/>
            </p:nvSpPr>
            <p:spPr bwMode="auto">
              <a:xfrm>
                <a:off x="739" y="3724"/>
                <a:ext cx="4535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43"/>
              <p:cNvSpPr>
                <a:spLocks noChangeShapeType="1"/>
              </p:cNvSpPr>
              <p:nvPr/>
            </p:nvSpPr>
            <p:spPr bwMode="auto">
              <a:xfrm>
                <a:off x="729" y="1076"/>
                <a:ext cx="1" cy="2646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Rectangle 44"/>
              <p:cNvSpPr>
                <a:spLocks noChangeArrowheads="1"/>
              </p:cNvSpPr>
              <p:nvPr/>
            </p:nvSpPr>
            <p:spPr bwMode="auto">
              <a:xfrm>
                <a:off x="729" y="1072"/>
                <a:ext cx="14" cy="26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45"/>
              <p:cNvSpPr>
                <a:spLocks noChangeShapeType="1"/>
              </p:cNvSpPr>
              <p:nvPr/>
            </p:nvSpPr>
            <p:spPr bwMode="auto">
              <a:xfrm>
                <a:off x="1088" y="1090"/>
                <a:ext cx="1" cy="263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Rectangle 46"/>
              <p:cNvSpPr>
                <a:spLocks noChangeArrowheads="1"/>
              </p:cNvSpPr>
              <p:nvPr/>
            </p:nvSpPr>
            <p:spPr bwMode="auto">
              <a:xfrm>
                <a:off x="1088" y="1086"/>
                <a:ext cx="14" cy="264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Rectangle 47"/>
              <p:cNvSpPr>
                <a:spLocks noChangeArrowheads="1"/>
              </p:cNvSpPr>
              <p:nvPr/>
            </p:nvSpPr>
            <p:spPr bwMode="auto">
              <a:xfrm>
                <a:off x="2127" y="1078"/>
                <a:ext cx="14" cy="264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Rectangle 48"/>
              <p:cNvSpPr>
                <a:spLocks noChangeArrowheads="1"/>
              </p:cNvSpPr>
              <p:nvPr/>
            </p:nvSpPr>
            <p:spPr bwMode="auto">
              <a:xfrm>
                <a:off x="2293" y="1364"/>
                <a:ext cx="786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Random 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2" name="Rectangle 49"/>
              <p:cNvSpPr>
                <a:spLocks noChangeArrowheads="1"/>
              </p:cNvSpPr>
              <p:nvPr/>
            </p:nvSpPr>
            <p:spPr bwMode="auto">
              <a:xfrm>
                <a:off x="2303" y="1590"/>
                <a:ext cx="695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Number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3" name="Rectangle 50"/>
              <p:cNvSpPr>
                <a:spLocks noChangeArrowheads="1"/>
              </p:cNvSpPr>
              <p:nvPr/>
            </p:nvSpPr>
            <p:spPr bwMode="auto">
              <a:xfrm>
                <a:off x="2352" y="1838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0.00027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4" name="Rectangle 51"/>
              <p:cNvSpPr>
                <a:spLocks noChangeArrowheads="1"/>
              </p:cNvSpPr>
              <p:nvPr/>
            </p:nvSpPr>
            <p:spPr bwMode="auto">
              <a:xfrm>
                <a:off x="2352" y="2073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0.00192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5" name="Rectangle 52"/>
              <p:cNvSpPr>
                <a:spLocks noChangeArrowheads="1"/>
              </p:cNvSpPr>
              <p:nvPr/>
            </p:nvSpPr>
            <p:spPr bwMode="auto">
              <a:xfrm>
                <a:off x="2352" y="2309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0.00303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6" name="Rectangle 53"/>
              <p:cNvSpPr>
                <a:spLocks noChangeArrowheads="1"/>
              </p:cNvSpPr>
              <p:nvPr/>
            </p:nvSpPr>
            <p:spPr bwMode="auto">
              <a:xfrm>
                <a:off x="2352" y="2544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0.00481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7" name="Rectangle 54"/>
              <p:cNvSpPr>
                <a:spLocks noChangeArrowheads="1"/>
              </p:cNvSpPr>
              <p:nvPr/>
            </p:nvSpPr>
            <p:spPr bwMode="auto">
              <a:xfrm>
                <a:off x="2352" y="2780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0.00538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8" name="Rectangle 55"/>
              <p:cNvSpPr>
                <a:spLocks noChangeArrowheads="1"/>
              </p:cNvSpPr>
              <p:nvPr/>
            </p:nvSpPr>
            <p:spPr bwMode="auto">
              <a:xfrm>
                <a:off x="2352" y="3015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0.00583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9" name="Rectangle 56"/>
              <p:cNvSpPr>
                <a:spLocks noChangeArrowheads="1"/>
              </p:cNvSpPr>
              <p:nvPr/>
            </p:nvSpPr>
            <p:spPr bwMode="auto">
              <a:xfrm>
                <a:off x="2352" y="3251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0.00649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0" name="Rectangle 57"/>
              <p:cNvSpPr>
                <a:spLocks noChangeArrowheads="1"/>
              </p:cNvSpPr>
              <p:nvPr/>
            </p:nvSpPr>
            <p:spPr bwMode="auto">
              <a:xfrm>
                <a:off x="2352" y="3504"/>
                <a:ext cx="66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0.00667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1" name="Rectangle 58"/>
              <p:cNvSpPr>
                <a:spLocks noChangeArrowheads="1"/>
              </p:cNvSpPr>
              <p:nvPr/>
            </p:nvSpPr>
            <p:spPr bwMode="auto">
              <a:xfrm>
                <a:off x="1535" y="1838"/>
                <a:ext cx="204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12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2" name="Rectangle 59"/>
              <p:cNvSpPr>
                <a:spLocks noChangeArrowheads="1"/>
              </p:cNvSpPr>
              <p:nvPr/>
            </p:nvSpPr>
            <p:spPr bwMode="auto">
              <a:xfrm>
                <a:off x="1490" y="2073"/>
                <a:ext cx="306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773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3" name="Rectangle 60"/>
              <p:cNvSpPr>
                <a:spLocks noChangeArrowheads="1"/>
              </p:cNvSpPr>
              <p:nvPr/>
            </p:nvSpPr>
            <p:spPr bwMode="auto">
              <a:xfrm>
                <a:off x="1490" y="2309"/>
                <a:ext cx="306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408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4" name="Rectangle 61"/>
              <p:cNvSpPr>
                <a:spLocks noChangeArrowheads="1"/>
              </p:cNvSpPr>
              <p:nvPr/>
            </p:nvSpPr>
            <p:spPr bwMode="auto">
              <a:xfrm>
                <a:off x="1535" y="2544"/>
                <a:ext cx="204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58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5" name="Rectangle 62"/>
              <p:cNvSpPr>
                <a:spLocks noChangeArrowheads="1"/>
              </p:cNvSpPr>
              <p:nvPr/>
            </p:nvSpPr>
            <p:spPr bwMode="auto">
              <a:xfrm>
                <a:off x="1490" y="2780"/>
                <a:ext cx="306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116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6" name="Rectangle 63"/>
              <p:cNvSpPr>
                <a:spLocks noChangeArrowheads="1"/>
              </p:cNvSpPr>
              <p:nvPr/>
            </p:nvSpPr>
            <p:spPr bwMode="auto">
              <a:xfrm>
                <a:off x="1490" y="3015"/>
                <a:ext cx="306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185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7" name="Rectangle 64"/>
              <p:cNvSpPr>
                <a:spLocks noChangeArrowheads="1"/>
              </p:cNvSpPr>
              <p:nvPr/>
            </p:nvSpPr>
            <p:spPr bwMode="auto">
              <a:xfrm>
                <a:off x="1490" y="3251"/>
                <a:ext cx="306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510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8" name="Rectangle 65"/>
              <p:cNvSpPr>
                <a:spLocks noChangeArrowheads="1"/>
              </p:cNvSpPr>
              <p:nvPr/>
            </p:nvSpPr>
            <p:spPr bwMode="auto">
              <a:xfrm>
                <a:off x="1490" y="3495"/>
                <a:ext cx="306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394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9" name="Rectangle 67"/>
              <p:cNvSpPr>
                <a:spLocks noChangeArrowheads="1"/>
              </p:cNvSpPr>
              <p:nvPr/>
            </p:nvSpPr>
            <p:spPr bwMode="auto">
              <a:xfrm>
                <a:off x="3195" y="1824"/>
                <a:ext cx="2087" cy="1662"/>
              </a:xfrm>
              <a:prstGeom prst="rect">
                <a:avLst/>
              </a:prstGeom>
              <a:solidFill>
                <a:srgbClr val="99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Rectangle 68"/>
              <p:cNvSpPr>
                <a:spLocks noChangeArrowheads="1"/>
              </p:cNvSpPr>
              <p:nvPr/>
            </p:nvSpPr>
            <p:spPr bwMode="auto">
              <a:xfrm>
                <a:off x="3195" y="3473"/>
                <a:ext cx="2087" cy="249"/>
              </a:xfrm>
              <a:prstGeom prst="rect">
                <a:avLst/>
              </a:prstGeom>
              <a:solidFill>
                <a:srgbClr val="996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Rectangle 69"/>
              <p:cNvSpPr>
                <a:spLocks noChangeArrowheads="1"/>
              </p:cNvSpPr>
              <p:nvPr/>
            </p:nvSpPr>
            <p:spPr bwMode="auto">
              <a:xfrm>
                <a:off x="3606" y="1090"/>
                <a:ext cx="13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C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2" name="Rectangle 70"/>
              <p:cNvSpPr>
                <a:spLocks noChangeArrowheads="1"/>
              </p:cNvSpPr>
              <p:nvPr/>
            </p:nvSpPr>
            <p:spPr bwMode="auto">
              <a:xfrm>
                <a:off x="4642" y="1090"/>
                <a:ext cx="13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D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3" name="Rectangle 71"/>
              <p:cNvSpPr>
                <a:spLocks noChangeArrowheads="1"/>
              </p:cNvSpPr>
              <p:nvPr/>
            </p:nvSpPr>
            <p:spPr bwMode="auto">
              <a:xfrm>
                <a:off x="3491" y="1367"/>
                <a:ext cx="623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SAT     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4" name="Rectangle 72"/>
              <p:cNvSpPr>
                <a:spLocks noChangeArrowheads="1"/>
              </p:cNvSpPr>
              <p:nvPr/>
            </p:nvSpPr>
            <p:spPr bwMode="auto">
              <a:xfrm>
                <a:off x="3402" y="1593"/>
                <a:ext cx="511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Score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5" name="Rectangle 73"/>
              <p:cNvSpPr>
                <a:spLocks noChangeArrowheads="1"/>
              </p:cNvSpPr>
              <p:nvPr/>
            </p:nvSpPr>
            <p:spPr bwMode="auto">
              <a:xfrm>
                <a:off x="4158" y="1367"/>
                <a:ext cx="109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On-Campus 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6" name="Rectangle 74"/>
              <p:cNvSpPr>
                <a:spLocks noChangeArrowheads="1"/>
              </p:cNvSpPr>
              <p:nvPr/>
            </p:nvSpPr>
            <p:spPr bwMode="auto">
              <a:xfrm>
                <a:off x="4319" y="1593"/>
                <a:ext cx="734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 b="1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Housing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7" name="Rectangle 75"/>
              <p:cNvSpPr>
                <a:spLocks noChangeArrowheads="1"/>
              </p:cNvSpPr>
              <p:nvPr/>
            </p:nvSpPr>
            <p:spPr bwMode="auto">
              <a:xfrm>
                <a:off x="3461" y="1838"/>
                <a:ext cx="408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1207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8" name="Rectangle 76"/>
              <p:cNvSpPr>
                <a:spLocks noChangeArrowheads="1"/>
              </p:cNvSpPr>
              <p:nvPr/>
            </p:nvSpPr>
            <p:spPr bwMode="auto">
              <a:xfrm>
                <a:off x="4583" y="1838"/>
                <a:ext cx="235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No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9" name="Rectangle 77"/>
              <p:cNvSpPr>
                <a:spLocks noChangeArrowheads="1"/>
              </p:cNvSpPr>
              <p:nvPr/>
            </p:nvSpPr>
            <p:spPr bwMode="auto">
              <a:xfrm>
                <a:off x="3461" y="2073"/>
                <a:ext cx="408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1143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70" name="Rectangle 78"/>
              <p:cNvSpPr>
                <a:spLocks noChangeArrowheads="1"/>
              </p:cNvSpPr>
              <p:nvPr/>
            </p:nvSpPr>
            <p:spPr bwMode="auto">
              <a:xfrm>
                <a:off x="4550" y="2073"/>
                <a:ext cx="317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Yes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71" name="Rectangle 79"/>
              <p:cNvSpPr>
                <a:spLocks noChangeArrowheads="1"/>
              </p:cNvSpPr>
              <p:nvPr/>
            </p:nvSpPr>
            <p:spPr bwMode="auto">
              <a:xfrm>
                <a:off x="3468" y="2309"/>
                <a:ext cx="408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1091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72" name="Rectangle 80"/>
              <p:cNvSpPr>
                <a:spLocks noChangeArrowheads="1"/>
              </p:cNvSpPr>
              <p:nvPr/>
            </p:nvSpPr>
            <p:spPr bwMode="auto">
              <a:xfrm>
                <a:off x="4550" y="2309"/>
                <a:ext cx="317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Yes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73" name="Rectangle 81"/>
              <p:cNvSpPr>
                <a:spLocks noChangeArrowheads="1"/>
              </p:cNvSpPr>
              <p:nvPr/>
            </p:nvSpPr>
            <p:spPr bwMode="auto">
              <a:xfrm>
                <a:off x="3461" y="2544"/>
                <a:ext cx="408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1108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74" name="Rectangle 82"/>
              <p:cNvSpPr>
                <a:spLocks noChangeArrowheads="1"/>
              </p:cNvSpPr>
              <p:nvPr/>
            </p:nvSpPr>
            <p:spPr bwMode="auto">
              <a:xfrm>
                <a:off x="4583" y="2544"/>
                <a:ext cx="235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No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75" name="Rectangle 83"/>
              <p:cNvSpPr>
                <a:spLocks noChangeArrowheads="1"/>
              </p:cNvSpPr>
              <p:nvPr/>
            </p:nvSpPr>
            <p:spPr bwMode="auto">
              <a:xfrm>
                <a:off x="3461" y="2780"/>
                <a:ext cx="408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1227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76" name="Rectangle 84"/>
              <p:cNvSpPr>
                <a:spLocks noChangeArrowheads="1"/>
              </p:cNvSpPr>
              <p:nvPr/>
            </p:nvSpPr>
            <p:spPr bwMode="auto">
              <a:xfrm>
                <a:off x="4550" y="2780"/>
                <a:ext cx="317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Yes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77" name="Rectangle 85"/>
              <p:cNvSpPr>
                <a:spLocks noChangeArrowheads="1"/>
              </p:cNvSpPr>
              <p:nvPr/>
            </p:nvSpPr>
            <p:spPr bwMode="auto">
              <a:xfrm>
                <a:off x="3519" y="3015"/>
                <a:ext cx="306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982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78" name="Rectangle 86"/>
              <p:cNvSpPr>
                <a:spLocks noChangeArrowheads="1"/>
              </p:cNvSpPr>
              <p:nvPr/>
            </p:nvSpPr>
            <p:spPr bwMode="auto">
              <a:xfrm>
                <a:off x="4550" y="3015"/>
                <a:ext cx="317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Yes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79" name="Rectangle 87"/>
              <p:cNvSpPr>
                <a:spLocks noChangeArrowheads="1"/>
              </p:cNvSpPr>
              <p:nvPr/>
            </p:nvSpPr>
            <p:spPr bwMode="auto">
              <a:xfrm>
                <a:off x="3461" y="3251"/>
                <a:ext cx="408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1363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80" name="Rectangle 88"/>
              <p:cNvSpPr>
                <a:spLocks noChangeArrowheads="1"/>
              </p:cNvSpPr>
              <p:nvPr/>
            </p:nvSpPr>
            <p:spPr bwMode="auto">
              <a:xfrm>
                <a:off x="4550" y="3251"/>
                <a:ext cx="317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Yes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81" name="Rectangle 89"/>
              <p:cNvSpPr>
                <a:spLocks noChangeArrowheads="1"/>
              </p:cNvSpPr>
              <p:nvPr/>
            </p:nvSpPr>
            <p:spPr bwMode="auto">
              <a:xfrm>
                <a:off x="3461" y="3486"/>
                <a:ext cx="408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1108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82" name="Rectangle 90"/>
              <p:cNvSpPr>
                <a:spLocks noChangeArrowheads="1"/>
              </p:cNvSpPr>
              <p:nvPr/>
            </p:nvSpPr>
            <p:spPr bwMode="auto">
              <a:xfrm>
                <a:off x="4583" y="3486"/>
                <a:ext cx="235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300"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No</a:t>
                </a:r>
                <a:endParaRPr 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83" name="Line 91"/>
              <p:cNvSpPr>
                <a:spLocks noChangeShapeType="1"/>
              </p:cNvSpPr>
              <p:nvPr/>
            </p:nvSpPr>
            <p:spPr bwMode="auto">
              <a:xfrm>
                <a:off x="3195" y="1090"/>
                <a:ext cx="1" cy="263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Rectangle 92"/>
              <p:cNvSpPr>
                <a:spLocks noChangeArrowheads="1"/>
              </p:cNvSpPr>
              <p:nvPr/>
            </p:nvSpPr>
            <p:spPr bwMode="auto">
              <a:xfrm>
                <a:off x="3195" y="1090"/>
                <a:ext cx="14" cy="264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Line 93"/>
              <p:cNvSpPr>
                <a:spLocks noChangeShapeType="1"/>
              </p:cNvSpPr>
              <p:nvPr/>
            </p:nvSpPr>
            <p:spPr bwMode="auto">
              <a:xfrm>
                <a:off x="4038" y="1090"/>
                <a:ext cx="1" cy="263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Rectangle 94"/>
              <p:cNvSpPr>
                <a:spLocks noChangeArrowheads="1"/>
              </p:cNvSpPr>
              <p:nvPr/>
            </p:nvSpPr>
            <p:spPr bwMode="auto">
              <a:xfrm>
                <a:off x="4038" y="1090"/>
                <a:ext cx="14" cy="264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Rectangle 96"/>
              <p:cNvSpPr>
                <a:spLocks noChangeArrowheads="1"/>
              </p:cNvSpPr>
              <p:nvPr/>
            </p:nvSpPr>
            <p:spPr bwMode="auto">
              <a:xfrm>
                <a:off x="5268" y="1081"/>
                <a:ext cx="14" cy="264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41"/>
              <p:cNvSpPr>
                <a:spLocks noChangeShapeType="1"/>
              </p:cNvSpPr>
              <p:nvPr/>
            </p:nvSpPr>
            <p:spPr bwMode="auto">
              <a:xfrm>
                <a:off x="743" y="3473"/>
                <a:ext cx="4515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Line 34"/>
              <p:cNvSpPr>
                <a:spLocks noChangeShapeType="1"/>
              </p:cNvSpPr>
              <p:nvPr/>
            </p:nvSpPr>
            <p:spPr bwMode="auto">
              <a:xfrm>
                <a:off x="743" y="1824"/>
                <a:ext cx="4521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35"/>
              <p:cNvSpPr>
                <a:spLocks noChangeShapeType="1"/>
              </p:cNvSpPr>
              <p:nvPr/>
            </p:nvSpPr>
            <p:spPr bwMode="auto">
              <a:xfrm>
                <a:off x="743" y="2060"/>
                <a:ext cx="4526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Line 36"/>
              <p:cNvSpPr>
                <a:spLocks noChangeShapeType="1"/>
              </p:cNvSpPr>
              <p:nvPr/>
            </p:nvSpPr>
            <p:spPr bwMode="auto">
              <a:xfrm>
                <a:off x="743" y="2295"/>
                <a:ext cx="4514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Line 37"/>
              <p:cNvSpPr>
                <a:spLocks noChangeShapeType="1"/>
              </p:cNvSpPr>
              <p:nvPr/>
            </p:nvSpPr>
            <p:spPr bwMode="auto">
              <a:xfrm>
                <a:off x="743" y="2531"/>
                <a:ext cx="4532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Line 38"/>
              <p:cNvSpPr>
                <a:spLocks noChangeShapeType="1"/>
              </p:cNvSpPr>
              <p:nvPr/>
            </p:nvSpPr>
            <p:spPr bwMode="auto">
              <a:xfrm>
                <a:off x="743" y="2766"/>
                <a:ext cx="4537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Line 39"/>
              <p:cNvSpPr>
                <a:spLocks noChangeShapeType="1"/>
              </p:cNvSpPr>
              <p:nvPr/>
            </p:nvSpPr>
            <p:spPr bwMode="auto">
              <a:xfrm>
                <a:off x="743" y="3002"/>
                <a:ext cx="4527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Line 40"/>
              <p:cNvSpPr>
                <a:spLocks noChangeShapeType="1"/>
              </p:cNvSpPr>
              <p:nvPr/>
            </p:nvSpPr>
            <p:spPr bwMode="auto">
              <a:xfrm>
                <a:off x="743" y="3237"/>
                <a:ext cx="4511" cy="1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6" name="Rectangle 95"/>
            <p:cNvSpPr/>
            <p:nvPr/>
          </p:nvSpPr>
          <p:spPr bwMode="auto">
            <a:xfrm>
              <a:off x="1158642" y="1596985"/>
              <a:ext cx="542458" cy="368220"/>
            </a:xfrm>
            <a:prstGeom prst="rect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erif" pitchFamily="18" charset="0"/>
              </a:endParaRPr>
            </a:p>
          </p:txBody>
        </p:sp>
        <p:sp>
          <p:nvSpPr>
            <p:cNvPr id="97" name="Right Triangle 96"/>
            <p:cNvSpPr/>
            <p:nvPr/>
          </p:nvSpPr>
          <p:spPr bwMode="auto">
            <a:xfrm flipH="1">
              <a:off x="1226623" y="1618331"/>
              <a:ext cx="462572" cy="330134"/>
            </a:xfrm>
            <a:prstGeom prst="rtTriangle">
              <a:avLst/>
            </a:prstGeom>
            <a:solidFill>
              <a:srgbClr val="660033"/>
            </a:solidFill>
            <a:ln w="12700" cap="flat" cmpd="sng" algn="ctr">
              <a:solidFill>
                <a:srgbClr val="6600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erif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467259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07" name="Group 447"/>
          <p:cNvGrpSpPr>
            <a:grpSpLocks/>
          </p:cNvGrpSpPr>
          <p:nvPr/>
        </p:nvGrpSpPr>
        <p:grpSpPr bwMode="auto">
          <a:xfrm>
            <a:off x="677863" y="1090613"/>
            <a:ext cx="6038850" cy="509587"/>
            <a:chOff x="435" y="705"/>
            <a:chExt cx="3804" cy="321"/>
          </a:xfrm>
        </p:grpSpPr>
        <p:sp>
          <p:nvSpPr>
            <p:cNvPr id="15802" name="Rectangle 442"/>
            <p:cNvSpPr>
              <a:spLocks noChangeArrowheads="1"/>
            </p:cNvSpPr>
            <p:nvPr/>
          </p:nvSpPr>
          <p:spPr bwMode="auto">
            <a:xfrm>
              <a:off x="435" y="705"/>
              <a:ext cx="3804" cy="32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/>
            <a:lstStyle/>
            <a:p>
              <a:pPr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Char char="n"/>
              </a:pPr>
              <a:r>
                <a:rPr lang="en-US" sz="24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 as Point Estimator of </a:t>
              </a:r>
              <a:r>
                <a:rPr lang="en-US" sz="2400" i="1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</a:t>
              </a:r>
              <a:endPara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graphicFrame>
          <p:nvGraphicFramePr>
            <p:cNvPr id="15363" name="Object 3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766" y="788"/>
            <a:ext cx="138" cy="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714" name="Equation" r:id="rId4" imgW="163440" imgH="163440" progId="Equation">
                    <p:embed/>
                  </p:oleObj>
                </mc:Choice>
                <mc:Fallback>
                  <p:oleObj name="Equation" r:id="rId4" imgW="163440" imgH="163440" progId="Equation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6" y="788"/>
                          <a:ext cx="138" cy="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808" name="Group 448"/>
          <p:cNvGrpSpPr>
            <a:grpSpLocks/>
          </p:cNvGrpSpPr>
          <p:nvPr/>
        </p:nvGrpSpPr>
        <p:grpSpPr bwMode="auto">
          <a:xfrm>
            <a:off x="677863" y="3871913"/>
            <a:ext cx="4457700" cy="509587"/>
            <a:chOff x="435" y="2457"/>
            <a:chExt cx="2808" cy="321"/>
          </a:xfrm>
        </p:grpSpPr>
        <p:sp>
          <p:nvSpPr>
            <p:cNvPr id="15804" name="Rectangle 444"/>
            <p:cNvSpPr>
              <a:spLocks noChangeArrowheads="1"/>
            </p:cNvSpPr>
            <p:nvPr/>
          </p:nvSpPr>
          <p:spPr bwMode="auto">
            <a:xfrm>
              <a:off x="435" y="2457"/>
              <a:ext cx="2808" cy="32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/>
            <a:lstStyle/>
            <a:p>
              <a:pPr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Char char="n"/>
              </a:pPr>
              <a:r>
                <a:rPr lang="en-US" sz="24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 as Point Estimator of </a:t>
              </a:r>
              <a:r>
                <a:rPr lang="en-US" sz="2400" i="1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p</a:t>
              </a:r>
              <a:endPara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graphicFrame>
          <p:nvGraphicFramePr>
            <p:cNvPr id="15364" name="Object 4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761" y="2550"/>
            <a:ext cx="136" cy="1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715" name="Equation" r:id="rId6" imgW="176040" imgH="228600" progId="Equation">
                    <p:embed/>
                  </p:oleObj>
                </mc:Choice>
                <mc:Fallback>
                  <p:oleObj name="Equation" r:id="rId6" imgW="176040" imgH="228600" progId="Equation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1" y="2550"/>
                          <a:ext cx="136" cy="1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5365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3062288" y="1550988"/>
          <a:ext cx="3048000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6" name="Equation" r:id="rId8" imgW="1562040" imgH="393480" progId="Equation.DSMT4">
                  <p:embed/>
                </p:oleObj>
              </mc:Choice>
              <mc:Fallback>
                <p:oleObj name="Equation" r:id="rId8" imgW="1562040" imgH="39348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2288" y="1550988"/>
                        <a:ext cx="3048000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6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416175" y="2932113"/>
          <a:ext cx="4344988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7" name="Equation" r:id="rId10" imgW="2158920" imgH="444240" progId="Equation.DSMT4">
                  <p:embed/>
                </p:oleObj>
              </mc:Choice>
              <mc:Fallback>
                <p:oleObj name="Equation" r:id="rId10" imgW="215892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6175" y="2932113"/>
                        <a:ext cx="4344988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7">
            <a:hlinkClick r:id="" action="ppaction://ole?verb=0"/>
          </p:cNvPr>
          <p:cNvGraphicFramePr>
            <a:graphicFrameLocks noChangeAspect="1"/>
          </p:cNvGraphicFramePr>
          <p:nvPr>
            <p:extLst/>
          </p:nvPr>
        </p:nvGraphicFramePr>
        <p:xfrm>
          <a:off x="3532188" y="4384675"/>
          <a:ext cx="207168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8" name="Equation" r:id="rId12" imgW="914400" imgH="215640" progId="Equation.DSMT4">
                  <p:embed/>
                </p:oleObj>
              </mc:Choice>
              <mc:Fallback>
                <p:oleObj name="Equation" r:id="rId12" imgW="91440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2188" y="4384675"/>
                        <a:ext cx="2071687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8"/>
          <p:cNvSpPr>
            <a:spLocks noGrp="1" noChangeArrowheads="1"/>
          </p:cNvSpPr>
          <p:nvPr>
            <p:ph type="title"/>
          </p:nvPr>
        </p:nvSpPr>
        <p:spPr>
          <a:xfrm>
            <a:off x="671286" y="247650"/>
            <a:ext cx="7772400" cy="652463"/>
          </a:xfrm>
          <a:noFill/>
          <a:ln/>
        </p:spPr>
        <p:txBody>
          <a:bodyPr/>
          <a:lstStyle/>
          <a:p>
            <a:r>
              <a:rPr lang="en-US" dirty="0"/>
              <a:t>Point Estimation</a:t>
            </a:r>
          </a:p>
        </p:txBody>
      </p:sp>
      <p:sp>
        <p:nvSpPr>
          <p:cNvPr id="15798" name="AutoShape 438"/>
          <p:cNvSpPr>
            <a:spLocks noChangeArrowheads="1"/>
          </p:cNvSpPr>
          <p:nvPr/>
        </p:nvSpPr>
        <p:spPr bwMode="auto">
          <a:xfrm rot="5400000">
            <a:off x="454025" y="263207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99" name="AutoShape 439"/>
          <p:cNvSpPr>
            <a:spLocks noChangeArrowheads="1"/>
          </p:cNvSpPr>
          <p:nvPr/>
        </p:nvSpPr>
        <p:spPr bwMode="auto">
          <a:xfrm rot="5400000">
            <a:off x="454025" y="402272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00" name="AutoShape 440"/>
          <p:cNvSpPr>
            <a:spLocks noChangeArrowheads="1"/>
          </p:cNvSpPr>
          <p:nvPr/>
        </p:nvSpPr>
        <p:spPr bwMode="auto">
          <a:xfrm rot="5400000">
            <a:off x="454025" y="124142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01" name="Text Box 441"/>
          <p:cNvSpPr txBox="1">
            <a:spLocks noChangeArrowheads="1"/>
          </p:cNvSpPr>
          <p:nvPr/>
        </p:nvSpPr>
        <p:spPr bwMode="auto">
          <a:xfrm>
            <a:off x="1152525" y="4843463"/>
            <a:ext cx="6600825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Note:</a:t>
            </a:r>
            <a:r>
              <a:rPr lang="en-US" sz="24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Different random numbers would have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identified a different sample which would have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resulted in different point estimates.</a:t>
            </a:r>
          </a:p>
        </p:txBody>
      </p:sp>
      <p:sp>
        <p:nvSpPr>
          <p:cNvPr id="15803" name="Rectangle 443"/>
          <p:cNvSpPr>
            <a:spLocks noChangeArrowheads="1"/>
          </p:cNvSpPr>
          <p:nvPr/>
        </p:nvSpPr>
        <p:spPr bwMode="auto">
          <a:xfrm>
            <a:off x="677863" y="2481263"/>
            <a:ext cx="6286500" cy="490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i="1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s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as Point Estimator of </a:t>
            </a:r>
            <a:r>
              <a:rPr lang="en-US" sz="2400" i="1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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57668" y="6240461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21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29702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58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157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500"/>
                                        <p:tgtEl>
                                          <p:spTgt spid="157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98" grpId="0" animBg="1"/>
      <p:bldP spid="15799" grpId="0" animBg="1"/>
      <p:bldP spid="15800" grpId="0" animBg="1"/>
      <p:bldP spid="15801" grpId="0" autoUpdateAnimBg="0"/>
      <p:bldP spid="15803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8818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3568700" y="2706688"/>
          <a:ext cx="206375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38" name="Equation" r:id="rId4" imgW="1002960" imgH="393480" progId="Equation.DSMT4">
                  <p:embed/>
                </p:oleObj>
              </mc:Choice>
              <mc:Fallback>
                <p:oleObj name="Equation" r:id="rId4" imgW="1002960" imgH="39348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8700" y="2706688"/>
                        <a:ext cx="206375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8819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3209925" y="3932238"/>
          <a:ext cx="2774950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39" name="Equation" r:id="rId6" imgW="1371600" imgH="444240" progId="Equation.DSMT4">
                  <p:embed/>
                </p:oleObj>
              </mc:Choice>
              <mc:Fallback>
                <p:oleObj name="Equation" r:id="rId6" imgW="1371600" imgH="4442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3932238"/>
                        <a:ext cx="2774950" cy="960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8821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3735388" y="5341938"/>
          <a:ext cx="1684337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0" name="Equation" r:id="rId8" imgW="799920" imgH="355320" progId="Equation.DSMT4">
                  <p:embed/>
                </p:oleObj>
              </mc:Choice>
              <mc:Fallback>
                <p:oleObj name="Equation" r:id="rId8" imgW="799920" imgH="35532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5388" y="5341938"/>
                        <a:ext cx="1684337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8822" name="AutoShape 6"/>
          <p:cNvSpPr>
            <a:spLocks noChangeArrowheads="1"/>
          </p:cNvSpPr>
          <p:nvPr/>
        </p:nvSpPr>
        <p:spPr bwMode="auto">
          <a:xfrm rot="5400000">
            <a:off x="485775" y="3659188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23" name="AutoShape 7"/>
          <p:cNvSpPr>
            <a:spLocks noChangeArrowheads="1"/>
          </p:cNvSpPr>
          <p:nvPr/>
        </p:nvSpPr>
        <p:spPr bwMode="auto">
          <a:xfrm rot="5400000">
            <a:off x="485775" y="50546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24" name="AutoShape 8"/>
          <p:cNvSpPr>
            <a:spLocks noChangeArrowheads="1"/>
          </p:cNvSpPr>
          <p:nvPr/>
        </p:nvSpPr>
        <p:spPr bwMode="auto">
          <a:xfrm rot="5400000">
            <a:off x="485775" y="247332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825" name="Rectangle 9"/>
          <p:cNvSpPr>
            <a:spLocks noChangeArrowheads="1"/>
          </p:cNvSpPr>
          <p:nvPr/>
        </p:nvSpPr>
        <p:spPr bwMode="auto">
          <a:xfrm>
            <a:off x="677863" y="2322513"/>
            <a:ext cx="5334000" cy="501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Population Mean SAT Score</a:t>
            </a:r>
          </a:p>
        </p:txBody>
      </p:sp>
      <p:sp>
        <p:nvSpPr>
          <p:cNvPr id="418826" name="Rectangle 10"/>
          <p:cNvSpPr>
            <a:spLocks noChangeArrowheads="1"/>
          </p:cNvSpPr>
          <p:nvPr/>
        </p:nvSpPr>
        <p:spPr bwMode="auto">
          <a:xfrm>
            <a:off x="685800" y="3508375"/>
            <a:ext cx="7353300" cy="52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Population Standard Deviation for SAT Score</a:t>
            </a:r>
          </a:p>
        </p:txBody>
      </p:sp>
      <p:sp>
        <p:nvSpPr>
          <p:cNvPr id="418827" name="Rectangle 11"/>
          <p:cNvSpPr>
            <a:spLocks noChangeArrowheads="1"/>
          </p:cNvSpPr>
          <p:nvPr/>
        </p:nvSpPr>
        <p:spPr bwMode="auto">
          <a:xfrm>
            <a:off x="685800" y="4903788"/>
            <a:ext cx="8001000" cy="501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Population Proportion Wanting On-Campus Housing</a:t>
            </a:r>
          </a:p>
        </p:txBody>
      </p:sp>
      <p:sp>
        <p:nvSpPr>
          <p:cNvPr id="418828" name="Rectangle 12"/>
          <p:cNvSpPr>
            <a:spLocks noChangeArrowheads="1"/>
          </p:cNvSpPr>
          <p:nvPr/>
        </p:nvSpPr>
        <p:spPr bwMode="auto">
          <a:xfrm>
            <a:off x="715963" y="1125538"/>
            <a:ext cx="7962900" cy="1404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Once all the data for the 900 applicants were entered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in the college’s database, the values of the population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parameters of interest were calculated.</a:t>
            </a:r>
          </a:p>
        </p:txBody>
      </p:sp>
      <p:sp>
        <p:nvSpPr>
          <p:cNvPr id="418829" name="Rectangle 13"/>
          <p:cNvSpPr>
            <a:spLocks noChangeArrowheads="1"/>
          </p:cNvSpPr>
          <p:nvPr/>
        </p:nvSpPr>
        <p:spPr bwMode="auto">
          <a:xfrm>
            <a:off x="671286" y="247650"/>
            <a:ext cx="7772400" cy="652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Point Estimation</a:t>
            </a:r>
          </a:p>
        </p:txBody>
      </p:sp>
    </p:spTree>
    <p:extLst>
      <p:ext uri="{BB962C8B-B14F-4D97-AF65-F5344CB8AC3E}">
        <p14:creationId xmlns:p14="http://schemas.microsoft.com/office/powerpoint/2010/main" val="5084050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8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4188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18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4188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18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27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8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8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500"/>
                                        <p:tgtEl>
                                          <p:spTgt spid="4188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8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3" presetClass="entr" presetSubtype="27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8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8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22" grpId="0" animBg="1"/>
      <p:bldP spid="418823" grpId="0" animBg="1"/>
      <p:bldP spid="418824" grpId="0" animBg="1"/>
      <p:bldP spid="418825" grpId="0" autoUpdateAnimBg="0"/>
      <p:bldP spid="418826" grpId="0" autoUpdateAnimBg="0"/>
      <p:bldP spid="418827" grpId="0" autoUpdateAnimBg="0"/>
      <p:bldP spid="41882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084" name="Rectangle 164"/>
          <p:cNvSpPr>
            <a:spLocks noChangeArrowheads="1"/>
          </p:cNvSpPr>
          <p:nvPr/>
        </p:nvSpPr>
        <p:spPr bwMode="auto">
          <a:xfrm>
            <a:off x="279400" y="1208088"/>
            <a:ext cx="8578850" cy="46672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09922" name="Text Box 2"/>
          <p:cNvSpPr txBox="1">
            <a:spLocks noChangeArrowheads="1"/>
          </p:cNvSpPr>
          <p:nvPr/>
        </p:nvSpPr>
        <p:spPr bwMode="auto">
          <a:xfrm>
            <a:off x="1071563" y="1346200"/>
            <a:ext cx="1676400" cy="74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Population</a:t>
            </a:r>
          </a:p>
          <a:p>
            <a:pPr>
              <a:lnSpc>
                <a:spcPct val="90000"/>
              </a:lnSpc>
            </a:pP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Parameter</a:t>
            </a:r>
          </a:p>
        </p:txBody>
      </p:sp>
      <p:sp>
        <p:nvSpPr>
          <p:cNvPr id="209923" name="Text Box 3"/>
          <p:cNvSpPr txBox="1">
            <a:spLocks noChangeArrowheads="1"/>
          </p:cNvSpPr>
          <p:nvPr/>
        </p:nvSpPr>
        <p:spPr bwMode="auto">
          <a:xfrm>
            <a:off x="5445125" y="1346200"/>
            <a:ext cx="1497013" cy="74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Point</a:t>
            </a:r>
          </a:p>
          <a:p>
            <a:pPr>
              <a:lnSpc>
                <a:spcPct val="90000"/>
              </a:lnSpc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Estimator</a:t>
            </a:r>
          </a:p>
        </p:txBody>
      </p:sp>
      <p:sp>
        <p:nvSpPr>
          <p:cNvPr id="209924" name="Text Box 4"/>
          <p:cNvSpPr txBox="1">
            <a:spLocks noChangeArrowheads="1"/>
          </p:cNvSpPr>
          <p:nvPr/>
        </p:nvSpPr>
        <p:spPr bwMode="auto">
          <a:xfrm>
            <a:off x="7421563" y="1346200"/>
            <a:ext cx="1355725" cy="74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Point</a:t>
            </a:r>
          </a:p>
          <a:p>
            <a:pPr>
              <a:lnSpc>
                <a:spcPct val="90000"/>
              </a:lnSpc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Estimate</a:t>
            </a:r>
          </a:p>
        </p:txBody>
      </p:sp>
      <p:sp>
        <p:nvSpPr>
          <p:cNvPr id="209925" name="Text Box 5"/>
          <p:cNvSpPr txBox="1">
            <a:spLocks noChangeArrowheads="1"/>
          </p:cNvSpPr>
          <p:nvPr/>
        </p:nvSpPr>
        <p:spPr bwMode="auto">
          <a:xfrm>
            <a:off x="3309938" y="1346200"/>
            <a:ext cx="1576387" cy="74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Parameter</a:t>
            </a:r>
          </a:p>
          <a:p>
            <a:pPr>
              <a:lnSpc>
                <a:spcPct val="90000"/>
              </a:lnSpc>
            </a:pP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Value</a:t>
            </a:r>
          </a:p>
        </p:txBody>
      </p:sp>
      <p:sp>
        <p:nvSpPr>
          <p:cNvPr id="210069" name="Text Box 149"/>
          <p:cNvSpPr txBox="1">
            <a:spLocks noChangeArrowheads="1"/>
          </p:cNvSpPr>
          <p:nvPr/>
        </p:nvSpPr>
        <p:spPr bwMode="auto">
          <a:xfrm>
            <a:off x="373063" y="2171700"/>
            <a:ext cx="3011487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Population mean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SAT score </a:t>
            </a:r>
          </a:p>
        </p:txBody>
      </p:sp>
      <p:sp>
        <p:nvSpPr>
          <p:cNvPr id="210070" name="Text Box 150"/>
          <p:cNvSpPr txBox="1">
            <a:spLocks noChangeArrowheads="1"/>
          </p:cNvSpPr>
          <p:nvPr/>
        </p:nvSpPr>
        <p:spPr bwMode="auto">
          <a:xfrm>
            <a:off x="3736975" y="2174875"/>
            <a:ext cx="793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1090</a:t>
            </a:r>
          </a:p>
        </p:txBody>
      </p:sp>
      <p:sp>
        <p:nvSpPr>
          <p:cNvPr id="210072" name="Text Box 152"/>
          <p:cNvSpPr txBox="1">
            <a:spLocks noChangeArrowheads="1"/>
          </p:cNvSpPr>
          <p:nvPr/>
        </p:nvSpPr>
        <p:spPr bwMode="auto">
          <a:xfrm>
            <a:off x="7737475" y="2174875"/>
            <a:ext cx="7937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1097</a:t>
            </a:r>
          </a:p>
        </p:txBody>
      </p:sp>
      <p:sp>
        <p:nvSpPr>
          <p:cNvPr id="210073" name="Text Box 153"/>
          <p:cNvSpPr txBox="1">
            <a:spLocks noChangeArrowheads="1"/>
          </p:cNvSpPr>
          <p:nvPr/>
        </p:nvSpPr>
        <p:spPr bwMode="auto">
          <a:xfrm>
            <a:off x="373063" y="3200400"/>
            <a:ext cx="2763837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Population std.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deviation for 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SAT score </a:t>
            </a:r>
          </a:p>
        </p:txBody>
      </p:sp>
      <p:sp>
        <p:nvSpPr>
          <p:cNvPr id="210074" name="Text Box 154"/>
          <p:cNvSpPr txBox="1">
            <a:spLocks noChangeArrowheads="1"/>
          </p:cNvSpPr>
          <p:nvPr/>
        </p:nvSpPr>
        <p:spPr bwMode="auto">
          <a:xfrm>
            <a:off x="3946525" y="3184525"/>
            <a:ext cx="488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80</a:t>
            </a:r>
          </a:p>
        </p:txBody>
      </p:sp>
      <p:sp>
        <p:nvSpPr>
          <p:cNvPr id="210075" name="Text Box 155"/>
          <p:cNvSpPr txBox="1">
            <a:spLocks noChangeArrowheads="1"/>
          </p:cNvSpPr>
          <p:nvPr/>
        </p:nvSpPr>
        <p:spPr bwMode="auto">
          <a:xfrm>
            <a:off x="4849813" y="3184525"/>
            <a:ext cx="2664512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= Sample </a:t>
            </a:r>
            <a:r>
              <a:rPr lang="en-US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stan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-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</a:t>
            </a:r>
            <a:r>
              <a:rPr lang="en-US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dard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deviation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for SAT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score </a:t>
            </a:r>
          </a:p>
        </p:txBody>
      </p:sp>
      <p:sp>
        <p:nvSpPr>
          <p:cNvPr id="210076" name="Text Box 156"/>
          <p:cNvSpPr txBox="1">
            <a:spLocks noChangeArrowheads="1"/>
          </p:cNvSpPr>
          <p:nvPr/>
        </p:nvSpPr>
        <p:spPr bwMode="auto">
          <a:xfrm>
            <a:off x="7756525" y="3184525"/>
            <a:ext cx="71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75.2</a:t>
            </a:r>
          </a:p>
        </p:txBody>
      </p:sp>
      <p:sp>
        <p:nvSpPr>
          <p:cNvPr id="210077" name="Text Box 157"/>
          <p:cNvSpPr txBox="1">
            <a:spLocks noChangeArrowheads="1"/>
          </p:cNvSpPr>
          <p:nvPr/>
        </p:nvSpPr>
        <p:spPr bwMode="auto">
          <a:xfrm>
            <a:off x="392113" y="4537075"/>
            <a:ext cx="3016250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Population pro-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portion wanting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campus housing </a:t>
            </a:r>
          </a:p>
        </p:txBody>
      </p:sp>
      <p:sp>
        <p:nvSpPr>
          <p:cNvPr id="210078" name="Text Box 158"/>
          <p:cNvSpPr txBox="1">
            <a:spLocks noChangeArrowheads="1"/>
          </p:cNvSpPr>
          <p:nvPr/>
        </p:nvSpPr>
        <p:spPr bwMode="auto">
          <a:xfrm>
            <a:off x="3889375" y="4518025"/>
            <a:ext cx="565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.72</a:t>
            </a:r>
          </a:p>
        </p:txBody>
      </p:sp>
      <p:sp>
        <p:nvSpPr>
          <p:cNvPr id="210080" name="Text Box 160"/>
          <p:cNvSpPr txBox="1">
            <a:spLocks noChangeArrowheads="1"/>
          </p:cNvSpPr>
          <p:nvPr/>
        </p:nvSpPr>
        <p:spPr bwMode="auto">
          <a:xfrm>
            <a:off x="7906807" y="4518025"/>
            <a:ext cx="56938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67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10081" name="Rectangle 161"/>
          <p:cNvSpPr>
            <a:spLocks noChangeArrowheads="1"/>
          </p:cNvSpPr>
          <p:nvPr/>
        </p:nvSpPr>
        <p:spPr bwMode="auto">
          <a:xfrm>
            <a:off x="685800" y="14763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Summary of Point Estimates</a:t>
            </a:r>
          </a:p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Obtained from a Simple Random Sample</a:t>
            </a:r>
          </a:p>
        </p:txBody>
      </p:sp>
      <p:grpSp>
        <p:nvGrpSpPr>
          <p:cNvPr id="210088" name="Group 168"/>
          <p:cNvGrpSpPr>
            <a:grpSpLocks/>
          </p:cNvGrpSpPr>
          <p:nvPr/>
        </p:nvGrpSpPr>
        <p:grpSpPr bwMode="auto">
          <a:xfrm>
            <a:off x="4849813" y="2155825"/>
            <a:ext cx="2495550" cy="822325"/>
            <a:chOff x="3067" y="1545"/>
            <a:chExt cx="1572" cy="518"/>
          </a:xfrm>
        </p:grpSpPr>
        <p:sp>
          <p:nvSpPr>
            <p:cNvPr id="210071" name="Text Box 151"/>
            <p:cNvSpPr txBox="1">
              <a:spLocks noChangeArrowheads="1"/>
            </p:cNvSpPr>
            <p:nvPr/>
          </p:nvSpPr>
          <p:spPr bwMode="auto">
            <a:xfrm>
              <a:off x="3067" y="1545"/>
              <a:ext cx="1572" cy="5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 b="1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= Sample mean</a:t>
              </a:r>
            </a:p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 SAT score </a:t>
              </a:r>
            </a:p>
          </p:txBody>
        </p:sp>
        <p:graphicFrame>
          <p:nvGraphicFramePr>
            <p:cNvPr id="210082" name="Object 162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3106" y="1628"/>
            <a:ext cx="138" cy="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762" name="Equation" r:id="rId4" imgW="163440" imgH="163440" progId="Equation">
                    <p:embed/>
                  </p:oleObj>
                </mc:Choice>
                <mc:Fallback>
                  <p:oleObj name="Equation" r:id="rId4" imgW="163440" imgH="163440" progId="Equation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6" y="1628"/>
                          <a:ext cx="138" cy="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0087" name="Group 167"/>
          <p:cNvGrpSpPr>
            <a:grpSpLocks/>
          </p:cNvGrpSpPr>
          <p:nvPr/>
        </p:nvGrpSpPr>
        <p:grpSpPr bwMode="auto">
          <a:xfrm>
            <a:off x="4849813" y="4537075"/>
            <a:ext cx="2940050" cy="1187450"/>
            <a:chOff x="3067" y="2805"/>
            <a:chExt cx="1852" cy="748"/>
          </a:xfrm>
        </p:grpSpPr>
        <p:sp>
          <p:nvSpPr>
            <p:cNvPr id="210079" name="Text Box 159"/>
            <p:cNvSpPr txBox="1">
              <a:spLocks noChangeArrowheads="1"/>
            </p:cNvSpPr>
            <p:nvPr/>
          </p:nvSpPr>
          <p:spPr bwMode="auto">
            <a:xfrm>
              <a:off x="3067" y="2805"/>
              <a:ext cx="1852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 b="1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= Sample pro-</a:t>
              </a:r>
            </a:p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portion wanting</a:t>
              </a:r>
            </a:p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campus housing </a:t>
              </a:r>
            </a:p>
          </p:txBody>
        </p:sp>
        <p:graphicFrame>
          <p:nvGraphicFramePr>
            <p:cNvPr id="210083" name="Object 163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3089" y="2886"/>
            <a:ext cx="136" cy="1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763" name="Equation" r:id="rId6" imgW="176040" imgH="228600" progId="Equation">
                    <p:embed/>
                  </p:oleObj>
                </mc:Choice>
                <mc:Fallback>
                  <p:oleObj name="Equation" r:id="rId6" imgW="176040" imgH="228600" progId="Equation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89" y="2886"/>
                          <a:ext cx="136" cy="1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0085" name="Line 165"/>
          <p:cNvSpPr>
            <a:spLocks noChangeShapeType="1"/>
          </p:cNvSpPr>
          <p:nvPr/>
        </p:nvSpPr>
        <p:spPr bwMode="auto">
          <a:xfrm flipV="1">
            <a:off x="276225" y="3084513"/>
            <a:ext cx="8582025" cy="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086" name="Line 166"/>
          <p:cNvSpPr>
            <a:spLocks noChangeShapeType="1"/>
          </p:cNvSpPr>
          <p:nvPr/>
        </p:nvSpPr>
        <p:spPr bwMode="auto">
          <a:xfrm flipV="1">
            <a:off x="276225" y="4475163"/>
            <a:ext cx="8591550" cy="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089" name="AutoShape 169"/>
          <p:cNvSpPr>
            <a:spLocks noChangeArrowheads="1"/>
          </p:cNvSpPr>
          <p:nvPr/>
        </p:nvSpPr>
        <p:spPr bwMode="auto">
          <a:xfrm rot="5400000">
            <a:off x="47625" y="2325688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090" name="AutoShape 170"/>
          <p:cNvSpPr>
            <a:spLocks noChangeArrowheads="1"/>
          </p:cNvSpPr>
          <p:nvPr/>
        </p:nvSpPr>
        <p:spPr bwMode="auto">
          <a:xfrm rot="5400000">
            <a:off x="47625" y="3354388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091" name="AutoShape 171"/>
          <p:cNvSpPr>
            <a:spLocks noChangeArrowheads="1"/>
          </p:cNvSpPr>
          <p:nvPr/>
        </p:nvSpPr>
        <p:spPr bwMode="auto">
          <a:xfrm rot="5400000">
            <a:off x="47625" y="4687888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092" name="AutoShape 172"/>
          <p:cNvSpPr>
            <a:spLocks noChangeArrowheads="1"/>
          </p:cNvSpPr>
          <p:nvPr/>
        </p:nvSpPr>
        <p:spPr bwMode="auto">
          <a:xfrm rot="5400000">
            <a:off x="47625" y="1620838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257668" y="6240461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23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535681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100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0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0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09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20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500"/>
                                        <p:tgtEl>
                                          <p:spTgt spid="209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09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2100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0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210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1" dur="500"/>
                                        <p:tgtEl>
                                          <p:spTgt spid="210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500"/>
                                        <p:tgtEl>
                                          <p:spTgt spid="210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9" dur="500"/>
                                        <p:tgtEl>
                                          <p:spTgt spid="210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0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0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8" dur="500"/>
                                        <p:tgtEl>
                                          <p:spTgt spid="2100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0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3" dur="500"/>
                                        <p:tgtEl>
                                          <p:spTgt spid="210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7" dur="500"/>
                                        <p:tgtEl>
                                          <p:spTgt spid="210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1" dur="500"/>
                                        <p:tgtEl>
                                          <p:spTgt spid="210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5" dur="500"/>
                                        <p:tgtEl>
                                          <p:spTgt spid="210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0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0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4" dur="500"/>
                                        <p:tgtEl>
                                          <p:spTgt spid="2100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0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9" dur="500"/>
                                        <p:tgtEl>
                                          <p:spTgt spid="210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3" dur="500"/>
                                        <p:tgtEl>
                                          <p:spTgt spid="210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7" dur="500"/>
                                        <p:tgtEl>
                                          <p:spTgt spid="210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500"/>
                            </p:stCondLst>
                            <p:childTnLst>
                              <p:par>
                                <p:cTn id="99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1" dur="500"/>
                                        <p:tgtEl>
                                          <p:spTgt spid="210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084" grpId="0" animBg="1"/>
      <p:bldP spid="209922" grpId="0" autoUpdateAnimBg="0"/>
      <p:bldP spid="209923" grpId="0" autoUpdateAnimBg="0"/>
      <p:bldP spid="209924" grpId="0" autoUpdateAnimBg="0"/>
      <p:bldP spid="209925" grpId="0" autoUpdateAnimBg="0"/>
      <p:bldP spid="210069" grpId="0" autoUpdateAnimBg="0"/>
      <p:bldP spid="210070" grpId="0" autoUpdateAnimBg="0"/>
      <p:bldP spid="210072" grpId="0" autoUpdateAnimBg="0"/>
      <p:bldP spid="210073" grpId="0" autoUpdateAnimBg="0"/>
      <p:bldP spid="210074" grpId="0" autoUpdateAnimBg="0"/>
      <p:bldP spid="210075" grpId="0" autoUpdateAnimBg="0"/>
      <p:bldP spid="210076" grpId="0" autoUpdateAnimBg="0"/>
      <p:bldP spid="210077" grpId="0" autoUpdateAnimBg="0"/>
      <p:bldP spid="210078" grpId="0" autoUpdateAnimBg="0"/>
      <p:bldP spid="210080" grpId="0" autoUpdateAnimBg="0"/>
      <p:bldP spid="210085" grpId="0" animBg="1"/>
      <p:bldP spid="210086" grpId="0" animBg="1"/>
      <p:bldP spid="210089" grpId="0" animBg="1"/>
      <p:bldP spid="210090" grpId="0" animBg="1"/>
      <p:bldP spid="210091" grpId="0" animBg="1"/>
      <p:bldP spid="21009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ChangeArrowheads="1"/>
          </p:cNvSpPr>
          <p:nvPr/>
        </p:nvSpPr>
        <p:spPr bwMode="auto">
          <a:xfrm>
            <a:off x="685800" y="247650"/>
            <a:ext cx="7772400" cy="652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Practical Advice</a:t>
            </a:r>
          </a:p>
        </p:txBody>
      </p:sp>
      <p:sp>
        <p:nvSpPr>
          <p:cNvPr id="430083" name="Rectangle 3"/>
          <p:cNvSpPr>
            <a:spLocks noChangeArrowheads="1"/>
          </p:cNvSpPr>
          <p:nvPr/>
        </p:nvSpPr>
        <p:spPr bwMode="auto">
          <a:xfrm>
            <a:off x="768350" y="1211263"/>
            <a:ext cx="7467600" cy="1011237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The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target population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is the population we want to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make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inferences about.</a:t>
            </a:r>
          </a:p>
        </p:txBody>
      </p:sp>
      <p:sp>
        <p:nvSpPr>
          <p:cNvPr id="430084" name="Rectangle 4"/>
          <p:cNvSpPr>
            <a:spLocks noChangeArrowheads="1"/>
          </p:cNvSpPr>
          <p:nvPr/>
        </p:nvSpPr>
        <p:spPr bwMode="auto">
          <a:xfrm>
            <a:off x="768350" y="3459163"/>
            <a:ext cx="7467600" cy="1760537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Whenever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 sample is used to make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inferences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about a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population, we should make sure that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targeted population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and the sampled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population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are in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close agreement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</a:t>
            </a:r>
          </a:p>
        </p:txBody>
      </p:sp>
      <p:sp>
        <p:nvSpPr>
          <p:cNvPr id="430085" name="AutoShape 5"/>
          <p:cNvSpPr>
            <a:spLocks noChangeArrowheads="1"/>
          </p:cNvSpPr>
          <p:nvPr/>
        </p:nvSpPr>
        <p:spPr bwMode="auto">
          <a:xfrm rot="5400000">
            <a:off x="504825" y="42545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086" name="AutoShape 6"/>
          <p:cNvSpPr>
            <a:spLocks noChangeArrowheads="1"/>
          </p:cNvSpPr>
          <p:nvPr/>
        </p:nvSpPr>
        <p:spPr bwMode="auto">
          <a:xfrm rot="5400000">
            <a:off x="500063" y="16446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087" name="Rectangle 7"/>
          <p:cNvSpPr>
            <a:spLocks noChangeArrowheads="1"/>
          </p:cNvSpPr>
          <p:nvPr/>
        </p:nvSpPr>
        <p:spPr bwMode="auto">
          <a:xfrm>
            <a:off x="763588" y="2335213"/>
            <a:ext cx="7467600" cy="1011237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The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sampled population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is the population from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which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 sample is actually taken.</a:t>
            </a:r>
          </a:p>
        </p:txBody>
      </p:sp>
      <p:sp>
        <p:nvSpPr>
          <p:cNvPr id="430088" name="AutoShape 8"/>
          <p:cNvSpPr>
            <a:spLocks noChangeArrowheads="1"/>
          </p:cNvSpPr>
          <p:nvPr/>
        </p:nvSpPr>
        <p:spPr bwMode="auto">
          <a:xfrm rot="5400000">
            <a:off x="500063" y="27495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921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30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0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4300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0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0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4300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3" grpId="0" animBg="1" autoUpdateAnimBg="0"/>
      <p:bldP spid="430084" grpId="0" animBg="1" autoUpdateAnimBg="0"/>
      <p:bldP spid="430085" grpId="0" animBg="1"/>
      <p:bldP spid="430086" grpId="0" animBg="1"/>
      <p:bldP spid="430087" grpId="0" animBg="1" autoUpdateAnimBg="0"/>
      <p:bldP spid="43008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ChangeArrowheads="1"/>
          </p:cNvSpPr>
          <p:nvPr/>
        </p:nvSpPr>
        <p:spPr bwMode="auto">
          <a:xfrm>
            <a:off x="854075" y="3821113"/>
            <a:ext cx="3622675" cy="1411287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457200" indent="-457200"/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0138"/>
            <a:ext cx="7772400" cy="608012"/>
          </a:xfrm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Process of Statistical Inference</a:t>
            </a:r>
          </a:p>
        </p:txBody>
      </p:sp>
      <p:sp>
        <p:nvSpPr>
          <p:cNvPr id="94212" name="Oval 4"/>
          <p:cNvSpPr>
            <a:spLocks noChangeArrowheads="1"/>
          </p:cNvSpPr>
          <p:nvPr/>
        </p:nvSpPr>
        <p:spPr bwMode="auto">
          <a:xfrm>
            <a:off x="1362075" y="1695450"/>
            <a:ext cx="2357438" cy="1457325"/>
          </a:xfrm>
          <a:prstGeom prst="ellipse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457200" indent="-457200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</a:t>
            </a:r>
            <a:endParaRPr lang="en-US" sz="2400">
              <a:effectLst/>
              <a:latin typeface="Book Antiqua" pitchFamily="18" charset="0"/>
            </a:endParaRP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4568825" y="1766888"/>
            <a:ext cx="3703638" cy="1331912"/>
          </a:xfrm>
          <a:prstGeom prst="rect">
            <a:avLst/>
          </a:prstGeom>
          <a:gradFill rotWithShape="0">
            <a:gsLst>
              <a:gs pos="0">
                <a:srgbClr val="808080">
                  <a:gamma/>
                  <a:shade val="46275"/>
                  <a:invGamma/>
                </a:srgbClr>
              </a:gs>
              <a:gs pos="50000">
                <a:srgbClr val="808080"/>
              </a:gs>
              <a:gs pos="100000">
                <a:srgbClr val="808080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457200" indent="-457200"/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94216" name="Line 8"/>
          <p:cNvSpPr>
            <a:spLocks noChangeShapeType="1"/>
          </p:cNvSpPr>
          <p:nvPr/>
        </p:nvSpPr>
        <p:spPr bwMode="auto">
          <a:xfrm>
            <a:off x="3727450" y="2432050"/>
            <a:ext cx="835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94217" name="Line 9"/>
          <p:cNvSpPr>
            <a:spLocks noChangeShapeType="1"/>
          </p:cNvSpPr>
          <p:nvPr/>
        </p:nvSpPr>
        <p:spPr bwMode="auto">
          <a:xfrm>
            <a:off x="6805613" y="3095625"/>
            <a:ext cx="0" cy="730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94218" name="Line 10"/>
          <p:cNvSpPr>
            <a:spLocks noChangeShapeType="1"/>
          </p:cNvSpPr>
          <p:nvPr/>
        </p:nvSpPr>
        <p:spPr bwMode="auto">
          <a:xfrm flipH="1">
            <a:off x="4481513" y="4525963"/>
            <a:ext cx="7889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94219" name="Line 11"/>
          <p:cNvSpPr>
            <a:spLocks noChangeShapeType="1"/>
          </p:cNvSpPr>
          <p:nvPr/>
        </p:nvSpPr>
        <p:spPr bwMode="auto">
          <a:xfrm flipV="1">
            <a:off x="2533650" y="3155950"/>
            <a:ext cx="0" cy="6762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5287963" y="3830638"/>
            <a:ext cx="2981325" cy="1398587"/>
          </a:xfrm>
          <a:prstGeom prst="rect">
            <a:avLst/>
          </a:prstGeom>
          <a:gradFill rotWithShape="0">
            <a:gsLst>
              <a:gs pos="0">
                <a:srgbClr val="666699">
                  <a:gamma/>
                  <a:shade val="46275"/>
                  <a:invGamma/>
                </a:srgbClr>
              </a:gs>
              <a:gs pos="50000">
                <a:srgbClr val="666699"/>
              </a:gs>
              <a:gs pos="100000">
                <a:srgbClr val="66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457200" indent="-457200">
              <a:lnSpc>
                <a:spcPct val="90000"/>
              </a:lnSpc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grpSp>
        <p:nvGrpSpPr>
          <p:cNvPr id="94236" name="Group 28"/>
          <p:cNvGrpSpPr>
            <a:grpSpLocks/>
          </p:cNvGrpSpPr>
          <p:nvPr/>
        </p:nvGrpSpPr>
        <p:grpSpPr bwMode="auto">
          <a:xfrm>
            <a:off x="896938" y="3929063"/>
            <a:ext cx="3521075" cy="1187450"/>
            <a:chOff x="565" y="2571"/>
            <a:chExt cx="2218" cy="748"/>
          </a:xfrm>
        </p:grpSpPr>
        <p:sp>
          <p:nvSpPr>
            <p:cNvPr id="94228" name="Text Box 20"/>
            <p:cNvSpPr txBox="1">
              <a:spLocks noChangeArrowheads="1"/>
            </p:cNvSpPr>
            <p:nvPr/>
          </p:nvSpPr>
          <p:spPr bwMode="auto">
            <a:xfrm>
              <a:off x="565" y="2571"/>
              <a:ext cx="2218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The value of     is used to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make inferences about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the value of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m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.</a:t>
              </a:r>
            </a:p>
          </p:txBody>
        </p:sp>
        <p:graphicFrame>
          <p:nvGraphicFramePr>
            <p:cNvPr id="94223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735" y="2662"/>
            <a:ext cx="137" cy="1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786" name="Equation" r:id="rId4" imgW="163440" imgH="163440" progId="Equation.DSMT4">
                    <p:embed/>
                  </p:oleObj>
                </mc:Choice>
                <mc:Fallback>
                  <p:oleObj name="Equation" r:id="rId4" imgW="163440" imgH="16344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35" y="2662"/>
                          <a:ext cx="137" cy="1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gradFill rotWithShape="0">
                                <a:gsLst>
                                  <a:gs pos="0">
                                    <a:srgbClr val="993366">
                                      <a:gamma/>
                                      <a:shade val="46275"/>
                                      <a:invGamma/>
                                    </a:srgbClr>
                                  </a:gs>
                                  <a:gs pos="50000">
                                    <a:srgbClr val="993366"/>
                                  </a:gs>
                                  <a:gs pos="100000">
                                    <a:srgbClr val="993366">
                                      <a:gamma/>
                                      <a:shade val="46275"/>
                                      <a:invGamma/>
                                    </a:srgbClr>
                                  </a:gs>
                                </a:gsLst>
                                <a:lin ang="5400000" scaled="1"/>
                              </a:gra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4232" name="Group 24"/>
          <p:cNvGrpSpPr>
            <a:grpSpLocks/>
          </p:cNvGrpSpPr>
          <p:nvPr/>
        </p:nvGrpSpPr>
        <p:grpSpPr bwMode="auto">
          <a:xfrm>
            <a:off x="5364163" y="3919538"/>
            <a:ext cx="2824162" cy="1187450"/>
            <a:chOff x="3379" y="2577"/>
            <a:chExt cx="1779" cy="748"/>
          </a:xfrm>
        </p:grpSpPr>
        <p:sp>
          <p:nvSpPr>
            <p:cNvPr id="94230" name="Text Box 22"/>
            <p:cNvSpPr txBox="1">
              <a:spLocks noChangeArrowheads="1"/>
            </p:cNvSpPr>
            <p:nvPr/>
          </p:nvSpPr>
          <p:spPr bwMode="auto">
            <a:xfrm>
              <a:off x="3379" y="2577"/>
              <a:ext cx="1779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The sample data 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provide a value for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the sample mean</a:t>
              </a: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.</a:t>
              </a:r>
            </a:p>
          </p:txBody>
        </p:sp>
        <p:graphicFrame>
          <p:nvGraphicFramePr>
            <p:cNvPr id="94231" name="Object 23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933" y="3124"/>
            <a:ext cx="137" cy="1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787" name="Equation" r:id="rId6" imgW="163440" imgH="163440" progId="Equation.2">
                    <p:embed/>
                  </p:oleObj>
                </mc:Choice>
                <mc:Fallback>
                  <p:oleObj name="Equation" r:id="rId6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33" y="3124"/>
                          <a:ext cx="137" cy="1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gradFill rotWithShape="0">
                                <a:gsLst>
                                  <a:gs pos="0">
                                    <a:srgbClr val="993366">
                                      <a:gamma/>
                                      <a:shade val="46275"/>
                                      <a:invGamma/>
                                    </a:srgbClr>
                                  </a:gs>
                                  <a:gs pos="50000">
                                    <a:srgbClr val="993366"/>
                                  </a:gs>
                                  <a:gs pos="100000">
                                    <a:srgbClr val="993366">
                                      <a:gamma/>
                                      <a:shade val="46275"/>
                                      <a:invGamma/>
                                    </a:srgbClr>
                                  </a:gs>
                                </a:gsLst>
                                <a:lin ang="5400000" scaled="1"/>
                              </a:gra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4233" name="Text Box 25"/>
          <p:cNvSpPr txBox="1">
            <a:spLocks noChangeArrowheads="1"/>
          </p:cNvSpPr>
          <p:nvPr/>
        </p:nvSpPr>
        <p:spPr bwMode="auto">
          <a:xfrm>
            <a:off x="4632325" y="1824038"/>
            <a:ext cx="3595688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 simple random sample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of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elements is selected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from the population.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94234" name="Text Box 26"/>
          <p:cNvSpPr txBox="1">
            <a:spLocks noChangeArrowheads="1"/>
          </p:cNvSpPr>
          <p:nvPr/>
        </p:nvSpPr>
        <p:spPr bwMode="auto">
          <a:xfrm>
            <a:off x="1704975" y="1852613"/>
            <a:ext cx="1752600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Population 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with mean</a:t>
            </a:r>
          </a:p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?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94235" name="AutoShape 27"/>
          <p:cNvSpPr>
            <a:spLocks noChangeArrowheads="1"/>
          </p:cNvSpPr>
          <p:nvPr/>
        </p:nvSpPr>
        <p:spPr bwMode="auto">
          <a:xfrm rot="5400000">
            <a:off x="1076325" y="23939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38" name="AutoShape 30"/>
          <p:cNvSpPr>
            <a:spLocks noChangeArrowheads="1"/>
          </p:cNvSpPr>
          <p:nvPr/>
        </p:nvSpPr>
        <p:spPr bwMode="auto">
          <a:xfrm rot="16200000" flipH="1">
            <a:off x="8296275" y="23749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39" name="AutoShape 31"/>
          <p:cNvSpPr>
            <a:spLocks noChangeArrowheads="1"/>
          </p:cNvSpPr>
          <p:nvPr/>
        </p:nvSpPr>
        <p:spPr bwMode="auto">
          <a:xfrm rot="16200000" flipH="1">
            <a:off x="8296275" y="44513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40" name="AutoShape 32"/>
          <p:cNvSpPr>
            <a:spLocks noChangeArrowheads="1"/>
          </p:cNvSpPr>
          <p:nvPr/>
        </p:nvSpPr>
        <p:spPr bwMode="auto">
          <a:xfrm rot="5400000">
            <a:off x="600075" y="44704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4243" name="Group 35"/>
          <p:cNvGrpSpPr>
            <a:grpSpLocks/>
          </p:cNvGrpSpPr>
          <p:nvPr/>
        </p:nvGrpSpPr>
        <p:grpSpPr bwMode="auto">
          <a:xfrm>
            <a:off x="2365375" y="309563"/>
            <a:ext cx="4452938" cy="519112"/>
            <a:chOff x="1490" y="123"/>
            <a:chExt cx="2805" cy="327"/>
          </a:xfrm>
        </p:grpSpPr>
        <p:sp>
          <p:nvSpPr>
            <p:cNvPr id="94244" name="Text Box 36"/>
            <p:cNvSpPr txBox="1">
              <a:spLocks noChangeArrowheads="1"/>
            </p:cNvSpPr>
            <p:nvPr/>
          </p:nvSpPr>
          <p:spPr bwMode="auto">
            <a:xfrm>
              <a:off x="1490" y="123"/>
              <a:ext cx="2805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    </a:t>
              </a:r>
            </a:p>
          </p:txBody>
        </p:sp>
        <p:graphicFrame>
          <p:nvGraphicFramePr>
            <p:cNvPr id="94245" name="Object 37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061" y="219"/>
            <a:ext cx="133" cy="1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788" name="Equation" r:id="rId8" imgW="163440" imgH="163440" progId="Equation.2">
                    <p:embed/>
                  </p:oleObj>
                </mc:Choice>
                <mc:Fallback>
                  <p:oleObj name="Equation" r:id="rId8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1" y="219"/>
                          <a:ext cx="133" cy="1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157495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42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4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4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942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6" dur="5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4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4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500"/>
                                        <p:tgtEl>
                                          <p:spTgt spid="942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4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4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7" dur="500"/>
                                        <p:tgtEl>
                                          <p:spTgt spid="942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2" dur="50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4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4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9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5" grpId="0" animBg="1" autoUpdateAnimBg="0"/>
      <p:bldP spid="94212" grpId="0" animBg="1" autoUpdateAnimBg="0"/>
      <p:bldP spid="94213" grpId="0" animBg="1" autoUpdateAnimBg="0"/>
      <p:bldP spid="94216" grpId="0" animBg="1"/>
      <p:bldP spid="94217" grpId="0" animBg="1"/>
      <p:bldP spid="94218" grpId="0" animBg="1"/>
      <p:bldP spid="94219" grpId="0" animBg="1"/>
      <p:bldP spid="94214" grpId="0" animBg="1" autoUpdateAnimBg="0"/>
      <p:bldP spid="94233" grpId="0" autoUpdateAnimBg="0"/>
      <p:bldP spid="94234" grpId="0" autoUpdateAnimBg="0"/>
      <p:bldP spid="94235" grpId="0" animBg="1"/>
      <p:bldP spid="94238" grpId="0" animBg="1"/>
      <p:bldP spid="94239" grpId="0" animBg="1"/>
      <p:bldP spid="9424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619500" y="3070225"/>
            <a:ext cx="1858963" cy="719138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12" name="Group 28"/>
          <p:cNvGrpSpPr>
            <a:grpSpLocks/>
          </p:cNvGrpSpPr>
          <p:nvPr/>
        </p:nvGrpSpPr>
        <p:grpSpPr bwMode="auto">
          <a:xfrm>
            <a:off x="1089025" y="1098550"/>
            <a:ext cx="7177088" cy="1333500"/>
            <a:chOff x="686" y="692"/>
            <a:chExt cx="4521" cy="840"/>
          </a:xfrm>
        </p:grpSpPr>
        <p:sp>
          <p:nvSpPr>
            <p:cNvPr id="16399" name="Text Box 15"/>
            <p:cNvSpPr txBox="1">
              <a:spLocks noChangeArrowheads="1"/>
            </p:cNvSpPr>
            <p:nvPr/>
          </p:nvSpPr>
          <p:spPr bwMode="auto">
            <a:xfrm>
              <a:off x="686" y="692"/>
              <a:ext cx="4521" cy="8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</a:pP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The </a:t>
              </a:r>
              <a:r>
                <a:rPr lang="en-US" sz="2400" u="sng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    </a:t>
              </a: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is the probability</a:t>
              </a:r>
            </a:p>
            <a:p>
              <a:pPr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</a:pP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distribution of all possible values of the sample </a:t>
              </a:r>
            </a:p>
            <a:p>
              <a:pPr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</a:pP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mean    .</a:t>
              </a:r>
            </a:p>
          </p:txBody>
        </p:sp>
        <p:graphicFrame>
          <p:nvGraphicFramePr>
            <p:cNvPr id="16389" name="Object 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3458" y="784"/>
            <a:ext cx="132" cy="1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810" name="Equation" r:id="rId4" imgW="163440" imgH="163440" progId="Equation.2">
                    <p:embed/>
                  </p:oleObj>
                </mc:Choice>
                <mc:Fallback>
                  <p:oleObj name="Equation" r:id="rId4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8" y="784"/>
                          <a:ext cx="132" cy="1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2" name="Object 8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292" y="1336"/>
            <a:ext cx="132" cy="1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811" name="Equation" r:id="rId6" imgW="163440" imgH="163440" progId="Equation.2">
                    <p:embed/>
                  </p:oleObj>
                </mc:Choice>
                <mc:Fallback>
                  <p:oleObj name="Equation" r:id="rId6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2" y="1336"/>
                          <a:ext cx="132" cy="1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409" name="Group 25"/>
          <p:cNvGrpSpPr>
            <a:grpSpLocks/>
          </p:cNvGrpSpPr>
          <p:nvPr/>
        </p:nvGrpSpPr>
        <p:grpSpPr bwMode="auto">
          <a:xfrm>
            <a:off x="2365375" y="309563"/>
            <a:ext cx="4452938" cy="519112"/>
            <a:chOff x="1490" y="123"/>
            <a:chExt cx="2805" cy="327"/>
          </a:xfrm>
        </p:grpSpPr>
        <p:sp>
          <p:nvSpPr>
            <p:cNvPr id="16397" name="Text Box 13"/>
            <p:cNvSpPr txBox="1">
              <a:spLocks noChangeArrowheads="1"/>
            </p:cNvSpPr>
            <p:nvPr/>
          </p:nvSpPr>
          <p:spPr bwMode="auto">
            <a:xfrm>
              <a:off x="1490" y="123"/>
              <a:ext cx="2805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    </a:t>
              </a:r>
            </a:p>
          </p:txBody>
        </p:sp>
        <p:graphicFrame>
          <p:nvGraphicFramePr>
            <p:cNvPr id="16398" name="Object 14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061" y="219"/>
            <a:ext cx="133" cy="1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812" name="Equation" r:id="rId8" imgW="163440" imgH="163440" progId="Equation.2">
                    <p:embed/>
                  </p:oleObj>
                </mc:Choice>
                <mc:Fallback>
                  <p:oleObj name="Equation" r:id="rId8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1" y="219"/>
                          <a:ext cx="133" cy="1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2227263" y="3940175"/>
            <a:ext cx="4780476" cy="4247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where: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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= the population mean</a:t>
            </a:r>
          </a:p>
        </p:txBody>
      </p:sp>
      <p:grpSp>
        <p:nvGrpSpPr>
          <p:cNvPr id="16404" name="Group 20"/>
          <p:cNvGrpSpPr>
            <a:grpSpLocks/>
          </p:cNvGrpSpPr>
          <p:nvPr/>
        </p:nvGrpSpPr>
        <p:grpSpPr bwMode="auto">
          <a:xfrm>
            <a:off x="3933825" y="3184525"/>
            <a:ext cx="1314450" cy="457200"/>
            <a:chOff x="2418" y="2203"/>
            <a:chExt cx="828" cy="288"/>
          </a:xfrm>
        </p:grpSpPr>
        <p:sp>
          <p:nvSpPr>
            <p:cNvPr id="16403" name="Text Box 19"/>
            <p:cNvSpPr txBox="1">
              <a:spLocks noChangeArrowheads="1"/>
            </p:cNvSpPr>
            <p:nvPr/>
          </p:nvSpPr>
          <p:spPr bwMode="auto">
            <a:xfrm>
              <a:off x="2418" y="2203"/>
              <a:ext cx="828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E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(   ) =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</a:t>
              </a:r>
            </a:p>
          </p:txBody>
        </p:sp>
        <p:graphicFrame>
          <p:nvGraphicFramePr>
            <p:cNvPr id="16402" name="Object 18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670" y="2278"/>
            <a:ext cx="140" cy="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813" name="Equation" r:id="rId10" imgW="163440" imgH="163440" progId="Equation.2">
                    <p:embed/>
                  </p:oleObj>
                </mc:Choice>
                <mc:Fallback>
                  <p:oleObj name="Equation" r:id="rId10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70" y="2278"/>
                          <a:ext cx="140" cy="1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405" name="AutoShape 21"/>
          <p:cNvSpPr>
            <a:spLocks noChangeArrowheads="1"/>
          </p:cNvSpPr>
          <p:nvPr/>
        </p:nvSpPr>
        <p:spPr bwMode="auto">
          <a:xfrm rot="5400000">
            <a:off x="746125" y="264001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11" name="Group 27"/>
          <p:cNvGrpSpPr>
            <a:grpSpLocks/>
          </p:cNvGrpSpPr>
          <p:nvPr/>
        </p:nvGrpSpPr>
        <p:grpSpPr bwMode="auto">
          <a:xfrm>
            <a:off x="1009650" y="2508250"/>
            <a:ext cx="3140075" cy="457200"/>
            <a:chOff x="708" y="1580"/>
            <a:chExt cx="1978" cy="288"/>
          </a:xfrm>
        </p:grpSpPr>
        <p:graphicFrame>
          <p:nvGraphicFramePr>
            <p:cNvPr id="16391" name="Object 7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546" y="1653"/>
            <a:ext cx="140" cy="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814" name="Equation" r:id="rId12" imgW="163440" imgH="163440" progId="Equation.2">
                    <p:embed/>
                  </p:oleObj>
                </mc:Choice>
                <mc:Fallback>
                  <p:oleObj name="Equation" r:id="rId12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6" y="1653"/>
                          <a:ext cx="140" cy="1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06" name="Text Box 22"/>
            <p:cNvSpPr txBox="1">
              <a:spLocks noChangeArrowheads="1"/>
            </p:cNvSpPr>
            <p:nvPr/>
          </p:nvSpPr>
          <p:spPr bwMode="auto">
            <a:xfrm>
              <a:off x="708" y="1580"/>
              <a:ext cx="182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sz="24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Expected Value of</a:t>
              </a:r>
            </a:p>
          </p:txBody>
        </p:sp>
      </p:grp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1177925" y="4476750"/>
            <a:ext cx="7067961" cy="134806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When the expected value of the point estimator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equals the population parameter, we say the point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estimator is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unbiased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9765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 animBg="1"/>
      <p:bldP spid="16401" grpId="0" autoUpdateAnimBg="0"/>
      <p:bldP spid="16405" grpId="0" animBg="1"/>
      <p:bldP spid="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44" name="Rectangle 16"/>
          <p:cNvSpPr>
            <a:spLocks noChangeArrowheads="1"/>
          </p:cNvSpPr>
          <p:nvPr/>
        </p:nvSpPr>
        <p:spPr bwMode="auto">
          <a:xfrm>
            <a:off x="1381125" y="2692400"/>
            <a:ext cx="6559550" cy="2293938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2130" name="Group 2"/>
          <p:cNvGrpSpPr>
            <a:grpSpLocks/>
          </p:cNvGrpSpPr>
          <p:nvPr/>
        </p:nvGrpSpPr>
        <p:grpSpPr bwMode="auto">
          <a:xfrm>
            <a:off x="2365375" y="309563"/>
            <a:ext cx="4452938" cy="519112"/>
            <a:chOff x="1490" y="123"/>
            <a:chExt cx="2805" cy="327"/>
          </a:xfrm>
        </p:grpSpPr>
        <p:sp>
          <p:nvSpPr>
            <p:cNvPr id="432131" name="Text Box 3"/>
            <p:cNvSpPr txBox="1">
              <a:spLocks noChangeArrowheads="1"/>
            </p:cNvSpPr>
            <p:nvPr/>
          </p:nvSpPr>
          <p:spPr bwMode="auto">
            <a:xfrm>
              <a:off x="1490" y="123"/>
              <a:ext cx="2805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    </a:t>
              </a:r>
            </a:p>
          </p:txBody>
        </p:sp>
        <p:graphicFrame>
          <p:nvGraphicFramePr>
            <p:cNvPr id="432132" name="Object 4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061" y="219"/>
            <a:ext cx="133" cy="1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834" name="Equation" r:id="rId4" imgW="163440" imgH="163440" progId="Equation.2">
                    <p:embed/>
                  </p:oleObj>
                </mc:Choice>
                <mc:Fallback>
                  <p:oleObj name="Equation" r:id="rId4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1" y="219"/>
                          <a:ext cx="133" cy="1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32138" name="Group 10"/>
          <p:cNvGrpSpPr>
            <a:grpSpLocks/>
          </p:cNvGrpSpPr>
          <p:nvPr/>
        </p:nvGrpSpPr>
        <p:grpSpPr bwMode="auto">
          <a:xfrm>
            <a:off x="1071563" y="1662113"/>
            <a:ext cx="7962900" cy="998537"/>
            <a:chOff x="451" y="687"/>
            <a:chExt cx="5016" cy="629"/>
          </a:xfrm>
        </p:grpSpPr>
        <p:sp>
          <p:nvSpPr>
            <p:cNvPr id="432133" name="Rectangle 5"/>
            <p:cNvSpPr>
              <a:spLocks noChangeArrowheads="1"/>
            </p:cNvSpPr>
            <p:nvPr/>
          </p:nvSpPr>
          <p:spPr bwMode="auto">
            <a:xfrm>
              <a:off x="451" y="687"/>
              <a:ext cx="5016" cy="6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/>
            <a:lstStyle/>
            <a:p>
              <a:pPr marL="342900" indent="-342900"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We will use the following notation to define the</a:t>
              </a:r>
            </a:p>
            <a:p>
              <a:pPr marL="342900" indent="-342900"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standard deviation of the sampling distribution of    .</a:t>
              </a:r>
            </a:p>
          </p:txBody>
        </p:sp>
        <p:graphicFrame>
          <p:nvGraphicFramePr>
            <p:cNvPr id="432134" name="Object 6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840" y="1046"/>
            <a:ext cx="132" cy="1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835" name="Equation" r:id="rId6" imgW="163440" imgH="163440" progId="Equation.2">
                    <p:embed/>
                  </p:oleObj>
                </mc:Choice>
                <mc:Fallback>
                  <p:oleObj name="Equation" r:id="rId6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40" y="1046"/>
                          <a:ext cx="132" cy="1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32143" name="Group 15"/>
          <p:cNvGrpSpPr>
            <a:grpSpLocks/>
          </p:cNvGrpSpPr>
          <p:nvPr/>
        </p:nvGrpSpPr>
        <p:grpSpPr bwMode="auto">
          <a:xfrm>
            <a:off x="1479550" y="2786063"/>
            <a:ext cx="4441825" cy="495300"/>
            <a:chOff x="734" y="1339"/>
            <a:chExt cx="2798" cy="312"/>
          </a:xfrm>
        </p:grpSpPr>
        <p:sp>
          <p:nvSpPr>
            <p:cNvPr id="432136" name="Text Box 8"/>
            <p:cNvSpPr txBox="1">
              <a:spLocks noChangeArrowheads="1"/>
            </p:cNvSpPr>
            <p:nvPr/>
          </p:nvSpPr>
          <p:spPr bwMode="auto">
            <a:xfrm>
              <a:off x="734" y="1339"/>
              <a:ext cx="2731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s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= the standard deviation of </a:t>
              </a:r>
            </a:p>
          </p:txBody>
        </p:sp>
        <p:graphicFrame>
          <p:nvGraphicFramePr>
            <p:cNvPr id="432137" name="Object 9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887" y="1537"/>
            <a:ext cx="122" cy="1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836" name="Equation" r:id="rId8" imgW="163440" imgH="163440" progId="Equation.2">
                    <p:embed/>
                  </p:oleObj>
                </mc:Choice>
                <mc:Fallback>
                  <p:oleObj name="Equation" r:id="rId8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7" y="1537"/>
                          <a:ext cx="122" cy="1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2139" name="Object 11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3400" y="1433"/>
            <a:ext cx="132" cy="1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837" name="Equation" r:id="rId10" imgW="163440" imgH="163440" progId="Equation.2">
                    <p:embed/>
                  </p:oleObj>
                </mc:Choice>
                <mc:Fallback>
                  <p:oleObj name="Equation" r:id="rId10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0" y="1433"/>
                          <a:ext cx="132" cy="1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32140" name="Text Box 12"/>
          <p:cNvSpPr txBox="1">
            <a:spLocks noChangeArrowheads="1"/>
          </p:cNvSpPr>
          <p:nvPr/>
        </p:nvSpPr>
        <p:spPr bwMode="auto">
          <a:xfrm>
            <a:off x="1547813" y="3309938"/>
            <a:ext cx="632618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= the standard deviation of the population </a:t>
            </a:r>
          </a:p>
        </p:txBody>
      </p:sp>
      <p:sp>
        <p:nvSpPr>
          <p:cNvPr id="432141" name="Text Box 13"/>
          <p:cNvSpPr txBox="1">
            <a:spLocks noChangeArrowheads="1"/>
          </p:cNvSpPr>
          <p:nvPr/>
        </p:nvSpPr>
        <p:spPr bwMode="auto">
          <a:xfrm>
            <a:off x="1633538" y="3819525"/>
            <a:ext cx="275113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the sample size</a:t>
            </a:r>
          </a:p>
        </p:txBody>
      </p:sp>
      <p:sp>
        <p:nvSpPr>
          <p:cNvPr id="432142" name="Text Box 14"/>
          <p:cNvSpPr txBox="1">
            <a:spLocks noChangeArrowheads="1"/>
          </p:cNvSpPr>
          <p:nvPr/>
        </p:nvSpPr>
        <p:spPr bwMode="auto">
          <a:xfrm>
            <a:off x="1577975" y="4351338"/>
            <a:ext cx="34163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the population size </a:t>
            </a:r>
          </a:p>
        </p:txBody>
      </p:sp>
      <p:sp>
        <p:nvSpPr>
          <p:cNvPr id="432148" name="AutoShape 20"/>
          <p:cNvSpPr>
            <a:spLocks noChangeArrowheads="1"/>
          </p:cNvSpPr>
          <p:nvPr/>
        </p:nvSpPr>
        <p:spPr bwMode="auto">
          <a:xfrm rot="5400000">
            <a:off x="796925" y="121761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2149" name="Group 21"/>
          <p:cNvGrpSpPr>
            <a:grpSpLocks/>
          </p:cNvGrpSpPr>
          <p:nvPr/>
        </p:nvGrpSpPr>
        <p:grpSpPr bwMode="auto">
          <a:xfrm>
            <a:off x="1028700" y="1081088"/>
            <a:ext cx="3625850" cy="457200"/>
            <a:chOff x="648" y="681"/>
            <a:chExt cx="2284" cy="288"/>
          </a:xfrm>
        </p:grpSpPr>
        <p:graphicFrame>
          <p:nvGraphicFramePr>
            <p:cNvPr id="432150" name="Object 22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794" y="768"/>
            <a:ext cx="138" cy="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838" name="Equation" r:id="rId12" imgW="163440" imgH="163440" progId="Equation.2">
                    <p:embed/>
                  </p:oleObj>
                </mc:Choice>
                <mc:Fallback>
                  <p:oleObj name="Equation" r:id="rId12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94" y="768"/>
                          <a:ext cx="138" cy="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2151" name="Text Box 23"/>
            <p:cNvSpPr txBox="1">
              <a:spLocks noChangeArrowheads="1"/>
            </p:cNvSpPr>
            <p:nvPr/>
          </p:nvSpPr>
          <p:spPr bwMode="auto">
            <a:xfrm>
              <a:off x="648" y="681"/>
              <a:ext cx="216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sz="24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Standard Deviation of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312274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32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32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32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32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32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2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000"/>
                            </p:stCondLst>
                            <p:childTnLst>
                              <p:par>
                                <p:cTn id="34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32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44" grpId="0" animBg="1"/>
      <p:bldP spid="432140" grpId="0" autoUpdateAnimBg="0"/>
      <p:bldP spid="432141" grpId="0" autoUpdateAnimBg="0"/>
      <p:bldP spid="432142" grpId="0" autoUpdateAnimBg="0"/>
      <p:bldP spid="4321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ChangeArrowheads="1"/>
          </p:cNvSpPr>
          <p:nvPr/>
        </p:nvSpPr>
        <p:spPr bwMode="auto">
          <a:xfrm>
            <a:off x="0" y="149225"/>
            <a:ext cx="91440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3600" dirty="0">
                <a:latin typeface="Impact" panose="020B0806030902050204" pitchFamily="34" charset="0"/>
              </a:rPr>
              <a:t>Random Variables</a:t>
            </a:r>
          </a:p>
        </p:txBody>
      </p:sp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681038" y="1104900"/>
            <a:ext cx="7772400" cy="5024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016" y="899683"/>
            <a:ext cx="88924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>
                <a:latin typeface="Book Antiqua" panose="02040602050305030304" pitchFamily="18" charset="0"/>
              </a:rPr>
              <a:t>A </a:t>
            </a:r>
            <a:r>
              <a:rPr lang="en-US" sz="2400" b="1" dirty="0">
                <a:latin typeface="Book Antiqua" pitchFamily="18" charset="0"/>
              </a:rPr>
              <a:t>random variable </a:t>
            </a:r>
            <a:r>
              <a:rPr lang="en-US" sz="2400" dirty="0">
                <a:latin typeface="Book Antiqua" pitchFamily="18" charset="0"/>
              </a:rPr>
              <a:t>is a </a:t>
            </a:r>
            <a:r>
              <a:rPr lang="en-US" sz="2400" b="1" dirty="0">
                <a:latin typeface="Book Antiqua" pitchFamily="18" charset="0"/>
              </a:rPr>
              <a:t>numerical description </a:t>
            </a:r>
            <a:r>
              <a:rPr lang="en-US" sz="2400" dirty="0">
                <a:latin typeface="Book Antiqua" pitchFamily="18" charset="0"/>
              </a:rPr>
              <a:t>of </a:t>
            </a:r>
            <a:r>
              <a:rPr lang="en-US" sz="2400" dirty="0" smtClean="0">
                <a:latin typeface="Book Antiqua" pitchFamily="18" charset="0"/>
              </a:rPr>
              <a:t>the </a:t>
            </a:r>
            <a:r>
              <a:rPr lang="en-US" sz="2400" b="1" dirty="0" smtClean="0">
                <a:latin typeface="Book Antiqua" pitchFamily="18" charset="0"/>
              </a:rPr>
              <a:t>outcome </a:t>
            </a:r>
            <a:r>
              <a:rPr lang="en-US" sz="2400" b="1" dirty="0">
                <a:latin typeface="Book Antiqua" pitchFamily="18" charset="0"/>
              </a:rPr>
              <a:t>of an experiment</a:t>
            </a:r>
            <a:r>
              <a:rPr lang="en-US" sz="2400" b="1" dirty="0" smtClean="0">
                <a:latin typeface="Book Antiqua" pitchFamily="18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Book Antiqua" panose="02040602050305030304" pitchFamily="18" charset="0"/>
              </a:rPr>
              <a:t>A</a:t>
            </a:r>
            <a:r>
              <a:rPr lang="en-US" sz="2400" b="1" dirty="0">
                <a:latin typeface="Book Antiqua" panose="02040602050305030304" pitchFamily="18" charset="0"/>
              </a:rPr>
              <a:t> discrete </a:t>
            </a:r>
            <a:r>
              <a:rPr lang="en-US" sz="2400" dirty="0">
                <a:latin typeface="Book Antiqua" panose="02040602050305030304" pitchFamily="18" charset="0"/>
              </a:rPr>
              <a:t>random variable may assume either </a:t>
            </a:r>
            <a:r>
              <a:rPr lang="en-US" sz="2400" dirty="0" smtClean="0">
                <a:latin typeface="Book Antiqua" panose="02040602050305030304" pitchFamily="18" charset="0"/>
              </a:rPr>
              <a:t>a finite </a:t>
            </a:r>
            <a:r>
              <a:rPr lang="en-US" sz="2400" dirty="0">
                <a:latin typeface="Book Antiqua" panose="02040602050305030304" pitchFamily="18" charset="0"/>
              </a:rPr>
              <a:t>number of values or an infinite sequence </a:t>
            </a:r>
            <a:r>
              <a:rPr lang="en-US" sz="2400" dirty="0" smtClean="0">
                <a:latin typeface="Book Antiqua" panose="02040602050305030304" pitchFamily="18" charset="0"/>
              </a:rPr>
              <a:t>of values. </a:t>
            </a:r>
            <a:r>
              <a:rPr lang="en-US" sz="2400" b="1" dirty="0" smtClean="0">
                <a:latin typeface="Book Antiqua" panose="02040602050305030304" pitchFamily="18" charset="0"/>
              </a:rPr>
              <a:t>Count it.</a:t>
            </a:r>
            <a:endParaRPr lang="en-US" sz="2400" b="1" dirty="0">
              <a:latin typeface="Book Antiqua" panose="0204060205030503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b="1" dirty="0">
                <a:latin typeface="Book Antiqua" panose="02040602050305030304" pitchFamily="18" charset="0"/>
              </a:rPr>
              <a:t>x= </a:t>
            </a:r>
            <a:r>
              <a:rPr lang="en-US" sz="2400" dirty="0">
                <a:latin typeface="Book Antiqua" panose="02040602050305030304" pitchFamily="18" charset="0"/>
              </a:rPr>
              <a:t>number of students showing up in class, 11, 12,13, …..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latin typeface="Book Antiqua" panose="02040602050305030304" pitchFamily="18" charset="0"/>
              </a:rPr>
              <a:t>x= </a:t>
            </a:r>
            <a:r>
              <a:rPr lang="en-US" sz="2400" dirty="0">
                <a:latin typeface="Book Antiqua" panose="02040602050305030304" pitchFamily="18" charset="0"/>
              </a:rPr>
              <a:t>male and junior (0), female and junior (1), male and senior (3), female and senior (4). </a:t>
            </a:r>
            <a:endParaRPr lang="en-US" sz="2400" dirty="0" smtClean="0">
              <a:latin typeface="Book Antiqua" panose="0204060205030503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 smtClean="0">
                <a:latin typeface="Book Antiqua" panose="02040602050305030304" pitchFamily="18" charset="0"/>
              </a:rPr>
              <a:t>The range can be finite or infinite</a:t>
            </a:r>
            <a:endParaRPr lang="en-US" sz="2400" dirty="0">
              <a:latin typeface="Book Antiqua" panose="0204060205030503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 smtClean="0">
                <a:latin typeface="Book Antiqua" panose="02040602050305030304" pitchFamily="18" charset="0"/>
              </a:rPr>
              <a:t>A </a:t>
            </a:r>
            <a:r>
              <a:rPr lang="en-US" sz="2400" b="1" dirty="0">
                <a:latin typeface="Book Antiqua" panose="02040602050305030304" pitchFamily="18" charset="0"/>
              </a:rPr>
              <a:t>continuous</a:t>
            </a:r>
            <a:r>
              <a:rPr lang="en-US" sz="2400" dirty="0">
                <a:latin typeface="Book Antiqua" panose="02040602050305030304" pitchFamily="18" charset="0"/>
              </a:rPr>
              <a:t> random variable may assume </a:t>
            </a:r>
            <a:r>
              <a:rPr lang="en-US" sz="2400" b="1" dirty="0" smtClean="0">
                <a:latin typeface="Book Antiqua" panose="02040602050305030304" pitchFamily="18" charset="0"/>
              </a:rPr>
              <a:t>any</a:t>
            </a:r>
            <a:r>
              <a:rPr lang="en-US" sz="2400" dirty="0" smtClean="0">
                <a:latin typeface="Book Antiqua" panose="02040602050305030304" pitchFamily="18" charset="0"/>
              </a:rPr>
              <a:t> numerical </a:t>
            </a:r>
            <a:r>
              <a:rPr lang="en-US" sz="2400" b="1" dirty="0">
                <a:latin typeface="Book Antiqua" panose="02040602050305030304" pitchFamily="18" charset="0"/>
              </a:rPr>
              <a:t>value in an interval </a:t>
            </a:r>
            <a:r>
              <a:rPr lang="en-US" sz="2400" dirty="0">
                <a:latin typeface="Book Antiqua" panose="02040602050305030304" pitchFamily="18" charset="0"/>
              </a:rPr>
              <a:t>or collection </a:t>
            </a:r>
            <a:r>
              <a:rPr lang="en-US" sz="2400" dirty="0" smtClean="0">
                <a:latin typeface="Book Antiqua" panose="02040602050305030304" pitchFamily="18" charset="0"/>
              </a:rPr>
              <a:t>of intervals. </a:t>
            </a:r>
            <a:r>
              <a:rPr lang="en-US" sz="2400" b="1" dirty="0" smtClean="0">
                <a:latin typeface="Book Antiqua" panose="02040602050305030304" pitchFamily="18" charset="0"/>
              </a:rPr>
              <a:t>Measure it.</a:t>
            </a:r>
          </a:p>
          <a:p>
            <a:pPr>
              <a:spcAft>
                <a:spcPts val="1200"/>
              </a:spcAft>
            </a:pPr>
            <a:r>
              <a:rPr lang="en-US" sz="2400" b="1" dirty="0" smtClean="0">
                <a:latin typeface="Book Antiqua" panose="02040602050305030304" pitchFamily="18" charset="0"/>
              </a:rPr>
              <a:t>x= </a:t>
            </a:r>
            <a:r>
              <a:rPr lang="en-US" sz="2400" dirty="0" smtClean="0">
                <a:latin typeface="Book Antiqua" panose="02040602050305030304" pitchFamily="18" charset="0"/>
              </a:rPr>
              <a:t>length of the lecture in minutes, 45, 45.000001, 45,000002, ..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20457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9618" name="Group 2"/>
          <p:cNvGrpSpPr>
            <a:grpSpLocks/>
          </p:cNvGrpSpPr>
          <p:nvPr/>
        </p:nvGrpSpPr>
        <p:grpSpPr bwMode="auto">
          <a:xfrm>
            <a:off x="2365375" y="309563"/>
            <a:ext cx="4452938" cy="519112"/>
            <a:chOff x="1490" y="123"/>
            <a:chExt cx="2805" cy="327"/>
          </a:xfrm>
        </p:grpSpPr>
        <p:sp>
          <p:nvSpPr>
            <p:cNvPr id="239619" name="Text Box 3"/>
            <p:cNvSpPr txBox="1">
              <a:spLocks noChangeArrowheads="1"/>
            </p:cNvSpPr>
            <p:nvPr/>
          </p:nvSpPr>
          <p:spPr bwMode="auto">
            <a:xfrm>
              <a:off x="1490" y="123"/>
              <a:ext cx="2805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    </a:t>
              </a:r>
            </a:p>
          </p:txBody>
        </p:sp>
        <p:graphicFrame>
          <p:nvGraphicFramePr>
            <p:cNvPr id="239620" name="Object 4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061" y="219"/>
            <a:ext cx="133" cy="1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858" name="Equation" r:id="rId4" imgW="163440" imgH="163440" progId="Equation.2">
                    <p:embed/>
                  </p:oleObj>
                </mc:Choice>
                <mc:Fallback>
                  <p:oleObj name="Equation" r:id="rId4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1" y="219"/>
                          <a:ext cx="133" cy="1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9621" name="Rectangle 5"/>
          <p:cNvSpPr>
            <a:spLocks noChangeArrowheads="1"/>
          </p:cNvSpPr>
          <p:nvPr/>
        </p:nvSpPr>
        <p:spPr bwMode="auto">
          <a:xfrm>
            <a:off x="4954588" y="2090738"/>
            <a:ext cx="2773362" cy="1212850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39622" name="Rectangle 6"/>
          <p:cNvSpPr>
            <a:spLocks noChangeArrowheads="1"/>
          </p:cNvSpPr>
          <p:nvPr/>
        </p:nvSpPr>
        <p:spPr bwMode="auto">
          <a:xfrm>
            <a:off x="1673225" y="2103438"/>
            <a:ext cx="2889250" cy="1192212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39628" name="AutoShape 12"/>
          <p:cNvSpPr>
            <a:spLocks noChangeArrowheads="1"/>
          </p:cNvSpPr>
          <p:nvPr/>
        </p:nvSpPr>
        <p:spPr bwMode="auto">
          <a:xfrm rot="5400000">
            <a:off x="790575" y="12128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9629" name="AutoShape 13"/>
          <p:cNvSpPr>
            <a:spLocks noChangeArrowheads="1"/>
          </p:cNvSpPr>
          <p:nvPr/>
        </p:nvSpPr>
        <p:spPr bwMode="auto">
          <a:xfrm rot="16200000" flipH="1">
            <a:off x="7762875" y="17462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9630" name="Text Box 14"/>
          <p:cNvSpPr txBox="1">
            <a:spLocks noChangeArrowheads="1"/>
          </p:cNvSpPr>
          <p:nvPr/>
        </p:nvSpPr>
        <p:spPr bwMode="auto">
          <a:xfrm>
            <a:off x="1824038" y="1595438"/>
            <a:ext cx="2524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Finite Population</a:t>
            </a:r>
          </a:p>
        </p:txBody>
      </p:sp>
      <p:sp>
        <p:nvSpPr>
          <p:cNvPr id="239631" name="Text Box 15"/>
          <p:cNvSpPr txBox="1">
            <a:spLocks noChangeArrowheads="1"/>
          </p:cNvSpPr>
          <p:nvPr/>
        </p:nvSpPr>
        <p:spPr bwMode="auto">
          <a:xfrm>
            <a:off x="4956175" y="1595438"/>
            <a:ext cx="27368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Infinite Population</a:t>
            </a:r>
          </a:p>
        </p:txBody>
      </p:sp>
      <p:graphicFrame>
        <p:nvGraphicFramePr>
          <p:cNvPr id="239634" name="Object 18">
            <a:hlinkClick r:id="" action="ppaction://ole?verb=0"/>
          </p:cNvPr>
          <p:cNvGraphicFramePr>
            <a:graphicFrameLocks/>
          </p:cNvGraphicFramePr>
          <p:nvPr/>
        </p:nvGraphicFramePr>
        <p:xfrm>
          <a:off x="1841500" y="2171700"/>
          <a:ext cx="2540000" cy="1079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59" name="Equation" r:id="rId6" imgW="1168200" imgH="457200" progId="Equation.3">
                  <p:embed/>
                </p:oleObj>
              </mc:Choice>
              <mc:Fallback>
                <p:oleObj name="Equation" r:id="rId6" imgW="1168200" imgH="4572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0" y="2171700"/>
                        <a:ext cx="2540000" cy="10795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9635" name="Object 19">
            <a:hlinkClick r:id="" action="ppaction://ole?verb=0"/>
          </p:cNvPr>
          <p:cNvGraphicFramePr>
            <a:graphicFrameLocks/>
          </p:cNvGraphicFramePr>
          <p:nvPr/>
        </p:nvGraphicFramePr>
        <p:xfrm>
          <a:off x="5727700" y="2260600"/>
          <a:ext cx="1295400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0" name="Equation" r:id="rId8" imgW="1064880" imgH="709560" progId="Equation">
                  <p:embed/>
                </p:oleObj>
              </mc:Choice>
              <mc:Fallback>
                <p:oleObj name="Equation" r:id="rId8" imgW="1064880" imgH="709560" progId="Equation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7700" y="2260600"/>
                        <a:ext cx="1295400" cy="86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9645" name="Group 29"/>
          <p:cNvGrpSpPr>
            <a:grpSpLocks/>
          </p:cNvGrpSpPr>
          <p:nvPr/>
        </p:nvGrpSpPr>
        <p:grpSpPr bwMode="auto">
          <a:xfrm>
            <a:off x="1589088" y="4948241"/>
            <a:ext cx="6516687" cy="830263"/>
            <a:chOff x="1010" y="3021"/>
            <a:chExt cx="4105" cy="523"/>
          </a:xfrm>
        </p:grpSpPr>
        <p:sp>
          <p:nvSpPr>
            <p:cNvPr id="239626" name="Text Box 10"/>
            <p:cNvSpPr txBox="1">
              <a:spLocks noChangeArrowheads="1"/>
            </p:cNvSpPr>
            <p:nvPr/>
          </p:nvSpPr>
          <p:spPr bwMode="auto">
            <a:xfrm>
              <a:off x="1010" y="3021"/>
              <a:ext cx="4105" cy="5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buFontTx/>
                <a:buChar char="•"/>
              </a:pP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   is referred to as the </a:t>
              </a:r>
              <a:r>
                <a:rPr lang="en-US" sz="2400" u="sng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standard error</a:t>
              </a: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of the</a:t>
              </a:r>
            </a:p>
            <a:p>
              <a:pPr algn="l"/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mean.</a:t>
              </a:r>
            </a:p>
          </p:txBody>
        </p:sp>
        <p:graphicFrame>
          <p:nvGraphicFramePr>
            <p:cNvPr id="239636" name="Object 20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332" y="3064"/>
            <a:ext cx="220" cy="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861" name="Equation" r:id="rId10" imgW="341280" imgH="341280" progId="Equation">
                    <p:embed/>
                  </p:oleObj>
                </mc:Choice>
                <mc:Fallback>
                  <p:oleObj name="Equation" r:id="rId10" imgW="341280" imgH="341280" progId="Equation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2" y="3064"/>
                          <a:ext cx="220" cy="2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9638" name="Text Box 22"/>
          <p:cNvSpPr txBox="1">
            <a:spLocks noChangeArrowheads="1"/>
          </p:cNvSpPr>
          <p:nvPr/>
        </p:nvSpPr>
        <p:spPr bwMode="auto">
          <a:xfrm>
            <a:off x="1584325" y="3367088"/>
            <a:ext cx="5684838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A finite population is treated as being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infinite if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/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.05.</a:t>
            </a:r>
          </a:p>
        </p:txBody>
      </p:sp>
      <p:grpSp>
        <p:nvGrpSpPr>
          <p:cNvPr id="239647" name="Group 31"/>
          <p:cNvGrpSpPr>
            <a:grpSpLocks/>
          </p:cNvGrpSpPr>
          <p:nvPr/>
        </p:nvGrpSpPr>
        <p:grpSpPr bwMode="auto">
          <a:xfrm>
            <a:off x="1598613" y="4186241"/>
            <a:ext cx="5695950" cy="830263"/>
            <a:chOff x="1007" y="2685"/>
            <a:chExt cx="3588" cy="523"/>
          </a:xfrm>
        </p:grpSpPr>
        <p:sp>
          <p:nvSpPr>
            <p:cNvPr id="239639" name="Text Box 23"/>
            <p:cNvSpPr txBox="1">
              <a:spLocks noChangeArrowheads="1"/>
            </p:cNvSpPr>
            <p:nvPr/>
          </p:nvSpPr>
          <p:spPr bwMode="auto">
            <a:xfrm>
              <a:off x="1007" y="2685"/>
              <a:ext cx="3588" cy="5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buFontTx/>
                <a:buChar char="•"/>
              </a:pP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                       is the </a:t>
              </a:r>
              <a:r>
                <a:rPr lang="en-US" sz="2400" u="sng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finite population</a:t>
              </a:r>
            </a:p>
            <a:p>
              <a:pPr algn="l"/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</a:t>
              </a:r>
              <a:r>
                <a:rPr lang="en-US" sz="2400" u="sng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correction factor</a:t>
              </a: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.</a:t>
              </a:r>
            </a:p>
          </p:txBody>
        </p:sp>
        <p:graphicFrame>
          <p:nvGraphicFramePr>
            <p:cNvPr id="239640" name="Object 24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337" y="2745"/>
            <a:ext cx="1169" cy="1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862" name="Equation" r:id="rId12" imgW="1865160" imgH="315720" progId="Equation">
                    <p:embed/>
                  </p:oleObj>
                </mc:Choice>
                <mc:Fallback>
                  <p:oleObj name="Equation" r:id="rId12" imgW="1865160" imgH="315720" progId="Equation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7" y="2745"/>
                          <a:ext cx="1169" cy="1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9648" name="Group 32"/>
          <p:cNvGrpSpPr>
            <a:grpSpLocks/>
          </p:cNvGrpSpPr>
          <p:nvPr/>
        </p:nvGrpSpPr>
        <p:grpSpPr bwMode="auto">
          <a:xfrm>
            <a:off x="1028700" y="1081088"/>
            <a:ext cx="3625850" cy="457200"/>
            <a:chOff x="648" y="681"/>
            <a:chExt cx="2284" cy="288"/>
          </a:xfrm>
        </p:grpSpPr>
        <p:graphicFrame>
          <p:nvGraphicFramePr>
            <p:cNvPr id="239633" name="Object 17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794" y="768"/>
            <a:ext cx="138" cy="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863" name="Equation" r:id="rId14" imgW="163440" imgH="163440" progId="Equation.2">
                    <p:embed/>
                  </p:oleObj>
                </mc:Choice>
                <mc:Fallback>
                  <p:oleObj name="Equation" r:id="rId14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94" y="768"/>
                          <a:ext cx="138" cy="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9643" name="Text Box 27"/>
            <p:cNvSpPr txBox="1">
              <a:spLocks noChangeArrowheads="1"/>
            </p:cNvSpPr>
            <p:nvPr/>
          </p:nvSpPr>
          <p:spPr bwMode="auto">
            <a:xfrm>
              <a:off x="648" y="681"/>
              <a:ext cx="216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sz="24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Standard Deviation of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596318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396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39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9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9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2396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239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9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9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9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23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1" dur="500"/>
                                        <p:tgtEl>
                                          <p:spTgt spid="23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500"/>
                            </p:stCondLst>
                            <p:childTnLst>
                              <p:par>
                                <p:cTn id="53" presetID="1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5" dur="500"/>
                                        <p:tgtEl>
                                          <p:spTgt spid="23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1" grpId="0" animBg="1"/>
      <p:bldP spid="239622" grpId="0" animBg="1"/>
      <p:bldP spid="239628" grpId="0" animBg="1"/>
      <p:bldP spid="239629" grpId="0" animBg="1"/>
      <p:bldP spid="239630" grpId="0" autoUpdateAnimBg="0"/>
      <p:bldP spid="239631" grpId="0" autoUpdateAnimBg="0"/>
      <p:bldP spid="239638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AutoShape 2"/>
          <p:cNvSpPr>
            <a:spLocks noChangeArrowheads="1"/>
          </p:cNvSpPr>
          <p:nvPr/>
        </p:nvSpPr>
        <p:spPr bwMode="auto">
          <a:xfrm rot="5400000">
            <a:off x="638175" y="332422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3155" name="Group 3"/>
          <p:cNvGrpSpPr>
            <a:grpSpLocks/>
          </p:cNvGrpSpPr>
          <p:nvPr/>
        </p:nvGrpSpPr>
        <p:grpSpPr bwMode="auto">
          <a:xfrm>
            <a:off x="914400" y="1203325"/>
            <a:ext cx="7486650" cy="1397000"/>
            <a:chOff x="576" y="1404"/>
            <a:chExt cx="4716" cy="880"/>
          </a:xfr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433156" name="Rectangle 4"/>
            <p:cNvSpPr>
              <a:spLocks noChangeArrowheads="1"/>
            </p:cNvSpPr>
            <p:nvPr/>
          </p:nvSpPr>
          <p:spPr bwMode="auto">
            <a:xfrm>
              <a:off x="576" y="1404"/>
              <a:ext cx="4716" cy="88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57" name="Text Box 5"/>
            <p:cNvSpPr txBox="1">
              <a:spLocks noChangeArrowheads="1"/>
            </p:cNvSpPr>
            <p:nvPr/>
          </p:nvSpPr>
          <p:spPr bwMode="auto">
            <a:xfrm>
              <a:off x="662" y="1467"/>
              <a:ext cx="4488" cy="748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When the population has a normal distribution, the</a:t>
              </a:r>
            </a:p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     is normally distributed</a:t>
              </a:r>
            </a:p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for any sample size.</a:t>
              </a:r>
            </a:p>
          </p:txBody>
        </p:sp>
        <p:graphicFrame>
          <p:nvGraphicFramePr>
            <p:cNvPr id="433158" name="Object 6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840" y="1791"/>
            <a:ext cx="132" cy="1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882" name="Equation" r:id="rId4" imgW="163440" imgH="163440" progId="Equation">
                    <p:embed/>
                  </p:oleObj>
                </mc:Choice>
                <mc:Fallback>
                  <p:oleObj name="Equation" r:id="rId4" imgW="163440" imgH="163440" progId="Equation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0" y="1791"/>
                          <a:ext cx="132" cy="1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rgbClr val="00000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33159" name="AutoShape 7"/>
          <p:cNvSpPr>
            <a:spLocks noChangeArrowheads="1"/>
          </p:cNvSpPr>
          <p:nvPr/>
        </p:nvSpPr>
        <p:spPr bwMode="auto">
          <a:xfrm rot="5400000">
            <a:off x="638175" y="481806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3160" name="Group 8"/>
          <p:cNvGrpSpPr>
            <a:grpSpLocks/>
          </p:cNvGrpSpPr>
          <p:nvPr/>
        </p:nvGrpSpPr>
        <p:grpSpPr bwMode="auto">
          <a:xfrm>
            <a:off x="914400" y="4200525"/>
            <a:ext cx="7486650" cy="1379538"/>
            <a:chOff x="576" y="2694"/>
            <a:chExt cx="4716" cy="869"/>
          </a:xfr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433161" name="Rectangle 9"/>
            <p:cNvSpPr>
              <a:spLocks noChangeArrowheads="1"/>
            </p:cNvSpPr>
            <p:nvPr/>
          </p:nvSpPr>
          <p:spPr bwMode="auto">
            <a:xfrm>
              <a:off x="576" y="2694"/>
              <a:ext cx="4716" cy="86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2" name="Text Box 10"/>
            <p:cNvSpPr txBox="1">
              <a:spLocks noChangeArrowheads="1"/>
            </p:cNvSpPr>
            <p:nvPr/>
          </p:nvSpPr>
          <p:spPr bwMode="auto">
            <a:xfrm>
              <a:off x="671" y="2748"/>
              <a:ext cx="4367" cy="748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In cases where the population is highly skewed or</a:t>
              </a:r>
            </a:p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outliers are present, samples of size 50 may be</a:t>
              </a:r>
            </a:p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needed.</a:t>
              </a:r>
            </a:p>
          </p:txBody>
        </p:sp>
      </p:grpSp>
      <p:grpSp>
        <p:nvGrpSpPr>
          <p:cNvPr id="433163" name="Group 11"/>
          <p:cNvGrpSpPr>
            <a:grpSpLocks/>
          </p:cNvGrpSpPr>
          <p:nvPr/>
        </p:nvGrpSpPr>
        <p:grpSpPr bwMode="auto">
          <a:xfrm>
            <a:off x="909638" y="2701925"/>
            <a:ext cx="7486650" cy="1397000"/>
            <a:chOff x="573" y="1734"/>
            <a:chExt cx="4716" cy="880"/>
          </a:xfr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433164" name="Rectangle 12"/>
            <p:cNvSpPr>
              <a:spLocks noChangeArrowheads="1"/>
            </p:cNvSpPr>
            <p:nvPr/>
          </p:nvSpPr>
          <p:spPr bwMode="auto">
            <a:xfrm>
              <a:off x="573" y="1734"/>
              <a:ext cx="4716" cy="88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5" name="Text Box 13"/>
            <p:cNvSpPr txBox="1">
              <a:spLocks noChangeArrowheads="1"/>
            </p:cNvSpPr>
            <p:nvPr/>
          </p:nvSpPr>
          <p:spPr bwMode="auto">
            <a:xfrm>
              <a:off x="659" y="1797"/>
              <a:ext cx="4560" cy="748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In most applications, the sampling distribution of     </a:t>
              </a:r>
            </a:p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can be approximated by a normal distribution</a:t>
              </a:r>
            </a:p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whenever the sample is size 30 or more.</a:t>
              </a:r>
            </a:p>
          </p:txBody>
        </p:sp>
        <p:graphicFrame>
          <p:nvGraphicFramePr>
            <p:cNvPr id="433166" name="Object 14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958" y="1893"/>
            <a:ext cx="132" cy="1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883" name="Equation" r:id="rId6" imgW="163440" imgH="163440" progId="Equation">
                    <p:embed/>
                  </p:oleObj>
                </mc:Choice>
                <mc:Fallback>
                  <p:oleObj name="Equation" r:id="rId6" imgW="163440" imgH="163440" progId="Equation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8" y="1893"/>
                          <a:ext cx="132" cy="1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rgbClr val="00000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33167" name="AutoShape 15"/>
          <p:cNvSpPr>
            <a:spLocks noChangeArrowheads="1"/>
          </p:cNvSpPr>
          <p:nvPr/>
        </p:nvSpPr>
        <p:spPr bwMode="auto">
          <a:xfrm rot="5400000">
            <a:off x="633413" y="18161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3168" name="Group 16"/>
          <p:cNvGrpSpPr>
            <a:grpSpLocks/>
          </p:cNvGrpSpPr>
          <p:nvPr/>
        </p:nvGrpSpPr>
        <p:grpSpPr bwMode="auto">
          <a:xfrm>
            <a:off x="2365375" y="309563"/>
            <a:ext cx="4452938" cy="519112"/>
            <a:chOff x="1490" y="123"/>
            <a:chExt cx="2805" cy="327"/>
          </a:xfrm>
        </p:grpSpPr>
        <p:sp>
          <p:nvSpPr>
            <p:cNvPr id="433169" name="Text Box 17"/>
            <p:cNvSpPr txBox="1">
              <a:spLocks noChangeArrowheads="1"/>
            </p:cNvSpPr>
            <p:nvPr/>
          </p:nvSpPr>
          <p:spPr bwMode="auto">
            <a:xfrm>
              <a:off x="1490" y="123"/>
              <a:ext cx="2805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    </a:t>
              </a:r>
            </a:p>
          </p:txBody>
        </p:sp>
        <p:graphicFrame>
          <p:nvGraphicFramePr>
            <p:cNvPr id="433170" name="Object 18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061" y="219"/>
            <a:ext cx="133" cy="1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884" name="Equation" r:id="rId8" imgW="163440" imgH="163440" progId="Equation.2">
                    <p:embed/>
                  </p:oleObj>
                </mc:Choice>
                <mc:Fallback>
                  <p:oleObj name="Equation" r:id="rId8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1" y="219"/>
                          <a:ext cx="133" cy="1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96945770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331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3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433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33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4331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33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4" grpId="0" animBg="1"/>
      <p:bldP spid="433159" grpId="0" animBg="1"/>
      <p:bldP spid="43316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63" name="AutoShape 15"/>
          <p:cNvSpPr>
            <a:spLocks noChangeArrowheads="1"/>
          </p:cNvSpPr>
          <p:nvPr/>
        </p:nvSpPr>
        <p:spPr bwMode="auto">
          <a:xfrm rot="5400000">
            <a:off x="633413" y="18161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7264" name="Group 16"/>
          <p:cNvGrpSpPr>
            <a:grpSpLocks/>
          </p:cNvGrpSpPr>
          <p:nvPr/>
        </p:nvGrpSpPr>
        <p:grpSpPr bwMode="auto">
          <a:xfrm>
            <a:off x="2365375" y="309563"/>
            <a:ext cx="4452938" cy="519112"/>
            <a:chOff x="1490" y="123"/>
            <a:chExt cx="2805" cy="327"/>
          </a:xfrm>
        </p:grpSpPr>
        <p:sp>
          <p:nvSpPr>
            <p:cNvPr id="437265" name="Text Box 17"/>
            <p:cNvSpPr txBox="1">
              <a:spLocks noChangeArrowheads="1"/>
            </p:cNvSpPr>
            <p:nvPr/>
          </p:nvSpPr>
          <p:spPr bwMode="auto">
            <a:xfrm>
              <a:off x="1490" y="123"/>
              <a:ext cx="2805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    </a:t>
              </a:r>
            </a:p>
          </p:txBody>
        </p:sp>
        <p:graphicFrame>
          <p:nvGraphicFramePr>
            <p:cNvPr id="437266" name="Object 18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061" y="219"/>
            <a:ext cx="133" cy="1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906" name="Equation" r:id="rId4" imgW="163440" imgH="163440" progId="Equation.2">
                    <p:embed/>
                  </p:oleObj>
                </mc:Choice>
                <mc:Fallback>
                  <p:oleObj name="Equation" r:id="rId4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1" y="219"/>
                          <a:ext cx="133" cy="1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37269" name="Group 21"/>
          <p:cNvGrpSpPr>
            <a:grpSpLocks/>
          </p:cNvGrpSpPr>
          <p:nvPr/>
        </p:nvGrpSpPr>
        <p:grpSpPr bwMode="auto">
          <a:xfrm>
            <a:off x="914400" y="1203325"/>
            <a:ext cx="7486650" cy="1397000"/>
            <a:chOff x="576" y="758"/>
            <a:chExt cx="4716" cy="880"/>
          </a:xfr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437252" name="Rectangle 4"/>
            <p:cNvSpPr>
              <a:spLocks noChangeArrowheads="1"/>
            </p:cNvSpPr>
            <p:nvPr/>
          </p:nvSpPr>
          <p:spPr bwMode="auto">
            <a:xfrm>
              <a:off x="576" y="758"/>
              <a:ext cx="4716" cy="88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7268" name="Group 20"/>
            <p:cNvGrpSpPr>
              <a:grpSpLocks/>
            </p:cNvGrpSpPr>
            <p:nvPr/>
          </p:nvGrpSpPr>
          <p:grpSpPr bwMode="auto">
            <a:xfrm>
              <a:off x="662" y="821"/>
              <a:ext cx="4264" cy="748"/>
              <a:chOff x="662" y="821"/>
              <a:chExt cx="4264" cy="748"/>
            </a:xfrm>
            <a:grpFill/>
          </p:grpSpPr>
          <p:sp>
            <p:nvSpPr>
              <p:cNvPr id="437253" name="Text Box 5"/>
              <p:cNvSpPr txBox="1">
                <a:spLocks noChangeArrowheads="1"/>
              </p:cNvSpPr>
              <p:nvPr/>
            </p:nvSpPr>
            <p:spPr bwMode="auto">
              <a:xfrm>
                <a:off x="662" y="821"/>
                <a:ext cx="4264" cy="748"/>
              </a:xfrm>
              <a:prstGeom prst="rect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40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rPr>
                  <a:t>The sampling distribution of     can be used to</a:t>
                </a:r>
              </a:p>
              <a:p>
                <a:pPr algn="l"/>
                <a:r>
                  <a:rPr lang="en-US" sz="240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rPr>
                  <a:t>provide probability information about how close</a:t>
                </a:r>
              </a:p>
              <a:p>
                <a:pPr algn="l"/>
                <a:r>
                  <a:rPr lang="en-US" sz="240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rPr>
                  <a:t>the sample mean     is to the population mean </a:t>
                </a:r>
                <a:r>
                  <a:rPr lang="en-US" sz="2400" i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Symbol" pitchFamily="18" charset="2"/>
                  </a:rPr>
                  <a:t>m</a:t>
                </a:r>
                <a:r>
                  <a:rPr lang="en-US" sz="1200" i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rPr>
                  <a:t> </a:t>
                </a:r>
                <a:r>
                  <a:rPr lang="en-US" sz="240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rPr>
                  <a:t>.</a:t>
                </a:r>
              </a:p>
            </p:txBody>
          </p:sp>
          <p:graphicFrame>
            <p:nvGraphicFramePr>
              <p:cNvPr id="437254" name="Object 6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3208" y="913"/>
              <a:ext cx="132" cy="13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3907" name="Equation" r:id="rId6" imgW="163440" imgH="163440" progId="Equation">
                      <p:embed/>
                    </p:oleObj>
                  </mc:Choice>
                  <mc:Fallback>
                    <p:oleObj name="Equation" r:id="rId6" imgW="163440" imgH="163440" progId="Equation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08" y="913"/>
                            <a:ext cx="132" cy="13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17961" dir="2700000" algn="ctr" rotWithShape="0">
                                    <a:srgbClr val="00000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37267" name="Object 19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2216" y="1377"/>
              <a:ext cx="132" cy="13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3908" name="Equation" r:id="rId8" imgW="163440" imgH="163440" progId="Equation">
                      <p:embed/>
                    </p:oleObj>
                  </mc:Choice>
                  <mc:Fallback>
                    <p:oleObj name="Equation" r:id="rId8" imgW="163440" imgH="163440" progId="Equation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16" y="1377"/>
                            <a:ext cx="132" cy="13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17961" dir="2700000" algn="ctr" rotWithShape="0">
                                    <a:srgbClr val="00000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369182944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37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7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6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3986"/>
            <a:ext cx="7772400" cy="814387"/>
          </a:xfrm>
        </p:spPr>
        <p:txBody>
          <a:bodyPr/>
          <a:lstStyle/>
          <a:p>
            <a:r>
              <a:rPr lang="en-US" dirty="0" smtClean="0"/>
              <a:t>Central Limit Theorem</a:t>
            </a:r>
            <a:endParaRPr lang="en-US" dirty="0"/>
          </a:p>
        </p:txBody>
      </p:sp>
      <p:sp>
        <p:nvSpPr>
          <p:cNvPr id="7" name="AutoShape 21"/>
          <p:cNvSpPr>
            <a:spLocks noChangeArrowheads="1"/>
          </p:cNvSpPr>
          <p:nvPr/>
        </p:nvSpPr>
        <p:spPr bwMode="auto">
          <a:xfrm rot="5400000">
            <a:off x="669925" y="327501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949325" y="1098550"/>
            <a:ext cx="7582525" cy="1791260"/>
            <a:chOff x="949325" y="1098550"/>
            <a:chExt cx="7582525" cy="1791260"/>
          </a:xfrm>
        </p:grpSpPr>
        <p:sp>
          <p:nvSpPr>
            <p:cNvPr id="4" name="Text Box 15"/>
            <p:cNvSpPr txBox="1">
              <a:spLocks noChangeArrowheads="1"/>
            </p:cNvSpPr>
            <p:nvPr/>
          </p:nvSpPr>
          <p:spPr bwMode="auto">
            <a:xfrm>
              <a:off x="949325" y="1098550"/>
              <a:ext cx="7582525" cy="17912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</a:pPr>
              <a:r>
                <a:rPr lang="en-US" sz="2400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When the population from which we are selecting </a:t>
              </a:r>
            </a:p>
            <a:p>
              <a:pPr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</a:pPr>
              <a:r>
                <a:rPr lang="en-US" sz="2400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a random sample does not have a normal distribution,</a:t>
              </a:r>
            </a:p>
            <a:p>
              <a:pPr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</a:pPr>
              <a:r>
                <a:rPr lang="en-US" sz="2400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the </a:t>
              </a:r>
              <a:r>
                <a:rPr lang="en-US" sz="2400" u="sng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central limit theorem</a:t>
              </a:r>
              <a:r>
                <a:rPr lang="en-US" sz="2400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is helpful in identifying the</a:t>
              </a:r>
            </a:p>
            <a:p>
              <a:pPr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</a:pPr>
              <a:r>
                <a:rPr lang="en-US" sz="2400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shape of the sampling distribution of    .     </a:t>
              </a:r>
              <a:endPara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graphicFrame>
          <p:nvGraphicFramePr>
            <p:cNvPr id="477188" name="Object 4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6102350" y="2541588"/>
            <a:ext cx="209550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930" name="Equation" r:id="rId3" imgW="163440" imgH="163440" progId="Equation">
                    <p:embed/>
                  </p:oleObj>
                </mc:Choice>
                <mc:Fallback>
                  <p:oleObj name="Equation" r:id="rId3" imgW="163440" imgH="163440" progId="Equation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02350" y="2541588"/>
                          <a:ext cx="209550" cy="209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rgbClr val="00000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" name="Group 17"/>
          <p:cNvGrpSpPr/>
          <p:nvPr/>
        </p:nvGrpSpPr>
        <p:grpSpPr>
          <a:xfrm>
            <a:off x="1003300" y="3082924"/>
            <a:ext cx="8140700" cy="2149476"/>
            <a:chOff x="1003300" y="3082924"/>
            <a:chExt cx="8140700" cy="2149476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1003300" y="3082924"/>
              <a:ext cx="7327900" cy="2149476"/>
            </a:xfrm>
            <a:prstGeom prst="rect">
              <a:avLst/>
            </a:prstGeom>
            <a:gradFill flip="none" rotWithShape="1">
              <a:gsLst>
                <a:gs pos="0">
                  <a:srgbClr val="3A3A3A"/>
                </a:gs>
                <a:gs pos="50000">
                  <a:schemeClr val="tx1">
                    <a:lumMod val="50000"/>
                    <a:shade val="67500"/>
                    <a:satMod val="115000"/>
                  </a:schemeClr>
                </a:gs>
                <a:gs pos="100000">
                  <a:schemeClr val="tx1">
                    <a:lumMod val="50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5"/>
            <p:cNvSpPr txBox="1">
              <a:spLocks noChangeArrowheads="1"/>
            </p:cNvSpPr>
            <p:nvPr/>
          </p:nvSpPr>
          <p:spPr bwMode="auto">
            <a:xfrm>
              <a:off x="1086825" y="3144838"/>
              <a:ext cx="8057175" cy="20159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>
              <a:spAutoFit/>
            </a:bodyPr>
            <a:lstStyle/>
            <a:p>
              <a:pPr algn="l"/>
              <a:r>
                <a:rPr lang="en-US" sz="2400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             </a:t>
              </a:r>
              <a:r>
                <a:rPr lang="en-US" sz="2400" u="sng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CENTRAL LIMIT THEOREM</a:t>
              </a:r>
            </a:p>
            <a:p>
              <a:pPr algn="l"/>
              <a:endParaRPr lang="en-US" sz="5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  <a:p>
              <a:pPr algn="l"/>
              <a:r>
                <a:rPr lang="en-US" sz="2400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In selecting random samples of size </a:t>
              </a:r>
              <a:r>
                <a:rPr lang="en-US" sz="2400" i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n</a:t>
              </a:r>
              <a:r>
                <a:rPr lang="en-US" sz="2400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from a</a:t>
              </a:r>
            </a:p>
            <a:p>
              <a:pPr algn="l"/>
              <a:r>
                <a:rPr lang="en-US" sz="2400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population, the sampling distribution of the sample</a:t>
              </a:r>
            </a:p>
            <a:p>
              <a:pPr algn="l"/>
              <a:r>
                <a:rPr lang="en-US" sz="2400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  mean     can be approximated by a normal</a:t>
              </a:r>
            </a:p>
            <a:p>
              <a:pPr algn="l"/>
              <a:r>
                <a:rPr lang="en-US" sz="2400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distribution as the sample size becomes large.</a:t>
              </a:r>
              <a:endPara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graphicFrame>
          <p:nvGraphicFramePr>
            <p:cNvPr id="477191" name="Object 7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590800" y="4446588"/>
            <a:ext cx="209550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931" name="Equation" r:id="rId5" imgW="163440" imgH="163440" progId="Equation">
                    <p:embed/>
                  </p:oleObj>
                </mc:Choice>
                <mc:Fallback>
                  <p:oleObj name="Equation" r:id="rId5" imgW="163440" imgH="163440" progId="Equation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0800" y="4446588"/>
                          <a:ext cx="209550" cy="209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rgbClr val="00000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6174658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51" name="Rectangle 595"/>
          <p:cNvSpPr>
            <a:spLocks noChangeArrowheads="1"/>
          </p:cNvSpPr>
          <p:nvPr/>
        </p:nvSpPr>
        <p:spPr bwMode="auto">
          <a:xfrm>
            <a:off x="1428750" y="1700213"/>
            <a:ext cx="6343650" cy="40005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19461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5046663" y="2506663"/>
          <a:ext cx="2420937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4" name="Equation" r:id="rId4" imgW="1333440" imgH="380880" progId="Equation.DSMT4">
                  <p:embed/>
                </p:oleObj>
              </mc:Choice>
              <mc:Fallback>
                <p:oleObj name="Equation" r:id="rId4" imgW="1333440" imgH="38088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6663" y="2506663"/>
                        <a:ext cx="2420937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133725" y="5183188"/>
          <a:ext cx="142716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5" name="Equation" r:id="rId6" imgW="1752480" imgH="419040" progId="Equation.DSMT4">
                  <p:embed/>
                </p:oleObj>
              </mc:Choice>
              <mc:Fallback>
                <p:oleObj name="Equation" r:id="rId6" imgW="1752480" imgH="4190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3725" y="5183188"/>
                        <a:ext cx="142716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Freeform 6"/>
          <p:cNvSpPr>
            <a:spLocks/>
          </p:cNvSpPr>
          <p:nvPr/>
        </p:nvSpPr>
        <p:spPr bwMode="auto">
          <a:xfrm>
            <a:off x="1998663" y="1947863"/>
            <a:ext cx="4503737" cy="3057525"/>
          </a:xfrm>
          <a:custGeom>
            <a:avLst/>
            <a:gdLst/>
            <a:ahLst/>
            <a:cxnLst>
              <a:cxn ang="0">
                <a:pos x="1335" y="18"/>
              </a:cxn>
              <a:cxn ang="0">
                <a:pos x="1248" y="108"/>
              </a:cxn>
              <a:cxn ang="0">
                <a:pos x="1187" y="212"/>
              </a:cxn>
              <a:cxn ang="0">
                <a:pos x="1127" y="326"/>
              </a:cxn>
              <a:cxn ang="0">
                <a:pos x="1083" y="430"/>
              </a:cxn>
              <a:cxn ang="0">
                <a:pos x="1041" y="534"/>
              </a:cxn>
              <a:cxn ang="0">
                <a:pos x="1003" y="646"/>
              </a:cxn>
              <a:cxn ang="0">
                <a:pos x="967" y="754"/>
              </a:cxn>
              <a:cxn ang="0">
                <a:pos x="939" y="866"/>
              </a:cxn>
              <a:cxn ang="0">
                <a:pos x="911" y="976"/>
              </a:cxn>
              <a:cxn ang="0">
                <a:pos x="879" y="1078"/>
              </a:cxn>
              <a:cxn ang="0">
                <a:pos x="837" y="1196"/>
              </a:cxn>
              <a:cxn ang="0">
                <a:pos x="796" y="1292"/>
              </a:cxn>
              <a:cxn ang="0">
                <a:pos x="738" y="1410"/>
              </a:cxn>
              <a:cxn ang="0">
                <a:pos x="672" y="1523"/>
              </a:cxn>
              <a:cxn ang="0">
                <a:pos x="588" y="1620"/>
              </a:cxn>
              <a:cxn ang="0">
                <a:pos x="480" y="1694"/>
              </a:cxn>
              <a:cxn ang="0">
                <a:pos x="379" y="1746"/>
              </a:cxn>
              <a:cxn ang="0">
                <a:pos x="276" y="1788"/>
              </a:cxn>
              <a:cxn ang="0">
                <a:pos x="184" y="1824"/>
              </a:cxn>
              <a:cxn ang="0">
                <a:pos x="60" y="1864"/>
              </a:cxn>
              <a:cxn ang="0">
                <a:pos x="1" y="1900"/>
              </a:cxn>
              <a:cxn ang="0">
                <a:pos x="2837" y="1924"/>
              </a:cxn>
              <a:cxn ang="0">
                <a:pos x="2783" y="1860"/>
              </a:cxn>
              <a:cxn ang="0">
                <a:pos x="2715" y="1844"/>
              </a:cxn>
              <a:cxn ang="0">
                <a:pos x="2573" y="1798"/>
              </a:cxn>
              <a:cxn ang="0">
                <a:pos x="2449" y="1754"/>
              </a:cxn>
              <a:cxn ang="0">
                <a:pos x="2331" y="1696"/>
              </a:cxn>
              <a:cxn ang="0">
                <a:pos x="2280" y="1664"/>
              </a:cxn>
              <a:cxn ang="0">
                <a:pos x="2197" y="1590"/>
              </a:cxn>
              <a:cxn ang="0">
                <a:pos x="2131" y="1500"/>
              </a:cxn>
              <a:cxn ang="0">
                <a:pos x="2069" y="1400"/>
              </a:cxn>
              <a:cxn ang="0">
                <a:pos x="2035" y="1332"/>
              </a:cxn>
              <a:cxn ang="0">
                <a:pos x="1975" y="1202"/>
              </a:cxn>
              <a:cxn ang="0">
                <a:pos x="1941" y="1114"/>
              </a:cxn>
              <a:cxn ang="0">
                <a:pos x="1913" y="1024"/>
              </a:cxn>
              <a:cxn ang="0">
                <a:pos x="1875" y="899"/>
              </a:cxn>
              <a:cxn ang="0">
                <a:pos x="1842" y="794"/>
              </a:cxn>
              <a:cxn ang="0">
                <a:pos x="1797" y="656"/>
              </a:cxn>
              <a:cxn ang="0">
                <a:pos x="1753" y="522"/>
              </a:cxn>
              <a:cxn ang="0">
                <a:pos x="1709" y="408"/>
              </a:cxn>
              <a:cxn ang="0">
                <a:pos x="1673" y="328"/>
              </a:cxn>
              <a:cxn ang="0">
                <a:pos x="1620" y="224"/>
              </a:cxn>
              <a:cxn ang="0">
                <a:pos x="1578" y="152"/>
              </a:cxn>
              <a:cxn ang="0">
                <a:pos x="1601" y="186"/>
              </a:cxn>
              <a:cxn ang="0">
                <a:pos x="1565" y="132"/>
              </a:cxn>
              <a:cxn ang="0">
                <a:pos x="1499" y="52"/>
              </a:cxn>
              <a:cxn ang="0">
                <a:pos x="1434" y="6"/>
              </a:cxn>
            </a:cxnLst>
            <a:rect l="0" t="0" r="r" b="b"/>
            <a:pathLst>
              <a:path w="2837" h="1926">
                <a:moveTo>
                  <a:pt x="1408" y="0"/>
                </a:moveTo>
                <a:lnTo>
                  <a:pt x="1367" y="2"/>
                </a:lnTo>
                <a:lnTo>
                  <a:pt x="1335" y="18"/>
                </a:lnTo>
                <a:lnTo>
                  <a:pt x="1304" y="44"/>
                </a:lnTo>
                <a:lnTo>
                  <a:pt x="1279" y="70"/>
                </a:lnTo>
                <a:lnTo>
                  <a:pt x="1248" y="108"/>
                </a:lnTo>
                <a:lnTo>
                  <a:pt x="1224" y="144"/>
                </a:lnTo>
                <a:lnTo>
                  <a:pt x="1206" y="174"/>
                </a:lnTo>
                <a:lnTo>
                  <a:pt x="1187" y="212"/>
                </a:lnTo>
                <a:lnTo>
                  <a:pt x="1164" y="246"/>
                </a:lnTo>
                <a:lnTo>
                  <a:pt x="1149" y="286"/>
                </a:lnTo>
                <a:lnTo>
                  <a:pt x="1127" y="326"/>
                </a:lnTo>
                <a:lnTo>
                  <a:pt x="1111" y="366"/>
                </a:lnTo>
                <a:lnTo>
                  <a:pt x="1097" y="400"/>
                </a:lnTo>
                <a:lnTo>
                  <a:pt x="1083" y="430"/>
                </a:lnTo>
                <a:lnTo>
                  <a:pt x="1069" y="462"/>
                </a:lnTo>
                <a:lnTo>
                  <a:pt x="1057" y="500"/>
                </a:lnTo>
                <a:lnTo>
                  <a:pt x="1041" y="534"/>
                </a:lnTo>
                <a:lnTo>
                  <a:pt x="1027" y="576"/>
                </a:lnTo>
                <a:lnTo>
                  <a:pt x="1017" y="610"/>
                </a:lnTo>
                <a:lnTo>
                  <a:pt x="1003" y="646"/>
                </a:lnTo>
                <a:lnTo>
                  <a:pt x="989" y="682"/>
                </a:lnTo>
                <a:lnTo>
                  <a:pt x="977" y="720"/>
                </a:lnTo>
                <a:lnTo>
                  <a:pt x="967" y="754"/>
                </a:lnTo>
                <a:lnTo>
                  <a:pt x="957" y="788"/>
                </a:lnTo>
                <a:lnTo>
                  <a:pt x="949" y="826"/>
                </a:lnTo>
                <a:lnTo>
                  <a:pt x="939" y="866"/>
                </a:lnTo>
                <a:lnTo>
                  <a:pt x="931" y="900"/>
                </a:lnTo>
                <a:lnTo>
                  <a:pt x="921" y="938"/>
                </a:lnTo>
                <a:lnTo>
                  <a:pt x="911" y="976"/>
                </a:lnTo>
                <a:lnTo>
                  <a:pt x="900" y="1008"/>
                </a:lnTo>
                <a:lnTo>
                  <a:pt x="888" y="1044"/>
                </a:lnTo>
                <a:lnTo>
                  <a:pt x="879" y="1078"/>
                </a:lnTo>
                <a:lnTo>
                  <a:pt x="864" y="1127"/>
                </a:lnTo>
                <a:lnTo>
                  <a:pt x="849" y="1164"/>
                </a:lnTo>
                <a:lnTo>
                  <a:pt x="837" y="1196"/>
                </a:lnTo>
                <a:lnTo>
                  <a:pt x="822" y="1226"/>
                </a:lnTo>
                <a:lnTo>
                  <a:pt x="808" y="1268"/>
                </a:lnTo>
                <a:lnTo>
                  <a:pt x="796" y="1292"/>
                </a:lnTo>
                <a:lnTo>
                  <a:pt x="774" y="1334"/>
                </a:lnTo>
                <a:lnTo>
                  <a:pt x="761" y="1370"/>
                </a:lnTo>
                <a:lnTo>
                  <a:pt x="738" y="1410"/>
                </a:lnTo>
                <a:lnTo>
                  <a:pt x="719" y="1450"/>
                </a:lnTo>
                <a:lnTo>
                  <a:pt x="696" y="1488"/>
                </a:lnTo>
                <a:lnTo>
                  <a:pt x="672" y="1523"/>
                </a:lnTo>
                <a:lnTo>
                  <a:pt x="645" y="1553"/>
                </a:lnTo>
                <a:lnTo>
                  <a:pt x="624" y="1584"/>
                </a:lnTo>
                <a:lnTo>
                  <a:pt x="588" y="1620"/>
                </a:lnTo>
                <a:lnTo>
                  <a:pt x="567" y="1637"/>
                </a:lnTo>
                <a:lnTo>
                  <a:pt x="534" y="1662"/>
                </a:lnTo>
                <a:lnTo>
                  <a:pt x="480" y="1694"/>
                </a:lnTo>
                <a:lnTo>
                  <a:pt x="441" y="1718"/>
                </a:lnTo>
                <a:lnTo>
                  <a:pt x="411" y="1732"/>
                </a:lnTo>
                <a:lnTo>
                  <a:pt x="379" y="1746"/>
                </a:lnTo>
                <a:lnTo>
                  <a:pt x="345" y="1762"/>
                </a:lnTo>
                <a:lnTo>
                  <a:pt x="312" y="1776"/>
                </a:lnTo>
                <a:lnTo>
                  <a:pt x="276" y="1788"/>
                </a:lnTo>
                <a:lnTo>
                  <a:pt x="255" y="1793"/>
                </a:lnTo>
                <a:lnTo>
                  <a:pt x="225" y="1805"/>
                </a:lnTo>
                <a:lnTo>
                  <a:pt x="184" y="1824"/>
                </a:lnTo>
                <a:lnTo>
                  <a:pt x="144" y="1836"/>
                </a:lnTo>
                <a:lnTo>
                  <a:pt x="97" y="1852"/>
                </a:lnTo>
                <a:lnTo>
                  <a:pt x="60" y="1864"/>
                </a:lnTo>
                <a:lnTo>
                  <a:pt x="27" y="1872"/>
                </a:lnTo>
                <a:lnTo>
                  <a:pt x="3" y="1880"/>
                </a:lnTo>
                <a:lnTo>
                  <a:pt x="1" y="1900"/>
                </a:lnTo>
                <a:lnTo>
                  <a:pt x="0" y="1922"/>
                </a:lnTo>
                <a:lnTo>
                  <a:pt x="1" y="1926"/>
                </a:lnTo>
                <a:lnTo>
                  <a:pt x="2837" y="1924"/>
                </a:lnTo>
                <a:lnTo>
                  <a:pt x="2835" y="1898"/>
                </a:lnTo>
                <a:lnTo>
                  <a:pt x="2835" y="1876"/>
                </a:lnTo>
                <a:lnTo>
                  <a:pt x="2783" y="1860"/>
                </a:lnTo>
                <a:lnTo>
                  <a:pt x="2745" y="1852"/>
                </a:lnTo>
                <a:lnTo>
                  <a:pt x="2689" y="1834"/>
                </a:lnTo>
                <a:lnTo>
                  <a:pt x="2715" y="1844"/>
                </a:lnTo>
                <a:lnTo>
                  <a:pt x="2653" y="1826"/>
                </a:lnTo>
                <a:lnTo>
                  <a:pt x="2617" y="1814"/>
                </a:lnTo>
                <a:lnTo>
                  <a:pt x="2573" y="1798"/>
                </a:lnTo>
                <a:lnTo>
                  <a:pt x="2525" y="1782"/>
                </a:lnTo>
                <a:lnTo>
                  <a:pt x="2481" y="1764"/>
                </a:lnTo>
                <a:lnTo>
                  <a:pt x="2449" y="1754"/>
                </a:lnTo>
                <a:lnTo>
                  <a:pt x="2409" y="1736"/>
                </a:lnTo>
                <a:lnTo>
                  <a:pt x="2370" y="1718"/>
                </a:lnTo>
                <a:lnTo>
                  <a:pt x="2331" y="1696"/>
                </a:lnTo>
                <a:lnTo>
                  <a:pt x="2311" y="1682"/>
                </a:lnTo>
                <a:lnTo>
                  <a:pt x="2295" y="1672"/>
                </a:lnTo>
                <a:lnTo>
                  <a:pt x="2280" y="1664"/>
                </a:lnTo>
                <a:lnTo>
                  <a:pt x="2257" y="1644"/>
                </a:lnTo>
                <a:lnTo>
                  <a:pt x="2232" y="1620"/>
                </a:lnTo>
                <a:lnTo>
                  <a:pt x="2197" y="1590"/>
                </a:lnTo>
                <a:lnTo>
                  <a:pt x="2179" y="1566"/>
                </a:lnTo>
                <a:lnTo>
                  <a:pt x="2159" y="1538"/>
                </a:lnTo>
                <a:lnTo>
                  <a:pt x="2131" y="1500"/>
                </a:lnTo>
                <a:lnTo>
                  <a:pt x="2112" y="1464"/>
                </a:lnTo>
                <a:lnTo>
                  <a:pt x="2088" y="1428"/>
                </a:lnTo>
                <a:lnTo>
                  <a:pt x="2069" y="1400"/>
                </a:lnTo>
                <a:lnTo>
                  <a:pt x="2051" y="1360"/>
                </a:lnTo>
                <a:lnTo>
                  <a:pt x="2019" y="1304"/>
                </a:lnTo>
                <a:lnTo>
                  <a:pt x="2035" y="1332"/>
                </a:lnTo>
                <a:lnTo>
                  <a:pt x="2004" y="1274"/>
                </a:lnTo>
                <a:lnTo>
                  <a:pt x="1992" y="1236"/>
                </a:lnTo>
                <a:lnTo>
                  <a:pt x="1975" y="1202"/>
                </a:lnTo>
                <a:lnTo>
                  <a:pt x="1965" y="1168"/>
                </a:lnTo>
                <a:lnTo>
                  <a:pt x="1951" y="1140"/>
                </a:lnTo>
                <a:lnTo>
                  <a:pt x="1941" y="1114"/>
                </a:lnTo>
                <a:lnTo>
                  <a:pt x="1935" y="1092"/>
                </a:lnTo>
                <a:lnTo>
                  <a:pt x="1925" y="1060"/>
                </a:lnTo>
                <a:lnTo>
                  <a:pt x="1913" y="1024"/>
                </a:lnTo>
                <a:lnTo>
                  <a:pt x="1899" y="984"/>
                </a:lnTo>
                <a:lnTo>
                  <a:pt x="1887" y="936"/>
                </a:lnTo>
                <a:lnTo>
                  <a:pt x="1875" y="899"/>
                </a:lnTo>
                <a:lnTo>
                  <a:pt x="1861" y="858"/>
                </a:lnTo>
                <a:lnTo>
                  <a:pt x="1848" y="818"/>
                </a:lnTo>
                <a:lnTo>
                  <a:pt x="1842" y="794"/>
                </a:lnTo>
                <a:lnTo>
                  <a:pt x="1829" y="750"/>
                </a:lnTo>
                <a:lnTo>
                  <a:pt x="1815" y="706"/>
                </a:lnTo>
                <a:lnTo>
                  <a:pt x="1797" y="656"/>
                </a:lnTo>
                <a:lnTo>
                  <a:pt x="1779" y="599"/>
                </a:lnTo>
                <a:lnTo>
                  <a:pt x="1765" y="558"/>
                </a:lnTo>
                <a:lnTo>
                  <a:pt x="1753" y="522"/>
                </a:lnTo>
                <a:lnTo>
                  <a:pt x="1737" y="480"/>
                </a:lnTo>
                <a:lnTo>
                  <a:pt x="1722" y="449"/>
                </a:lnTo>
                <a:lnTo>
                  <a:pt x="1709" y="408"/>
                </a:lnTo>
                <a:lnTo>
                  <a:pt x="1695" y="386"/>
                </a:lnTo>
                <a:lnTo>
                  <a:pt x="1685" y="358"/>
                </a:lnTo>
                <a:lnTo>
                  <a:pt x="1673" y="328"/>
                </a:lnTo>
                <a:lnTo>
                  <a:pt x="1656" y="300"/>
                </a:lnTo>
                <a:lnTo>
                  <a:pt x="1637" y="260"/>
                </a:lnTo>
                <a:lnTo>
                  <a:pt x="1620" y="224"/>
                </a:lnTo>
                <a:lnTo>
                  <a:pt x="1609" y="204"/>
                </a:lnTo>
                <a:lnTo>
                  <a:pt x="1583" y="158"/>
                </a:lnTo>
                <a:lnTo>
                  <a:pt x="1578" y="152"/>
                </a:lnTo>
                <a:lnTo>
                  <a:pt x="1569" y="138"/>
                </a:lnTo>
                <a:lnTo>
                  <a:pt x="1569" y="136"/>
                </a:lnTo>
                <a:lnTo>
                  <a:pt x="1601" y="186"/>
                </a:lnTo>
                <a:lnTo>
                  <a:pt x="1593" y="182"/>
                </a:lnTo>
                <a:lnTo>
                  <a:pt x="1589" y="166"/>
                </a:lnTo>
                <a:lnTo>
                  <a:pt x="1565" y="132"/>
                </a:lnTo>
                <a:lnTo>
                  <a:pt x="1548" y="114"/>
                </a:lnTo>
                <a:lnTo>
                  <a:pt x="1525" y="82"/>
                </a:lnTo>
                <a:lnTo>
                  <a:pt x="1499" y="52"/>
                </a:lnTo>
                <a:lnTo>
                  <a:pt x="1477" y="32"/>
                </a:lnTo>
                <a:lnTo>
                  <a:pt x="1458" y="18"/>
                </a:lnTo>
                <a:lnTo>
                  <a:pt x="1434" y="6"/>
                </a:lnTo>
                <a:lnTo>
                  <a:pt x="1408" y="0"/>
                </a:lnTo>
              </a:path>
            </a:pathLst>
          </a:cu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1757363" y="5006975"/>
            <a:ext cx="5002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Freeform 8"/>
          <p:cNvSpPr>
            <a:spLocks noChangeArrowheads="1"/>
          </p:cNvSpPr>
          <p:nvPr/>
        </p:nvSpPr>
        <p:spPr bwMode="auto">
          <a:xfrm>
            <a:off x="4251325" y="4938713"/>
            <a:ext cx="1588" cy="177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112"/>
              </a:cxn>
            </a:cxnLst>
            <a:rect l="0" t="0" r="r" b="b"/>
            <a:pathLst>
              <a:path w="1" h="112">
                <a:moveTo>
                  <a:pt x="0" y="0"/>
                </a:moveTo>
                <a:lnTo>
                  <a:pt x="1" y="112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053" name="Group 597"/>
          <p:cNvGrpSpPr>
            <a:grpSpLocks/>
          </p:cNvGrpSpPr>
          <p:nvPr/>
        </p:nvGrpSpPr>
        <p:grpSpPr bwMode="auto">
          <a:xfrm>
            <a:off x="1897063" y="1873250"/>
            <a:ext cx="4759325" cy="2952750"/>
            <a:chOff x="1195" y="1177"/>
            <a:chExt cx="2998" cy="1860"/>
          </a:xfrm>
        </p:grpSpPr>
        <p:sp>
          <p:nvSpPr>
            <p:cNvPr id="19465" name="Arc 9"/>
            <p:cNvSpPr>
              <a:spLocks/>
            </p:cNvSpPr>
            <p:nvPr/>
          </p:nvSpPr>
          <p:spPr bwMode="auto">
            <a:xfrm rot="4500000">
              <a:off x="2955" y="2310"/>
              <a:ext cx="806" cy="270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9428 w 19428"/>
                <a:gd name="T1" fmla="*/ 9440 h 21600"/>
                <a:gd name="T2" fmla="*/ 0 w 19428"/>
                <a:gd name="T3" fmla="*/ 21600 h 21600"/>
                <a:gd name="T4" fmla="*/ 0 w 1942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28" h="21600" fill="none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</a:path>
                <a:path w="19428" h="21600" stroke="0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6" name="Arc 10"/>
            <p:cNvSpPr>
              <a:spLocks/>
            </p:cNvSpPr>
            <p:nvPr/>
          </p:nvSpPr>
          <p:spPr bwMode="auto">
            <a:xfrm rot="720000">
              <a:off x="3466" y="2872"/>
              <a:ext cx="727" cy="165"/>
            </a:xfrm>
            <a:custGeom>
              <a:avLst/>
              <a:gdLst>
                <a:gd name="G0" fmla="+- 21038 0 0"/>
                <a:gd name="G1" fmla="+- 0 0 0"/>
                <a:gd name="G2" fmla="+- 21600 0 0"/>
                <a:gd name="T0" fmla="*/ 18899 w 21038"/>
                <a:gd name="T1" fmla="*/ 21494 h 21494"/>
                <a:gd name="T2" fmla="*/ 0 w 21038"/>
                <a:gd name="T3" fmla="*/ 4895 h 21494"/>
                <a:gd name="T4" fmla="*/ 21038 w 21038"/>
                <a:gd name="T5" fmla="*/ 0 h 21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8" h="21494" fill="none" extrusionOk="0">
                  <a:moveTo>
                    <a:pt x="18899" y="21493"/>
                  </a:moveTo>
                  <a:cubicBezTo>
                    <a:pt x="9695" y="20577"/>
                    <a:pt x="2096" y="13903"/>
                    <a:pt x="-1" y="4895"/>
                  </a:cubicBezTo>
                </a:path>
                <a:path w="21038" h="21494" stroke="0" extrusionOk="0">
                  <a:moveTo>
                    <a:pt x="18899" y="21493"/>
                  </a:moveTo>
                  <a:cubicBezTo>
                    <a:pt x="9695" y="20577"/>
                    <a:pt x="2096" y="13903"/>
                    <a:pt x="-1" y="4895"/>
                  </a:cubicBezTo>
                  <a:lnTo>
                    <a:pt x="21038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7" name="Arc 11"/>
            <p:cNvSpPr>
              <a:spLocks/>
            </p:cNvSpPr>
            <p:nvPr/>
          </p:nvSpPr>
          <p:spPr bwMode="auto">
            <a:xfrm rot="6300000">
              <a:off x="1950" y="1543"/>
              <a:ext cx="956" cy="224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8" name="Arc 12"/>
            <p:cNvSpPr>
              <a:spLocks/>
            </p:cNvSpPr>
            <p:nvPr/>
          </p:nvSpPr>
          <p:spPr bwMode="auto">
            <a:xfrm rot="16980000">
              <a:off x="1574" y="2304"/>
              <a:ext cx="790" cy="284"/>
            </a:xfrm>
            <a:custGeom>
              <a:avLst/>
              <a:gdLst>
                <a:gd name="G0" fmla="+- 19433 0 0"/>
                <a:gd name="G1" fmla="+- 0 0 0"/>
                <a:gd name="G2" fmla="+- 21600 0 0"/>
                <a:gd name="T0" fmla="*/ 19433 w 19433"/>
                <a:gd name="T1" fmla="*/ 21600 h 21600"/>
                <a:gd name="T2" fmla="*/ 0 w 19433"/>
                <a:gd name="T3" fmla="*/ 9430 h 21600"/>
                <a:gd name="T4" fmla="*/ 19433 w 1943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33" h="21600" fill="none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</a:path>
                <a:path w="19433" h="21600" stroke="0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  <a:lnTo>
                    <a:pt x="19433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Arc 13"/>
            <p:cNvSpPr>
              <a:spLocks/>
            </p:cNvSpPr>
            <p:nvPr/>
          </p:nvSpPr>
          <p:spPr bwMode="auto">
            <a:xfrm rot="15300000">
              <a:off x="2411" y="1545"/>
              <a:ext cx="957" cy="225"/>
            </a:xfrm>
            <a:custGeom>
              <a:avLst/>
              <a:gdLst>
                <a:gd name="G0" fmla="+- 0 0 0"/>
                <a:gd name="G1" fmla="+- 96 0 0"/>
                <a:gd name="G2" fmla="+- 21600 0 0"/>
                <a:gd name="T0" fmla="*/ 21600 w 21600"/>
                <a:gd name="T1" fmla="*/ 0 h 21696"/>
                <a:gd name="T2" fmla="*/ 0 w 21600"/>
                <a:gd name="T3" fmla="*/ 21696 h 21696"/>
                <a:gd name="T4" fmla="*/ 0 w 21600"/>
                <a:gd name="T5" fmla="*/ 96 h 2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96" fill="none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</a:path>
                <a:path w="21600" h="21696" stroke="0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  <a:lnTo>
                    <a:pt x="0" y="96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Arc 15"/>
            <p:cNvSpPr>
              <a:spLocks/>
            </p:cNvSpPr>
            <p:nvPr/>
          </p:nvSpPr>
          <p:spPr bwMode="auto">
            <a:xfrm rot="20700000">
              <a:off x="1195" y="2859"/>
              <a:ext cx="697" cy="164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0693 w 20693"/>
                <a:gd name="T1" fmla="*/ 6194 h 21576"/>
                <a:gd name="T2" fmla="*/ 1014 w 20693"/>
                <a:gd name="T3" fmla="*/ 21576 h 21576"/>
                <a:gd name="T4" fmla="*/ 0 w 20693"/>
                <a:gd name="T5" fmla="*/ 0 h 2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93" h="21576" fill="none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</a:path>
                <a:path w="20693" h="21576" stroke="0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9473" name="Object 17">
            <a:hlinkClick r:id="" action="ppaction://ole?verb=0"/>
          </p:cNvPr>
          <p:cNvGraphicFramePr>
            <a:graphicFrameLocks/>
          </p:cNvGraphicFramePr>
          <p:nvPr/>
        </p:nvGraphicFramePr>
        <p:xfrm>
          <a:off x="6899275" y="4919663"/>
          <a:ext cx="20955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6" name="Equation" r:id="rId8" imgW="163440" imgH="163440" progId="Equation.DSMT4">
                  <p:embed/>
                </p:oleObj>
              </mc:Choice>
              <mc:Fallback>
                <p:oleObj name="Equation" r:id="rId8" imgW="163440" imgH="1634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9275" y="4919663"/>
                        <a:ext cx="209550" cy="20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052" name="AutoShape 596"/>
          <p:cNvSpPr>
            <a:spLocks noChangeArrowheads="1"/>
          </p:cNvSpPr>
          <p:nvPr/>
        </p:nvSpPr>
        <p:spPr bwMode="auto">
          <a:xfrm rot="5400000">
            <a:off x="1171575" y="356076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072" name="Group 616"/>
          <p:cNvGrpSpPr>
            <a:grpSpLocks/>
          </p:cNvGrpSpPr>
          <p:nvPr/>
        </p:nvGrpSpPr>
        <p:grpSpPr bwMode="auto">
          <a:xfrm>
            <a:off x="1649413" y="1876425"/>
            <a:ext cx="1833562" cy="1917700"/>
            <a:chOff x="1039" y="1206"/>
            <a:chExt cx="1155" cy="1208"/>
          </a:xfrm>
        </p:grpSpPr>
        <p:sp>
          <p:nvSpPr>
            <p:cNvPr id="20062" name="Text Box 606"/>
            <p:cNvSpPr txBox="1">
              <a:spLocks noChangeArrowheads="1"/>
            </p:cNvSpPr>
            <p:nvPr/>
          </p:nvSpPr>
          <p:spPr bwMode="auto">
            <a:xfrm>
              <a:off x="1039" y="1206"/>
              <a:ext cx="1155" cy="12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Distribution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of    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for SAT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Scores</a:t>
              </a:r>
            </a:p>
          </p:txBody>
        </p:sp>
        <p:graphicFrame>
          <p:nvGraphicFramePr>
            <p:cNvPr id="20063" name="Object 607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664" y="1746"/>
            <a:ext cx="121" cy="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957" name="Equation" r:id="rId10" imgW="163440" imgH="163440" progId="Equation.DSMT4">
                    <p:embed/>
                  </p:oleObj>
                </mc:Choice>
                <mc:Fallback>
                  <p:oleObj name="Equation" r:id="rId10" imgW="163440" imgH="16344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64" y="1746"/>
                          <a:ext cx="121" cy="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068" name="Rectangle 612"/>
          <p:cNvSpPr>
            <a:spLocks noChangeArrowheads="1"/>
          </p:cNvSpPr>
          <p:nvPr/>
        </p:nvSpPr>
        <p:spPr bwMode="auto">
          <a:xfrm>
            <a:off x="677863" y="1106488"/>
            <a:ext cx="5770562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  <p:grpSp>
        <p:nvGrpSpPr>
          <p:cNvPr id="20069" name="Group 613"/>
          <p:cNvGrpSpPr>
            <a:grpSpLocks/>
          </p:cNvGrpSpPr>
          <p:nvPr/>
        </p:nvGrpSpPr>
        <p:grpSpPr bwMode="auto">
          <a:xfrm>
            <a:off x="2365375" y="309563"/>
            <a:ext cx="4452938" cy="519112"/>
            <a:chOff x="1490" y="123"/>
            <a:chExt cx="2805" cy="327"/>
          </a:xfrm>
        </p:grpSpPr>
        <p:sp>
          <p:nvSpPr>
            <p:cNvPr id="20070" name="Text Box 614"/>
            <p:cNvSpPr txBox="1">
              <a:spLocks noChangeArrowheads="1"/>
            </p:cNvSpPr>
            <p:nvPr/>
          </p:nvSpPr>
          <p:spPr bwMode="auto">
            <a:xfrm>
              <a:off x="1490" y="123"/>
              <a:ext cx="2805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    </a:t>
              </a:r>
            </a:p>
          </p:txBody>
        </p:sp>
        <p:graphicFrame>
          <p:nvGraphicFramePr>
            <p:cNvPr id="20071" name="Object 6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061" y="219"/>
            <a:ext cx="133" cy="1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958" name="Equation" r:id="rId12" imgW="163440" imgH="163440" progId="Equation.2">
                    <p:embed/>
                  </p:oleObj>
                </mc:Choice>
                <mc:Fallback>
                  <p:oleObj name="Equation" r:id="rId12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1" y="219"/>
                          <a:ext cx="133" cy="1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513426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0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2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500"/>
                            </p:stCondLst>
                            <p:childTnLst>
                              <p:par>
                                <p:cTn id="38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000"/>
                            </p:stCondLst>
                            <p:childTnLst>
                              <p:par>
                                <p:cTn id="42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51" grpId="0" animBg="1" autoUpdateAnimBg="0"/>
      <p:bldP spid="19462" grpId="0" animBg="1"/>
      <p:bldP spid="19463" grpId="0" animBg="1"/>
      <p:bldP spid="19464" grpId="0" animBg="1"/>
      <p:bldP spid="2005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25" name="Text Box 445"/>
          <p:cNvSpPr txBox="1">
            <a:spLocks noChangeArrowheads="1"/>
          </p:cNvSpPr>
          <p:nvPr/>
        </p:nvSpPr>
        <p:spPr bwMode="auto">
          <a:xfrm>
            <a:off x="1012825" y="1612900"/>
            <a:ext cx="7446963" cy="1771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What is the probability that a simple random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sample of 30 applicants will provide an estimate of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 population mean SAT score that is within +/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10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of the actual population mean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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? </a:t>
            </a:r>
          </a:p>
        </p:txBody>
      </p:sp>
      <p:sp>
        <p:nvSpPr>
          <p:cNvPr id="20927" name="Rectangle 447"/>
          <p:cNvSpPr>
            <a:spLocks noChangeArrowheads="1"/>
          </p:cNvSpPr>
          <p:nvPr/>
        </p:nvSpPr>
        <p:spPr bwMode="auto">
          <a:xfrm>
            <a:off x="677863" y="1106488"/>
            <a:ext cx="5770562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  <p:grpSp>
        <p:nvGrpSpPr>
          <p:cNvPr id="20928" name="Group 448"/>
          <p:cNvGrpSpPr>
            <a:grpSpLocks/>
          </p:cNvGrpSpPr>
          <p:nvPr/>
        </p:nvGrpSpPr>
        <p:grpSpPr bwMode="auto">
          <a:xfrm>
            <a:off x="2365375" y="309563"/>
            <a:ext cx="4452938" cy="519112"/>
            <a:chOff x="1490" y="123"/>
            <a:chExt cx="2805" cy="327"/>
          </a:xfrm>
        </p:grpSpPr>
        <p:sp>
          <p:nvSpPr>
            <p:cNvPr id="20929" name="Text Box 449"/>
            <p:cNvSpPr txBox="1">
              <a:spLocks noChangeArrowheads="1"/>
            </p:cNvSpPr>
            <p:nvPr/>
          </p:nvSpPr>
          <p:spPr bwMode="auto">
            <a:xfrm>
              <a:off x="1490" y="123"/>
              <a:ext cx="2805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    </a:t>
              </a:r>
            </a:p>
          </p:txBody>
        </p:sp>
        <p:graphicFrame>
          <p:nvGraphicFramePr>
            <p:cNvPr id="20930" name="Object 450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061" y="219"/>
            <a:ext cx="133" cy="1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978" name="Equation" r:id="rId4" imgW="163440" imgH="163440" progId="Equation.2">
                    <p:embed/>
                  </p:oleObj>
                </mc:Choice>
                <mc:Fallback>
                  <p:oleObj name="Equation" r:id="rId4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1" y="219"/>
                          <a:ext cx="133" cy="1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932" name="AutoShape 452"/>
          <p:cNvSpPr>
            <a:spLocks noChangeArrowheads="1"/>
          </p:cNvSpPr>
          <p:nvPr/>
        </p:nvSpPr>
        <p:spPr bwMode="auto">
          <a:xfrm rot="5400000">
            <a:off x="727075" y="174466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936" name="Group 456"/>
          <p:cNvGrpSpPr>
            <a:grpSpLocks/>
          </p:cNvGrpSpPr>
          <p:nvPr/>
        </p:nvGrpSpPr>
        <p:grpSpPr bwMode="auto">
          <a:xfrm>
            <a:off x="1012825" y="3429000"/>
            <a:ext cx="7446963" cy="895350"/>
            <a:chOff x="726" y="2480"/>
            <a:chExt cx="4691" cy="564"/>
          </a:xfrm>
        </p:grpSpPr>
        <p:sp>
          <p:nvSpPr>
            <p:cNvPr id="20934" name="Text Box 454"/>
            <p:cNvSpPr txBox="1">
              <a:spLocks noChangeArrowheads="1"/>
            </p:cNvSpPr>
            <p:nvPr/>
          </p:nvSpPr>
          <p:spPr bwMode="auto">
            <a:xfrm>
              <a:off x="726" y="2480"/>
              <a:ext cx="4691" cy="5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In other words, what is the probability that     will</a:t>
              </a:r>
            </a:p>
            <a:p>
              <a:pPr algn="l">
                <a:spcBef>
                  <a:spcPct val="20000"/>
                </a:spcBef>
                <a:buClr>
                  <a:srgbClr val="66FFFF"/>
                </a:buClr>
                <a:buSzPct val="75000"/>
                <a:buFont typeface="Monotype Sorts" pitchFamily="2" charset="2"/>
                <a:buNone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be between 1080 and 1100?</a:t>
              </a:r>
            </a:p>
          </p:txBody>
        </p:sp>
        <p:graphicFrame>
          <p:nvGraphicFramePr>
            <p:cNvPr id="20935" name="Object 45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729" y="2565"/>
            <a:ext cx="150" cy="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979" name="Equation" r:id="rId6" imgW="163440" imgH="163440" progId="Equation.2">
                    <p:embed/>
                  </p:oleObj>
                </mc:Choice>
                <mc:Fallback>
                  <p:oleObj name="Equation" r:id="rId6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9" y="2565"/>
                          <a:ext cx="150" cy="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0583373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09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25" grpId="0" autoUpdateAnimBg="0"/>
      <p:bldP spid="2093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AutoShape 2"/>
          <p:cNvSpPr>
            <a:spLocks noChangeArrowheads="1"/>
          </p:cNvSpPr>
          <p:nvPr/>
        </p:nvSpPr>
        <p:spPr bwMode="auto">
          <a:xfrm rot="5400000">
            <a:off x="733425" y="173831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1427" name="AutoShape 3"/>
          <p:cNvSpPr>
            <a:spLocks noChangeArrowheads="1"/>
          </p:cNvSpPr>
          <p:nvPr/>
        </p:nvSpPr>
        <p:spPr bwMode="auto">
          <a:xfrm rot="5400000">
            <a:off x="733425" y="297656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1428" name="AutoShape 4"/>
          <p:cNvSpPr>
            <a:spLocks noChangeArrowheads="1"/>
          </p:cNvSpPr>
          <p:nvPr/>
        </p:nvSpPr>
        <p:spPr bwMode="auto">
          <a:xfrm rot="5400000">
            <a:off x="2524125" y="255746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1429" name="AutoShape 5"/>
          <p:cNvSpPr>
            <a:spLocks noChangeArrowheads="1"/>
          </p:cNvSpPr>
          <p:nvPr/>
        </p:nvSpPr>
        <p:spPr bwMode="auto">
          <a:xfrm rot="5400000">
            <a:off x="2524125" y="379571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1430" name="Text Box 6"/>
          <p:cNvSpPr txBox="1">
            <a:spLocks noChangeArrowheads="1"/>
          </p:cNvSpPr>
          <p:nvPr/>
        </p:nvSpPr>
        <p:spPr bwMode="auto">
          <a:xfrm>
            <a:off x="1035050" y="1606550"/>
            <a:ext cx="7416800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Step 1: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Calculate the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-value at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upper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endpoint of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	  the interval.</a:t>
            </a:r>
          </a:p>
        </p:txBody>
      </p:sp>
      <p:sp>
        <p:nvSpPr>
          <p:cNvPr id="231431" name="Text Box 7"/>
          <p:cNvSpPr txBox="1">
            <a:spLocks noChangeArrowheads="1"/>
          </p:cNvSpPr>
          <p:nvPr/>
        </p:nvSpPr>
        <p:spPr bwMode="auto">
          <a:xfrm>
            <a:off x="2814638" y="2406650"/>
            <a:ext cx="37560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(1100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MT Symbol" pitchFamily="82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1090)/14.6= .68</a:t>
            </a:r>
          </a:p>
        </p:txBody>
      </p:sp>
      <p:sp>
        <p:nvSpPr>
          <p:cNvPr id="231432" name="Text Box 8"/>
          <p:cNvSpPr txBox="1">
            <a:spLocks noChangeArrowheads="1"/>
          </p:cNvSpPr>
          <p:nvPr/>
        </p:nvSpPr>
        <p:spPr bwMode="auto">
          <a:xfrm>
            <a:off x="2922360" y="3649400"/>
            <a:ext cx="453040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=NORM.S.DIST(0.68,1)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=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0.7517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31433" name="Text Box 9"/>
          <p:cNvSpPr txBox="1">
            <a:spLocks noChangeArrowheads="1"/>
          </p:cNvSpPr>
          <p:nvPr/>
        </p:nvSpPr>
        <p:spPr bwMode="auto">
          <a:xfrm>
            <a:off x="1022350" y="2844800"/>
            <a:ext cx="7424738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Step 2: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Find the area under the curve to the left of the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	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upper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endpoint.</a:t>
            </a:r>
          </a:p>
        </p:txBody>
      </p:sp>
      <p:grpSp>
        <p:nvGrpSpPr>
          <p:cNvPr id="231580" name="Group 156"/>
          <p:cNvGrpSpPr>
            <a:grpSpLocks/>
          </p:cNvGrpSpPr>
          <p:nvPr/>
        </p:nvGrpSpPr>
        <p:grpSpPr bwMode="auto">
          <a:xfrm>
            <a:off x="2365375" y="309563"/>
            <a:ext cx="4452938" cy="519112"/>
            <a:chOff x="1490" y="123"/>
            <a:chExt cx="2805" cy="327"/>
          </a:xfrm>
        </p:grpSpPr>
        <p:sp>
          <p:nvSpPr>
            <p:cNvPr id="231581" name="Text Box 157"/>
            <p:cNvSpPr txBox="1">
              <a:spLocks noChangeArrowheads="1"/>
            </p:cNvSpPr>
            <p:nvPr/>
          </p:nvSpPr>
          <p:spPr bwMode="auto">
            <a:xfrm>
              <a:off x="1490" y="123"/>
              <a:ext cx="2805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    </a:t>
              </a:r>
            </a:p>
          </p:txBody>
        </p:sp>
        <p:graphicFrame>
          <p:nvGraphicFramePr>
            <p:cNvPr id="231582" name="Object 158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061" y="219"/>
            <a:ext cx="133" cy="1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002" name="Equation" r:id="rId4" imgW="163440" imgH="163440" progId="Equation.2">
                    <p:embed/>
                  </p:oleObj>
                </mc:Choice>
                <mc:Fallback>
                  <p:oleObj name="Equation" r:id="rId4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1" y="219"/>
                          <a:ext cx="133" cy="1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1583" name="Rectangle 159"/>
          <p:cNvSpPr>
            <a:spLocks noChangeArrowheads="1"/>
          </p:cNvSpPr>
          <p:nvPr/>
        </p:nvSpPr>
        <p:spPr bwMode="auto">
          <a:xfrm>
            <a:off x="677863" y="1106488"/>
            <a:ext cx="5770562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</p:spTree>
    <p:extLst>
      <p:ext uri="{BB962C8B-B14F-4D97-AF65-F5344CB8AC3E}">
        <p14:creationId xmlns:p14="http://schemas.microsoft.com/office/powerpoint/2010/main" val="251966337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314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23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2314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6" dur="500"/>
                                        <p:tgtEl>
                                          <p:spTgt spid="2314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500"/>
                                        <p:tgtEl>
                                          <p:spTgt spid="231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5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6" grpId="0" animBg="1"/>
      <p:bldP spid="231427" grpId="0" animBg="1"/>
      <p:bldP spid="231428" grpId="0" animBg="1"/>
      <p:bldP spid="231429" grpId="0" animBg="1"/>
      <p:bldP spid="231430" grpId="0" autoUpdateAnimBg="0"/>
      <p:bldP spid="231431" grpId="0" autoUpdateAnimBg="0"/>
      <p:bldP spid="231432" grpId="0" autoUpdateAnimBg="0"/>
      <p:bldP spid="231433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50" name="AutoShape 498"/>
          <p:cNvSpPr>
            <a:spLocks noChangeArrowheads="1"/>
          </p:cNvSpPr>
          <p:nvPr/>
        </p:nvSpPr>
        <p:spPr bwMode="auto">
          <a:xfrm rot="5400000">
            <a:off x="1082675" y="39814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449" name="Rectangle 497"/>
          <p:cNvSpPr>
            <a:spLocks noChangeArrowheads="1"/>
          </p:cNvSpPr>
          <p:nvPr/>
        </p:nvSpPr>
        <p:spPr bwMode="auto">
          <a:xfrm>
            <a:off x="1428750" y="1701800"/>
            <a:ext cx="6343650" cy="40005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125990" name="Object 38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72325" y="4903788"/>
          <a:ext cx="249238" cy="20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26" name="Equation" r:id="rId4" imgW="201600" imgH="188640" progId="Equation.DSMT4">
                  <p:embed/>
                </p:oleObj>
              </mc:Choice>
              <mc:Fallback>
                <p:oleObj name="Equation" r:id="rId4" imgW="201600" imgH="1886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2325" y="4903788"/>
                        <a:ext cx="249238" cy="20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993" name="Rectangle 41"/>
          <p:cNvSpPr>
            <a:spLocks noChangeArrowheads="1"/>
          </p:cNvSpPr>
          <p:nvPr/>
        </p:nvSpPr>
        <p:spPr bwMode="auto">
          <a:xfrm>
            <a:off x="4119563" y="5154613"/>
            <a:ext cx="790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1090</a:t>
            </a:r>
          </a:p>
        </p:txBody>
      </p:sp>
      <p:sp>
        <p:nvSpPr>
          <p:cNvPr id="125994" name="Line 42"/>
          <p:cNvSpPr>
            <a:spLocks noChangeShapeType="1"/>
          </p:cNvSpPr>
          <p:nvPr/>
        </p:nvSpPr>
        <p:spPr bwMode="auto">
          <a:xfrm>
            <a:off x="2087563" y="5033963"/>
            <a:ext cx="5002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448" name="Freeform 496"/>
          <p:cNvSpPr>
            <a:spLocks/>
          </p:cNvSpPr>
          <p:nvPr/>
        </p:nvSpPr>
        <p:spPr bwMode="auto">
          <a:xfrm>
            <a:off x="2341563" y="1965325"/>
            <a:ext cx="4505325" cy="3063875"/>
          </a:xfrm>
          <a:custGeom>
            <a:avLst/>
            <a:gdLst/>
            <a:ahLst/>
            <a:cxnLst>
              <a:cxn ang="0">
                <a:pos x="1335" y="22"/>
              </a:cxn>
              <a:cxn ang="0">
                <a:pos x="1248" y="112"/>
              </a:cxn>
              <a:cxn ang="0">
                <a:pos x="1187" y="216"/>
              </a:cxn>
              <a:cxn ang="0">
                <a:pos x="1127" y="330"/>
              </a:cxn>
              <a:cxn ang="0">
                <a:pos x="1083" y="434"/>
              </a:cxn>
              <a:cxn ang="0">
                <a:pos x="1041" y="538"/>
              </a:cxn>
              <a:cxn ang="0">
                <a:pos x="1003" y="650"/>
              </a:cxn>
              <a:cxn ang="0">
                <a:pos x="967" y="758"/>
              </a:cxn>
              <a:cxn ang="0">
                <a:pos x="939" y="870"/>
              </a:cxn>
              <a:cxn ang="0">
                <a:pos x="911" y="980"/>
              </a:cxn>
              <a:cxn ang="0">
                <a:pos x="879" y="1082"/>
              </a:cxn>
              <a:cxn ang="0">
                <a:pos x="837" y="1200"/>
              </a:cxn>
              <a:cxn ang="0">
                <a:pos x="796" y="1296"/>
              </a:cxn>
              <a:cxn ang="0">
                <a:pos x="738" y="1414"/>
              </a:cxn>
              <a:cxn ang="0">
                <a:pos x="672" y="1527"/>
              </a:cxn>
              <a:cxn ang="0">
                <a:pos x="588" y="1624"/>
              </a:cxn>
              <a:cxn ang="0">
                <a:pos x="480" y="1698"/>
              </a:cxn>
              <a:cxn ang="0">
                <a:pos x="379" y="1750"/>
              </a:cxn>
              <a:cxn ang="0">
                <a:pos x="276" y="1792"/>
              </a:cxn>
              <a:cxn ang="0">
                <a:pos x="184" y="1828"/>
              </a:cxn>
              <a:cxn ang="0">
                <a:pos x="60" y="1868"/>
              </a:cxn>
              <a:cxn ang="0">
                <a:pos x="1" y="1904"/>
              </a:cxn>
              <a:cxn ang="0">
                <a:pos x="2837" y="1928"/>
              </a:cxn>
              <a:cxn ang="0">
                <a:pos x="2797" y="1862"/>
              </a:cxn>
              <a:cxn ang="0">
                <a:pos x="2719" y="1846"/>
              </a:cxn>
              <a:cxn ang="0">
                <a:pos x="2573" y="1802"/>
              </a:cxn>
              <a:cxn ang="0">
                <a:pos x="2451" y="1753"/>
              </a:cxn>
              <a:cxn ang="0">
                <a:pos x="2331" y="1700"/>
              </a:cxn>
              <a:cxn ang="0">
                <a:pos x="2278" y="1661"/>
              </a:cxn>
              <a:cxn ang="0">
                <a:pos x="2197" y="1594"/>
              </a:cxn>
              <a:cxn ang="0">
                <a:pos x="2131" y="1504"/>
              </a:cxn>
              <a:cxn ang="0">
                <a:pos x="2069" y="1404"/>
              </a:cxn>
              <a:cxn ang="0">
                <a:pos x="2035" y="1336"/>
              </a:cxn>
              <a:cxn ang="0">
                <a:pos x="1975" y="1206"/>
              </a:cxn>
              <a:cxn ang="0">
                <a:pos x="1941" y="1118"/>
              </a:cxn>
              <a:cxn ang="0">
                <a:pos x="1913" y="1028"/>
              </a:cxn>
              <a:cxn ang="0">
                <a:pos x="1875" y="903"/>
              </a:cxn>
              <a:cxn ang="0">
                <a:pos x="1842" y="798"/>
              </a:cxn>
              <a:cxn ang="0">
                <a:pos x="1797" y="660"/>
              </a:cxn>
              <a:cxn ang="0">
                <a:pos x="1753" y="526"/>
              </a:cxn>
              <a:cxn ang="0">
                <a:pos x="1709" y="412"/>
              </a:cxn>
              <a:cxn ang="0">
                <a:pos x="1673" y="332"/>
              </a:cxn>
              <a:cxn ang="0">
                <a:pos x="1620" y="228"/>
              </a:cxn>
              <a:cxn ang="0">
                <a:pos x="1601" y="190"/>
              </a:cxn>
              <a:cxn ang="0">
                <a:pos x="1549" y="109"/>
              </a:cxn>
              <a:cxn ang="0">
                <a:pos x="1479" y="31"/>
              </a:cxn>
              <a:cxn ang="0">
                <a:pos x="1408" y="4"/>
              </a:cxn>
            </a:cxnLst>
            <a:rect l="0" t="0" r="r" b="b"/>
            <a:pathLst>
              <a:path w="2838" h="1930">
                <a:moveTo>
                  <a:pt x="1407" y="0"/>
                </a:moveTo>
                <a:lnTo>
                  <a:pt x="1371" y="2"/>
                </a:lnTo>
                <a:lnTo>
                  <a:pt x="1335" y="22"/>
                </a:lnTo>
                <a:lnTo>
                  <a:pt x="1304" y="48"/>
                </a:lnTo>
                <a:lnTo>
                  <a:pt x="1279" y="74"/>
                </a:lnTo>
                <a:lnTo>
                  <a:pt x="1248" y="112"/>
                </a:lnTo>
                <a:lnTo>
                  <a:pt x="1224" y="148"/>
                </a:lnTo>
                <a:lnTo>
                  <a:pt x="1206" y="178"/>
                </a:lnTo>
                <a:lnTo>
                  <a:pt x="1187" y="216"/>
                </a:lnTo>
                <a:lnTo>
                  <a:pt x="1164" y="250"/>
                </a:lnTo>
                <a:lnTo>
                  <a:pt x="1149" y="290"/>
                </a:lnTo>
                <a:lnTo>
                  <a:pt x="1127" y="330"/>
                </a:lnTo>
                <a:lnTo>
                  <a:pt x="1111" y="370"/>
                </a:lnTo>
                <a:lnTo>
                  <a:pt x="1097" y="404"/>
                </a:lnTo>
                <a:lnTo>
                  <a:pt x="1083" y="434"/>
                </a:lnTo>
                <a:lnTo>
                  <a:pt x="1069" y="466"/>
                </a:lnTo>
                <a:lnTo>
                  <a:pt x="1055" y="502"/>
                </a:lnTo>
                <a:lnTo>
                  <a:pt x="1041" y="538"/>
                </a:lnTo>
                <a:lnTo>
                  <a:pt x="1027" y="580"/>
                </a:lnTo>
                <a:lnTo>
                  <a:pt x="1013" y="614"/>
                </a:lnTo>
                <a:lnTo>
                  <a:pt x="1003" y="650"/>
                </a:lnTo>
                <a:lnTo>
                  <a:pt x="989" y="686"/>
                </a:lnTo>
                <a:lnTo>
                  <a:pt x="977" y="724"/>
                </a:lnTo>
                <a:lnTo>
                  <a:pt x="967" y="758"/>
                </a:lnTo>
                <a:lnTo>
                  <a:pt x="957" y="792"/>
                </a:lnTo>
                <a:lnTo>
                  <a:pt x="949" y="830"/>
                </a:lnTo>
                <a:lnTo>
                  <a:pt x="939" y="870"/>
                </a:lnTo>
                <a:lnTo>
                  <a:pt x="931" y="904"/>
                </a:lnTo>
                <a:lnTo>
                  <a:pt x="921" y="942"/>
                </a:lnTo>
                <a:lnTo>
                  <a:pt x="911" y="980"/>
                </a:lnTo>
                <a:lnTo>
                  <a:pt x="903" y="1012"/>
                </a:lnTo>
                <a:lnTo>
                  <a:pt x="891" y="1050"/>
                </a:lnTo>
                <a:lnTo>
                  <a:pt x="879" y="1082"/>
                </a:lnTo>
                <a:lnTo>
                  <a:pt x="864" y="1131"/>
                </a:lnTo>
                <a:lnTo>
                  <a:pt x="849" y="1168"/>
                </a:lnTo>
                <a:lnTo>
                  <a:pt x="837" y="1200"/>
                </a:lnTo>
                <a:lnTo>
                  <a:pt x="821" y="1236"/>
                </a:lnTo>
                <a:lnTo>
                  <a:pt x="808" y="1272"/>
                </a:lnTo>
                <a:lnTo>
                  <a:pt x="796" y="1296"/>
                </a:lnTo>
                <a:lnTo>
                  <a:pt x="777" y="1336"/>
                </a:lnTo>
                <a:lnTo>
                  <a:pt x="761" y="1374"/>
                </a:lnTo>
                <a:lnTo>
                  <a:pt x="738" y="1414"/>
                </a:lnTo>
                <a:lnTo>
                  <a:pt x="719" y="1454"/>
                </a:lnTo>
                <a:lnTo>
                  <a:pt x="696" y="1492"/>
                </a:lnTo>
                <a:lnTo>
                  <a:pt x="672" y="1527"/>
                </a:lnTo>
                <a:lnTo>
                  <a:pt x="645" y="1557"/>
                </a:lnTo>
                <a:lnTo>
                  <a:pt x="624" y="1588"/>
                </a:lnTo>
                <a:lnTo>
                  <a:pt x="588" y="1624"/>
                </a:lnTo>
                <a:lnTo>
                  <a:pt x="567" y="1641"/>
                </a:lnTo>
                <a:lnTo>
                  <a:pt x="534" y="1666"/>
                </a:lnTo>
                <a:lnTo>
                  <a:pt x="480" y="1698"/>
                </a:lnTo>
                <a:lnTo>
                  <a:pt x="441" y="1722"/>
                </a:lnTo>
                <a:lnTo>
                  <a:pt x="411" y="1736"/>
                </a:lnTo>
                <a:lnTo>
                  <a:pt x="379" y="1750"/>
                </a:lnTo>
                <a:lnTo>
                  <a:pt x="345" y="1766"/>
                </a:lnTo>
                <a:lnTo>
                  <a:pt x="312" y="1780"/>
                </a:lnTo>
                <a:lnTo>
                  <a:pt x="276" y="1792"/>
                </a:lnTo>
                <a:lnTo>
                  <a:pt x="255" y="1797"/>
                </a:lnTo>
                <a:lnTo>
                  <a:pt x="225" y="1809"/>
                </a:lnTo>
                <a:lnTo>
                  <a:pt x="184" y="1828"/>
                </a:lnTo>
                <a:lnTo>
                  <a:pt x="144" y="1840"/>
                </a:lnTo>
                <a:lnTo>
                  <a:pt x="97" y="1856"/>
                </a:lnTo>
                <a:lnTo>
                  <a:pt x="60" y="1868"/>
                </a:lnTo>
                <a:lnTo>
                  <a:pt x="27" y="1876"/>
                </a:lnTo>
                <a:lnTo>
                  <a:pt x="3" y="1884"/>
                </a:lnTo>
                <a:lnTo>
                  <a:pt x="1" y="1904"/>
                </a:lnTo>
                <a:lnTo>
                  <a:pt x="0" y="1926"/>
                </a:lnTo>
                <a:lnTo>
                  <a:pt x="1" y="1930"/>
                </a:lnTo>
                <a:lnTo>
                  <a:pt x="2837" y="1928"/>
                </a:lnTo>
                <a:lnTo>
                  <a:pt x="2838" y="1901"/>
                </a:lnTo>
                <a:lnTo>
                  <a:pt x="2838" y="1877"/>
                </a:lnTo>
                <a:lnTo>
                  <a:pt x="2797" y="1862"/>
                </a:lnTo>
                <a:lnTo>
                  <a:pt x="2757" y="1855"/>
                </a:lnTo>
                <a:lnTo>
                  <a:pt x="2692" y="1835"/>
                </a:lnTo>
                <a:lnTo>
                  <a:pt x="2719" y="1846"/>
                </a:lnTo>
                <a:lnTo>
                  <a:pt x="2661" y="1828"/>
                </a:lnTo>
                <a:lnTo>
                  <a:pt x="2614" y="1814"/>
                </a:lnTo>
                <a:lnTo>
                  <a:pt x="2573" y="1802"/>
                </a:lnTo>
                <a:lnTo>
                  <a:pt x="2525" y="1786"/>
                </a:lnTo>
                <a:lnTo>
                  <a:pt x="2481" y="1768"/>
                </a:lnTo>
                <a:lnTo>
                  <a:pt x="2451" y="1753"/>
                </a:lnTo>
                <a:lnTo>
                  <a:pt x="2409" y="1736"/>
                </a:lnTo>
                <a:lnTo>
                  <a:pt x="2364" y="1715"/>
                </a:lnTo>
                <a:lnTo>
                  <a:pt x="2331" y="1700"/>
                </a:lnTo>
                <a:lnTo>
                  <a:pt x="2311" y="1686"/>
                </a:lnTo>
                <a:lnTo>
                  <a:pt x="2295" y="1676"/>
                </a:lnTo>
                <a:lnTo>
                  <a:pt x="2278" y="1661"/>
                </a:lnTo>
                <a:lnTo>
                  <a:pt x="2257" y="1648"/>
                </a:lnTo>
                <a:lnTo>
                  <a:pt x="2232" y="1624"/>
                </a:lnTo>
                <a:lnTo>
                  <a:pt x="2197" y="1594"/>
                </a:lnTo>
                <a:lnTo>
                  <a:pt x="2179" y="1570"/>
                </a:lnTo>
                <a:lnTo>
                  <a:pt x="2159" y="1542"/>
                </a:lnTo>
                <a:lnTo>
                  <a:pt x="2131" y="1504"/>
                </a:lnTo>
                <a:lnTo>
                  <a:pt x="2112" y="1468"/>
                </a:lnTo>
                <a:lnTo>
                  <a:pt x="2088" y="1432"/>
                </a:lnTo>
                <a:lnTo>
                  <a:pt x="2069" y="1404"/>
                </a:lnTo>
                <a:lnTo>
                  <a:pt x="2051" y="1364"/>
                </a:lnTo>
                <a:lnTo>
                  <a:pt x="2019" y="1308"/>
                </a:lnTo>
                <a:lnTo>
                  <a:pt x="2035" y="1336"/>
                </a:lnTo>
                <a:lnTo>
                  <a:pt x="2008" y="1279"/>
                </a:lnTo>
                <a:lnTo>
                  <a:pt x="1992" y="1240"/>
                </a:lnTo>
                <a:lnTo>
                  <a:pt x="1975" y="1206"/>
                </a:lnTo>
                <a:lnTo>
                  <a:pt x="1965" y="1172"/>
                </a:lnTo>
                <a:lnTo>
                  <a:pt x="1951" y="1144"/>
                </a:lnTo>
                <a:lnTo>
                  <a:pt x="1941" y="1118"/>
                </a:lnTo>
                <a:lnTo>
                  <a:pt x="1935" y="1096"/>
                </a:lnTo>
                <a:lnTo>
                  <a:pt x="1925" y="1064"/>
                </a:lnTo>
                <a:lnTo>
                  <a:pt x="1913" y="1028"/>
                </a:lnTo>
                <a:lnTo>
                  <a:pt x="1899" y="986"/>
                </a:lnTo>
                <a:lnTo>
                  <a:pt x="1887" y="940"/>
                </a:lnTo>
                <a:lnTo>
                  <a:pt x="1875" y="903"/>
                </a:lnTo>
                <a:lnTo>
                  <a:pt x="1861" y="862"/>
                </a:lnTo>
                <a:lnTo>
                  <a:pt x="1849" y="824"/>
                </a:lnTo>
                <a:lnTo>
                  <a:pt x="1842" y="798"/>
                </a:lnTo>
                <a:lnTo>
                  <a:pt x="1829" y="754"/>
                </a:lnTo>
                <a:lnTo>
                  <a:pt x="1815" y="710"/>
                </a:lnTo>
                <a:lnTo>
                  <a:pt x="1797" y="660"/>
                </a:lnTo>
                <a:lnTo>
                  <a:pt x="1779" y="603"/>
                </a:lnTo>
                <a:lnTo>
                  <a:pt x="1765" y="562"/>
                </a:lnTo>
                <a:lnTo>
                  <a:pt x="1753" y="526"/>
                </a:lnTo>
                <a:lnTo>
                  <a:pt x="1737" y="484"/>
                </a:lnTo>
                <a:lnTo>
                  <a:pt x="1722" y="453"/>
                </a:lnTo>
                <a:lnTo>
                  <a:pt x="1709" y="412"/>
                </a:lnTo>
                <a:lnTo>
                  <a:pt x="1695" y="390"/>
                </a:lnTo>
                <a:lnTo>
                  <a:pt x="1685" y="362"/>
                </a:lnTo>
                <a:lnTo>
                  <a:pt x="1673" y="332"/>
                </a:lnTo>
                <a:lnTo>
                  <a:pt x="1656" y="304"/>
                </a:lnTo>
                <a:lnTo>
                  <a:pt x="1637" y="264"/>
                </a:lnTo>
                <a:lnTo>
                  <a:pt x="1620" y="228"/>
                </a:lnTo>
                <a:lnTo>
                  <a:pt x="1609" y="208"/>
                </a:lnTo>
                <a:lnTo>
                  <a:pt x="1578" y="152"/>
                </a:lnTo>
                <a:lnTo>
                  <a:pt x="1601" y="190"/>
                </a:lnTo>
                <a:lnTo>
                  <a:pt x="1589" y="170"/>
                </a:lnTo>
                <a:lnTo>
                  <a:pt x="1565" y="136"/>
                </a:lnTo>
                <a:lnTo>
                  <a:pt x="1549" y="109"/>
                </a:lnTo>
                <a:lnTo>
                  <a:pt x="1528" y="80"/>
                </a:lnTo>
                <a:lnTo>
                  <a:pt x="1504" y="50"/>
                </a:lnTo>
                <a:lnTo>
                  <a:pt x="1479" y="31"/>
                </a:lnTo>
                <a:lnTo>
                  <a:pt x="1458" y="13"/>
                </a:lnTo>
                <a:lnTo>
                  <a:pt x="1433" y="6"/>
                </a:lnTo>
                <a:lnTo>
                  <a:pt x="1408" y="4"/>
                </a:lnTo>
              </a:path>
            </a:pathLst>
          </a:cu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96" name="Freeform 44"/>
          <p:cNvSpPr>
            <a:spLocks noChangeArrowheads="1"/>
          </p:cNvSpPr>
          <p:nvPr/>
        </p:nvSpPr>
        <p:spPr bwMode="auto">
          <a:xfrm flipH="1">
            <a:off x="4551363" y="4960938"/>
            <a:ext cx="42862" cy="1920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005"/>
              </a:cxn>
            </a:cxnLst>
            <a:rect l="0" t="0" r="r" b="b"/>
            <a:pathLst>
              <a:path w="1" h="2005">
                <a:moveTo>
                  <a:pt x="0" y="0"/>
                </a:moveTo>
                <a:lnTo>
                  <a:pt x="0" y="2005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6451" name="Object 499">
            <a:hlinkClick r:id="" action="ppaction://ole?verb=0"/>
          </p:cNvPr>
          <p:cNvGraphicFramePr>
            <a:graphicFrameLocks/>
          </p:cNvGraphicFramePr>
          <p:nvPr/>
        </p:nvGraphicFramePr>
        <p:xfrm>
          <a:off x="5464175" y="2287588"/>
          <a:ext cx="11652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27" name="Equation" r:id="rId6" imgW="583920" imgH="190440" progId="Equation.DSMT4">
                  <p:embed/>
                </p:oleObj>
              </mc:Choice>
              <mc:Fallback>
                <p:oleObj name="Equation" r:id="rId6" imgW="583920" imgH="1904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2287588"/>
                        <a:ext cx="116522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984" name="Freeform 32"/>
          <p:cNvSpPr>
            <a:spLocks/>
          </p:cNvSpPr>
          <p:nvPr/>
        </p:nvSpPr>
        <p:spPr bwMode="auto">
          <a:xfrm>
            <a:off x="2338388" y="1954213"/>
            <a:ext cx="2928937" cy="3074987"/>
          </a:xfrm>
          <a:custGeom>
            <a:avLst/>
            <a:gdLst/>
            <a:ahLst/>
            <a:cxnLst>
              <a:cxn ang="0">
                <a:pos x="1373" y="5"/>
              </a:cxn>
              <a:cxn ang="0">
                <a:pos x="1309" y="45"/>
              </a:cxn>
              <a:cxn ang="0">
                <a:pos x="1254" y="109"/>
              </a:cxn>
              <a:cxn ang="0">
                <a:pos x="1212" y="175"/>
              </a:cxn>
              <a:cxn ang="0">
                <a:pos x="1173" y="249"/>
              </a:cxn>
              <a:cxn ang="0">
                <a:pos x="1134" y="332"/>
              </a:cxn>
              <a:cxn ang="0">
                <a:pos x="1104" y="396"/>
              </a:cxn>
              <a:cxn ang="0">
                <a:pos x="1076" y="465"/>
              </a:cxn>
              <a:cxn ang="0">
                <a:pos x="1047" y="534"/>
              </a:cxn>
              <a:cxn ang="0">
                <a:pos x="1020" y="612"/>
              </a:cxn>
              <a:cxn ang="0">
                <a:pos x="999" y="684"/>
              </a:cxn>
              <a:cxn ang="0">
                <a:pos x="971" y="762"/>
              </a:cxn>
              <a:cxn ang="0">
                <a:pos x="957" y="822"/>
              </a:cxn>
              <a:cxn ang="0">
                <a:pos x="937" y="898"/>
              </a:cxn>
              <a:cxn ang="0">
                <a:pos x="917" y="976"/>
              </a:cxn>
              <a:cxn ang="0">
                <a:pos x="899" y="1045"/>
              </a:cxn>
              <a:cxn ang="0">
                <a:pos x="872" y="1128"/>
              </a:cxn>
              <a:cxn ang="0">
                <a:pos x="844" y="1203"/>
              </a:cxn>
              <a:cxn ang="0">
                <a:pos x="816" y="1270"/>
              </a:cxn>
              <a:cxn ang="0">
                <a:pos x="788" y="1333"/>
              </a:cxn>
              <a:cxn ang="0">
                <a:pos x="750" y="1416"/>
              </a:cxn>
              <a:cxn ang="0">
                <a:pos x="705" y="1491"/>
              </a:cxn>
              <a:cxn ang="0">
                <a:pos x="660" y="1553"/>
              </a:cxn>
              <a:cxn ang="0">
                <a:pos x="597" y="1623"/>
              </a:cxn>
              <a:cxn ang="0">
                <a:pos x="544" y="1665"/>
              </a:cxn>
              <a:cxn ang="0">
                <a:pos x="462" y="1717"/>
              </a:cxn>
              <a:cxn ang="0">
                <a:pos x="387" y="1751"/>
              </a:cxn>
              <a:cxn ang="0">
                <a:pos x="323" y="1779"/>
              </a:cxn>
              <a:cxn ang="0">
                <a:pos x="265" y="1801"/>
              </a:cxn>
              <a:cxn ang="0">
                <a:pos x="196" y="1827"/>
              </a:cxn>
              <a:cxn ang="0">
                <a:pos x="114" y="1853"/>
              </a:cxn>
              <a:cxn ang="0">
                <a:pos x="43" y="1875"/>
              </a:cxn>
              <a:cxn ang="0">
                <a:pos x="0" y="1907"/>
              </a:cxn>
              <a:cxn ang="0">
                <a:pos x="1845" y="1937"/>
              </a:cxn>
              <a:cxn ang="0">
                <a:pos x="1844" y="796"/>
              </a:cxn>
              <a:cxn ang="0">
                <a:pos x="1816" y="705"/>
              </a:cxn>
              <a:cxn ang="0">
                <a:pos x="1781" y="603"/>
              </a:cxn>
              <a:cxn ang="0">
                <a:pos x="1755" y="528"/>
              </a:cxn>
              <a:cxn ang="0">
                <a:pos x="1724" y="447"/>
              </a:cxn>
              <a:cxn ang="0">
                <a:pos x="1688" y="365"/>
              </a:cxn>
              <a:cxn ang="0">
                <a:pos x="1676" y="335"/>
              </a:cxn>
              <a:cxn ang="0">
                <a:pos x="1638" y="258"/>
              </a:cxn>
              <a:cxn ang="0">
                <a:pos x="1611" y="207"/>
              </a:cxn>
              <a:cxn ang="0">
                <a:pos x="1575" y="152"/>
              </a:cxn>
              <a:cxn ang="0">
                <a:pos x="1568" y="143"/>
              </a:cxn>
              <a:cxn ang="0">
                <a:pos x="1605" y="198"/>
              </a:cxn>
              <a:cxn ang="0">
                <a:pos x="1581" y="158"/>
              </a:cxn>
              <a:cxn ang="0">
                <a:pos x="1528" y="85"/>
              </a:cxn>
              <a:cxn ang="0">
                <a:pos x="1483" y="36"/>
              </a:cxn>
              <a:cxn ang="0">
                <a:pos x="1438" y="7"/>
              </a:cxn>
            </a:cxnLst>
            <a:rect l="0" t="0" r="r" b="b"/>
            <a:pathLst>
              <a:path w="1845" h="1937">
                <a:moveTo>
                  <a:pt x="1406" y="0"/>
                </a:moveTo>
                <a:lnTo>
                  <a:pt x="1373" y="5"/>
                </a:lnTo>
                <a:lnTo>
                  <a:pt x="1343" y="15"/>
                </a:lnTo>
                <a:lnTo>
                  <a:pt x="1309" y="45"/>
                </a:lnTo>
                <a:lnTo>
                  <a:pt x="1283" y="75"/>
                </a:lnTo>
                <a:lnTo>
                  <a:pt x="1254" y="109"/>
                </a:lnTo>
                <a:lnTo>
                  <a:pt x="1230" y="145"/>
                </a:lnTo>
                <a:lnTo>
                  <a:pt x="1212" y="175"/>
                </a:lnTo>
                <a:lnTo>
                  <a:pt x="1191" y="218"/>
                </a:lnTo>
                <a:lnTo>
                  <a:pt x="1173" y="249"/>
                </a:lnTo>
                <a:lnTo>
                  <a:pt x="1154" y="291"/>
                </a:lnTo>
                <a:lnTo>
                  <a:pt x="1134" y="332"/>
                </a:lnTo>
                <a:lnTo>
                  <a:pt x="1118" y="365"/>
                </a:lnTo>
                <a:lnTo>
                  <a:pt x="1104" y="396"/>
                </a:lnTo>
                <a:lnTo>
                  <a:pt x="1088" y="428"/>
                </a:lnTo>
                <a:lnTo>
                  <a:pt x="1076" y="465"/>
                </a:lnTo>
                <a:lnTo>
                  <a:pt x="1059" y="500"/>
                </a:lnTo>
                <a:lnTo>
                  <a:pt x="1047" y="534"/>
                </a:lnTo>
                <a:lnTo>
                  <a:pt x="1034" y="573"/>
                </a:lnTo>
                <a:lnTo>
                  <a:pt x="1020" y="612"/>
                </a:lnTo>
                <a:lnTo>
                  <a:pt x="1012" y="646"/>
                </a:lnTo>
                <a:lnTo>
                  <a:pt x="999" y="684"/>
                </a:lnTo>
                <a:lnTo>
                  <a:pt x="984" y="725"/>
                </a:lnTo>
                <a:lnTo>
                  <a:pt x="971" y="762"/>
                </a:lnTo>
                <a:lnTo>
                  <a:pt x="962" y="794"/>
                </a:lnTo>
                <a:lnTo>
                  <a:pt x="957" y="822"/>
                </a:lnTo>
                <a:lnTo>
                  <a:pt x="945" y="867"/>
                </a:lnTo>
                <a:lnTo>
                  <a:pt x="937" y="898"/>
                </a:lnTo>
                <a:lnTo>
                  <a:pt x="928" y="940"/>
                </a:lnTo>
                <a:lnTo>
                  <a:pt x="917" y="976"/>
                </a:lnTo>
                <a:lnTo>
                  <a:pt x="908" y="1010"/>
                </a:lnTo>
                <a:lnTo>
                  <a:pt x="899" y="1045"/>
                </a:lnTo>
                <a:lnTo>
                  <a:pt x="887" y="1084"/>
                </a:lnTo>
                <a:lnTo>
                  <a:pt x="872" y="1128"/>
                </a:lnTo>
                <a:lnTo>
                  <a:pt x="857" y="1170"/>
                </a:lnTo>
                <a:lnTo>
                  <a:pt x="844" y="1203"/>
                </a:lnTo>
                <a:lnTo>
                  <a:pt x="832" y="1237"/>
                </a:lnTo>
                <a:lnTo>
                  <a:pt x="816" y="1270"/>
                </a:lnTo>
                <a:lnTo>
                  <a:pt x="805" y="1300"/>
                </a:lnTo>
                <a:lnTo>
                  <a:pt x="788" y="1333"/>
                </a:lnTo>
                <a:lnTo>
                  <a:pt x="767" y="1375"/>
                </a:lnTo>
                <a:cubicBezTo>
                  <a:pt x="762" y="1389"/>
                  <a:pt x="756" y="1404"/>
                  <a:pt x="750" y="1416"/>
                </a:cubicBezTo>
                <a:cubicBezTo>
                  <a:pt x="744" y="1428"/>
                  <a:pt x="739" y="1435"/>
                  <a:pt x="732" y="1448"/>
                </a:cubicBezTo>
                <a:cubicBezTo>
                  <a:pt x="725" y="1460"/>
                  <a:pt x="713" y="1479"/>
                  <a:pt x="705" y="1491"/>
                </a:cubicBezTo>
                <a:cubicBezTo>
                  <a:pt x="697" y="1503"/>
                  <a:pt x="691" y="1510"/>
                  <a:pt x="684" y="1520"/>
                </a:cubicBezTo>
                <a:cubicBezTo>
                  <a:pt x="677" y="1530"/>
                  <a:pt x="668" y="1542"/>
                  <a:pt x="660" y="1553"/>
                </a:cubicBezTo>
                <a:lnTo>
                  <a:pt x="633" y="1587"/>
                </a:lnTo>
                <a:lnTo>
                  <a:pt x="597" y="1623"/>
                </a:lnTo>
                <a:lnTo>
                  <a:pt x="576" y="1645"/>
                </a:lnTo>
                <a:lnTo>
                  <a:pt x="544" y="1665"/>
                </a:lnTo>
                <a:lnTo>
                  <a:pt x="502" y="1694"/>
                </a:lnTo>
                <a:lnTo>
                  <a:pt x="462" y="1717"/>
                </a:lnTo>
                <a:lnTo>
                  <a:pt x="425" y="1736"/>
                </a:lnTo>
                <a:lnTo>
                  <a:pt x="387" y="1751"/>
                </a:lnTo>
                <a:lnTo>
                  <a:pt x="358" y="1766"/>
                </a:lnTo>
                <a:lnTo>
                  <a:pt x="323" y="1779"/>
                </a:lnTo>
                <a:lnTo>
                  <a:pt x="287" y="1791"/>
                </a:lnTo>
                <a:lnTo>
                  <a:pt x="265" y="1801"/>
                </a:lnTo>
                <a:lnTo>
                  <a:pt x="233" y="1814"/>
                </a:lnTo>
                <a:lnTo>
                  <a:pt x="196" y="1827"/>
                </a:lnTo>
                <a:lnTo>
                  <a:pt x="156" y="1839"/>
                </a:lnTo>
                <a:lnTo>
                  <a:pt x="114" y="1853"/>
                </a:lnTo>
                <a:lnTo>
                  <a:pt x="73" y="1867"/>
                </a:lnTo>
                <a:lnTo>
                  <a:pt x="43" y="1875"/>
                </a:lnTo>
                <a:lnTo>
                  <a:pt x="0" y="1889"/>
                </a:lnTo>
                <a:lnTo>
                  <a:pt x="0" y="1907"/>
                </a:lnTo>
                <a:lnTo>
                  <a:pt x="0" y="1937"/>
                </a:lnTo>
                <a:lnTo>
                  <a:pt x="1845" y="1937"/>
                </a:lnTo>
                <a:lnTo>
                  <a:pt x="1845" y="825"/>
                </a:lnTo>
                <a:lnTo>
                  <a:pt x="1844" y="796"/>
                </a:lnTo>
                <a:lnTo>
                  <a:pt x="1828" y="744"/>
                </a:lnTo>
                <a:lnTo>
                  <a:pt x="1816" y="705"/>
                </a:lnTo>
                <a:lnTo>
                  <a:pt x="1799" y="655"/>
                </a:lnTo>
                <a:lnTo>
                  <a:pt x="1781" y="603"/>
                </a:lnTo>
                <a:lnTo>
                  <a:pt x="1768" y="562"/>
                </a:lnTo>
                <a:lnTo>
                  <a:pt x="1755" y="528"/>
                </a:lnTo>
                <a:lnTo>
                  <a:pt x="1740" y="489"/>
                </a:lnTo>
                <a:lnTo>
                  <a:pt x="1724" y="447"/>
                </a:lnTo>
                <a:lnTo>
                  <a:pt x="1707" y="410"/>
                </a:lnTo>
                <a:lnTo>
                  <a:pt x="1688" y="365"/>
                </a:lnTo>
                <a:lnTo>
                  <a:pt x="1698" y="386"/>
                </a:lnTo>
                <a:lnTo>
                  <a:pt x="1676" y="335"/>
                </a:lnTo>
                <a:lnTo>
                  <a:pt x="1659" y="301"/>
                </a:lnTo>
                <a:lnTo>
                  <a:pt x="1638" y="258"/>
                </a:lnTo>
                <a:lnTo>
                  <a:pt x="1623" y="225"/>
                </a:lnTo>
                <a:lnTo>
                  <a:pt x="1611" y="207"/>
                </a:lnTo>
                <a:lnTo>
                  <a:pt x="1584" y="163"/>
                </a:lnTo>
                <a:lnTo>
                  <a:pt x="1575" y="152"/>
                </a:lnTo>
                <a:lnTo>
                  <a:pt x="1564" y="137"/>
                </a:lnTo>
                <a:lnTo>
                  <a:pt x="1568" y="143"/>
                </a:lnTo>
                <a:lnTo>
                  <a:pt x="1597" y="185"/>
                </a:lnTo>
                <a:lnTo>
                  <a:pt x="1605" y="198"/>
                </a:lnTo>
                <a:lnTo>
                  <a:pt x="1588" y="173"/>
                </a:lnTo>
                <a:lnTo>
                  <a:pt x="1581" y="158"/>
                </a:lnTo>
                <a:lnTo>
                  <a:pt x="1552" y="115"/>
                </a:lnTo>
                <a:lnTo>
                  <a:pt x="1528" y="85"/>
                </a:lnTo>
                <a:lnTo>
                  <a:pt x="1504" y="57"/>
                </a:lnTo>
                <a:lnTo>
                  <a:pt x="1483" y="36"/>
                </a:lnTo>
                <a:lnTo>
                  <a:pt x="1462" y="19"/>
                </a:lnTo>
                <a:lnTo>
                  <a:pt x="1438" y="7"/>
                </a:lnTo>
                <a:lnTo>
                  <a:pt x="1406" y="2"/>
                </a:lnTo>
              </a:path>
            </a:pathLst>
          </a:custGeom>
          <a:gradFill rotWithShape="0">
            <a:gsLst>
              <a:gs pos="0">
                <a:srgbClr val="00A2DC"/>
              </a:gs>
              <a:gs pos="100000">
                <a:srgbClr val="00A2DC">
                  <a:gamma/>
                  <a:shade val="46275"/>
                  <a:invGamma/>
                </a:srgbClr>
              </a:gs>
            </a:gsLst>
            <a:lin ang="0" scaled="1"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95" name="Freeform 43"/>
          <p:cNvSpPr>
            <a:spLocks noChangeArrowheads="1"/>
          </p:cNvSpPr>
          <p:nvPr/>
        </p:nvSpPr>
        <p:spPr bwMode="auto">
          <a:xfrm>
            <a:off x="5254625" y="3197225"/>
            <a:ext cx="1588" cy="1946275"/>
          </a:xfrm>
          <a:custGeom>
            <a:avLst/>
            <a:gdLst/>
            <a:ahLst/>
            <a:cxnLst>
              <a:cxn ang="0">
                <a:pos x="0" y="1226"/>
              </a:cxn>
              <a:cxn ang="0">
                <a:pos x="0" y="0"/>
              </a:cxn>
            </a:cxnLst>
            <a:rect l="0" t="0" r="r" b="b"/>
            <a:pathLst>
              <a:path w="1" h="1226">
                <a:moveTo>
                  <a:pt x="0" y="122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91" name="Rectangle 39"/>
          <p:cNvSpPr>
            <a:spLocks noChangeArrowheads="1"/>
          </p:cNvSpPr>
          <p:nvPr/>
        </p:nvSpPr>
        <p:spPr bwMode="auto">
          <a:xfrm>
            <a:off x="4945063" y="5154613"/>
            <a:ext cx="790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1100</a:t>
            </a:r>
          </a:p>
        </p:txBody>
      </p:sp>
      <p:grpSp>
        <p:nvGrpSpPr>
          <p:cNvPr id="126441" name="Group 489"/>
          <p:cNvGrpSpPr>
            <a:grpSpLocks/>
          </p:cNvGrpSpPr>
          <p:nvPr/>
        </p:nvGrpSpPr>
        <p:grpSpPr bwMode="auto">
          <a:xfrm>
            <a:off x="2239963" y="1893888"/>
            <a:ext cx="4759325" cy="2952750"/>
            <a:chOff x="1195" y="1177"/>
            <a:chExt cx="2998" cy="1860"/>
          </a:xfrm>
        </p:grpSpPr>
        <p:sp>
          <p:nvSpPr>
            <p:cNvPr id="126442" name="Arc 490"/>
            <p:cNvSpPr>
              <a:spLocks/>
            </p:cNvSpPr>
            <p:nvPr/>
          </p:nvSpPr>
          <p:spPr bwMode="auto">
            <a:xfrm rot="4500000">
              <a:off x="2955" y="2310"/>
              <a:ext cx="806" cy="270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9428 w 19428"/>
                <a:gd name="T1" fmla="*/ 9440 h 21600"/>
                <a:gd name="T2" fmla="*/ 0 w 19428"/>
                <a:gd name="T3" fmla="*/ 21600 h 21600"/>
                <a:gd name="T4" fmla="*/ 0 w 1942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28" h="21600" fill="none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</a:path>
                <a:path w="19428" h="21600" stroke="0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443" name="Arc 491"/>
            <p:cNvSpPr>
              <a:spLocks/>
            </p:cNvSpPr>
            <p:nvPr/>
          </p:nvSpPr>
          <p:spPr bwMode="auto">
            <a:xfrm rot="720000">
              <a:off x="3466" y="2872"/>
              <a:ext cx="727" cy="165"/>
            </a:xfrm>
            <a:custGeom>
              <a:avLst/>
              <a:gdLst>
                <a:gd name="G0" fmla="+- 21038 0 0"/>
                <a:gd name="G1" fmla="+- 0 0 0"/>
                <a:gd name="G2" fmla="+- 21600 0 0"/>
                <a:gd name="T0" fmla="*/ 18899 w 21038"/>
                <a:gd name="T1" fmla="*/ 21494 h 21494"/>
                <a:gd name="T2" fmla="*/ 0 w 21038"/>
                <a:gd name="T3" fmla="*/ 4895 h 21494"/>
                <a:gd name="T4" fmla="*/ 21038 w 21038"/>
                <a:gd name="T5" fmla="*/ 0 h 21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8" h="21494" fill="none" extrusionOk="0">
                  <a:moveTo>
                    <a:pt x="18899" y="21493"/>
                  </a:moveTo>
                  <a:cubicBezTo>
                    <a:pt x="9695" y="20577"/>
                    <a:pt x="2096" y="13903"/>
                    <a:pt x="-1" y="4895"/>
                  </a:cubicBezTo>
                </a:path>
                <a:path w="21038" h="21494" stroke="0" extrusionOk="0">
                  <a:moveTo>
                    <a:pt x="18899" y="21493"/>
                  </a:moveTo>
                  <a:cubicBezTo>
                    <a:pt x="9695" y="20577"/>
                    <a:pt x="2096" y="13903"/>
                    <a:pt x="-1" y="4895"/>
                  </a:cubicBezTo>
                  <a:lnTo>
                    <a:pt x="21038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444" name="Arc 492"/>
            <p:cNvSpPr>
              <a:spLocks/>
            </p:cNvSpPr>
            <p:nvPr/>
          </p:nvSpPr>
          <p:spPr bwMode="auto">
            <a:xfrm rot="6300000">
              <a:off x="1950" y="1543"/>
              <a:ext cx="956" cy="224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445" name="Arc 493"/>
            <p:cNvSpPr>
              <a:spLocks/>
            </p:cNvSpPr>
            <p:nvPr/>
          </p:nvSpPr>
          <p:spPr bwMode="auto">
            <a:xfrm rot="16980000">
              <a:off x="1574" y="2304"/>
              <a:ext cx="790" cy="284"/>
            </a:xfrm>
            <a:custGeom>
              <a:avLst/>
              <a:gdLst>
                <a:gd name="G0" fmla="+- 19433 0 0"/>
                <a:gd name="G1" fmla="+- 0 0 0"/>
                <a:gd name="G2" fmla="+- 21600 0 0"/>
                <a:gd name="T0" fmla="*/ 19433 w 19433"/>
                <a:gd name="T1" fmla="*/ 21600 h 21600"/>
                <a:gd name="T2" fmla="*/ 0 w 19433"/>
                <a:gd name="T3" fmla="*/ 9430 h 21600"/>
                <a:gd name="T4" fmla="*/ 19433 w 1943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33" h="21600" fill="none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</a:path>
                <a:path w="19433" h="21600" stroke="0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  <a:lnTo>
                    <a:pt x="19433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446" name="Arc 494"/>
            <p:cNvSpPr>
              <a:spLocks/>
            </p:cNvSpPr>
            <p:nvPr/>
          </p:nvSpPr>
          <p:spPr bwMode="auto">
            <a:xfrm rot="15300000">
              <a:off x="2411" y="1545"/>
              <a:ext cx="957" cy="225"/>
            </a:xfrm>
            <a:custGeom>
              <a:avLst/>
              <a:gdLst>
                <a:gd name="G0" fmla="+- 0 0 0"/>
                <a:gd name="G1" fmla="+- 96 0 0"/>
                <a:gd name="G2" fmla="+- 21600 0 0"/>
                <a:gd name="T0" fmla="*/ 21600 w 21600"/>
                <a:gd name="T1" fmla="*/ 0 h 21696"/>
                <a:gd name="T2" fmla="*/ 0 w 21600"/>
                <a:gd name="T3" fmla="*/ 21696 h 21696"/>
                <a:gd name="T4" fmla="*/ 0 w 21600"/>
                <a:gd name="T5" fmla="*/ 96 h 2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96" fill="none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</a:path>
                <a:path w="21600" h="21696" stroke="0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  <a:lnTo>
                    <a:pt x="0" y="96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447" name="Arc 495"/>
            <p:cNvSpPr>
              <a:spLocks/>
            </p:cNvSpPr>
            <p:nvPr/>
          </p:nvSpPr>
          <p:spPr bwMode="auto">
            <a:xfrm rot="20700000">
              <a:off x="1195" y="2859"/>
              <a:ext cx="697" cy="164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0693 w 20693"/>
                <a:gd name="T1" fmla="*/ 6194 h 21576"/>
                <a:gd name="T2" fmla="*/ 1014 w 20693"/>
                <a:gd name="T3" fmla="*/ 21576 h 21576"/>
                <a:gd name="T4" fmla="*/ 0 w 20693"/>
                <a:gd name="T5" fmla="*/ 0 h 2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93" h="21576" fill="none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</a:path>
                <a:path w="20693" h="21576" stroke="0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5997" name="Line 45"/>
          <p:cNvSpPr>
            <a:spLocks noChangeShapeType="1"/>
          </p:cNvSpPr>
          <p:nvPr/>
        </p:nvSpPr>
        <p:spPr bwMode="auto">
          <a:xfrm>
            <a:off x="3390900" y="4178300"/>
            <a:ext cx="1035050" cy="568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98" name="Rectangle 46"/>
          <p:cNvSpPr>
            <a:spLocks noChangeArrowheads="1"/>
          </p:cNvSpPr>
          <p:nvPr/>
        </p:nvSpPr>
        <p:spPr bwMode="auto">
          <a:xfrm>
            <a:off x="1535113" y="3935413"/>
            <a:ext cx="18589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Area = .7517</a:t>
            </a:r>
          </a:p>
        </p:txBody>
      </p:sp>
      <p:sp>
        <p:nvSpPr>
          <p:cNvPr id="126453" name="AutoShape 501"/>
          <p:cNvSpPr>
            <a:spLocks noChangeArrowheads="1"/>
          </p:cNvSpPr>
          <p:nvPr/>
        </p:nvSpPr>
        <p:spPr bwMode="auto">
          <a:xfrm rot="5400000">
            <a:off x="1171575" y="21907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6454" name="Group 502"/>
          <p:cNvGrpSpPr>
            <a:grpSpLocks/>
          </p:cNvGrpSpPr>
          <p:nvPr/>
        </p:nvGrpSpPr>
        <p:grpSpPr bwMode="auto">
          <a:xfrm>
            <a:off x="2365375" y="309563"/>
            <a:ext cx="4452938" cy="519112"/>
            <a:chOff x="1490" y="123"/>
            <a:chExt cx="2805" cy="327"/>
          </a:xfrm>
        </p:grpSpPr>
        <p:sp>
          <p:nvSpPr>
            <p:cNvPr id="126455" name="Text Box 503"/>
            <p:cNvSpPr txBox="1">
              <a:spLocks noChangeArrowheads="1"/>
            </p:cNvSpPr>
            <p:nvPr/>
          </p:nvSpPr>
          <p:spPr bwMode="auto">
            <a:xfrm>
              <a:off x="1490" y="123"/>
              <a:ext cx="2805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    </a:t>
              </a:r>
            </a:p>
          </p:txBody>
        </p:sp>
        <p:graphicFrame>
          <p:nvGraphicFramePr>
            <p:cNvPr id="126456" name="Object 504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061" y="219"/>
            <a:ext cx="133" cy="1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28" name="Equation" r:id="rId8" imgW="163440" imgH="163440" progId="Equation.2">
                    <p:embed/>
                  </p:oleObj>
                </mc:Choice>
                <mc:Fallback>
                  <p:oleObj name="Equation" r:id="rId8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1" y="219"/>
                          <a:ext cx="133" cy="1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6457" name="Rectangle 505"/>
          <p:cNvSpPr>
            <a:spLocks noChangeArrowheads="1"/>
          </p:cNvSpPr>
          <p:nvPr/>
        </p:nvSpPr>
        <p:spPr bwMode="auto">
          <a:xfrm>
            <a:off x="677863" y="1106488"/>
            <a:ext cx="5770562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  <p:grpSp>
        <p:nvGrpSpPr>
          <p:cNvPr id="126458" name="Group 506"/>
          <p:cNvGrpSpPr>
            <a:grpSpLocks/>
          </p:cNvGrpSpPr>
          <p:nvPr/>
        </p:nvGrpSpPr>
        <p:grpSpPr bwMode="auto">
          <a:xfrm>
            <a:off x="1649413" y="1838325"/>
            <a:ext cx="1833562" cy="1917700"/>
            <a:chOff x="1039" y="1206"/>
            <a:chExt cx="1155" cy="1208"/>
          </a:xfrm>
        </p:grpSpPr>
        <p:sp>
          <p:nvSpPr>
            <p:cNvPr id="126459" name="Text Box 507"/>
            <p:cNvSpPr txBox="1">
              <a:spLocks noChangeArrowheads="1"/>
            </p:cNvSpPr>
            <p:nvPr/>
          </p:nvSpPr>
          <p:spPr bwMode="auto">
            <a:xfrm>
              <a:off x="1039" y="1206"/>
              <a:ext cx="1155" cy="12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Distribution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of    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for SAT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Scores</a:t>
              </a:r>
            </a:p>
          </p:txBody>
        </p:sp>
        <p:graphicFrame>
          <p:nvGraphicFramePr>
            <p:cNvPr id="126460" name="Object 508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664" y="1746"/>
            <a:ext cx="121" cy="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29" name="Equation" r:id="rId10" imgW="163440" imgH="163440" progId="Equation.DSMT4">
                    <p:embed/>
                  </p:oleObj>
                </mc:Choice>
                <mc:Fallback>
                  <p:oleObj name="Equation" r:id="rId10" imgW="163440" imgH="16344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64" y="1746"/>
                          <a:ext cx="121" cy="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445883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264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6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125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125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125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125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2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26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126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1264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3" dur="500"/>
                                        <p:tgtEl>
                                          <p:spTgt spid="125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7" dur="500"/>
                                        <p:tgtEl>
                                          <p:spTgt spid="125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125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5" dur="500"/>
                                        <p:tgtEl>
                                          <p:spTgt spid="125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5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5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5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5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450" grpId="0" animBg="1"/>
      <p:bldP spid="126449" grpId="0" animBg="1" autoUpdateAnimBg="0"/>
      <p:bldP spid="125993" grpId="0" autoUpdateAnimBg="0"/>
      <p:bldP spid="125994" grpId="0" animBg="1"/>
      <p:bldP spid="126448" grpId="0" animBg="1"/>
      <p:bldP spid="125996" grpId="0" animBg="1"/>
      <p:bldP spid="125984" grpId="0" animBg="1"/>
      <p:bldP spid="125995" grpId="0" animBg="1"/>
      <p:bldP spid="125991" grpId="0" autoUpdateAnimBg="0"/>
      <p:bldP spid="125997" grpId="0" animBg="1"/>
      <p:bldP spid="125998" grpId="0" autoUpdateAnimBg="0"/>
      <p:bldP spid="12645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Text Box 2"/>
          <p:cNvSpPr txBox="1">
            <a:spLocks noChangeArrowheads="1"/>
          </p:cNvSpPr>
          <p:nvPr/>
        </p:nvSpPr>
        <p:spPr bwMode="auto">
          <a:xfrm>
            <a:off x="1035050" y="1593850"/>
            <a:ext cx="7377113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Step 3: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Calculate the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-value at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lower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endpoint of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	  the interval.</a:t>
            </a:r>
          </a:p>
        </p:txBody>
      </p:sp>
      <p:sp>
        <p:nvSpPr>
          <p:cNvPr id="232451" name="Text Box 3"/>
          <p:cNvSpPr txBox="1">
            <a:spLocks noChangeArrowheads="1"/>
          </p:cNvSpPr>
          <p:nvPr/>
        </p:nvSpPr>
        <p:spPr bwMode="auto">
          <a:xfrm>
            <a:off x="1022350" y="2832100"/>
            <a:ext cx="7424738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Step 4: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Find the area under the curve to the left of the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	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lower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endpoint.</a:t>
            </a:r>
          </a:p>
        </p:txBody>
      </p:sp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2814638" y="2393950"/>
            <a:ext cx="3933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(1080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MT Symbol" pitchFamily="82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1090)/14.6= - .68</a:t>
            </a:r>
          </a:p>
        </p:txBody>
      </p:sp>
      <p:sp>
        <p:nvSpPr>
          <p:cNvPr id="232453" name="Text Box 5"/>
          <p:cNvSpPr txBox="1">
            <a:spLocks noChangeArrowheads="1"/>
          </p:cNvSpPr>
          <p:nvPr/>
        </p:nvSpPr>
        <p:spPr bwMode="auto">
          <a:xfrm>
            <a:off x="2789238" y="3651250"/>
            <a:ext cx="635302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z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&lt;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-.68) =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1-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z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&lt;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-.68)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1- 0.7517 = 0.2483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32454" name="AutoShape 6"/>
          <p:cNvSpPr>
            <a:spLocks noChangeArrowheads="1"/>
          </p:cNvSpPr>
          <p:nvPr/>
        </p:nvSpPr>
        <p:spPr bwMode="auto">
          <a:xfrm rot="5400000">
            <a:off x="733425" y="172561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5" name="AutoShape 7"/>
          <p:cNvSpPr>
            <a:spLocks noChangeArrowheads="1"/>
          </p:cNvSpPr>
          <p:nvPr/>
        </p:nvSpPr>
        <p:spPr bwMode="auto">
          <a:xfrm rot="5400000">
            <a:off x="733425" y="296386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6" name="AutoShape 8"/>
          <p:cNvSpPr>
            <a:spLocks noChangeArrowheads="1"/>
          </p:cNvSpPr>
          <p:nvPr/>
        </p:nvSpPr>
        <p:spPr bwMode="auto">
          <a:xfrm rot="5400000">
            <a:off x="2524125" y="254476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7" name="AutoShape 9"/>
          <p:cNvSpPr>
            <a:spLocks noChangeArrowheads="1"/>
          </p:cNvSpPr>
          <p:nvPr/>
        </p:nvSpPr>
        <p:spPr bwMode="auto">
          <a:xfrm rot="5400000">
            <a:off x="2524125" y="378301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2607" name="Group 159"/>
          <p:cNvGrpSpPr>
            <a:grpSpLocks/>
          </p:cNvGrpSpPr>
          <p:nvPr/>
        </p:nvGrpSpPr>
        <p:grpSpPr bwMode="auto">
          <a:xfrm>
            <a:off x="2365375" y="309563"/>
            <a:ext cx="4452938" cy="519112"/>
            <a:chOff x="1490" y="123"/>
            <a:chExt cx="2805" cy="327"/>
          </a:xfrm>
        </p:grpSpPr>
        <p:sp>
          <p:nvSpPr>
            <p:cNvPr id="232608" name="Text Box 160"/>
            <p:cNvSpPr txBox="1">
              <a:spLocks noChangeArrowheads="1"/>
            </p:cNvSpPr>
            <p:nvPr/>
          </p:nvSpPr>
          <p:spPr bwMode="auto">
            <a:xfrm>
              <a:off x="1490" y="123"/>
              <a:ext cx="2805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    </a:t>
              </a:r>
            </a:p>
          </p:txBody>
        </p:sp>
        <p:graphicFrame>
          <p:nvGraphicFramePr>
            <p:cNvPr id="232609" name="Object 161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061" y="219"/>
            <a:ext cx="133" cy="1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0050" name="Equation" r:id="rId4" imgW="163440" imgH="163440" progId="Equation.2">
                    <p:embed/>
                  </p:oleObj>
                </mc:Choice>
                <mc:Fallback>
                  <p:oleObj name="Equation" r:id="rId4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1" y="219"/>
                          <a:ext cx="133" cy="1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2610" name="Rectangle 162"/>
          <p:cNvSpPr>
            <a:spLocks noChangeArrowheads="1"/>
          </p:cNvSpPr>
          <p:nvPr/>
        </p:nvSpPr>
        <p:spPr bwMode="auto">
          <a:xfrm>
            <a:off x="677863" y="1106488"/>
            <a:ext cx="5770562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</p:spTree>
    <p:extLst>
      <p:ext uri="{BB962C8B-B14F-4D97-AF65-F5344CB8AC3E}">
        <p14:creationId xmlns:p14="http://schemas.microsoft.com/office/powerpoint/2010/main" val="388351402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324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232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2324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6" dur="500"/>
                                        <p:tgtEl>
                                          <p:spTgt spid="2324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500"/>
                                        <p:tgtEl>
                                          <p:spTgt spid="232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500"/>
                                        <p:tgtEl>
                                          <p:spTgt spid="2324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0" grpId="0" autoUpdateAnimBg="0"/>
      <p:bldP spid="232451" grpId="0" autoUpdateAnimBg="0"/>
      <p:bldP spid="232452" grpId="0" autoUpdateAnimBg="0"/>
      <p:bldP spid="232453" grpId="0" autoUpdateAnimBg="0"/>
      <p:bldP spid="232454" grpId="0" animBg="1"/>
      <p:bldP spid="232455" grpId="0" animBg="1"/>
      <p:bldP spid="232456" grpId="0" animBg="1"/>
      <p:bldP spid="23245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909" name="Group 453"/>
          <p:cNvGrpSpPr>
            <a:grpSpLocks/>
          </p:cNvGrpSpPr>
          <p:nvPr/>
        </p:nvGrpSpPr>
        <p:grpSpPr bwMode="auto">
          <a:xfrm>
            <a:off x="550863" y="166688"/>
            <a:ext cx="7772400" cy="814387"/>
            <a:chOff x="431" y="33"/>
            <a:chExt cx="4896" cy="513"/>
          </a:xfrm>
        </p:grpSpPr>
        <p:sp>
          <p:nvSpPr>
            <p:cNvPr id="147910" name="Rectangle 454"/>
            <p:cNvSpPr>
              <a:spLocks noChangeArrowheads="1"/>
            </p:cNvSpPr>
            <p:nvPr/>
          </p:nvSpPr>
          <p:spPr bwMode="auto">
            <a:xfrm>
              <a:off x="431" y="3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    </a:t>
              </a:r>
              <a:r>
                <a:rPr lang="en-US" sz="1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</a:t>
              </a:r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for SAT Scores</a:t>
              </a:r>
            </a:p>
          </p:txBody>
        </p:sp>
        <p:graphicFrame>
          <p:nvGraphicFramePr>
            <p:cNvPr id="147911" name="Object 45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3310" y="243"/>
            <a:ext cx="157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1074" name="Equation" r:id="rId4" imgW="163440" imgH="163440" progId="Equation.2">
                    <p:embed/>
                  </p:oleObj>
                </mc:Choice>
                <mc:Fallback>
                  <p:oleObj name="Equation" r:id="rId4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0" y="243"/>
                          <a:ext cx="157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7912" name="Rectangle 456"/>
          <p:cNvSpPr>
            <a:spLocks noChangeArrowheads="1"/>
          </p:cNvSpPr>
          <p:nvPr/>
        </p:nvSpPr>
        <p:spPr bwMode="auto">
          <a:xfrm>
            <a:off x="1428750" y="1701800"/>
            <a:ext cx="6343650" cy="40005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147913" name="Object 457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72325" y="4903788"/>
          <a:ext cx="249238" cy="20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75" name="Equation" r:id="rId6" imgW="201600" imgH="188640" progId="Equation.DSMT4">
                  <p:embed/>
                </p:oleObj>
              </mc:Choice>
              <mc:Fallback>
                <p:oleObj name="Equation" r:id="rId6" imgW="201600" imgH="1886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2325" y="4903788"/>
                        <a:ext cx="249238" cy="20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915" name="Rectangle 459"/>
          <p:cNvSpPr>
            <a:spLocks noChangeArrowheads="1"/>
          </p:cNvSpPr>
          <p:nvPr/>
        </p:nvSpPr>
        <p:spPr bwMode="auto">
          <a:xfrm>
            <a:off x="3421063" y="5154613"/>
            <a:ext cx="790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1080</a:t>
            </a:r>
          </a:p>
        </p:txBody>
      </p:sp>
      <p:sp>
        <p:nvSpPr>
          <p:cNvPr id="147916" name="Rectangle 460"/>
          <p:cNvSpPr>
            <a:spLocks noChangeArrowheads="1"/>
          </p:cNvSpPr>
          <p:nvPr/>
        </p:nvSpPr>
        <p:spPr bwMode="auto">
          <a:xfrm>
            <a:off x="4297363" y="5154613"/>
            <a:ext cx="790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1090</a:t>
            </a:r>
          </a:p>
        </p:txBody>
      </p:sp>
      <p:sp>
        <p:nvSpPr>
          <p:cNvPr id="147917" name="Line 461"/>
          <p:cNvSpPr>
            <a:spLocks noChangeShapeType="1"/>
          </p:cNvSpPr>
          <p:nvPr/>
        </p:nvSpPr>
        <p:spPr bwMode="auto">
          <a:xfrm>
            <a:off x="2087563" y="5033963"/>
            <a:ext cx="5002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918" name="Rectangle 462"/>
          <p:cNvSpPr>
            <a:spLocks noChangeArrowheads="1"/>
          </p:cNvSpPr>
          <p:nvPr/>
        </p:nvSpPr>
        <p:spPr bwMode="auto">
          <a:xfrm>
            <a:off x="1585913" y="3922713"/>
            <a:ext cx="18589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Area = .2483</a:t>
            </a:r>
          </a:p>
        </p:txBody>
      </p:sp>
      <p:sp>
        <p:nvSpPr>
          <p:cNvPr id="147923" name="Freeform 467"/>
          <p:cNvSpPr>
            <a:spLocks/>
          </p:cNvSpPr>
          <p:nvPr/>
        </p:nvSpPr>
        <p:spPr bwMode="auto">
          <a:xfrm>
            <a:off x="2341563" y="1965325"/>
            <a:ext cx="4513262" cy="3063875"/>
          </a:xfrm>
          <a:custGeom>
            <a:avLst/>
            <a:gdLst/>
            <a:ahLst/>
            <a:cxnLst>
              <a:cxn ang="0">
                <a:pos x="1335" y="22"/>
              </a:cxn>
              <a:cxn ang="0">
                <a:pos x="1248" y="112"/>
              </a:cxn>
              <a:cxn ang="0">
                <a:pos x="1187" y="216"/>
              </a:cxn>
              <a:cxn ang="0">
                <a:pos x="1127" y="330"/>
              </a:cxn>
              <a:cxn ang="0">
                <a:pos x="1083" y="434"/>
              </a:cxn>
              <a:cxn ang="0">
                <a:pos x="1041" y="538"/>
              </a:cxn>
              <a:cxn ang="0">
                <a:pos x="1003" y="650"/>
              </a:cxn>
              <a:cxn ang="0">
                <a:pos x="967" y="758"/>
              </a:cxn>
              <a:cxn ang="0">
                <a:pos x="939" y="870"/>
              </a:cxn>
              <a:cxn ang="0">
                <a:pos x="911" y="980"/>
              </a:cxn>
              <a:cxn ang="0">
                <a:pos x="879" y="1082"/>
              </a:cxn>
              <a:cxn ang="0">
                <a:pos x="837" y="1200"/>
              </a:cxn>
              <a:cxn ang="0">
                <a:pos x="796" y="1296"/>
              </a:cxn>
              <a:cxn ang="0">
                <a:pos x="738" y="1414"/>
              </a:cxn>
              <a:cxn ang="0">
                <a:pos x="672" y="1527"/>
              </a:cxn>
              <a:cxn ang="0">
                <a:pos x="588" y="1624"/>
              </a:cxn>
              <a:cxn ang="0">
                <a:pos x="480" y="1698"/>
              </a:cxn>
              <a:cxn ang="0">
                <a:pos x="379" y="1750"/>
              </a:cxn>
              <a:cxn ang="0">
                <a:pos x="276" y="1792"/>
              </a:cxn>
              <a:cxn ang="0">
                <a:pos x="184" y="1828"/>
              </a:cxn>
              <a:cxn ang="0">
                <a:pos x="60" y="1868"/>
              </a:cxn>
              <a:cxn ang="0">
                <a:pos x="1" y="1904"/>
              </a:cxn>
              <a:cxn ang="0">
                <a:pos x="2843" y="1930"/>
              </a:cxn>
              <a:cxn ang="0">
                <a:pos x="2796" y="1864"/>
              </a:cxn>
              <a:cxn ang="0">
                <a:pos x="2715" y="1844"/>
              </a:cxn>
              <a:cxn ang="0">
                <a:pos x="2566" y="1795"/>
              </a:cxn>
              <a:cxn ang="0">
                <a:pos x="2445" y="1751"/>
              </a:cxn>
              <a:cxn ang="0">
                <a:pos x="2331" y="1700"/>
              </a:cxn>
              <a:cxn ang="0">
                <a:pos x="2283" y="1666"/>
              </a:cxn>
              <a:cxn ang="0">
                <a:pos x="2200" y="1591"/>
              </a:cxn>
              <a:cxn ang="0">
                <a:pos x="2131" y="1504"/>
              </a:cxn>
              <a:cxn ang="0">
                <a:pos x="2069" y="1404"/>
              </a:cxn>
              <a:cxn ang="0">
                <a:pos x="2035" y="1336"/>
              </a:cxn>
              <a:cxn ang="0">
                <a:pos x="1975" y="1206"/>
              </a:cxn>
              <a:cxn ang="0">
                <a:pos x="1941" y="1118"/>
              </a:cxn>
              <a:cxn ang="0">
                <a:pos x="1913" y="1028"/>
              </a:cxn>
              <a:cxn ang="0">
                <a:pos x="1875" y="903"/>
              </a:cxn>
              <a:cxn ang="0">
                <a:pos x="1842" y="798"/>
              </a:cxn>
              <a:cxn ang="0">
                <a:pos x="1797" y="660"/>
              </a:cxn>
              <a:cxn ang="0">
                <a:pos x="1753" y="526"/>
              </a:cxn>
              <a:cxn ang="0">
                <a:pos x="1709" y="412"/>
              </a:cxn>
              <a:cxn ang="0">
                <a:pos x="1673" y="332"/>
              </a:cxn>
              <a:cxn ang="0">
                <a:pos x="1620" y="228"/>
              </a:cxn>
              <a:cxn ang="0">
                <a:pos x="1594" y="179"/>
              </a:cxn>
              <a:cxn ang="0">
                <a:pos x="1525" y="86"/>
              </a:cxn>
              <a:cxn ang="0">
                <a:pos x="1458" y="22"/>
              </a:cxn>
            </a:cxnLst>
            <a:rect l="0" t="0" r="r" b="b"/>
            <a:pathLst>
              <a:path w="2843" h="1930">
                <a:moveTo>
                  <a:pt x="1407" y="0"/>
                </a:moveTo>
                <a:lnTo>
                  <a:pt x="1371" y="2"/>
                </a:lnTo>
                <a:lnTo>
                  <a:pt x="1335" y="22"/>
                </a:lnTo>
                <a:lnTo>
                  <a:pt x="1304" y="48"/>
                </a:lnTo>
                <a:lnTo>
                  <a:pt x="1279" y="74"/>
                </a:lnTo>
                <a:lnTo>
                  <a:pt x="1248" y="112"/>
                </a:lnTo>
                <a:lnTo>
                  <a:pt x="1224" y="148"/>
                </a:lnTo>
                <a:lnTo>
                  <a:pt x="1206" y="178"/>
                </a:lnTo>
                <a:lnTo>
                  <a:pt x="1187" y="216"/>
                </a:lnTo>
                <a:lnTo>
                  <a:pt x="1164" y="250"/>
                </a:lnTo>
                <a:lnTo>
                  <a:pt x="1149" y="290"/>
                </a:lnTo>
                <a:lnTo>
                  <a:pt x="1127" y="330"/>
                </a:lnTo>
                <a:lnTo>
                  <a:pt x="1111" y="370"/>
                </a:lnTo>
                <a:lnTo>
                  <a:pt x="1097" y="404"/>
                </a:lnTo>
                <a:lnTo>
                  <a:pt x="1083" y="434"/>
                </a:lnTo>
                <a:lnTo>
                  <a:pt x="1069" y="466"/>
                </a:lnTo>
                <a:lnTo>
                  <a:pt x="1055" y="502"/>
                </a:lnTo>
                <a:lnTo>
                  <a:pt x="1041" y="538"/>
                </a:lnTo>
                <a:lnTo>
                  <a:pt x="1027" y="580"/>
                </a:lnTo>
                <a:lnTo>
                  <a:pt x="1013" y="614"/>
                </a:lnTo>
                <a:lnTo>
                  <a:pt x="1003" y="650"/>
                </a:lnTo>
                <a:lnTo>
                  <a:pt x="989" y="686"/>
                </a:lnTo>
                <a:lnTo>
                  <a:pt x="977" y="724"/>
                </a:lnTo>
                <a:lnTo>
                  <a:pt x="967" y="758"/>
                </a:lnTo>
                <a:lnTo>
                  <a:pt x="957" y="792"/>
                </a:lnTo>
                <a:lnTo>
                  <a:pt x="949" y="830"/>
                </a:lnTo>
                <a:lnTo>
                  <a:pt x="939" y="870"/>
                </a:lnTo>
                <a:lnTo>
                  <a:pt x="931" y="904"/>
                </a:lnTo>
                <a:lnTo>
                  <a:pt x="921" y="942"/>
                </a:lnTo>
                <a:lnTo>
                  <a:pt x="911" y="980"/>
                </a:lnTo>
                <a:lnTo>
                  <a:pt x="903" y="1012"/>
                </a:lnTo>
                <a:lnTo>
                  <a:pt x="891" y="1050"/>
                </a:lnTo>
                <a:lnTo>
                  <a:pt x="879" y="1082"/>
                </a:lnTo>
                <a:lnTo>
                  <a:pt x="864" y="1131"/>
                </a:lnTo>
                <a:lnTo>
                  <a:pt x="849" y="1168"/>
                </a:lnTo>
                <a:lnTo>
                  <a:pt x="837" y="1200"/>
                </a:lnTo>
                <a:lnTo>
                  <a:pt x="821" y="1236"/>
                </a:lnTo>
                <a:lnTo>
                  <a:pt x="808" y="1272"/>
                </a:lnTo>
                <a:lnTo>
                  <a:pt x="796" y="1296"/>
                </a:lnTo>
                <a:lnTo>
                  <a:pt x="777" y="1336"/>
                </a:lnTo>
                <a:lnTo>
                  <a:pt x="761" y="1374"/>
                </a:lnTo>
                <a:lnTo>
                  <a:pt x="738" y="1414"/>
                </a:lnTo>
                <a:lnTo>
                  <a:pt x="719" y="1454"/>
                </a:lnTo>
                <a:lnTo>
                  <a:pt x="696" y="1492"/>
                </a:lnTo>
                <a:lnTo>
                  <a:pt x="672" y="1527"/>
                </a:lnTo>
                <a:lnTo>
                  <a:pt x="645" y="1557"/>
                </a:lnTo>
                <a:lnTo>
                  <a:pt x="624" y="1588"/>
                </a:lnTo>
                <a:lnTo>
                  <a:pt x="588" y="1624"/>
                </a:lnTo>
                <a:lnTo>
                  <a:pt x="567" y="1641"/>
                </a:lnTo>
                <a:lnTo>
                  <a:pt x="534" y="1666"/>
                </a:lnTo>
                <a:lnTo>
                  <a:pt x="480" y="1698"/>
                </a:lnTo>
                <a:lnTo>
                  <a:pt x="441" y="1722"/>
                </a:lnTo>
                <a:lnTo>
                  <a:pt x="411" y="1736"/>
                </a:lnTo>
                <a:lnTo>
                  <a:pt x="379" y="1750"/>
                </a:lnTo>
                <a:lnTo>
                  <a:pt x="345" y="1766"/>
                </a:lnTo>
                <a:lnTo>
                  <a:pt x="312" y="1780"/>
                </a:lnTo>
                <a:lnTo>
                  <a:pt x="276" y="1792"/>
                </a:lnTo>
                <a:lnTo>
                  <a:pt x="255" y="1797"/>
                </a:lnTo>
                <a:lnTo>
                  <a:pt x="225" y="1809"/>
                </a:lnTo>
                <a:lnTo>
                  <a:pt x="184" y="1828"/>
                </a:lnTo>
                <a:lnTo>
                  <a:pt x="144" y="1840"/>
                </a:lnTo>
                <a:lnTo>
                  <a:pt x="97" y="1856"/>
                </a:lnTo>
                <a:lnTo>
                  <a:pt x="60" y="1868"/>
                </a:lnTo>
                <a:lnTo>
                  <a:pt x="27" y="1876"/>
                </a:lnTo>
                <a:lnTo>
                  <a:pt x="3" y="1884"/>
                </a:lnTo>
                <a:lnTo>
                  <a:pt x="1" y="1904"/>
                </a:lnTo>
                <a:lnTo>
                  <a:pt x="0" y="1926"/>
                </a:lnTo>
                <a:lnTo>
                  <a:pt x="1" y="1930"/>
                </a:lnTo>
                <a:lnTo>
                  <a:pt x="2843" y="1930"/>
                </a:lnTo>
                <a:lnTo>
                  <a:pt x="2841" y="1902"/>
                </a:lnTo>
                <a:lnTo>
                  <a:pt x="2841" y="1874"/>
                </a:lnTo>
                <a:lnTo>
                  <a:pt x="2796" y="1864"/>
                </a:lnTo>
                <a:lnTo>
                  <a:pt x="2746" y="1852"/>
                </a:lnTo>
                <a:lnTo>
                  <a:pt x="2689" y="1838"/>
                </a:lnTo>
                <a:lnTo>
                  <a:pt x="2715" y="1844"/>
                </a:lnTo>
                <a:lnTo>
                  <a:pt x="2656" y="1825"/>
                </a:lnTo>
                <a:lnTo>
                  <a:pt x="2613" y="1813"/>
                </a:lnTo>
                <a:lnTo>
                  <a:pt x="2566" y="1795"/>
                </a:lnTo>
                <a:lnTo>
                  <a:pt x="2515" y="1778"/>
                </a:lnTo>
                <a:lnTo>
                  <a:pt x="2481" y="1768"/>
                </a:lnTo>
                <a:lnTo>
                  <a:pt x="2445" y="1751"/>
                </a:lnTo>
                <a:lnTo>
                  <a:pt x="2409" y="1736"/>
                </a:lnTo>
                <a:lnTo>
                  <a:pt x="2367" y="1714"/>
                </a:lnTo>
                <a:lnTo>
                  <a:pt x="2331" y="1700"/>
                </a:lnTo>
                <a:lnTo>
                  <a:pt x="2311" y="1686"/>
                </a:lnTo>
                <a:lnTo>
                  <a:pt x="2295" y="1676"/>
                </a:lnTo>
                <a:lnTo>
                  <a:pt x="2283" y="1666"/>
                </a:lnTo>
                <a:lnTo>
                  <a:pt x="2257" y="1648"/>
                </a:lnTo>
                <a:lnTo>
                  <a:pt x="2232" y="1624"/>
                </a:lnTo>
                <a:lnTo>
                  <a:pt x="2200" y="1591"/>
                </a:lnTo>
                <a:lnTo>
                  <a:pt x="2179" y="1570"/>
                </a:lnTo>
                <a:lnTo>
                  <a:pt x="2159" y="1542"/>
                </a:lnTo>
                <a:lnTo>
                  <a:pt x="2131" y="1504"/>
                </a:lnTo>
                <a:lnTo>
                  <a:pt x="2112" y="1468"/>
                </a:lnTo>
                <a:lnTo>
                  <a:pt x="2088" y="1432"/>
                </a:lnTo>
                <a:lnTo>
                  <a:pt x="2069" y="1404"/>
                </a:lnTo>
                <a:lnTo>
                  <a:pt x="2051" y="1364"/>
                </a:lnTo>
                <a:lnTo>
                  <a:pt x="2019" y="1308"/>
                </a:lnTo>
                <a:lnTo>
                  <a:pt x="2035" y="1336"/>
                </a:lnTo>
                <a:lnTo>
                  <a:pt x="2004" y="1278"/>
                </a:lnTo>
                <a:lnTo>
                  <a:pt x="1992" y="1240"/>
                </a:lnTo>
                <a:lnTo>
                  <a:pt x="1975" y="1206"/>
                </a:lnTo>
                <a:lnTo>
                  <a:pt x="1965" y="1172"/>
                </a:lnTo>
                <a:lnTo>
                  <a:pt x="1951" y="1144"/>
                </a:lnTo>
                <a:lnTo>
                  <a:pt x="1941" y="1118"/>
                </a:lnTo>
                <a:lnTo>
                  <a:pt x="1935" y="1096"/>
                </a:lnTo>
                <a:lnTo>
                  <a:pt x="1925" y="1064"/>
                </a:lnTo>
                <a:lnTo>
                  <a:pt x="1913" y="1028"/>
                </a:lnTo>
                <a:lnTo>
                  <a:pt x="1899" y="986"/>
                </a:lnTo>
                <a:lnTo>
                  <a:pt x="1887" y="940"/>
                </a:lnTo>
                <a:lnTo>
                  <a:pt x="1875" y="903"/>
                </a:lnTo>
                <a:lnTo>
                  <a:pt x="1861" y="862"/>
                </a:lnTo>
                <a:lnTo>
                  <a:pt x="1849" y="824"/>
                </a:lnTo>
                <a:lnTo>
                  <a:pt x="1842" y="798"/>
                </a:lnTo>
                <a:lnTo>
                  <a:pt x="1829" y="754"/>
                </a:lnTo>
                <a:lnTo>
                  <a:pt x="1815" y="710"/>
                </a:lnTo>
                <a:lnTo>
                  <a:pt x="1797" y="660"/>
                </a:lnTo>
                <a:lnTo>
                  <a:pt x="1779" y="603"/>
                </a:lnTo>
                <a:lnTo>
                  <a:pt x="1765" y="562"/>
                </a:lnTo>
                <a:lnTo>
                  <a:pt x="1753" y="526"/>
                </a:lnTo>
                <a:lnTo>
                  <a:pt x="1737" y="484"/>
                </a:lnTo>
                <a:lnTo>
                  <a:pt x="1722" y="453"/>
                </a:lnTo>
                <a:lnTo>
                  <a:pt x="1709" y="412"/>
                </a:lnTo>
                <a:lnTo>
                  <a:pt x="1695" y="390"/>
                </a:lnTo>
                <a:lnTo>
                  <a:pt x="1685" y="362"/>
                </a:lnTo>
                <a:lnTo>
                  <a:pt x="1673" y="332"/>
                </a:lnTo>
                <a:lnTo>
                  <a:pt x="1656" y="304"/>
                </a:lnTo>
                <a:lnTo>
                  <a:pt x="1637" y="264"/>
                </a:lnTo>
                <a:lnTo>
                  <a:pt x="1620" y="228"/>
                </a:lnTo>
                <a:lnTo>
                  <a:pt x="1609" y="208"/>
                </a:lnTo>
                <a:lnTo>
                  <a:pt x="1578" y="156"/>
                </a:lnTo>
                <a:lnTo>
                  <a:pt x="1594" y="179"/>
                </a:lnTo>
                <a:lnTo>
                  <a:pt x="1565" y="136"/>
                </a:lnTo>
                <a:lnTo>
                  <a:pt x="1554" y="113"/>
                </a:lnTo>
                <a:lnTo>
                  <a:pt x="1525" y="86"/>
                </a:lnTo>
                <a:lnTo>
                  <a:pt x="1499" y="56"/>
                </a:lnTo>
                <a:lnTo>
                  <a:pt x="1477" y="36"/>
                </a:lnTo>
                <a:lnTo>
                  <a:pt x="1458" y="22"/>
                </a:lnTo>
                <a:lnTo>
                  <a:pt x="1433" y="6"/>
                </a:lnTo>
                <a:lnTo>
                  <a:pt x="1408" y="4"/>
                </a:lnTo>
              </a:path>
            </a:pathLst>
          </a:cu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932" name="Freeform 476"/>
          <p:cNvSpPr>
            <a:spLocks noChangeArrowheads="1"/>
          </p:cNvSpPr>
          <p:nvPr/>
        </p:nvSpPr>
        <p:spPr bwMode="auto">
          <a:xfrm flipH="1">
            <a:off x="4551363" y="4960938"/>
            <a:ext cx="42862" cy="1920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005"/>
              </a:cxn>
            </a:cxnLst>
            <a:rect l="0" t="0" r="r" b="b"/>
            <a:pathLst>
              <a:path w="1" h="2005">
                <a:moveTo>
                  <a:pt x="0" y="0"/>
                </a:moveTo>
                <a:lnTo>
                  <a:pt x="0" y="2005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936" name="Freeform 480"/>
          <p:cNvSpPr>
            <a:spLocks/>
          </p:cNvSpPr>
          <p:nvPr/>
        </p:nvSpPr>
        <p:spPr bwMode="auto">
          <a:xfrm>
            <a:off x="2339975" y="3111500"/>
            <a:ext cx="1560513" cy="1919288"/>
          </a:xfrm>
          <a:custGeom>
            <a:avLst/>
            <a:gdLst/>
            <a:ahLst/>
            <a:cxnLst>
              <a:cxn ang="0">
                <a:pos x="983" y="1209"/>
              </a:cxn>
              <a:cxn ang="0">
                <a:pos x="2" y="1209"/>
              </a:cxn>
              <a:cxn ang="0">
                <a:pos x="2" y="1188"/>
              </a:cxn>
              <a:cxn ang="0">
                <a:pos x="0" y="1158"/>
              </a:cxn>
              <a:cxn ang="0">
                <a:pos x="23" y="1155"/>
              </a:cxn>
              <a:cxn ang="0">
                <a:pos x="44" y="1148"/>
              </a:cxn>
              <a:cxn ang="0">
                <a:pos x="118" y="1124"/>
              </a:cxn>
              <a:cxn ang="0">
                <a:pos x="185" y="1104"/>
              </a:cxn>
              <a:cxn ang="0">
                <a:pos x="274" y="1071"/>
              </a:cxn>
              <a:cxn ang="0">
                <a:pos x="383" y="1026"/>
              </a:cxn>
              <a:cxn ang="0">
                <a:pos x="491" y="972"/>
              </a:cxn>
              <a:cxn ang="0">
                <a:pos x="593" y="900"/>
              </a:cxn>
              <a:cxn ang="0">
                <a:pos x="674" y="813"/>
              </a:cxn>
              <a:cxn ang="0">
                <a:pos x="743" y="693"/>
              </a:cxn>
              <a:cxn ang="0">
                <a:pos x="812" y="555"/>
              </a:cxn>
              <a:cxn ang="0">
                <a:pos x="866" y="417"/>
              </a:cxn>
              <a:cxn ang="0">
                <a:pos x="896" y="321"/>
              </a:cxn>
              <a:cxn ang="0">
                <a:pos x="923" y="215"/>
              </a:cxn>
              <a:cxn ang="0">
                <a:pos x="950" y="114"/>
              </a:cxn>
              <a:cxn ang="0">
                <a:pos x="983" y="0"/>
              </a:cxn>
            </a:cxnLst>
            <a:rect l="0" t="0" r="r" b="b"/>
            <a:pathLst>
              <a:path w="983" h="1209">
                <a:moveTo>
                  <a:pt x="983" y="1209"/>
                </a:moveTo>
                <a:lnTo>
                  <a:pt x="2" y="1209"/>
                </a:lnTo>
                <a:lnTo>
                  <a:pt x="2" y="1188"/>
                </a:lnTo>
                <a:lnTo>
                  <a:pt x="0" y="1158"/>
                </a:lnTo>
                <a:lnTo>
                  <a:pt x="23" y="1155"/>
                </a:lnTo>
                <a:lnTo>
                  <a:pt x="44" y="1148"/>
                </a:lnTo>
                <a:lnTo>
                  <a:pt x="118" y="1124"/>
                </a:lnTo>
                <a:lnTo>
                  <a:pt x="185" y="1104"/>
                </a:lnTo>
                <a:lnTo>
                  <a:pt x="274" y="1071"/>
                </a:lnTo>
                <a:lnTo>
                  <a:pt x="383" y="1026"/>
                </a:lnTo>
                <a:lnTo>
                  <a:pt x="491" y="972"/>
                </a:lnTo>
                <a:lnTo>
                  <a:pt x="593" y="900"/>
                </a:lnTo>
                <a:lnTo>
                  <a:pt x="674" y="813"/>
                </a:lnTo>
                <a:lnTo>
                  <a:pt x="743" y="693"/>
                </a:lnTo>
                <a:lnTo>
                  <a:pt x="812" y="555"/>
                </a:lnTo>
                <a:lnTo>
                  <a:pt x="866" y="417"/>
                </a:lnTo>
                <a:lnTo>
                  <a:pt x="896" y="321"/>
                </a:lnTo>
                <a:lnTo>
                  <a:pt x="923" y="215"/>
                </a:lnTo>
                <a:lnTo>
                  <a:pt x="950" y="114"/>
                </a:lnTo>
                <a:lnTo>
                  <a:pt x="983" y="0"/>
                </a:lnTo>
              </a:path>
            </a:pathLst>
          </a:custGeom>
          <a:gradFill rotWithShape="0">
            <a:gsLst>
              <a:gs pos="0">
                <a:srgbClr val="00A2DC"/>
              </a:gs>
              <a:gs pos="100000">
                <a:srgbClr val="00A2DC">
                  <a:gamma/>
                  <a:shade val="46275"/>
                  <a:invGamma/>
                </a:srgbClr>
              </a:gs>
            </a:gsLst>
            <a:lin ang="0" scaled="1"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47925" name="Group 469"/>
          <p:cNvGrpSpPr>
            <a:grpSpLocks/>
          </p:cNvGrpSpPr>
          <p:nvPr/>
        </p:nvGrpSpPr>
        <p:grpSpPr bwMode="auto">
          <a:xfrm>
            <a:off x="2239963" y="1893888"/>
            <a:ext cx="4759325" cy="2952750"/>
            <a:chOff x="1195" y="1177"/>
            <a:chExt cx="2998" cy="1860"/>
          </a:xfrm>
        </p:grpSpPr>
        <p:sp>
          <p:nvSpPr>
            <p:cNvPr id="147926" name="Arc 470"/>
            <p:cNvSpPr>
              <a:spLocks/>
            </p:cNvSpPr>
            <p:nvPr/>
          </p:nvSpPr>
          <p:spPr bwMode="auto">
            <a:xfrm rot="4500000">
              <a:off x="2955" y="2310"/>
              <a:ext cx="806" cy="270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9428 w 19428"/>
                <a:gd name="T1" fmla="*/ 9440 h 21600"/>
                <a:gd name="T2" fmla="*/ 0 w 19428"/>
                <a:gd name="T3" fmla="*/ 21600 h 21600"/>
                <a:gd name="T4" fmla="*/ 0 w 1942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28" h="21600" fill="none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</a:path>
                <a:path w="19428" h="21600" stroke="0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927" name="Arc 471"/>
            <p:cNvSpPr>
              <a:spLocks/>
            </p:cNvSpPr>
            <p:nvPr/>
          </p:nvSpPr>
          <p:spPr bwMode="auto">
            <a:xfrm rot="720000">
              <a:off x="3466" y="2872"/>
              <a:ext cx="727" cy="165"/>
            </a:xfrm>
            <a:custGeom>
              <a:avLst/>
              <a:gdLst>
                <a:gd name="G0" fmla="+- 21038 0 0"/>
                <a:gd name="G1" fmla="+- 0 0 0"/>
                <a:gd name="G2" fmla="+- 21600 0 0"/>
                <a:gd name="T0" fmla="*/ 18899 w 21038"/>
                <a:gd name="T1" fmla="*/ 21494 h 21494"/>
                <a:gd name="T2" fmla="*/ 0 w 21038"/>
                <a:gd name="T3" fmla="*/ 4895 h 21494"/>
                <a:gd name="T4" fmla="*/ 21038 w 21038"/>
                <a:gd name="T5" fmla="*/ 0 h 21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8" h="21494" fill="none" extrusionOk="0">
                  <a:moveTo>
                    <a:pt x="18899" y="21493"/>
                  </a:moveTo>
                  <a:cubicBezTo>
                    <a:pt x="9695" y="20577"/>
                    <a:pt x="2096" y="13903"/>
                    <a:pt x="-1" y="4895"/>
                  </a:cubicBezTo>
                </a:path>
                <a:path w="21038" h="21494" stroke="0" extrusionOk="0">
                  <a:moveTo>
                    <a:pt x="18899" y="21493"/>
                  </a:moveTo>
                  <a:cubicBezTo>
                    <a:pt x="9695" y="20577"/>
                    <a:pt x="2096" y="13903"/>
                    <a:pt x="-1" y="4895"/>
                  </a:cubicBezTo>
                  <a:lnTo>
                    <a:pt x="21038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928" name="Arc 472"/>
            <p:cNvSpPr>
              <a:spLocks/>
            </p:cNvSpPr>
            <p:nvPr/>
          </p:nvSpPr>
          <p:spPr bwMode="auto">
            <a:xfrm rot="6300000">
              <a:off x="1950" y="1543"/>
              <a:ext cx="956" cy="224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929" name="Arc 473"/>
            <p:cNvSpPr>
              <a:spLocks/>
            </p:cNvSpPr>
            <p:nvPr/>
          </p:nvSpPr>
          <p:spPr bwMode="auto">
            <a:xfrm rot="16980000">
              <a:off x="1574" y="2304"/>
              <a:ext cx="790" cy="284"/>
            </a:xfrm>
            <a:custGeom>
              <a:avLst/>
              <a:gdLst>
                <a:gd name="G0" fmla="+- 19433 0 0"/>
                <a:gd name="G1" fmla="+- 0 0 0"/>
                <a:gd name="G2" fmla="+- 21600 0 0"/>
                <a:gd name="T0" fmla="*/ 19433 w 19433"/>
                <a:gd name="T1" fmla="*/ 21600 h 21600"/>
                <a:gd name="T2" fmla="*/ 0 w 19433"/>
                <a:gd name="T3" fmla="*/ 9430 h 21600"/>
                <a:gd name="T4" fmla="*/ 19433 w 1943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33" h="21600" fill="none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</a:path>
                <a:path w="19433" h="21600" stroke="0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  <a:lnTo>
                    <a:pt x="19433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930" name="Arc 474"/>
            <p:cNvSpPr>
              <a:spLocks/>
            </p:cNvSpPr>
            <p:nvPr/>
          </p:nvSpPr>
          <p:spPr bwMode="auto">
            <a:xfrm rot="15300000">
              <a:off x="2411" y="1545"/>
              <a:ext cx="957" cy="225"/>
            </a:xfrm>
            <a:custGeom>
              <a:avLst/>
              <a:gdLst>
                <a:gd name="G0" fmla="+- 0 0 0"/>
                <a:gd name="G1" fmla="+- 96 0 0"/>
                <a:gd name="G2" fmla="+- 21600 0 0"/>
                <a:gd name="T0" fmla="*/ 21600 w 21600"/>
                <a:gd name="T1" fmla="*/ 0 h 21696"/>
                <a:gd name="T2" fmla="*/ 0 w 21600"/>
                <a:gd name="T3" fmla="*/ 21696 h 21696"/>
                <a:gd name="T4" fmla="*/ 0 w 21600"/>
                <a:gd name="T5" fmla="*/ 96 h 2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96" fill="none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</a:path>
                <a:path w="21600" h="21696" stroke="0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  <a:lnTo>
                    <a:pt x="0" y="96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931" name="Arc 475"/>
            <p:cNvSpPr>
              <a:spLocks/>
            </p:cNvSpPr>
            <p:nvPr/>
          </p:nvSpPr>
          <p:spPr bwMode="auto">
            <a:xfrm rot="20700000">
              <a:off x="1195" y="2859"/>
              <a:ext cx="697" cy="164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0693 w 20693"/>
                <a:gd name="T1" fmla="*/ 6194 h 21576"/>
                <a:gd name="T2" fmla="*/ 1014 w 20693"/>
                <a:gd name="T3" fmla="*/ 21576 h 21576"/>
                <a:gd name="T4" fmla="*/ 0 w 20693"/>
                <a:gd name="T5" fmla="*/ 0 h 2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93" h="21576" fill="none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</a:path>
                <a:path w="20693" h="21576" stroke="0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7934" name="Freeform 478"/>
          <p:cNvSpPr>
            <a:spLocks noChangeArrowheads="1"/>
          </p:cNvSpPr>
          <p:nvPr/>
        </p:nvSpPr>
        <p:spPr bwMode="auto">
          <a:xfrm>
            <a:off x="3902075" y="3101975"/>
            <a:ext cx="42863" cy="2003425"/>
          </a:xfrm>
          <a:custGeom>
            <a:avLst/>
            <a:gdLst/>
            <a:ahLst/>
            <a:cxnLst>
              <a:cxn ang="0">
                <a:pos x="0" y="1226"/>
              </a:cxn>
              <a:cxn ang="0">
                <a:pos x="0" y="0"/>
              </a:cxn>
            </a:cxnLst>
            <a:rect l="0" t="0" r="r" b="b"/>
            <a:pathLst>
              <a:path w="1" h="1226">
                <a:moveTo>
                  <a:pt x="0" y="122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935" name="Line 479"/>
          <p:cNvSpPr>
            <a:spLocks noChangeShapeType="1"/>
          </p:cNvSpPr>
          <p:nvPr/>
        </p:nvSpPr>
        <p:spPr bwMode="auto">
          <a:xfrm>
            <a:off x="3295650" y="4330700"/>
            <a:ext cx="241300" cy="422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7937" name="Object 481">
            <a:hlinkClick r:id="" action="ppaction://ole?verb=0"/>
          </p:cNvPr>
          <p:cNvGraphicFramePr>
            <a:graphicFrameLocks/>
          </p:cNvGraphicFramePr>
          <p:nvPr/>
        </p:nvGraphicFramePr>
        <p:xfrm>
          <a:off x="5464175" y="2287588"/>
          <a:ext cx="11652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76" name="Equation" r:id="rId8" imgW="583920" imgH="190440" progId="Equation.DSMT4">
                  <p:embed/>
                </p:oleObj>
              </mc:Choice>
              <mc:Fallback>
                <p:oleObj name="Equation" r:id="rId8" imgW="583920" imgH="1904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2287588"/>
                        <a:ext cx="116522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938" name="AutoShape 482"/>
          <p:cNvSpPr>
            <a:spLocks noChangeArrowheads="1"/>
          </p:cNvSpPr>
          <p:nvPr/>
        </p:nvSpPr>
        <p:spPr bwMode="auto">
          <a:xfrm rot="5400000">
            <a:off x="1171575" y="41338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939" name="AutoShape 483"/>
          <p:cNvSpPr>
            <a:spLocks noChangeArrowheads="1"/>
          </p:cNvSpPr>
          <p:nvPr/>
        </p:nvSpPr>
        <p:spPr bwMode="auto">
          <a:xfrm rot="5400000">
            <a:off x="1171575" y="22098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7940" name="Rectangle 484"/>
          <p:cNvSpPr>
            <a:spLocks noChangeArrowheads="1"/>
          </p:cNvSpPr>
          <p:nvPr/>
        </p:nvSpPr>
        <p:spPr bwMode="auto">
          <a:xfrm>
            <a:off x="677863" y="1106488"/>
            <a:ext cx="5770562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  <p:grpSp>
        <p:nvGrpSpPr>
          <p:cNvPr id="147941" name="Group 485"/>
          <p:cNvGrpSpPr>
            <a:grpSpLocks/>
          </p:cNvGrpSpPr>
          <p:nvPr/>
        </p:nvGrpSpPr>
        <p:grpSpPr bwMode="auto">
          <a:xfrm>
            <a:off x="1649413" y="1787525"/>
            <a:ext cx="1833562" cy="1917700"/>
            <a:chOff x="1039" y="1206"/>
            <a:chExt cx="1155" cy="1208"/>
          </a:xfrm>
        </p:grpSpPr>
        <p:sp>
          <p:nvSpPr>
            <p:cNvPr id="147942" name="Text Box 486"/>
            <p:cNvSpPr txBox="1">
              <a:spLocks noChangeArrowheads="1"/>
            </p:cNvSpPr>
            <p:nvPr/>
          </p:nvSpPr>
          <p:spPr bwMode="auto">
            <a:xfrm>
              <a:off x="1039" y="1206"/>
              <a:ext cx="1155" cy="12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Distribution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of    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for SAT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Scores</a:t>
              </a:r>
            </a:p>
          </p:txBody>
        </p:sp>
        <p:graphicFrame>
          <p:nvGraphicFramePr>
            <p:cNvPr id="147943" name="Object 487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664" y="1746"/>
            <a:ext cx="121" cy="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1077" name="Equation" r:id="rId10" imgW="163440" imgH="163440" progId="Equation.DSMT4">
                    <p:embed/>
                  </p:oleObj>
                </mc:Choice>
                <mc:Fallback>
                  <p:oleObj name="Equation" r:id="rId10" imgW="163440" imgH="16344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64" y="1746"/>
                          <a:ext cx="121" cy="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24796736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479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147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500"/>
                                        <p:tgtEl>
                                          <p:spTgt spid="14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147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14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4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4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14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500"/>
                            </p:stCondLst>
                            <p:childTnLst>
                              <p:par>
                                <p:cTn id="46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1479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3" dur="500"/>
                                        <p:tgtEl>
                                          <p:spTgt spid="147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7" dur="500"/>
                                        <p:tgtEl>
                                          <p:spTgt spid="147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1" dur="500"/>
                                        <p:tgtEl>
                                          <p:spTgt spid="147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5" dur="500"/>
                                        <p:tgtEl>
                                          <p:spTgt spid="147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7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7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79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79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912" grpId="0" animBg="1" autoUpdateAnimBg="0"/>
      <p:bldP spid="147915" grpId="0" autoUpdateAnimBg="0"/>
      <p:bldP spid="147916" grpId="0" autoUpdateAnimBg="0"/>
      <p:bldP spid="147917" grpId="0" animBg="1"/>
      <p:bldP spid="147918" grpId="0" autoUpdateAnimBg="0"/>
      <p:bldP spid="147923" grpId="0" animBg="1"/>
      <p:bldP spid="147932" grpId="0" animBg="1"/>
      <p:bldP spid="147936" grpId="0" animBg="1"/>
      <p:bldP spid="147934" grpId="0" animBg="1"/>
      <p:bldP spid="147935" grpId="0" animBg="1"/>
      <p:bldP spid="147938" grpId="0" animBg="1"/>
      <p:bldP spid="1479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0563" y="150813"/>
            <a:ext cx="7772400" cy="814387"/>
          </a:xfrm>
          <a:noFill/>
          <a:ln/>
        </p:spPr>
        <p:txBody>
          <a:bodyPr/>
          <a:lstStyle/>
          <a:p>
            <a:r>
              <a:rPr lang="en-US"/>
              <a:t>Chapter 7</a:t>
            </a:r>
            <a:br>
              <a:rPr lang="en-US"/>
            </a:br>
            <a:r>
              <a:rPr lang="en-US"/>
              <a:t>Sampling and Sampling Distributions</a:t>
            </a:r>
          </a:p>
        </p:txBody>
      </p:sp>
      <p:grpSp>
        <p:nvGrpSpPr>
          <p:cNvPr id="5151" name="Group 31"/>
          <p:cNvGrpSpPr>
            <a:grpSpLocks/>
          </p:cNvGrpSpPr>
          <p:nvPr/>
        </p:nvGrpSpPr>
        <p:grpSpPr bwMode="auto">
          <a:xfrm>
            <a:off x="654050" y="2733675"/>
            <a:ext cx="4171950" cy="457200"/>
            <a:chOff x="420" y="1605"/>
            <a:chExt cx="2628" cy="288"/>
          </a:xfrm>
        </p:grpSpPr>
        <p:graphicFrame>
          <p:nvGraphicFramePr>
            <p:cNvPr id="5142" name="Object 22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921" y="1683"/>
            <a:ext cx="127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666" name="Equation" r:id="rId4" imgW="163440" imgH="163440" progId="Equation.2">
                    <p:embed/>
                  </p:oleObj>
                </mc:Choice>
                <mc:Fallback>
                  <p:oleObj name="Equation" r:id="rId4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1" y="1683"/>
                          <a:ext cx="127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46" name="Text Box 26"/>
            <p:cNvSpPr txBox="1">
              <a:spLocks noChangeArrowheads="1"/>
            </p:cNvSpPr>
            <p:nvPr/>
          </p:nvSpPr>
          <p:spPr bwMode="auto">
            <a:xfrm>
              <a:off x="420" y="1605"/>
              <a:ext cx="2472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buClr>
                  <a:srgbClr val="66FFFF"/>
                </a:buClr>
                <a:buFont typeface="Wingdings" pitchFamily="2" charset="2"/>
                <a:buChar char="n"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Sampling Distribution of</a:t>
              </a:r>
            </a:p>
          </p:txBody>
        </p:sp>
      </p:grp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650875" y="2247900"/>
            <a:ext cx="58340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Introduction to Sampling Distributions</a:t>
            </a: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655638" y="1747838"/>
            <a:ext cx="28162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Point Estimation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660400" y="1243013"/>
            <a:ext cx="30813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Selecting a Sample</a:t>
            </a:r>
          </a:p>
        </p:txBody>
      </p:sp>
      <p:sp>
        <p:nvSpPr>
          <p:cNvPr id="5153" name="AutoShape 33"/>
          <p:cNvSpPr>
            <a:spLocks noChangeArrowheads="1"/>
          </p:cNvSpPr>
          <p:nvPr/>
        </p:nvSpPr>
        <p:spPr bwMode="auto">
          <a:xfrm rot="5400000">
            <a:off x="504825" y="137477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4" name="AutoShape 34"/>
          <p:cNvSpPr>
            <a:spLocks noChangeArrowheads="1"/>
          </p:cNvSpPr>
          <p:nvPr/>
        </p:nvSpPr>
        <p:spPr bwMode="auto">
          <a:xfrm rot="5400000">
            <a:off x="492125" y="18796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5" name="AutoShape 35"/>
          <p:cNvSpPr>
            <a:spLocks noChangeArrowheads="1"/>
          </p:cNvSpPr>
          <p:nvPr/>
        </p:nvSpPr>
        <p:spPr bwMode="auto">
          <a:xfrm rot="5400000">
            <a:off x="492125" y="237966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6" name="AutoShape 36"/>
          <p:cNvSpPr>
            <a:spLocks noChangeArrowheads="1"/>
          </p:cNvSpPr>
          <p:nvPr/>
        </p:nvSpPr>
        <p:spPr bwMode="auto">
          <a:xfrm rot="5400000">
            <a:off x="492125" y="2865438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654050" y="3782570"/>
            <a:ext cx="3984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66FFFF"/>
              </a:buClr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Other Sampling Methods</a:t>
            </a:r>
          </a:p>
        </p:txBody>
      </p:sp>
      <p:grpSp>
        <p:nvGrpSpPr>
          <p:cNvPr id="5164" name="Group 44"/>
          <p:cNvGrpSpPr>
            <a:grpSpLocks/>
          </p:cNvGrpSpPr>
          <p:nvPr/>
        </p:nvGrpSpPr>
        <p:grpSpPr bwMode="auto">
          <a:xfrm>
            <a:off x="654050" y="3243263"/>
            <a:ext cx="4176713" cy="457200"/>
            <a:chOff x="420" y="1869"/>
            <a:chExt cx="2631" cy="288"/>
          </a:xfrm>
        </p:grpSpPr>
        <p:graphicFrame>
          <p:nvGraphicFramePr>
            <p:cNvPr id="5165" name="Object 4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889" y="1956"/>
            <a:ext cx="162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667" name="Equation" r:id="rId6" imgW="176040" imgH="228600" progId="Equation.2">
                    <p:embed/>
                  </p:oleObj>
                </mc:Choice>
                <mc:Fallback>
                  <p:oleObj name="Equation" r:id="rId6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9" y="1956"/>
                          <a:ext cx="162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66" name="Text Box 46"/>
            <p:cNvSpPr txBox="1">
              <a:spLocks noChangeArrowheads="1"/>
            </p:cNvSpPr>
            <p:nvPr/>
          </p:nvSpPr>
          <p:spPr bwMode="auto">
            <a:xfrm>
              <a:off x="420" y="1869"/>
              <a:ext cx="2472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buClr>
                  <a:srgbClr val="66FFFF"/>
                </a:buClr>
                <a:buFont typeface="Wingdings" pitchFamily="2" charset="2"/>
                <a:buChar char="n"/>
              </a:pP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Sampling Distribution of</a:t>
              </a:r>
            </a:p>
          </p:txBody>
        </p:sp>
      </p:grpSp>
      <p:sp>
        <p:nvSpPr>
          <p:cNvPr id="5167" name="AutoShape 47"/>
          <p:cNvSpPr>
            <a:spLocks noChangeArrowheads="1"/>
          </p:cNvSpPr>
          <p:nvPr/>
        </p:nvSpPr>
        <p:spPr bwMode="auto">
          <a:xfrm rot="5400000">
            <a:off x="492125" y="337502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68" name="AutoShape 48"/>
          <p:cNvSpPr>
            <a:spLocks noChangeArrowheads="1"/>
          </p:cNvSpPr>
          <p:nvPr/>
        </p:nvSpPr>
        <p:spPr bwMode="auto">
          <a:xfrm rot="5400000">
            <a:off x="492125" y="3914332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370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2" dur="5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7" grpId="0" autoUpdateAnimBg="0"/>
      <p:bldP spid="5148" grpId="0" autoUpdateAnimBg="0"/>
      <p:bldP spid="5149" grpId="0" autoUpdateAnimBg="0"/>
      <p:bldP spid="5153" grpId="0" animBg="1"/>
      <p:bldP spid="5154" grpId="0" animBg="1"/>
      <p:bldP spid="5155" grpId="0" animBg="1"/>
      <p:bldP spid="5156" grpId="0" animBg="1"/>
      <p:bldP spid="5163" grpId="0" autoUpdateAnimBg="0"/>
      <p:bldP spid="5167" grpId="0" animBg="1"/>
      <p:bldP spid="516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617" name="Group 145"/>
          <p:cNvGrpSpPr>
            <a:grpSpLocks/>
          </p:cNvGrpSpPr>
          <p:nvPr/>
        </p:nvGrpSpPr>
        <p:grpSpPr bwMode="auto">
          <a:xfrm>
            <a:off x="550863" y="166688"/>
            <a:ext cx="7772400" cy="814387"/>
            <a:chOff x="431" y="33"/>
            <a:chExt cx="4896" cy="513"/>
          </a:xfrm>
        </p:grpSpPr>
        <p:sp>
          <p:nvSpPr>
            <p:cNvPr id="233618" name="Rectangle 146"/>
            <p:cNvSpPr>
              <a:spLocks noChangeArrowheads="1"/>
            </p:cNvSpPr>
            <p:nvPr/>
          </p:nvSpPr>
          <p:spPr bwMode="auto">
            <a:xfrm>
              <a:off x="431" y="3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    </a:t>
              </a:r>
              <a:r>
                <a:rPr lang="en-US" sz="1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</a:t>
              </a:r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for SAT Scores</a:t>
              </a:r>
            </a:p>
          </p:txBody>
        </p:sp>
        <p:graphicFrame>
          <p:nvGraphicFramePr>
            <p:cNvPr id="233619" name="Object 147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3310" y="243"/>
            <a:ext cx="157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2098" name="Equation" r:id="rId4" imgW="163440" imgH="163440" progId="Equation.2">
                    <p:embed/>
                  </p:oleObj>
                </mc:Choice>
                <mc:Fallback>
                  <p:oleObj name="Equation" r:id="rId4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0" y="243"/>
                          <a:ext cx="157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3620" name="Rectangle 148"/>
          <p:cNvSpPr>
            <a:spLocks noChangeArrowheads="1"/>
          </p:cNvSpPr>
          <p:nvPr/>
        </p:nvSpPr>
        <p:spPr bwMode="auto">
          <a:xfrm>
            <a:off x="2819400" y="4840288"/>
            <a:ext cx="3752850" cy="649287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33624" name="Text Box 152"/>
          <p:cNvSpPr txBox="1">
            <a:spLocks noChangeArrowheads="1"/>
          </p:cNvSpPr>
          <p:nvPr/>
        </p:nvSpPr>
        <p:spPr bwMode="auto">
          <a:xfrm>
            <a:off x="1039813" y="1598613"/>
            <a:ext cx="7485062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Step 5: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Calculate the area under the curve between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	  the lower and upper endpoints of the interval.</a:t>
            </a:r>
          </a:p>
        </p:txBody>
      </p:sp>
      <p:sp>
        <p:nvSpPr>
          <p:cNvPr id="233625" name="Text Box 153"/>
          <p:cNvSpPr txBox="1">
            <a:spLocks noChangeArrowheads="1"/>
          </p:cNvSpPr>
          <p:nvPr/>
        </p:nvSpPr>
        <p:spPr bwMode="auto">
          <a:xfrm>
            <a:off x="2325688" y="2455863"/>
            <a:ext cx="54848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(-.68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.68) =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.68)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MT Symbol" pitchFamily="82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-.68)</a:t>
            </a:r>
          </a:p>
        </p:txBody>
      </p:sp>
      <p:sp>
        <p:nvSpPr>
          <p:cNvPr id="233626" name="Text Box 154"/>
          <p:cNvSpPr txBox="1">
            <a:spLocks noChangeArrowheads="1"/>
          </p:cNvSpPr>
          <p:nvPr/>
        </p:nvSpPr>
        <p:spPr bwMode="auto">
          <a:xfrm>
            <a:off x="4476750" y="2894013"/>
            <a:ext cx="21351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= .7517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MT Symbol" pitchFamily="82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.2483</a:t>
            </a:r>
          </a:p>
        </p:txBody>
      </p:sp>
      <p:sp>
        <p:nvSpPr>
          <p:cNvPr id="233627" name="Text Box 155"/>
          <p:cNvSpPr txBox="1">
            <a:spLocks noChangeArrowheads="1"/>
          </p:cNvSpPr>
          <p:nvPr/>
        </p:nvSpPr>
        <p:spPr bwMode="auto">
          <a:xfrm>
            <a:off x="4483100" y="3294063"/>
            <a:ext cx="12065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=  .5034</a:t>
            </a:r>
          </a:p>
        </p:txBody>
      </p:sp>
      <p:sp>
        <p:nvSpPr>
          <p:cNvPr id="233628" name="Text Box 156"/>
          <p:cNvSpPr txBox="1">
            <a:spLocks noChangeArrowheads="1"/>
          </p:cNvSpPr>
          <p:nvPr/>
        </p:nvSpPr>
        <p:spPr bwMode="auto">
          <a:xfrm>
            <a:off x="1066800" y="3884613"/>
            <a:ext cx="7340600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 probability that the sample mean SAT score will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be between 1080 and 1100 is:</a:t>
            </a:r>
          </a:p>
        </p:txBody>
      </p:sp>
      <p:sp>
        <p:nvSpPr>
          <p:cNvPr id="233629" name="AutoShape 157"/>
          <p:cNvSpPr>
            <a:spLocks noChangeArrowheads="1"/>
          </p:cNvSpPr>
          <p:nvPr/>
        </p:nvSpPr>
        <p:spPr bwMode="auto">
          <a:xfrm rot="5400000">
            <a:off x="733425" y="171132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630" name="AutoShape 158"/>
          <p:cNvSpPr>
            <a:spLocks noChangeArrowheads="1"/>
          </p:cNvSpPr>
          <p:nvPr/>
        </p:nvSpPr>
        <p:spPr bwMode="auto">
          <a:xfrm rot="5400000">
            <a:off x="1952625" y="256857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3635" name="Group 163"/>
          <p:cNvGrpSpPr>
            <a:grpSpLocks/>
          </p:cNvGrpSpPr>
          <p:nvPr/>
        </p:nvGrpSpPr>
        <p:grpSpPr bwMode="auto">
          <a:xfrm>
            <a:off x="2828925" y="4918075"/>
            <a:ext cx="3716338" cy="457200"/>
            <a:chOff x="1782" y="3098"/>
            <a:chExt cx="2341" cy="288"/>
          </a:xfrm>
        </p:grpSpPr>
        <p:sp>
          <p:nvSpPr>
            <p:cNvPr id="233631" name="Rectangle 159"/>
            <p:cNvSpPr>
              <a:spLocks noChangeArrowheads="1"/>
            </p:cNvSpPr>
            <p:nvPr/>
          </p:nvSpPr>
          <p:spPr bwMode="auto">
            <a:xfrm>
              <a:off x="1782" y="3098"/>
              <a:ext cx="2341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P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(1080 </a:t>
              </a:r>
              <a:r>
                <a:rPr lang="en-US" sz="24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&lt;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</a:t>
              </a:r>
              <a:r>
                <a:rPr lang="en-US" sz="24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&lt;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1100) = .5034</a:t>
              </a:r>
            </a:p>
          </p:txBody>
        </p:sp>
        <p:graphicFrame>
          <p:nvGraphicFramePr>
            <p:cNvPr id="233632" name="Object 160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638" y="3169"/>
            <a:ext cx="132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2099" name="Equation" r:id="rId6" imgW="163440" imgH="163440" progId="Equation.2">
                    <p:embed/>
                  </p:oleObj>
                </mc:Choice>
                <mc:Fallback>
                  <p:oleObj name="Equation" r:id="rId6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38" y="3169"/>
                          <a:ext cx="132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3634" name="Rectangle 162"/>
          <p:cNvSpPr>
            <a:spLocks noChangeArrowheads="1"/>
          </p:cNvSpPr>
          <p:nvPr/>
        </p:nvSpPr>
        <p:spPr bwMode="auto">
          <a:xfrm>
            <a:off x="677863" y="1106488"/>
            <a:ext cx="5770562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</p:spTree>
    <p:extLst>
      <p:ext uri="{BB962C8B-B14F-4D97-AF65-F5344CB8AC3E}">
        <p14:creationId xmlns:p14="http://schemas.microsoft.com/office/powerpoint/2010/main" val="351633854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336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233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2336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3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3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7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3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3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3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3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" dur="500"/>
                                        <p:tgtEl>
                                          <p:spTgt spid="233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3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500"/>
                            </p:stCondLst>
                            <p:childTnLst>
                              <p:par>
                                <p:cTn id="42" presetID="17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3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3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620" grpId="0" animBg="1"/>
      <p:bldP spid="233624" grpId="0" autoUpdateAnimBg="0"/>
      <p:bldP spid="233625" grpId="0" autoUpdateAnimBg="0"/>
      <p:bldP spid="233626" grpId="0" autoUpdateAnimBg="0"/>
      <p:bldP spid="233627" grpId="0" autoUpdateAnimBg="0"/>
      <p:bldP spid="233628" grpId="0" autoUpdateAnimBg="0"/>
      <p:bldP spid="233629" grpId="0" animBg="1"/>
      <p:bldP spid="23363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969" name="Rectangle 465"/>
          <p:cNvSpPr>
            <a:spLocks noChangeArrowheads="1"/>
          </p:cNvSpPr>
          <p:nvPr/>
        </p:nvSpPr>
        <p:spPr bwMode="auto">
          <a:xfrm>
            <a:off x="1428750" y="874502"/>
            <a:ext cx="6343650" cy="40005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49509" name="Freeform 5"/>
          <p:cNvSpPr>
            <a:spLocks/>
          </p:cNvSpPr>
          <p:nvPr/>
        </p:nvSpPr>
        <p:spPr bwMode="auto">
          <a:xfrm>
            <a:off x="2317750" y="1138027"/>
            <a:ext cx="4514850" cy="3048000"/>
          </a:xfrm>
          <a:custGeom>
            <a:avLst/>
            <a:gdLst/>
            <a:ahLst/>
            <a:cxnLst>
              <a:cxn ang="0">
                <a:pos x="1356" y="20"/>
              </a:cxn>
              <a:cxn ang="0">
                <a:pos x="1264" y="108"/>
              </a:cxn>
              <a:cxn ang="0">
                <a:pos x="1204" y="216"/>
              </a:cxn>
              <a:cxn ang="0">
                <a:pos x="1150" y="324"/>
              </a:cxn>
              <a:cxn ang="0">
                <a:pos x="1108" y="432"/>
              </a:cxn>
              <a:cxn ang="0">
                <a:pos x="1072" y="530"/>
              </a:cxn>
              <a:cxn ang="0">
                <a:pos x="1030" y="650"/>
              </a:cxn>
              <a:cxn ang="0">
                <a:pos x="982" y="750"/>
              </a:cxn>
              <a:cxn ang="0">
                <a:pos x="950" y="866"/>
              </a:cxn>
              <a:cxn ang="0">
                <a:pos x="924" y="982"/>
              </a:cxn>
              <a:cxn ang="0">
                <a:pos x="896" y="1074"/>
              </a:cxn>
              <a:cxn ang="0">
                <a:pos x="856" y="1194"/>
              </a:cxn>
              <a:cxn ang="0">
                <a:pos x="812" y="1292"/>
              </a:cxn>
              <a:cxn ang="0">
                <a:pos x="756" y="1414"/>
              </a:cxn>
              <a:cxn ang="0">
                <a:pos x="686" y="1524"/>
              </a:cxn>
              <a:cxn ang="0">
                <a:pos x="604" y="1620"/>
              </a:cxn>
              <a:cxn ang="0">
                <a:pos x="508" y="1686"/>
              </a:cxn>
              <a:cxn ang="0">
                <a:pos x="392" y="1748"/>
              </a:cxn>
              <a:cxn ang="0">
                <a:pos x="292" y="1788"/>
              </a:cxn>
              <a:cxn ang="0">
                <a:pos x="200" y="1824"/>
              </a:cxn>
              <a:cxn ang="0">
                <a:pos x="76" y="1864"/>
              </a:cxn>
              <a:cxn ang="0">
                <a:pos x="0" y="1886"/>
              </a:cxn>
              <a:cxn ang="0">
                <a:pos x="2844" y="1918"/>
              </a:cxn>
              <a:cxn ang="0">
                <a:pos x="2794" y="1862"/>
              </a:cxn>
              <a:cxn ang="0">
                <a:pos x="2698" y="1834"/>
              </a:cxn>
              <a:cxn ang="0">
                <a:pos x="2578" y="1796"/>
              </a:cxn>
              <a:cxn ang="0">
                <a:pos x="2444" y="1742"/>
              </a:cxn>
              <a:cxn ang="0">
                <a:pos x="2338" y="1694"/>
              </a:cxn>
              <a:cxn ang="0">
                <a:pos x="2280" y="1656"/>
              </a:cxn>
              <a:cxn ang="0">
                <a:pos x="2212" y="1596"/>
              </a:cxn>
              <a:cxn ang="0">
                <a:pos x="2134" y="1494"/>
              </a:cxn>
              <a:cxn ang="0">
                <a:pos x="2078" y="1390"/>
              </a:cxn>
              <a:cxn ang="0">
                <a:pos x="2034" y="1308"/>
              </a:cxn>
              <a:cxn ang="0">
                <a:pos x="1994" y="1218"/>
              </a:cxn>
              <a:cxn ang="0">
                <a:pos x="1952" y="1108"/>
              </a:cxn>
              <a:cxn ang="0">
                <a:pos x="1922" y="1016"/>
              </a:cxn>
              <a:cxn ang="0">
                <a:pos x="1886" y="896"/>
              </a:cxn>
              <a:cxn ang="0">
                <a:pos x="1858" y="794"/>
              </a:cxn>
              <a:cxn ang="0">
                <a:pos x="1808" y="654"/>
              </a:cxn>
              <a:cxn ang="0">
                <a:pos x="1762" y="530"/>
              </a:cxn>
              <a:cxn ang="0">
                <a:pos x="1716" y="408"/>
              </a:cxn>
              <a:cxn ang="0">
                <a:pos x="1684" y="336"/>
              </a:cxn>
              <a:cxn ang="0">
                <a:pos x="1636" y="224"/>
              </a:cxn>
              <a:cxn ang="0">
                <a:pos x="1594" y="152"/>
              </a:cxn>
              <a:cxn ang="0">
                <a:pos x="1610" y="188"/>
              </a:cxn>
              <a:cxn ang="0">
                <a:pos x="1588" y="156"/>
              </a:cxn>
              <a:cxn ang="0">
                <a:pos x="1516" y="56"/>
              </a:cxn>
              <a:cxn ang="0">
                <a:pos x="1450" y="6"/>
              </a:cxn>
            </a:cxnLst>
            <a:rect l="0" t="0" r="r" b="b"/>
            <a:pathLst>
              <a:path w="2844" h="1920">
                <a:moveTo>
                  <a:pt x="1424" y="0"/>
                </a:moveTo>
                <a:lnTo>
                  <a:pt x="1388" y="8"/>
                </a:lnTo>
                <a:lnTo>
                  <a:pt x="1356" y="20"/>
                </a:lnTo>
                <a:lnTo>
                  <a:pt x="1320" y="44"/>
                </a:lnTo>
                <a:lnTo>
                  <a:pt x="1300" y="76"/>
                </a:lnTo>
                <a:lnTo>
                  <a:pt x="1264" y="108"/>
                </a:lnTo>
                <a:lnTo>
                  <a:pt x="1240" y="144"/>
                </a:lnTo>
                <a:lnTo>
                  <a:pt x="1222" y="174"/>
                </a:lnTo>
                <a:lnTo>
                  <a:pt x="1204" y="216"/>
                </a:lnTo>
                <a:lnTo>
                  <a:pt x="1180" y="246"/>
                </a:lnTo>
                <a:lnTo>
                  <a:pt x="1168" y="288"/>
                </a:lnTo>
                <a:lnTo>
                  <a:pt x="1150" y="324"/>
                </a:lnTo>
                <a:lnTo>
                  <a:pt x="1132" y="368"/>
                </a:lnTo>
                <a:lnTo>
                  <a:pt x="1120" y="396"/>
                </a:lnTo>
                <a:lnTo>
                  <a:pt x="1108" y="432"/>
                </a:lnTo>
                <a:lnTo>
                  <a:pt x="1096" y="468"/>
                </a:lnTo>
                <a:lnTo>
                  <a:pt x="1084" y="504"/>
                </a:lnTo>
                <a:lnTo>
                  <a:pt x="1072" y="530"/>
                </a:lnTo>
                <a:lnTo>
                  <a:pt x="1060" y="568"/>
                </a:lnTo>
                <a:lnTo>
                  <a:pt x="1042" y="614"/>
                </a:lnTo>
                <a:lnTo>
                  <a:pt x="1030" y="650"/>
                </a:lnTo>
                <a:lnTo>
                  <a:pt x="1018" y="680"/>
                </a:lnTo>
                <a:lnTo>
                  <a:pt x="994" y="728"/>
                </a:lnTo>
                <a:lnTo>
                  <a:pt x="982" y="750"/>
                </a:lnTo>
                <a:lnTo>
                  <a:pt x="972" y="778"/>
                </a:lnTo>
                <a:lnTo>
                  <a:pt x="962" y="822"/>
                </a:lnTo>
                <a:lnTo>
                  <a:pt x="950" y="866"/>
                </a:lnTo>
                <a:lnTo>
                  <a:pt x="946" y="902"/>
                </a:lnTo>
                <a:lnTo>
                  <a:pt x="934" y="942"/>
                </a:lnTo>
                <a:lnTo>
                  <a:pt x="924" y="982"/>
                </a:lnTo>
                <a:lnTo>
                  <a:pt x="912" y="1014"/>
                </a:lnTo>
                <a:lnTo>
                  <a:pt x="904" y="1044"/>
                </a:lnTo>
                <a:lnTo>
                  <a:pt x="896" y="1074"/>
                </a:lnTo>
                <a:lnTo>
                  <a:pt x="884" y="1112"/>
                </a:lnTo>
                <a:lnTo>
                  <a:pt x="870" y="1154"/>
                </a:lnTo>
                <a:lnTo>
                  <a:pt x="856" y="1194"/>
                </a:lnTo>
                <a:lnTo>
                  <a:pt x="844" y="1226"/>
                </a:lnTo>
                <a:lnTo>
                  <a:pt x="824" y="1268"/>
                </a:lnTo>
                <a:lnTo>
                  <a:pt x="812" y="1292"/>
                </a:lnTo>
                <a:lnTo>
                  <a:pt x="796" y="1334"/>
                </a:lnTo>
                <a:lnTo>
                  <a:pt x="774" y="1376"/>
                </a:lnTo>
                <a:lnTo>
                  <a:pt x="756" y="1414"/>
                </a:lnTo>
                <a:lnTo>
                  <a:pt x="734" y="1454"/>
                </a:lnTo>
                <a:lnTo>
                  <a:pt x="712" y="1488"/>
                </a:lnTo>
                <a:lnTo>
                  <a:pt x="686" y="1524"/>
                </a:lnTo>
                <a:lnTo>
                  <a:pt x="660" y="1558"/>
                </a:lnTo>
                <a:lnTo>
                  <a:pt x="640" y="1584"/>
                </a:lnTo>
                <a:lnTo>
                  <a:pt x="604" y="1620"/>
                </a:lnTo>
                <a:lnTo>
                  <a:pt x="578" y="1638"/>
                </a:lnTo>
                <a:lnTo>
                  <a:pt x="550" y="1662"/>
                </a:lnTo>
                <a:lnTo>
                  <a:pt x="508" y="1686"/>
                </a:lnTo>
                <a:lnTo>
                  <a:pt x="462" y="1714"/>
                </a:lnTo>
                <a:lnTo>
                  <a:pt x="422" y="1732"/>
                </a:lnTo>
                <a:lnTo>
                  <a:pt x="392" y="1748"/>
                </a:lnTo>
                <a:lnTo>
                  <a:pt x="364" y="1764"/>
                </a:lnTo>
                <a:lnTo>
                  <a:pt x="328" y="1776"/>
                </a:lnTo>
                <a:lnTo>
                  <a:pt x="292" y="1788"/>
                </a:lnTo>
                <a:lnTo>
                  <a:pt x="270" y="1798"/>
                </a:lnTo>
                <a:lnTo>
                  <a:pt x="238" y="1806"/>
                </a:lnTo>
                <a:lnTo>
                  <a:pt x="200" y="1824"/>
                </a:lnTo>
                <a:lnTo>
                  <a:pt x="160" y="1836"/>
                </a:lnTo>
                <a:lnTo>
                  <a:pt x="112" y="1852"/>
                </a:lnTo>
                <a:lnTo>
                  <a:pt x="76" y="1864"/>
                </a:lnTo>
                <a:lnTo>
                  <a:pt x="46" y="1872"/>
                </a:lnTo>
                <a:lnTo>
                  <a:pt x="20" y="1878"/>
                </a:lnTo>
                <a:lnTo>
                  <a:pt x="0" y="1886"/>
                </a:lnTo>
                <a:lnTo>
                  <a:pt x="0" y="1904"/>
                </a:lnTo>
                <a:lnTo>
                  <a:pt x="2" y="1920"/>
                </a:lnTo>
                <a:lnTo>
                  <a:pt x="2844" y="1918"/>
                </a:lnTo>
                <a:lnTo>
                  <a:pt x="2844" y="1890"/>
                </a:lnTo>
                <a:lnTo>
                  <a:pt x="2842" y="1874"/>
                </a:lnTo>
                <a:lnTo>
                  <a:pt x="2794" y="1862"/>
                </a:lnTo>
                <a:lnTo>
                  <a:pt x="2764" y="1852"/>
                </a:lnTo>
                <a:lnTo>
                  <a:pt x="2734" y="1846"/>
                </a:lnTo>
                <a:lnTo>
                  <a:pt x="2698" y="1834"/>
                </a:lnTo>
                <a:lnTo>
                  <a:pt x="2668" y="1824"/>
                </a:lnTo>
                <a:lnTo>
                  <a:pt x="2630" y="1814"/>
                </a:lnTo>
                <a:lnTo>
                  <a:pt x="2578" y="1796"/>
                </a:lnTo>
                <a:lnTo>
                  <a:pt x="2536" y="1778"/>
                </a:lnTo>
                <a:lnTo>
                  <a:pt x="2492" y="1764"/>
                </a:lnTo>
                <a:lnTo>
                  <a:pt x="2444" y="1742"/>
                </a:lnTo>
                <a:lnTo>
                  <a:pt x="2408" y="1726"/>
                </a:lnTo>
                <a:lnTo>
                  <a:pt x="2368" y="1708"/>
                </a:lnTo>
                <a:lnTo>
                  <a:pt x="2338" y="1694"/>
                </a:lnTo>
                <a:lnTo>
                  <a:pt x="2316" y="1678"/>
                </a:lnTo>
                <a:lnTo>
                  <a:pt x="2300" y="1670"/>
                </a:lnTo>
                <a:lnTo>
                  <a:pt x="2280" y="1656"/>
                </a:lnTo>
                <a:lnTo>
                  <a:pt x="2264" y="1638"/>
                </a:lnTo>
                <a:lnTo>
                  <a:pt x="2244" y="1620"/>
                </a:lnTo>
                <a:lnTo>
                  <a:pt x="2212" y="1596"/>
                </a:lnTo>
                <a:lnTo>
                  <a:pt x="2194" y="1572"/>
                </a:lnTo>
                <a:lnTo>
                  <a:pt x="2164" y="1536"/>
                </a:lnTo>
                <a:lnTo>
                  <a:pt x="2134" y="1494"/>
                </a:lnTo>
                <a:lnTo>
                  <a:pt x="2116" y="1462"/>
                </a:lnTo>
                <a:lnTo>
                  <a:pt x="2096" y="1424"/>
                </a:lnTo>
                <a:lnTo>
                  <a:pt x="2078" y="1390"/>
                </a:lnTo>
                <a:lnTo>
                  <a:pt x="2064" y="1362"/>
                </a:lnTo>
                <a:lnTo>
                  <a:pt x="2052" y="1338"/>
                </a:lnTo>
                <a:lnTo>
                  <a:pt x="2034" y="1308"/>
                </a:lnTo>
                <a:lnTo>
                  <a:pt x="2022" y="1276"/>
                </a:lnTo>
                <a:lnTo>
                  <a:pt x="2008" y="1248"/>
                </a:lnTo>
                <a:lnTo>
                  <a:pt x="1994" y="1218"/>
                </a:lnTo>
                <a:lnTo>
                  <a:pt x="1980" y="1180"/>
                </a:lnTo>
                <a:lnTo>
                  <a:pt x="1966" y="1136"/>
                </a:lnTo>
                <a:lnTo>
                  <a:pt x="1952" y="1108"/>
                </a:lnTo>
                <a:lnTo>
                  <a:pt x="1944" y="1078"/>
                </a:lnTo>
                <a:lnTo>
                  <a:pt x="1934" y="1048"/>
                </a:lnTo>
                <a:lnTo>
                  <a:pt x="1922" y="1016"/>
                </a:lnTo>
                <a:lnTo>
                  <a:pt x="1910" y="982"/>
                </a:lnTo>
                <a:lnTo>
                  <a:pt x="1898" y="936"/>
                </a:lnTo>
                <a:lnTo>
                  <a:pt x="1886" y="896"/>
                </a:lnTo>
                <a:lnTo>
                  <a:pt x="1874" y="854"/>
                </a:lnTo>
                <a:lnTo>
                  <a:pt x="1864" y="818"/>
                </a:lnTo>
                <a:lnTo>
                  <a:pt x="1858" y="794"/>
                </a:lnTo>
                <a:lnTo>
                  <a:pt x="1840" y="744"/>
                </a:lnTo>
                <a:lnTo>
                  <a:pt x="1828" y="708"/>
                </a:lnTo>
                <a:lnTo>
                  <a:pt x="1808" y="654"/>
                </a:lnTo>
                <a:lnTo>
                  <a:pt x="1790" y="602"/>
                </a:lnTo>
                <a:lnTo>
                  <a:pt x="1774" y="560"/>
                </a:lnTo>
                <a:lnTo>
                  <a:pt x="1762" y="530"/>
                </a:lnTo>
                <a:lnTo>
                  <a:pt x="1750" y="494"/>
                </a:lnTo>
                <a:lnTo>
                  <a:pt x="1732" y="446"/>
                </a:lnTo>
                <a:lnTo>
                  <a:pt x="1716" y="408"/>
                </a:lnTo>
                <a:lnTo>
                  <a:pt x="1696" y="362"/>
                </a:lnTo>
                <a:lnTo>
                  <a:pt x="1706" y="384"/>
                </a:lnTo>
                <a:lnTo>
                  <a:pt x="1684" y="336"/>
                </a:lnTo>
                <a:lnTo>
                  <a:pt x="1672" y="300"/>
                </a:lnTo>
                <a:lnTo>
                  <a:pt x="1648" y="264"/>
                </a:lnTo>
                <a:lnTo>
                  <a:pt x="1636" y="224"/>
                </a:lnTo>
                <a:lnTo>
                  <a:pt x="1618" y="206"/>
                </a:lnTo>
                <a:lnTo>
                  <a:pt x="1596" y="162"/>
                </a:lnTo>
                <a:lnTo>
                  <a:pt x="1594" y="152"/>
                </a:lnTo>
                <a:lnTo>
                  <a:pt x="1576" y="136"/>
                </a:lnTo>
                <a:lnTo>
                  <a:pt x="1580" y="142"/>
                </a:lnTo>
                <a:lnTo>
                  <a:pt x="1610" y="188"/>
                </a:lnTo>
                <a:lnTo>
                  <a:pt x="1612" y="198"/>
                </a:lnTo>
                <a:lnTo>
                  <a:pt x="1600" y="172"/>
                </a:lnTo>
                <a:lnTo>
                  <a:pt x="1588" y="156"/>
                </a:lnTo>
                <a:lnTo>
                  <a:pt x="1564" y="114"/>
                </a:lnTo>
                <a:lnTo>
                  <a:pt x="1540" y="84"/>
                </a:lnTo>
                <a:lnTo>
                  <a:pt x="1516" y="56"/>
                </a:lnTo>
                <a:lnTo>
                  <a:pt x="1492" y="36"/>
                </a:lnTo>
                <a:lnTo>
                  <a:pt x="1474" y="18"/>
                </a:lnTo>
                <a:lnTo>
                  <a:pt x="1450" y="6"/>
                </a:lnTo>
                <a:lnTo>
                  <a:pt x="1424" y="0"/>
                </a:lnTo>
              </a:path>
            </a:pathLst>
          </a:custGeom>
          <a:gradFill flip="none" rotWithShape="1">
            <a:gsLst>
              <a:gs pos="200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510" name="Freeform 6"/>
          <p:cNvSpPr>
            <a:spLocks/>
          </p:cNvSpPr>
          <p:nvPr/>
        </p:nvSpPr>
        <p:spPr bwMode="auto">
          <a:xfrm>
            <a:off x="3835400" y="1136440"/>
            <a:ext cx="1484313" cy="3057525"/>
          </a:xfrm>
          <a:custGeom>
            <a:avLst/>
            <a:gdLst/>
            <a:ahLst/>
            <a:cxnLst>
              <a:cxn ang="0">
                <a:pos x="451" y="0"/>
              </a:cxn>
              <a:cxn ang="0">
                <a:pos x="485" y="5"/>
              </a:cxn>
              <a:cxn ang="0">
                <a:pos x="515" y="15"/>
              </a:cxn>
              <a:cxn ang="0">
                <a:pos x="549" y="45"/>
              </a:cxn>
              <a:cxn ang="0">
                <a:pos x="580" y="75"/>
              </a:cxn>
              <a:cxn ang="0">
                <a:pos x="606" y="109"/>
              </a:cxn>
              <a:cxn ang="0">
                <a:pos x="630" y="145"/>
              </a:cxn>
              <a:cxn ang="0">
                <a:pos x="648" y="175"/>
              </a:cxn>
              <a:cxn ang="0">
                <a:pos x="671" y="212"/>
              </a:cxn>
              <a:cxn ang="0">
                <a:pos x="692" y="249"/>
              </a:cxn>
              <a:cxn ang="0">
                <a:pos x="712" y="288"/>
              </a:cxn>
              <a:cxn ang="0">
                <a:pos x="730" y="329"/>
              </a:cxn>
              <a:cxn ang="0">
                <a:pos x="746" y="363"/>
              </a:cxn>
              <a:cxn ang="0">
                <a:pos x="760" y="396"/>
              </a:cxn>
              <a:cxn ang="0">
                <a:pos x="775" y="434"/>
              </a:cxn>
              <a:cxn ang="0">
                <a:pos x="787" y="465"/>
              </a:cxn>
              <a:cxn ang="0">
                <a:pos x="800" y="497"/>
              </a:cxn>
              <a:cxn ang="0">
                <a:pos x="812" y="530"/>
              </a:cxn>
              <a:cxn ang="0">
                <a:pos x="827" y="567"/>
              </a:cxn>
              <a:cxn ang="0">
                <a:pos x="841" y="606"/>
              </a:cxn>
              <a:cxn ang="0">
                <a:pos x="853" y="645"/>
              </a:cxn>
              <a:cxn ang="0">
                <a:pos x="866" y="681"/>
              </a:cxn>
              <a:cxn ang="0">
                <a:pos x="880" y="726"/>
              </a:cxn>
              <a:cxn ang="0">
                <a:pos x="889" y="756"/>
              </a:cxn>
              <a:cxn ang="0">
                <a:pos x="897" y="783"/>
              </a:cxn>
              <a:cxn ang="0">
                <a:pos x="910" y="822"/>
              </a:cxn>
              <a:cxn ang="0">
                <a:pos x="922" y="866"/>
              </a:cxn>
              <a:cxn ang="0">
                <a:pos x="931" y="899"/>
              </a:cxn>
              <a:cxn ang="0">
                <a:pos x="935" y="1926"/>
              </a:cxn>
              <a:cxn ang="0">
                <a:pos x="0" y="1923"/>
              </a:cxn>
              <a:cxn ang="0">
                <a:pos x="2" y="849"/>
              </a:cxn>
              <a:cxn ang="0">
                <a:pos x="19" y="797"/>
              </a:cxn>
              <a:cxn ang="0">
                <a:pos x="31" y="750"/>
              </a:cxn>
              <a:cxn ang="0">
                <a:pos x="43" y="713"/>
              </a:cxn>
              <a:cxn ang="0">
                <a:pos x="61" y="659"/>
              </a:cxn>
              <a:cxn ang="0">
                <a:pos x="76" y="609"/>
              </a:cxn>
              <a:cxn ang="0">
                <a:pos x="91" y="570"/>
              </a:cxn>
              <a:cxn ang="0">
                <a:pos x="101" y="536"/>
              </a:cxn>
              <a:cxn ang="0">
                <a:pos x="116" y="495"/>
              </a:cxn>
              <a:cxn ang="0">
                <a:pos x="130" y="461"/>
              </a:cxn>
              <a:cxn ang="0">
                <a:pos x="145" y="420"/>
              </a:cxn>
              <a:cxn ang="0">
                <a:pos x="170" y="365"/>
              </a:cxn>
              <a:cxn ang="0">
                <a:pos x="160" y="389"/>
              </a:cxn>
              <a:cxn ang="0">
                <a:pos x="182" y="336"/>
              </a:cxn>
              <a:cxn ang="0">
                <a:pos x="199" y="302"/>
              </a:cxn>
              <a:cxn ang="0">
                <a:pos x="212" y="275"/>
              </a:cxn>
              <a:cxn ang="0">
                <a:pos x="233" y="236"/>
              </a:cxn>
              <a:cxn ang="0">
                <a:pos x="244" y="213"/>
              </a:cxn>
              <a:cxn ang="0">
                <a:pos x="271" y="163"/>
              </a:cxn>
              <a:cxn ang="0">
                <a:pos x="280" y="152"/>
              </a:cxn>
              <a:cxn ang="0">
                <a:pos x="291" y="137"/>
              </a:cxn>
              <a:cxn ang="0">
                <a:pos x="287" y="143"/>
              </a:cxn>
              <a:cxn ang="0">
                <a:pos x="259" y="183"/>
              </a:cxn>
              <a:cxn ang="0">
                <a:pos x="251" y="200"/>
              </a:cxn>
              <a:cxn ang="0">
                <a:pos x="267" y="173"/>
              </a:cxn>
              <a:cxn ang="0">
                <a:pos x="274" y="158"/>
              </a:cxn>
              <a:cxn ang="0">
                <a:pos x="303" y="115"/>
              </a:cxn>
              <a:cxn ang="0">
                <a:pos x="327" y="85"/>
              </a:cxn>
              <a:cxn ang="0">
                <a:pos x="351" y="57"/>
              </a:cxn>
              <a:cxn ang="0">
                <a:pos x="373" y="36"/>
              </a:cxn>
              <a:cxn ang="0">
                <a:pos x="394" y="19"/>
              </a:cxn>
              <a:cxn ang="0">
                <a:pos x="418" y="7"/>
              </a:cxn>
              <a:cxn ang="0">
                <a:pos x="451" y="2"/>
              </a:cxn>
            </a:cxnLst>
            <a:rect l="0" t="0" r="r" b="b"/>
            <a:pathLst>
              <a:path w="935" h="1926">
                <a:moveTo>
                  <a:pt x="451" y="0"/>
                </a:moveTo>
                <a:lnTo>
                  <a:pt x="485" y="5"/>
                </a:lnTo>
                <a:lnTo>
                  <a:pt x="515" y="15"/>
                </a:lnTo>
                <a:lnTo>
                  <a:pt x="549" y="45"/>
                </a:lnTo>
                <a:lnTo>
                  <a:pt x="580" y="75"/>
                </a:lnTo>
                <a:lnTo>
                  <a:pt x="606" y="109"/>
                </a:lnTo>
                <a:lnTo>
                  <a:pt x="630" y="145"/>
                </a:lnTo>
                <a:lnTo>
                  <a:pt x="648" y="175"/>
                </a:lnTo>
                <a:lnTo>
                  <a:pt x="671" y="212"/>
                </a:lnTo>
                <a:lnTo>
                  <a:pt x="692" y="249"/>
                </a:lnTo>
                <a:lnTo>
                  <a:pt x="712" y="288"/>
                </a:lnTo>
                <a:lnTo>
                  <a:pt x="730" y="329"/>
                </a:lnTo>
                <a:lnTo>
                  <a:pt x="746" y="363"/>
                </a:lnTo>
                <a:lnTo>
                  <a:pt x="760" y="396"/>
                </a:lnTo>
                <a:lnTo>
                  <a:pt x="775" y="434"/>
                </a:lnTo>
                <a:lnTo>
                  <a:pt x="787" y="465"/>
                </a:lnTo>
                <a:lnTo>
                  <a:pt x="800" y="497"/>
                </a:lnTo>
                <a:lnTo>
                  <a:pt x="812" y="530"/>
                </a:lnTo>
                <a:lnTo>
                  <a:pt x="827" y="567"/>
                </a:lnTo>
                <a:lnTo>
                  <a:pt x="841" y="606"/>
                </a:lnTo>
                <a:lnTo>
                  <a:pt x="853" y="645"/>
                </a:lnTo>
                <a:lnTo>
                  <a:pt x="866" y="681"/>
                </a:lnTo>
                <a:lnTo>
                  <a:pt x="880" y="726"/>
                </a:lnTo>
                <a:lnTo>
                  <a:pt x="889" y="756"/>
                </a:lnTo>
                <a:lnTo>
                  <a:pt x="897" y="783"/>
                </a:lnTo>
                <a:lnTo>
                  <a:pt x="910" y="822"/>
                </a:lnTo>
                <a:lnTo>
                  <a:pt x="922" y="866"/>
                </a:lnTo>
                <a:lnTo>
                  <a:pt x="931" y="899"/>
                </a:lnTo>
                <a:lnTo>
                  <a:pt x="935" y="1926"/>
                </a:lnTo>
                <a:lnTo>
                  <a:pt x="0" y="1923"/>
                </a:lnTo>
                <a:lnTo>
                  <a:pt x="2" y="849"/>
                </a:lnTo>
                <a:lnTo>
                  <a:pt x="19" y="797"/>
                </a:lnTo>
                <a:lnTo>
                  <a:pt x="31" y="750"/>
                </a:lnTo>
                <a:lnTo>
                  <a:pt x="43" y="713"/>
                </a:lnTo>
                <a:lnTo>
                  <a:pt x="61" y="659"/>
                </a:lnTo>
                <a:lnTo>
                  <a:pt x="76" y="609"/>
                </a:lnTo>
                <a:lnTo>
                  <a:pt x="91" y="570"/>
                </a:lnTo>
                <a:lnTo>
                  <a:pt x="101" y="536"/>
                </a:lnTo>
                <a:lnTo>
                  <a:pt x="116" y="495"/>
                </a:lnTo>
                <a:lnTo>
                  <a:pt x="130" y="461"/>
                </a:lnTo>
                <a:lnTo>
                  <a:pt x="145" y="420"/>
                </a:lnTo>
                <a:lnTo>
                  <a:pt x="170" y="365"/>
                </a:lnTo>
                <a:lnTo>
                  <a:pt x="160" y="389"/>
                </a:lnTo>
                <a:lnTo>
                  <a:pt x="182" y="336"/>
                </a:lnTo>
                <a:lnTo>
                  <a:pt x="199" y="302"/>
                </a:lnTo>
                <a:lnTo>
                  <a:pt x="212" y="275"/>
                </a:lnTo>
                <a:lnTo>
                  <a:pt x="233" y="236"/>
                </a:lnTo>
                <a:lnTo>
                  <a:pt x="244" y="213"/>
                </a:lnTo>
                <a:lnTo>
                  <a:pt x="271" y="163"/>
                </a:lnTo>
                <a:lnTo>
                  <a:pt x="280" y="152"/>
                </a:lnTo>
                <a:lnTo>
                  <a:pt x="291" y="137"/>
                </a:lnTo>
                <a:lnTo>
                  <a:pt x="287" y="143"/>
                </a:lnTo>
                <a:lnTo>
                  <a:pt x="259" y="183"/>
                </a:lnTo>
                <a:lnTo>
                  <a:pt x="251" y="200"/>
                </a:lnTo>
                <a:lnTo>
                  <a:pt x="267" y="173"/>
                </a:lnTo>
                <a:lnTo>
                  <a:pt x="274" y="158"/>
                </a:lnTo>
                <a:lnTo>
                  <a:pt x="303" y="115"/>
                </a:lnTo>
                <a:lnTo>
                  <a:pt x="327" y="85"/>
                </a:lnTo>
                <a:lnTo>
                  <a:pt x="351" y="57"/>
                </a:lnTo>
                <a:lnTo>
                  <a:pt x="373" y="36"/>
                </a:lnTo>
                <a:lnTo>
                  <a:pt x="394" y="19"/>
                </a:lnTo>
                <a:lnTo>
                  <a:pt x="418" y="7"/>
                </a:lnTo>
                <a:lnTo>
                  <a:pt x="451" y="2"/>
                </a:lnTo>
              </a:path>
            </a:pathLst>
          </a:custGeom>
          <a:gradFill rotWithShape="0">
            <a:gsLst>
              <a:gs pos="0">
                <a:srgbClr val="00A2DC"/>
              </a:gs>
              <a:gs pos="50000">
                <a:srgbClr val="00A2DC">
                  <a:gamma/>
                  <a:shade val="46275"/>
                  <a:invGamma/>
                </a:srgbClr>
              </a:gs>
              <a:gs pos="100000">
                <a:srgbClr val="00A2DC"/>
              </a:gs>
            </a:gsLst>
            <a:lin ang="0" scaled="1"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49513" name="Object 9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7172325" y="4047915"/>
          <a:ext cx="268288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2" name="Equation" r:id="rId4" imgW="201600" imgH="188640" progId="Equation.DSMT4">
                  <p:embed/>
                </p:oleObj>
              </mc:Choice>
              <mc:Fallback>
                <p:oleObj name="Equation" r:id="rId4" imgW="201600" imgH="1886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2325" y="4047915"/>
                        <a:ext cx="268288" cy="23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5005388" y="4308265"/>
            <a:ext cx="790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1100</a:t>
            </a:r>
          </a:p>
        </p:txBody>
      </p:sp>
      <p:sp>
        <p:nvSpPr>
          <p:cNvPr id="149515" name="Rectangle 11"/>
          <p:cNvSpPr>
            <a:spLocks noChangeArrowheads="1"/>
          </p:cNvSpPr>
          <p:nvPr/>
        </p:nvSpPr>
        <p:spPr bwMode="auto">
          <a:xfrm>
            <a:off x="3367088" y="4308265"/>
            <a:ext cx="790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1080</a:t>
            </a:r>
          </a:p>
        </p:txBody>
      </p:sp>
      <p:sp>
        <p:nvSpPr>
          <p:cNvPr id="149516" name="Rectangle 12"/>
          <p:cNvSpPr>
            <a:spLocks noChangeArrowheads="1"/>
          </p:cNvSpPr>
          <p:nvPr/>
        </p:nvSpPr>
        <p:spPr bwMode="auto">
          <a:xfrm>
            <a:off x="4173538" y="4308265"/>
            <a:ext cx="790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1090</a:t>
            </a:r>
          </a:p>
        </p:txBody>
      </p:sp>
      <p:sp>
        <p:nvSpPr>
          <p:cNvPr id="149517" name="Line 13"/>
          <p:cNvSpPr>
            <a:spLocks noChangeShapeType="1"/>
          </p:cNvSpPr>
          <p:nvPr/>
        </p:nvSpPr>
        <p:spPr bwMode="auto">
          <a:xfrm>
            <a:off x="2087563" y="4187615"/>
            <a:ext cx="5002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522" name="Line 18"/>
          <p:cNvSpPr>
            <a:spLocks noChangeShapeType="1"/>
          </p:cNvSpPr>
          <p:nvPr/>
        </p:nvSpPr>
        <p:spPr bwMode="auto">
          <a:xfrm flipH="1">
            <a:off x="4887913" y="3127165"/>
            <a:ext cx="920750" cy="682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524" name="Freeform 20"/>
          <p:cNvSpPr>
            <a:spLocks noChangeArrowheads="1"/>
          </p:cNvSpPr>
          <p:nvPr/>
        </p:nvSpPr>
        <p:spPr bwMode="auto">
          <a:xfrm flipH="1">
            <a:off x="4532313" y="4101890"/>
            <a:ext cx="42862" cy="1920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005"/>
              </a:cxn>
            </a:cxnLst>
            <a:rect l="0" t="0" r="r" b="b"/>
            <a:pathLst>
              <a:path w="1" h="2005">
                <a:moveTo>
                  <a:pt x="0" y="0"/>
                </a:moveTo>
                <a:lnTo>
                  <a:pt x="0" y="2005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525" name="Line 21"/>
          <p:cNvSpPr>
            <a:spLocks noChangeShapeType="1"/>
          </p:cNvSpPr>
          <p:nvPr/>
        </p:nvSpPr>
        <p:spPr bwMode="auto">
          <a:xfrm>
            <a:off x="5305425" y="2541377"/>
            <a:ext cx="0" cy="1755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49526" name="Line 22"/>
          <p:cNvSpPr>
            <a:spLocks noChangeShapeType="1"/>
          </p:cNvSpPr>
          <p:nvPr/>
        </p:nvSpPr>
        <p:spPr bwMode="auto">
          <a:xfrm>
            <a:off x="3832225" y="2493752"/>
            <a:ext cx="0" cy="1798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149960" name="Group 456"/>
          <p:cNvGrpSpPr>
            <a:grpSpLocks/>
          </p:cNvGrpSpPr>
          <p:nvPr/>
        </p:nvGrpSpPr>
        <p:grpSpPr bwMode="auto">
          <a:xfrm>
            <a:off x="550863" y="166688"/>
            <a:ext cx="7772400" cy="814387"/>
            <a:chOff x="431" y="33"/>
            <a:chExt cx="4896" cy="513"/>
          </a:xfrm>
        </p:grpSpPr>
        <p:sp>
          <p:nvSpPr>
            <p:cNvPr id="149961" name="Rectangle 457"/>
            <p:cNvSpPr>
              <a:spLocks noChangeArrowheads="1"/>
            </p:cNvSpPr>
            <p:nvPr/>
          </p:nvSpPr>
          <p:spPr bwMode="auto">
            <a:xfrm>
              <a:off x="431" y="3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    </a:t>
              </a:r>
              <a:r>
                <a:rPr lang="en-US" sz="1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</a:t>
              </a:r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for SAT Scores</a:t>
              </a:r>
            </a:p>
          </p:txBody>
        </p:sp>
        <p:graphicFrame>
          <p:nvGraphicFramePr>
            <p:cNvPr id="149962" name="Object 458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3310" y="243"/>
            <a:ext cx="157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23" name="Equation" r:id="rId6" imgW="163440" imgH="163440" progId="Equation.2">
                    <p:embed/>
                  </p:oleObj>
                </mc:Choice>
                <mc:Fallback>
                  <p:oleObj name="Equation" r:id="rId6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0" y="243"/>
                          <a:ext cx="157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5591175" y="2655677"/>
            <a:ext cx="18589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Area = .5034</a:t>
            </a:r>
          </a:p>
        </p:txBody>
      </p:sp>
      <p:graphicFrame>
        <p:nvGraphicFramePr>
          <p:cNvPr id="149973" name="Object 469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5464175" y="1460290"/>
          <a:ext cx="11652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4" name="Equation" r:id="rId8" imgW="583920" imgH="190440" progId="Equation.DSMT4">
                  <p:embed/>
                </p:oleObj>
              </mc:Choice>
              <mc:Fallback>
                <p:oleObj name="Equation" r:id="rId8" imgW="583920" imgH="1904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1460290"/>
                        <a:ext cx="116522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9974" name="Group 470"/>
          <p:cNvGrpSpPr>
            <a:grpSpLocks/>
          </p:cNvGrpSpPr>
          <p:nvPr/>
        </p:nvGrpSpPr>
        <p:grpSpPr bwMode="auto">
          <a:xfrm>
            <a:off x="2239963" y="1066590"/>
            <a:ext cx="4759325" cy="2952750"/>
            <a:chOff x="1195" y="1177"/>
            <a:chExt cx="2998" cy="1860"/>
          </a:xfrm>
        </p:grpSpPr>
        <p:sp>
          <p:nvSpPr>
            <p:cNvPr id="149975" name="Arc 471"/>
            <p:cNvSpPr>
              <a:spLocks/>
            </p:cNvSpPr>
            <p:nvPr/>
          </p:nvSpPr>
          <p:spPr bwMode="auto">
            <a:xfrm rot="4500000">
              <a:off x="2955" y="2310"/>
              <a:ext cx="806" cy="270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9428 w 19428"/>
                <a:gd name="T1" fmla="*/ 9440 h 21600"/>
                <a:gd name="T2" fmla="*/ 0 w 19428"/>
                <a:gd name="T3" fmla="*/ 21600 h 21600"/>
                <a:gd name="T4" fmla="*/ 0 w 1942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28" h="21600" fill="none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</a:path>
                <a:path w="19428" h="21600" stroke="0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976" name="Arc 472"/>
            <p:cNvSpPr>
              <a:spLocks/>
            </p:cNvSpPr>
            <p:nvPr/>
          </p:nvSpPr>
          <p:spPr bwMode="auto">
            <a:xfrm rot="720000">
              <a:off x="3466" y="2872"/>
              <a:ext cx="727" cy="165"/>
            </a:xfrm>
            <a:custGeom>
              <a:avLst/>
              <a:gdLst>
                <a:gd name="G0" fmla="+- 21038 0 0"/>
                <a:gd name="G1" fmla="+- 0 0 0"/>
                <a:gd name="G2" fmla="+- 21600 0 0"/>
                <a:gd name="T0" fmla="*/ 18899 w 21038"/>
                <a:gd name="T1" fmla="*/ 21494 h 21494"/>
                <a:gd name="T2" fmla="*/ 0 w 21038"/>
                <a:gd name="T3" fmla="*/ 4895 h 21494"/>
                <a:gd name="T4" fmla="*/ 21038 w 21038"/>
                <a:gd name="T5" fmla="*/ 0 h 21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8" h="21494" fill="none" extrusionOk="0">
                  <a:moveTo>
                    <a:pt x="18899" y="21493"/>
                  </a:moveTo>
                  <a:cubicBezTo>
                    <a:pt x="9695" y="20577"/>
                    <a:pt x="2096" y="13903"/>
                    <a:pt x="-1" y="4895"/>
                  </a:cubicBezTo>
                </a:path>
                <a:path w="21038" h="21494" stroke="0" extrusionOk="0">
                  <a:moveTo>
                    <a:pt x="18899" y="21493"/>
                  </a:moveTo>
                  <a:cubicBezTo>
                    <a:pt x="9695" y="20577"/>
                    <a:pt x="2096" y="13903"/>
                    <a:pt x="-1" y="4895"/>
                  </a:cubicBezTo>
                  <a:lnTo>
                    <a:pt x="21038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977" name="Arc 473"/>
            <p:cNvSpPr>
              <a:spLocks/>
            </p:cNvSpPr>
            <p:nvPr/>
          </p:nvSpPr>
          <p:spPr bwMode="auto">
            <a:xfrm rot="6300000">
              <a:off x="1950" y="1543"/>
              <a:ext cx="956" cy="224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978" name="Arc 474"/>
            <p:cNvSpPr>
              <a:spLocks/>
            </p:cNvSpPr>
            <p:nvPr/>
          </p:nvSpPr>
          <p:spPr bwMode="auto">
            <a:xfrm rot="16980000">
              <a:off x="1574" y="2304"/>
              <a:ext cx="790" cy="284"/>
            </a:xfrm>
            <a:custGeom>
              <a:avLst/>
              <a:gdLst>
                <a:gd name="G0" fmla="+- 19433 0 0"/>
                <a:gd name="G1" fmla="+- 0 0 0"/>
                <a:gd name="G2" fmla="+- 21600 0 0"/>
                <a:gd name="T0" fmla="*/ 19433 w 19433"/>
                <a:gd name="T1" fmla="*/ 21600 h 21600"/>
                <a:gd name="T2" fmla="*/ 0 w 19433"/>
                <a:gd name="T3" fmla="*/ 9430 h 21600"/>
                <a:gd name="T4" fmla="*/ 19433 w 1943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33" h="21600" fill="none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</a:path>
                <a:path w="19433" h="21600" stroke="0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  <a:lnTo>
                    <a:pt x="19433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979" name="Arc 475"/>
            <p:cNvSpPr>
              <a:spLocks/>
            </p:cNvSpPr>
            <p:nvPr/>
          </p:nvSpPr>
          <p:spPr bwMode="auto">
            <a:xfrm rot="15300000">
              <a:off x="2411" y="1545"/>
              <a:ext cx="957" cy="225"/>
            </a:xfrm>
            <a:custGeom>
              <a:avLst/>
              <a:gdLst>
                <a:gd name="G0" fmla="+- 0 0 0"/>
                <a:gd name="G1" fmla="+- 96 0 0"/>
                <a:gd name="G2" fmla="+- 21600 0 0"/>
                <a:gd name="T0" fmla="*/ 21600 w 21600"/>
                <a:gd name="T1" fmla="*/ 0 h 21696"/>
                <a:gd name="T2" fmla="*/ 0 w 21600"/>
                <a:gd name="T3" fmla="*/ 21696 h 21696"/>
                <a:gd name="T4" fmla="*/ 0 w 21600"/>
                <a:gd name="T5" fmla="*/ 96 h 2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96" fill="none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</a:path>
                <a:path w="21600" h="21696" stroke="0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  <a:lnTo>
                    <a:pt x="0" y="96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980" name="Arc 476"/>
            <p:cNvSpPr>
              <a:spLocks/>
            </p:cNvSpPr>
            <p:nvPr/>
          </p:nvSpPr>
          <p:spPr bwMode="auto">
            <a:xfrm rot="20700000">
              <a:off x="1195" y="2859"/>
              <a:ext cx="697" cy="164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0693 w 20693"/>
                <a:gd name="T1" fmla="*/ 6194 h 21576"/>
                <a:gd name="T2" fmla="*/ 1014 w 20693"/>
                <a:gd name="T3" fmla="*/ 21576 h 21576"/>
                <a:gd name="T4" fmla="*/ 0 w 20693"/>
                <a:gd name="T5" fmla="*/ 0 h 2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93" h="21576" fill="none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</a:path>
                <a:path w="20693" h="21576" stroke="0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9981" name="AutoShape 477"/>
          <p:cNvSpPr>
            <a:spLocks noChangeArrowheads="1"/>
          </p:cNvSpPr>
          <p:nvPr/>
        </p:nvSpPr>
        <p:spPr bwMode="auto">
          <a:xfrm rot="5400000">
            <a:off x="1171575" y="3255752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982" name="AutoShape 478"/>
          <p:cNvSpPr>
            <a:spLocks noChangeArrowheads="1"/>
          </p:cNvSpPr>
          <p:nvPr/>
        </p:nvSpPr>
        <p:spPr bwMode="auto">
          <a:xfrm rot="5400000">
            <a:off x="1171575" y="1382502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9984" name="Group 480"/>
          <p:cNvGrpSpPr>
            <a:grpSpLocks/>
          </p:cNvGrpSpPr>
          <p:nvPr/>
        </p:nvGrpSpPr>
        <p:grpSpPr bwMode="auto">
          <a:xfrm>
            <a:off x="1649413" y="1011027"/>
            <a:ext cx="1833562" cy="1917700"/>
            <a:chOff x="1039" y="1206"/>
            <a:chExt cx="1155" cy="1208"/>
          </a:xfrm>
        </p:grpSpPr>
        <p:sp>
          <p:nvSpPr>
            <p:cNvPr id="149985" name="Text Box 481"/>
            <p:cNvSpPr txBox="1">
              <a:spLocks noChangeArrowheads="1"/>
            </p:cNvSpPr>
            <p:nvPr/>
          </p:nvSpPr>
          <p:spPr bwMode="auto">
            <a:xfrm>
              <a:off x="1039" y="1206"/>
              <a:ext cx="1155" cy="12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Distribution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of    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for SAT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Scores</a:t>
              </a:r>
            </a:p>
          </p:txBody>
        </p:sp>
        <p:graphicFrame>
          <p:nvGraphicFramePr>
            <p:cNvPr id="149986" name="Object 482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664" y="1746"/>
            <a:ext cx="121" cy="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25" name="Equation" r:id="rId10" imgW="163440" imgH="163440" progId="Equation.DSMT4">
                    <p:embed/>
                  </p:oleObj>
                </mc:Choice>
                <mc:Fallback>
                  <p:oleObj name="Equation" r:id="rId10" imgW="163440" imgH="16344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64" y="1746"/>
                          <a:ext cx="121" cy="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2" name="Rectangle 46"/>
          <p:cNvSpPr>
            <a:spLocks noChangeArrowheads="1"/>
          </p:cNvSpPr>
          <p:nvPr/>
        </p:nvSpPr>
        <p:spPr bwMode="auto">
          <a:xfrm>
            <a:off x="0" y="4882040"/>
            <a:ext cx="9142259" cy="15670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We could have also said that for z = +0.68 we had Area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= .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7517</a:t>
            </a:r>
          </a:p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That is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7517-.5 = .2517 more than .5</a:t>
            </a:r>
          </a:p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Therefore, to get probability of -0.68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  <a:sym typeface="Symbol"/>
              </a:rPr>
              <a:t>≤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z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  <a:sym typeface="Symbol"/>
              </a:rPr>
              <a:t>≤ +.68 = 2(.2517) = 5034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l"/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66543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499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9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9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149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500"/>
                                        <p:tgtEl>
                                          <p:spTgt spid="14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149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149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4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149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1499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3" dur="500"/>
                                        <p:tgtEl>
                                          <p:spTgt spid="149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7" dur="500"/>
                                        <p:tgtEl>
                                          <p:spTgt spid="14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1" dur="500"/>
                                        <p:tgtEl>
                                          <p:spTgt spid="149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5" dur="500"/>
                                        <p:tgtEl>
                                          <p:spTgt spid="14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14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500"/>
                            </p:stCondLst>
                            <p:childTnLst>
                              <p:par>
                                <p:cTn id="71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149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000"/>
                            </p:stCondLst>
                            <p:childTnLst>
                              <p:par>
                                <p:cTn id="75" presetID="17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9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9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9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9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500"/>
                            </p:stCondLst>
                            <p:childTnLst>
                              <p:par>
                                <p:cTn id="82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969" grpId="0" animBg="1" autoUpdateAnimBg="0"/>
      <p:bldP spid="149509" grpId="0" animBg="1"/>
      <p:bldP spid="149510" grpId="0" animBg="1"/>
      <p:bldP spid="149514" grpId="0" autoUpdateAnimBg="0"/>
      <p:bldP spid="149515" grpId="0" autoUpdateAnimBg="0"/>
      <p:bldP spid="149516" grpId="0" autoUpdateAnimBg="0"/>
      <p:bldP spid="149517" grpId="0" animBg="1"/>
      <p:bldP spid="149522" grpId="0" animBg="1"/>
      <p:bldP spid="149524" grpId="0" animBg="1"/>
      <p:bldP spid="149525" grpId="0" animBg="1"/>
      <p:bldP spid="149526" grpId="0" animBg="1"/>
      <p:bldP spid="149523" grpId="0" autoUpdateAnimBg="0"/>
      <p:bldP spid="149981" grpId="0" animBg="1"/>
      <p:bldP spid="149982" grpId="0" animBg="1"/>
      <p:bldP spid="32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8834" name="Group 2"/>
          <p:cNvGrpSpPr>
            <a:grpSpLocks/>
          </p:cNvGrpSpPr>
          <p:nvPr/>
        </p:nvGrpSpPr>
        <p:grpSpPr bwMode="auto">
          <a:xfrm>
            <a:off x="685800" y="147638"/>
            <a:ext cx="7772400" cy="814387"/>
            <a:chOff x="432" y="93"/>
            <a:chExt cx="4896" cy="513"/>
          </a:xfrm>
        </p:grpSpPr>
        <p:sp>
          <p:nvSpPr>
            <p:cNvPr id="248835" name="Rectangle 3"/>
            <p:cNvSpPr>
              <a:spLocks noChangeArrowheads="1"/>
            </p:cNvSpPr>
            <p:nvPr/>
          </p:nvSpPr>
          <p:spPr bwMode="auto">
            <a:xfrm>
              <a:off x="432" y="9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Relationship Between the Sample Size</a:t>
              </a:r>
            </a:p>
            <a:p>
              <a:pPr algn="l"/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      and the Sampling Distribution of </a:t>
              </a:r>
            </a:p>
          </p:txBody>
        </p:sp>
        <p:graphicFrame>
          <p:nvGraphicFramePr>
            <p:cNvPr id="248836" name="Object 4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487" y="425"/>
            <a:ext cx="148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146" name="Equation" r:id="rId4" imgW="163440" imgH="163440" progId="Equation.2">
                    <p:embed/>
                  </p:oleObj>
                </mc:Choice>
                <mc:Fallback>
                  <p:oleObj name="Equation" r:id="rId4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7" y="425"/>
                          <a:ext cx="148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8982" name="Text Box 150"/>
          <p:cNvSpPr txBox="1">
            <a:spLocks noChangeArrowheads="1"/>
          </p:cNvSpPr>
          <p:nvPr/>
        </p:nvSpPr>
        <p:spPr bwMode="auto">
          <a:xfrm>
            <a:off x="1011238" y="1625600"/>
            <a:ext cx="7334250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66FFFF"/>
              </a:buClr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Suppose we select a simple random sample of 100</a:t>
            </a:r>
          </a:p>
          <a:p>
            <a:pPr algn="l">
              <a:buClr>
                <a:srgbClr val="66FFFF"/>
              </a:buClr>
              <a:buFont typeface="Wingding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applicants instead of the 30 originally considered.</a:t>
            </a:r>
          </a:p>
        </p:txBody>
      </p:sp>
      <p:sp>
        <p:nvSpPr>
          <p:cNvPr id="248983" name="AutoShape 151"/>
          <p:cNvSpPr>
            <a:spLocks noChangeArrowheads="1"/>
          </p:cNvSpPr>
          <p:nvPr/>
        </p:nvSpPr>
        <p:spPr bwMode="auto">
          <a:xfrm rot="5400000">
            <a:off x="731838" y="175736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984" name="AutoShape 152"/>
          <p:cNvSpPr>
            <a:spLocks noChangeArrowheads="1"/>
          </p:cNvSpPr>
          <p:nvPr/>
        </p:nvSpPr>
        <p:spPr bwMode="auto">
          <a:xfrm rot="5400000">
            <a:off x="731838" y="265747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985" name="AutoShape 153"/>
          <p:cNvSpPr>
            <a:spLocks noChangeArrowheads="1"/>
          </p:cNvSpPr>
          <p:nvPr/>
        </p:nvSpPr>
        <p:spPr bwMode="auto">
          <a:xfrm rot="5400000">
            <a:off x="731838" y="353377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8993" name="Group 161"/>
          <p:cNvGrpSpPr>
            <a:grpSpLocks/>
          </p:cNvGrpSpPr>
          <p:nvPr/>
        </p:nvGrpSpPr>
        <p:grpSpPr bwMode="auto">
          <a:xfrm>
            <a:off x="1011238" y="2522538"/>
            <a:ext cx="7543800" cy="822325"/>
            <a:chOff x="422" y="1390"/>
            <a:chExt cx="4752" cy="518"/>
          </a:xfrm>
        </p:grpSpPr>
        <p:sp>
          <p:nvSpPr>
            <p:cNvPr id="248981" name="Text Box 149"/>
            <p:cNvSpPr txBox="1">
              <a:spLocks noChangeArrowheads="1"/>
            </p:cNvSpPr>
            <p:nvPr/>
          </p:nvSpPr>
          <p:spPr bwMode="auto">
            <a:xfrm>
              <a:off x="422" y="1390"/>
              <a:ext cx="4752" cy="5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buClr>
                  <a:srgbClr val="66FFFF"/>
                </a:buClr>
                <a:buFontTx/>
                <a:buChar char="•"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E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(  ) =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m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regardless of the sample size.  In our</a:t>
              </a:r>
            </a:p>
            <a:p>
              <a:pPr algn="l">
                <a:buClr>
                  <a:srgbClr val="66FFFF"/>
                </a:buClr>
                <a:buFont typeface="Wingdings" pitchFamily="2" charset="2"/>
                <a:buNone/>
              </a:pP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example,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E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(  ) remains at 1090.</a:t>
              </a:r>
            </a:p>
          </p:txBody>
        </p:sp>
        <p:graphicFrame>
          <p:nvGraphicFramePr>
            <p:cNvPr id="248988" name="Object 156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934" y="1479"/>
            <a:ext cx="121" cy="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147" name="Equation" r:id="rId6" imgW="163440" imgH="163440" progId="Equation.DSMT4">
                    <p:embed/>
                  </p:oleObj>
                </mc:Choice>
                <mc:Fallback>
                  <p:oleObj name="Equation" r:id="rId6" imgW="163440" imgH="16344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4" y="1479"/>
                          <a:ext cx="121" cy="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8989" name="Object 157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756" y="1701"/>
            <a:ext cx="121" cy="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148" name="Equation" r:id="rId8" imgW="163440" imgH="163440" progId="Equation.DSMT4">
                    <p:embed/>
                  </p:oleObj>
                </mc:Choice>
                <mc:Fallback>
                  <p:oleObj name="Equation" r:id="rId8" imgW="163440" imgH="16344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6" y="1701"/>
                          <a:ext cx="121" cy="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48994" name="Group 162"/>
          <p:cNvGrpSpPr>
            <a:grpSpLocks/>
          </p:cNvGrpSpPr>
          <p:nvPr/>
        </p:nvGrpSpPr>
        <p:grpSpPr bwMode="auto">
          <a:xfrm>
            <a:off x="1011238" y="3382963"/>
            <a:ext cx="7651750" cy="1552575"/>
            <a:chOff x="422" y="2004"/>
            <a:chExt cx="4820" cy="978"/>
          </a:xfrm>
        </p:grpSpPr>
        <p:sp>
          <p:nvSpPr>
            <p:cNvPr id="248980" name="Text Box 148"/>
            <p:cNvSpPr txBox="1">
              <a:spLocks noChangeArrowheads="1"/>
            </p:cNvSpPr>
            <p:nvPr/>
          </p:nvSpPr>
          <p:spPr bwMode="auto">
            <a:xfrm>
              <a:off x="422" y="2004"/>
              <a:ext cx="4820" cy="9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buClr>
                  <a:srgbClr val="66FFFF"/>
                </a:buClr>
                <a:buFontTx/>
                <a:buChar char="•"/>
              </a:pP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Whenever the sample size is increased, the standard</a:t>
              </a:r>
            </a:p>
            <a:p>
              <a:pPr algn="l">
                <a:buClr>
                  <a:srgbClr val="66FFFF"/>
                </a:buClr>
                <a:buFont typeface="Wingdings" pitchFamily="2" charset="2"/>
                <a:buNone/>
              </a:pP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error of the mean      is decreased.  With the increase</a:t>
              </a:r>
            </a:p>
            <a:p>
              <a:pPr algn="l">
                <a:buClr>
                  <a:srgbClr val="66FFFF"/>
                </a:buClr>
                <a:buFont typeface="Wingdings" pitchFamily="2" charset="2"/>
                <a:buNone/>
              </a:pP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in the sample size to </a:t>
              </a:r>
              <a:r>
                <a:rPr lang="en-US" sz="2400" i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n</a:t>
              </a: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= 100, the standard error of</a:t>
              </a:r>
            </a:p>
            <a:p>
              <a:pPr algn="l">
                <a:buClr>
                  <a:srgbClr val="66FFFF"/>
                </a:buClr>
                <a:buFont typeface="Wingdings" pitchFamily="2" charset="2"/>
                <a:buNone/>
              </a:pP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the mean is decreased from 14.6 to:</a:t>
              </a:r>
            </a:p>
          </p:txBody>
        </p:sp>
        <p:graphicFrame>
          <p:nvGraphicFramePr>
            <p:cNvPr id="248991" name="Object 159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273" y="2265"/>
            <a:ext cx="240" cy="2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149" name="Equation" r:id="rId10" imgW="190440" imgH="190440" progId="Equation.DSMT4">
                    <p:embed/>
                  </p:oleObj>
                </mc:Choice>
                <mc:Fallback>
                  <p:oleObj name="Equation" r:id="rId10" imgW="190440" imgH="19044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73" y="2265"/>
                          <a:ext cx="240" cy="2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8995" name="Rectangle 163"/>
          <p:cNvSpPr>
            <a:spLocks noChangeArrowheads="1"/>
          </p:cNvSpPr>
          <p:nvPr/>
        </p:nvSpPr>
        <p:spPr bwMode="auto">
          <a:xfrm>
            <a:off x="677863" y="1106488"/>
            <a:ext cx="5770562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08964" y="624046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4</a:t>
            </a:r>
            <a:endParaRPr lang="en-US" sz="16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22267" y="5239973"/>
                <a:ext cx="1980607" cy="5928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𝑋</m:t>
                            </m:r>
                          </m:e>
                        </m:acc>
                      </m:sub>
                    </m:sSub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/>
                            <a:ea typeface="Cambria Math"/>
                          </a:rPr>
                          <m:t>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80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100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dirty="0"/>
                  <a:t>=</a:t>
                </a:r>
                <a:r>
                  <a:rPr lang="en-US" dirty="0" smtClean="0"/>
                  <a:t>8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2267" y="5239973"/>
                <a:ext cx="1980607" cy="592855"/>
              </a:xfrm>
              <a:prstGeom prst="rect">
                <a:avLst/>
              </a:prstGeom>
              <a:blipFill rotWithShape="1">
                <a:blip r:embed="rId12"/>
                <a:stretch>
                  <a:fillRect r="-5538" b="-7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508433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489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248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2489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248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2489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" dur="500"/>
                                        <p:tgtEl>
                                          <p:spTgt spid="248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982" grpId="0" autoUpdateAnimBg="0"/>
      <p:bldP spid="248983" grpId="0" animBg="1"/>
      <p:bldP spid="248984" grpId="0" animBg="1"/>
      <p:bldP spid="248985" grpId="0" animBg="1"/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069" name="Group 5"/>
          <p:cNvGrpSpPr>
            <a:grpSpLocks/>
          </p:cNvGrpSpPr>
          <p:nvPr/>
        </p:nvGrpSpPr>
        <p:grpSpPr bwMode="auto">
          <a:xfrm>
            <a:off x="685800" y="147638"/>
            <a:ext cx="7772400" cy="814387"/>
            <a:chOff x="432" y="93"/>
            <a:chExt cx="4896" cy="513"/>
          </a:xfrm>
        </p:grpSpPr>
        <p:sp>
          <p:nvSpPr>
            <p:cNvPr id="216066" name="Rectangle 2"/>
            <p:cNvSpPr>
              <a:spLocks noChangeArrowheads="1"/>
            </p:cNvSpPr>
            <p:nvPr/>
          </p:nvSpPr>
          <p:spPr bwMode="auto">
            <a:xfrm>
              <a:off x="432" y="9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Relationship Between the Sample Size</a:t>
              </a:r>
            </a:p>
            <a:p>
              <a:pPr algn="l"/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      and the Sampling Distribution of </a:t>
              </a:r>
            </a:p>
          </p:txBody>
        </p:sp>
        <p:graphicFrame>
          <p:nvGraphicFramePr>
            <p:cNvPr id="216067" name="Object 3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487" y="425"/>
            <a:ext cx="148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170" name="Equation" r:id="rId4" imgW="163440" imgH="163440" progId="Equation.2">
                    <p:embed/>
                  </p:oleObj>
                </mc:Choice>
                <mc:Fallback>
                  <p:oleObj name="Equation" r:id="rId4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7" y="425"/>
                          <a:ext cx="148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6070" name="Rectangle 6"/>
          <p:cNvSpPr>
            <a:spLocks noChangeArrowheads="1"/>
          </p:cNvSpPr>
          <p:nvPr/>
        </p:nvSpPr>
        <p:spPr bwMode="auto">
          <a:xfrm>
            <a:off x="1466850" y="1538287"/>
            <a:ext cx="6267450" cy="43815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216072" name="Object 8">
            <a:hlinkClick r:id="" action="ppaction://ole?verb=0"/>
          </p:cNvPr>
          <p:cNvGraphicFramePr>
            <a:graphicFrameLocks/>
          </p:cNvGraphicFramePr>
          <p:nvPr/>
        </p:nvGraphicFramePr>
        <p:xfrm>
          <a:off x="3368675" y="5651500"/>
          <a:ext cx="142875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71" name="Equation" r:id="rId6" imgW="1752480" imgH="419040" progId="Equation.DSMT4">
                  <p:embed/>
                </p:oleObj>
              </mc:Choice>
              <mc:Fallback>
                <p:oleObj name="Equation" r:id="rId6" imgW="1752480" imgH="4190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675" y="5651500"/>
                        <a:ext cx="142875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83" name="Object 19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65975" y="5410200"/>
          <a:ext cx="20955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72" name="Equation" r:id="rId8" imgW="163440" imgH="163440" progId="Equation.DSMT4">
                  <p:embed/>
                </p:oleObj>
              </mc:Choice>
              <mc:Fallback>
                <p:oleObj name="Equation" r:id="rId8" imgW="163440" imgH="1634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5975" y="5410200"/>
                        <a:ext cx="209550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084" name="AutoShape 20"/>
          <p:cNvSpPr>
            <a:spLocks noChangeArrowheads="1"/>
          </p:cNvSpPr>
          <p:nvPr/>
        </p:nvSpPr>
        <p:spPr bwMode="auto">
          <a:xfrm rot="5400000">
            <a:off x="1219200" y="36512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092" name="Freeform 28"/>
          <p:cNvSpPr>
            <a:spLocks/>
          </p:cNvSpPr>
          <p:nvPr/>
        </p:nvSpPr>
        <p:spPr bwMode="auto">
          <a:xfrm>
            <a:off x="3134400" y="1843088"/>
            <a:ext cx="2720525" cy="3697287"/>
          </a:xfrm>
          <a:custGeom>
            <a:avLst/>
            <a:gdLst/>
            <a:ahLst/>
            <a:cxnLst>
              <a:cxn ang="0">
                <a:pos x="1031" y="28"/>
              </a:cxn>
              <a:cxn ang="0">
                <a:pos x="974" y="139"/>
              </a:cxn>
              <a:cxn ang="0">
                <a:pos x="929" y="279"/>
              </a:cxn>
              <a:cxn ang="0">
                <a:pos x="894" y="418"/>
              </a:cxn>
              <a:cxn ang="0">
                <a:pos x="866" y="557"/>
              </a:cxn>
              <a:cxn ang="0">
                <a:pos x="842" y="683"/>
              </a:cxn>
              <a:cxn ang="0">
                <a:pos x="815" y="831"/>
              </a:cxn>
              <a:cxn ang="0">
                <a:pos x="789" y="976"/>
              </a:cxn>
              <a:cxn ang="0">
                <a:pos x="769" y="1113"/>
              </a:cxn>
              <a:cxn ang="0">
                <a:pos x="747" y="1250"/>
              </a:cxn>
              <a:cxn ang="0">
                <a:pos x="721" y="1393"/>
              </a:cxn>
              <a:cxn ang="0">
                <a:pos x="695" y="1534"/>
              </a:cxn>
              <a:cxn ang="0">
                <a:pos x="668" y="1661"/>
              </a:cxn>
              <a:cxn ang="0">
                <a:pos x="630" y="1812"/>
              </a:cxn>
              <a:cxn ang="0">
                <a:pos x="584" y="1961"/>
              </a:cxn>
              <a:cxn ang="0">
                <a:pos x="534" y="2073"/>
              </a:cxn>
              <a:cxn ang="0">
                <a:pos x="461" y="2179"/>
              </a:cxn>
              <a:cxn ang="0">
                <a:pos x="392" y="2253"/>
              </a:cxn>
              <a:cxn ang="0">
                <a:pos x="330" y="2302"/>
              </a:cxn>
              <a:cxn ang="0">
                <a:pos x="260" y="2347"/>
              </a:cxn>
              <a:cxn ang="0">
                <a:pos x="175" y="2396"/>
              </a:cxn>
              <a:cxn ang="0">
                <a:pos x="96" y="2436"/>
              </a:cxn>
              <a:cxn ang="0">
                <a:pos x="2166" y="2473"/>
              </a:cxn>
              <a:cxn ang="0">
                <a:pos x="2002" y="2412"/>
              </a:cxn>
              <a:cxn ang="0">
                <a:pos x="1940" y="2386"/>
              </a:cxn>
              <a:cxn ang="0">
                <a:pos x="1850" y="2334"/>
              </a:cxn>
              <a:cxn ang="0">
                <a:pos x="1767" y="2269"/>
              </a:cxn>
              <a:cxn ang="0">
                <a:pos x="1686" y="2181"/>
              </a:cxn>
              <a:cxn ang="0">
                <a:pos x="1659" y="2144"/>
              </a:cxn>
              <a:cxn ang="0">
                <a:pos x="1606" y="2053"/>
              </a:cxn>
              <a:cxn ang="0">
                <a:pos x="1559" y="1938"/>
              </a:cxn>
              <a:cxn ang="0">
                <a:pos x="1511" y="1784"/>
              </a:cxn>
              <a:cxn ang="0">
                <a:pos x="1488" y="1681"/>
              </a:cxn>
              <a:cxn ang="0">
                <a:pos x="1460" y="1542"/>
              </a:cxn>
              <a:cxn ang="0">
                <a:pos x="1439" y="1428"/>
              </a:cxn>
              <a:cxn ang="0">
                <a:pos x="1419" y="1312"/>
              </a:cxn>
              <a:cxn ang="0">
                <a:pos x="1394" y="1160"/>
              </a:cxn>
              <a:cxn ang="0">
                <a:pos x="1368" y="1022"/>
              </a:cxn>
              <a:cxn ang="0">
                <a:pos x="1334" y="844"/>
              </a:cxn>
              <a:cxn ang="0">
                <a:pos x="1303" y="683"/>
              </a:cxn>
              <a:cxn ang="0">
                <a:pos x="1273" y="531"/>
              </a:cxn>
              <a:cxn ang="0">
                <a:pos x="1251" y="432"/>
              </a:cxn>
              <a:cxn ang="0">
                <a:pos x="1221" y="314"/>
              </a:cxn>
              <a:cxn ang="0">
                <a:pos x="1203" y="249"/>
              </a:cxn>
              <a:cxn ang="0">
                <a:pos x="1184" y="189"/>
              </a:cxn>
              <a:cxn ang="0">
                <a:pos x="1172" y="149"/>
              </a:cxn>
              <a:cxn ang="0">
                <a:pos x="1141" y="66"/>
              </a:cxn>
              <a:cxn ang="0">
                <a:pos x="1095" y="6"/>
              </a:cxn>
            </a:cxnLst>
            <a:rect l="0" t="0" r="r" b="b"/>
            <a:pathLst>
              <a:path w="2166" h="2476">
                <a:moveTo>
                  <a:pt x="1068" y="2"/>
                </a:moveTo>
                <a:lnTo>
                  <a:pt x="1053" y="8"/>
                </a:lnTo>
                <a:lnTo>
                  <a:pt x="1031" y="28"/>
                </a:lnTo>
                <a:lnTo>
                  <a:pt x="1008" y="58"/>
                </a:lnTo>
                <a:lnTo>
                  <a:pt x="989" y="98"/>
                </a:lnTo>
                <a:lnTo>
                  <a:pt x="974" y="139"/>
                </a:lnTo>
                <a:lnTo>
                  <a:pt x="957" y="185"/>
                </a:lnTo>
                <a:lnTo>
                  <a:pt x="945" y="227"/>
                </a:lnTo>
                <a:lnTo>
                  <a:pt x="929" y="279"/>
                </a:lnTo>
                <a:lnTo>
                  <a:pt x="917" y="322"/>
                </a:lnTo>
                <a:lnTo>
                  <a:pt x="906" y="371"/>
                </a:lnTo>
                <a:lnTo>
                  <a:pt x="894" y="418"/>
                </a:lnTo>
                <a:lnTo>
                  <a:pt x="882" y="474"/>
                </a:lnTo>
                <a:lnTo>
                  <a:pt x="875" y="510"/>
                </a:lnTo>
                <a:lnTo>
                  <a:pt x="866" y="557"/>
                </a:lnTo>
                <a:lnTo>
                  <a:pt x="858" y="603"/>
                </a:lnTo>
                <a:lnTo>
                  <a:pt x="850" y="646"/>
                </a:lnTo>
                <a:lnTo>
                  <a:pt x="842" y="683"/>
                </a:lnTo>
                <a:lnTo>
                  <a:pt x="835" y="731"/>
                </a:lnTo>
                <a:lnTo>
                  <a:pt x="824" y="780"/>
                </a:lnTo>
                <a:lnTo>
                  <a:pt x="815" y="831"/>
                </a:lnTo>
                <a:lnTo>
                  <a:pt x="806" y="876"/>
                </a:lnTo>
                <a:lnTo>
                  <a:pt x="798" y="927"/>
                </a:lnTo>
                <a:lnTo>
                  <a:pt x="789" y="976"/>
                </a:lnTo>
                <a:lnTo>
                  <a:pt x="782" y="1023"/>
                </a:lnTo>
                <a:lnTo>
                  <a:pt x="774" y="1077"/>
                </a:lnTo>
                <a:lnTo>
                  <a:pt x="769" y="1113"/>
                </a:lnTo>
                <a:lnTo>
                  <a:pt x="762" y="1157"/>
                </a:lnTo>
                <a:lnTo>
                  <a:pt x="754" y="1205"/>
                </a:lnTo>
                <a:lnTo>
                  <a:pt x="747" y="1250"/>
                </a:lnTo>
                <a:lnTo>
                  <a:pt x="739" y="1295"/>
                </a:lnTo>
                <a:lnTo>
                  <a:pt x="731" y="1341"/>
                </a:lnTo>
                <a:lnTo>
                  <a:pt x="721" y="1393"/>
                </a:lnTo>
                <a:lnTo>
                  <a:pt x="713" y="1443"/>
                </a:lnTo>
                <a:lnTo>
                  <a:pt x="703" y="1496"/>
                </a:lnTo>
                <a:lnTo>
                  <a:pt x="695" y="1534"/>
                </a:lnTo>
                <a:lnTo>
                  <a:pt x="687" y="1574"/>
                </a:lnTo>
                <a:lnTo>
                  <a:pt x="677" y="1619"/>
                </a:lnTo>
                <a:lnTo>
                  <a:pt x="668" y="1661"/>
                </a:lnTo>
                <a:lnTo>
                  <a:pt x="656" y="1711"/>
                </a:lnTo>
                <a:lnTo>
                  <a:pt x="644" y="1761"/>
                </a:lnTo>
                <a:lnTo>
                  <a:pt x="630" y="1812"/>
                </a:lnTo>
                <a:lnTo>
                  <a:pt x="617" y="1864"/>
                </a:lnTo>
                <a:lnTo>
                  <a:pt x="602" y="1914"/>
                </a:lnTo>
                <a:lnTo>
                  <a:pt x="584" y="1961"/>
                </a:lnTo>
                <a:lnTo>
                  <a:pt x="567" y="2004"/>
                </a:lnTo>
                <a:lnTo>
                  <a:pt x="550" y="2038"/>
                </a:lnTo>
                <a:lnTo>
                  <a:pt x="534" y="2073"/>
                </a:lnTo>
                <a:lnTo>
                  <a:pt x="515" y="2103"/>
                </a:lnTo>
                <a:lnTo>
                  <a:pt x="492" y="2137"/>
                </a:lnTo>
                <a:lnTo>
                  <a:pt x="461" y="2179"/>
                </a:lnTo>
                <a:lnTo>
                  <a:pt x="432" y="2210"/>
                </a:lnTo>
                <a:lnTo>
                  <a:pt x="411" y="2231"/>
                </a:lnTo>
                <a:lnTo>
                  <a:pt x="392" y="2253"/>
                </a:lnTo>
                <a:lnTo>
                  <a:pt x="371" y="2269"/>
                </a:lnTo>
                <a:lnTo>
                  <a:pt x="351" y="2286"/>
                </a:lnTo>
                <a:lnTo>
                  <a:pt x="330" y="2302"/>
                </a:lnTo>
                <a:lnTo>
                  <a:pt x="313" y="2313"/>
                </a:lnTo>
                <a:lnTo>
                  <a:pt x="290" y="2327"/>
                </a:lnTo>
                <a:lnTo>
                  <a:pt x="260" y="2347"/>
                </a:lnTo>
                <a:lnTo>
                  <a:pt x="232" y="2362"/>
                </a:lnTo>
                <a:lnTo>
                  <a:pt x="203" y="2379"/>
                </a:lnTo>
                <a:lnTo>
                  <a:pt x="175" y="2396"/>
                </a:lnTo>
                <a:lnTo>
                  <a:pt x="149" y="2410"/>
                </a:lnTo>
                <a:lnTo>
                  <a:pt x="124" y="2422"/>
                </a:lnTo>
                <a:lnTo>
                  <a:pt x="96" y="2436"/>
                </a:lnTo>
                <a:lnTo>
                  <a:pt x="65" y="2453"/>
                </a:lnTo>
                <a:lnTo>
                  <a:pt x="0" y="2476"/>
                </a:lnTo>
                <a:lnTo>
                  <a:pt x="2166" y="2473"/>
                </a:lnTo>
                <a:lnTo>
                  <a:pt x="2088" y="2445"/>
                </a:lnTo>
                <a:lnTo>
                  <a:pt x="2039" y="2425"/>
                </a:lnTo>
                <a:lnTo>
                  <a:pt x="2002" y="2412"/>
                </a:lnTo>
                <a:lnTo>
                  <a:pt x="1971" y="2402"/>
                </a:lnTo>
                <a:lnTo>
                  <a:pt x="1954" y="2394"/>
                </a:lnTo>
                <a:lnTo>
                  <a:pt x="1940" y="2386"/>
                </a:lnTo>
                <a:lnTo>
                  <a:pt x="1911" y="2372"/>
                </a:lnTo>
                <a:lnTo>
                  <a:pt x="1880" y="2354"/>
                </a:lnTo>
                <a:lnTo>
                  <a:pt x="1850" y="2334"/>
                </a:lnTo>
                <a:lnTo>
                  <a:pt x="1819" y="2312"/>
                </a:lnTo>
                <a:lnTo>
                  <a:pt x="1795" y="2292"/>
                </a:lnTo>
                <a:lnTo>
                  <a:pt x="1767" y="2269"/>
                </a:lnTo>
                <a:lnTo>
                  <a:pt x="1740" y="2244"/>
                </a:lnTo>
                <a:lnTo>
                  <a:pt x="1711" y="2214"/>
                </a:lnTo>
                <a:lnTo>
                  <a:pt x="1686" y="2181"/>
                </a:lnTo>
                <a:lnTo>
                  <a:pt x="1672" y="2166"/>
                </a:lnTo>
                <a:lnTo>
                  <a:pt x="1667" y="2157"/>
                </a:lnTo>
                <a:lnTo>
                  <a:pt x="1659" y="2144"/>
                </a:lnTo>
                <a:lnTo>
                  <a:pt x="1642" y="2118"/>
                </a:lnTo>
                <a:lnTo>
                  <a:pt x="1626" y="2090"/>
                </a:lnTo>
                <a:lnTo>
                  <a:pt x="1606" y="2053"/>
                </a:lnTo>
                <a:lnTo>
                  <a:pt x="1589" y="2013"/>
                </a:lnTo>
                <a:lnTo>
                  <a:pt x="1573" y="1974"/>
                </a:lnTo>
                <a:lnTo>
                  <a:pt x="1559" y="1938"/>
                </a:lnTo>
                <a:lnTo>
                  <a:pt x="1542" y="1887"/>
                </a:lnTo>
                <a:lnTo>
                  <a:pt x="1526" y="1834"/>
                </a:lnTo>
                <a:lnTo>
                  <a:pt x="1511" y="1784"/>
                </a:lnTo>
                <a:lnTo>
                  <a:pt x="1502" y="1748"/>
                </a:lnTo>
                <a:lnTo>
                  <a:pt x="1496" y="1715"/>
                </a:lnTo>
                <a:lnTo>
                  <a:pt x="1488" y="1681"/>
                </a:lnTo>
                <a:lnTo>
                  <a:pt x="1479" y="1634"/>
                </a:lnTo>
                <a:lnTo>
                  <a:pt x="1469" y="1585"/>
                </a:lnTo>
                <a:lnTo>
                  <a:pt x="1460" y="1542"/>
                </a:lnTo>
                <a:lnTo>
                  <a:pt x="1451" y="1499"/>
                </a:lnTo>
                <a:lnTo>
                  <a:pt x="1445" y="1468"/>
                </a:lnTo>
                <a:lnTo>
                  <a:pt x="1439" y="1428"/>
                </a:lnTo>
                <a:lnTo>
                  <a:pt x="1431" y="1388"/>
                </a:lnTo>
                <a:lnTo>
                  <a:pt x="1425" y="1347"/>
                </a:lnTo>
                <a:lnTo>
                  <a:pt x="1419" y="1312"/>
                </a:lnTo>
                <a:lnTo>
                  <a:pt x="1410" y="1263"/>
                </a:lnTo>
                <a:lnTo>
                  <a:pt x="1403" y="1209"/>
                </a:lnTo>
                <a:lnTo>
                  <a:pt x="1394" y="1160"/>
                </a:lnTo>
                <a:lnTo>
                  <a:pt x="1383" y="1106"/>
                </a:lnTo>
                <a:lnTo>
                  <a:pt x="1375" y="1062"/>
                </a:lnTo>
                <a:lnTo>
                  <a:pt x="1368" y="1022"/>
                </a:lnTo>
                <a:lnTo>
                  <a:pt x="1356" y="964"/>
                </a:lnTo>
                <a:lnTo>
                  <a:pt x="1347" y="912"/>
                </a:lnTo>
                <a:lnTo>
                  <a:pt x="1334" y="844"/>
                </a:lnTo>
                <a:lnTo>
                  <a:pt x="1324" y="787"/>
                </a:lnTo>
                <a:lnTo>
                  <a:pt x="1311" y="721"/>
                </a:lnTo>
                <a:lnTo>
                  <a:pt x="1303" y="683"/>
                </a:lnTo>
                <a:lnTo>
                  <a:pt x="1293" y="630"/>
                </a:lnTo>
                <a:lnTo>
                  <a:pt x="1282" y="583"/>
                </a:lnTo>
                <a:lnTo>
                  <a:pt x="1273" y="531"/>
                </a:lnTo>
                <a:lnTo>
                  <a:pt x="1265" y="491"/>
                </a:lnTo>
                <a:lnTo>
                  <a:pt x="1258" y="460"/>
                </a:lnTo>
                <a:lnTo>
                  <a:pt x="1251" y="432"/>
                </a:lnTo>
                <a:lnTo>
                  <a:pt x="1241" y="391"/>
                </a:lnTo>
                <a:lnTo>
                  <a:pt x="1230" y="347"/>
                </a:lnTo>
                <a:lnTo>
                  <a:pt x="1221" y="314"/>
                </a:lnTo>
                <a:lnTo>
                  <a:pt x="1215" y="291"/>
                </a:lnTo>
                <a:lnTo>
                  <a:pt x="1209" y="270"/>
                </a:lnTo>
                <a:lnTo>
                  <a:pt x="1203" y="249"/>
                </a:lnTo>
                <a:lnTo>
                  <a:pt x="1196" y="227"/>
                </a:lnTo>
                <a:lnTo>
                  <a:pt x="1190" y="206"/>
                </a:lnTo>
                <a:lnTo>
                  <a:pt x="1184" y="189"/>
                </a:lnTo>
                <a:lnTo>
                  <a:pt x="1179" y="174"/>
                </a:lnTo>
                <a:lnTo>
                  <a:pt x="1175" y="159"/>
                </a:lnTo>
                <a:lnTo>
                  <a:pt x="1172" y="149"/>
                </a:lnTo>
                <a:lnTo>
                  <a:pt x="1164" y="128"/>
                </a:lnTo>
                <a:lnTo>
                  <a:pt x="1158" y="108"/>
                </a:lnTo>
                <a:lnTo>
                  <a:pt x="1141" y="66"/>
                </a:lnTo>
                <a:lnTo>
                  <a:pt x="1127" y="41"/>
                </a:lnTo>
                <a:lnTo>
                  <a:pt x="1112" y="21"/>
                </a:lnTo>
                <a:lnTo>
                  <a:pt x="1095" y="6"/>
                </a:lnTo>
                <a:lnTo>
                  <a:pt x="1071" y="0"/>
                </a:lnTo>
              </a:path>
            </a:pathLst>
          </a:custGeom>
          <a:noFill/>
          <a:ln w="19050" cap="rnd" cmpd="sng">
            <a:solidFill>
              <a:srgbClr val="66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094" name="Freeform 30"/>
          <p:cNvSpPr>
            <a:spLocks/>
          </p:cNvSpPr>
          <p:nvPr/>
        </p:nvSpPr>
        <p:spPr bwMode="auto">
          <a:xfrm>
            <a:off x="4486275" y="1862138"/>
            <a:ext cx="42863" cy="37322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492"/>
              </a:cxn>
            </a:cxnLst>
            <a:rect l="0" t="0" r="r" b="b"/>
            <a:pathLst>
              <a:path w="1" h="2492">
                <a:moveTo>
                  <a:pt x="0" y="0"/>
                </a:moveTo>
                <a:lnTo>
                  <a:pt x="0" y="2492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098" name="Freeform 34"/>
          <p:cNvSpPr>
            <a:spLocks/>
          </p:cNvSpPr>
          <p:nvPr/>
        </p:nvSpPr>
        <p:spPr bwMode="auto">
          <a:xfrm>
            <a:off x="1968500" y="2887663"/>
            <a:ext cx="4972050" cy="2640012"/>
          </a:xfrm>
          <a:custGeom>
            <a:avLst/>
            <a:gdLst/>
            <a:ahLst/>
            <a:cxnLst>
              <a:cxn ang="0">
                <a:pos x="1524" y="17"/>
              </a:cxn>
              <a:cxn ang="0">
                <a:pos x="1430" y="93"/>
              </a:cxn>
              <a:cxn ang="0">
                <a:pos x="1365" y="186"/>
              </a:cxn>
              <a:cxn ang="0">
                <a:pos x="1311" y="280"/>
              </a:cxn>
              <a:cxn ang="0">
                <a:pos x="1265" y="373"/>
              </a:cxn>
              <a:cxn ang="0">
                <a:pos x="1230" y="461"/>
              </a:cxn>
              <a:cxn ang="0">
                <a:pos x="1186" y="562"/>
              </a:cxn>
              <a:cxn ang="0">
                <a:pos x="1148" y="657"/>
              </a:cxn>
              <a:cxn ang="0">
                <a:pos x="1111" y="753"/>
              </a:cxn>
              <a:cxn ang="0">
                <a:pos x="1079" y="841"/>
              </a:cxn>
              <a:cxn ang="0">
                <a:pos x="1045" y="938"/>
              </a:cxn>
              <a:cxn ang="0">
                <a:pos x="1004" y="1034"/>
              </a:cxn>
              <a:cxn ang="0">
                <a:pos x="965" y="1124"/>
              </a:cxn>
              <a:cxn ang="0">
                <a:pos x="904" y="1227"/>
              </a:cxn>
              <a:cxn ang="0">
                <a:pos x="823" y="1326"/>
              </a:cxn>
              <a:cxn ang="0">
                <a:pos x="747" y="1396"/>
              </a:cxn>
              <a:cxn ang="0">
                <a:pos x="639" y="1467"/>
              </a:cxn>
              <a:cxn ang="0">
                <a:pos x="534" y="1512"/>
              </a:cxn>
              <a:cxn ang="0">
                <a:pos x="422" y="1550"/>
              </a:cxn>
              <a:cxn ang="0">
                <a:pos x="326" y="1576"/>
              </a:cxn>
              <a:cxn ang="0">
                <a:pos x="196" y="1606"/>
              </a:cxn>
              <a:cxn ang="0">
                <a:pos x="94" y="1627"/>
              </a:cxn>
              <a:cxn ang="0">
                <a:pos x="3132" y="1663"/>
              </a:cxn>
              <a:cxn ang="0">
                <a:pos x="3019" y="1626"/>
              </a:cxn>
              <a:cxn ang="0">
                <a:pos x="2915" y="1604"/>
              </a:cxn>
              <a:cxn ang="0">
                <a:pos x="2803" y="1571"/>
              </a:cxn>
              <a:cxn ang="0">
                <a:pos x="2662" y="1521"/>
              </a:cxn>
              <a:cxn ang="0">
                <a:pos x="2540" y="1467"/>
              </a:cxn>
              <a:cxn ang="0">
                <a:pos x="2484" y="1436"/>
              </a:cxn>
              <a:cxn ang="0">
                <a:pos x="2413" y="1378"/>
              </a:cxn>
              <a:cxn ang="0">
                <a:pos x="2343" y="1302"/>
              </a:cxn>
              <a:cxn ang="0">
                <a:pos x="2275" y="1205"/>
              </a:cxn>
              <a:cxn ang="0">
                <a:pos x="2228" y="1128"/>
              </a:cxn>
              <a:cxn ang="0">
                <a:pos x="2187" y="1037"/>
              </a:cxn>
              <a:cxn ang="0">
                <a:pos x="2156" y="959"/>
              </a:cxn>
              <a:cxn ang="0">
                <a:pos x="2125" y="881"/>
              </a:cxn>
              <a:cxn ang="0">
                <a:pos x="2080" y="771"/>
              </a:cxn>
              <a:cxn ang="0">
                <a:pos x="2044" y="686"/>
              </a:cxn>
              <a:cxn ang="0">
                <a:pos x="1995" y="569"/>
              </a:cxn>
              <a:cxn ang="0">
                <a:pos x="1945" y="458"/>
              </a:cxn>
              <a:cxn ang="0">
                <a:pos x="1898" y="353"/>
              </a:cxn>
              <a:cxn ang="0">
                <a:pos x="1864" y="290"/>
              </a:cxn>
              <a:cxn ang="0">
                <a:pos x="1816" y="200"/>
              </a:cxn>
              <a:cxn ang="0">
                <a:pos x="1785" y="153"/>
              </a:cxn>
              <a:cxn ang="0">
                <a:pos x="1762" y="122"/>
              </a:cxn>
              <a:cxn ang="0">
                <a:pos x="1747" y="101"/>
              </a:cxn>
              <a:cxn ang="0">
                <a:pos x="1691" y="43"/>
              </a:cxn>
              <a:cxn ang="0">
                <a:pos x="1622" y="6"/>
              </a:cxn>
            </a:cxnLst>
            <a:rect l="0" t="0" r="r" b="b"/>
            <a:pathLst>
              <a:path w="3132" h="1663">
                <a:moveTo>
                  <a:pt x="1586" y="0"/>
                </a:moveTo>
                <a:lnTo>
                  <a:pt x="1564" y="3"/>
                </a:lnTo>
                <a:lnTo>
                  <a:pt x="1524" y="17"/>
                </a:lnTo>
                <a:lnTo>
                  <a:pt x="1486" y="38"/>
                </a:lnTo>
                <a:lnTo>
                  <a:pt x="1456" y="64"/>
                </a:lnTo>
                <a:lnTo>
                  <a:pt x="1430" y="93"/>
                </a:lnTo>
                <a:lnTo>
                  <a:pt x="1405" y="121"/>
                </a:lnTo>
                <a:lnTo>
                  <a:pt x="1386" y="151"/>
                </a:lnTo>
                <a:lnTo>
                  <a:pt x="1365" y="186"/>
                </a:lnTo>
                <a:lnTo>
                  <a:pt x="1349" y="212"/>
                </a:lnTo>
                <a:lnTo>
                  <a:pt x="1329" y="249"/>
                </a:lnTo>
                <a:lnTo>
                  <a:pt x="1311" y="280"/>
                </a:lnTo>
                <a:lnTo>
                  <a:pt x="1291" y="317"/>
                </a:lnTo>
                <a:lnTo>
                  <a:pt x="1280" y="341"/>
                </a:lnTo>
                <a:lnTo>
                  <a:pt x="1265" y="373"/>
                </a:lnTo>
                <a:lnTo>
                  <a:pt x="1254" y="401"/>
                </a:lnTo>
                <a:lnTo>
                  <a:pt x="1242" y="431"/>
                </a:lnTo>
                <a:lnTo>
                  <a:pt x="1230" y="461"/>
                </a:lnTo>
                <a:lnTo>
                  <a:pt x="1217" y="491"/>
                </a:lnTo>
                <a:lnTo>
                  <a:pt x="1199" y="531"/>
                </a:lnTo>
                <a:lnTo>
                  <a:pt x="1186" y="562"/>
                </a:lnTo>
                <a:lnTo>
                  <a:pt x="1177" y="586"/>
                </a:lnTo>
                <a:lnTo>
                  <a:pt x="1161" y="622"/>
                </a:lnTo>
                <a:lnTo>
                  <a:pt x="1148" y="657"/>
                </a:lnTo>
                <a:lnTo>
                  <a:pt x="1136" y="690"/>
                </a:lnTo>
                <a:lnTo>
                  <a:pt x="1121" y="725"/>
                </a:lnTo>
                <a:lnTo>
                  <a:pt x="1111" y="753"/>
                </a:lnTo>
                <a:lnTo>
                  <a:pt x="1101" y="780"/>
                </a:lnTo>
                <a:lnTo>
                  <a:pt x="1091" y="811"/>
                </a:lnTo>
                <a:lnTo>
                  <a:pt x="1079" y="841"/>
                </a:lnTo>
                <a:lnTo>
                  <a:pt x="1069" y="871"/>
                </a:lnTo>
                <a:lnTo>
                  <a:pt x="1058" y="900"/>
                </a:lnTo>
                <a:lnTo>
                  <a:pt x="1045" y="938"/>
                </a:lnTo>
                <a:lnTo>
                  <a:pt x="1030" y="972"/>
                </a:lnTo>
                <a:lnTo>
                  <a:pt x="1015" y="1007"/>
                </a:lnTo>
                <a:lnTo>
                  <a:pt x="1004" y="1034"/>
                </a:lnTo>
                <a:lnTo>
                  <a:pt x="992" y="1063"/>
                </a:lnTo>
                <a:lnTo>
                  <a:pt x="981" y="1088"/>
                </a:lnTo>
                <a:lnTo>
                  <a:pt x="965" y="1124"/>
                </a:lnTo>
                <a:lnTo>
                  <a:pt x="947" y="1158"/>
                </a:lnTo>
                <a:lnTo>
                  <a:pt x="927" y="1192"/>
                </a:lnTo>
                <a:lnTo>
                  <a:pt x="904" y="1227"/>
                </a:lnTo>
                <a:lnTo>
                  <a:pt x="881" y="1259"/>
                </a:lnTo>
                <a:lnTo>
                  <a:pt x="854" y="1290"/>
                </a:lnTo>
                <a:lnTo>
                  <a:pt x="823" y="1326"/>
                </a:lnTo>
                <a:lnTo>
                  <a:pt x="802" y="1347"/>
                </a:lnTo>
                <a:lnTo>
                  <a:pt x="777" y="1370"/>
                </a:lnTo>
                <a:lnTo>
                  <a:pt x="747" y="1396"/>
                </a:lnTo>
                <a:lnTo>
                  <a:pt x="722" y="1414"/>
                </a:lnTo>
                <a:lnTo>
                  <a:pt x="683" y="1443"/>
                </a:lnTo>
                <a:lnTo>
                  <a:pt x="639" y="1467"/>
                </a:lnTo>
                <a:lnTo>
                  <a:pt x="596" y="1487"/>
                </a:lnTo>
                <a:lnTo>
                  <a:pt x="564" y="1500"/>
                </a:lnTo>
                <a:lnTo>
                  <a:pt x="534" y="1512"/>
                </a:lnTo>
                <a:lnTo>
                  <a:pt x="497" y="1524"/>
                </a:lnTo>
                <a:lnTo>
                  <a:pt x="457" y="1538"/>
                </a:lnTo>
                <a:lnTo>
                  <a:pt x="422" y="1550"/>
                </a:lnTo>
                <a:lnTo>
                  <a:pt x="391" y="1558"/>
                </a:lnTo>
                <a:lnTo>
                  <a:pt x="357" y="1568"/>
                </a:lnTo>
                <a:lnTo>
                  <a:pt x="326" y="1576"/>
                </a:lnTo>
                <a:lnTo>
                  <a:pt x="285" y="1586"/>
                </a:lnTo>
                <a:lnTo>
                  <a:pt x="232" y="1598"/>
                </a:lnTo>
                <a:lnTo>
                  <a:pt x="196" y="1606"/>
                </a:lnTo>
                <a:lnTo>
                  <a:pt x="165" y="1613"/>
                </a:lnTo>
                <a:lnTo>
                  <a:pt x="138" y="1617"/>
                </a:lnTo>
                <a:lnTo>
                  <a:pt x="94" y="1627"/>
                </a:lnTo>
                <a:lnTo>
                  <a:pt x="46" y="1639"/>
                </a:lnTo>
                <a:lnTo>
                  <a:pt x="0" y="1663"/>
                </a:lnTo>
                <a:lnTo>
                  <a:pt x="3132" y="1663"/>
                </a:lnTo>
                <a:lnTo>
                  <a:pt x="3088" y="1643"/>
                </a:lnTo>
                <a:lnTo>
                  <a:pt x="3060" y="1635"/>
                </a:lnTo>
                <a:lnTo>
                  <a:pt x="3019" y="1626"/>
                </a:lnTo>
                <a:lnTo>
                  <a:pt x="2976" y="1619"/>
                </a:lnTo>
                <a:lnTo>
                  <a:pt x="2940" y="1611"/>
                </a:lnTo>
                <a:lnTo>
                  <a:pt x="2915" y="1604"/>
                </a:lnTo>
                <a:lnTo>
                  <a:pt x="2893" y="1598"/>
                </a:lnTo>
                <a:lnTo>
                  <a:pt x="2858" y="1588"/>
                </a:lnTo>
                <a:lnTo>
                  <a:pt x="2803" y="1571"/>
                </a:lnTo>
                <a:lnTo>
                  <a:pt x="2747" y="1553"/>
                </a:lnTo>
                <a:lnTo>
                  <a:pt x="2706" y="1538"/>
                </a:lnTo>
                <a:lnTo>
                  <a:pt x="2662" y="1521"/>
                </a:lnTo>
                <a:lnTo>
                  <a:pt x="2624" y="1507"/>
                </a:lnTo>
                <a:lnTo>
                  <a:pt x="2586" y="1489"/>
                </a:lnTo>
                <a:lnTo>
                  <a:pt x="2540" y="1467"/>
                </a:lnTo>
                <a:lnTo>
                  <a:pt x="2519" y="1457"/>
                </a:lnTo>
                <a:lnTo>
                  <a:pt x="2503" y="1446"/>
                </a:lnTo>
                <a:lnTo>
                  <a:pt x="2484" y="1436"/>
                </a:lnTo>
                <a:lnTo>
                  <a:pt x="2465" y="1424"/>
                </a:lnTo>
                <a:lnTo>
                  <a:pt x="2441" y="1403"/>
                </a:lnTo>
                <a:lnTo>
                  <a:pt x="2413" y="1378"/>
                </a:lnTo>
                <a:lnTo>
                  <a:pt x="2393" y="1359"/>
                </a:lnTo>
                <a:lnTo>
                  <a:pt x="2370" y="1334"/>
                </a:lnTo>
                <a:lnTo>
                  <a:pt x="2343" y="1302"/>
                </a:lnTo>
                <a:lnTo>
                  <a:pt x="2317" y="1268"/>
                </a:lnTo>
                <a:lnTo>
                  <a:pt x="2294" y="1235"/>
                </a:lnTo>
                <a:lnTo>
                  <a:pt x="2275" y="1205"/>
                </a:lnTo>
                <a:lnTo>
                  <a:pt x="2254" y="1174"/>
                </a:lnTo>
                <a:lnTo>
                  <a:pt x="2238" y="1148"/>
                </a:lnTo>
                <a:lnTo>
                  <a:pt x="2228" y="1128"/>
                </a:lnTo>
                <a:lnTo>
                  <a:pt x="2216" y="1103"/>
                </a:lnTo>
                <a:lnTo>
                  <a:pt x="2201" y="1068"/>
                </a:lnTo>
                <a:lnTo>
                  <a:pt x="2187" y="1037"/>
                </a:lnTo>
                <a:lnTo>
                  <a:pt x="2174" y="1006"/>
                </a:lnTo>
                <a:lnTo>
                  <a:pt x="2166" y="984"/>
                </a:lnTo>
                <a:lnTo>
                  <a:pt x="2156" y="959"/>
                </a:lnTo>
                <a:lnTo>
                  <a:pt x="2146" y="935"/>
                </a:lnTo>
                <a:lnTo>
                  <a:pt x="2137" y="912"/>
                </a:lnTo>
                <a:lnTo>
                  <a:pt x="2125" y="881"/>
                </a:lnTo>
                <a:lnTo>
                  <a:pt x="2113" y="851"/>
                </a:lnTo>
                <a:lnTo>
                  <a:pt x="2099" y="815"/>
                </a:lnTo>
                <a:lnTo>
                  <a:pt x="2080" y="771"/>
                </a:lnTo>
                <a:lnTo>
                  <a:pt x="2063" y="735"/>
                </a:lnTo>
                <a:lnTo>
                  <a:pt x="2053" y="707"/>
                </a:lnTo>
                <a:lnTo>
                  <a:pt x="2044" y="686"/>
                </a:lnTo>
                <a:lnTo>
                  <a:pt x="2026" y="643"/>
                </a:lnTo>
                <a:lnTo>
                  <a:pt x="2013" y="612"/>
                </a:lnTo>
                <a:lnTo>
                  <a:pt x="1995" y="569"/>
                </a:lnTo>
                <a:lnTo>
                  <a:pt x="1974" y="521"/>
                </a:lnTo>
                <a:lnTo>
                  <a:pt x="1957" y="484"/>
                </a:lnTo>
                <a:lnTo>
                  <a:pt x="1945" y="458"/>
                </a:lnTo>
                <a:lnTo>
                  <a:pt x="1930" y="424"/>
                </a:lnTo>
                <a:lnTo>
                  <a:pt x="1912" y="386"/>
                </a:lnTo>
                <a:lnTo>
                  <a:pt x="1898" y="353"/>
                </a:lnTo>
                <a:lnTo>
                  <a:pt x="1887" y="336"/>
                </a:lnTo>
                <a:lnTo>
                  <a:pt x="1879" y="317"/>
                </a:lnTo>
                <a:lnTo>
                  <a:pt x="1864" y="290"/>
                </a:lnTo>
                <a:lnTo>
                  <a:pt x="1849" y="259"/>
                </a:lnTo>
                <a:lnTo>
                  <a:pt x="1831" y="225"/>
                </a:lnTo>
                <a:lnTo>
                  <a:pt x="1816" y="200"/>
                </a:lnTo>
                <a:lnTo>
                  <a:pt x="1801" y="177"/>
                </a:lnTo>
                <a:lnTo>
                  <a:pt x="1795" y="167"/>
                </a:lnTo>
                <a:lnTo>
                  <a:pt x="1785" y="153"/>
                </a:lnTo>
                <a:lnTo>
                  <a:pt x="1778" y="144"/>
                </a:lnTo>
                <a:lnTo>
                  <a:pt x="1770" y="134"/>
                </a:lnTo>
                <a:lnTo>
                  <a:pt x="1762" y="122"/>
                </a:lnTo>
                <a:lnTo>
                  <a:pt x="1757" y="114"/>
                </a:lnTo>
                <a:lnTo>
                  <a:pt x="1751" y="108"/>
                </a:lnTo>
                <a:lnTo>
                  <a:pt x="1747" y="101"/>
                </a:lnTo>
                <a:lnTo>
                  <a:pt x="1737" y="89"/>
                </a:lnTo>
                <a:lnTo>
                  <a:pt x="1722" y="71"/>
                </a:lnTo>
                <a:lnTo>
                  <a:pt x="1691" y="43"/>
                </a:lnTo>
                <a:lnTo>
                  <a:pt x="1669" y="26"/>
                </a:lnTo>
                <a:lnTo>
                  <a:pt x="1647" y="16"/>
                </a:lnTo>
                <a:lnTo>
                  <a:pt x="1622" y="6"/>
                </a:lnTo>
                <a:lnTo>
                  <a:pt x="1592" y="0"/>
                </a:lnTo>
              </a:path>
            </a:pathLst>
          </a:custGeom>
          <a:noFill/>
          <a:ln w="19050" cap="rnd" cmpd="sng">
            <a:solidFill>
              <a:srgbClr val="0099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381625" y="3205163"/>
            <a:ext cx="1819275" cy="855662"/>
            <a:chOff x="5381625" y="3205163"/>
            <a:chExt cx="1819275" cy="855662"/>
          </a:xfrm>
        </p:grpSpPr>
        <p:graphicFrame>
          <p:nvGraphicFramePr>
            <p:cNvPr id="216071" name="Object 7">
              <a:hlinkClick r:id="" action="ppaction://ole?verb=0"/>
            </p:cNvPr>
            <p:cNvGraphicFramePr>
              <a:graphicFrameLocks/>
            </p:cNvGraphicFramePr>
            <p:nvPr>
              <p:extLst/>
            </p:nvPr>
          </p:nvGraphicFramePr>
          <p:xfrm>
            <a:off x="5792788" y="3644900"/>
            <a:ext cx="1106488" cy="415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173" name="Equation" r:id="rId10" imgW="583920" imgH="190440" progId="Equation.DSMT4">
                    <p:embed/>
                  </p:oleObj>
                </mc:Choice>
                <mc:Fallback>
                  <p:oleObj name="Equation" r:id="rId10" imgW="583920" imgH="19044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92788" y="3644900"/>
                          <a:ext cx="1106488" cy="415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6100" name="Text Box 36"/>
            <p:cNvSpPr txBox="1">
              <a:spLocks noChangeArrowheads="1"/>
            </p:cNvSpPr>
            <p:nvPr/>
          </p:nvSpPr>
          <p:spPr bwMode="auto">
            <a:xfrm>
              <a:off x="5381625" y="3205163"/>
              <a:ext cx="18192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With </a:t>
              </a:r>
              <a:r>
                <a:rPr lang="en-US" sz="2400" i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n</a:t>
              </a: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= 30,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6103" name="Text Box 39"/>
              <p:cNvSpPr txBox="1">
                <a:spLocks noChangeArrowheads="1"/>
              </p:cNvSpPr>
              <p:nvPr/>
            </p:nvSpPr>
            <p:spPr bwMode="auto">
              <a:xfrm>
                <a:off x="1976300" y="1882775"/>
                <a:ext cx="1989647" cy="156966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rPr>
                  <a:t>With </a:t>
                </a:r>
                <a:r>
                  <a:rPr lang="en-US" sz="2400" i="1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rPr>
                  <a:t>n</a:t>
                </a:r>
                <a:r>
                  <a:rPr lang="en-US" sz="2400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rPr>
                  <a:t> = 100</a:t>
                </a:r>
                <a:r>
                  <a:rPr lang="en-US" sz="2400" dirty="0" smtClean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rPr>
                  <a:t>,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𝑋</m:t>
                            </m:r>
                          </m:e>
                        </m:acc>
                      </m:sub>
                    </m:sSub>
                  </m:oMath>
                </a14:m>
                <a:r>
                  <a:rPr lang="en-US" sz="2400" dirty="0"/>
                  <a:t>=8</a:t>
                </a:r>
              </a:p>
              <a:p>
                <a:pPr>
                  <a:lnSpc>
                    <a:spcPct val="150000"/>
                  </a:lnSpc>
                </a:pPr>
                <a:endPara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endParaRPr>
              </a:p>
            </p:txBody>
          </p:sp>
        </mc:Choice>
        <mc:Fallback xmlns="">
          <p:sp>
            <p:nvSpPr>
              <p:cNvPr id="216103" name="Text 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76300" y="1882775"/>
                <a:ext cx="1989647" cy="1569660"/>
              </a:xfrm>
              <a:prstGeom prst="rect">
                <a:avLst/>
              </a:prstGeom>
              <a:blipFill rotWithShape="1">
                <a:blip r:embed="rId12"/>
                <a:stretch>
                  <a:fillRect l="-4587" t="-3502" r="-5810"/>
                </a:stretch>
              </a:blip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6104" name="Line 40"/>
          <p:cNvSpPr>
            <a:spLocks noChangeShapeType="1"/>
          </p:cNvSpPr>
          <p:nvPr/>
        </p:nvSpPr>
        <p:spPr bwMode="auto">
          <a:xfrm>
            <a:off x="3557588" y="2643188"/>
            <a:ext cx="465137" cy="233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6105" name="Line 41"/>
          <p:cNvSpPr>
            <a:spLocks noChangeShapeType="1"/>
          </p:cNvSpPr>
          <p:nvPr/>
        </p:nvSpPr>
        <p:spPr bwMode="auto">
          <a:xfrm flipH="1">
            <a:off x="5375275" y="3975100"/>
            <a:ext cx="363538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6074" name="Line 10"/>
          <p:cNvSpPr>
            <a:spLocks noChangeShapeType="1"/>
          </p:cNvSpPr>
          <p:nvPr/>
        </p:nvSpPr>
        <p:spPr bwMode="auto">
          <a:xfrm>
            <a:off x="1843088" y="5535613"/>
            <a:ext cx="5240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253" name="Rectangle 189"/>
          <p:cNvSpPr>
            <a:spLocks noChangeArrowheads="1"/>
          </p:cNvSpPr>
          <p:nvPr/>
        </p:nvSpPr>
        <p:spPr bwMode="auto">
          <a:xfrm>
            <a:off x="677863" y="1106488"/>
            <a:ext cx="5770562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308964" y="624046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4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972246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160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6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216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21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1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16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1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17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6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6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6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6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5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1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6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6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6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6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70" grpId="0" animBg="1" autoUpdateAnimBg="0"/>
      <p:bldP spid="216084" grpId="0" animBg="1"/>
      <p:bldP spid="216092" grpId="0" animBg="1"/>
      <p:bldP spid="216094" grpId="0" animBg="1"/>
      <p:bldP spid="216098" grpId="0" animBg="1"/>
      <p:bldP spid="216104" grpId="0" animBg="1"/>
      <p:bldP spid="216105" grpId="0" animBg="1"/>
      <p:bldP spid="21607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033" name="Group 177"/>
          <p:cNvGrpSpPr>
            <a:grpSpLocks/>
          </p:cNvGrpSpPr>
          <p:nvPr/>
        </p:nvGrpSpPr>
        <p:grpSpPr bwMode="auto">
          <a:xfrm>
            <a:off x="998538" y="1600200"/>
            <a:ext cx="7497762" cy="457200"/>
            <a:chOff x="629" y="1008"/>
            <a:chExt cx="4723" cy="288"/>
          </a:xfrm>
        </p:grpSpPr>
        <p:sp>
          <p:nvSpPr>
            <p:cNvPr id="250007" name="Text Box 151"/>
            <p:cNvSpPr txBox="1">
              <a:spLocks noChangeArrowheads="1"/>
            </p:cNvSpPr>
            <p:nvPr/>
          </p:nvSpPr>
          <p:spPr bwMode="auto">
            <a:xfrm>
              <a:off x="629" y="1008"/>
              <a:ext cx="4723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buClr>
                  <a:srgbClr val="66FFFF"/>
                </a:buClr>
                <a:buFontTx/>
                <a:buChar char="•"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Recall that when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n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= 30,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P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(1080 </a:t>
              </a:r>
              <a:r>
                <a:rPr lang="en-US" sz="24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&lt;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</a:t>
              </a:r>
              <a:r>
                <a:rPr lang="en-US" sz="24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&lt;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1100) = .5034.</a:t>
              </a:r>
            </a:p>
          </p:txBody>
        </p:sp>
        <p:graphicFrame>
          <p:nvGraphicFramePr>
            <p:cNvPr id="249860" name="Object 4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3829" y="1080"/>
            <a:ext cx="132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194" name="Equation" r:id="rId4" imgW="163440" imgH="163440" progId="Equation.2">
                    <p:embed/>
                  </p:oleObj>
                </mc:Choice>
                <mc:Fallback>
                  <p:oleObj name="Equation" r:id="rId4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9" y="1080"/>
                          <a:ext cx="132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49861" name="Group 5"/>
          <p:cNvGrpSpPr>
            <a:grpSpLocks/>
          </p:cNvGrpSpPr>
          <p:nvPr/>
        </p:nvGrpSpPr>
        <p:grpSpPr bwMode="auto">
          <a:xfrm>
            <a:off x="685800" y="147638"/>
            <a:ext cx="7772400" cy="814387"/>
            <a:chOff x="432" y="93"/>
            <a:chExt cx="4896" cy="513"/>
          </a:xfrm>
        </p:grpSpPr>
        <p:sp>
          <p:nvSpPr>
            <p:cNvPr id="249862" name="Rectangle 6"/>
            <p:cNvSpPr>
              <a:spLocks noChangeArrowheads="1"/>
            </p:cNvSpPr>
            <p:nvPr/>
          </p:nvSpPr>
          <p:spPr bwMode="auto">
            <a:xfrm>
              <a:off x="432" y="9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Relationship Between the Sample Size</a:t>
              </a:r>
            </a:p>
            <a:p>
              <a:pPr algn="l"/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      and the Sampling Distribution of </a:t>
              </a:r>
            </a:p>
          </p:txBody>
        </p:sp>
        <p:graphicFrame>
          <p:nvGraphicFramePr>
            <p:cNvPr id="249863" name="Object 7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487" y="425"/>
            <a:ext cx="148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195" name="Equation" r:id="rId6" imgW="163440" imgH="163440" progId="Equation.2">
                    <p:embed/>
                  </p:oleObj>
                </mc:Choice>
                <mc:Fallback>
                  <p:oleObj name="Equation" r:id="rId6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7" y="425"/>
                          <a:ext cx="148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0034" name="Group 178"/>
          <p:cNvGrpSpPr>
            <a:grpSpLocks/>
          </p:cNvGrpSpPr>
          <p:nvPr/>
        </p:nvGrpSpPr>
        <p:grpSpPr bwMode="auto">
          <a:xfrm>
            <a:off x="998538" y="2101850"/>
            <a:ext cx="7226300" cy="1187450"/>
            <a:chOff x="629" y="1324"/>
            <a:chExt cx="4552" cy="748"/>
          </a:xfrm>
        </p:grpSpPr>
        <p:sp>
          <p:nvSpPr>
            <p:cNvPr id="250008" name="Text Box 152"/>
            <p:cNvSpPr txBox="1">
              <a:spLocks noChangeArrowheads="1"/>
            </p:cNvSpPr>
            <p:nvPr/>
          </p:nvSpPr>
          <p:spPr bwMode="auto">
            <a:xfrm>
              <a:off x="629" y="1324"/>
              <a:ext cx="4552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buClr>
                  <a:srgbClr val="66FFFF"/>
                </a:buClr>
                <a:buFontTx/>
                <a:buChar char="•"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We follow the same steps to solve for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P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(1080 </a:t>
              </a:r>
              <a:r>
                <a:rPr lang="en-US" sz="24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&lt;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</a:t>
              </a:r>
            </a:p>
            <a:p>
              <a:pPr algn="l">
                <a:buClr>
                  <a:srgbClr val="66FFFF"/>
                </a:buClr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</a:t>
              </a:r>
              <a:r>
                <a:rPr lang="en-US" sz="24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&lt;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1100) when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n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= 100 as we showed earlier when</a:t>
              </a:r>
            </a:p>
            <a:p>
              <a:pPr algn="l">
                <a:buClr>
                  <a:srgbClr val="66FFFF"/>
                </a:buClr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n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= 30.</a:t>
              </a:r>
            </a:p>
          </p:txBody>
        </p:sp>
        <p:graphicFrame>
          <p:nvGraphicFramePr>
            <p:cNvPr id="250009" name="Object 153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957" y="1396"/>
            <a:ext cx="132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196" name="Equation" r:id="rId8" imgW="163440" imgH="163440" progId="Equation.2">
                    <p:embed/>
                  </p:oleObj>
                </mc:Choice>
                <mc:Fallback>
                  <p:oleObj name="Equation" r:id="rId8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7" y="1396"/>
                          <a:ext cx="132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0035" name="Group 179"/>
          <p:cNvGrpSpPr>
            <a:grpSpLocks/>
          </p:cNvGrpSpPr>
          <p:nvPr/>
        </p:nvGrpSpPr>
        <p:grpSpPr bwMode="auto">
          <a:xfrm>
            <a:off x="998538" y="3314704"/>
            <a:ext cx="6910391" cy="461963"/>
            <a:chOff x="629" y="2088"/>
            <a:chExt cx="4353" cy="291"/>
          </a:xfrm>
        </p:grpSpPr>
        <p:sp>
          <p:nvSpPr>
            <p:cNvPr id="250013" name="Text Box 157"/>
            <p:cNvSpPr txBox="1">
              <a:spLocks noChangeArrowheads="1"/>
            </p:cNvSpPr>
            <p:nvPr/>
          </p:nvSpPr>
          <p:spPr bwMode="auto">
            <a:xfrm>
              <a:off x="629" y="2088"/>
              <a:ext cx="4353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buClr>
                  <a:srgbClr val="66FFFF"/>
                </a:buClr>
                <a:buFontTx/>
                <a:buChar char="•"/>
              </a:pP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Now, with </a:t>
              </a:r>
              <a:r>
                <a:rPr lang="en-US" sz="2400" i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n</a:t>
              </a: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= 100, </a:t>
              </a:r>
              <a:r>
                <a:rPr lang="en-US" sz="2400" i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P</a:t>
              </a: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(1080 </a:t>
              </a:r>
              <a:r>
                <a:rPr lang="en-US" sz="2400" u="sng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&lt;</a:t>
              </a: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</a:t>
              </a:r>
              <a:r>
                <a:rPr lang="en-US" sz="2400" u="sng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&lt;</a:t>
              </a: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1100) = </a:t>
              </a:r>
              <a:r>
                <a:rPr lang="en-US" sz="2400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.7887.</a:t>
              </a:r>
              <a:endPara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graphicFrame>
          <p:nvGraphicFramePr>
            <p:cNvPr id="250014" name="Object 158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3421" y="2160"/>
            <a:ext cx="132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197" name="Equation" r:id="rId10" imgW="163440" imgH="163440" progId="Equation.2">
                    <p:embed/>
                  </p:oleObj>
                </mc:Choice>
                <mc:Fallback>
                  <p:oleObj name="Equation" r:id="rId10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1" y="2160"/>
                          <a:ext cx="132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0028" name="Group 172"/>
          <p:cNvGrpSpPr>
            <a:grpSpLocks/>
          </p:cNvGrpSpPr>
          <p:nvPr/>
        </p:nvGrpSpPr>
        <p:grpSpPr bwMode="auto">
          <a:xfrm>
            <a:off x="998538" y="3848100"/>
            <a:ext cx="7685087" cy="1552575"/>
            <a:chOff x="422" y="2157"/>
            <a:chExt cx="4841" cy="978"/>
          </a:xfrm>
        </p:grpSpPr>
        <p:sp>
          <p:nvSpPr>
            <p:cNvPr id="250017" name="Text Box 161"/>
            <p:cNvSpPr txBox="1">
              <a:spLocks noChangeArrowheads="1"/>
            </p:cNvSpPr>
            <p:nvPr/>
          </p:nvSpPr>
          <p:spPr bwMode="auto">
            <a:xfrm>
              <a:off x="422" y="2157"/>
              <a:ext cx="4841" cy="9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buClr>
                  <a:srgbClr val="66FFFF"/>
                </a:buClr>
                <a:buFontTx/>
                <a:buChar char="•"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Because the sampling distribution with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n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= 100 has a</a:t>
              </a:r>
            </a:p>
            <a:p>
              <a:pPr algn="l">
                <a:buClr>
                  <a:srgbClr val="66FFFF"/>
                </a:buClr>
                <a:buFont typeface="Wingdings" pitchFamily="2" charset="2"/>
                <a:buNone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smaller standard error, the values of     have less</a:t>
              </a:r>
            </a:p>
            <a:p>
              <a:pPr algn="l">
                <a:buClr>
                  <a:srgbClr val="66FFFF"/>
                </a:buClr>
                <a:buFont typeface="Wingdings" pitchFamily="2" charset="2"/>
                <a:buNone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variability and tend to be closer to the population</a:t>
              </a:r>
            </a:p>
            <a:p>
              <a:pPr algn="l">
                <a:buClr>
                  <a:srgbClr val="66FFFF"/>
                </a:buClr>
                <a:buFont typeface="Wingdings" pitchFamily="2" charset="2"/>
                <a:buNone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mean than the values of     with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n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= 30.</a:t>
              </a:r>
            </a:p>
          </p:txBody>
        </p:sp>
        <p:graphicFrame>
          <p:nvGraphicFramePr>
            <p:cNvPr id="250019" name="Object 163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3906" y="2465"/>
            <a:ext cx="132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198" name="Equation" r:id="rId12" imgW="163440" imgH="163440" progId="Equation.2">
                    <p:embed/>
                  </p:oleObj>
                </mc:Choice>
                <mc:Fallback>
                  <p:oleObj name="Equation" r:id="rId12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6" y="2465"/>
                          <a:ext cx="132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0021" name="Object 16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856" y="2927"/>
            <a:ext cx="132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6199" name="Equation" r:id="rId14" imgW="163440" imgH="163440" progId="Equation.2">
                    <p:embed/>
                  </p:oleObj>
                </mc:Choice>
                <mc:Fallback>
                  <p:oleObj name="Equation" r:id="rId14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6" y="2927"/>
                          <a:ext cx="132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0023" name="AutoShape 167"/>
          <p:cNvSpPr>
            <a:spLocks noChangeArrowheads="1"/>
          </p:cNvSpPr>
          <p:nvPr/>
        </p:nvSpPr>
        <p:spPr bwMode="auto">
          <a:xfrm rot="5400000">
            <a:off x="731838" y="173196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024" name="AutoShape 168"/>
          <p:cNvSpPr>
            <a:spLocks noChangeArrowheads="1"/>
          </p:cNvSpPr>
          <p:nvPr/>
        </p:nvSpPr>
        <p:spPr bwMode="auto">
          <a:xfrm rot="5400000">
            <a:off x="731838" y="221932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025" name="AutoShape 169"/>
          <p:cNvSpPr>
            <a:spLocks noChangeArrowheads="1"/>
          </p:cNvSpPr>
          <p:nvPr/>
        </p:nvSpPr>
        <p:spPr bwMode="auto">
          <a:xfrm rot="5400000">
            <a:off x="731838" y="345122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026" name="AutoShape 170"/>
          <p:cNvSpPr>
            <a:spLocks noChangeArrowheads="1"/>
          </p:cNvSpPr>
          <p:nvPr/>
        </p:nvSpPr>
        <p:spPr bwMode="auto">
          <a:xfrm rot="5400000">
            <a:off x="731838" y="398462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029" name="Rectangle 173"/>
          <p:cNvSpPr>
            <a:spLocks noChangeArrowheads="1"/>
          </p:cNvSpPr>
          <p:nvPr/>
        </p:nvSpPr>
        <p:spPr bwMode="auto">
          <a:xfrm>
            <a:off x="677863" y="1106488"/>
            <a:ext cx="5770562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</p:spTree>
    <p:extLst>
      <p:ext uri="{BB962C8B-B14F-4D97-AF65-F5344CB8AC3E}">
        <p14:creationId xmlns:p14="http://schemas.microsoft.com/office/powerpoint/2010/main" val="139726985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500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0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2500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0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0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2500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0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0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250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0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0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023" grpId="0" animBg="1"/>
      <p:bldP spid="250024" grpId="0" animBg="1"/>
      <p:bldP spid="250025" grpId="0" animBg="1"/>
      <p:bldP spid="25002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125" name="Freeform 37"/>
          <p:cNvSpPr>
            <a:spLocks/>
          </p:cNvSpPr>
          <p:nvPr/>
        </p:nvSpPr>
        <p:spPr bwMode="auto">
          <a:xfrm>
            <a:off x="2814638" y="1749425"/>
            <a:ext cx="3348037" cy="3771900"/>
          </a:xfrm>
          <a:custGeom>
            <a:avLst/>
            <a:gdLst/>
            <a:ahLst/>
            <a:cxnLst>
              <a:cxn ang="0">
                <a:pos x="1007" y="25"/>
              </a:cxn>
              <a:cxn ang="0">
                <a:pos x="956" y="125"/>
              </a:cxn>
              <a:cxn ang="0">
                <a:pos x="911" y="253"/>
              </a:cxn>
              <a:cxn ang="0">
                <a:pos x="872" y="402"/>
              </a:cxn>
              <a:cxn ang="0">
                <a:pos x="846" y="527"/>
              </a:cxn>
              <a:cxn ang="0">
                <a:pos x="819" y="655"/>
              </a:cxn>
              <a:cxn ang="0">
                <a:pos x="795" y="789"/>
              </a:cxn>
              <a:cxn ang="0">
                <a:pos x="772" y="918"/>
              </a:cxn>
              <a:cxn ang="0">
                <a:pos x="754" y="1063"/>
              </a:cxn>
              <a:cxn ang="0">
                <a:pos x="725" y="1213"/>
              </a:cxn>
              <a:cxn ang="0">
                <a:pos x="705" y="1343"/>
              </a:cxn>
              <a:cxn ang="0">
                <a:pos x="677" y="1471"/>
              </a:cxn>
              <a:cxn ang="0">
                <a:pos x="647" y="1602"/>
              </a:cxn>
              <a:cxn ang="0">
                <a:pos x="608" y="1743"/>
              </a:cxn>
              <a:cxn ang="0">
                <a:pos x="564" y="1878"/>
              </a:cxn>
              <a:cxn ang="0">
                <a:pos x="512" y="1992"/>
              </a:cxn>
              <a:cxn ang="0">
                <a:pos x="443" y="2087"/>
              </a:cxn>
              <a:cxn ang="0">
                <a:pos x="365" y="2169"/>
              </a:cxn>
              <a:cxn ang="0">
                <a:pos x="299" y="2215"/>
              </a:cxn>
              <a:cxn ang="0">
                <a:pos x="226" y="2259"/>
              </a:cxn>
              <a:cxn ang="0">
                <a:pos x="150" y="2303"/>
              </a:cxn>
              <a:cxn ang="0">
                <a:pos x="80" y="2336"/>
              </a:cxn>
              <a:cxn ang="0">
                <a:pos x="2109" y="2376"/>
              </a:cxn>
              <a:cxn ang="0">
                <a:pos x="2001" y="2326"/>
              </a:cxn>
              <a:cxn ang="0">
                <a:pos x="1896" y="2284"/>
              </a:cxn>
              <a:cxn ang="0">
                <a:pos x="1816" y="2238"/>
              </a:cxn>
              <a:cxn ang="0">
                <a:pos x="1726" y="2167"/>
              </a:cxn>
              <a:cxn ang="0">
                <a:pos x="1655" y="2096"/>
              </a:cxn>
              <a:cxn ang="0">
                <a:pos x="1618" y="2046"/>
              </a:cxn>
              <a:cxn ang="0">
                <a:pos x="1577" y="1966"/>
              </a:cxn>
              <a:cxn ang="0">
                <a:pos x="1518" y="1815"/>
              </a:cxn>
              <a:cxn ang="0">
                <a:pos x="1484" y="1704"/>
              </a:cxn>
              <a:cxn ang="0">
                <a:pos x="1457" y="1599"/>
              </a:cxn>
              <a:cxn ang="0">
                <a:pos x="1435" y="1498"/>
              </a:cxn>
              <a:cxn ang="0">
                <a:pos x="1408" y="1363"/>
              </a:cxn>
              <a:cxn ang="0">
                <a:pos x="1395" y="1251"/>
              </a:cxn>
              <a:cxn ang="0">
                <a:pos x="1363" y="1103"/>
              </a:cxn>
              <a:cxn ang="0">
                <a:pos x="1334" y="936"/>
              </a:cxn>
              <a:cxn ang="0">
                <a:pos x="1305" y="786"/>
              </a:cxn>
              <a:cxn ang="0">
                <a:pos x="1275" y="640"/>
              </a:cxn>
              <a:cxn ang="0">
                <a:pos x="1249" y="523"/>
              </a:cxn>
              <a:cxn ang="0">
                <a:pos x="1224" y="403"/>
              </a:cxn>
              <a:cxn ang="0">
                <a:pos x="1196" y="297"/>
              </a:cxn>
              <a:cxn ang="0">
                <a:pos x="1165" y="197"/>
              </a:cxn>
              <a:cxn ang="0">
                <a:pos x="1134" y="100"/>
              </a:cxn>
              <a:cxn ang="0">
                <a:pos x="1090" y="21"/>
              </a:cxn>
            </a:cxnLst>
            <a:rect l="0" t="0" r="r" b="b"/>
            <a:pathLst>
              <a:path w="2109" h="2376">
                <a:moveTo>
                  <a:pt x="1052" y="0"/>
                </a:moveTo>
                <a:lnTo>
                  <a:pt x="1026" y="4"/>
                </a:lnTo>
                <a:lnTo>
                  <a:pt x="1007" y="25"/>
                </a:lnTo>
                <a:lnTo>
                  <a:pt x="983" y="55"/>
                </a:lnTo>
                <a:lnTo>
                  <a:pt x="967" y="88"/>
                </a:lnTo>
                <a:lnTo>
                  <a:pt x="956" y="125"/>
                </a:lnTo>
                <a:lnTo>
                  <a:pt x="938" y="167"/>
                </a:lnTo>
                <a:lnTo>
                  <a:pt x="924" y="207"/>
                </a:lnTo>
                <a:lnTo>
                  <a:pt x="911" y="253"/>
                </a:lnTo>
                <a:lnTo>
                  <a:pt x="897" y="303"/>
                </a:lnTo>
                <a:lnTo>
                  <a:pt x="885" y="351"/>
                </a:lnTo>
                <a:lnTo>
                  <a:pt x="872" y="402"/>
                </a:lnTo>
                <a:lnTo>
                  <a:pt x="862" y="448"/>
                </a:lnTo>
                <a:lnTo>
                  <a:pt x="854" y="491"/>
                </a:lnTo>
                <a:lnTo>
                  <a:pt x="846" y="527"/>
                </a:lnTo>
                <a:lnTo>
                  <a:pt x="834" y="573"/>
                </a:lnTo>
                <a:lnTo>
                  <a:pt x="828" y="613"/>
                </a:lnTo>
                <a:lnTo>
                  <a:pt x="819" y="655"/>
                </a:lnTo>
                <a:lnTo>
                  <a:pt x="812" y="697"/>
                </a:lnTo>
                <a:lnTo>
                  <a:pt x="803" y="745"/>
                </a:lnTo>
                <a:lnTo>
                  <a:pt x="795" y="789"/>
                </a:lnTo>
                <a:lnTo>
                  <a:pt x="789" y="830"/>
                </a:lnTo>
                <a:lnTo>
                  <a:pt x="777" y="877"/>
                </a:lnTo>
                <a:lnTo>
                  <a:pt x="772" y="918"/>
                </a:lnTo>
                <a:lnTo>
                  <a:pt x="764" y="955"/>
                </a:lnTo>
                <a:lnTo>
                  <a:pt x="756" y="1009"/>
                </a:lnTo>
                <a:lnTo>
                  <a:pt x="754" y="1063"/>
                </a:lnTo>
                <a:lnTo>
                  <a:pt x="743" y="1113"/>
                </a:lnTo>
                <a:lnTo>
                  <a:pt x="735" y="1165"/>
                </a:lnTo>
                <a:lnTo>
                  <a:pt x="725" y="1213"/>
                </a:lnTo>
                <a:lnTo>
                  <a:pt x="719" y="1255"/>
                </a:lnTo>
                <a:lnTo>
                  <a:pt x="713" y="1293"/>
                </a:lnTo>
                <a:lnTo>
                  <a:pt x="705" y="1343"/>
                </a:lnTo>
                <a:lnTo>
                  <a:pt x="696" y="1383"/>
                </a:lnTo>
                <a:lnTo>
                  <a:pt x="687" y="1422"/>
                </a:lnTo>
                <a:lnTo>
                  <a:pt x="677" y="1471"/>
                </a:lnTo>
                <a:lnTo>
                  <a:pt x="668" y="1509"/>
                </a:lnTo>
                <a:lnTo>
                  <a:pt x="657" y="1558"/>
                </a:lnTo>
                <a:lnTo>
                  <a:pt x="647" y="1602"/>
                </a:lnTo>
                <a:lnTo>
                  <a:pt x="633" y="1651"/>
                </a:lnTo>
                <a:lnTo>
                  <a:pt x="620" y="1699"/>
                </a:lnTo>
                <a:lnTo>
                  <a:pt x="608" y="1743"/>
                </a:lnTo>
                <a:lnTo>
                  <a:pt x="596" y="1791"/>
                </a:lnTo>
                <a:lnTo>
                  <a:pt x="578" y="1831"/>
                </a:lnTo>
                <a:lnTo>
                  <a:pt x="564" y="1878"/>
                </a:lnTo>
                <a:lnTo>
                  <a:pt x="549" y="1918"/>
                </a:lnTo>
                <a:lnTo>
                  <a:pt x="533" y="1953"/>
                </a:lnTo>
                <a:lnTo>
                  <a:pt x="512" y="1992"/>
                </a:lnTo>
                <a:lnTo>
                  <a:pt x="494" y="2023"/>
                </a:lnTo>
                <a:lnTo>
                  <a:pt x="475" y="2052"/>
                </a:lnTo>
                <a:lnTo>
                  <a:pt x="443" y="2087"/>
                </a:lnTo>
                <a:lnTo>
                  <a:pt x="416" y="2117"/>
                </a:lnTo>
                <a:lnTo>
                  <a:pt x="393" y="2140"/>
                </a:lnTo>
                <a:lnTo>
                  <a:pt x="365" y="2169"/>
                </a:lnTo>
                <a:lnTo>
                  <a:pt x="338" y="2190"/>
                </a:lnTo>
                <a:lnTo>
                  <a:pt x="316" y="2204"/>
                </a:lnTo>
                <a:lnTo>
                  <a:pt x="299" y="2215"/>
                </a:lnTo>
                <a:lnTo>
                  <a:pt x="275" y="2228"/>
                </a:lnTo>
                <a:lnTo>
                  <a:pt x="248" y="2246"/>
                </a:lnTo>
                <a:lnTo>
                  <a:pt x="226" y="2259"/>
                </a:lnTo>
                <a:lnTo>
                  <a:pt x="203" y="2271"/>
                </a:lnTo>
                <a:lnTo>
                  <a:pt x="178" y="2288"/>
                </a:lnTo>
                <a:lnTo>
                  <a:pt x="150" y="2303"/>
                </a:lnTo>
                <a:lnTo>
                  <a:pt x="129" y="2313"/>
                </a:lnTo>
                <a:lnTo>
                  <a:pt x="99" y="2328"/>
                </a:lnTo>
                <a:lnTo>
                  <a:pt x="80" y="2336"/>
                </a:lnTo>
                <a:lnTo>
                  <a:pt x="62" y="2347"/>
                </a:lnTo>
                <a:lnTo>
                  <a:pt x="0" y="2373"/>
                </a:lnTo>
                <a:lnTo>
                  <a:pt x="2109" y="2376"/>
                </a:lnTo>
                <a:lnTo>
                  <a:pt x="2069" y="2359"/>
                </a:lnTo>
                <a:lnTo>
                  <a:pt x="2039" y="2343"/>
                </a:lnTo>
                <a:lnTo>
                  <a:pt x="2001" y="2326"/>
                </a:lnTo>
                <a:lnTo>
                  <a:pt x="1965" y="2313"/>
                </a:lnTo>
                <a:lnTo>
                  <a:pt x="1931" y="2297"/>
                </a:lnTo>
                <a:lnTo>
                  <a:pt x="1896" y="2284"/>
                </a:lnTo>
                <a:lnTo>
                  <a:pt x="1868" y="2269"/>
                </a:lnTo>
                <a:lnTo>
                  <a:pt x="1843" y="2255"/>
                </a:lnTo>
                <a:lnTo>
                  <a:pt x="1816" y="2238"/>
                </a:lnTo>
                <a:lnTo>
                  <a:pt x="1786" y="2213"/>
                </a:lnTo>
                <a:lnTo>
                  <a:pt x="1751" y="2188"/>
                </a:lnTo>
                <a:lnTo>
                  <a:pt x="1726" y="2167"/>
                </a:lnTo>
                <a:lnTo>
                  <a:pt x="1698" y="2144"/>
                </a:lnTo>
                <a:lnTo>
                  <a:pt x="1675" y="2119"/>
                </a:lnTo>
                <a:lnTo>
                  <a:pt x="1655" y="2096"/>
                </a:lnTo>
                <a:lnTo>
                  <a:pt x="1642" y="2081"/>
                </a:lnTo>
                <a:lnTo>
                  <a:pt x="1630" y="2064"/>
                </a:lnTo>
                <a:lnTo>
                  <a:pt x="1618" y="2046"/>
                </a:lnTo>
                <a:lnTo>
                  <a:pt x="1605" y="2027"/>
                </a:lnTo>
                <a:lnTo>
                  <a:pt x="1593" y="1997"/>
                </a:lnTo>
                <a:lnTo>
                  <a:pt x="1577" y="1966"/>
                </a:lnTo>
                <a:lnTo>
                  <a:pt x="1559" y="1922"/>
                </a:lnTo>
                <a:lnTo>
                  <a:pt x="1539" y="1868"/>
                </a:lnTo>
                <a:lnTo>
                  <a:pt x="1518" y="1815"/>
                </a:lnTo>
                <a:lnTo>
                  <a:pt x="1505" y="1776"/>
                </a:lnTo>
                <a:lnTo>
                  <a:pt x="1494" y="1738"/>
                </a:lnTo>
                <a:lnTo>
                  <a:pt x="1484" y="1704"/>
                </a:lnTo>
                <a:lnTo>
                  <a:pt x="1475" y="1669"/>
                </a:lnTo>
                <a:lnTo>
                  <a:pt x="1466" y="1633"/>
                </a:lnTo>
                <a:lnTo>
                  <a:pt x="1457" y="1599"/>
                </a:lnTo>
                <a:lnTo>
                  <a:pt x="1452" y="1566"/>
                </a:lnTo>
                <a:lnTo>
                  <a:pt x="1442" y="1531"/>
                </a:lnTo>
                <a:lnTo>
                  <a:pt x="1435" y="1498"/>
                </a:lnTo>
                <a:lnTo>
                  <a:pt x="1427" y="1452"/>
                </a:lnTo>
                <a:lnTo>
                  <a:pt x="1417" y="1398"/>
                </a:lnTo>
                <a:lnTo>
                  <a:pt x="1408" y="1363"/>
                </a:lnTo>
                <a:lnTo>
                  <a:pt x="1402" y="1327"/>
                </a:lnTo>
                <a:lnTo>
                  <a:pt x="1400" y="1290"/>
                </a:lnTo>
                <a:lnTo>
                  <a:pt x="1395" y="1251"/>
                </a:lnTo>
                <a:lnTo>
                  <a:pt x="1385" y="1210"/>
                </a:lnTo>
                <a:lnTo>
                  <a:pt x="1371" y="1152"/>
                </a:lnTo>
                <a:lnTo>
                  <a:pt x="1363" y="1103"/>
                </a:lnTo>
                <a:lnTo>
                  <a:pt x="1355" y="1045"/>
                </a:lnTo>
                <a:lnTo>
                  <a:pt x="1343" y="991"/>
                </a:lnTo>
                <a:lnTo>
                  <a:pt x="1334" y="936"/>
                </a:lnTo>
                <a:lnTo>
                  <a:pt x="1323" y="885"/>
                </a:lnTo>
                <a:lnTo>
                  <a:pt x="1314" y="835"/>
                </a:lnTo>
                <a:lnTo>
                  <a:pt x="1305" y="786"/>
                </a:lnTo>
                <a:lnTo>
                  <a:pt x="1298" y="739"/>
                </a:lnTo>
                <a:lnTo>
                  <a:pt x="1286" y="685"/>
                </a:lnTo>
                <a:lnTo>
                  <a:pt x="1275" y="640"/>
                </a:lnTo>
                <a:lnTo>
                  <a:pt x="1269" y="604"/>
                </a:lnTo>
                <a:lnTo>
                  <a:pt x="1262" y="576"/>
                </a:lnTo>
                <a:lnTo>
                  <a:pt x="1249" y="523"/>
                </a:lnTo>
                <a:lnTo>
                  <a:pt x="1236" y="444"/>
                </a:lnTo>
                <a:lnTo>
                  <a:pt x="1244" y="480"/>
                </a:lnTo>
                <a:lnTo>
                  <a:pt x="1224" y="403"/>
                </a:lnTo>
                <a:lnTo>
                  <a:pt x="1214" y="363"/>
                </a:lnTo>
                <a:lnTo>
                  <a:pt x="1203" y="325"/>
                </a:lnTo>
                <a:lnTo>
                  <a:pt x="1196" y="297"/>
                </a:lnTo>
                <a:lnTo>
                  <a:pt x="1186" y="268"/>
                </a:lnTo>
                <a:lnTo>
                  <a:pt x="1176" y="234"/>
                </a:lnTo>
                <a:lnTo>
                  <a:pt x="1165" y="197"/>
                </a:lnTo>
                <a:lnTo>
                  <a:pt x="1158" y="172"/>
                </a:lnTo>
                <a:lnTo>
                  <a:pt x="1147" y="140"/>
                </a:lnTo>
                <a:lnTo>
                  <a:pt x="1134" y="100"/>
                </a:lnTo>
                <a:lnTo>
                  <a:pt x="1122" y="70"/>
                </a:lnTo>
                <a:lnTo>
                  <a:pt x="1106" y="43"/>
                </a:lnTo>
                <a:lnTo>
                  <a:pt x="1090" y="21"/>
                </a:lnTo>
                <a:lnTo>
                  <a:pt x="1075" y="4"/>
                </a:lnTo>
                <a:lnTo>
                  <a:pt x="1052" y="0"/>
                </a:lnTo>
              </a:path>
            </a:pathLst>
          </a:cu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17090" name="Group 2"/>
          <p:cNvGrpSpPr>
            <a:grpSpLocks/>
          </p:cNvGrpSpPr>
          <p:nvPr/>
        </p:nvGrpSpPr>
        <p:grpSpPr bwMode="auto">
          <a:xfrm>
            <a:off x="685800" y="147638"/>
            <a:ext cx="7772400" cy="814387"/>
            <a:chOff x="432" y="93"/>
            <a:chExt cx="4896" cy="513"/>
          </a:xfrm>
        </p:grpSpPr>
        <p:sp>
          <p:nvSpPr>
            <p:cNvPr id="217091" name="Rectangle 3"/>
            <p:cNvSpPr>
              <a:spLocks noChangeArrowheads="1"/>
            </p:cNvSpPr>
            <p:nvPr/>
          </p:nvSpPr>
          <p:spPr bwMode="auto">
            <a:xfrm>
              <a:off x="432" y="9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Relationship Between the Sample Size</a:t>
              </a:r>
            </a:p>
            <a:p>
              <a:pPr algn="l"/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      and the Sampling Distribution of </a:t>
              </a:r>
            </a:p>
          </p:txBody>
        </p:sp>
        <p:graphicFrame>
          <p:nvGraphicFramePr>
            <p:cNvPr id="217092" name="Object 4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487" y="425"/>
            <a:ext cx="148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218" name="Equation" r:id="rId4" imgW="163440" imgH="163440" progId="Equation.2">
                    <p:embed/>
                  </p:oleObj>
                </mc:Choice>
                <mc:Fallback>
                  <p:oleObj name="Equation" r:id="rId4" imgW="163440" imgH="16344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7" y="425"/>
                          <a:ext cx="148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17097" name="Object 9">
            <a:hlinkClick r:id="" action="ppaction://ole?verb=0"/>
          </p:cNvPr>
          <p:cNvGraphicFramePr>
            <a:graphicFrameLocks/>
          </p:cNvGraphicFramePr>
          <p:nvPr/>
        </p:nvGraphicFramePr>
        <p:xfrm>
          <a:off x="7096125" y="5370513"/>
          <a:ext cx="249238" cy="20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19" name="Equation" r:id="rId6" imgW="201600" imgH="188640" progId="Equation.DSMT4">
                  <p:embed/>
                </p:oleObj>
              </mc:Choice>
              <mc:Fallback>
                <p:oleObj name="Equation" r:id="rId6" imgW="201600" imgH="1886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25" y="5370513"/>
                        <a:ext cx="249238" cy="20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7098" name="Rectangle 10"/>
          <p:cNvSpPr>
            <a:spLocks noChangeArrowheads="1"/>
          </p:cNvSpPr>
          <p:nvPr/>
        </p:nvSpPr>
        <p:spPr bwMode="auto">
          <a:xfrm>
            <a:off x="4857750" y="5595938"/>
            <a:ext cx="790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1100</a:t>
            </a:r>
          </a:p>
        </p:txBody>
      </p:sp>
      <p:sp>
        <p:nvSpPr>
          <p:cNvPr id="217099" name="Rectangle 11"/>
          <p:cNvSpPr>
            <a:spLocks noChangeArrowheads="1"/>
          </p:cNvSpPr>
          <p:nvPr/>
        </p:nvSpPr>
        <p:spPr bwMode="auto">
          <a:xfrm>
            <a:off x="3343275" y="5595938"/>
            <a:ext cx="790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1080</a:t>
            </a:r>
          </a:p>
        </p:txBody>
      </p:sp>
      <p:sp>
        <p:nvSpPr>
          <p:cNvPr id="217100" name="Rectangle 12"/>
          <p:cNvSpPr>
            <a:spLocks noChangeArrowheads="1"/>
          </p:cNvSpPr>
          <p:nvPr/>
        </p:nvSpPr>
        <p:spPr bwMode="auto">
          <a:xfrm>
            <a:off x="4083050" y="5595938"/>
            <a:ext cx="790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1090</a:t>
            </a:r>
          </a:p>
        </p:txBody>
      </p:sp>
      <p:sp>
        <p:nvSpPr>
          <p:cNvPr id="217107" name="Rectangle 19"/>
          <p:cNvSpPr>
            <a:spLocks noChangeArrowheads="1"/>
          </p:cNvSpPr>
          <p:nvPr/>
        </p:nvSpPr>
        <p:spPr bwMode="auto">
          <a:xfrm>
            <a:off x="5686425" y="3511550"/>
            <a:ext cx="1877118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Area =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.7887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17117" name="AutoShape 29"/>
          <p:cNvSpPr>
            <a:spLocks noChangeArrowheads="1"/>
          </p:cNvSpPr>
          <p:nvPr/>
        </p:nvSpPr>
        <p:spPr bwMode="auto">
          <a:xfrm rot="5400000">
            <a:off x="1219200" y="35623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7108" name="Freeform 20"/>
          <p:cNvSpPr>
            <a:spLocks noChangeArrowheads="1"/>
          </p:cNvSpPr>
          <p:nvPr/>
        </p:nvSpPr>
        <p:spPr bwMode="auto">
          <a:xfrm flipH="1">
            <a:off x="4446588" y="5424488"/>
            <a:ext cx="42862" cy="1920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005"/>
              </a:cxn>
            </a:cxnLst>
            <a:rect l="0" t="0" r="r" b="b"/>
            <a:pathLst>
              <a:path w="1" h="2005">
                <a:moveTo>
                  <a:pt x="0" y="0"/>
                </a:moveTo>
                <a:lnTo>
                  <a:pt x="0" y="2005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7118" name="Line 30"/>
          <p:cNvSpPr>
            <a:spLocks noChangeShapeType="1"/>
          </p:cNvSpPr>
          <p:nvPr/>
        </p:nvSpPr>
        <p:spPr bwMode="auto">
          <a:xfrm>
            <a:off x="3733800" y="4613275"/>
            <a:ext cx="0" cy="1003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7101" name="Line 13"/>
          <p:cNvSpPr>
            <a:spLocks noChangeShapeType="1"/>
          </p:cNvSpPr>
          <p:nvPr/>
        </p:nvSpPr>
        <p:spPr bwMode="auto">
          <a:xfrm>
            <a:off x="2011363" y="5514975"/>
            <a:ext cx="5002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7273" name="Rectangle 185"/>
          <p:cNvSpPr>
            <a:spLocks noChangeArrowheads="1"/>
          </p:cNvSpPr>
          <p:nvPr/>
        </p:nvSpPr>
        <p:spPr bwMode="auto">
          <a:xfrm>
            <a:off x="677863" y="1106488"/>
            <a:ext cx="5770562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  <p:grpSp>
        <p:nvGrpSpPr>
          <p:cNvPr id="217274" name="Group 186"/>
          <p:cNvGrpSpPr>
            <a:grpSpLocks/>
          </p:cNvGrpSpPr>
          <p:nvPr/>
        </p:nvGrpSpPr>
        <p:grpSpPr bwMode="auto">
          <a:xfrm>
            <a:off x="1649413" y="1727200"/>
            <a:ext cx="1833562" cy="1917700"/>
            <a:chOff x="1039" y="1206"/>
            <a:chExt cx="1155" cy="1208"/>
          </a:xfrm>
        </p:grpSpPr>
        <p:sp>
          <p:nvSpPr>
            <p:cNvPr id="217275" name="Text Box 187"/>
            <p:cNvSpPr txBox="1">
              <a:spLocks noChangeArrowheads="1"/>
            </p:cNvSpPr>
            <p:nvPr/>
          </p:nvSpPr>
          <p:spPr bwMode="auto">
            <a:xfrm>
              <a:off x="1039" y="1206"/>
              <a:ext cx="1155" cy="12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</a:t>
              </a:r>
            </a:p>
            <a:p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Distribution</a:t>
              </a:r>
            </a:p>
            <a:p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of    </a:t>
              </a:r>
            </a:p>
            <a:p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for SAT</a:t>
              </a:r>
            </a:p>
            <a:p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Scores</a:t>
              </a:r>
            </a:p>
          </p:txBody>
        </p:sp>
        <p:graphicFrame>
          <p:nvGraphicFramePr>
            <p:cNvPr id="217276" name="Object 188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664" y="1746"/>
            <a:ext cx="121" cy="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220" name="Equation" r:id="rId8" imgW="163440" imgH="163440" progId="Equation.DSMT4">
                    <p:embed/>
                  </p:oleObj>
                </mc:Choice>
                <mc:Fallback>
                  <p:oleObj name="Equation" r:id="rId8" imgW="163440" imgH="16344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64" y="1746"/>
                          <a:ext cx="121" cy="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7094" name="Freeform 6"/>
          <p:cNvSpPr>
            <a:spLocks/>
          </p:cNvSpPr>
          <p:nvPr/>
        </p:nvSpPr>
        <p:spPr bwMode="auto">
          <a:xfrm>
            <a:off x="3740150" y="1736725"/>
            <a:ext cx="1495425" cy="3778250"/>
          </a:xfrm>
          <a:custGeom>
            <a:avLst/>
            <a:gdLst/>
            <a:ahLst/>
            <a:cxnLst>
              <a:cxn ang="0">
                <a:pos x="469" y="0"/>
              </a:cxn>
              <a:cxn ang="0">
                <a:pos x="490" y="9"/>
              </a:cxn>
              <a:cxn ang="0">
                <a:pos x="503" y="21"/>
              </a:cxn>
              <a:cxn ang="0">
                <a:pos x="521" y="45"/>
              </a:cxn>
              <a:cxn ang="0">
                <a:pos x="539" y="75"/>
              </a:cxn>
              <a:cxn ang="0">
                <a:pos x="551" y="110"/>
              </a:cxn>
              <a:cxn ang="0">
                <a:pos x="568" y="150"/>
              </a:cxn>
              <a:cxn ang="0">
                <a:pos x="580" y="191"/>
              </a:cxn>
              <a:cxn ang="0">
                <a:pos x="592" y="234"/>
              </a:cxn>
              <a:cxn ang="0">
                <a:pos x="607" y="286"/>
              </a:cxn>
              <a:cxn ang="0">
                <a:pos x="622" y="332"/>
              </a:cxn>
              <a:cxn ang="0">
                <a:pos x="634" y="378"/>
              </a:cxn>
              <a:cxn ang="0">
                <a:pos x="649" y="434"/>
              </a:cxn>
              <a:cxn ang="0">
                <a:pos x="658" y="486"/>
              </a:cxn>
              <a:cxn ang="0">
                <a:pos x="668" y="537"/>
              </a:cxn>
              <a:cxn ang="0">
                <a:pos x="679" y="584"/>
              </a:cxn>
              <a:cxn ang="0">
                <a:pos x="688" y="628"/>
              </a:cxn>
              <a:cxn ang="0">
                <a:pos x="697" y="674"/>
              </a:cxn>
              <a:cxn ang="0">
                <a:pos x="706" y="717"/>
              </a:cxn>
              <a:cxn ang="0">
                <a:pos x="714" y="764"/>
              </a:cxn>
              <a:cxn ang="0">
                <a:pos x="732" y="856"/>
              </a:cxn>
              <a:cxn ang="0">
                <a:pos x="755" y="971"/>
              </a:cxn>
              <a:cxn ang="0">
                <a:pos x="777" y="1090"/>
              </a:cxn>
              <a:cxn ang="0">
                <a:pos x="813" y="1287"/>
              </a:cxn>
              <a:cxn ang="0">
                <a:pos x="834" y="1409"/>
              </a:cxn>
              <a:cxn ang="0">
                <a:pos x="866" y="1574"/>
              </a:cxn>
              <a:cxn ang="0">
                <a:pos x="896" y="1713"/>
              </a:cxn>
              <a:cxn ang="0">
                <a:pos x="938" y="1846"/>
              </a:cxn>
              <a:cxn ang="0">
                <a:pos x="942" y="2378"/>
              </a:cxn>
              <a:cxn ang="0">
                <a:pos x="0" y="2380"/>
              </a:cxn>
              <a:cxn ang="0">
                <a:pos x="2" y="1817"/>
              </a:cxn>
              <a:cxn ang="0">
                <a:pos x="56" y="1617"/>
              </a:cxn>
              <a:cxn ang="0">
                <a:pos x="94" y="1469"/>
              </a:cxn>
              <a:cxn ang="0">
                <a:pos x="119" y="1329"/>
              </a:cxn>
              <a:cxn ang="0">
                <a:pos x="145" y="1197"/>
              </a:cxn>
              <a:cxn ang="0">
                <a:pos x="169" y="1043"/>
              </a:cxn>
              <a:cxn ang="0">
                <a:pos x="190" y="909"/>
              </a:cxn>
              <a:cxn ang="0">
                <a:pos x="214" y="785"/>
              </a:cxn>
              <a:cxn ang="0">
                <a:pos x="233" y="680"/>
              </a:cxn>
              <a:cxn ang="0">
                <a:pos x="242" y="633"/>
              </a:cxn>
              <a:cxn ang="0">
                <a:pos x="254" y="581"/>
              </a:cxn>
              <a:cxn ang="0">
                <a:pos x="259" y="545"/>
              </a:cxn>
              <a:cxn ang="0">
                <a:pos x="266" y="516"/>
              </a:cxn>
              <a:cxn ang="0">
                <a:pos x="277" y="467"/>
              </a:cxn>
              <a:cxn ang="0">
                <a:pos x="287" y="411"/>
              </a:cxn>
              <a:cxn ang="0">
                <a:pos x="304" y="353"/>
              </a:cxn>
              <a:cxn ang="0">
                <a:pos x="314" y="309"/>
              </a:cxn>
              <a:cxn ang="0">
                <a:pos x="320" y="276"/>
              </a:cxn>
              <a:cxn ang="0">
                <a:pos x="329" y="248"/>
              </a:cxn>
              <a:cxn ang="0">
                <a:pos x="341" y="215"/>
              </a:cxn>
              <a:cxn ang="0">
                <a:pos x="352" y="180"/>
              </a:cxn>
              <a:cxn ang="0">
                <a:pos x="362" y="152"/>
              </a:cxn>
              <a:cxn ang="0">
                <a:pos x="371" y="128"/>
              </a:cxn>
              <a:cxn ang="0">
                <a:pos x="382" y="104"/>
              </a:cxn>
              <a:cxn ang="0">
                <a:pos x="391" y="80"/>
              </a:cxn>
              <a:cxn ang="0">
                <a:pos x="403" y="60"/>
              </a:cxn>
              <a:cxn ang="0">
                <a:pos x="418" y="39"/>
              </a:cxn>
              <a:cxn ang="0">
                <a:pos x="427" y="24"/>
              </a:cxn>
              <a:cxn ang="0">
                <a:pos x="440" y="15"/>
              </a:cxn>
              <a:cxn ang="0">
                <a:pos x="457" y="6"/>
              </a:cxn>
            </a:cxnLst>
            <a:rect l="0" t="0" r="r" b="b"/>
            <a:pathLst>
              <a:path w="942" h="2380">
                <a:moveTo>
                  <a:pt x="469" y="0"/>
                </a:moveTo>
                <a:lnTo>
                  <a:pt x="490" y="9"/>
                </a:lnTo>
                <a:lnTo>
                  <a:pt x="503" y="21"/>
                </a:lnTo>
                <a:lnTo>
                  <a:pt x="521" y="45"/>
                </a:lnTo>
                <a:lnTo>
                  <a:pt x="539" y="75"/>
                </a:lnTo>
                <a:lnTo>
                  <a:pt x="551" y="110"/>
                </a:lnTo>
                <a:lnTo>
                  <a:pt x="568" y="150"/>
                </a:lnTo>
                <a:lnTo>
                  <a:pt x="580" y="191"/>
                </a:lnTo>
                <a:lnTo>
                  <a:pt x="592" y="234"/>
                </a:lnTo>
                <a:lnTo>
                  <a:pt x="607" y="286"/>
                </a:lnTo>
                <a:lnTo>
                  <a:pt x="622" y="332"/>
                </a:lnTo>
                <a:lnTo>
                  <a:pt x="634" y="378"/>
                </a:lnTo>
                <a:lnTo>
                  <a:pt x="649" y="434"/>
                </a:lnTo>
                <a:lnTo>
                  <a:pt x="658" y="486"/>
                </a:lnTo>
                <a:lnTo>
                  <a:pt x="668" y="537"/>
                </a:lnTo>
                <a:lnTo>
                  <a:pt x="679" y="584"/>
                </a:lnTo>
                <a:lnTo>
                  <a:pt x="688" y="628"/>
                </a:lnTo>
                <a:lnTo>
                  <a:pt x="697" y="674"/>
                </a:lnTo>
                <a:lnTo>
                  <a:pt x="706" y="717"/>
                </a:lnTo>
                <a:lnTo>
                  <a:pt x="714" y="764"/>
                </a:lnTo>
                <a:lnTo>
                  <a:pt x="732" y="856"/>
                </a:lnTo>
                <a:lnTo>
                  <a:pt x="755" y="971"/>
                </a:lnTo>
                <a:lnTo>
                  <a:pt x="777" y="1090"/>
                </a:lnTo>
                <a:lnTo>
                  <a:pt x="813" y="1287"/>
                </a:lnTo>
                <a:lnTo>
                  <a:pt x="834" y="1409"/>
                </a:lnTo>
                <a:lnTo>
                  <a:pt x="866" y="1574"/>
                </a:lnTo>
                <a:lnTo>
                  <a:pt x="896" y="1713"/>
                </a:lnTo>
                <a:lnTo>
                  <a:pt x="938" y="1846"/>
                </a:lnTo>
                <a:lnTo>
                  <a:pt x="942" y="2378"/>
                </a:lnTo>
                <a:lnTo>
                  <a:pt x="0" y="2380"/>
                </a:lnTo>
                <a:lnTo>
                  <a:pt x="2" y="1817"/>
                </a:lnTo>
                <a:lnTo>
                  <a:pt x="56" y="1617"/>
                </a:lnTo>
                <a:lnTo>
                  <a:pt x="94" y="1469"/>
                </a:lnTo>
                <a:lnTo>
                  <a:pt x="119" y="1329"/>
                </a:lnTo>
                <a:lnTo>
                  <a:pt x="145" y="1197"/>
                </a:lnTo>
                <a:lnTo>
                  <a:pt x="169" y="1043"/>
                </a:lnTo>
                <a:lnTo>
                  <a:pt x="190" y="909"/>
                </a:lnTo>
                <a:lnTo>
                  <a:pt x="214" y="785"/>
                </a:lnTo>
                <a:lnTo>
                  <a:pt x="233" y="680"/>
                </a:lnTo>
                <a:lnTo>
                  <a:pt x="242" y="633"/>
                </a:lnTo>
                <a:lnTo>
                  <a:pt x="254" y="581"/>
                </a:lnTo>
                <a:lnTo>
                  <a:pt x="259" y="545"/>
                </a:lnTo>
                <a:lnTo>
                  <a:pt x="266" y="516"/>
                </a:lnTo>
                <a:lnTo>
                  <a:pt x="277" y="467"/>
                </a:lnTo>
                <a:lnTo>
                  <a:pt x="287" y="411"/>
                </a:lnTo>
                <a:lnTo>
                  <a:pt x="304" y="353"/>
                </a:lnTo>
                <a:lnTo>
                  <a:pt x="314" y="309"/>
                </a:lnTo>
                <a:lnTo>
                  <a:pt x="320" y="276"/>
                </a:lnTo>
                <a:lnTo>
                  <a:pt x="329" y="248"/>
                </a:lnTo>
                <a:lnTo>
                  <a:pt x="341" y="215"/>
                </a:lnTo>
                <a:lnTo>
                  <a:pt x="352" y="180"/>
                </a:lnTo>
                <a:lnTo>
                  <a:pt x="362" y="152"/>
                </a:lnTo>
                <a:lnTo>
                  <a:pt x="371" y="128"/>
                </a:lnTo>
                <a:lnTo>
                  <a:pt x="382" y="104"/>
                </a:lnTo>
                <a:lnTo>
                  <a:pt x="391" y="80"/>
                </a:lnTo>
                <a:lnTo>
                  <a:pt x="403" y="60"/>
                </a:lnTo>
                <a:lnTo>
                  <a:pt x="418" y="39"/>
                </a:lnTo>
                <a:lnTo>
                  <a:pt x="427" y="24"/>
                </a:lnTo>
                <a:lnTo>
                  <a:pt x="440" y="15"/>
                </a:lnTo>
                <a:lnTo>
                  <a:pt x="457" y="6"/>
                </a:lnTo>
              </a:path>
            </a:pathLst>
          </a:custGeom>
          <a:gradFill rotWithShape="0">
            <a:gsLst>
              <a:gs pos="0">
                <a:srgbClr val="00A2DC"/>
              </a:gs>
              <a:gs pos="50000">
                <a:srgbClr val="00A2DC">
                  <a:gamma/>
                  <a:shade val="46275"/>
                  <a:invGamma/>
                </a:srgbClr>
              </a:gs>
              <a:gs pos="100000">
                <a:srgbClr val="00A2DC"/>
              </a:gs>
            </a:gsLst>
            <a:lin ang="0" scaled="1"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7115" name="Freeform 27"/>
          <p:cNvSpPr>
            <a:spLocks/>
          </p:cNvSpPr>
          <p:nvPr/>
        </p:nvSpPr>
        <p:spPr bwMode="auto">
          <a:xfrm>
            <a:off x="2786063" y="1739900"/>
            <a:ext cx="3395662" cy="3781425"/>
          </a:xfrm>
          <a:custGeom>
            <a:avLst/>
            <a:gdLst/>
            <a:ahLst/>
            <a:cxnLst>
              <a:cxn ang="0">
                <a:pos x="1025" y="28"/>
              </a:cxn>
              <a:cxn ang="0">
                <a:pos x="969" y="139"/>
              </a:cxn>
              <a:cxn ang="0">
                <a:pos x="924" y="279"/>
              </a:cxn>
              <a:cxn ang="0">
                <a:pos x="889" y="418"/>
              </a:cxn>
              <a:cxn ang="0">
                <a:pos x="861" y="557"/>
              </a:cxn>
              <a:cxn ang="0">
                <a:pos x="837" y="683"/>
              </a:cxn>
              <a:cxn ang="0">
                <a:pos x="810" y="831"/>
              </a:cxn>
              <a:cxn ang="0">
                <a:pos x="785" y="976"/>
              </a:cxn>
              <a:cxn ang="0">
                <a:pos x="765" y="1113"/>
              </a:cxn>
              <a:cxn ang="0">
                <a:pos x="743" y="1250"/>
              </a:cxn>
              <a:cxn ang="0">
                <a:pos x="717" y="1393"/>
              </a:cxn>
              <a:cxn ang="0">
                <a:pos x="691" y="1534"/>
              </a:cxn>
              <a:cxn ang="0">
                <a:pos x="664" y="1661"/>
              </a:cxn>
              <a:cxn ang="0">
                <a:pos x="627" y="1812"/>
              </a:cxn>
              <a:cxn ang="0">
                <a:pos x="581" y="1961"/>
              </a:cxn>
              <a:cxn ang="0">
                <a:pos x="531" y="2073"/>
              </a:cxn>
              <a:cxn ang="0">
                <a:pos x="458" y="2179"/>
              </a:cxn>
              <a:cxn ang="0">
                <a:pos x="390" y="2253"/>
              </a:cxn>
              <a:cxn ang="0">
                <a:pos x="328" y="2302"/>
              </a:cxn>
              <a:cxn ang="0">
                <a:pos x="259" y="2347"/>
              </a:cxn>
              <a:cxn ang="0">
                <a:pos x="174" y="2396"/>
              </a:cxn>
              <a:cxn ang="0">
                <a:pos x="95" y="2436"/>
              </a:cxn>
              <a:cxn ang="0">
                <a:pos x="2139" y="2478"/>
              </a:cxn>
              <a:cxn ang="0">
                <a:pos x="1991" y="2416"/>
              </a:cxn>
              <a:cxn ang="0">
                <a:pos x="1929" y="2386"/>
              </a:cxn>
              <a:cxn ang="0">
                <a:pos x="1840" y="2334"/>
              </a:cxn>
              <a:cxn ang="0">
                <a:pos x="1757" y="2269"/>
              </a:cxn>
              <a:cxn ang="0">
                <a:pos x="1673" y="2184"/>
              </a:cxn>
              <a:cxn ang="0">
                <a:pos x="1639" y="2140"/>
              </a:cxn>
              <a:cxn ang="0">
                <a:pos x="1593" y="2048"/>
              </a:cxn>
              <a:cxn ang="0">
                <a:pos x="1549" y="1936"/>
              </a:cxn>
              <a:cxn ang="0">
                <a:pos x="1503" y="1784"/>
              </a:cxn>
              <a:cxn ang="0">
                <a:pos x="1473" y="1664"/>
              </a:cxn>
              <a:cxn ang="0">
                <a:pos x="1447" y="1534"/>
              </a:cxn>
              <a:cxn ang="0">
                <a:pos x="1427" y="1420"/>
              </a:cxn>
              <a:cxn ang="0">
                <a:pos x="1411" y="1312"/>
              </a:cxn>
              <a:cxn ang="0">
                <a:pos x="1383" y="1158"/>
              </a:cxn>
              <a:cxn ang="0">
                <a:pos x="1357" y="1010"/>
              </a:cxn>
              <a:cxn ang="0">
                <a:pos x="1327" y="844"/>
              </a:cxn>
              <a:cxn ang="0">
                <a:pos x="1296" y="683"/>
              </a:cxn>
              <a:cxn ang="0">
                <a:pos x="1266" y="531"/>
              </a:cxn>
              <a:cxn ang="0">
                <a:pos x="1244" y="432"/>
              </a:cxn>
              <a:cxn ang="0">
                <a:pos x="1214" y="314"/>
              </a:cxn>
              <a:cxn ang="0">
                <a:pos x="1196" y="249"/>
              </a:cxn>
              <a:cxn ang="0">
                <a:pos x="1177" y="189"/>
              </a:cxn>
              <a:cxn ang="0">
                <a:pos x="1166" y="149"/>
              </a:cxn>
              <a:cxn ang="0">
                <a:pos x="1135" y="66"/>
              </a:cxn>
              <a:cxn ang="0">
                <a:pos x="1089" y="6"/>
              </a:cxn>
            </a:cxnLst>
            <a:rect l="0" t="0" r="r" b="b"/>
            <a:pathLst>
              <a:path w="2139" h="2478">
                <a:moveTo>
                  <a:pt x="1062" y="2"/>
                </a:moveTo>
                <a:lnTo>
                  <a:pt x="1047" y="8"/>
                </a:lnTo>
                <a:lnTo>
                  <a:pt x="1025" y="28"/>
                </a:lnTo>
                <a:lnTo>
                  <a:pt x="1002" y="58"/>
                </a:lnTo>
                <a:lnTo>
                  <a:pt x="984" y="98"/>
                </a:lnTo>
                <a:lnTo>
                  <a:pt x="969" y="139"/>
                </a:lnTo>
                <a:lnTo>
                  <a:pt x="952" y="185"/>
                </a:lnTo>
                <a:lnTo>
                  <a:pt x="939" y="228"/>
                </a:lnTo>
                <a:lnTo>
                  <a:pt x="924" y="279"/>
                </a:lnTo>
                <a:lnTo>
                  <a:pt x="912" y="322"/>
                </a:lnTo>
                <a:lnTo>
                  <a:pt x="901" y="371"/>
                </a:lnTo>
                <a:lnTo>
                  <a:pt x="889" y="418"/>
                </a:lnTo>
                <a:lnTo>
                  <a:pt x="877" y="474"/>
                </a:lnTo>
                <a:lnTo>
                  <a:pt x="870" y="510"/>
                </a:lnTo>
                <a:lnTo>
                  <a:pt x="861" y="557"/>
                </a:lnTo>
                <a:lnTo>
                  <a:pt x="853" y="603"/>
                </a:lnTo>
                <a:lnTo>
                  <a:pt x="845" y="646"/>
                </a:lnTo>
                <a:lnTo>
                  <a:pt x="837" y="683"/>
                </a:lnTo>
                <a:lnTo>
                  <a:pt x="829" y="728"/>
                </a:lnTo>
                <a:lnTo>
                  <a:pt x="819" y="780"/>
                </a:lnTo>
                <a:lnTo>
                  <a:pt x="810" y="831"/>
                </a:lnTo>
                <a:lnTo>
                  <a:pt x="802" y="876"/>
                </a:lnTo>
                <a:lnTo>
                  <a:pt x="794" y="927"/>
                </a:lnTo>
                <a:lnTo>
                  <a:pt x="785" y="976"/>
                </a:lnTo>
                <a:lnTo>
                  <a:pt x="778" y="1023"/>
                </a:lnTo>
                <a:lnTo>
                  <a:pt x="770" y="1077"/>
                </a:lnTo>
                <a:lnTo>
                  <a:pt x="765" y="1113"/>
                </a:lnTo>
                <a:lnTo>
                  <a:pt x="758" y="1157"/>
                </a:lnTo>
                <a:lnTo>
                  <a:pt x="750" y="1205"/>
                </a:lnTo>
                <a:lnTo>
                  <a:pt x="743" y="1250"/>
                </a:lnTo>
                <a:lnTo>
                  <a:pt x="735" y="1295"/>
                </a:lnTo>
                <a:lnTo>
                  <a:pt x="727" y="1341"/>
                </a:lnTo>
                <a:lnTo>
                  <a:pt x="717" y="1393"/>
                </a:lnTo>
                <a:lnTo>
                  <a:pt x="709" y="1443"/>
                </a:lnTo>
                <a:lnTo>
                  <a:pt x="699" y="1496"/>
                </a:lnTo>
                <a:lnTo>
                  <a:pt x="691" y="1534"/>
                </a:lnTo>
                <a:lnTo>
                  <a:pt x="683" y="1574"/>
                </a:lnTo>
                <a:lnTo>
                  <a:pt x="673" y="1619"/>
                </a:lnTo>
                <a:lnTo>
                  <a:pt x="664" y="1661"/>
                </a:lnTo>
                <a:lnTo>
                  <a:pt x="652" y="1711"/>
                </a:lnTo>
                <a:lnTo>
                  <a:pt x="640" y="1761"/>
                </a:lnTo>
                <a:lnTo>
                  <a:pt x="627" y="1812"/>
                </a:lnTo>
                <a:lnTo>
                  <a:pt x="614" y="1864"/>
                </a:lnTo>
                <a:lnTo>
                  <a:pt x="599" y="1914"/>
                </a:lnTo>
                <a:lnTo>
                  <a:pt x="581" y="1961"/>
                </a:lnTo>
                <a:lnTo>
                  <a:pt x="564" y="2004"/>
                </a:lnTo>
                <a:lnTo>
                  <a:pt x="547" y="2038"/>
                </a:lnTo>
                <a:lnTo>
                  <a:pt x="531" y="2073"/>
                </a:lnTo>
                <a:lnTo>
                  <a:pt x="512" y="2103"/>
                </a:lnTo>
                <a:lnTo>
                  <a:pt x="489" y="2137"/>
                </a:lnTo>
                <a:lnTo>
                  <a:pt x="458" y="2179"/>
                </a:lnTo>
                <a:lnTo>
                  <a:pt x="430" y="2210"/>
                </a:lnTo>
                <a:lnTo>
                  <a:pt x="409" y="2231"/>
                </a:lnTo>
                <a:lnTo>
                  <a:pt x="390" y="2253"/>
                </a:lnTo>
                <a:lnTo>
                  <a:pt x="369" y="2269"/>
                </a:lnTo>
                <a:lnTo>
                  <a:pt x="349" y="2286"/>
                </a:lnTo>
                <a:lnTo>
                  <a:pt x="328" y="2302"/>
                </a:lnTo>
                <a:lnTo>
                  <a:pt x="311" y="2313"/>
                </a:lnTo>
                <a:lnTo>
                  <a:pt x="288" y="2327"/>
                </a:lnTo>
                <a:lnTo>
                  <a:pt x="259" y="2347"/>
                </a:lnTo>
                <a:lnTo>
                  <a:pt x="231" y="2362"/>
                </a:lnTo>
                <a:lnTo>
                  <a:pt x="202" y="2379"/>
                </a:lnTo>
                <a:lnTo>
                  <a:pt x="174" y="2396"/>
                </a:lnTo>
                <a:lnTo>
                  <a:pt x="148" y="2410"/>
                </a:lnTo>
                <a:lnTo>
                  <a:pt x="123" y="2422"/>
                </a:lnTo>
                <a:lnTo>
                  <a:pt x="95" y="2436"/>
                </a:lnTo>
                <a:lnTo>
                  <a:pt x="65" y="2453"/>
                </a:lnTo>
                <a:lnTo>
                  <a:pt x="0" y="2476"/>
                </a:lnTo>
                <a:lnTo>
                  <a:pt x="2139" y="2478"/>
                </a:lnTo>
                <a:lnTo>
                  <a:pt x="2065" y="2450"/>
                </a:lnTo>
                <a:lnTo>
                  <a:pt x="2023" y="2430"/>
                </a:lnTo>
                <a:lnTo>
                  <a:pt x="1991" y="2416"/>
                </a:lnTo>
                <a:lnTo>
                  <a:pt x="1960" y="2402"/>
                </a:lnTo>
                <a:lnTo>
                  <a:pt x="1943" y="2394"/>
                </a:lnTo>
                <a:lnTo>
                  <a:pt x="1929" y="2386"/>
                </a:lnTo>
                <a:lnTo>
                  <a:pt x="1900" y="2372"/>
                </a:lnTo>
                <a:lnTo>
                  <a:pt x="1870" y="2354"/>
                </a:lnTo>
                <a:lnTo>
                  <a:pt x="1840" y="2334"/>
                </a:lnTo>
                <a:lnTo>
                  <a:pt x="1809" y="2312"/>
                </a:lnTo>
                <a:lnTo>
                  <a:pt x="1785" y="2292"/>
                </a:lnTo>
                <a:lnTo>
                  <a:pt x="1757" y="2269"/>
                </a:lnTo>
                <a:lnTo>
                  <a:pt x="1730" y="2244"/>
                </a:lnTo>
                <a:lnTo>
                  <a:pt x="1697" y="2212"/>
                </a:lnTo>
                <a:lnTo>
                  <a:pt x="1673" y="2184"/>
                </a:lnTo>
                <a:lnTo>
                  <a:pt x="1663" y="2172"/>
                </a:lnTo>
                <a:lnTo>
                  <a:pt x="1655" y="2160"/>
                </a:lnTo>
                <a:lnTo>
                  <a:pt x="1639" y="2140"/>
                </a:lnTo>
                <a:lnTo>
                  <a:pt x="1621" y="2108"/>
                </a:lnTo>
                <a:lnTo>
                  <a:pt x="1607" y="2082"/>
                </a:lnTo>
                <a:lnTo>
                  <a:pt x="1593" y="2048"/>
                </a:lnTo>
                <a:lnTo>
                  <a:pt x="1577" y="2010"/>
                </a:lnTo>
                <a:lnTo>
                  <a:pt x="1563" y="1972"/>
                </a:lnTo>
                <a:lnTo>
                  <a:pt x="1549" y="1936"/>
                </a:lnTo>
                <a:lnTo>
                  <a:pt x="1533" y="1887"/>
                </a:lnTo>
                <a:lnTo>
                  <a:pt x="1518" y="1834"/>
                </a:lnTo>
                <a:lnTo>
                  <a:pt x="1503" y="1784"/>
                </a:lnTo>
                <a:lnTo>
                  <a:pt x="1494" y="1748"/>
                </a:lnTo>
                <a:lnTo>
                  <a:pt x="1483" y="1706"/>
                </a:lnTo>
                <a:lnTo>
                  <a:pt x="1473" y="1664"/>
                </a:lnTo>
                <a:lnTo>
                  <a:pt x="1465" y="1620"/>
                </a:lnTo>
                <a:lnTo>
                  <a:pt x="1455" y="1578"/>
                </a:lnTo>
                <a:lnTo>
                  <a:pt x="1447" y="1534"/>
                </a:lnTo>
                <a:lnTo>
                  <a:pt x="1439" y="1498"/>
                </a:lnTo>
                <a:lnTo>
                  <a:pt x="1433" y="1458"/>
                </a:lnTo>
                <a:lnTo>
                  <a:pt x="1427" y="1420"/>
                </a:lnTo>
                <a:lnTo>
                  <a:pt x="1423" y="1388"/>
                </a:lnTo>
                <a:lnTo>
                  <a:pt x="1417" y="1347"/>
                </a:lnTo>
                <a:lnTo>
                  <a:pt x="1411" y="1312"/>
                </a:lnTo>
                <a:lnTo>
                  <a:pt x="1402" y="1263"/>
                </a:lnTo>
                <a:lnTo>
                  <a:pt x="1391" y="1208"/>
                </a:lnTo>
                <a:lnTo>
                  <a:pt x="1383" y="1158"/>
                </a:lnTo>
                <a:lnTo>
                  <a:pt x="1375" y="1106"/>
                </a:lnTo>
                <a:lnTo>
                  <a:pt x="1367" y="1062"/>
                </a:lnTo>
                <a:lnTo>
                  <a:pt x="1357" y="1010"/>
                </a:lnTo>
                <a:lnTo>
                  <a:pt x="1348" y="964"/>
                </a:lnTo>
                <a:lnTo>
                  <a:pt x="1337" y="904"/>
                </a:lnTo>
                <a:lnTo>
                  <a:pt x="1327" y="844"/>
                </a:lnTo>
                <a:lnTo>
                  <a:pt x="1317" y="787"/>
                </a:lnTo>
                <a:lnTo>
                  <a:pt x="1304" y="721"/>
                </a:lnTo>
                <a:lnTo>
                  <a:pt x="1296" y="683"/>
                </a:lnTo>
                <a:lnTo>
                  <a:pt x="1286" y="630"/>
                </a:lnTo>
                <a:lnTo>
                  <a:pt x="1275" y="583"/>
                </a:lnTo>
                <a:lnTo>
                  <a:pt x="1266" y="531"/>
                </a:lnTo>
                <a:lnTo>
                  <a:pt x="1258" y="491"/>
                </a:lnTo>
                <a:lnTo>
                  <a:pt x="1251" y="460"/>
                </a:lnTo>
                <a:lnTo>
                  <a:pt x="1244" y="432"/>
                </a:lnTo>
                <a:lnTo>
                  <a:pt x="1234" y="391"/>
                </a:lnTo>
                <a:lnTo>
                  <a:pt x="1223" y="347"/>
                </a:lnTo>
                <a:lnTo>
                  <a:pt x="1214" y="314"/>
                </a:lnTo>
                <a:lnTo>
                  <a:pt x="1208" y="291"/>
                </a:lnTo>
                <a:lnTo>
                  <a:pt x="1202" y="270"/>
                </a:lnTo>
                <a:lnTo>
                  <a:pt x="1196" y="249"/>
                </a:lnTo>
                <a:lnTo>
                  <a:pt x="1189" y="227"/>
                </a:lnTo>
                <a:lnTo>
                  <a:pt x="1183" y="206"/>
                </a:lnTo>
                <a:lnTo>
                  <a:pt x="1177" y="189"/>
                </a:lnTo>
                <a:lnTo>
                  <a:pt x="1172" y="174"/>
                </a:lnTo>
                <a:lnTo>
                  <a:pt x="1168" y="159"/>
                </a:lnTo>
                <a:lnTo>
                  <a:pt x="1166" y="149"/>
                </a:lnTo>
                <a:lnTo>
                  <a:pt x="1158" y="128"/>
                </a:lnTo>
                <a:lnTo>
                  <a:pt x="1152" y="108"/>
                </a:lnTo>
                <a:lnTo>
                  <a:pt x="1135" y="66"/>
                </a:lnTo>
                <a:lnTo>
                  <a:pt x="1121" y="41"/>
                </a:lnTo>
                <a:lnTo>
                  <a:pt x="1106" y="21"/>
                </a:lnTo>
                <a:lnTo>
                  <a:pt x="1089" y="6"/>
                </a:lnTo>
                <a:lnTo>
                  <a:pt x="1065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7106" name="Line 18"/>
          <p:cNvSpPr>
            <a:spLocks noChangeShapeType="1"/>
          </p:cNvSpPr>
          <p:nvPr/>
        </p:nvSpPr>
        <p:spPr bwMode="auto">
          <a:xfrm flipH="1" flipV="1">
            <a:off x="4621213" y="3732213"/>
            <a:ext cx="99695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7272" name="Line 184"/>
          <p:cNvSpPr>
            <a:spLocks noChangeShapeType="1"/>
          </p:cNvSpPr>
          <p:nvPr/>
        </p:nvSpPr>
        <p:spPr bwMode="auto">
          <a:xfrm>
            <a:off x="5229225" y="4613275"/>
            <a:ext cx="0" cy="1003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8308965" y="624046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4</a:t>
            </a:r>
            <a:endParaRPr lang="en-US" sz="16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39"/>
              <p:cNvSpPr txBox="1">
                <a:spLocks noChangeArrowheads="1"/>
              </p:cNvSpPr>
              <p:nvPr/>
            </p:nvSpPr>
            <p:spPr bwMode="auto">
              <a:xfrm>
                <a:off x="5637358" y="1534432"/>
                <a:ext cx="1989647" cy="156966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rPr>
                  <a:t>With </a:t>
                </a:r>
                <a:r>
                  <a:rPr lang="en-US" sz="2400" i="1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rPr>
                  <a:t>n</a:t>
                </a:r>
                <a:r>
                  <a:rPr lang="en-US" sz="2400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rPr>
                  <a:t> = 100</a:t>
                </a:r>
                <a:r>
                  <a:rPr lang="en-US" sz="2400" dirty="0" smtClean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rPr>
                  <a:t>,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𝑋</m:t>
                            </m:r>
                          </m:e>
                        </m:acc>
                      </m:sub>
                    </m:sSub>
                  </m:oMath>
                </a14:m>
                <a:r>
                  <a:rPr lang="en-US" sz="2400" dirty="0"/>
                  <a:t>=8</a:t>
                </a:r>
              </a:p>
              <a:p>
                <a:pPr>
                  <a:lnSpc>
                    <a:spcPct val="150000"/>
                  </a:lnSpc>
                </a:pPr>
                <a:endPara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endParaRPr>
              </a:p>
            </p:txBody>
          </p:sp>
        </mc:Choice>
        <mc:Fallback xmlns="">
          <p:sp>
            <p:nvSpPr>
              <p:cNvPr id="27" name="Text 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37358" y="1534432"/>
                <a:ext cx="1989647" cy="1569660"/>
              </a:xfrm>
              <a:prstGeom prst="rect">
                <a:avLst/>
              </a:prstGeom>
              <a:blipFill rotWithShape="1">
                <a:blip r:embed="rId10"/>
                <a:stretch>
                  <a:fillRect l="-4908" t="-3502" r="-5828"/>
                </a:stretch>
              </a:blip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567209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171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1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217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217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21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217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1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21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500"/>
                                        <p:tgtEl>
                                          <p:spTgt spid="21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500"/>
                                        <p:tgtEl>
                                          <p:spTgt spid="217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21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500"/>
                            </p:stCondLst>
                            <p:childTnLst>
                              <p:par>
                                <p:cTn id="49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1" dur="500"/>
                                        <p:tgtEl>
                                          <p:spTgt spid="217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53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217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4500"/>
                            </p:stCondLst>
                            <p:childTnLst>
                              <p:par>
                                <p:cTn id="57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9" dur="500"/>
                                        <p:tgtEl>
                                          <p:spTgt spid="21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000"/>
                            </p:stCondLst>
                            <p:childTnLst>
                              <p:par>
                                <p:cTn id="61" presetID="17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25" grpId="0" animBg="1"/>
      <p:bldP spid="217098" grpId="0" autoUpdateAnimBg="0"/>
      <p:bldP spid="217099" grpId="0" autoUpdateAnimBg="0"/>
      <p:bldP spid="217100" grpId="0" autoUpdateAnimBg="0"/>
      <p:bldP spid="217107" grpId="0" autoUpdateAnimBg="0"/>
      <p:bldP spid="217117" grpId="0" animBg="1"/>
      <p:bldP spid="217108" grpId="0" animBg="1"/>
      <p:bldP spid="217118" grpId="0" animBg="1"/>
      <p:bldP spid="217101" grpId="0" animBg="1"/>
      <p:bldP spid="217094" grpId="0" animBg="1"/>
      <p:bldP spid="217115" grpId="0" animBg="1"/>
      <p:bldP spid="217106" grpId="0" animBg="1"/>
      <p:bldP spid="21727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ChangeArrowheads="1"/>
          </p:cNvSpPr>
          <p:nvPr/>
        </p:nvSpPr>
        <p:spPr bwMode="auto">
          <a:xfrm>
            <a:off x="854075" y="3973513"/>
            <a:ext cx="3336925" cy="1411287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457200" indent="-457200"/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74435" name="Oval 3"/>
          <p:cNvSpPr>
            <a:spLocks noChangeArrowheads="1"/>
          </p:cNvSpPr>
          <p:nvPr/>
        </p:nvSpPr>
        <p:spPr bwMode="auto">
          <a:xfrm>
            <a:off x="1285875" y="1847850"/>
            <a:ext cx="2509838" cy="1457325"/>
          </a:xfrm>
          <a:prstGeom prst="ellipse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457200" indent="-457200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</a:t>
            </a:r>
            <a:endParaRPr lang="en-US" sz="2400">
              <a:effectLst/>
              <a:latin typeface="Book Antiqua" pitchFamily="18" charset="0"/>
            </a:endParaRPr>
          </a:p>
        </p:txBody>
      </p:sp>
      <p:sp>
        <p:nvSpPr>
          <p:cNvPr id="274436" name="Rectangle 4"/>
          <p:cNvSpPr>
            <a:spLocks noChangeArrowheads="1"/>
          </p:cNvSpPr>
          <p:nvPr/>
        </p:nvSpPr>
        <p:spPr bwMode="auto">
          <a:xfrm>
            <a:off x="4568825" y="1919288"/>
            <a:ext cx="3760788" cy="1331912"/>
          </a:xfrm>
          <a:prstGeom prst="rect">
            <a:avLst/>
          </a:prstGeom>
          <a:gradFill rotWithShape="0">
            <a:gsLst>
              <a:gs pos="0">
                <a:srgbClr val="808080">
                  <a:gamma/>
                  <a:shade val="46275"/>
                  <a:invGamma/>
                </a:srgbClr>
              </a:gs>
              <a:gs pos="50000">
                <a:srgbClr val="808080"/>
              </a:gs>
              <a:gs pos="100000">
                <a:srgbClr val="808080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457200" indent="-457200"/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74437" name="Line 5"/>
          <p:cNvSpPr>
            <a:spLocks noChangeShapeType="1"/>
          </p:cNvSpPr>
          <p:nvPr/>
        </p:nvSpPr>
        <p:spPr bwMode="auto">
          <a:xfrm>
            <a:off x="3822700" y="2584450"/>
            <a:ext cx="739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74438" name="Line 6"/>
          <p:cNvSpPr>
            <a:spLocks noChangeShapeType="1"/>
          </p:cNvSpPr>
          <p:nvPr/>
        </p:nvSpPr>
        <p:spPr bwMode="auto">
          <a:xfrm>
            <a:off x="6805613" y="3248025"/>
            <a:ext cx="0" cy="730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74439" name="Line 7"/>
          <p:cNvSpPr>
            <a:spLocks noChangeShapeType="1"/>
          </p:cNvSpPr>
          <p:nvPr/>
        </p:nvSpPr>
        <p:spPr bwMode="auto">
          <a:xfrm flipH="1">
            <a:off x="4195763" y="4678363"/>
            <a:ext cx="7318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74440" name="Line 8"/>
          <p:cNvSpPr>
            <a:spLocks noChangeShapeType="1"/>
          </p:cNvSpPr>
          <p:nvPr/>
        </p:nvSpPr>
        <p:spPr bwMode="auto">
          <a:xfrm flipV="1">
            <a:off x="2533650" y="3308350"/>
            <a:ext cx="0" cy="6762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74441" name="Rectangle 9"/>
          <p:cNvSpPr>
            <a:spLocks noChangeArrowheads="1"/>
          </p:cNvSpPr>
          <p:nvPr/>
        </p:nvSpPr>
        <p:spPr bwMode="auto">
          <a:xfrm>
            <a:off x="4926013" y="3983038"/>
            <a:ext cx="3405187" cy="1398587"/>
          </a:xfrm>
          <a:prstGeom prst="rect">
            <a:avLst/>
          </a:prstGeom>
          <a:gradFill rotWithShape="0">
            <a:gsLst>
              <a:gs pos="0">
                <a:srgbClr val="666699">
                  <a:gamma/>
                  <a:shade val="46275"/>
                  <a:invGamma/>
                </a:srgbClr>
              </a:gs>
              <a:gs pos="50000">
                <a:srgbClr val="666699"/>
              </a:gs>
              <a:gs pos="100000">
                <a:srgbClr val="66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457200" indent="-457200">
              <a:lnSpc>
                <a:spcPct val="90000"/>
              </a:lnSpc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74442" name="Text Box 10"/>
          <p:cNvSpPr txBox="1">
            <a:spLocks noChangeArrowheads="1"/>
          </p:cNvSpPr>
          <p:nvPr/>
        </p:nvSpPr>
        <p:spPr bwMode="auto">
          <a:xfrm>
            <a:off x="4632325" y="1976438"/>
            <a:ext cx="3595688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 simple random sample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of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elements is selected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from the population.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74443" name="Text Box 11"/>
          <p:cNvSpPr txBox="1">
            <a:spLocks noChangeArrowheads="1"/>
          </p:cNvSpPr>
          <p:nvPr/>
        </p:nvSpPr>
        <p:spPr bwMode="auto">
          <a:xfrm>
            <a:off x="1370013" y="2005013"/>
            <a:ext cx="2354262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Population 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with proportion</a:t>
            </a:r>
          </a:p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?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74444" name="AutoShape 12"/>
          <p:cNvSpPr>
            <a:spLocks noChangeArrowheads="1"/>
          </p:cNvSpPr>
          <p:nvPr/>
        </p:nvSpPr>
        <p:spPr bwMode="auto">
          <a:xfrm rot="5400000">
            <a:off x="1076325" y="25463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445" name="AutoShape 13"/>
          <p:cNvSpPr>
            <a:spLocks noChangeArrowheads="1"/>
          </p:cNvSpPr>
          <p:nvPr/>
        </p:nvSpPr>
        <p:spPr bwMode="auto">
          <a:xfrm rot="16200000" flipH="1">
            <a:off x="8353425" y="25273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446" name="AutoShape 14"/>
          <p:cNvSpPr>
            <a:spLocks noChangeArrowheads="1"/>
          </p:cNvSpPr>
          <p:nvPr/>
        </p:nvSpPr>
        <p:spPr bwMode="auto">
          <a:xfrm rot="16200000" flipH="1">
            <a:off x="8353425" y="46418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447" name="AutoShape 15"/>
          <p:cNvSpPr>
            <a:spLocks noChangeArrowheads="1"/>
          </p:cNvSpPr>
          <p:nvPr/>
        </p:nvSpPr>
        <p:spPr bwMode="auto">
          <a:xfrm rot="5400000">
            <a:off x="600075" y="46228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448" name="Rectangle 16"/>
          <p:cNvSpPr>
            <a:spLocks noChangeArrowheads="1"/>
          </p:cNvSpPr>
          <p:nvPr/>
        </p:nvSpPr>
        <p:spPr bwMode="auto">
          <a:xfrm>
            <a:off x="687388" y="1095375"/>
            <a:ext cx="7772400" cy="604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Making Inferences about a Population Proportion</a:t>
            </a:r>
          </a:p>
        </p:txBody>
      </p:sp>
      <p:grpSp>
        <p:nvGrpSpPr>
          <p:cNvPr id="274449" name="Group 17"/>
          <p:cNvGrpSpPr>
            <a:grpSpLocks/>
          </p:cNvGrpSpPr>
          <p:nvPr/>
        </p:nvGrpSpPr>
        <p:grpSpPr bwMode="auto">
          <a:xfrm>
            <a:off x="4976813" y="4071938"/>
            <a:ext cx="3335337" cy="1187450"/>
            <a:chOff x="3135" y="2565"/>
            <a:chExt cx="2101" cy="748"/>
          </a:xfrm>
        </p:grpSpPr>
        <p:sp>
          <p:nvSpPr>
            <p:cNvPr id="274450" name="Text Box 18"/>
            <p:cNvSpPr txBox="1">
              <a:spLocks noChangeArrowheads="1"/>
            </p:cNvSpPr>
            <p:nvPr/>
          </p:nvSpPr>
          <p:spPr bwMode="auto">
            <a:xfrm>
              <a:off x="3135" y="2565"/>
              <a:ext cx="2101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The sample data 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provide a value for the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sample proportion</a:t>
              </a:r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.</a:t>
              </a:r>
            </a:p>
          </p:txBody>
        </p:sp>
        <p:graphicFrame>
          <p:nvGraphicFramePr>
            <p:cNvPr id="274451" name="Object 19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899" y="3108"/>
            <a:ext cx="162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8242" name="Equation" r:id="rId4" imgW="176040" imgH="228600" progId="Equation.2">
                    <p:embed/>
                  </p:oleObj>
                </mc:Choice>
                <mc:Fallback>
                  <p:oleObj name="Equation" r:id="rId4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9" y="3108"/>
                          <a:ext cx="162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74452" name="Group 20"/>
          <p:cNvGrpSpPr>
            <a:grpSpLocks/>
          </p:cNvGrpSpPr>
          <p:nvPr/>
        </p:nvGrpSpPr>
        <p:grpSpPr bwMode="auto">
          <a:xfrm>
            <a:off x="935038" y="4081463"/>
            <a:ext cx="3178175" cy="1187450"/>
            <a:chOff x="589" y="2571"/>
            <a:chExt cx="2002" cy="748"/>
          </a:xfrm>
        </p:grpSpPr>
        <p:sp>
          <p:nvSpPr>
            <p:cNvPr id="274453" name="Text Box 21"/>
            <p:cNvSpPr txBox="1">
              <a:spLocks noChangeArrowheads="1"/>
            </p:cNvSpPr>
            <p:nvPr/>
          </p:nvSpPr>
          <p:spPr bwMode="auto">
            <a:xfrm>
              <a:off x="589" y="2571"/>
              <a:ext cx="2002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The value of     is used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to make inferences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about the value of </a:t>
              </a:r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p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.</a:t>
              </a:r>
            </a:p>
          </p:txBody>
        </p:sp>
        <p:graphicFrame>
          <p:nvGraphicFramePr>
            <p:cNvPr id="274454" name="Object 22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725" y="2658"/>
            <a:ext cx="162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8243" name="Equation" r:id="rId6" imgW="176040" imgH="228600" progId="Equation.2">
                    <p:embed/>
                  </p:oleObj>
                </mc:Choice>
                <mc:Fallback>
                  <p:oleObj name="Equation" r:id="rId6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5" y="2658"/>
                          <a:ext cx="162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74455" name="Group 23"/>
          <p:cNvGrpSpPr>
            <a:grpSpLocks/>
          </p:cNvGrpSpPr>
          <p:nvPr/>
        </p:nvGrpSpPr>
        <p:grpSpPr bwMode="auto">
          <a:xfrm>
            <a:off x="685800" y="166688"/>
            <a:ext cx="7772400" cy="814387"/>
            <a:chOff x="432" y="33"/>
            <a:chExt cx="4896" cy="513"/>
          </a:xfrm>
        </p:grpSpPr>
        <p:sp>
          <p:nvSpPr>
            <p:cNvPr id="274456" name="Rectangle 24"/>
            <p:cNvSpPr>
              <a:spLocks noChangeArrowheads="1"/>
            </p:cNvSpPr>
            <p:nvPr/>
          </p:nvSpPr>
          <p:spPr bwMode="auto">
            <a:xfrm>
              <a:off x="432" y="3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</a:t>
              </a:r>
            </a:p>
          </p:txBody>
        </p:sp>
        <p:graphicFrame>
          <p:nvGraphicFramePr>
            <p:cNvPr id="274457" name="Object 2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155" y="228"/>
            <a:ext cx="180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8244" name="Equation" r:id="rId8" imgW="176040" imgH="228600" progId="Equation.2">
                    <p:embed/>
                  </p:oleObj>
                </mc:Choice>
                <mc:Fallback>
                  <p:oleObj name="Equation" r:id="rId8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5" y="228"/>
                          <a:ext cx="180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26467190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744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4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4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4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2744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6" dur="500"/>
                                        <p:tgtEl>
                                          <p:spTgt spid="274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74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4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4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500"/>
                                        <p:tgtEl>
                                          <p:spTgt spid="2744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274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74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74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4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7" dur="500"/>
                                        <p:tgtEl>
                                          <p:spTgt spid="2744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2" dur="500"/>
                                        <p:tgtEl>
                                          <p:spTgt spid="274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74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4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4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274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4" grpId="0" animBg="1" autoUpdateAnimBg="0"/>
      <p:bldP spid="274435" grpId="0" animBg="1" autoUpdateAnimBg="0"/>
      <p:bldP spid="274436" grpId="0" animBg="1" autoUpdateAnimBg="0"/>
      <p:bldP spid="274437" grpId="0" animBg="1"/>
      <p:bldP spid="274438" grpId="0" animBg="1"/>
      <p:bldP spid="274439" grpId="0" animBg="1"/>
      <p:bldP spid="274440" grpId="0" animBg="1"/>
      <p:bldP spid="274441" grpId="0" animBg="1" autoUpdateAnimBg="0"/>
      <p:bldP spid="274442" grpId="0" autoUpdateAnimBg="0"/>
      <p:bldP spid="274443" grpId="0" autoUpdateAnimBg="0"/>
      <p:bldP spid="274444" grpId="0" animBg="1"/>
      <p:bldP spid="274445" grpId="0" animBg="1"/>
      <p:bldP spid="274446" grpId="0" animBg="1"/>
      <p:bldP spid="27444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ChangeArrowheads="1"/>
          </p:cNvSpPr>
          <p:nvPr/>
        </p:nvSpPr>
        <p:spPr bwMode="auto">
          <a:xfrm>
            <a:off x="3756025" y="3114675"/>
            <a:ext cx="1909763" cy="666750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6483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4059238" y="3271838"/>
          <a:ext cx="1319212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66" name="Equation" r:id="rId4" imgW="988920" imgH="264960" progId="Equation.DSMT4">
                  <p:embed/>
                </p:oleObj>
              </mc:Choice>
              <mc:Fallback>
                <p:oleObj name="Equation" r:id="rId4" imgW="988920" imgH="26496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9238" y="3271838"/>
                        <a:ext cx="1319212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6484" name="Group 4"/>
          <p:cNvGrpSpPr>
            <a:grpSpLocks/>
          </p:cNvGrpSpPr>
          <p:nvPr/>
        </p:nvGrpSpPr>
        <p:grpSpPr bwMode="auto">
          <a:xfrm>
            <a:off x="685800" y="166688"/>
            <a:ext cx="7772400" cy="814387"/>
            <a:chOff x="432" y="33"/>
            <a:chExt cx="4896" cy="513"/>
          </a:xfrm>
        </p:grpSpPr>
        <p:sp>
          <p:nvSpPr>
            <p:cNvPr id="276485" name="Rectangle 5"/>
            <p:cNvSpPr>
              <a:spLocks noChangeArrowheads="1"/>
            </p:cNvSpPr>
            <p:nvPr/>
          </p:nvSpPr>
          <p:spPr bwMode="auto">
            <a:xfrm>
              <a:off x="432" y="3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</a:t>
              </a:r>
            </a:p>
          </p:txBody>
        </p:sp>
        <p:graphicFrame>
          <p:nvGraphicFramePr>
            <p:cNvPr id="276486" name="Object 6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155" y="228"/>
            <a:ext cx="180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9267" name="Equation" r:id="rId6" imgW="176040" imgH="228600" progId="Equation.2">
                    <p:embed/>
                  </p:oleObj>
                </mc:Choice>
                <mc:Fallback>
                  <p:oleObj name="Equation" r:id="rId6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5" y="228"/>
                          <a:ext cx="180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6487" name="Text Box 7"/>
          <p:cNvSpPr txBox="1">
            <a:spLocks noChangeArrowheads="1"/>
          </p:cNvSpPr>
          <p:nvPr/>
        </p:nvSpPr>
        <p:spPr bwMode="auto">
          <a:xfrm>
            <a:off x="2084388" y="3865563"/>
            <a:ext cx="5127625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where: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	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the population proportion</a:t>
            </a:r>
          </a:p>
        </p:txBody>
      </p:sp>
      <p:grpSp>
        <p:nvGrpSpPr>
          <p:cNvPr id="276497" name="Group 17"/>
          <p:cNvGrpSpPr>
            <a:grpSpLocks/>
          </p:cNvGrpSpPr>
          <p:nvPr/>
        </p:nvGrpSpPr>
        <p:grpSpPr bwMode="auto">
          <a:xfrm>
            <a:off x="1106488" y="1098550"/>
            <a:ext cx="7024687" cy="1187450"/>
            <a:chOff x="697" y="692"/>
            <a:chExt cx="4425" cy="748"/>
          </a:xfrm>
        </p:grpSpPr>
        <p:sp>
          <p:nvSpPr>
            <p:cNvPr id="276489" name="Text Box 9"/>
            <p:cNvSpPr txBox="1">
              <a:spLocks noChangeArrowheads="1"/>
            </p:cNvSpPr>
            <p:nvPr/>
          </p:nvSpPr>
          <p:spPr bwMode="auto">
            <a:xfrm>
              <a:off x="697" y="692"/>
              <a:ext cx="4425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The </a:t>
              </a:r>
              <a:r>
                <a:rPr lang="en-US" sz="24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    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is the probability</a:t>
              </a:r>
            </a:p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distribution of all possible values of the sample</a:t>
              </a:r>
            </a:p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proportion    .</a:t>
              </a:r>
            </a:p>
          </p:txBody>
        </p:sp>
        <p:graphicFrame>
          <p:nvGraphicFramePr>
            <p:cNvPr id="276490" name="Object 10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737" y="1247"/>
            <a:ext cx="136" cy="1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9268" name="Equation" r:id="rId8" imgW="176040" imgH="228600" progId="Equation.2">
                    <p:embed/>
                  </p:oleObj>
                </mc:Choice>
                <mc:Fallback>
                  <p:oleObj name="Equation" r:id="rId8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37" y="1247"/>
                          <a:ext cx="136" cy="1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491" name="Object 11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3408" y="777"/>
            <a:ext cx="136" cy="1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9269" name="Equation" r:id="rId10" imgW="176040" imgH="228600" progId="Equation.2">
                    <p:embed/>
                  </p:oleObj>
                </mc:Choice>
                <mc:Fallback>
                  <p:oleObj name="Equation" r:id="rId10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777"/>
                          <a:ext cx="136" cy="1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6492" name="AutoShape 12"/>
          <p:cNvSpPr>
            <a:spLocks noChangeArrowheads="1"/>
          </p:cNvSpPr>
          <p:nvPr/>
        </p:nvSpPr>
        <p:spPr bwMode="auto">
          <a:xfrm rot="5400000">
            <a:off x="841375" y="25717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6496" name="Group 16"/>
          <p:cNvGrpSpPr>
            <a:grpSpLocks/>
          </p:cNvGrpSpPr>
          <p:nvPr/>
        </p:nvGrpSpPr>
        <p:grpSpPr bwMode="auto">
          <a:xfrm>
            <a:off x="1028700" y="2446338"/>
            <a:ext cx="3109913" cy="457200"/>
            <a:chOff x="720" y="1541"/>
            <a:chExt cx="1959" cy="288"/>
          </a:xfrm>
        </p:grpSpPr>
        <p:graphicFrame>
          <p:nvGraphicFramePr>
            <p:cNvPr id="276494" name="Object 14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537" y="1630"/>
            <a:ext cx="142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9270" name="Equation" r:id="rId12" imgW="176040" imgH="228600" progId="Equation.2">
                    <p:embed/>
                  </p:oleObj>
                </mc:Choice>
                <mc:Fallback>
                  <p:oleObj name="Equation" r:id="rId12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7" y="1630"/>
                          <a:ext cx="142" cy="1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6495" name="Text Box 15"/>
            <p:cNvSpPr txBox="1">
              <a:spLocks noChangeArrowheads="1"/>
            </p:cNvSpPr>
            <p:nvPr/>
          </p:nvSpPr>
          <p:spPr bwMode="auto">
            <a:xfrm>
              <a:off x="720" y="1541"/>
              <a:ext cx="182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sz="24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Expected Value of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12227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2764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76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7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6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500"/>
                                        <p:tgtEl>
                                          <p:spTgt spid="27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2" grpId="0" animBg="1"/>
      <p:bldP spid="276487" grpId="0" autoUpdateAnimBg="0"/>
      <p:bldP spid="27649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4954588" y="2176463"/>
            <a:ext cx="2773362" cy="1058862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1558925" y="2182813"/>
            <a:ext cx="3251200" cy="1058862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8532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854200" y="2273300"/>
          <a:ext cx="2667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290" name="Equation" r:id="rId4" imgW="1485720" imgH="444240" progId="Equation.3">
                  <p:embed/>
                </p:oleObj>
              </mc:Choice>
              <mc:Fallback>
                <p:oleObj name="Equation" r:id="rId4" imgW="1485720" imgH="4442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200" y="2273300"/>
                        <a:ext cx="26670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8533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5338763" y="2347913"/>
          <a:ext cx="1906587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291" name="Equation" r:id="rId6" imgW="1915920" imgH="734760" progId="Equation">
                  <p:embed/>
                </p:oleObj>
              </mc:Choice>
              <mc:Fallback>
                <p:oleObj name="Equation" r:id="rId6" imgW="1915920" imgH="734760" progId="Equation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8763" y="2347913"/>
                        <a:ext cx="1906587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8552" name="Group 24"/>
          <p:cNvGrpSpPr>
            <a:grpSpLocks/>
          </p:cNvGrpSpPr>
          <p:nvPr/>
        </p:nvGrpSpPr>
        <p:grpSpPr bwMode="auto">
          <a:xfrm>
            <a:off x="1603375" y="3376613"/>
            <a:ext cx="6021388" cy="822325"/>
            <a:chOff x="1010" y="2127"/>
            <a:chExt cx="3793" cy="518"/>
          </a:xfrm>
        </p:grpSpPr>
        <p:sp>
          <p:nvSpPr>
            <p:cNvPr id="278535" name="Text Box 7"/>
            <p:cNvSpPr txBox="1">
              <a:spLocks noChangeArrowheads="1"/>
            </p:cNvSpPr>
            <p:nvPr/>
          </p:nvSpPr>
          <p:spPr bwMode="auto">
            <a:xfrm>
              <a:off x="1010" y="2127"/>
              <a:ext cx="3793" cy="5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buFontTx/>
                <a:buChar char="•"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  is referred to as the </a:t>
              </a:r>
              <a:r>
                <a:rPr lang="en-US" sz="24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standard error of</a:t>
              </a:r>
            </a:p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</a:t>
              </a:r>
              <a:r>
                <a:rPr lang="en-US" sz="24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the proportion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.</a:t>
              </a:r>
            </a:p>
          </p:txBody>
        </p:sp>
        <p:graphicFrame>
          <p:nvGraphicFramePr>
            <p:cNvPr id="278536" name="Object 8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287" y="2172"/>
            <a:ext cx="217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0292" name="Equation" r:id="rId8" imgW="353880" imgH="392040" progId="Equation.DSMT4">
                    <p:embed/>
                  </p:oleObj>
                </mc:Choice>
                <mc:Fallback>
                  <p:oleObj name="Equation" r:id="rId8" imgW="353880" imgH="39204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87" y="2172"/>
                          <a:ext cx="217" cy="2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78537" name="Group 9"/>
          <p:cNvGrpSpPr>
            <a:grpSpLocks/>
          </p:cNvGrpSpPr>
          <p:nvPr/>
        </p:nvGrpSpPr>
        <p:grpSpPr bwMode="auto">
          <a:xfrm>
            <a:off x="685800" y="166688"/>
            <a:ext cx="7772400" cy="814387"/>
            <a:chOff x="432" y="33"/>
            <a:chExt cx="4896" cy="513"/>
          </a:xfrm>
        </p:grpSpPr>
        <p:sp>
          <p:nvSpPr>
            <p:cNvPr id="278538" name="Rectangle 10"/>
            <p:cNvSpPr>
              <a:spLocks noChangeArrowheads="1"/>
            </p:cNvSpPr>
            <p:nvPr/>
          </p:nvSpPr>
          <p:spPr bwMode="auto">
            <a:xfrm>
              <a:off x="432" y="3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</a:t>
              </a:r>
            </a:p>
          </p:txBody>
        </p:sp>
        <p:graphicFrame>
          <p:nvGraphicFramePr>
            <p:cNvPr id="278539" name="Object 11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155" y="228"/>
            <a:ext cx="180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0293" name="Equation" r:id="rId10" imgW="176040" imgH="228600" progId="Equation.2">
                    <p:embed/>
                  </p:oleObj>
                </mc:Choice>
                <mc:Fallback>
                  <p:oleObj name="Equation" r:id="rId10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5" y="228"/>
                          <a:ext cx="180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8540" name="AutoShape 12"/>
          <p:cNvSpPr>
            <a:spLocks noChangeArrowheads="1"/>
          </p:cNvSpPr>
          <p:nvPr/>
        </p:nvSpPr>
        <p:spPr bwMode="auto">
          <a:xfrm rot="5400000">
            <a:off x="790575" y="12128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1" name="AutoShape 13"/>
          <p:cNvSpPr>
            <a:spLocks noChangeArrowheads="1"/>
          </p:cNvSpPr>
          <p:nvPr/>
        </p:nvSpPr>
        <p:spPr bwMode="auto">
          <a:xfrm rot="16200000" flipH="1">
            <a:off x="7762875" y="179387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2" name="Text Box 14"/>
          <p:cNvSpPr txBox="1">
            <a:spLocks noChangeArrowheads="1"/>
          </p:cNvSpPr>
          <p:nvPr/>
        </p:nvSpPr>
        <p:spPr bwMode="auto">
          <a:xfrm>
            <a:off x="1824038" y="1643063"/>
            <a:ext cx="2524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Finite Population</a:t>
            </a:r>
          </a:p>
        </p:txBody>
      </p:sp>
      <p:sp>
        <p:nvSpPr>
          <p:cNvPr id="278543" name="Text Box 15"/>
          <p:cNvSpPr txBox="1">
            <a:spLocks noChangeArrowheads="1"/>
          </p:cNvSpPr>
          <p:nvPr/>
        </p:nvSpPr>
        <p:spPr bwMode="auto">
          <a:xfrm>
            <a:off x="4956175" y="1643063"/>
            <a:ext cx="27368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Infinite Population</a:t>
            </a:r>
          </a:p>
        </p:txBody>
      </p:sp>
      <p:grpSp>
        <p:nvGrpSpPr>
          <p:cNvPr id="278550" name="Group 22"/>
          <p:cNvGrpSpPr>
            <a:grpSpLocks/>
          </p:cNvGrpSpPr>
          <p:nvPr/>
        </p:nvGrpSpPr>
        <p:grpSpPr bwMode="auto">
          <a:xfrm>
            <a:off x="1025525" y="1090613"/>
            <a:ext cx="3643313" cy="457200"/>
            <a:chOff x="718" y="687"/>
            <a:chExt cx="2295" cy="288"/>
          </a:xfrm>
        </p:grpSpPr>
        <p:graphicFrame>
          <p:nvGraphicFramePr>
            <p:cNvPr id="278545" name="Object 17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871" y="779"/>
            <a:ext cx="142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0294" name="Equation" r:id="rId12" imgW="176040" imgH="228600" progId="Equation.2">
                    <p:embed/>
                  </p:oleObj>
                </mc:Choice>
                <mc:Fallback>
                  <p:oleObj name="Equation" r:id="rId12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1" y="779"/>
                          <a:ext cx="142" cy="1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8546" name="Text Box 18"/>
            <p:cNvSpPr txBox="1">
              <a:spLocks noChangeArrowheads="1"/>
            </p:cNvSpPr>
            <p:nvPr/>
          </p:nvSpPr>
          <p:spPr bwMode="auto">
            <a:xfrm>
              <a:off x="718" y="687"/>
              <a:ext cx="216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buFontTx/>
                <a:buChar char="•"/>
              </a:pPr>
              <a:r>
                <a:rPr lang="en-US" sz="24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Standard Deviation of</a:t>
              </a:r>
            </a:p>
          </p:txBody>
        </p:sp>
      </p:grpSp>
      <p:grpSp>
        <p:nvGrpSpPr>
          <p:cNvPr id="278551" name="Group 23"/>
          <p:cNvGrpSpPr>
            <a:grpSpLocks/>
          </p:cNvGrpSpPr>
          <p:nvPr/>
        </p:nvGrpSpPr>
        <p:grpSpPr bwMode="auto">
          <a:xfrm>
            <a:off x="1598613" y="4262438"/>
            <a:ext cx="5489575" cy="822325"/>
            <a:chOff x="1007" y="2685"/>
            <a:chExt cx="3458" cy="518"/>
          </a:xfrm>
        </p:grpSpPr>
        <p:sp>
          <p:nvSpPr>
            <p:cNvPr id="278548" name="Text Box 20"/>
            <p:cNvSpPr txBox="1">
              <a:spLocks noChangeArrowheads="1"/>
            </p:cNvSpPr>
            <p:nvPr/>
          </p:nvSpPr>
          <p:spPr bwMode="auto">
            <a:xfrm>
              <a:off x="1007" y="2685"/>
              <a:ext cx="3458" cy="5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buFontTx/>
                <a:buChar char="•"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                     is the finite population</a:t>
              </a:r>
            </a:p>
            <a:p>
              <a:pPr algn="l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correction factor.</a:t>
              </a:r>
            </a:p>
          </p:txBody>
        </p:sp>
        <p:graphicFrame>
          <p:nvGraphicFramePr>
            <p:cNvPr id="278549" name="Object 21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257" y="2745"/>
            <a:ext cx="1169" cy="1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0295" name="Equation" r:id="rId14" imgW="1865160" imgH="315720" progId="Equation">
                    <p:embed/>
                  </p:oleObj>
                </mc:Choice>
                <mc:Fallback>
                  <p:oleObj name="Equation" r:id="rId14" imgW="1865160" imgH="315720" progId="Equation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57" y="2745"/>
                          <a:ext cx="1169" cy="1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389988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785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8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78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78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2785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8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278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7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3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7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0" grpId="0" animBg="1"/>
      <p:bldP spid="278531" grpId="0" animBg="1"/>
      <p:bldP spid="278540" grpId="0" animBg="1"/>
      <p:bldP spid="278541" grpId="0" animBg="1"/>
      <p:bldP spid="278542" grpId="0" autoUpdateAnimBg="0"/>
      <p:bldP spid="278543" grpId="0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3" name="AutoShape 7"/>
          <p:cNvSpPr>
            <a:spLocks noChangeArrowheads="1"/>
          </p:cNvSpPr>
          <p:nvPr/>
        </p:nvSpPr>
        <p:spPr bwMode="auto">
          <a:xfrm rot="5400000">
            <a:off x="612775" y="14541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0593" name="Group 17"/>
          <p:cNvGrpSpPr>
            <a:grpSpLocks/>
          </p:cNvGrpSpPr>
          <p:nvPr/>
        </p:nvGrpSpPr>
        <p:grpSpPr bwMode="auto">
          <a:xfrm>
            <a:off x="571500" y="166688"/>
            <a:ext cx="7772400" cy="814387"/>
            <a:chOff x="360" y="33"/>
            <a:chExt cx="4896" cy="513"/>
          </a:xfrm>
        </p:grpSpPr>
        <p:sp>
          <p:nvSpPr>
            <p:cNvPr id="280594" name="Rectangle 18"/>
            <p:cNvSpPr>
              <a:spLocks noChangeArrowheads="1"/>
            </p:cNvSpPr>
            <p:nvPr/>
          </p:nvSpPr>
          <p:spPr bwMode="auto">
            <a:xfrm>
              <a:off x="360" y="3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Form of the Sampling Distribution of</a:t>
              </a:r>
            </a:p>
          </p:txBody>
        </p:sp>
        <p:graphicFrame>
          <p:nvGraphicFramePr>
            <p:cNvPr id="280595" name="Object 19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707" y="228"/>
            <a:ext cx="180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1314" name="Equation" r:id="rId4" imgW="176040" imgH="228600" progId="Equation.2">
                    <p:embed/>
                  </p:oleObj>
                </mc:Choice>
                <mc:Fallback>
                  <p:oleObj name="Equation" r:id="rId4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7" y="228"/>
                          <a:ext cx="180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" name="Group 1"/>
          <p:cNvGrpSpPr/>
          <p:nvPr/>
        </p:nvGrpSpPr>
        <p:grpSpPr>
          <a:xfrm>
            <a:off x="876300" y="1200150"/>
            <a:ext cx="7919906" cy="4044950"/>
            <a:chOff x="876300" y="1200150"/>
            <a:chExt cx="7919906" cy="4044950"/>
          </a:xfrm>
        </p:grpSpPr>
        <p:sp>
          <p:nvSpPr>
            <p:cNvPr id="280579" name="Rectangle 3"/>
            <p:cNvSpPr>
              <a:spLocks noChangeArrowheads="1"/>
            </p:cNvSpPr>
            <p:nvPr/>
          </p:nvSpPr>
          <p:spPr bwMode="auto">
            <a:xfrm>
              <a:off x="876300" y="1200150"/>
              <a:ext cx="7810500" cy="4044950"/>
            </a:xfrm>
            <a:prstGeom prst="rect">
              <a:avLst/>
            </a:prstGeom>
            <a:gradFill flip="none" rotWithShape="1">
              <a:gsLst>
                <a:gs pos="0">
                  <a:srgbClr val="72AF2F">
                    <a:shade val="30000"/>
                    <a:satMod val="115000"/>
                  </a:srgbClr>
                </a:gs>
                <a:gs pos="50000">
                  <a:srgbClr val="72AF2F">
                    <a:shade val="67500"/>
                    <a:satMod val="115000"/>
                  </a:srgbClr>
                </a:gs>
                <a:gs pos="100000">
                  <a:srgbClr val="72AF2F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963613" y="1328738"/>
              <a:ext cx="7832593" cy="3570208"/>
              <a:chOff x="963613" y="1328738"/>
              <a:chExt cx="7832593" cy="3570208"/>
            </a:xfrm>
          </p:grpSpPr>
          <p:sp>
            <p:nvSpPr>
              <p:cNvPr id="280581" name="Text Box 5"/>
              <p:cNvSpPr txBox="1">
                <a:spLocks noChangeArrowheads="1"/>
              </p:cNvSpPr>
              <p:nvPr/>
            </p:nvSpPr>
            <p:spPr bwMode="auto">
              <a:xfrm>
                <a:off x="963613" y="1328738"/>
                <a:ext cx="7832593" cy="357020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400" dirty="0">
                    <a:effectLst/>
                    <a:latin typeface="Book Antiqua" pitchFamily="18" charset="0"/>
                  </a:rPr>
                  <a:t> The sampling distribution of     can be </a:t>
                </a:r>
                <a:r>
                  <a:rPr lang="en-US" sz="2400" dirty="0" smtClean="0">
                    <a:effectLst/>
                    <a:latin typeface="Book Antiqua" pitchFamily="18" charset="0"/>
                  </a:rPr>
                  <a:t>approximated </a:t>
                </a:r>
                <a:endParaRPr lang="en-US" sz="2400" dirty="0">
                  <a:effectLst/>
                  <a:latin typeface="Book Antiqua" pitchFamily="18" charset="0"/>
                </a:endParaRPr>
              </a:p>
              <a:p>
                <a:pPr algn="l"/>
                <a:r>
                  <a:rPr lang="en-US" sz="2400" dirty="0">
                    <a:effectLst/>
                    <a:latin typeface="Book Antiqua" pitchFamily="18" charset="0"/>
                  </a:rPr>
                  <a:t> by a normal distribution whenever the sample size </a:t>
                </a:r>
              </a:p>
              <a:p>
                <a:pPr algn="l"/>
                <a:r>
                  <a:rPr lang="en-US" sz="2400" dirty="0">
                    <a:effectLst/>
                    <a:latin typeface="Book Antiqua" pitchFamily="18" charset="0"/>
                  </a:rPr>
                  <a:t> is </a:t>
                </a:r>
                <a:r>
                  <a:rPr lang="en-US" sz="2400" dirty="0" smtClean="0">
                    <a:effectLst/>
                    <a:latin typeface="Book Antiqua" pitchFamily="18" charset="0"/>
                  </a:rPr>
                  <a:t>large enough to satisfy the two conditions:</a:t>
                </a:r>
              </a:p>
              <a:p>
                <a:pPr algn="l"/>
                <a:endParaRPr lang="en-US" sz="2400" dirty="0" smtClean="0">
                  <a:effectLst/>
                  <a:latin typeface="Book Antiqua" pitchFamily="18" charset="0"/>
                </a:endParaRPr>
              </a:p>
              <a:p>
                <a:pPr algn="l"/>
                <a:endParaRPr lang="en-US" sz="2400" dirty="0" smtClean="0">
                  <a:effectLst/>
                  <a:latin typeface="Book Antiqua" pitchFamily="18" charset="0"/>
                </a:endParaRPr>
              </a:p>
              <a:p>
                <a:pPr algn="l"/>
                <a:endParaRPr lang="en-US" sz="1000" dirty="0" smtClean="0">
                  <a:effectLst/>
                  <a:latin typeface="Book Antiqua" pitchFamily="18" charset="0"/>
                </a:endParaRPr>
              </a:p>
              <a:p>
                <a:pPr algn="l"/>
                <a:r>
                  <a:rPr lang="en-US" sz="2400" dirty="0" smtClean="0">
                    <a:effectLst/>
                    <a:latin typeface="Book Antiqua" pitchFamily="18" charset="0"/>
                  </a:rPr>
                  <a:t> . . . because  when these conditions are satisfied, the</a:t>
                </a:r>
              </a:p>
              <a:p>
                <a:pPr algn="l"/>
                <a:r>
                  <a:rPr lang="en-US" sz="2400" dirty="0" smtClean="0">
                    <a:effectLst/>
                    <a:latin typeface="Book Antiqua" pitchFamily="18" charset="0"/>
                  </a:rPr>
                  <a:t> probability distribution of </a:t>
                </a:r>
                <a:r>
                  <a:rPr lang="en-US" sz="2400" i="1" dirty="0" smtClean="0">
                    <a:effectLst/>
                    <a:latin typeface="Book Antiqua" pitchFamily="18" charset="0"/>
                  </a:rPr>
                  <a:t>x</a:t>
                </a:r>
                <a:r>
                  <a:rPr lang="en-US" sz="2400" dirty="0" smtClean="0">
                    <a:effectLst/>
                    <a:latin typeface="Book Antiqua" pitchFamily="18" charset="0"/>
                  </a:rPr>
                  <a:t> in the sample proportion,</a:t>
                </a:r>
              </a:p>
              <a:p>
                <a:pPr algn="l"/>
                <a:r>
                  <a:rPr lang="en-US" sz="2400" dirty="0" smtClean="0">
                    <a:effectLst/>
                    <a:latin typeface="Book Antiqua" pitchFamily="18" charset="0"/>
                  </a:rPr>
                  <a:t>     = </a:t>
                </a:r>
                <a:r>
                  <a:rPr lang="en-US" sz="2400" i="1" dirty="0" smtClean="0">
                    <a:effectLst/>
                    <a:latin typeface="Book Antiqua" pitchFamily="18" charset="0"/>
                  </a:rPr>
                  <a:t>x</a:t>
                </a:r>
                <a:r>
                  <a:rPr lang="en-US" sz="2400" dirty="0" smtClean="0">
                    <a:effectLst/>
                    <a:latin typeface="Book Antiqua" pitchFamily="18" charset="0"/>
                  </a:rPr>
                  <a:t>/</a:t>
                </a:r>
                <a:r>
                  <a:rPr lang="en-US" sz="2400" i="1" dirty="0" smtClean="0">
                    <a:effectLst/>
                    <a:latin typeface="Book Antiqua" pitchFamily="18" charset="0"/>
                  </a:rPr>
                  <a:t>n</a:t>
                </a:r>
                <a:r>
                  <a:rPr lang="en-US" sz="2400" dirty="0" smtClean="0">
                    <a:effectLst/>
                    <a:latin typeface="Book Antiqua" pitchFamily="18" charset="0"/>
                  </a:rPr>
                  <a:t>,  can be approximated by normal distribution</a:t>
                </a:r>
              </a:p>
              <a:p>
                <a:pPr algn="l"/>
                <a:r>
                  <a:rPr lang="en-US" sz="2400" dirty="0" smtClean="0">
                    <a:effectLst/>
                    <a:latin typeface="Book Antiqua" pitchFamily="18" charset="0"/>
                  </a:rPr>
                  <a:t> (and because </a:t>
                </a:r>
                <a:r>
                  <a:rPr lang="en-US" sz="2400" i="1" dirty="0" smtClean="0">
                    <a:effectLst/>
                    <a:latin typeface="Book Antiqua" pitchFamily="18" charset="0"/>
                  </a:rPr>
                  <a:t>n</a:t>
                </a:r>
                <a:r>
                  <a:rPr lang="en-US" sz="2400" dirty="0" smtClean="0">
                    <a:effectLst/>
                    <a:latin typeface="Book Antiqua" pitchFamily="18" charset="0"/>
                  </a:rPr>
                  <a:t> is a constant).</a:t>
                </a:r>
                <a:endParaRPr lang="en-US" sz="2400" dirty="0">
                  <a:effectLst/>
                  <a:latin typeface="Book Antiqua" pitchFamily="18" charset="0"/>
                </a:endParaRPr>
              </a:p>
            </p:txBody>
          </p:sp>
          <p:graphicFrame>
            <p:nvGraphicFramePr>
              <p:cNvPr id="280582" name="Object 6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5092701" y="1462088"/>
              <a:ext cx="215900" cy="2825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1315" name="Equation" r:id="rId6" imgW="176040" imgH="228600" progId="Equation.2">
                      <p:embed/>
                    </p:oleObj>
                  </mc:Choice>
                  <mc:Fallback>
                    <p:oleObj name="Equation" r:id="rId6" imgW="176040" imgH="228600" progId="Equation.2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92701" y="1462088"/>
                            <a:ext cx="215900" cy="2825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>
                            <a:outerShdw algn="ctr" rotWithShape="0">
                              <a:srgbClr val="000000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80587" name="Rectangle 11"/>
            <p:cNvSpPr>
              <a:spLocks noChangeArrowheads="1"/>
            </p:cNvSpPr>
            <p:nvPr/>
          </p:nvSpPr>
          <p:spPr bwMode="auto">
            <a:xfrm>
              <a:off x="2362200" y="2590800"/>
              <a:ext cx="1790700" cy="647700"/>
            </a:xfrm>
            <a:prstGeom prst="rect">
              <a:avLst/>
            </a:prstGeom>
            <a:gradFill rotWithShape="0">
              <a:gsLst>
                <a:gs pos="0">
                  <a:srgbClr val="006699">
                    <a:gamma/>
                    <a:shade val="46275"/>
                    <a:invGamma/>
                  </a:srgbClr>
                </a:gs>
                <a:gs pos="5000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280588" name="Text Box 12"/>
            <p:cNvSpPr txBox="1">
              <a:spLocks noChangeArrowheads="1"/>
            </p:cNvSpPr>
            <p:nvPr/>
          </p:nvSpPr>
          <p:spPr bwMode="auto">
            <a:xfrm>
              <a:off x="2798763" y="2681288"/>
              <a:ext cx="995362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np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</a:t>
              </a:r>
              <a:r>
                <a:rPr lang="en-US" sz="24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&gt;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5</a:t>
              </a:r>
            </a:p>
          </p:txBody>
        </p:sp>
        <p:sp>
          <p:nvSpPr>
            <p:cNvPr id="280589" name="Rectangle 13"/>
            <p:cNvSpPr>
              <a:spLocks noChangeArrowheads="1"/>
            </p:cNvSpPr>
            <p:nvPr/>
          </p:nvSpPr>
          <p:spPr bwMode="auto">
            <a:xfrm>
              <a:off x="5124450" y="2590800"/>
              <a:ext cx="1790700" cy="647700"/>
            </a:xfrm>
            <a:prstGeom prst="rect">
              <a:avLst/>
            </a:prstGeom>
            <a:gradFill rotWithShape="0">
              <a:gsLst>
                <a:gs pos="0">
                  <a:srgbClr val="006699">
                    <a:gamma/>
                    <a:shade val="46275"/>
                    <a:invGamma/>
                  </a:srgbClr>
                </a:gs>
                <a:gs pos="5000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280590" name="Text Box 14"/>
            <p:cNvSpPr txBox="1">
              <a:spLocks noChangeArrowheads="1"/>
            </p:cNvSpPr>
            <p:nvPr/>
          </p:nvSpPr>
          <p:spPr bwMode="auto">
            <a:xfrm>
              <a:off x="5192713" y="2681288"/>
              <a:ext cx="1655762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i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n</a:t>
              </a: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(1 – </a:t>
              </a:r>
              <a:r>
                <a:rPr lang="en-US" sz="2400" i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p</a:t>
              </a: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) </a:t>
              </a:r>
              <a:r>
                <a:rPr lang="en-US" sz="2400" u="sng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&gt;</a:t>
              </a: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5</a:t>
              </a:r>
            </a:p>
          </p:txBody>
        </p:sp>
        <p:sp>
          <p:nvSpPr>
            <p:cNvPr id="280591" name="Text Box 15"/>
            <p:cNvSpPr txBox="1">
              <a:spLocks noChangeArrowheads="1"/>
            </p:cNvSpPr>
            <p:nvPr/>
          </p:nvSpPr>
          <p:spPr bwMode="auto">
            <a:xfrm>
              <a:off x="4260850" y="2700338"/>
              <a:ext cx="700088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and</a:t>
              </a:r>
            </a:p>
          </p:txBody>
        </p:sp>
        <p:graphicFrame>
          <p:nvGraphicFramePr>
            <p:cNvPr id="280596" name="Object 20">
              <a:hlinkClick r:id="" action="ppaction://ole?verb=0"/>
            </p:cNvPr>
            <p:cNvGraphicFramePr>
              <a:graphicFrameLocks/>
            </p:cNvGraphicFramePr>
            <p:nvPr>
              <p:extLst/>
            </p:nvPr>
          </p:nvGraphicFramePr>
          <p:xfrm>
            <a:off x="1155700" y="4179888"/>
            <a:ext cx="215900" cy="282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1316" name="Equation" r:id="rId8" imgW="176040" imgH="228600" progId="Equation.2">
                    <p:embed/>
                  </p:oleObj>
                </mc:Choice>
                <mc:Fallback>
                  <p:oleObj name="Equation" r:id="rId8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5700" y="4179888"/>
                          <a:ext cx="215900" cy="282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89259719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805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/>
          <p:cNvSpPr>
            <a:spLocks noChangeArrowheads="1"/>
          </p:cNvSpPr>
          <p:nvPr/>
        </p:nvSpPr>
        <p:spPr bwMode="auto">
          <a:xfrm>
            <a:off x="685800" y="314325"/>
            <a:ext cx="7772400" cy="528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Introduction</a:t>
            </a:r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0" y="1968501"/>
            <a:ext cx="7467600" cy="981076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768350" y="3044825"/>
            <a:ext cx="7467600" cy="649288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A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is a subset of the population.</a:t>
            </a:r>
          </a:p>
        </p:txBody>
      </p:sp>
      <p:sp>
        <p:nvSpPr>
          <p:cNvPr id="179207" name="AutoShape 7"/>
          <p:cNvSpPr>
            <a:spLocks noChangeArrowheads="1"/>
          </p:cNvSpPr>
          <p:nvPr/>
        </p:nvSpPr>
        <p:spPr bwMode="auto">
          <a:xfrm rot="5400000">
            <a:off x="504825" y="220821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08" name="AutoShape 8"/>
          <p:cNvSpPr>
            <a:spLocks noChangeArrowheads="1"/>
          </p:cNvSpPr>
          <p:nvPr/>
        </p:nvSpPr>
        <p:spPr bwMode="auto">
          <a:xfrm rot="5400000">
            <a:off x="504825" y="328771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09" name="Rectangle 9"/>
          <p:cNvSpPr>
            <a:spLocks noChangeArrowheads="1"/>
          </p:cNvSpPr>
          <p:nvPr/>
        </p:nvSpPr>
        <p:spPr bwMode="auto">
          <a:xfrm>
            <a:off x="763588" y="1203325"/>
            <a:ext cx="7467600" cy="649288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An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element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is the entity on which data are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collected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A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population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is a collection of all the elements of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interest..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79213" name="AutoShape 13"/>
          <p:cNvSpPr>
            <a:spLocks noChangeArrowheads="1"/>
          </p:cNvSpPr>
          <p:nvPr/>
        </p:nvSpPr>
        <p:spPr bwMode="auto">
          <a:xfrm rot="5400000">
            <a:off x="504825" y="140811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15" name="Rectangle 15"/>
          <p:cNvSpPr>
            <a:spLocks noChangeArrowheads="1"/>
          </p:cNvSpPr>
          <p:nvPr/>
        </p:nvSpPr>
        <p:spPr bwMode="auto">
          <a:xfrm>
            <a:off x="768350" y="4894263"/>
            <a:ext cx="7467600" cy="1049337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A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frame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is a list of the elements that the sample will</a:t>
            </a:r>
          </a:p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be selected from.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79216" name="AutoShape 16"/>
          <p:cNvSpPr>
            <a:spLocks noChangeArrowheads="1"/>
          </p:cNvSpPr>
          <p:nvPr/>
        </p:nvSpPr>
        <p:spPr bwMode="auto">
          <a:xfrm rot="5400000">
            <a:off x="504825" y="535622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17" name="Rectangle 17"/>
          <p:cNvSpPr>
            <a:spLocks noChangeArrowheads="1"/>
          </p:cNvSpPr>
          <p:nvPr/>
        </p:nvSpPr>
        <p:spPr bwMode="auto">
          <a:xfrm>
            <a:off x="768350" y="3802063"/>
            <a:ext cx="7467600" cy="976312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The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sampled population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is the population from</a:t>
            </a:r>
          </a:p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which the sample is drawn.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79218" name="AutoShape 18"/>
          <p:cNvSpPr>
            <a:spLocks noChangeArrowheads="1"/>
          </p:cNvSpPr>
          <p:nvPr/>
        </p:nvSpPr>
        <p:spPr bwMode="auto">
          <a:xfrm rot="5400000">
            <a:off x="504825" y="4211638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0619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792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9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9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792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792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179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9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9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7" dur="500"/>
                                        <p:tgtEl>
                                          <p:spTgt spid="1792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9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9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4" grpId="0" animBg="1" autoUpdateAnimBg="0"/>
      <p:bldP spid="179205" grpId="0" animBg="1" autoUpdateAnimBg="0"/>
      <p:bldP spid="179207" grpId="0" animBg="1"/>
      <p:bldP spid="179208" grpId="0" animBg="1"/>
      <p:bldP spid="179209" grpId="0" animBg="1" autoUpdateAnimBg="0"/>
      <p:bldP spid="179213" grpId="0" animBg="1"/>
      <p:bldP spid="179215" grpId="0" animBg="1" autoUpdateAnimBg="0"/>
      <p:bldP spid="179216" grpId="0" animBg="1"/>
      <p:bldP spid="179217" grpId="0" animBg="1" autoUpdateAnimBg="0"/>
      <p:bldP spid="179218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ChangeArrowheads="1"/>
          </p:cNvSpPr>
          <p:nvPr/>
        </p:nvSpPr>
        <p:spPr bwMode="auto">
          <a:xfrm>
            <a:off x="1014413" y="1563688"/>
            <a:ext cx="7772400" cy="992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Recall that 72% of the prospective students applying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to St. Andrew’s College desire on-campus housing.</a:t>
            </a:r>
          </a:p>
        </p:txBody>
      </p:sp>
      <p:sp>
        <p:nvSpPr>
          <p:cNvPr id="284933" name="Rectangle 261"/>
          <p:cNvSpPr>
            <a:spLocks noChangeArrowheads="1"/>
          </p:cNvSpPr>
          <p:nvPr/>
        </p:nvSpPr>
        <p:spPr bwMode="auto">
          <a:xfrm>
            <a:off x="687388" y="1095375"/>
            <a:ext cx="7772400" cy="604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  <p:grpSp>
        <p:nvGrpSpPr>
          <p:cNvPr id="284934" name="Group 262"/>
          <p:cNvGrpSpPr>
            <a:grpSpLocks/>
          </p:cNvGrpSpPr>
          <p:nvPr/>
        </p:nvGrpSpPr>
        <p:grpSpPr bwMode="auto">
          <a:xfrm>
            <a:off x="685800" y="166688"/>
            <a:ext cx="7772400" cy="814387"/>
            <a:chOff x="432" y="33"/>
            <a:chExt cx="4896" cy="513"/>
          </a:xfrm>
        </p:grpSpPr>
        <p:sp>
          <p:nvSpPr>
            <p:cNvPr id="284935" name="Rectangle 263"/>
            <p:cNvSpPr>
              <a:spLocks noChangeArrowheads="1"/>
            </p:cNvSpPr>
            <p:nvPr/>
          </p:nvSpPr>
          <p:spPr bwMode="auto">
            <a:xfrm>
              <a:off x="432" y="3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</a:t>
              </a:r>
            </a:p>
          </p:txBody>
        </p:sp>
        <p:graphicFrame>
          <p:nvGraphicFramePr>
            <p:cNvPr id="284936" name="Object 264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155" y="228"/>
            <a:ext cx="180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2338" name="Equation" r:id="rId4" imgW="176040" imgH="228600" progId="Equation.2">
                    <p:embed/>
                  </p:oleObj>
                </mc:Choice>
                <mc:Fallback>
                  <p:oleObj name="Equation" r:id="rId4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5" y="228"/>
                          <a:ext cx="180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4937" name="Text Box 265"/>
          <p:cNvSpPr txBox="1">
            <a:spLocks noChangeArrowheads="1"/>
          </p:cNvSpPr>
          <p:nvPr/>
        </p:nvSpPr>
        <p:spPr bwMode="auto">
          <a:xfrm>
            <a:off x="1031875" y="2443163"/>
            <a:ext cx="7662863" cy="2392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1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What is the probability that a simple random sample</a:t>
            </a:r>
          </a:p>
          <a:p>
            <a:pPr algn="l">
              <a:lnSpc>
                <a:spcPct val="11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of 30 applicants will provide an estimate of the</a:t>
            </a:r>
          </a:p>
          <a:p>
            <a:pPr algn="l">
              <a:lnSpc>
                <a:spcPct val="11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population proportion of applicant desiring on-campus</a:t>
            </a:r>
          </a:p>
          <a:p>
            <a:pPr algn="l">
              <a:lnSpc>
                <a:spcPct val="11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housing that is within plus or minus .05 of the actual</a:t>
            </a:r>
          </a:p>
          <a:p>
            <a:pPr algn="l">
              <a:lnSpc>
                <a:spcPct val="11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population proportion?</a:t>
            </a:r>
          </a:p>
        </p:txBody>
      </p:sp>
      <p:sp>
        <p:nvSpPr>
          <p:cNvPr id="284938" name="AutoShape 266"/>
          <p:cNvSpPr>
            <a:spLocks noChangeArrowheads="1"/>
          </p:cNvSpPr>
          <p:nvPr/>
        </p:nvSpPr>
        <p:spPr bwMode="auto">
          <a:xfrm rot="5400000">
            <a:off x="752475" y="17081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2103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849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4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4" grpId="0" autoUpdateAnimBg="0"/>
      <p:bldP spid="284937" grpId="0" autoUpdateAnimBg="0"/>
      <p:bldP spid="284938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2988" y="1619250"/>
            <a:ext cx="7569200" cy="1227138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     For our example, with </a:t>
            </a:r>
            <a:r>
              <a:rPr lang="en-US" i="1"/>
              <a:t>n</a:t>
            </a:r>
            <a:r>
              <a:rPr lang="en-US"/>
              <a:t> = 30 and </a:t>
            </a:r>
            <a:r>
              <a:rPr lang="en-US" i="1"/>
              <a:t>p</a:t>
            </a:r>
            <a:r>
              <a:rPr lang="en-US"/>
              <a:t> = .72, the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normal distribution is an acceptable approximation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because:</a:t>
            </a:r>
            <a:endParaRPr lang="en-US">
              <a:solidFill>
                <a:srgbClr val="66FFFF"/>
              </a:solidFill>
            </a:endParaRPr>
          </a:p>
        </p:txBody>
      </p:sp>
      <p:sp>
        <p:nvSpPr>
          <p:cNvPr id="286866" name="Text Box 146"/>
          <p:cNvSpPr txBox="1">
            <a:spLocks noChangeArrowheads="1"/>
          </p:cNvSpPr>
          <p:nvPr/>
        </p:nvSpPr>
        <p:spPr bwMode="auto">
          <a:xfrm>
            <a:off x="2924175" y="4052888"/>
            <a:ext cx="35480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(1 -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) = 30(.28) = 8.4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5</a:t>
            </a:r>
          </a:p>
        </p:txBody>
      </p:sp>
      <p:sp>
        <p:nvSpPr>
          <p:cNvPr id="286867" name="Text Box 147"/>
          <p:cNvSpPr txBox="1">
            <a:spLocks noChangeArrowheads="1"/>
          </p:cNvSpPr>
          <p:nvPr/>
        </p:nvSpPr>
        <p:spPr bwMode="auto">
          <a:xfrm>
            <a:off x="4438650" y="3519488"/>
            <a:ext cx="7000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and</a:t>
            </a:r>
          </a:p>
        </p:txBody>
      </p:sp>
      <p:sp>
        <p:nvSpPr>
          <p:cNvPr id="286868" name="Text Box 148"/>
          <p:cNvSpPr txBox="1">
            <a:spLocks noChangeArrowheads="1"/>
          </p:cNvSpPr>
          <p:nvPr/>
        </p:nvSpPr>
        <p:spPr bwMode="auto">
          <a:xfrm>
            <a:off x="3148013" y="3024188"/>
            <a:ext cx="30908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30(.72) = 21.6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5</a:t>
            </a:r>
          </a:p>
        </p:txBody>
      </p:sp>
      <p:sp>
        <p:nvSpPr>
          <p:cNvPr id="286869" name="AutoShape 149"/>
          <p:cNvSpPr>
            <a:spLocks noChangeArrowheads="1"/>
          </p:cNvSpPr>
          <p:nvPr/>
        </p:nvSpPr>
        <p:spPr bwMode="auto">
          <a:xfrm rot="5400000">
            <a:off x="2568575" y="32131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0" name="AutoShape 150"/>
          <p:cNvSpPr>
            <a:spLocks noChangeArrowheads="1"/>
          </p:cNvSpPr>
          <p:nvPr/>
        </p:nvSpPr>
        <p:spPr bwMode="auto">
          <a:xfrm rot="5400000">
            <a:off x="2587625" y="42037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871" name="Group 151"/>
          <p:cNvGrpSpPr>
            <a:grpSpLocks/>
          </p:cNvGrpSpPr>
          <p:nvPr/>
        </p:nvGrpSpPr>
        <p:grpSpPr bwMode="auto">
          <a:xfrm>
            <a:off x="685800" y="166688"/>
            <a:ext cx="7772400" cy="814387"/>
            <a:chOff x="432" y="33"/>
            <a:chExt cx="4896" cy="513"/>
          </a:xfrm>
        </p:grpSpPr>
        <p:sp>
          <p:nvSpPr>
            <p:cNvPr id="286872" name="Rectangle 152"/>
            <p:cNvSpPr>
              <a:spLocks noChangeArrowheads="1"/>
            </p:cNvSpPr>
            <p:nvPr/>
          </p:nvSpPr>
          <p:spPr bwMode="auto">
            <a:xfrm>
              <a:off x="432" y="3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</a:t>
              </a:r>
            </a:p>
          </p:txBody>
        </p:sp>
        <p:graphicFrame>
          <p:nvGraphicFramePr>
            <p:cNvPr id="286873" name="Object 153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155" y="228"/>
            <a:ext cx="180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362" name="Equation" r:id="rId4" imgW="176040" imgH="228600" progId="Equation.2">
                    <p:embed/>
                  </p:oleObj>
                </mc:Choice>
                <mc:Fallback>
                  <p:oleObj name="Equation" r:id="rId4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5" y="228"/>
                          <a:ext cx="180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6874" name="Rectangle 154"/>
          <p:cNvSpPr>
            <a:spLocks noChangeArrowheads="1"/>
          </p:cNvSpPr>
          <p:nvPr/>
        </p:nvSpPr>
        <p:spPr bwMode="auto">
          <a:xfrm>
            <a:off x="687388" y="1095375"/>
            <a:ext cx="7772400" cy="604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  <p:sp>
        <p:nvSpPr>
          <p:cNvPr id="286875" name="AutoShape 155"/>
          <p:cNvSpPr>
            <a:spLocks noChangeArrowheads="1"/>
          </p:cNvSpPr>
          <p:nvPr/>
        </p:nvSpPr>
        <p:spPr bwMode="auto">
          <a:xfrm rot="5400000">
            <a:off x="752475" y="17081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8114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868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2868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6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6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" dur="500"/>
                                        <p:tgtEl>
                                          <p:spTgt spid="28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500"/>
                                        <p:tgtEl>
                                          <p:spTgt spid="2868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2" grpId="0" autoUpdateAnimBg="0"/>
      <p:bldP spid="286866" grpId="0" autoUpdateAnimBg="0"/>
      <p:bldP spid="286867" grpId="0" autoUpdateAnimBg="0"/>
      <p:bldP spid="286868" grpId="0" autoUpdateAnimBg="0"/>
      <p:bldP spid="286869" grpId="0" animBg="1"/>
      <p:bldP spid="286870" grpId="0" animBg="1"/>
      <p:bldP spid="28687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ChangeArrowheads="1"/>
          </p:cNvSpPr>
          <p:nvPr/>
        </p:nvSpPr>
        <p:spPr bwMode="auto">
          <a:xfrm>
            <a:off x="1454150" y="1714500"/>
            <a:ext cx="6343650" cy="40005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288771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4879975" y="2087563"/>
          <a:ext cx="2752725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86" name="Equation" r:id="rId4" imgW="1536480" imgH="406080" progId="Equation.DSMT4">
                  <p:embed/>
                </p:oleObj>
              </mc:Choice>
              <mc:Fallback>
                <p:oleObj name="Equation" r:id="rId4" imgW="1536480" imgH="40608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9975" y="2087563"/>
                        <a:ext cx="2752725" cy="801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8772" name="Freeform 4"/>
          <p:cNvSpPr>
            <a:spLocks/>
          </p:cNvSpPr>
          <p:nvPr/>
        </p:nvSpPr>
        <p:spPr bwMode="auto">
          <a:xfrm>
            <a:off x="2095500" y="2016125"/>
            <a:ext cx="4489450" cy="3063875"/>
          </a:xfrm>
          <a:custGeom>
            <a:avLst/>
            <a:gdLst/>
            <a:ahLst/>
            <a:cxnLst>
              <a:cxn ang="0">
                <a:pos x="1356" y="20"/>
              </a:cxn>
              <a:cxn ang="0">
                <a:pos x="1264" y="108"/>
              </a:cxn>
              <a:cxn ang="0">
                <a:pos x="1198" y="208"/>
              </a:cxn>
              <a:cxn ang="0">
                <a:pos x="1138" y="332"/>
              </a:cxn>
              <a:cxn ang="0">
                <a:pos x="1092" y="440"/>
              </a:cxn>
              <a:cxn ang="0">
                <a:pos x="1054" y="538"/>
              </a:cxn>
              <a:cxn ang="0">
                <a:pos x="1014" y="648"/>
              </a:cxn>
              <a:cxn ang="0">
                <a:pos x="978" y="760"/>
              </a:cxn>
              <a:cxn ang="0">
                <a:pos x="946" y="876"/>
              </a:cxn>
              <a:cxn ang="0">
                <a:pos x="922" y="978"/>
              </a:cxn>
              <a:cxn ang="0">
                <a:pos x="886" y="1082"/>
              </a:cxn>
              <a:cxn ang="0">
                <a:pos x="848" y="1198"/>
              </a:cxn>
              <a:cxn ang="0">
                <a:pos x="812" y="1292"/>
              </a:cxn>
              <a:cxn ang="0">
                <a:pos x="754" y="1410"/>
              </a:cxn>
              <a:cxn ang="0">
                <a:pos x="684" y="1520"/>
              </a:cxn>
              <a:cxn ang="0">
                <a:pos x="604" y="1620"/>
              </a:cxn>
              <a:cxn ang="0">
                <a:pos x="496" y="1694"/>
              </a:cxn>
              <a:cxn ang="0">
                <a:pos x="394" y="1742"/>
              </a:cxn>
              <a:cxn ang="0">
                <a:pos x="292" y="1788"/>
              </a:cxn>
              <a:cxn ang="0">
                <a:pos x="200" y="1824"/>
              </a:cxn>
              <a:cxn ang="0">
                <a:pos x="76" y="1864"/>
              </a:cxn>
              <a:cxn ang="0">
                <a:pos x="0" y="1880"/>
              </a:cxn>
              <a:cxn ang="0">
                <a:pos x="2824" y="1928"/>
              </a:cxn>
              <a:cxn ang="0">
                <a:pos x="2796" y="1874"/>
              </a:cxn>
              <a:cxn ang="0">
                <a:pos x="2710" y="1848"/>
              </a:cxn>
              <a:cxn ang="0">
                <a:pos x="2578" y="1808"/>
              </a:cxn>
              <a:cxn ang="0">
                <a:pos x="2464" y="1760"/>
              </a:cxn>
              <a:cxn ang="0">
                <a:pos x="2332" y="1694"/>
              </a:cxn>
              <a:cxn ang="0">
                <a:pos x="2296" y="1664"/>
              </a:cxn>
              <a:cxn ang="0">
                <a:pos x="2212" y="1596"/>
              </a:cxn>
              <a:cxn ang="0">
                <a:pos x="2130" y="1502"/>
              </a:cxn>
              <a:cxn ang="0">
                <a:pos x="2066" y="1398"/>
              </a:cxn>
              <a:cxn ang="0">
                <a:pos x="2022" y="1306"/>
              </a:cxn>
              <a:cxn ang="0">
                <a:pos x="1978" y="1204"/>
              </a:cxn>
              <a:cxn ang="0">
                <a:pos x="1948" y="1122"/>
              </a:cxn>
              <a:cxn ang="0">
                <a:pos x="1916" y="1026"/>
              </a:cxn>
              <a:cxn ang="0">
                <a:pos x="1884" y="902"/>
              </a:cxn>
              <a:cxn ang="0">
                <a:pos x="1846" y="774"/>
              </a:cxn>
              <a:cxn ang="0">
                <a:pos x="1806" y="654"/>
              </a:cxn>
              <a:cxn ang="0">
                <a:pos x="1762" y="530"/>
              </a:cxn>
              <a:cxn ang="0">
                <a:pos x="1716" y="408"/>
              </a:cxn>
              <a:cxn ang="0">
                <a:pos x="1684" y="336"/>
              </a:cxn>
              <a:cxn ang="0">
                <a:pos x="1634" y="238"/>
              </a:cxn>
              <a:cxn ang="0">
                <a:pos x="1576" y="138"/>
              </a:cxn>
              <a:cxn ang="0">
                <a:pos x="1604" y="182"/>
              </a:cxn>
              <a:cxn ang="0">
                <a:pos x="1588" y="156"/>
              </a:cxn>
              <a:cxn ang="0">
                <a:pos x="1510" y="54"/>
              </a:cxn>
              <a:cxn ang="0">
                <a:pos x="1450" y="6"/>
              </a:cxn>
            </a:cxnLst>
            <a:rect l="0" t="0" r="r" b="b"/>
            <a:pathLst>
              <a:path w="2828" h="1930">
                <a:moveTo>
                  <a:pt x="1424" y="0"/>
                </a:moveTo>
                <a:lnTo>
                  <a:pt x="1388" y="8"/>
                </a:lnTo>
                <a:lnTo>
                  <a:pt x="1356" y="20"/>
                </a:lnTo>
                <a:lnTo>
                  <a:pt x="1320" y="44"/>
                </a:lnTo>
                <a:lnTo>
                  <a:pt x="1292" y="72"/>
                </a:lnTo>
                <a:lnTo>
                  <a:pt x="1264" y="108"/>
                </a:lnTo>
                <a:lnTo>
                  <a:pt x="1240" y="144"/>
                </a:lnTo>
                <a:lnTo>
                  <a:pt x="1222" y="174"/>
                </a:lnTo>
                <a:lnTo>
                  <a:pt x="1198" y="208"/>
                </a:lnTo>
                <a:lnTo>
                  <a:pt x="1180" y="246"/>
                </a:lnTo>
                <a:lnTo>
                  <a:pt x="1156" y="292"/>
                </a:lnTo>
                <a:lnTo>
                  <a:pt x="1138" y="332"/>
                </a:lnTo>
                <a:lnTo>
                  <a:pt x="1120" y="372"/>
                </a:lnTo>
                <a:lnTo>
                  <a:pt x="1106" y="402"/>
                </a:lnTo>
                <a:lnTo>
                  <a:pt x="1092" y="440"/>
                </a:lnTo>
                <a:lnTo>
                  <a:pt x="1080" y="474"/>
                </a:lnTo>
                <a:lnTo>
                  <a:pt x="1064" y="506"/>
                </a:lnTo>
                <a:lnTo>
                  <a:pt x="1054" y="538"/>
                </a:lnTo>
                <a:lnTo>
                  <a:pt x="1040" y="576"/>
                </a:lnTo>
                <a:lnTo>
                  <a:pt x="1028" y="612"/>
                </a:lnTo>
                <a:lnTo>
                  <a:pt x="1014" y="648"/>
                </a:lnTo>
                <a:lnTo>
                  <a:pt x="1000" y="686"/>
                </a:lnTo>
                <a:lnTo>
                  <a:pt x="988" y="730"/>
                </a:lnTo>
                <a:lnTo>
                  <a:pt x="978" y="760"/>
                </a:lnTo>
                <a:lnTo>
                  <a:pt x="966" y="800"/>
                </a:lnTo>
                <a:lnTo>
                  <a:pt x="956" y="836"/>
                </a:lnTo>
                <a:lnTo>
                  <a:pt x="946" y="876"/>
                </a:lnTo>
                <a:lnTo>
                  <a:pt x="936" y="908"/>
                </a:lnTo>
                <a:lnTo>
                  <a:pt x="928" y="944"/>
                </a:lnTo>
                <a:lnTo>
                  <a:pt x="922" y="978"/>
                </a:lnTo>
                <a:lnTo>
                  <a:pt x="916" y="1008"/>
                </a:lnTo>
                <a:lnTo>
                  <a:pt x="904" y="1044"/>
                </a:lnTo>
                <a:lnTo>
                  <a:pt x="886" y="1082"/>
                </a:lnTo>
                <a:lnTo>
                  <a:pt x="874" y="1118"/>
                </a:lnTo>
                <a:lnTo>
                  <a:pt x="856" y="1172"/>
                </a:lnTo>
                <a:lnTo>
                  <a:pt x="848" y="1198"/>
                </a:lnTo>
                <a:lnTo>
                  <a:pt x="838" y="1226"/>
                </a:lnTo>
                <a:lnTo>
                  <a:pt x="824" y="1268"/>
                </a:lnTo>
                <a:lnTo>
                  <a:pt x="812" y="1292"/>
                </a:lnTo>
                <a:lnTo>
                  <a:pt x="790" y="1334"/>
                </a:lnTo>
                <a:lnTo>
                  <a:pt x="772" y="1370"/>
                </a:lnTo>
                <a:lnTo>
                  <a:pt x="754" y="1410"/>
                </a:lnTo>
                <a:lnTo>
                  <a:pt x="730" y="1448"/>
                </a:lnTo>
                <a:lnTo>
                  <a:pt x="708" y="1484"/>
                </a:lnTo>
                <a:lnTo>
                  <a:pt x="684" y="1520"/>
                </a:lnTo>
                <a:lnTo>
                  <a:pt x="660" y="1550"/>
                </a:lnTo>
                <a:lnTo>
                  <a:pt x="640" y="1584"/>
                </a:lnTo>
                <a:lnTo>
                  <a:pt x="604" y="1620"/>
                </a:lnTo>
                <a:lnTo>
                  <a:pt x="580" y="1638"/>
                </a:lnTo>
                <a:lnTo>
                  <a:pt x="550" y="1662"/>
                </a:lnTo>
                <a:lnTo>
                  <a:pt x="496" y="1694"/>
                </a:lnTo>
                <a:lnTo>
                  <a:pt x="458" y="1712"/>
                </a:lnTo>
                <a:lnTo>
                  <a:pt x="426" y="1726"/>
                </a:lnTo>
                <a:lnTo>
                  <a:pt x="394" y="1742"/>
                </a:lnTo>
                <a:lnTo>
                  <a:pt x="362" y="1758"/>
                </a:lnTo>
                <a:lnTo>
                  <a:pt x="328" y="1776"/>
                </a:lnTo>
                <a:lnTo>
                  <a:pt x="292" y="1788"/>
                </a:lnTo>
                <a:lnTo>
                  <a:pt x="266" y="1796"/>
                </a:lnTo>
                <a:lnTo>
                  <a:pt x="236" y="1808"/>
                </a:lnTo>
                <a:lnTo>
                  <a:pt x="200" y="1824"/>
                </a:lnTo>
                <a:lnTo>
                  <a:pt x="160" y="1836"/>
                </a:lnTo>
                <a:lnTo>
                  <a:pt x="110" y="1850"/>
                </a:lnTo>
                <a:lnTo>
                  <a:pt x="76" y="1864"/>
                </a:lnTo>
                <a:lnTo>
                  <a:pt x="44" y="1872"/>
                </a:lnTo>
                <a:lnTo>
                  <a:pt x="18" y="1878"/>
                </a:lnTo>
                <a:lnTo>
                  <a:pt x="0" y="1880"/>
                </a:lnTo>
                <a:lnTo>
                  <a:pt x="0" y="1906"/>
                </a:lnTo>
                <a:lnTo>
                  <a:pt x="0" y="1930"/>
                </a:lnTo>
                <a:lnTo>
                  <a:pt x="2824" y="1928"/>
                </a:lnTo>
                <a:lnTo>
                  <a:pt x="2828" y="1900"/>
                </a:lnTo>
                <a:lnTo>
                  <a:pt x="2824" y="1882"/>
                </a:lnTo>
                <a:lnTo>
                  <a:pt x="2796" y="1874"/>
                </a:lnTo>
                <a:lnTo>
                  <a:pt x="2764" y="1864"/>
                </a:lnTo>
                <a:lnTo>
                  <a:pt x="2736" y="1856"/>
                </a:lnTo>
                <a:lnTo>
                  <a:pt x="2710" y="1848"/>
                </a:lnTo>
                <a:lnTo>
                  <a:pt x="2672" y="1836"/>
                </a:lnTo>
                <a:lnTo>
                  <a:pt x="2636" y="1824"/>
                </a:lnTo>
                <a:lnTo>
                  <a:pt x="2578" y="1808"/>
                </a:lnTo>
                <a:lnTo>
                  <a:pt x="2536" y="1790"/>
                </a:lnTo>
                <a:lnTo>
                  <a:pt x="2506" y="1778"/>
                </a:lnTo>
                <a:lnTo>
                  <a:pt x="2464" y="1760"/>
                </a:lnTo>
                <a:lnTo>
                  <a:pt x="2428" y="1742"/>
                </a:lnTo>
                <a:lnTo>
                  <a:pt x="2380" y="1716"/>
                </a:lnTo>
                <a:lnTo>
                  <a:pt x="2332" y="1694"/>
                </a:lnTo>
                <a:lnTo>
                  <a:pt x="2312" y="1676"/>
                </a:lnTo>
                <a:lnTo>
                  <a:pt x="2304" y="1670"/>
                </a:lnTo>
                <a:lnTo>
                  <a:pt x="2296" y="1664"/>
                </a:lnTo>
                <a:lnTo>
                  <a:pt x="2268" y="1648"/>
                </a:lnTo>
                <a:lnTo>
                  <a:pt x="2238" y="1622"/>
                </a:lnTo>
                <a:lnTo>
                  <a:pt x="2212" y="1596"/>
                </a:lnTo>
                <a:lnTo>
                  <a:pt x="2186" y="1574"/>
                </a:lnTo>
                <a:lnTo>
                  <a:pt x="2156" y="1538"/>
                </a:lnTo>
                <a:lnTo>
                  <a:pt x="2130" y="1502"/>
                </a:lnTo>
                <a:lnTo>
                  <a:pt x="2106" y="1468"/>
                </a:lnTo>
                <a:lnTo>
                  <a:pt x="2086" y="1434"/>
                </a:lnTo>
                <a:lnTo>
                  <a:pt x="2066" y="1398"/>
                </a:lnTo>
                <a:lnTo>
                  <a:pt x="2048" y="1364"/>
                </a:lnTo>
                <a:lnTo>
                  <a:pt x="2034" y="1334"/>
                </a:lnTo>
                <a:lnTo>
                  <a:pt x="2022" y="1306"/>
                </a:lnTo>
                <a:lnTo>
                  <a:pt x="2006" y="1272"/>
                </a:lnTo>
                <a:lnTo>
                  <a:pt x="1994" y="1240"/>
                </a:lnTo>
                <a:lnTo>
                  <a:pt x="1978" y="1204"/>
                </a:lnTo>
                <a:lnTo>
                  <a:pt x="1966" y="1172"/>
                </a:lnTo>
                <a:lnTo>
                  <a:pt x="1956" y="1148"/>
                </a:lnTo>
                <a:lnTo>
                  <a:pt x="1948" y="1122"/>
                </a:lnTo>
                <a:lnTo>
                  <a:pt x="1938" y="1094"/>
                </a:lnTo>
                <a:lnTo>
                  <a:pt x="1928" y="1064"/>
                </a:lnTo>
                <a:lnTo>
                  <a:pt x="1916" y="1026"/>
                </a:lnTo>
                <a:lnTo>
                  <a:pt x="1904" y="982"/>
                </a:lnTo>
                <a:lnTo>
                  <a:pt x="1892" y="940"/>
                </a:lnTo>
                <a:lnTo>
                  <a:pt x="1884" y="902"/>
                </a:lnTo>
                <a:lnTo>
                  <a:pt x="1870" y="862"/>
                </a:lnTo>
                <a:lnTo>
                  <a:pt x="1858" y="812"/>
                </a:lnTo>
                <a:lnTo>
                  <a:pt x="1846" y="774"/>
                </a:lnTo>
                <a:lnTo>
                  <a:pt x="1840" y="744"/>
                </a:lnTo>
                <a:lnTo>
                  <a:pt x="1828" y="708"/>
                </a:lnTo>
                <a:lnTo>
                  <a:pt x="1806" y="654"/>
                </a:lnTo>
                <a:lnTo>
                  <a:pt x="1792" y="606"/>
                </a:lnTo>
                <a:lnTo>
                  <a:pt x="1774" y="560"/>
                </a:lnTo>
                <a:lnTo>
                  <a:pt x="1762" y="530"/>
                </a:lnTo>
                <a:lnTo>
                  <a:pt x="1750" y="494"/>
                </a:lnTo>
                <a:lnTo>
                  <a:pt x="1728" y="444"/>
                </a:lnTo>
                <a:lnTo>
                  <a:pt x="1716" y="408"/>
                </a:lnTo>
                <a:lnTo>
                  <a:pt x="1702" y="386"/>
                </a:lnTo>
                <a:lnTo>
                  <a:pt x="1696" y="364"/>
                </a:lnTo>
                <a:lnTo>
                  <a:pt x="1684" y="336"/>
                </a:lnTo>
                <a:lnTo>
                  <a:pt x="1666" y="298"/>
                </a:lnTo>
                <a:lnTo>
                  <a:pt x="1648" y="264"/>
                </a:lnTo>
                <a:lnTo>
                  <a:pt x="1634" y="238"/>
                </a:lnTo>
                <a:lnTo>
                  <a:pt x="1620" y="212"/>
                </a:lnTo>
                <a:lnTo>
                  <a:pt x="1600" y="176"/>
                </a:lnTo>
                <a:lnTo>
                  <a:pt x="1576" y="138"/>
                </a:lnTo>
                <a:lnTo>
                  <a:pt x="1582" y="146"/>
                </a:lnTo>
                <a:lnTo>
                  <a:pt x="1590" y="158"/>
                </a:lnTo>
                <a:lnTo>
                  <a:pt x="1604" y="182"/>
                </a:lnTo>
                <a:lnTo>
                  <a:pt x="1614" y="200"/>
                </a:lnTo>
                <a:lnTo>
                  <a:pt x="1598" y="170"/>
                </a:lnTo>
                <a:lnTo>
                  <a:pt x="1588" y="156"/>
                </a:lnTo>
                <a:lnTo>
                  <a:pt x="1564" y="114"/>
                </a:lnTo>
                <a:lnTo>
                  <a:pt x="1540" y="84"/>
                </a:lnTo>
                <a:lnTo>
                  <a:pt x="1510" y="54"/>
                </a:lnTo>
                <a:lnTo>
                  <a:pt x="1492" y="36"/>
                </a:lnTo>
                <a:lnTo>
                  <a:pt x="1474" y="18"/>
                </a:lnTo>
                <a:lnTo>
                  <a:pt x="1450" y="6"/>
                </a:lnTo>
                <a:lnTo>
                  <a:pt x="1424" y="0"/>
                </a:lnTo>
              </a:path>
            </a:pathLst>
          </a:cu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8773" name="Line 5"/>
          <p:cNvSpPr>
            <a:spLocks noChangeShapeType="1"/>
          </p:cNvSpPr>
          <p:nvPr/>
        </p:nvSpPr>
        <p:spPr bwMode="auto">
          <a:xfrm>
            <a:off x="1852613" y="5084763"/>
            <a:ext cx="5002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88774" name="Freeform 6"/>
          <p:cNvSpPr>
            <a:spLocks noChangeArrowheads="1"/>
          </p:cNvSpPr>
          <p:nvPr/>
        </p:nvSpPr>
        <p:spPr bwMode="auto">
          <a:xfrm>
            <a:off x="4395788" y="4978400"/>
            <a:ext cx="1587" cy="168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106"/>
              </a:cxn>
            </a:cxnLst>
            <a:rect l="0" t="0" r="r" b="b"/>
            <a:pathLst>
              <a:path w="1" h="106">
                <a:moveTo>
                  <a:pt x="0" y="0"/>
                </a:moveTo>
                <a:lnTo>
                  <a:pt x="1" y="10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8775" name="Group 7"/>
          <p:cNvGrpSpPr>
            <a:grpSpLocks/>
          </p:cNvGrpSpPr>
          <p:nvPr/>
        </p:nvGrpSpPr>
        <p:grpSpPr bwMode="auto">
          <a:xfrm>
            <a:off x="2001838" y="1949450"/>
            <a:ext cx="4668837" cy="2928938"/>
            <a:chOff x="1377" y="1060"/>
            <a:chExt cx="2941" cy="1845"/>
          </a:xfrm>
        </p:grpSpPr>
        <p:sp>
          <p:nvSpPr>
            <p:cNvPr id="288776" name="Arc 8"/>
            <p:cNvSpPr>
              <a:spLocks/>
            </p:cNvSpPr>
            <p:nvPr/>
          </p:nvSpPr>
          <p:spPr bwMode="auto">
            <a:xfrm rot="4593268">
              <a:off x="3142" y="2179"/>
              <a:ext cx="790" cy="284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9428 w 19428"/>
                <a:gd name="T1" fmla="*/ 9440 h 21600"/>
                <a:gd name="T2" fmla="*/ 0 w 19428"/>
                <a:gd name="T3" fmla="*/ 21600 h 21600"/>
                <a:gd name="T4" fmla="*/ 0 w 1942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28" h="21600" fill="none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</a:path>
                <a:path w="19428" h="21600" stroke="0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77" name="Arc 9"/>
            <p:cNvSpPr>
              <a:spLocks/>
            </p:cNvSpPr>
            <p:nvPr/>
          </p:nvSpPr>
          <p:spPr bwMode="auto">
            <a:xfrm rot="915113">
              <a:off x="3631" y="2739"/>
              <a:ext cx="687" cy="164"/>
            </a:xfrm>
            <a:custGeom>
              <a:avLst/>
              <a:gdLst>
                <a:gd name="G0" fmla="+- 20388 0 0"/>
                <a:gd name="G1" fmla="+- 0 0 0"/>
                <a:gd name="G2" fmla="+- 21600 0 0"/>
                <a:gd name="T0" fmla="*/ 19463 w 20388"/>
                <a:gd name="T1" fmla="*/ 21580 h 21580"/>
                <a:gd name="T2" fmla="*/ 0 w 20388"/>
                <a:gd name="T3" fmla="*/ 7132 h 21580"/>
                <a:gd name="T4" fmla="*/ 20388 w 20388"/>
                <a:gd name="T5" fmla="*/ 0 h 21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88" h="21580" fill="none" extrusionOk="0">
                  <a:moveTo>
                    <a:pt x="19462" y="21580"/>
                  </a:moveTo>
                  <a:cubicBezTo>
                    <a:pt x="10629" y="21201"/>
                    <a:pt x="2918" y="15477"/>
                    <a:pt x="-1" y="7132"/>
                  </a:cubicBezTo>
                </a:path>
                <a:path w="20388" h="21580" stroke="0" extrusionOk="0">
                  <a:moveTo>
                    <a:pt x="19462" y="21580"/>
                  </a:moveTo>
                  <a:cubicBezTo>
                    <a:pt x="10629" y="21201"/>
                    <a:pt x="2918" y="15477"/>
                    <a:pt x="-1" y="7132"/>
                  </a:cubicBezTo>
                  <a:lnTo>
                    <a:pt x="20388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78" name="Arc 10"/>
            <p:cNvSpPr>
              <a:spLocks/>
            </p:cNvSpPr>
            <p:nvPr/>
          </p:nvSpPr>
          <p:spPr bwMode="auto">
            <a:xfrm rot="6300000">
              <a:off x="2135" y="1428"/>
              <a:ext cx="956" cy="224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79" name="Arc 11"/>
            <p:cNvSpPr>
              <a:spLocks/>
            </p:cNvSpPr>
            <p:nvPr/>
          </p:nvSpPr>
          <p:spPr bwMode="auto">
            <a:xfrm rot="16980000">
              <a:off x="1758" y="2188"/>
              <a:ext cx="790" cy="284"/>
            </a:xfrm>
            <a:custGeom>
              <a:avLst/>
              <a:gdLst>
                <a:gd name="G0" fmla="+- 19433 0 0"/>
                <a:gd name="G1" fmla="+- 0 0 0"/>
                <a:gd name="G2" fmla="+- 21600 0 0"/>
                <a:gd name="T0" fmla="*/ 19433 w 19433"/>
                <a:gd name="T1" fmla="*/ 21600 h 21600"/>
                <a:gd name="T2" fmla="*/ 0 w 19433"/>
                <a:gd name="T3" fmla="*/ 9430 h 21600"/>
                <a:gd name="T4" fmla="*/ 19433 w 1943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33" h="21600" fill="none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</a:path>
                <a:path w="19433" h="21600" stroke="0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  <a:lnTo>
                    <a:pt x="19433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80" name="Arc 12"/>
            <p:cNvSpPr>
              <a:spLocks/>
            </p:cNvSpPr>
            <p:nvPr/>
          </p:nvSpPr>
          <p:spPr bwMode="auto">
            <a:xfrm rot="15300000">
              <a:off x="2596" y="1426"/>
              <a:ext cx="957" cy="225"/>
            </a:xfrm>
            <a:custGeom>
              <a:avLst/>
              <a:gdLst>
                <a:gd name="G0" fmla="+- 0 0 0"/>
                <a:gd name="G1" fmla="+- 96 0 0"/>
                <a:gd name="G2" fmla="+- 21600 0 0"/>
                <a:gd name="T0" fmla="*/ 21600 w 21600"/>
                <a:gd name="T1" fmla="*/ 0 h 21696"/>
                <a:gd name="T2" fmla="*/ 0 w 21600"/>
                <a:gd name="T3" fmla="*/ 21696 h 21696"/>
                <a:gd name="T4" fmla="*/ 0 w 21600"/>
                <a:gd name="T5" fmla="*/ 96 h 2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96" fill="none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</a:path>
                <a:path w="21600" h="21696" stroke="0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  <a:lnTo>
                    <a:pt x="0" y="96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81" name="Arc 13"/>
            <p:cNvSpPr>
              <a:spLocks/>
            </p:cNvSpPr>
            <p:nvPr/>
          </p:nvSpPr>
          <p:spPr bwMode="auto">
            <a:xfrm rot="20700000">
              <a:off x="1377" y="2741"/>
              <a:ext cx="697" cy="164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0693 w 20693"/>
                <a:gd name="T1" fmla="*/ 6194 h 21576"/>
                <a:gd name="T2" fmla="*/ 1014 w 20693"/>
                <a:gd name="T3" fmla="*/ 21576 h 21576"/>
                <a:gd name="T4" fmla="*/ 0 w 20693"/>
                <a:gd name="T5" fmla="*/ 0 h 2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93" h="21576" fill="none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</a:path>
                <a:path w="20693" h="21576" stroke="0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88782" name="Object 14">
            <a:hlinkClick r:id="" action="ppaction://ole?verb=0"/>
          </p:cNvPr>
          <p:cNvGraphicFramePr>
            <a:graphicFrameLocks/>
          </p:cNvGraphicFramePr>
          <p:nvPr/>
        </p:nvGraphicFramePr>
        <p:xfrm>
          <a:off x="3382963" y="5191125"/>
          <a:ext cx="12954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87" name="Equation" r:id="rId6" imgW="622080" imgH="215640" progId="Equation.DSMT4">
                  <p:embed/>
                </p:oleObj>
              </mc:Choice>
              <mc:Fallback>
                <p:oleObj name="Equation" r:id="rId6" imgW="622080" imgH="2156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2963" y="5191125"/>
                        <a:ext cx="129540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8926" name="Object 158">
            <a:hlinkClick r:id="" action="ppaction://ole?verb=0"/>
          </p:cNvPr>
          <p:cNvGraphicFramePr>
            <a:graphicFrameLocks/>
          </p:cNvGraphicFramePr>
          <p:nvPr/>
        </p:nvGraphicFramePr>
        <p:xfrm>
          <a:off x="6953250" y="4948238"/>
          <a:ext cx="20955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88" name="Equation" r:id="rId8" imgW="176040" imgH="228600" progId="Equation.DSMT4">
                  <p:embed/>
                </p:oleObj>
              </mc:Choice>
              <mc:Fallback>
                <p:oleObj name="Equation" r:id="rId8" imgW="176040" imgH="22860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0" y="4948238"/>
                        <a:ext cx="209550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8927" name="Group 159"/>
          <p:cNvGrpSpPr>
            <a:grpSpLocks/>
          </p:cNvGrpSpPr>
          <p:nvPr/>
        </p:nvGrpSpPr>
        <p:grpSpPr bwMode="auto">
          <a:xfrm>
            <a:off x="1655763" y="1928813"/>
            <a:ext cx="1833562" cy="1187450"/>
            <a:chOff x="1087" y="1119"/>
            <a:chExt cx="1155" cy="748"/>
          </a:xfrm>
        </p:grpSpPr>
        <p:sp>
          <p:nvSpPr>
            <p:cNvPr id="288928" name="Text Box 160"/>
            <p:cNvSpPr txBox="1">
              <a:spLocks noChangeArrowheads="1"/>
            </p:cNvSpPr>
            <p:nvPr/>
          </p:nvSpPr>
          <p:spPr bwMode="auto">
            <a:xfrm>
              <a:off x="1087" y="1119"/>
              <a:ext cx="1155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Distribution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of     </a:t>
              </a:r>
            </a:p>
          </p:txBody>
        </p:sp>
        <p:graphicFrame>
          <p:nvGraphicFramePr>
            <p:cNvPr id="288929" name="Object 161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676" y="1673"/>
            <a:ext cx="120" cy="1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389" name="Equation" r:id="rId10" imgW="176040" imgH="228600" progId="Equation.DSMT4">
                    <p:embed/>
                  </p:oleObj>
                </mc:Choice>
                <mc:Fallback>
                  <p:oleObj name="Equation" r:id="rId10" imgW="176040" imgH="22860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6" y="1673"/>
                          <a:ext cx="120" cy="1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8930" name="AutoShape 162"/>
          <p:cNvSpPr>
            <a:spLocks noChangeArrowheads="1"/>
          </p:cNvSpPr>
          <p:nvPr/>
        </p:nvSpPr>
        <p:spPr bwMode="auto">
          <a:xfrm rot="5400000">
            <a:off x="1196975" y="35750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8931" name="Group 163"/>
          <p:cNvGrpSpPr>
            <a:grpSpLocks/>
          </p:cNvGrpSpPr>
          <p:nvPr/>
        </p:nvGrpSpPr>
        <p:grpSpPr bwMode="auto">
          <a:xfrm>
            <a:off x="685800" y="166688"/>
            <a:ext cx="7772400" cy="814387"/>
            <a:chOff x="432" y="33"/>
            <a:chExt cx="4896" cy="513"/>
          </a:xfrm>
        </p:grpSpPr>
        <p:sp>
          <p:nvSpPr>
            <p:cNvPr id="288932" name="Rectangle 164"/>
            <p:cNvSpPr>
              <a:spLocks noChangeArrowheads="1"/>
            </p:cNvSpPr>
            <p:nvPr/>
          </p:nvSpPr>
          <p:spPr bwMode="auto">
            <a:xfrm>
              <a:off x="432" y="3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</a:t>
              </a:r>
            </a:p>
          </p:txBody>
        </p:sp>
        <p:graphicFrame>
          <p:nvGraphicFramePr>
            <p:cNvPr id="288933" name="Object 16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155" y="228"/>
            <a:ext cx="180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390" name="Equation" r:id="rId12" imgW="176040" imgH="228600" progId="Equation.2">
                    <p:embed/>
                  </p:oleObj>
                </mc:Choice>
                <mc:Fallback>
                  <p:oleObj name="Equation" r:id="rId12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5" y="228"/>
                          <a:ext cx="180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8934" name="Rectangle 166"/>
          <p:cNvSpPr>
            <a:spLocks noChangeArrowheads="1"/>
          </p:cNvSpPr>
          <p:nvPr/>
        </p:nvSpPr>
        <p:spPr bwMode="auto">
          <a:xfrm>
            <a:off x="687388" y="1095375"/>
            <a:ext cx="7772400" cy="604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</p:spTree>
    <p:extLst>
      <p:ext uri="{BB962C8B-B14F-4D97-AF65-F5344CB8AC3E}">
        <p14:creationId xmlns:p14="http://schemas.microsoft.com/office/powerpoint/2010/main" val="9676032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889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8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28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500"/>
                                        <p:tgtEl>
                                          <p:spTgt spid="28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8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28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288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500"/>
                            </p:stCondLst>
                            <p:childTnLst>
                              <p:par>
                                <p:cTn id="38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8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000"/>
                            </p:stCondLst>
                            <p:childTnLst>
                              <p:par>
                                <p:cTn id="42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28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0" grpId="0" animBg="1" autoUpdateAnimBg="0"/>
      <p:bldP spid="288772" grpId="0" animBg="1"/>
      <p:bldP spid="288773" grpId="0" animBg="1"/>
      <p:bldP spid="288774" grpId="0" animBg="1"/>
      <p:bldP spid="288930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961" name="AutoShape 145"/>
          <p:cNvSpPr>
            <a:spLocks noChangeArrowheads="1"/>
          </p:cNvSpPr>
          <p:nvPr/>
        </p:nvSpPr>
        <p:spPr bwMode="auto">
          <a:xfrm rot="5400000">
            <a:off x="733425" y="17462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962" name="AutoShape 146"/>
          <p:cNvSpPr>
            <a:spLocks noChangeArrowheads="1"/>
          </p:cNvSpPr>
          <p:nvPr/>
        </p:nvSpPr>
        <p:spPr bwMode="auto">
          <a:xfrm rot="5400000">
            <a:off x="733425" y="29845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963" name="AutoShape 147"/>
          <p:cNvSpPr>
            <a:spLocks noChangeArrowheads="1"/>
          </p:cNvSpPr>
          <p:nvPr/>
        </p:nvSpPr>
        <p:spPr bwMode="auto">
          <a:xfrm rot="5400000">
            <a:off x="2714625" y="25654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964" name="AutoShape 148"/>
          <p:cNvSpPr>
            <a:spLocks noChangeArrowheads="1"/>
          </p:cNvSpPr>
          <p:nvPr/>
        </p:nvSpPr>
        <p:spPr bwMode="auto">
          <a:xfrm rot="5400000">
            <a:off x="2714625" y="38036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965" name="Text Box 149"/>
          <p:cNvSpPr txBox="1">
            <a:spLocks noChangeArrowheads="1"/>
          </p:cNvSpPr>
          <p:nvPr/>
        </p:nvSpPr>
        <p:spPr bwMode="auto">
          <a:xfrm>
            <a:off x="1035050" y="1614488"/>
            <a:ext cx="7140096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Step 1: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Calculate the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z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-value at the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upper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endpoint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	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of the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interval.</a:t>
            </a:r>
          </a:p>
        </p:txBody>
      </p:sp>
      <p:sp>
        <p:nvSpPr>
          <p:cNvPr id="290966" name="Text Box 150"/>
          <p:cNvSpPr txBox="1">
            <a:spLocks noChangeArrowheads="1"/>
          </p:cNvSpPr>
          <p:nvPr/>
        </p:nvSpPr>
        <p:spPr bwMode="auto">
          <a:xfrm>
            <a:off x="3005138" y="2414588"/>
            <a:ext cx="33750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(.77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MT Symbol" pitchFamily="82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.72)/.082 = .61</a:t>
            </a:r>
          </a:p>
        </p:txBody>
      </p:sp>
      <p:sp>
        <p:nvSpPr>
          <p:cNvPr id="290967" name="Text Box 151"/>
          <p:cNvSpPr txBox="1">
            <a:spLocks noChangeArrowheads="1"/>
          </p:cNvSpPr>
          <p:nvPr/>
        </p:nvSpPr>
        <p:spPr bwMode="auto">
          <a:xfrm>
            <a:off x="2967038" y="3709988"/>
            <a:ext cx="24479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.61) = .7291</a:t>
            </a:r>
          </a:p>
        </p:txBody>
      </p:sp>
      <p:sp>
        <p:nvSpPr>
          <p:cNvPr id="290968" name="Text Box 152"/>
          <p:cNvSpPr txBox="1">
            <a:spLocks noChangeArrowheads="1"/>
          </p:cNvSpPr>
          <p:nvPr/>
        </p:nvSpPr>
        <p:spPr bwMode="auto">
          <a:xfrm>
            <a:off x="1022350" y="2852738"/>
            <a:ext cx="7138493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Step 2: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Find the area under the curve to the left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of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	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upper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endpoint.</a:t>
            </a:r>
          </a:p>
        </p:txBody>
      </p:sp>
      <p:grpSp>
        <p:nvGrpSpPr>
          <p:cNvPr id="290969" name="Group 153"/>
          <p:cNvGrpSpPr>
            <a:grpSpLocks/>
          </p:cNvGrpSpPr>
          <p:nvPr/>
        </p:nvGrpSpPr>
        <p:grpSpPr bwMode="auto">
          <a:xfrm>
            <a:off x="685800" y="166688"/>
            <a:ext cx="7772400" cy="814387"/>
            <a:chOff x="432" y="33"/>
            <a:chExt cx="4896" cy="513"/>
          </a:xfrm>
        </p:grpSpPr>
        <p:sp>
          <p:nvSpPr>
            <p:cNvPr id="290970" name="Rectangle 154"/>
            <p:cNvSpPr>
              <a:spLocks noChangeArrowheads="1"/>
            </p:cNvSpPr>
            <p:nvPr/>
          </p:nvSpPr>
          <p:spPr bwMode="auto">
            <a:xfrm>
              <a:off x="432" y="3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</a:t>
              </a:r>
            </a:p>
          </p:txBody>
        </p:sp>
        <p:graphicFrame>
          <p:nvGraphicFramePr>
            <p:cNvPr id="290971" name="Object 15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155" y="228"/>
            <a:ext cx="180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410" name="Equation" r:id="rId4" imgW="176040" imgH="228600" progId="Equation.2">
                    <p:embed/>
                  </p:oleObj>
                </mc:Choice>
                <mc:Fallback>
                  <p:oleObj name="Equation" r:id="rId4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5" y="228"/>
                          <a:ext cx="180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0972" name="Rectangle 156"/>
          <p:cNvSpPr>
            <a:spLocks noChangeArrowheads="1"/>
          </p:cNvSpPr>
          <p:nvPr/>
        </p:nvSpPr>
        <p:spPr bwMode="auto">
          <a:xfrm>
            <a:off x="687388" y="1095375"/>
            <a:ext cx="7772400" cy="604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</p:spTree>
    <p:extLst>
      <p:ext uri="{BB962C8B-B14F-4D97-AF65-F5344CB8AC3E}">
        <p14:creationId xmlns:p14="http://schemas.microsoft.com/office/powerpoint/2010/main" val="248094232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909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29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2909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6" dur="500"/>
                                        <p:tgtEl>
                                          <p:spTgt spid="2909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500"/>
                                        <p:tgtEl>
                                          <p:spTgt spid="29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500"/>
                                        <p:tgtEl>
                                          <p:spTgt spid="2909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0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0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961" grpId="0" animBg="1"/>
      <p:bldP spid="290962" grpId="0" animBg="1"/>
      <p:bldP spid="290963" grpId="0" animBg="1"/>
      <p:bldP spid="290964" grpId="0" animBg="1"/>
      <p:bldP spid="290965" grpId="0" autoUpdateAnimBg="0"/>
      <p:bldP spid="290966" grpId="0" autoUpdateAnimBg="0"/>
      <p:bldP spid="290967" grpId="0" autoUpdateAnimBg="0"/>
      <p:bldP spid="290968" grpId="0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ChangeArrowheads="1"/>
          </p:cNvSpPr>
          <p:nvPr/>
        </p:nvSpPr>
        <p:spPr bwMode="auto">
          <a:xfrm>
            <a:off x="1428750" y="1689100"/>
            <a:ext cx="6343650" cy="40576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94915" name="Rectangle 3"/>
          <p:cNvSpPr>
            <a:spLocks noChangeArrowheads="1"/>
          </p:cNvSpPr>
          <p:nvPr/>
        </p:nvSpPr>
        <p:spPr bwMode="auto">
          <a:xfrm>
            <a:off x="4881563" y="5180013"/>
            <a:ext cx="638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.77</a:t>
            </a:r>
          </a:p>
        </p:txBody>
      </p:sp>
      <p:sp>
        <p:nvSpPr>
          <p:cNvPr id="294916" name="Rectangle 4"/>
          <p:cNvSpPr>
            <a:spLocks noChangeArrowheads="1"/>
          </p:cNvSpPr>
          <p:nvPr/>
        </p:nvSpPr>
        <p:spPr bwMode="auto">
          <a:xfrm>
            <a:off x="4271963" y="5180013"/>
            <a:ext cx="561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.72</a:t>
            </a:r>
          </a:p>
        </p:txBody>
      </p:sp>
      <p:sp>
        <p:nvSpPr>
          <p:cNvPr id="294917" name="Line 5"/>
          <p:cNvSpPr>
            <a:spLocks noChangeShapeType="1"/>
          </p:cNvSpPr>
          <p:nvPr/>
        </p:nvSpPr>
        <p:spPr bwMode="auto">
          <a:xfrm>
            <a:off x="2087563" y="5046663"/>
            <a:ext cx="5002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94918" name="Rectangle 6"/>
          <p:cNvSpPr>
            <a:spLocks noChangeArrowheads="1"/>
          </p:cNvSpPr>
          <p:nvPr/>
        </p:nvSpPr>
        <p:spPr bwMode="auto">
          <a:xfrm>
            <a:off x="1547813" y="3656013"/>
            <a:ext cx="18589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Area = .7291</a:t>
            </a:r>
          </a:p>
        </p:txBody>
      </p:sp>
      <p:graphicFrame>
        <p:nvGraphicFramePr>
          <p:cNvPr id="294919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67563" y="4883150"/>
          <a:ext cx="27305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34" name="Equation" r:id="rId4" imgW="176040" imgH="228600" progId="Equation.DSMT4">
                  <p:embed/>
                </p:oleObj>
              </mc:Choice>
              <mc:Fallback>
                <p:oleObj name="Equation" r:id="rId4" imgW="176040" imgH="22860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7563" y="4883150"/>
                        <a:ext cx="27305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5063" name="Group 151"/>
          <p:cNvGrpSpPr>
            <a:grpSpLocks/>
          </p:cNvGrpSpPr>
          <p:nvPr/>
        </p:nvGrpSpPr>
        <p:grpSpPr bwMode="auto">
          <a:xfrm>
            <a:off x="1630363" y="1903413"/>
            <a:ext cx="1833562" cy="1187450"/>
            <a:chOff x="1087" y="1119"/>
            <a:chExt cx="1155" cy="748"/>
          </a:xfrm>
        </p:grpSpPr>
        <p:sp>
          <p:nvSpPr>
            <p:cNvPr id="295064" name="Text Box 152"/>
            <p:cNvSpPr txBox="1">
              <a:spLocks noChangeArrowheads="1"/>
            </p:cNvSpPr>
            <p:nvPr/>
          </p:nvSpPr>
          <p:spPr bwMode="auto">
            <a:xfrm>
              <a:off x="1087" y="1119"/>
              <a:ext cx="1155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Distribution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of     </a:t>
              </a:r>
            </a:p>
          </p:txBody>
        </p:sp>
        <p:graphicFrame>
          <p:nvGraphicFramePr>
            <p:cNvPr id="295065" name="Object 153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676" y="1673"/>
            <a:ext cx="120" cy="1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6435" name="Equation" r:id="rId6" imgW="176040" imgH="228600" progId="Equation.DSMT4">
                    <p:embed/>
                  </p:oleObj>
                </mc:Choice>
                <mc:Fallback>
                  <p:oleObj name="Equation" r:id="rId6" imgW="176040" imgH="22860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6" y="1673"/>
                          <a:ext cx="120" cy="1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5066" name="AutoShape 154"/>
          <p:cNvSpPr>
            <a:spLocks noChangeArrowheads="1"/>
          </p:cNvSpPr>
          <p:nvPr/>
        </p:nvSpPr>
        <p:spPr bwMode="auto">
          <a:xfrm rot="5400000">
            <a:off x="1171575" y="36449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95067" name="Freeform 155"/>
          <p:cNvSpPr>
            <a:spLocks/>
          </p:cNvSpPr>
          <p:nvPr/>
        </p:nvSpPr>
        <p:spPr bwMode="auto">
          <a:xfrm>
            <a:off x="2336800" y="1971675"/>
            <a:ext cx="4489450" cy="3063875"/>
          </a:xfrm>
          <a:custGeom>
            <a:avLst/>
            <a:gdLst/>
            <a:ahLst/>
            <a:cxnLst>
              <a:cxn ang="0">
                <a:pos x="1356" y="20"/>
              </a:cxn>
              <a:cxn ang="0">
                <a:pos x="1264" y="108"/>
              </a:cxn>
              <a:cxn ang="0">
                <a:pos x="1198" y="208"/>
              </a:cxn>
              <a:cxn ang="0">
                <a:pos x="1138" y="332"/>
              </a:cxn>
              <a:cxn ang="0">
                <a:pos x="1092" y="440"/>
              </a:cxn>
              <a:cxn ang="0">
                <a:pos x="1054" y="538"/>
              </a:cxn>
              <a:cxn ang="0">
                <a:pos x="1014" y="648"/>
              </a:cxn>
              <a:cxn ang="0">
                <a:pos x="978" y="760"/>
              </a:cxn>
              <a:cxn ang="0">
                <a:pos x="946" y="876"/>
              </a:cxn>
              <a:cxn ang="0">
                <a:pos x="922" y="978"/>
              </a:cxn>
              <a:cxn ang="0">
                <a:pos x="886" y="1082"/>
              </a:cxn>
              <a:cxn ang="0">
                <a:pos x="848" y="1198"/>
              </a:cxn>
              <a:cxn ang="0">
                <a:pos x="812" y="1292"/>
              </a:cxn>
              <a:cxn ang="0">
                <a:pos x="754" y="1410"/>
              </a:cxn>
              <a:cxn ang="0">
                <a:pos x="684" y="1520"/>
              </a:cxn>
              <a:cxn ang="0">
                <a:pos x="604" y="1620"/>
              </a:cxn>
              <a:cxn ang="0">
                <a:pos x="496" y="1694"/>
              </a:cxn>
              <a:cxn ang="0">
                <a:pos x="394" y="1742"/>
              </a:cxn>
              <a:cxn ang="0">
                <a:pos x="292" y="1788"/>
              </a:cxn>
              <a:cxn ang="0">
                <a:pos x="200" y="1824"/>
              </a:cxn>
              <a:cxn ang="0">
                <a:pos x="76" y="1864"/>
              </a:cxn>
              <a:cxn ang="0">
                <a:pos x="0" y="1880"/>
              </a:cxn>
              <a:cxn ang="0">
                <a:pos x="2824" y="1928"/>
              </a:cxn>
              <a:cxn ang="0">
                <a:pos x="2796" y="1874"/>
              </a:cxn>
              <a:cxn ang="0">
                <a:pos x="2710" y="1848"/>
              </a:cxn>
              <a:cxn ang="0">
                <a:pos x="2578" y="1808"/>
              </a:cxn>
              <a:cxn ang="0">
                <a:pos x="2464" y="1760"/>
              </a:cxn>
              <a:cxn ang="0">
                <a:pos x="2332" y="1694"/>
              </a:cxn>
              <a:cxn ang="0">
                <a:pos x="2296" y="1664"/>
              </a:cxn>
              <a:cxn ang="0">
                <a:pos x="2212" y="1596"/>
              </a:cxn>
              <a:cxn ang="0">
                <a:pos x="2130" y="1502"/>
              </a:cxn>
              <a:cxn ang="0">
                <a:pos x="2066" y="1398"/>
              </a:cxn>
              <a:cxn ang="0">
                <a:pos x="2022" y="1306"/>
              </a:cxn>
              <a:cxn ang="0">
                <a:pos x="1978" y="1204"/>
              </a:cxn>
              <a:cxn ang="0">
                <a:pos x="1948" y="1122"/>
              </a:cxn>
              <a:cxn ang="0">
                <a:pos x="1916" y="1026"/>
              </a:cxn>
              <a:cxn ang="0">
                <a:pos x="1884" y="902"/>
              </a:cxn>
              <a:cxn ang="0">
                <a:pos x="1846" y="774"/>
              </a:cxn>
              <a:cxn ang="0">
                <a:pos x="1806" y="654"/>
              </a:cxn>
              <a:cxn ang="0">
                <a:pos x="1762" y="530"/>
              </a:cxn>
              <a:cxn ang="0">
                <a:pos x="1716" y="408"/>
              </a:cxn>
              <a:cxn ang="0">
                <a:pos x="1684" y="336"/>
              </a:cxn>
              <a:cxn ang="0">
                <a:pos x="1634" y="238"/>
              </a:cxn>
              <a:cxn ang="0">
                <a:pos x="1576" y="138"/>
              </a:cxn>
              <a:cxn ang="0">
                <a:pos x="1604" y="182"/>
              </a:cxn>
              <a:cxn ang="0">
                <a:pos x="1588" y="156"/>
              </a:cxn>
              <a:cxn ang="0">
                <a:pos x="1510" y="54"/>
              </a:cxn>
              <a:cxn ang="0">
                <a:pos x="1450" y="6"/>
              </a:cxn>
            </a:cxnLst>
            <a:rect l="0" t="0" r="r" b="b"/>
            <a:pathLst>
              <a:path w="2828" h="1930">
                <a:moveTo>
                  <a:pt x="1424" y="0"/>
                </a:moveTo>
                <a:lnTo>
                  <a:pt x="1388" y="8"/>
                </a:lnTo>
                <a:lnTo>
                  <a:pt x="1356" y="20"/>
                </a:lnTo>
                <a:lnTo>
                  <a:pt x="1320" y="44"/>
                </a:lnTo>
                <a:lnTo>
                  <a:pt x="1292" y="72"/>
                </a:lnTo>
                <a:lnTo>
                  <a:pt x="1264" y="108"/>
                </a:lnTo>
                <a:lnTo>
                  <a:pt x="1240" y="144"/>
                </a:lnTo>
                <a:lnTo>
                  <a:pt x="1222" y="174"/>
                </a:lnTo>
                <a:lnTo>
                  <a:pt x="1198" y="208"/>
                </a:lnTo>
                <a:lnTo>
                  <a:pt x="1180" y="246"/>
                </a:lnTo>
                <a:lnTo>
                  <a:pt x="1156" y="292"/>
                </a:lnTo>
                <a:lnTo>
                  <a:pt x="1138" y="332"/>
                </a:lnTo>
                <a:lnTo>
                  <a:pt x="1120" y="372"/>
                </a:lnTo>
                <a:lnTo>
                  <a:pt x="1106" y="402"/>
                </a:lnTo>
                <a:lnTo>
                  <a:pt x="1092" y="440"/>
                </a:lnTo>
                <a:lnTo>
                  <a:pt x="1080" y="474"/>
                </a:lnTo>
                <a:lnTo>
                  <a:pt x="1064" y="506"/>
                </a:lnTo>
                <a:lnTo>
                  <a:pt x="1054" y="538"/>
                </a:lnTo>
                <a:lnTo>
                  <a:pt x="1040" y="576"/>
                </a:lnTo>
                <a:lnTo>
                  <a:pt x="1028" y="612"/>
                </a:lnTo>
                <a:lnTo>
                  <a:pt x="1014" y="648"/>
                </a:lnTo>
                <a:lnTo>
                  <a:pt x="1000" y="686"/>
                </a:lnTo>
                <a:lnTo>
                  <a:pt x="988" y="730"/>
                </a:lnTo>
                <a:lnTo>
                  <a:pt x="978" y="760"/>
                </a:lnTo>
                <a:lnTo>
                  <a:pt x="966" y="800"/>
                </a:lnTo>
                <a:lnTo>
                  <a:pt x="956" y="836"/>
                </a:lnTo>
                <a:lnTo>
                  <a:pt x="946" y="876"/>
                </a:lnTo>
                <a:lnTo>
                  <a:pt x="936" y="908"/>
                </a:lnTo>
                <a:lnTo>
                  <a:pt x="928" y="944"/>
                </a:lnTo>
                <a:lnTo>
                  <a:pt x="922" y="978"/>
                </a:lnTo>
                <a:lnTo>
                  <a:pt x="916" y="1008"/>
                </a:lnTo>
                <a:lnTo>
                  <a:pt x="904" y="1044"/>
                </a:lnTo>
                <a:lnTo>
                  <a:pt x="886" y="1082"/>
                </a:lnTo>
                <a:lnTo>
                  <a:pt x="874" y="1118"/>
                </a:lnTo>
                <a:lnTo>
                  <a:pt x="856" y="1172"/>
                </a:lnTo>
                <a:lnTo>
                  <a:pt x="848" y="1198"/>
                </a:lnTo>
                <a:lnTo>
                  <a:pt x="838" y="1226"/>
                </a:lnTo>
                <a:lnTo>
                  <a:pt x="824" y="1268"/>
                </a:lnTo>
                <a:lnTo>
                  <a:pt x="812" y="1292"/>
                </a:lnTo>
                <a:lnTo>
                  <a:pt x="790" y="1334"/>
                </a:lnTo>
                <a:lnTo>
                  <a:pt x="772" y="1370"/>
                </a:lnTo>
                <a:lnTo>
                  <a:pt x="754" y="1410"/>
                </a:lnTo>
                <a:lnTo>
                  <a:pt x="730" y="1448"/>
                </a:lnTo>
                <a:lnTo>
                  <a:pt x="708" y="1484"/>
                </a:lnTo>
                <a:lnTo>
                  <a:pt x="684" y="1520"/>
                </a:lnTo>
                <a:lnTo>
                  <a:pt x="660" y="1550"/>
                </a:lnTo>
                <a:lnTo>
                  <a:pt x="640" y="1584"/>
                </a:lnTo>
                <a:lnTo>
                  <a:pt x="604" y="1620"/>
                </a:lnTo>
                <a:lnTo>
                  <a:pt x="580" y="1638"/>
                </a:lnTo>
                <a:lnTo>
                  <a:pt x="550" y="1662"/>
                </a:lnTo>
                <a:lnTo>
                  <a:pt x="496" y="1694"/>
                </a:lnTo>
                <a:lnTo>
                  <a:pt x="458" y="1712"/>
                </a:lnTo>
                <a:lnTo>
                  <a:pt x="426" y="1726"/>
                </a:lnTo>
                <a:lnTo>
                  <a:pt x="394" y="1742"/>
                </a:lnTo>
                <a:lnTo>
                  <a:pt x="362" y="1758"/>
                </a:lnTo>
                <a:lnTo>
                  <a:pt x="328" y="1776"/>
                </a:lnTo>
                <a:lnTo>
                  <a:pt x="292" y="1788"/>
                </a:lnTo>
                <a:lnTo>
                  <a:pt x="266" y="1796"/>
                </a:lnTo>
                <a:lnTo>
                  <a:pt x="236" y="1808"/>
                </a:lnTo>
                <a:lnTo>
                  <a:pt x="200" y="1824"/>
                </a:lnTo>
                <a:lnTo>
                  <a:pt x="160" y="1836"/>
                </a:lnTo>
                <a:lnTo>
                  <a:pt x="110" y="1850"/>
                </a:lnTo>
                <a:lnTo>
                  <a:pt x="76" y="1864"/>
                </a:lnTo>
                <a:lnTo>
                  <a:pt x="44" y="1872"/>
                </a:lnTo>
                <a:lnTo>
                  <a:pt x="18" y="1878"/>
                </a:lnTo>
                <a:lnTo>
                  <a:pt x="0" y="1880"/>
                </a:lnTo>
                <a:lnTo>
                  <a:pt x="0" y="1906"/>
                </a:lnTo>
                <a:lnTo>
                  <a:pt x="0" y="1930"/>
                </a:lnTo>
                <a:lnTo>
                  <a:pt x="2824" y="1928"/>
                </a:lnTo>
                <a:lnTo>
                  <a:pt x="2828" y="1900"/>
                </a:lnTo>
                <a:lnTo>
                  <a:pt x="2824" y="1882"/>
                </a:lnTo>
                <a:lnTo>
                  <a:pt x="2796" y="1874"/>
                </a:lnTo>
                <a:lnTo>
                  <a:pt x="2764" y="1864"/>
                </a:lnTo>
                <a:lnTo>
                  <a:pt x="2736" y="1856"/>
                </a:lnTo>
                <a:lnTo>
                  <a:pt x="2710" y="1848"/>
                </a:lnTo>
                <a:lnTo>
                  <a:pt x="2672" y="1836"/>
                </a:lnTo>
                <a:lnTo>
                  <a:pt x="2636" y="1824"/>
                </a:lnTo>
                <a:lnTo>
                  <a:pt x="2578" y="1808"/>
                </a:lnTo>
                <a:lnTo>
                  <a:pt x="2536" y="1790"/>
                </a:lnTo>
                <a:lnTo>
                  <a:pt x="2506" y="1778"/>
                </a:lnTo>
                <a:lnTo>
                  <a:pt x="2464" y="1760"/>
                </a:lnTo>
                <a:lnTo>
                  <a:pt x="2428" y="1742"/>
                </a:lnTo>
                <a:lnTo>
                  <a:pt x="2380" y="1716"/>
                </a:lnTo>
                <a:lnTo>
                  <a:pt x="2332" y="1694"/>
                </a:lnTo>
                <a:lnTo>
                  <a:pt x="2312" y="1676"/>
                </a:lnTo>
                <a:lnTo>
                  <a:pt x="2304" y="1670"/>
                </a:lnTo>
                <a:lnTo>
                  <a:pt x="2296" y="1664"/>
                </a:lnTo>
                <a:lnTo>
                  <a:pt x="2268" y="1648"/>
                </a:lnTo>
                <a:lnTo>
                  <a:pt x="2238" y="1622"/>
                </a:lnTo>
                <a:lnTo>
                  <a:pt x="2212" y="1596"/>
                </a:lnTo>
                <a:lnTo>
                  <a:pt x="2186" y="1574"/>
                </a:lnTo>
                <a:lnTo>
                  <a:pt x="2156" y="1538"/>
                </a:lnTo>
                <a:lnTo>
                  <a:pt x="2130" y="1502"/>
                </a:lnTo>
                <a:lnTo>
                  <a:pt x="2106" y="1468"/>
                </a:lnTo>
                <a:lnTo>
                  <a:pt x="2086" y="1434"/>
                </a:lnTo>
                <a:lnTo>
                  <a:pt x="2066" y="1398"/>
                </a:lnTo>
                <a:lnTo>
                  <a:pt x="2048" y="1364"/>
                </a:lnTo>
                <a:lnTo>
                  <a:pt x="2034" y="1334"/>
                </a:lnTo>
                <a:lnTo>
                  <a:pt x="2022" y="1306"/>
                </a:lnTo>
                <a:lnTo>
                  <a:pt x="2006" y="1272"/>
                </a:lnTo>
                <a:lnTo>
                  <a:pt x="1994" y="1240"/>
                </a:lnTo>
                <a:lnTo>
                  <a:pt x="1978" y="1204"/>
                </a:lnTo>
                <a:lnTo>
                  <a:pt x="1966" y="1172"/>
                </a:lnTo>
                <a:lnTo>
                  <a:pt x="1956" y="1148"/>
                </a:lnTo>
                <a:lnTo>
                  <a:pt x="1948" y="1122"/>
                </a:lnTo>
                <a:lnTo>
                  <a:pt x="1938" y="1094"/>
                </a:lnTo>
                <a:lnTo>
                  <a:pt x="1928" y="1064"/>
                </a:lnTo>
                <a:lnTo>
                  <a:pt x="1916" y="1026"/>
                </a:lnTo>
                <a:lnTo>
                  <a:pt x="1904" y="982"/>
                </a:lnTo>
                <a:lnTo>
                  <a:pt x="1892" y="940"/>
                </a:lnTo>
                <a:lnTo>
                  <a:pt x="1884" y="902"/>
                </a:lnTo>
                <a:lnTo>
                  <a:pt x="1870" y="862"/>
                </a:lnTo>
                <a:lnTo>
                  <a:pt x="1858" y="812"/>
                </a:lnTo>
                <a:lnTo>
                  <a:pt x="1846" y="774"/>
                </a:lnTo>
                <a:lnTo>
                  <a:pt x="1840" y="744"/>
                </a:lnTo>
                <a:lnTo>
                  <a:pt x="1828" y="708"/>
                </a:lnTo>
                <a:lnTo>
                  <a:pt x="1806" y="654"/>
                </a:lnTo>
                <a:lnTo>
                  <a:pt x="1792" y="606"/>
                </a:lnTo>
                <a:lnTo>
                  <a:pt x="1774" y="560"/>
                </a:lnTo>
                <a:lnTo>
                  <a:pt x="1762" y="530"/>
                </a:lnTo>
                <a:lnTo>
                  <a:pt x="1750" y="494"/>
                </a:lnTo>
                <a:lnTo>
                  <a:pt x="1728" y="444"/>
                </a:lnTo>
                <a:lnTo>
                  <a:pt x="1716" y="408"/>
                </a:lnTo>
                <a:lnTo>
                  <a:pt x="1702" y="386"/>
                </a:lnTo>
                <a:lnTo>
                  <a:pt x="1696" y="364"/>
                </a:lnTo>
                <a:lnTo>
                  <a:pt x="1684" y="336"/>
                </a:lnTo>
                <a:lnTo>
                  <a:pt x="1666" y="298"/>
                </a:lnTo>
                <a:lnTo>
                  <a:pt x="1648" y="264"/>
                </a:lnTo>
                <a:lnTo>
                  <a:pt x="1634" y="238"/>
                </a:lnTo>
                <a:lnTo>
                  <a:pt x="1620" y="212"/>
                </a:lnTo>
                <a:lnTo>
                  <a:pt x="1600" y="176"/>
                </a:lnTo>
                <a:lnTo>
                  <a:pt x="1576" y="138"/>
                </a:lnTo>
                <a:lnTo>
                  <a:pt x="1582" y="146"/>
                </a:lnTo>
                <a:lnTo>
                  <a:pt x="1590" y="158"/>
                </a:lnTo>
                <a:lnTo>
                  <a:pt x="1604" y="182"/>
                </a:lnTo>
                <a:lnTo>
                  <a:pt x="1614" y="200"/>
                </a:lnTo>
                <a:lnTo>
                  <a:pt x="1598" y="170"/>
                </a:lnTo>
                <a:lnTo>
                  <a:pt x="1588" y="156"/>
                </a:lnTo>
                <a:lnTo>
                  <a:pt x="1564" y="114"/>
                </a:lnTo>
                <a:lnTo>
                  <a:pt x="1540" y="84"/>
                </a:lnTo>
                <a:lnTo>
                  <a:pt x="1510" y="54"/>
                </a:lnTo>
                <a:lnTo>
                  <a:pt x="1492" y="36"/>
                </a:lnTo>
                <a:lnTo>
                  <a:pt x="1474" y="18"/>
                </a:lnTo>
                <a:lnTo>
                  <a:pt x="1450" y="6"/>
                </a:lnTo>
                <a:lnTo>
                  <a:pt x="1424" y="0"/>
                </a:lnTo>
              </a:path>
            </a:pathLst>
          </a:cu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5068" name="Freeform 156"/>
          <p:cNvSpPr>
            <a:spLocks/>
          </p:cNvSpPr>
          <p:nvPr/>
        </p:nvSpPr>
        <p:spPr bwMode="auto">
          <a:xfrm>
            <a:off x="2336800" y="1976438"/>
            <a:ext cx="2946400" cy="3065462"/>
          </a:xfrm>
          <a:custGeom>
            <a:avLst/>
            <a:gdLst/>
            <a:ahLst/>
            <a:cxnLst>
              <a:cxn ang="0">
                <a:pos x="1379" y="5"/>
              </a:cxn>
              <a:cxn ang="0">
                <a:pos x="1314" y="45"/>
              </a:cxn>
              <a:cxn ang="0">
                <a:pos x="1258" y="109"/>
              </a:cxn>
              <a:cxn ang="0">
                <a:pos x="1216" y="176"/>
              </a:cxn>
              <a:cxn ang="0">
                <a:pos x="1177" y="250"/>
              </a:cxn>
              <a:cxn ang="0">
                <a:pos x="1137" y="333"/>
              </a:cxn>
              <a:cxn ang="0">
                <a:pos x="1107" y="398"/>
              </a:cxn>
              <a:cxn ang="0">
                <a:pos x="1080" y="469"/>
              </a:cxn>
              <a:cxn ang="0">
                <a:pos x="1056" y="533"/>
              </a:cxn>
              <a:cxn ang="0">
                <a:pos x="1026" y="614"/>
              </a:cxn>
              <a:cxn ang="0">
                <a:pos x="1000" y="686"/>
              </a:cxn>
              <a:cxn ang="0">
                <a:pos x="979" y="756"/>
              </a:cxn>
              <a:cxn ang="0">
                <a:pos x="958" y="824"/>
              </a:cxn>
              <a:cxn ang="0">
                <a:pos x="938" y="901"/>
              </a:cxn>
              <a:cxn ang="0">
                <a:pos x="917" y="979"/>
              </a:cxn>
              <a:cxn ang="0">
                <a:pos x="899" y="1048"/>
              </a:cxn>
              <a:cxn ang="0">
                <a:pos x="872" y="1132"/>
              </a:cxn>
              <a:cxn ang="0">
                <a:pos x="843" y="1207"/>
              </a:cxn>
              <a:cxn ang="0">
                <a:pos x="815" y="1274"/>
              </a:cxn>
              <a:cxn ang="0">
                <a:pos x="787" y="1338"/>
              </a:cxn>
              <a:cxn ang="0">
                <a:pos x="748" y="1421"/>
              </a:cxn>
              <a:cxn ang="0">
                <a:pos x="703" y="1495"/>
              </a:cxn>
              <a:cxn ang="0">
                <a:pos x="657" y="1557"/>
              </a:cxn>
              <a:cxn ang="0">
                <a:pos x="592" y="1627"/>
              </a:cxn>
              <a:cxn ang="0">
                <a:pos x="530" y="1667"/>
              </a:cxn>
              <a:cxn ang="0">
                <a:pos x="450" y="1715"/>
              </a:cxn>
              <a:cxn ang="0">
                <a:pos x="376" y="1753"/>
              </a:cxn>
              <a:cxn ang="0">
                <a:pos x="298" y="1781"/>
              </a:cxn>
              <a:cxn ang="0">
                <a:pos x="240" y="1805"/>
              </a:cxn>
              <a:cxn ang="0">
                <a:pos x="174" y="1829"/>
              </a:cxn>
              <a:cxn ang="0">
                <a:pos x="94" y="1855"/>
              </a:cxn>
              <a:cxn ang="0">
                <a:pos x="22" y="1875"/>
              </a:cxn>
              <a:cxn ang="0">
                <a:pos x="4" y="1893"/>
              </a:cxn>
              <a:cxn ang="0">
                <a:pos x="0" y="1929"/>
              </a:cxn>
              <a:cxn ang="0">
                <a:pos x="1846" y="785"/>
              </a:cxn>
              <a:cxn ang="0">
                <a:pos x="1840" y="746"/>
              </a:cxn>
              <a:cxn ang="0">
                <a:pos x="1811" y="657"/>
              </a:cxn>
              <a:cxn ang="0">
                <a:pos x="1779" y="563"/>
              </a:cxn>
              <a:cxn ang="0">
                <a:pos x="1750" y="490"/>
              </a:cxn>
              <a:cxn ang="0">
                <a:pos x="1717" y="412"/>
              </a:cxn>
              <a:cxn ang="0">
                <a:pos x="1708" y="388"/>
              </a:cxn>
              <a:cxn ang="0">
                <a:pos x="1669" y="302"/>
              </a:cxn>
              <a:cxn ang="0">
                <a:pos x="1633" y="226"/>
              </a:cxn>
              <a:cxn ang="0">
                <a:pos x="1592" y="164"/>
              </a:cxn>
              <a:cxn ang="0">
                <a:pos x="1572" y="138"/>
              </a:cxn>
              <a:cxn ang="0">
                <a:pos x="1605" y="186"/>
              </a:cxn>
              <a:cxn ang="0">
                <a:pos x="1596" y="174"/>
              </a:cxn>
              <a:cxn ang="0">
                <a:pos x="1560" y="115"/>
              </a:cxn>
              <a:cxn ang="0">
                <a:pos x="1512" y="57"/>
              </a:cxn>
              <a:cxn ang="0">
                <a:pos x="1469" y="19"/>
              </a:cxn>
              <a:cxn ang="0">
                <a:pos x="1412" y="2"/>
              </a:cxn>
            </a:cxnLst>
            <a:rect l="0" t="0" r="r" b="b"/>
            <a:pathLst>
              <a:path w="1856" h="1931">
                <a:moveTo>
                  <a:pt x="1412" y="0"/>
                </a:moveTo>
                <a:lnTo>
                  <a:pt x="1379" y="5"/>
                </a:lnTo>
                <a:lnTo>
                  <a:pt x="1349" y="15"/>
                </a:lnTo>
                <a:lnTo>
                  <a:pt x="1314" y="45"/>
                </a:lnTo>
                <a:lnTo>
                  <a:pt x="1288" y="75"/>
                </a:lnTo>
                <a:lnTo>
                  <a:pt x="1258" y="109"/>
                </a:lnTo>
                <a:lnTo>
                  <a:pt x="1234" y="146"/>
                </a:lnTo>
                <a:lnTo>
                  <a:pt x="1216" y="176"/>
                </a:lnTo>
                <a:lnTo>
                  <a:pt x="1195" y="219"/>
                </a:lnTo>
                <a:lnTo>
                  <a:pt x="1177" y="250"/>
                </a:lnTo>
                <a:lnTo>
                  <a:pt x="1157" y="292"/>
                </a:lnTo>
                <a:lnTo>
                  <a:pt x="1137" y="333"/>
                </a:lnTo>
                <a:lnTo>
                  <a:pt x="1121" y="367"/>
                </a:lnTo>
                <a:lnTo>
                  <a:pt x="1107" y="398"/>
                </a:lnTo>
                <a:lnTo>
                  <a:pt x="1092" y="437"/>
                </a:lnTo>
                <a:lnTo>
                  <a:pt x="1080" y="469"/>
                </a:lnTo>
                <a:lnTo>
                  <a:pt x="1068" y="500"/>
                </a:lnTo>
                <a:lnTo>
                  <a:pt x="1056" y="533"/>
                </a:lnTo>
                <a:lnTo>
                  <a:pt x="1041" y="572"/>
                </a:lnTo>
                <a:lnTo>
                  <a:pt x="1026" y="614"/>
                </a:lnTo>
                <a:lnTo>
                  <a:pt x="1014" y="648"/>
                </a:lnTo>
                <a:lnTo>
                  <a:pt x="1000" y="686"/>
                </a:lnTo>
                <a:lnTo>
                  <a:pt x="986" y="732"/>
                </a:lnTo>
                <a:lnTo>
                  <a:pt x="979" y="756"/>
                </a:lnTo>
                <a:lnTo>
                  <a:pt x="968" y="786"/>
                </a:lnTo>
                <a:lnTo>
                  <a:pt x="958" y="824"/>
                </a:lnTo>
                <a:lnTo>
                  <a:pt x="946" y="870"/>
                </a:lnTo>
                <a:lnTo>
                  <a:pt x="938" y="901"/>
                </a:lnTo>
                <a:lnTo>
                  <a:pt x="928" y="943"/>
                </a:lnTo>
                <a:lnTo>
                  <a:pt x="917" y="979"/>
                </a:lnTo>
                <a:lnTo>
                  <a:pt x="908" y="1013"/>
                </a:lnTo>
                <a:lnTo>
                  <a:pt x="899" y="1048"/>
                </a:lnTo>
                <a:lnTo>
                  <a:pt x="887" y="1088"/>
                </a:lnTo>
                <a:lnTo>
                  <a:pt x="872" y="1132"/>
                </a:lnTo>
                <a:lnTo>
                  <a:pt x="857" y="1174"/>
                </a:lnTo>
                <a:lnTo>
                  <a:pt x="843" y="1207"/>
                </a:lnTo>
                <a:lnTo>
                  <a:pt x="831" y="1241"/>
                </a:lnTo>
                <a:lnTo>
                  <a:pt x="815" y="1274"/>
                </a:lnTo>
                <a:lnTo>
                  <a:pt x="804" y="1304"/>
                </a:lnTo>
                <a:lnTo>
                  <a:pt x="787" y="1338"/>
                </a:lnTo>
                <a:lnTo>
                  <a:pt x="766" y="1380"/>
                </a:lnTo>
                <a:cubicBezTo>
                  <a:pt x="760" y="1394"/>
                  <a:pt x="754" y="1409"/>
                  <a:pt x="748" y="1421"/>
                </a:cubicBezTo>
                <a:cubicBezTo>
                  <a:pt x="742" y="1433"/>
                  <a:pt x="737" y="1440"/>
                  <a:pt x="730" y="1452"/>
                </a:cubicBezTo>
                <a:cubicBezTo>
                  <a:pt x="723" y="1464"/>
                  <a:pt x="711" y="1483"/>
                  <a:pt x="703" y="1495"/>
                </a:cubicBezTo>
                <a:cubicBezTo>
                  <a:pt x="695" y="1507"/>
                  <a:pt x="688" y="1514"/>
                  <a:pt x="681" y="1524"/>
                </a:cubicBezTo>
                <a:cubicBezTo>
                  <a:pt x="674" y="1534"/>
                  <a:pt x="665" y="1546"/>
                  <a:pt x="657" y="1557"/>
                </a:cubicBezTo>
                <a:lnTo>
                  <a:pt x="630" y="1592"/>
                </a:lnTo>
                <a:lnTo>
                  <a:pt x="592" y="1627"/>
                </a:lnTo>
                <a:lnTo>
                  <a:pt x="568" y="1645"/>
                </a:lnTo>
                <a:lnTo>
                  <a:pt x="530" y="1667"/>
                </a:lnTo>
                <a:lnTo>
                  <a:pt x="486" y="1695"/>
                </a:lnTo>
                <a:lnTo>
                  <a:pt x="450" y="1715"/>
                </a:lnTo>
                <a:lnTo>
                  <a:pt x="408" y="1735"/>
                </a:lnTo>
                <a:lnTo>
                  <a:pt x="376" y="1753"/>
                </a:lnTo>
                <a:lnTo>
                  <a:pt x="338" y="1767"/>
                </a:lnTo>
                <a:lnTo>
                  <a:pt x="298" y="1781"/>
                </a:lnTo>
                <a:lnTo>
                  <a:pt x="268" y="1797"/>
                </a:lnTo>
                <a:lnTo>
                  <a:pt x="240" y="1805"/>
                </a:lnTo>
                <a:lnTo>
                  <a:pt x="212" y="1815"/>
                </a:lnTo>
                <a:lnTo>
                  <a:pt x="174" y="1829"/>
                </a:lnTo>
                <a:lnTo>
                  <a:pt x="136" y="1843"/>
                </a:lnTo>
                <a:lnTo>
                  <a:pt x="94" y="1855"/>
                </a:lnTo>
                <a:lnTo>
                  <a:pt x="62" y="1865"/>
                </a:lnTo>
                <a:lnTo>
                  <a:pt x="22" y="1875"/>
                </a:lnTo>
                <a:lnTo>
                  <a:pt x="4" y="1881"/>
                </a:lnTo>
                <a:lnTo>
                  <a:pt x="4" y="1893"/>
                </a:lnTo>
                <a:lnTo>
                  <a:pt x="2" y="1909"/>
                </a:lnTo>
                <a:lnTo>
                  <a:pt x="0" y="1929"/>
                </a:lnTo>
                <a:lnTo>
                  <a:pt x="1856" y="1931"/>
                </a:lnTo>
                <a:lnTo>
                  <a:pt x="1846" y="785"/>
                </a:lnTo>
                <a:lnTo>
                  <a:pt x="1848" y="779"/>
                </a:lnTo>
                <a:lnTo>
                  <a:pt x="1840" y="746"/>
                </a:lnTo>
                <a:lnTo>
                  <a:pt x="1828" y="707"/>
                </a:lnTo>
                <a:lnTo>
                  <a:pt x="1811" y="657"/>
                </a:lnTo>
                <a:lnTo>
                  <a:pt x="1793" y="605"/>
                </a:lnTo>
                <a:lnTo>
                  <a:pt x="1779" y="563"/>
                </a:lnTo>
                <a:lnTo>
                  <a:pt x="1765" y="529"/>
                </a:lnTo>
                <a:lnTo>
                  <a:pt x="1750" y="490"/>
                </a:lnTo>
                <a:lnTo>
                  <a:pt x="1734" y="449"/>
                </a:lnTo>
                <a:lnTo>
                  <a:pt x="1717" y="412"/>
                </a:lnTo>
                <a:lnTo>
                  <a:pt x="1698" y="367"/>
                </a:lnTo>
                <a:lnTo>
                  <a:pt x="1708" y="388"/>
                </a:lnTo>
                <a:lnTo>
                  <a:pt x="1686" y="336"/>
                </a:lnTo>
                <a:lnTo>
                  <a:pt x="1669" y="302"/>
                </a:lnTo>
                <a:lnTo>
                  <a:pt x="1648" y="259"/>
                </a:lnTo>
                <a:lnTo>
                  <a:pt x="1633" y="226"/>
                </a:lnTo>
                <a:lnTo>
                  <a:pt x="1620" y="208"/>
                </a:lnTo>
                <a:lnTo>
                  <a:pt x="1592" y="164"/>
                </a:lnTo>
                <a:lnTo>
                  <a:pt x="1583" y="153"/>
                </a:lnTo>
                <a:lnTo>
                  <a:pt x="1572" y="138"/>
                </a:lnTo>
                <a:lnTo>
                  <a:pt x="1576" y="144"/>
                </a:lnTo>
                <a:lnTo>
                  <a:pt x="1605" y="186"/>
                </a:lnTo>
                <a:lnTo>
                  <a:pt x="1614" y="199"/>
                </a:lnTo>
                <a:lnTo>
                  <a:pt x="1596" y="174"/>
                </a:lnTo>
                <a:lnTo>
                  <a:pt x="1589" y="159"/>
                </a:lnTo>
                <a:lnTo>
                  <a:pt x="1560" y="115"/>
                </a:lnTo>
                <a:lnTo>
                  <a:pt x="1536" y="85"/>
                </a:lnTo>
                <a:lnTo>
                  <a:pt x="1512" y="57"/>
                </a:lnTo>
                <a:lnTo>
                  <a:pt x="1491" y="36"/>
                </a:lnTo>
                <a:lnTo>
                  <a:pt x="1469" y="19"/>
                </a:lnTo>
                <a:lnTo>
                  <a:pt x="1445" y="7"/>
                </a:lnTo>
                <a:lnTo>
                  <a:pt x="1412" y="2"/>
                </a:lnTo>
              </a:path>
            </a:pathLst>
          </a:custGeom>
          <a:gradFill rotWithShape="0">
            <a:gsLst>
              <a:gs pos="0">
                <a:srgbClr val="00A2DC"/>
              </a:gs>
              <a:gs pos="100000">
                <a:srgbClr val="00A2DC">
                  <a:gamma/>
                  <a:shade val="46275"/>
                  <a:invGamma/>
                </a:srgbClr>
              </a:gs>
            </a:gsLst>
            <a:lin ang="0" scaled="1"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95069" name="Group 157"/>
          <p:cNvGrpSpPr>
            <a:grpSpLocks/>
          </p:cNvGrpSpPr>
          <p:nvPr/>
        </p:nvGrpSpPr>
        <p:grpSpPr bwMode="auto">
          <a:xfrm>
            <a:off x="2243138" y="1905000"/>
            <a:ext cx="4668837" cy="2928938"/>
            <a:chOff x="1377" y="1060"/>
            <a:chExt cx="2941" cy="1845"/>
          </a:xfrm>
        </p:grpSpPr>
        <p:sp>
          <p:nvSpPr>
            <p:cNvPr id="295070" name="Arc 158"/>
            <p:cNvSpPr>
              <a:spLocks/>
            </p:cNvSpPr>
            <p:nvPr/>
          </p:nvSpPr>
          <p:spPr bwMode="auto">
            <a:xfrm rot="4593268">
              <a:off x="3142" y="2179"/>
              <a:ext cx="790" cy="284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9428 w 19428"/>
                <a:gd name="T1" fmla="*/ 9440 h 21600"/>
                <a:gd name="T2" fmla="*/ 0 w 19428"/>
                <a:gd name="T3" fmla="*/ 21600 h 21600"/>
                <a:gd name="T4" fmla="*/ 0 w 1942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28" h="21600" fill="none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</a:path>
                <a:path w="19428" h="21600" stroke="0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071" name="Arc 159"/>
            <p:cNvSpPr>
              <a:spLocks/>
            </p:cNvSpPr>
            <p:nvPr/>
          </p:nvSpPr>
          <p:spPr bwMode="auto">
            <a:xfrm rot="915113">
              <a:off x="3631" y="2739"/>
              <a:ext cx="687" cy="164"/>
            </a:xfrm>
            <a:custGeom>
              <a:avLst/>
              <a:gdLst>
                <a:gd name="G0" fmla="+- 20388 0 0"/>
                <a:gd name="G1" fmla="+- 0 0 0"/>
                <a:gd name="G2" fmla="+- 21600 0 0"/>
                <a:gd name="T0" fmla="*/ 19463 w 20388"/>
                <a:gd name="T1" fmla="*/ 21580 h 21580"/>
                <a:gd name="T2" fmla="*/ 0 w 20388"/>
                <a:gd name="T3" fmla="*/ 7132 h 21580"/>
                <a:gd name="T4" fmla="*/ 20388 w 20388"/>
                <a:gd name="T5" fmla="*/ 0 h 21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88" h="21580" fill="none" extrusionOk="0">
                  <a:moveTo>
                    <a:pt x="19462" y="21580"/>
                  </a:moveTo>
                  <a:cubicBezTo>
                    <a:pt x="10629" y="21201"/>
                    <a:pt x="2918" y="15477"/>
                    <a:pt x="-1" y="7132"/>
                  </a:cubicBezTo>
                </a:path>
                <a:path w="20388" h="21580" stroke="0" extrusionOk="0">
                  <a:moveTo>
                    <a:pt x="19462" y="21580"/>
                  </a:moveTo>
                  <a:cubicBezTo>
                    <a:pt x="10629" y="21201"/>
                    <a:pt x="2918" y="15477"/>
                    <a:pt x="-1" y="7132"/>
                  </a:cubicBezTo>
                  <a:lnTo>
                    <a:pt x="20388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072" name="Arc 160"/>
            <p:cNvSpPr>
              <a:spLocks/>
            </p:cNvSpPr>
            <p:nvPr/>
          </p:nvSpPr>
          <p:spPr bwMode="auto">
            <a:xfrm rot="6300000">
              <a:off x="2135" y="1428"/>
              <a:ext cx="956" cy="224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073" name="Arc 161"/>
            <p:cNvSpPr>
              <a:spLocks/>
            </p:cNvSpPr>
            <p:nvPr/>
          </p:nvSpPr>
          <p:spPr bwMode="auto">
            <a:xfrm rot="16980000">
              <a:off x="1758" y="2188"/>
              <a:ext cx="790" cy="284"/>
            </a:xfrm>
            <a:custGeom>
              <a:avLst/>
              <a:gdLst>
                <a:gd name="G0" fmla="+- 19433 0 0"/>
                <a:gd name="G1" fmla="+- 0 0 0"/>
                <a:gd name="G2" fmla="+- 21600 0 0"/>
                <a:gd name="T0" fmla="*/ 19433 w 19433"/>
                <a:gd name="T1" fmla="*/ 21600 h 21600"/>
                <a:gd name="T2" fmla="*/ 0 w 19433"/>
                <a:gd name="T3" fmla="*/ 9430 h 21600"/>
                <a:gd name="T4" fmla="*/ 19433 w 1943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33" h="21600" fill="none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</a:path>
                <a:path w="19433" h="21600" stroke="0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  <a:lnTo>
                    <a:pt x="19433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074" name="Arc 162"/>
            <p:cNvSpPr>
              <a:spLocks/>
            </p:cNvSpPr>
            <p:nvPr/>
          </p:nvSpPr>
          <p:spPr bwMode="auto">
            <a:xfrm rot="15300000">
              <a:off x="2596" y="1426"/>
              <a:ext cx="957" cy="225"/>
            </a:xfrm>
            <a:custGeom>
              <a:avLst/>
              <a:gdLst>
                <a:gd name="G0" fmla="+- 0 0 0"/>
                <a:gd name="G1" fmla="+- 96 0 0"/>
                <a:gd name="G2" fmla="+- 21600 0 0"/>
                <a:gd name="T0" fmla="*/ 21600 w 21600"/>
                <a:gd name="T1" fmla="*/ 0 h 21696"/>
                <a:gd name="T2" fmla="*/ 0 w 21600"/>
                <a:gd name="T3" fmla="*/ 21696 h 21696"/>
                <a:gd name="T4" fmla="*/ 0 w 21600"/>
                <a:gd name="T5" fmla="*/ 96 h 2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96" fill="none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</a:path>
                <a:path w="21600" h="21696" stroke="0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  <a:lnTo>
                    <a:pt x="0" y="96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075" name="Arc 163"/>
            <p:cNvSpPr>
              <a:spLocks/>
            </p:cNvSpPr>
            <p:nvPr/>
          </p:nvSpPr>
          <p:spPr bwMode="auto">
            <a:xfrm rot="20700000">
              <a:off x="1377" y="2741"/>
              <a:ext cx="697" cy="164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0693 w 20693"/>
                <a:gd name="T1" fmla="*/ 6194 h 21576"/>
                <a:gd name="T2" fmla="*/ 1014 w 20693"/>
                <a:gd name="T3" fmla="*/ 21576 h 21576"/>
                <a:gd name="T4" fmla="*/ 0 w 20693"/>
                <a:gd name="T5" fmla="*/ 0 h 2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93" h="21576" fill="none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</a:path>
                <a:path w="20693" h="21576" stroke="0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5076" name="Freeform 164"/>
          <p:cNvSpPr>
            <a:spLocks noChangeArrowheads="1"/>
          </p:cNvSpPr>
          <p:nvPr/>
        </p:nvSpPr>
        <p:spPr bwMode="auto">
          <a:xfrm>
            <a:off x="5276850" y="3241675"/>
            <a:ext cx="1588" cy="1946275"/>
          </a:xfrm>
          <a:custGeom>
            <a:avLst/>
            <a:gdLst/>
            <a:ahLst/>
            <a:cxnLst>
              <a:cxn ang="0">
                <a:pos x="0" y="1226"/>
              </a:cxn>
              <a:cxn ang="0">
                <a:pos x="0" y="0"/>
              </a:cxn>
            </a:cxnLst>
            <a:rect l="0" t="0" r="r" b="b"/>
            <a:pathLst>
              <a:path w="1" h="1226">
                <a:moveTo>
                  <a:pt x="0" y="122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95077" name="Freeform 165"/>
          <p:cNvSpPr>
            <a:spLocks noChangeArrowheads="1"/>
          </p:cNvSpPr>
          <p:nvPr/>
        </p:nvSpPr>
        <p:spPr bwMode="auto">
          <a:xfrm flipH="1">
            <a:off x="4551363" y="4986338"/>
            <a:ext cx="42862" cy="1920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005"/>
              </a:cxn>
            </a:cxnLst>
            <a:rect l="0" t="0" r="r" b="b"/>
            <a:pathLst>
              <a:path w="1" h="2005">
                <a:moveTo>
                  <a:pt x="0" y="0"/>
                </a:moveTo>
                <a:lnTo>
                  <a:pt x="0" y="2005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5078" name="Object 166">
            <a:hlinkClick r:id="" action="ppaction://ole?verb=0"/>
          </p:cNvPr>
          <p:cNvGraphicFramePr>
            <a:graphicFrameLocks/>
          </p:cNvGraphicFramePr>
          <p:nvPr/>
        </p:nvGraphicFramePr>
        <p:xfrm>
          <a:off x="5592763" y="2039938"/>
          <a:ext cx="12938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36" name="Equation" r:id="rId8" imgW="583920" imgH="215640" progId="Equation.DSMT4">
                  <p:embed/>
                </p:oleObj>
              </mc:Choice>
              <mc:Fallback>
                <p:oleObj name="Equation" r:id="rId8" imgW="583920" imgH="2156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2763" y="2039938"/>
                        <a:ext cx="1293812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5079" name="Line 167"/>
          <p:cNvSpPr>
            <a:spLocks noChangeShapeType="1"/>
          </p:cNvSpPr>
          <p:nvPr/>
        </p:nvSpPr>
        <p:spPr bwMode="auto">
          <a:xfrm>
            <a:off x="3486150" y="3860800"/>
            <a:ext cx="800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295080" name="Group 168"/>
          <p:cNvGrpSpPr>
            <a:grpSpLocks/>
          </p:cNvGrpSpPr>
          <p:nvPr/>
        </p:nvGrpSpPr>
        <p:grpSpPr bwMode="auto">
          <a:xfrm>
            <a:off x="685800" y="166688"/>
            <a:ext cx="7772400" cy="814387"/>
            <a:chOff x="432" y="33"/>
            <a:chExt cx="4896" cy="513"/>
          </a:xfrm>
        </p:grpSpPr>
        <p:sp>
          <p:nvSpPr>
            <p:cNvPr id="295081" name="Rectangle 169"/>
            <p:cNvSpPr>
              <a:spLocks noChangeArrowheads="1"/>
            </p:cNvSpPr>
            <p:nvPr/>
          </p:nvSpPr>
          <p:spPr bwMode="auto">
            <a:xfrm>
              <a:off x="432" y="3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</a:t>
              </a:r>
            </a:p>
          </p:txBody>
        </p:sp>
        <p:graphicFrame>
          <p:nvGraphicFramePr>
            <p:cNvPr id="295082" name="Object 170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155" y="228"/>
            <a:ext cx="180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6437" name="Equation" r:id="rId10" imgW="176040" imgH="228600" progId="Equation.2">
                    <p:embed/>
                  </p:oleObj>
                </mc:Choice>
                <mc:Fallback>
                  <p:oleObj name="Equation" r:id="rId10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5" y="228"/>
                          <a:ext cx="180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5083" name="Rectangle 171"/>
          <p:cNvSpPr>
            <a:spLocks noChangeArrowheads="1"/>
          </p:cNvSpPr>
          <p:nvPr/>
        </p:nvSpPr>
        <p:spPr bwMode="auto">
          <a:xfrm>
            <a:off x="687388" y="1095375"/>
            <a:ext cx="7772400" cy="604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</p:spTree>
    <p:extLst>
      <p:ext uri="{BB962C8B-B14F-4D97-AF65-F5344CB8AC3E}">
        <p14:creationId xmlns:p14="http://schemas.microsoft.com/office/powerpoint/2010/main" val="148124228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950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4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9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294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500"/>
                                        <p:tgtEl>
                                          <p:spTgt spid="294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294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29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9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29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1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8" dur="500"/>
                                        <p:tgtEl>
                                          <p:spTgt spid="29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1000"/>
                            </p:stCondLst>
                            <p:childTnLst>
                              <p:par>
                                <p:cTn id="50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294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500"/>
                            </p:stCondLst>
                            <p:childTnLst>
                              <p:par>
                                <p:cTn id="54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29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4000"/>
                            </p:stCondLst>
                            <p:childTnLst>
                              <p:par>
                                <p:cTn id="58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0" dur="500"/>
                                        <p:tgtEl>
                                          <p:spTgt spid="294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500"/>
                            </p:stCondLst>
                            <p:childTnLst>
                              <p:par>
                                <p:cTn id="62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4" dur="500"/>
                                        <p:tgtEl>
                                          <p:spTgt spid="29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4" grpId="0" animBg="1" autoUpdateAnimBg="0"/>
      <p:bldP spid="294915" grpId="0" autoUpdateAnimBg="0"/>
      <p:bldP spid="294916" grpId="0" autoUpdateAnimBg="0"/>
      <p:bldP spid="294917" grpId="0" animBg="1"/>
      <p:bldP spid="294918" grpId="0" autoUpdateAnimBg="0"/>
      <p:bldP spid="295066" grpId="0" animBg="1"/>
      <p:bldP spid="295067" grpId="0" animBg="1"/>
      <p:bldP spid="295068" grpId="0" animBg="1"/>
      <p:bldP spid="295076" grpId="0" animBg="1"/>
      <p:bldP spid="295077" grpId="0" animBg="1"/>
      <p:bldP spid="29507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05" name="Text Box 145"/>
          <p:cNvSpPr txBox="1">
            <a:spLocks noChangeArrowheads="1"/>
          </p:cNvSpPr>
          <p:nvPr/>
        </p:nvSpPr>
        <p:spPr bwMode="auto">
          <a:xfrm>
            <a:off x="1035050" y="1601788"/>
            <a:ext cx="7377113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Step 3: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Calculate the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-value at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lower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endpoint of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	  the interval.</a:t>
            </a:r>
          </a:p>
        </p:txBody>
      </p:sp>
      <p:sp>
        <p:nvSpPr>
          <p:cNvPr id="297106" name="Text Box 146"/>
          <p:cNvSpPr txBox="1">
            <a:spLocks noChangeArrowheads="1"/>
          </p:cNvSpPr>
          <p:nvPr/>
        </p:nvSpPr>
        <p:spPr bwMode="auto">
          <a:xfrm>
            <a:off x="1022350" y="2840038"/>
            <a:ext cx="7424738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Step 4: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Find the area under the curve to the left of the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	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lower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endpoint.</a:t>
            </a:r>
          </a:p>
        </p:txBody>
      </p:sp>
      <p:sp>
        <p:nvSpPr>
          <p:cNvPr id="297107" name="Text Box 147"/>
          <p:cNvSpPr txBox="1">
            <a:spLocks noChangeArrowheads="1"/>
          </p:cNvSpPr>
          <p:nvPr/>
        </p:nvSpPr>
        <p:spPr bwMode="auto">
          <a:xfrm>
            <a:off x="2928938" y="2401888"/>
            <a:ext cx="3552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(.67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MT Symbol" pitchFamily="82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.72)/.082 = - .61</a:t>
            </a:r>
          </a:p>
        </p:txBody>
      </p:sp>
      <p:sp>
        <p:nvSpPr>
          <p:cNvPr id="297108" name="Text Box 148"/>
          <p:cNvSpPr txBox="1">
            <a:spLocks noChangeArrowheads="1"/>
          </p:cNvSpPr>
          <p:nvPr/>
        </p:nvSpPr>
        <p:spPr bwMode="auto">
          <a:xfrm>
            <a:off x="2903538" y="3659188"/>
            <a:ext cx="26257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-.61) = .2709 </a:t>
            </a:r>
          </a:p>
        </p:txBody>
      </p:sp>
      <p:sp>
        <p:nvSpPr>
          <p:cNvPr id="297109" name="AutoShape 149"/>
          <p:cNvSpPr>
            <a:spLocks noChangeArrowheads="1"/>
          </p:cNvSpPr>
          <p:nvPr/>
        </p:nvSpPr>
        <p:spPr bwMode="auto">
          <a:xfrm rot="5400000">
            <a:off x="733425" y="17335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0" name="AutoShape 150"/>
          <p:cNvSpPr>
            <a:spLocks noChangeArrowheads="1"/>
          </p:cNvSpPr>
          <p:nvPr/>
        </p:nvSpPr>
        <p:spPr bwMode="auto">
          <a:xfrm rot="5400000">
            <a:off x="733425" y="29718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1" name="AutoShape 151"/>
          <p:cNvSpPr>
            <a:spLocks noChangeArrowheads="1"/>
          </p:cNvSpPr>
          <p:nvPr/>
        </p:nvSpPr>
        <p:spPr bwMode="auto">
          <a:xfrm rot="5400000">
            <a:off x="2638425" y="25527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2" name="AutoShape 152"/>
          <p:cNvSpPr>
            <a:spLocks noChangeArrowheads="1"/>
          </p:cNvSpPr>
          <p:nvPr/>
        </p:nvSpPr>
        <p:spPr bwMode="auto">
          <a:xfrm rot="5400000">
            <a:off x="2638425" y="37909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97116" name="Group 156"/>
          <p:cNvGrpSpPr>
            <a:grpSpLocks/>
          </p:cNvGrpSpPr>
          <p:nvPr/>
        </p:nvGrpSpPr>
        <p:grpSpPr bwMode="auto">
          <a:xfrm>
            <a:off x="685800" y="166688"/>
            <a:ext cx="7772400" cy="814387"/>
            <a:chOff x="432" y="33"/>
            <a:chExt cx="4896" cy="513"/>
          </a:xfrm>
        </p:grpSpPr>
        <p:sp>
          <p:nvSpPr>
            <p:cNvPr id="297117" name="Rectangle 157"/>
            <p:cNvSpPr>
              <a:spLocks noChangeArrowheads="1"/>
            </p:cNvSpPr>
            <p:nvPr/>
          </p:nvSpPr>
          <p:spPr bwMode="auto">
            <a:xfrm>
              <a:off x="432" y="3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</a:t>
              </a:r>
            </a:p>
          </p:txBody>
        </p:sp>
        <p:graphicFrame>
          <p:nvGraphicFramePr>
            <p:cNvPr id="297118" name="Object 158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155" y="228"/>
            <a:ext cx="180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458" name="Equation" r:id="rId4" imgW="176040" imgH="228600" progId="Equation.2">
                    <p:embed/>
                  </p:oleObj>
                </mc:Choice>
                <mc:Fallback>
                  <p:oleObj name="Equation" r:id="rId4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5" y="228"/>
                          <a:ext cx="180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7119" name="Rectangle 159"/>
          <p:cNvSpPr>
            <a:spLocks noChangeArrowheads="1"/>
          </p:cNvSpPr>
          <p:nvPr/>
        </p:nvSpPr>
        <p:spPr bwMode="auto">
          <a:xfrm>
            <a:off x="687388" y="1095375"/>
            <a:ext cx="7772400" cy="604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</p:spTree>
    <p:extLst>
      <p:ext uri="{BB962C8B-B14F-4D97-AF65-F5344CB8AC3E}">
        <p14:creationId xmlns:p14="http://schemas.microsoft.com/office/powerpoint/2010/main" val="295222954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97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297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2971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7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7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6" dur="500"/>
                                        <p:tgtEl>
                                          <p:spTgt spid="297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500"/>
                                        <p:tgtEl>
                                          <p:spTgt spid="29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500"/>
                                        <p:tgtEl>
                                          <p:spTgt spid="297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7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7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05" grpId="0" autoUpdateAnimBg="0"/>
      <p:bldP spid="297106" grpId="0" autoUpdateAnimBg="0"/>
      <p:bldP spid="297107" grpId="0" autoUpdateAnimBg="0"/>
      <p:bldP spid="297108" grpId="0" autoUpdateAnimBg="0"/>
      <p:bldP spid="297109" grpId="0" animBg="1"/>
      <p:bldP spid="297110" grpId="0" animBg="1"/>
      <p:bldP spid="297111" grpId="0" animBg="1"/>
      <p:bldP spid="297112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ChangeArrowheads="1"/>
          </p:cNvSpPr>
          <p:nvPr/>
        </p:nvSpPr>
        <p:spPr bwMode="auto">
          <a:xfrm>
            <a:off x="1428750" y="1676400"/>
            <a:ext cx="6343650" cy="40005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99011" name="Rectangle 3"/>
          <p:cNvSpPr>
            <a:spLocks noChangeArrowheads="1"/>
          </p:cNvSpPr>
          <p:nvPr/>
        </p:nvSpPr>
        <p:spPr bwMode="auto">
          <a:xfrm>
            <a:off x="3643313" y="5129213"/>
            <a:ext cx="561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.67</a:t>
            </a:r>
          </a:p>
        </p:txBody>
      </p:sp>
      <p:sp>
        <p:nvSpPr>
          <p:cNvPr id="299012" name="Rectangle 4"/>
          <p:cNvSpPr>
            <a:spLocks noChangeArrowheads="1"/>
          </p:cNvSpPr>
          <p:nvPr/>
        </p:nvSpPr>
        <p:spPr bwMode="auto">
          <a:xfrm>
            <a:off x="4329113" y="5129213"/>
            <a:ext cx="561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.72</a:t>
            </a:r>
          </a:p>
        </p:txBody>
      </p:sp>
      <p:sp>
        <p:nvSpPr>
          <p:cNvPr id="299013" name="Line 5"/>
          <p:cNvSpPr>
            <a:spLocks noChangeShapeType="1"/>
          </p:cNvSpPr>
          <p:nvPr/>
        </p:nvSpPr>
        <p:spPr bwMode="auto">
          <a:xfrm>
            <a:off x="2087563" y="5008563"/>
            <a:ext cx="5002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014" name="Rectangle 6"/>
          <p:cNvSpPr>
            <a:spLocks noChangeArrowheads="1"/>
          </p:cNvSpPr>
          <p:nvPr/>
        </p:nvSpPr>
        <p:spPr bwMode="auto">
          <a:xfrm>
            <a:off x="1700213" y="3414713"/>
            <a:ext cx="18589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Area = .2709</a:t>
            </a:r>
          </a:p>
        </p:txBody>
      </p:sp>
      <p:sp>
        <p:nvSpPr>
          <p:cNvPr id="299015" name="Freeform 7"/>
          <p:cNvSpPr>
            <a:spLocks/>
          </p:cNvSpPr>
          <p:nvPr/>
        </p:nvSpPr>
        <p:spPr bwMode="auto">
          <a:xfrm>
            <a:off x="2341563" y="1939925"/>
            <a:ext cx="4503737" cy="3063875"/>
          </a:xfrm>
          <a:custGeom>
            <a:avLst/>
            <a:gdLst/>
            <a:ahLst/>
            <a:cxnLst>
              <a:cxn ang="0">
                <a:pos x="1335" y="22"/>
              </a:cxn>
              <a:cxn ang="0">
                <a:pos x="1248" y="112"/>
              </a:cxn>
              <a:cxn ang="0">
                <a:pos x="1187" y="216"/>
              </a:cxn>
              <a:cxn ang="0">
                <a:pos x="1127" y="330"/>
              </a:cxn>
              <a:cxn ang="0">
                <a:pos x="1083" y="434"/>
              </a:cxn>
              <a:cxn ang="0">
                <a:pos x="1041" y="538"/>
              </a:cxn>
              <a:cxn ang="0">
                <a:pos x="1003" y="650"/>
              </a:cxn>
              <a:cxn ang="0">
                <a:pos x="967" y="758"/>
              </a:cxn>
              <a:cxn ang="0">
                <a:pos x="939" y="870"/>
              </a:cxn>
              <a:cxn ang="0">
                <a:pos x="911" y="980"/>
              </a:cxn>
              <a:cxn ang="0">
                <a:pos x="879" y="1082"/>
              </a:cxn>
              <a:cxn ang="0">
                <a:pos x="837" y="1200"/>
              </a:cxn>
              <a:cxn ang="0">
                <a:pos x="796" y="1296"/>
              </a:cxn>
              <a:cxn ang="0">
                <a:pos x="738" y="1414"/>
              </a:cxn>
              <a:cxn ang="0">
                <a:pos x="672" y="1527"/>
              </a:cxn>
              <a:cxn ang="0">
                <a:pos x="588" y="1624"/>
              </a:cxn>
              <a:cxn ang="0">
                <a:pos x="480" y="1698"/>
              </a:cxn>
              <a:cxn ang="0">
                <a:pos x="379" y="1750"/>
              </a:cxn>
              <a:cxn ang="0">
                <a:pos x="276" y="1792"/>
              </a:cxn>
              <a:cxn ang="0">
                <a:pos x="184" y="1828"/>
              </a:cxn>
              <a:cxn ang="0">
                <a:pos x="60" y="1868"/>
              </a:cxn>
              <a:cxn ang="0">
                <a:pos x="1" y="1904"/>
              </a:cxn>
              <a:cxn ang="0">
                <a:pos x="2837" y="1928"/>
              </a:cxn>
              <a:cxn ang="0">
                <a:pos x="2783" y="1864"/>
              </a:cxn>
              <a:cxn ang="0">
                <a:pos x="2715" y="1848"/>
              </a:cxn>
              <a:cxn ang="0">
                <a:pos x="2573" y="1802"/>
              </a:cxn>
              <a:cxn ang="0">
                <a:pos x="2449" y="1758"/>
              </a:cxn>
              <a:cxn ang="0">
                <a:pos x="2331" y="1700"/>
              </a:cxn>
              <a:cxn ang="0">
                <a:pos x="2280" y="1668"/>
              </a:cxn>
              <a:cxn ang="0">
                <a:pos x="2197" y="1594"/>
              </a:cxn>
              <a:cxn ang="0">
                <a:pos x="2131" y="1504"/>
              </a:cxn>
              <a:cxn ang="0">
                <a:pos x="2069" y="1404"/>
              </a:cxn>
              <a:cxn ang="0">
                <a:pos x="2035" y="1336"/>
              </a:cxn>
              <a:cxn ang="0">
                <a:pos x="1975" y="1206"/>
              </a:cxn>
              <a:cxn ang="0">
                <a:pos x="1941" y="1118"/>
              </a:cxn>
              <a:cxn ang="0">
                <a:pos x="1913" y="1028"/>
              </a:cxn>
              <a:cxn ang="0">
                <a:pos x="1875" y="903"/>
              </a:cxn>
              <a:cxn ang="0">
                <a:pos x="1842" y="798"/>
              </a:cxn>
              <a:cxn ang="0">
                <a:pos x="1797" y="660"/>
              </a:cxn>
              <a:cxn ang="0">
                <a:pos x="1753" y="526"/>
              </a:cxn>
              <a:cxn ang="0">
                <a:pos x="1709" y="412"/>
              </a:cxn>
              <a:cxn ang="0">
                <a:pos x="1673" y="332"/>
              </a:cxn>
              <a:cxn ang="0">
                <a:pos x="1620" y="228"/>
              </a:cxn>
              <a:cxn ang="0">
                <a:pos x="1578" y="156"/>
              </a:cxn>
              <a:cxn ang="0">
                <a:pos x="1601" y="190"/>
              </a:cxn>
              <a:cxn ang="0">
                <a:pos x="1565" y="136"/>
              </a:cxn>
              <a:cxn ang="0">
                <a:pos x="1499" y="56"/>
              </a:cxn>
              <a:cxn ang="0">
                <a:pos x="1433" y="6"/>
              </a:cxn>
            </a:cxnLst>
            <a:rect l="0" t="0" r="r" b="b"/>
            <a:pathLst>
              <a:path w="2837" h="1930">
                <a:moveTo>
                  <a:pt x="1407" y="0"/>
                </a:moveTo>
                <a:lnTo>
                  <a:pt x="1371" y="2"/>
                </a:lnTo>
                <a:lnTo>
                  <a:pt x="1335" y="22"/>
                </a:lnTo>
                <a:lnTo>
                  <a:pt x="1304" y="48"/>
                </a:lnTo>
                <a:lnTo>
                  <a:pt x="1279" y="74"/>
                </a:lnTo>
                <a:lnTo>
                  <a:pt x="1248" y="112"/>
                </a:lnTo>
                <a:lnTo>
                  <a:pt x="1224" y="148"/>
                </a:lnTo>
                <a:lnTo>
                  <a:pt x="1206" y="178"/>
                </a:lnTo>
                <a:lnTo>
                  <a:pt x="1187" y="216"/>
                </a:lnTo>
                <a:lnTo>
                  <a:pt x="1164" y="250"/>
                </a:lnTo>
                <a:lnTo>
                  <a:pt x="1149" y="290"/>
                </a:lnTo>
                <a:lnTo>
                  <a:pt x="1127" y="330"/>
                </a:lnTo>
                <a:lnTo>
                  <a:pt x="1111" y="370"/>
                </a:lnTo>
                <a:lnTo>
                  <a:pt x="1097" y="404"/>
                </a:lnTo>
                <a:lnTo>
                  <a:pt x="1083" y="434"/>
                </a:lnTo>
                <a:lnTo>
                  <a:pt x="1069" y="466"/>
                </a:lnTo>
                <a:lnTo>
                  <a:pt x="1055" y="502"/>
                </a:lnTo>
                <a:lnTo>
                  <a:pt x="1041" y="538"/>
                </a:lnTo>
                <a:lnTo>
                  <a:pt x="1027" y="580"/>
                </a:lnTo>
                <a:lnTo>
                  <a:pt x="1013" y="614"/>
                </a:lnTo>
                <a:lnTo>
                  <a:pt x="1003" y="650"/>
                </a:lnTo>
                <a:lnTo>
                  <a:pt x="989" y="686"/>
                </a:lnTo>
                <a:lnTo>
                  <a:pt x="977" y="724"/>
                </a:lnTo>
                <a:lnTo>
                  <a:pt x="967" y="758"/>
                </a:lnTo>
                <a:lnTo>
                  <a:pt x="957" y="792"/>
                </a:lnTo>
                <a:lnTo>
                  <a:pt x="949" y="830"/>
                </a:lnTo>
                <a:lnTo>
                  <a:pt x="939" y="870"/>
                </a:lnTo>
                <a:lnTo>
                  <a:pt x="931" y="904"/>
                </a:lnTo>
                <a:lnTo>
                  <a:pt x="921" y="942"/>
                </a:lnTo>
                <a:lnTo>
                  <a:pt x="911" y="980"/>
                </a:lnTo>
                <a:lnTo>
                  <a:pt x="903" y="1012"/>
                </a:lnTo>
                <a:lnTo>
                  <a:pt x="891" y="1050"/>
                </a:lnTo>
                <a:lnTo>
                  <a:pt x="879" y="1082"/>
                </a:lnTo>
                <a:lnTo>
                  <a:pt x="864" y="1131"/>
                </a:lnTo>
                <a:lnTo>
                  <a:pt x="849" y="1168"/>
                </a:lnTo>
                <a:lnTo>
                  <a:pt x="837" y="1200"/>
                </a:lnTo>
                <a:lnTo>
                  <a:pt x="821" y="1236"/>
                </a:lnTo>
                <a:lnTo>
                  <a:pt x="808" y="1272"/>
                </a:lnTo>
                <a:lnTo>
                  <a:pt x="796" y="1296"/>
                </a:lnTo>
                <a:lnTo>
                  <a:pt x="777" y="1336"/>
                </a:lnTo>
                <a:lnTo>
                  <a:pt x="761" y="1374"/>
                </a:lnTo>
                <a:lnTo>
                  <a:pt x="738" y="1414"/>
                </a:lnTo>
                <a:lnTo>
                  <a:pt x="719" y="1454"/>
                </a:lnTo>
                <a:lnTo>
                  <a:pt x="696" y="1492"/>
                </a:lnTo>
                <a:lnTo>
                  <a:pt x="672" y="1527"/>
                </a:lnTo>
                <a:lnTo>
                  <a:pt x="645" y="1557"/>
                </a:lnTo>
                <a:lnTo>
                  <a:pt x="624" y="1588"/>
                </a:lnTo>
                <a:lnTo>
                  <a:pt x="588" y="1624"/>
                </a:lnTo>
                <a:lnTo>
                  <a:pt x="567" y="1641"/>
                </a:lnTo>
                <a:lnTo>
                  <a:pt x="534" y="1666"/>
                </a:lnTo>
                <a:lnTo>
                  <a:pt x="480" y="1698"/>
                </a:lnTo>
                <a:lnTo>
                  <a:pt x="441" y="1722"/>
                </a:lnTo>
                <a:lnTo>
                  <a:pt x="411" y="1736"/>
                </a:lnTo>
                <a:lnTo>
                  <a:pt x="379" y="1750"/>
                </a:lnTo>
                <a:lnTo>
                  <a:pt x="345" y="1766"/>
                </a:lnTo>
                <a:lnTo>
                  <a:pt x="312" y="1780"/>
                </a:lnTo>
                <a:lnTo>
                  <a:pt x="276" y="1792"/>
                </a:lnTo>
                <a:lnTo>
                  <a:pt x="255" y="1797"/>
                </a:lnTo>
                <a:lnTo>
                  <a:pt x="225" y="1809"/>
                </a:lnTo>
                <a:lnTo>
                  <a:pt x="184" y="1828"/>
                </a:lnTo>
                <a:lnTo>
                  <a:pt x="144" y="1840"/>
                </a:lnTo>
                <a:lnTo>
                  <a:pt x="97" y="1856"/>
                </a:lnTo>
                <a:lnTo>
                  <a:pt x="60" y="1868"/>
                </a:lnTo>
                <a:lnTo>
                  <a:pt x="27" y="1876"/>
                </a:lnTo>
                <a:lnTo>
                  <a:pt x="3" y="1884"/>
                </a:lnTo>
                <a:lnTo>
                  <a:pt x="1" y="1904"/>
                </a:lnTo>
                <a:lnTo>
                  <a:pt x="0" y="1926"/>
                </a:lnTo>
                <a:lnTo>
                  <a:pt x="1" y="1930"/>
                </a:lnTo>
                <a:lnTo>
                  <a:pt x="2837" y="1928"/>
                </a:lnTo>
                <a:lnTo>
                  <a:pt x="2835" y="1902"/>
                </a:lnTo>
                <a:lnTo>
                  <a:pt x="2835" y="1880"/>
                </a:lnTo>
                <a:lnTo>
                  <a:pt x="2783" y="1864"/>
                </a:lnTo>
                <a:lnTo>
                  <a:pt x="2745" y="1856"/>
                </a:lnTo>
                <a:lnTo>
                  <a:pt x="2689" y="1838"/>
                </a:lnTo>
                <a:lnTo>
                  <a:pt x="2715" y="1848"/>
                </a:lnTo>
                <a:lnTo>
                  <a:pt x="2653" y="1830"/>
                </a:lnTo>
                <a:lnTo>
                  <a:pt x="2617" y="1818"/>
                </a:lnTo>
                <a:lnTo>
                  <a:pt x="2573" y="1802"/>
                </a:lnTo>
                <a:lnTo>
                  <a:pt x="2525" y="1786"/>
                </a:lnTo>
                <a:lnTo>
                  <a:pt x="2481" y="1768"/>
                </a:lnTo>
                <a:lnTo>
                  <a:pt x="2449" y="1758"/>
                </a:lnTo>
                <a:lnTo>
                  <a:pt x="2409" y="1740"/>
                </a:lnTo>
                <a:lnTo>
                  <a:pt x="2370" y="1722"/>
                </a:lnTo>
                <a:lnTo>
                  <a:pt x="2331" y="1700"/>
                </a:lnTo>
                <a:lnTo>
                  <a:pt x="2311" y="1686"/>
                </a:lnTo>
                <a:lnTo>
                  <a:pt x="2295" y="1676"/>
                </a:lnTo>
                <a:lnTo>
                  <a:pt x="2280" y="1668"/>
                </a:lnTo>
                <a:lnTo>
                  <a:pt x="2257" y="1648"/>
                </a:lnTo>
                <a:lnTo>
                  <a:pt x="2232" y="1624"/>
                </a:lnTo>
                <a:lnTo>
                  <a:pt x="2197" y="1594"/>
                </a:lnTo>
                <a:lnTo>
                  <a:pt x="2179" y="1570"/>
                </a:lnTo>
                <a:lnTo>
                  <a:pt x="2159" y="1542"/>
                </a:lnTo>
                <a:lnTo>
                  <a:pt x="2131" y="1504"/>
                </a:lnTo>
                <a:lnTo>
                  <a:pt x="2112" y="1468"/>
                </a:lnTo>
                <a:lnTo>
                  <a:pt x="2088" y="1432"/>
                </a:lnTo>
                <a:lnTo>
                  <a:pt x="2069" y="1404"/>
                </a:lnTo>
                <a:lnTo>
                  <a:pt x="2051" y="1364"/>
                </a:lnTo>
                <a:lnTo>
                  <a:pt x="2019" y="1308"/>
                </a:lnTo>
                <a:lnTo>
                  <a:pt x="2035" y="1336"/>
                </a:lnTo>
                <a:lnTo>
                  <a:pt x="2004" y="1278"/>
                </a:lnTo>
                <a:lnTo>
                  <a:pt x="1992" y="1240"/>
                </a:lnTo>
                <a:lnTo>
                  <a:pt x="1975" y="1206"/>
                </a:lnTo>
                <a:lnTo>
                  <a:pt x="1965" y="1172"/>
                </a:lnTo>
                <a:lnTo>
                  <a:pt x="1951" y="1144"/>
                </a:lnTo>
                <a:lnTo>
                  <a:pt x="1941" y="1118"/>
                </a:lnTo>
                <a:lnTo>
                  <a:pt x="1935" y="1096"/>
                </a:lnTo>
                <a:lnTo>
                  <a:pt x="1925" y="1064"/>
                </a:lnTo>
                <a:lnTo>
                  <a:pt x="1913" y="1028"/>
                </a:lnTo>
                <a:lnTo>
                  <a:pt x="1899" y="986"/>
                </a:lnTo>
                <a:lnTo>
                  <a:pt x="1887" y="940"/>
                </a:lnTo>
                <a:lnTo>
                  <a:pt x="1875" y="903"/>
                </a:lnTo>
                <a:lnTo>
                  <a:pt x="1861" y="862"/>
                </a:lnTo>
                <a:lnTo>
                  <a:pt x="1849" y="824"/>
                </a:lnTo>
                <a:lnTo>
                  <a:pt x="1842" y="798"/>
                </a:lnTo>
                <a:lnTo>
                  <a:pt x="1829" y="754"/>
                </a:lnTo>
                <a:lnTo>
                  <a:pt x="1815" y="710"/>
                </a:lnTo>
                <a:lnTo>
                  <a:pt x="1797" y="660"/>
                </a:lnTo>
                <a:lnTo>
                  <a:pt x="1779" y="603"/>
                </a:lnTo>
                <a:lnTo>
                  <a:pt x="1765" y="562"/>
                </a:lnTo>
                <a:lnTo>
                  <a:pt x="1753" y="526"/>
                </a:lnTo>
                <a:lnTo>
                  <a:pt x="1737" y="484"/>
                </a:lnTo>
                <a:lnTo>
                  <a:pt x="1722" y="453"/>
                </a:lnTo>
                <a:lnTo>
                  <a:pt x="1709" y="412"/>
                </a:lnTo>
                <a:lnTo>
                  <a:pt x="1695" y="390"/>
                </a:lnTo>
                <a:lnTo>
                  <a:pt x="1685" y="362"/>
                </a:lnTo>
                <a:lnTo>
                  <a:pt x="1673" y="332"/>
                </a:lnTo>
                <a:lnTo>
                  <a:pt x="1656" y="304"/>
                </a:lnTo>
                <a:lnTo>
                  <a:pt x="1637" y="264"/>
                </a:lnTo>
                <a:lnTo>
                  <a:pt x="1620" y="228"/>
                </a:lnTo>
                <a:lnTo>
                  <a:pt x="1609" y="208"/>
                </a:lnTo>
                <a:lnTo>
                  <a:pt x="1583" y="162"/>
                </a:lnTo>
                <a:lnTo>
                  <a:pt x="1578" y="156"/>
                </a:lnTo>
                <a:lnTo>
                  <a:pt x="1569" y="142"/>
                </a:lnTo>
                <a:lnTo>
                  <a:pt x="1569" y="140"/>
                </a:lnTo>
                <a:lnTo>
                  <a:pt x="1601" y="190"/>
                </a:lnTo>
                <a:lnTo>
                  <a:pt x="1593" y="186"/>
                </a:lnTo>
                <a:lnTo>
                  <a:pt x="1589" y="170"/>
                </a:lnTo>
                <a:lnTo>
                  <a:pt x="1565" y="136"/>
                </a:lnTo>
                <a:lnTo>
                  <a:pt x="1548" y="118"/>
                </a:lnTo>
                <a:lnTo>
                  <a:pt x="1525" y="86"/>
                </a:lnTo>
                <a:lnTo>
                  <a:pt x="1499" y="56"/>
                </a:lnTo>
                <a:lnTo>
                  <a:pt x="1477" y="36"/>
                </a:lnTo>
                <a:lnTo>
                  <a:pt x="1458" y="22"/>
                </a:lnTo>
                <a:lnTo>
                  <a:pt x="1433" y="6"/>
                </a:lnTo>
                <a:lnTo>
                  <a:pt x="1408" y="4"/>
                </a:lnTo>
              </a:path>
            </a:pathLst>
          </a:cu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9016" name="Freeform 8"/>
          <p:cNvSpPr>
            <a:spLocks noChangeArrowheads="1"/>
          </p:cNvSpPr>
          <p:nvPr/>
        </p:nvSpPr>
        <p:spPr bwMode="auto">
          <a:xfrm flipH="1">
            <a:off x="4551363" y="4935538"/>
            <a:ext cx="42862" cy="1920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005"/>
              </a:cxn>
            </a:cxnLst>
            <a:rect l="0" t="0" r="r" b="b"/>
            <a:pathLst>
              <a:path w="1" h="2005">
                <a:moveTo>
                  <a:pt x="0" y="0"/>
                </a:moveTo>
                <a:lnTo>
                  <a:pt x="0" y="2005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017" name="Freeform 9"/>
          <p:cNvSpPr>
            <a:spLocks/>
          </p:cNvSpPr>
          <p:nvPr/>
        </p:nvSpPr>
        <p:spPr bwMode="auto">
          <a:xfrm>
            <a:off x="2333625" y="3109913"/>
            <a:ext cx="1566863" cy="1895475"/>
          </a:xfrm>
          <a:custGeom>
            <a:avLst/>
            <a:gdLst/>
            <a:ahLst/>
            <a:cxnLst>
              <a:cxn ang="0">
                <a:pos x="987" y="270"/>
              </a:cxn>
              <a:cxn ang="0">
                <a:pos x="987" y="1023"/>
              </a:cxn>
              <a:cxn ang="0">
                <a:pos x="987" y="1047"/>
              </a:cxn>
              <a:cxn ang="0">
                <a:pos x="987" y="1083"/>
              </a:cxn>
              <a:cxn ang="0">
                <a:pos x="987" y="1107"/>
              </a:cxn>
              <a:cxn ang="0">
                <a:pos x="987" y="1131"/>
              </a:cxn>
              <a:cxn ang="0">
                <a:pos x="987" y="1149"/>
              </a:cxn>
              <a:cxn ang="0">
                <a:pos x="987" y="1173"/>
              </a:cxn>
              <a:cxn ang="0">
                <a:pos x="987" y="1194"/>
              </a:cxn>
              <a:cxn ang="0">
                <a:pos x="6" y="1194"/>
              </a:cxn>
              <a:cxn ang="0">
                <a:pos x="3" y="1185"/>
              </a:cxn>
              <a:cxn ang="0">
                <a:pos x="3" y="1179"/>
              </a:cxn>
              <a:cxn ang="0">
                <a:pos x="0" y="1170"/>
              </a:cxn>
              <a:cxn ang="0">
                <a:pos x="0" y="1152"/>
              </a:cxn>
              <a:cxn ang="0">
                <a:pos x="0" y="1158"/>
              </a:cxn>
              <a:cxn ang="0">
                <a:pos x="3" y="1158"/>
              </a:cxn>
              <a:cxn ang="0">
                <a:pos x="9" y="1149"/>
              </a:cxn>
              <a:cxn ang="0">
                <a:pos x="27" y="1140"/>
              </a:cxn>
              <a:cxn ang="0">
                <a:pos x="42" y="1137"/>
              </a:cxn>
              <a:cxn ang="0">
                <a:pos x="87" y="1125"/>
              </a:cxn>
              <a:cxn ang="0">
                <a:pos x="189" y="1089"/>
              </a:cxn>
              <a:cxn ang="0">
                <a:pos x="273" y="1062"/>
              </a:cxn>
              <a:cxn ang="0">
                <a:pos x="387" y="1011"/>
              </a:cxn>
              <a:cxn ang="0">
                <a:pos x="495" y="957"/>
              </a:cxn>
              <a:cxn ang="0">
                <a:pos x="597" y="885"/>
              </a:cxn>
              <a:cxn ang="0">
                <a:pos x="678" y="798"/>
              </a:cxn>
              <a:cxn ang="0">
                <a:pos x="747" y="678"/>
              </a:cxn>
              <a:cxn ang="0">
                <a:pos x="816" y="540"/>
              </a:cxn>
              <a:cxn ang="0">
                <a:pos x="870" y="402"/>
              </a:cxn>
              <a:cxn ang="0">
                <a:pos x="900" y="306"/>
              </a:cxn>
              <a:cxn ang="0">
                <a:pos x="933" y="201"/>
              </a:cxn>
              <a:cxn ang="0">
                <a:pos x="954" y="99"/>
              </a:cxn>
              <a:cxn ang="0">
                <a:pos x="987" y="0"/>
              </a:cxn>
            </a:cxnLst>
            <a:rect l="0" t="0" r="r" b="b"/>
            <a:pathLst>
              <a:path w="987" h="1194">
                <a:moveTo>
                  <a:pt x="987" y="270"/>
                </a:moveTo>
                <a:lnTo>
                  <a:pt x="987" y="1023"/>
                </a:lnTo>
                <a:lnTo>
                  <a:pt x="987" y="1047"/>
                </a:lnTo>
                <a:lnTo>
                  <a:pt x="987" y="1083"/>
                </a:lnTo>
                <a:lnTo>
                  <a:pt x="987" y="1107"/>
                </a:lnTo>
                <a:lnTo>
                  <a:pt x="987" y="1131"/>
                </a:lnTo>
                <a:lnTo>
                  <a:pt x="987" y="1149"/>
                </a:lnTo>
                <a:lnTo>
                  <a:pt x="987" y="1173"/>
                </a:lnTo>
                <a:lnTo>
                  <a:pt x="987" y="1194"/>
                </a:lnTo>
                <a:lnTo>
                  <a:pt x="6" y="1194"/>
                </a:lnTo>
                <a:lnTo>
                  <a:pt x="3" y="1185"/>
                </a:lnTo>
                <a:lnTo>
                  <a:pt x="3" y="1179"/>
                </a:lnTo>
                <a:lnTo>
                  <a:pt x="0" y="1170"/>
                </a:lnTo>
                <a:lnTo>
                  <a:pt x="0" y="1152"/>
                </a:lnTo>
                <a:lnTo>
                  <a:pt x="0" y="1158"/>
                </a:lnTo>
                <a:lnTo>
                  <a:pt x="3" y="1158"/>
                </a:lnTo>
                <a:lnTo>
                  <a:pt x="9" y="1149"/>
                </a:lnTo>
                <a:lnTo>
                  <a:pt x="27" y="1140"/>
                </a:lnTo>
                <a:lnTo>
                  <a:pt x="42" y="1137"/>
                </a:lnTo>
                <a:lnTo>
                  <a:pt x="87" y="1125"/>
                </a:lnTo>
                <a:lnTo>
                  <a:pt x="189" y="1089"/>
                </a:lnTo>
                <a:lnTo>
                  <a:pt x="273" y="1062"/>
                </a:lnTo>
                <a:lnTo>
                  <a:pt x="387" y="1011"/>
                </a:lnTo>
                <a:lnTo>
                  <a:pt x="495" y="957"/>
                </a:lnTo>
                <a:lnTo>
                  <a:pt x="597" y="885"/>
                </a:lnTo>
                <a:lnTo>
                  <a:pt x="678" y="798"/>
                </a:lnTo>
                <a:lnTo>
                  <a:pt x="747" y="678"/>
                </a:lnTo>
                <a:lnTo>
                  <a:pt x="816" y="540"/>
                </a:lnTo>
                <a:lnTo>
                  <a:pt x="870" y="402"/>
                </a:lnTo>
                <a:lnTo>
                  <a:pt x="900" y="306"/>
                </a:lnTo>
                <a:lnTo>
                  <a:pt x="933" y="201"/>
                </a:lnTo>
                <a:lnTo>
                  <a:pt x="954" y="99"/>
                </a:lnTo>
                <a:lnTo>
                  <a:pt x="987" y="0"/>
                </a:lnTo>
              </a:path>
            </a:pathLst>
          </a:custGeom>
          <a:gradFill rotWithShape="0">
            <a:gsLst>
              <a:gs pos="0">
                <a:srgbClr val="00A2DC"/>
              </a:gs>
              <a:gs pos="100000">
                <a:srgbClr val="00A2DC">
                  <a:gamma/>
                  <a:shade val="46275"/>
                  <a:invGamma/>
                </a:srgbClr>
              </a:gs>
            </a:gsLst>
            <a:lin ang="0" scaled="1"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99018" name="Group 10"/>
          <p:cNvGrpSpPr>
            <a:grpSpLocks/>
          </p:cNvGrpSpPr>
          <p:nvPr/>
        </p:nvGrpSpPr>
        <p:grpSpPr bwMode="auto">
          <a:xfrm>
            <a:off x="2239963" y="1868488"/>
            <a:ext cx="4759325" cy="2952750"/>
            <a:chOff x="1195" y="1177"/>
            <a:chExt cx="2998" cy="1860"/>
          </a:xfrm>
        </p:grpSpPr>
        <p:sp>
          <p:nvSpPr>
            <p:cNvPr id="299019" name="Arc 11"/>
            <p:cNvSpPr>
              <a:spLocks/>
            </p:cNvSpPr>
            <p:nvPr/>
          </p:nvSpPr>
          <p:spPr bwMode="auto">
            <a:xfrm rot="4500000">
              <a:off x="2955" y="2310"/>
              <a:ext cx="806" cy="270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9428 w 19428"/>
                <a:gd name="T1" fmla="*/ 9440 h 21600"/>
                <a:gd name="T2" fmla="*/ 0 w 19428"/>
                <a:gd name="T3" fmla="*/ 21600 h 21600"/>
                <a:gd name="T4" fmla="*/ 0 w 1942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28" h="21600" fill="none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</a:path>
                <a:path w="19428" h="21600" stroke="0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020" name="Arc 12"/>
            <p:cNvSpPr>
              <a:spLocks/>
            </p:cNvSpPr>
            <p:nvPr/>
          </p:nvSpPr>
          <p:spPr bwMode="auto">
            <a:xfrm rot="720000">
              <a:off x="3466" y="2872"/>
              <a:ext cx="727" cy="165"/>
            </a:xfrm>
            <a:custGeom>
              <a:avLst/>
              <a:gdLst>
                <a:gd name="G0" fmla="+- 21038 0 0"/>
                <a:gd name="G1" fmla="+- 0 0 0"/>
                <a:gd name="G2" fmla="+- 21600 0 0"/>
                <a:gd name="T0" fmla="*/ 18899 w 21038"/>
                <a:gd name="T1" fmla="*/ 21494 h 21494"/>
                <a:gd name="T2" fmla="*/ 0 w 21038"/>
                <a:gd name="T3" fmla="*/ 4895 h 21494"/>
                <a:gd name="T4" fmla="*/ 21038 w 21038"/>
                <a:gd name="T5" fmla="*/ 0 h 21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8" h="21494" fill="none" extrusionOk="0">
                  <a:moveTo>
                    <a:pt x="18899" y="21493"/>
                  </a:moveTo>
                  <a:cubicBezTo>
                    <a:pt x="9695" y="20577"/>
                    <a:pt x="2096" y="13903"/>
                    <a:pt x="-1" y="4895"/>
                  </a:cubicBezTo>
                </a:path>
                <a:path w="21038" h="21494" stroke="0" extrusionOk="0">
                  <a:moveTo>
                    <a:pt x="18899" y="21493"/>
                  </a:moveTo>
                  <a:cubicBezTo>
                    <a:pt x="9695" y="20577"/>
                    <a:pt x="2096" y="13903"/>
                    <a:pt x="-1" y="4895"/>
                  </a:cubicBezTo>
                  <a:lnTo>
                    <a:pt x="21038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021" name="Arc 13"/>
            <p:cNvSpPr>
              <a:spLocks/>
            </p:cNvSpPr>
            <p:nvPr/>
          </p:nvSpPr>
          <p:spPr bwMode="auto">
            <a:xfrm rot="6300000">
              <a:off x="1950" y="1543"/>
              <a:ext cx="956" cy="224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022" name="Arc 14"/>
            <p:cNvSpPr>
              <a:spLocks/>
            </p:cNvSpPr>
            <p:nvPr/>
          </p:nvSpPr>
          <p:spPr bwMode="auto">
            <a:xfrm rot="16980000">
              <a:off x="1574" y="2304"/>
              <a:ext cx="790" cy="284"/>
            </a:xfrm>
            <a:custGeom>
              <a:avLst/>
              <a:gdLst>
                <a:gd name="G0" fmla="+- 19433 0 0"/>
                <a:gd name="G1" fmla="+- 0 0 0"/>
                <a:gd name="G2" fmla="+- 21600 0 0"/>
                <a:gd name="T0" fmla="*/ 19433 w 19433"/>
                <a:gd name="T1" fmla="*/ 21600 h 21600"/>
                <a:gd name="T2" fmla="*/ 0 w 19433"/>
                <a:gd name="T3" fmla="*/ 9430 h 21600"/>
                <a:gd name="T4" fmla="*/ 19433 w 1943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33" h="21600" fill="none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</a:path>
                <a:path w="19433" h="21600" stroke="0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  <a:lnTo>
                    <a:pt x="19433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023" name="Arc 15"/>
            <p:cNvSpPr>
              <a:spLocks/>
            </p:cNvSpPr>
            <p:nvPr/>
          </p:nvSpPr>
          <p:spPr bwMode="auto">
            <a:xfrm rot="15300000">
              <a:off x="2411" y="1545"/>
              <a:ext cx="957" cy="225"/>
            </a:xfrm>
            <a:custGeom>
              <a:avLst/>
              <a:gdLst>
                <a:gd name="G0" fmla="+- 0 0 0"/>
                <a:gd name="G1" fmla="+- 96 0 0"/>
                <a:gd name="G2" fmla="+- 21600 0 0"/>
                <a:gd name="T0" fmla="*/ 21600 w 21600"/>
                <a:gd name="T1" fmla="*/ 0 h 21696"/>
                <a:gd name="T2" fmla="*/ 0 w 21600"/>
                <a:gd name="T3" fmla="*/ 21696 h 21696"/>
                <a:gd name="T4" fmla="*/ 0 w 21600"/>
                <a:gd name="T5" fmla="*/ 96 h 2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96" fill="none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</a:path>
                <a:path w="21600" h="21696" stroke="0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  <a:lnTo>
                    <a:pt x="0" y="96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024" name="Arc 16"/>
            <p:cNvSpPr>
              <a:spLocks/>
            </p:cNvSpPr>
            <p:nvPr/>
          </p:nvSpPr>
          <p:spPr bwMode="auto">
            <a:xfrm rot="20700000">
              <a:off x="1195" y="2859"/>
              <a:ext cx="697" cy="164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0693 w 20693"/>
                <a:gd name="T1" fmla="*/ 6194 h 21576"/>
                <a:gd name="T2" fmla="*/ 1014 w 20693"/>
                <a:gd name="T3" fmla="*/ 21576 h 21576"/>
                <a:gd name="T4" fmla="*/ 0 w 20693"/>
                <a:gd name="T5" fmla="*/ 0 h 2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93" h="21576" fill="none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</a:path>
                <a:path w="20693" h="21576" stroke="0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9025" name="Freeform 17"/>
          <p:cNvSpPr>
            <a:spLocks noChangeArrowheads="1"/>
          </p:cNvSpPr>
          <p:nvPr/>
        </p:nvSpPr>
        <p:spPr bwMode="auto">
          <a:xfrm>
            <a:off x="3902075" y="3076575"/>
            <a:ext cx="42863" cy="2003425"/>
          </a:xfrm>
          <a:custGeom>
            <a:avLst/>
            <a:gdLst/>
            <a:ahLst/>
            <a:cxnLst>
              <a:cxn ang="0">
                <a:pos x="0" y="1226"/>
              </a:cxn>
              <a:cxn ang="0">
                <a:pos x="0" y="0"/>
              </a:cxn>
            </a:cxnLst>
            <a:rect l="0" t="0" r="r" b="b"/>
            <a:pathLst>
              <a:path w="1" h="1226">
                <a:moveTo>
                  <a:pt x="0" y="122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026" name="Line 18"/>
          <p:cNvSpPr>
            <a:spLocks noChangeShapeType="1"/>
          </p:cNvSpPr>
          <p:nvPr/>
        </p:nvSpPr>
        <p:spPr bwMode="auto">
          <a:xfrm>
            <a:off x="3206750" y="3905250"/>
            <a:ext cx="33020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027" name="AutoShape 19"/>
          <p:cNvSpPr>
            <a:spLocks noChangeArrowheads="1"/>
          </p:cNvSpPr>
          <p:nvPr/>
        </p:nvSpPr>
        <p:spPr bwMode="auto">
          <a:xfrm rot="5400000">
            <a:off x="1171575" y="35369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9171" name="Object 163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67563" y="4870450"/>
          <a:ext cx="27305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82" name="Equation" r:id="rId4" imgW="176040" imgH="228600" progId="Equation.DSMT4">
                  <p:embed/>
                </p:oleObj>
              </mc:Choice>
              <mc:Fallback>
                <p:oleObj name="Equation" r:id="rId4" imgW="176040" imgH="22860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7563" y="4870450"/>
                        <a:ext cx="27305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9172" name="Group 164"/>
          <p:cNvGrpSpPr>
            <a:grpSpLocks/>
          </p:cNvGrpSpPr>
          <p:nvPr/>
        </p:nvGrpSpPr>
        <p:grpSpPr bwMode="auto">
          <a:xfrm>
            <a:off x="1630363" y="1890713"/>
            <a:ext cx="1833562" cy="1187450"/>
            <a:chOff x="1087" y="1119"/>
            <a:chExt cx="1155" cy="748"/>
          </a:xfrm>
        </p:grpSpPr>
        <p:sp>
          <p:nvSpPr>
            <p:cNvPr id="299173" name="Text Box 165"/>
            <p:cNvSpPr txBox="1">
              <a:spLocks noChangeArrowheads="1"/>
            </p:cNvSpPr>
            <p:nvPr/>
          </p:nvSpPr>
          <p:spPr bwMode="auto">
            <a:xfrm>
              <a:off x="1087" y="1119"/>
              <a:ext cx="1155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Distribution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of     </a:t>
              </a:r>
            </a:p>
          </p:txBody>
        </p:sp>
        <p:graphicFrame>
          <p:nvGraphicFramePr>
            <p:cNvPr id="299174" name="Object 166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676" y="1673"/>
            <a:ext cx="120" cy="1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8483" name="Equation" r:id="rId6" imgW="176040" imgH="228600" progId="Equation.DSMT4">
                    <p:embed/>
                  </p:oleObj>
                </mc:Choice>
                <mc:Fallback>
                  <p:oleObj name="Equation" r:id="rId6" imgW="176040" imgH="22860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6" y="1673"/>
                          <a:ext cx="120" cy="1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99175" name="Object 167">
            <a:hlinkClick r:id="" action="ppaction://ole?verb=0"/>
          </p:cNvPr>
          <p:cNvGraphicFramePr>
            <a:graphicFrameLocks/>
          </p:cNvGraphicFramePr>
          <p:nvPr/>
        </p:nvGraphicFramePr>
        <p:xfrm>
          <a:off x="5592763" y="2027238"/>
          <a:ext cx="12938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84" name="Equation" r:id="rId8" imgW="583920" imgH="215640" progId="Equation.DSMT4">
                  <p:embed/>
                </p:oleObj>
              </mc:Choice>
              <mc:Fallback>
                <p:oleObj name="Equation" r:id="rId8" imgW="583920" imgH="2156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2763" y="2027238"/>
                        <a:ext cx="1293812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9176" name="Group 168"/>
          <p:cNvGrpSpPr>
            <a:grpSpLocks/>
          </p:cNvGrpSpPr>
          <p:nvPr/>
        </p:nvGrpSpPr>
        <p:grpSpPr bwMode="auto">
          <a:xfrm>
            <a:off x="685800" y="166688"/>
            <a:ext cx="7772400" cy="814387"/>
            <a:chOff x="432" y="33"/>
            <a:chExt cx="4896" cy="513"/>
          </a:xfrm>
        </p:grpSpPr>
        <p:sp>
          <p:nvSpPr>
            <p:cNvPr id="299177" name="Rectangle 169"/>
            <p:cNvSpPr>
              <a:spLocks noChangeArrowheads="1"/>
            </p:cNvSpPr>
            <p:nvPr/>
          </p:nvSpPr>
          <p:spPr bwMode="auto">
            <a:xfrm>
              <a:off x="432" y="3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</a:t>
              </a:r>
            </a:p>
          </p:txBody>
        </p:sp>
        <p:graphicFrame>
          <p:nvGraphicFramePr>
            <p:cNvPr id="299178" name="Object 170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155" y="228"/>
            <a:ext cx="180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8485" name="Equation" r:id="rId10" imgW="176040" imgH="228600" progId="Equation.2">
                    <p:embed/>
                  </p:oleObj>
                </mc:Choice>
                <mc:Fallback>
                  <p:oleObj name="Equation" r:id="rId10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5" y="228"/>
                          <a:ext cx="180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9179" name="Rectangle 171"/>
          <p:cNvSpPr>
            <a:spLocks noChangeArrowheads="1"/>
          </p:cNvSpPr>
          <p:nvPr/>
        </p:nvSpPr>
        <p:spPr bwMode="auto">
          <a:xfrm>
            <a:off x="687388" y="1095375"/>
            <a:ext cx="7772400" cy="604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</p:spTree>
    <p:extLst>
      <p:ext uri="{BB962C8B-B14F-4D97-AF65-F5344CB8AC3E}">
        <p14:creationId xmlns:p14="http://schemas.microsoft.com/office/powerpoint/2010/main" val="3792373909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990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9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9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299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500"/>
                                        <p:tgtEl>
                                          <p:spTgt spid="29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9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299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299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99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29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8" dur="500"/>
                                        <p:tgtEl>
                                          <p:spTgt spid="299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299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500"/>
                            </p:stCondLst>
                            <p:childTnLst>
                              <p:par>
                                <p:cTn id="54" presetID="1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6" dur="500"/>
                                        <p:tgtEl>
                                          <p:spTgt spid="299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3000"/>
                            </p:stCondLst>
                            <p:childTnLst>
                              <p:par>
                                <p:cTn id="58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0" dur="500"/>
                                        <p:tgtEl>
                                          <p:spTgt spid="299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62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9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9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9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9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0" grpId="0" animBg="1" autoUpdateAnimBg="0"/>
      <p:bldP spid="299011" grpId="0" autoUpdateAnimBg="0"/>
      <p:bldP spid="299012" grpId="0" autoUpdateAnimBg="0"/>
      <p:bldP spid="299013" grpId="0" animBg="1"/>
      <p:bldP spid="299014" grpId="0" autoUpdateAnimBg="0"/>
      <p:bldP spid="299015" grpId="0" animBg="1"/>
      <p:bldP spid="299016" grpId="0" animBg="1"/>
      <p:bldP spid="299017" grpId="0" animBg="1"/>
      <p:bldP spid="299025" grpId="0" animBg="1"/>
      <p:bldP spid="299026" grpId="0" animBg="1"/>
      <p:bldP spid="29902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ChangeArrowheads="1"/>
          </p:cNvSpPr>
          <p:nvPr/>
        </p:nvSpPr>
        <p:spPr bwMode="auto">
          <a:xfrm>
            <a:off x="2819400" y="5402255"/>
            <a:ext cx="3752850" cy="649287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1059" name="Group 3"/>
          <p:cNvGrpSpPr>
            <a:grpSpLocks/>
          </p:cNvGrpSpPr>
          <p:nvPr/>
        </p:nvGrpSpPr>
        <p:grpSpPr bwMode="auto">
          <a:xfrm>
            <a:off x="3057525" y="5494330"/>
            <a:ext cx="3259138" cy="457200"/>
            <a:chOff x="1818" y="3165"/>
            <a:chExt cx="2053" cy="288"/>
          </a:xfrm>
        </p:grpSpPr>
        <p:sp>
          <p:nvSpPr>
            <p:cNvPr id="301060" name="Text Box 4"/>
            <p:cNvSpPr txBox="1">
              <a:spLocks noChangeArrowheads="1"/>
            </p:cNvSpPr>
            <p:nvPr/>
          </p:nvSpPr>
          <p:spPr bwMode="auto">
            <a:xfrm>
              <a:off x="1818" y="3165"/>
              <a:ext cx="2053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P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(.67 </a:t>
              </a:r>
              <a:r>
                <a:rPr lang="en-US" sz="24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&lt;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</a:t>
              </a:r>
              <a:r>
                <a:rPr lang="en-US" sz="2400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&lt;</a:t>
              </a: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.77) = .4582</a:t>
              </a:r>
            </a:p>
          </p:txBody>
        </p:sp>
        <p:graphicFrame>
          <p:nvGraphicFramePr>
            <p:cNvPr id="301061" name="Object 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511" y="3258"/>
            <a:ext cx="148" cy="1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9506" name="Equation" r:id="rId4" imgW="176040" imgH="228600" progId="Equation.2">
                    <p:embed/>
                  </p:oleObj>
                </mc:Choice>
                <mc:Fallback>
                  <p:oleObj name="Equation" r:id="rId4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1" y="3258"/>
                          <a:ext cx="148" cy="1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1205" name="Text Box 149"/>
          <p:cNvSpPr txBox="1">
            <a:spLocks noChangeArrowheads="1"/>
          </p:cNvSpPr>
          <p:nvPr/>
        </p:nvSpPr>
        <p:spPr bwMode="auto">
          <a:xfrm>
            <a:off x="1039813" y="1582738"/>
            <a:ext cx="7485062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Step 5: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Calculate the area under the curve between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	  the lower and upper endpoints of the interval.</a:t>
            </a:r>
          </a:p>
        </p:txBody>
      </p:sp>
      <p:sp>
        <p:nvSpPr>
          <p:cNvPr id="301206" name="Text Box 150"/>
          <p:cNvSpPr txBox="1">
            <a:spLocks noChangeArrowheads="1"/>
          </p:cNvSpPr>
          <p:nvPr/>
        </p:nvSpPr>
        <p:spPr bwMode="auto">
          <a:xfrm>
            <a:off x="2325688" y="2439988"/>
            <a:ext cx="54848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(-.61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.61) =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.61)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MT Symbol" pitchFamily="82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z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-.61)</a:t>
            </a:r>
          </a:p>
        </p:txBody>
      </p:sp>
      <p:sp>
        <p:nvSpPr>
          <p:cNvPr id="301207" name="Text Box 151"/>
          <p:cNvSpPr txBox="1">
            <a:spLocks noChangeArrowheads="1"/>
          </p:cNvSpPr>
          <p:nvPr/>
        </p:nvSpPr>
        <p:spPr bwMode="auto">
          <a:xfrm>
            <a:off x="4476750" y="2878138"/>
            <a:ext cx="21351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= .7291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MT Symbol" pitchFamily="82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.2709</a:t>
            </a:r>
          </a:p>
        </p:txBody>
      </p:sp>
      <p:sp>
        <p:nvSpPr>
          <p:cNvPr id="301208" name="Text Box 152"/>
          <p:cNvSpPr txBox="1">
            <a:spLocks noChangeArrowheads="1"/>
          </p:cNvSpPr>
          <p:nvPr/>
        </p:nvSpPr>
        <p:spPr bwMode="auto">
          <a:xfrm>
            <a:off x="4483100" y="3278188"/>
            <a:ext cx="12065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=  .4582</a:t>
            </a:r>
          </a:p>
        </p:txBody>
      </p:sp>
      <p:sp>
        <p:nvSpPr>
          <p:cNvPr id="301209" name="Text Box 153"/>
          <p:cNvSpPr txBox="1">
            <a:spLocks noChangeArrowheads="1"/>
          </p:cNvSpPr>
          <p:nvPr/>
        </p:nvSpPr>
        <p:spPr bwMode="auto">
          <a:xfrm>
            <a:off x="971550" y="3716338"/>
            <a:ext cx="7851829" cy="15696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We could have also computed it as 2(.7291-.5) = .4582</a:t>
            </a:r>
          </a:p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probability that the sample proportion of applicants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wanting on-campus housing will be within +/-.05 of the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actual population proportion :</a:t>
            </a:r>
          </a:p>
        </p:txBody>
      </p:sp>
      <p:sp>
        <p:nvSpPr>
          <p:cNvPr id="301210" name="AutoShape 154"/>
          <p:cNvSpPr>
            <a:spLocks noChangeArrowheads="1"/>
          </p:cNvSpPr>
          <p:nvPr/>
        </p:nvSpPr>
        <p:spPr bwMode="auto">
          <a:xfrm rot="5400000">
            <a:off x="733425" y="16954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1211" name="AutoShape 155"/>
          <p:cNvSpPr>
            <a:spLocks noChangeArrowheads="1"/>
          </p:cNvSpPr>
          <p:nvPr/>
        </p:nvSpPr>
        <p:spPr bwMode="auto">
          <a:xfrm rot="5400000">
            <a:off x="1952625" y="25527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1212" name="Group 156"/>
          <p:cNvGrpSpPr>
            <a:grpSpLocks/>
          </p:cNvGrpSpPr>
          <p:nvPr/>
        </p:nvGrpSpPr>
        <p:grpSpPr bwMode="auto">
          <a:xfrm>
            <a:off x="685800" y="166688"/>
            <a:ext cx="7772400" cy="814387"/>
            <a:chOff x="432" y="33"/>
            <a:chExt cx="4896" cy="513"/>
          </a:xfrm>
        </p:grpSpPr>
        <p:sp>
          <p:nvSpPr>
            <p:cNvPr id="301213" name="Rectangle 157"/>
            <p:cNvSpPr>
              <a:spLocks noChangeArrowheads="1"/>
            </p:cNvSpPr>
            <p:nvPr/>
          </p:nvSpPr>
          <p:spPr bwMode="auto">
            <a:xfrm>
              <a:off x="432" y="3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</a:t>
              </a:r>
            </a:p>
          </p:txBody>
        </p:sp>
        <p:graphicFrame>
          <p:nvGraphicFramePr>
            <p:cNvPr id="301214" name="Object 158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155" y="228"/>
            <a:ext cx="180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9507" name="Equation" r:id="rId6" imgW="176040" imgH="228600" progId="Equation.2">
                    <p:embed/>
                  </p:oleObj>
                </mc:Choice>
                <mc:Fallback>
                  <p:oleObj name="Equation" r:id="rId6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5" y="228"/>
                          <a:ext cx="180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1215" name="Rectangle 159"/>
          <p:cNvSpPr>
            <a:spLocks noChangeArrowheads="1"/>
          </p:cNvSpPr>
          <p:nvPr/>
        </p:nvSpPr>
        <p:spPr bwMode="auto">
          <a:xfrm>
            <a:off x="687388" y="1095375"/>
            <a:ext cx="7772400" cy="604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</p:spTree>
    <p:extLst>
      <p:ext uri="{BB962C8B-B14F-4D97-AF65-F5344CB8AC3E}">
        <p14:creationId xmlns:p14="http://schemas.microsoft.com/office/powerpoint/2010/main" val="199532901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012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0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3012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1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1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7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1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1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1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1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" dur="500"/>
                                        <p:tgtEl>
                                          <p:spTgt spid="30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0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500"/>
                            </p:stCondLst>
                            <p:childTnLst>
                              <p:par>
                                <p:cTn id="42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1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1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8" grpId="0" animBg="1"/>
      <p:bldP spid="301205" grpId="0" autoUpdateAnimBg="0"/>
      <p:bldP spid="301206" grpId="0" autoUpdateAnimBg="0"/>
      <p:bldP spid="301207" grpId="0" autoUpdateAnimBg="0"/>
      <p:bldP spid="301208" grpId="0" autoUpdateAnimBg="0"/>
      <p:bldP spid="301209" grpId="0" autoUpdateAnimBg="0"/>
      <p:bldP spid="301210" grpId="0" animBg="1"/>
      <p:bldP spid="301211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249" name="Rectangle 145"/>
          <p:cNvSpPr>
            <a:spLocks noChangeArrowheads="1"/>
          </p:cNvSpPr>
          <p:nvPr/>
        </p:nvSpPr>
        <p:spPr bwMode="auto">
          <a:xfrm>
            <a:off x="1428750" y="1689100"/>
            <a:ext cx="6343650" cy="40005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03250" name="Freeform 146"/>
          <p:cNvSpPr>
            <a:spLocks/>
          </p:cNvSpPr>
          <p:nvPr/>
        </p:nvSpPr>
        <p:spPr bwMode="auto">
          <a:xfrm>
            <a:off x="2347913" y="1952625"/>
            <a:ext cx="4484687" cy="3048000"/>
          </a:xfrm>
          <a:custGeom>
            <a:avLst/>
            <a:gdLst/>
            <a:ahLst/>
            <a:cxnLst>
              <a:cxn ang="0">
                <a:pos x="1335" y="15"/>
              </a:cxn>
              <a:cxn ang="0">
                <a:pos x="1245" y="108"/>
              </a:cxn>
              <a:cxn ang="0">
                <a:pos x="1184" y="213"/>
              </a:cxn>
              <a:cxn ang="0">
                <a:pos x="1128" y="317"/>
              </a:cxn>
              <a:cxn ang="0">
                <a:pos x="1079" y="431"/>
              </a:cxn>
              <a:cxn ang="0">
                <a:pos x="1041" y="531"/>
              </a:cxn>
              <a:cxn ang="0">
                <a:pos x="1005" y="635"/>
              </a:cxn>
              <a:cxn ang="0">
                <a:pos x="968" y="747"/>
              </a:cxn>
              <a:cxn ang="0">
                <a:pos x="931" y="866"/>
              </a:cxn>
              <a:cxn ang="0">
                <a:pos x="905" y="982"/>
              </a:cxn>
              <a:cxn ang="0">
                <a:pos x="877" y="1074"/>
              </a:cxn>
              <a:cxn ang="0">
                <a:pos x="837" y="1194"/>
              </a:cxn>
              <a:cxn ang="0">
                <a:pos x="793" y="1292"/>
              </a:cxn>
              <a:cxn ang="0">
                <a:pos x="737" y="1414"/>
              </a:cxn>
              <a:cxn ang="0">
                <a:pos x="667" y="1524"/>
              </a:cxn>
              <a:cxn ang="0">
                <a:pos x="585" y="1620"/>
              </a:cxn>
              <a:cxn ang="0">
                <a:pos x="489" y="1686"/>
              </a:cxn>
              <a:cxn ang="0">
                <a:pos x="373" y="1748"/>
              </a:cxn>
              <a:cxn ang="0">
                <a:pos x="273" y="1788"/>
              </a:cxn>
              <a:cxn ang="0">
                <a:pos x="181" y="1824"/>
              </a:cxn>
              <a:cxn ang="0">
                <a:pos x="57" y="1864"/>
              </a:cxn>
              <a:cxn ang="0">
                <a:pos x="0" y="1889"/>
              </a:cxn>
              <a:cxn ang="0">
                <a:pos x="2825" y="1890"/>
              </a:cxn>
              <a:cxn ang="0">
                <a:pos x="2745" y="1852"/>
              </a:cxn>
              <a:cxn ang="0">
                <a:pos x="2649" y="1824"/>
              </a:cxn>
              <a:cxn ang="0">
                <a:pos x="2517" y="1778"/>
              </a:cxn>
              <a:cxn ang="0">
                <a:pos x="2389" y="1726"/>
              </a:cxn>
              <a:cxn ang="0">
                <a:pos x="2297" y="1678"/>
              </a:cxn>
              <a:cxn ang="0">
                <a:pos x="2245" y="1638"/>
              </a:cxn>
              <a:cxn ang="0">
                <a:pos x="2175" y="1568"/>
              </a:cxn>
              <a:cxn ang="0">
                <a:pos x="2096" y="1454"/>
              </a:cxn>
              <a:cxn ang="0">
                <a:pos x="2045" y="1362"/>
              </a:cxn>
              <a:cxn ang="0">
                <a:pos x="2003" y="1276"/>
              </a:cxn>
              <a:cxn ang="0">
                <a:pos x="1961" y="1180"/>
              </a:cxn>
              <a:cxn ang="0">
                <a:pos x="1925" y="1078"/>
              </a:cxn>
              <a:cxn ang="0">
                <a:pos x="1891" y="982"/>
              </a:cxn>
              <a:cxn ang="0">
                <a:pos x="1855" y="854"/>
              </a:cxn>
              <a:cxn ang="0">
                <a:pos x="1821" y="744"/>
              </a:cxn>
              <a:cxn ang="0">
                <a:pos x="1776" y="596"/>
              </a:cxn>
              <a:cxn ang="0">
                <a:pos x="1728" y="471"/>
              </a:cxn>
              <a:cxn ang="0">
                <a:pos x="1682" y="357"/>
              </a:cxn>
              <a:cxn ang="0">
                <a:pos x="1653" y="300"/>
              </a:cxn>
              <a:cxn ang="0">
                <a:pos x="1605" y="200"/>
              </a:cxn>
              <a:cxn ang="0">
                <a:pos x="1559" y="131"/>
              </a:cxn>
              <a:cxn ang="0">
                <a:pos x="1500" y="54"/>
              </a:cxn>
              <a:cxn ang="0">
                <a:pos x="1431" y="6"/>
              </a:cxn>
            </a:cxnLst>
            <a:rect l="0" t="0" r="r" b="b"/>
            <a:pathLst>
              <a:path w="2825" h="1920">
                <a:moveTo>
                  <a:pt x="1405" y="0"/>
                </a:moveTo>
                <a:lnTo>
                  <a:pt x="1371" y="0"/>
                </a:lnTo>
                <a:lnTo>
                  <a:pt x="1335" y="15"/>
                </a:lnTo>
                <a:lnTo>
                  <a:pt x="1301" y="44"/>
                </a:lnTo>
                <a:lnTo>
                  <a:pt x="1274" y="74"/>
                </a:lnTo>
                <a:lnTo>
                  <a:pt x="1245" y="108"/>
                </a:lnTo>
                <a:lnTo>
                  <a:pt x="1221" y="144"/>
                </a:lnTo>
                <a:lnTo>
                  <a:pt x="1203" y="174"/>
                </a:lnTo>
                <a:lnTo>
                  <a:pt x="1184" y="213"/>
                </a:lnTo>
                <a:lnTo>
                  <a:pt x="1164" y="246"/>
                </a:lnTo>
                <a:lnTo>
                  <a:pt x="1149" y="279"/>
                </a:lnTo>
                <a:lnTo>
                  <a:pt x="1128" y="317"/>
                </a:lnTo>
                <a:lnTo>
                  <a:pt x="1113" y="356"/>
                </a:lnTo>
                <a:lnTo>
                  <a:pt x="1095" y="395"/>
                </a:lnTo>
                <a:lnTo>
                  <a:pt x="1079" y="431"/>
                </a:lnTo>
                <a:lnTo>
                  <a:pt x="1067" y="467"/>
                </a:lnTo>
                <a:lnTo>
                  <a:pt x="1053" y="500"/>
                </a:lnTo>
                <a:lnTo>
                  <a:pt x="1041" y="531"/>
                </a:lnTo>
                <a:lnTo>
                  <a:pt x="1029" y="563"/>
                </a:lnTo>
                <a:lnTo>
                  <a:pt x="1016" y="602"/>
                </a:lnTo>
                <a:lnTo>
                  <a:pt x="1005" y="635"/>
                </a:lnTo>
                <a:lnTo>
                  <a:pt x="992" y="671"/>
                </a:lnTo>
                <a:lnTo>
                  <a:pt x="980" y="710"/>
                </a:lnTo>
                <a:lnTo>
                  <a:pt x="968" y="747"/>
                </a:lnTo>
                <a:lnTo>
                  <a:pt x="959" y="780"/>
                </a:lnTo>
                <a:lnTo>
                  <a:pt x="948" y="821"/>
                </a:lnTo>
                <a:lnTo>
                  <a:pt x="931" y="866"/>
                </a:lnTo>
                <a:lnTo>
                  <a:pt x="927" y="902"/>
                </a:lnTo>
                <a:lnTo>
                  <a:pt x="915" y="942"/>
                </a:lnTo>
                <a:lnTo>
                  <a:pt x="905" y="982"/>
                </a:lnTo>
                <a:lnTo>
                  <a:pt x="893" y="1014"/>
                </a:lnTo>
                <a:lnTo>
                  <a:pt x="885" y="1044"/>
                </a:lnTo>
                <a:lnTo>
                  <a:pt x="877" y="1074"/>
                </a:lnTo>
                <a:lnTo>
                  <a:pt x="865" y="1112"/>
                </a:lnTo>
                <a:lnTo>
                  <a:pt x="851" y="1154"/>
                </a:lnTo>
                <a:lnTo>
                  <a:pt x="837" y="1194"/>
                </a:lnTo>
                <a:lnTo>
                  <a:pt x="825" y="1226"/>
                </a:lnTo>
                <a:lnTo>
                  <a:pt x="805" y="1268"/>
                </a:lnTo>
                <a:lnTo>
                  <a:pt x="793" y="1292"/>
                </a:lnTo>
                <a:lnTo>
                  <a:pt x="777" y="1334"/>
                </a:lnTo>
                <a:lnTo>
                  <a:pt x="755" y="1376"/>
                </a:lnTo>
                <a:lnTo>
                  <a:pt x="737" y="1414"/>
                </a:lnTo>
                <a:lnTo>
                  <a:pt x="715" y="1454"/>
                </a:lnTo>
                <a:lnTo>
                  <a:pt x="693" y="1488"/>
                </a:lnTo>
                <a:lnTo>
                  <a:pt x="667" y="1524"/>
                </a:lnTo>
                <a:lnTo>
                  <a:pt x="641" y="1558"/>
                </a:lnTo>
                <a:lnTo>
                  <a:pt x="621" y="1584"/>
                </a:lnTo>
                <a:lnTo>
                  <a:pt x="585" y="1620"/>
                </a:lnTo>
                <a:lnTo>
                  <a:pt x="559" y="1638"/>
                </a:lnTo>
                <a:lnTo>
                  <a:pt x="531" y="1662"/>
                </a:lnTo>
                <a:lnTo>
                  <a:pt x="489" y="1686"/>
                </a:lnTo>
                <a:lnTo>
                  <a:pt x="443" y="1714"/>
                </a:lnTo>
                <a:lnTo>
                  <a:pt x="403" y="1732"/>
                </a:lnTo>
                <a:lnTo>
                  <a:pt x="373" y="1748"/>
                </a:lnTo>
                <a:lnTo>
                  <a:pt x="345" y="1764"/>
                </a:lnTo>
                <a:lnTo>
                  <a:pt x="309" y="1776"/>
                </a:lnTo>
                <a:lnTo>
                  <a:pt x="273" y="1788"/>
                </a:lnTo>
                <a:lnTo>
                  <a:pt x="251" y="1798"/>
                </a:lnTo>
                <a:lnTo>
                  <a:pt x="219" y="1806"/>
                </a:lnTo>
                <a:lnTo>
                  <a:pt x="181" y="1824"/>
                </a:lnTo>
                <a:lnTo>
                  <a:pt x="141" y="1836"/>
                </a:lnTo>
                <a:lnTo>
                  <a:pt x="93" y="1852"/>
                </a:lnTo>
                <a:lnTo>
                  <a:pt x="57" y="1864"/>
                </a:lnTo>
                <a:lnTo>
                  <a:pt x="27" y="1872"/>
                </a:lnTo>
                <a:lnTo>
                  <a:pt x="1" y="1878"/>
                </a:lnTo>
                <a:lnTo>
                  <a:pt x="0" y="1889"/>
                </a:lnTo>
                <a:lnTo>
                  <a:pt x="0" y="1920"/>
                </a:lnTo>
                <a:lnTo>
                  <a:pt x="2825" y="1918"/>
                </a:lnTo>
                <a:lnTo>
                  <a:pt x="2825" y="1890"/>
                </a:lnTo>
                <a:lnTo>
                  <a:pt x="2823" y="1874"/>
                </a:lnTo>
                <a:lnTo>
                  <a:pt x="2775" y="1862"/>
                </a:lnTo>
                <a:lnTo>
                  <a:pt x="2745" y="1852"/>
                </a:lnTo>
                <a:lnTo>
                  <a:pt x="2715" y="1846"/>
                </a:lnTo>
                <a:lnTo>
                  <a:pt x="2679" y="1834"/>
                </a:lnTo>
                <a:lnTo>
                  <a:pt x="2649" y="1824"/>
                </a:lnTo>
                <a:lnTo>
                  <a:pt x="2611" y="1814"/>
                </a:lnTo>
                <a:lnTo>
                  <a:pt x="2559" y="1796"/>
                </a:lnTo>
                <a:lnTo>
                  <a:pt x="2517" y="1778"/>
                </a:lnTo>
                <a:lnTo>
                  <a:pt x="2473" y="1764"/>
                </a:lnTo>
                <a:lnTo>
                  <a:pt x="2425" y="1742"/>
                </a:lnTo>
                <a:lnTo>
                  <a:pt x="2389" y="1726"/>
                </a:lnTo>
                <a:lnTo>
                  <a:pt x="2349" y="1708"/>
                </a:lnTo>
                <a:lnTo>
                  <a:pt x="2319" y="1694"/>
                </a:lnTo>
                <a:lnTo>
                  <a:pt x="2297" y="1678"/>
                </a:lnTo>
                <a:lnTo>
                  <a:pt x="2281" y="1670"/>
                </a:lnTo>
                <a:lnTo>
                  <a:pt x="2261" y="1656"/>
                </a:lnTo>
                <a:lnTo>
                  <a:pt x="2245" y="1638"/>
                </a:lnTo>
                <a:lnTo>
                  <a:pt x="2225" y="1620"/>
                </a:lnTo>
                <a:lnTo>
                  <a:pt x="2201" y="1598"/>
                </a:lnTo>
                <a:lnTo>
                  <a:pt x="2175" y="1568"/>
                </a:lnTo>
                <a:lnTo>
                  <a:pt x="2142" y="1526"/>
                </a:lnTo>
                <a:lnTo>
                  <a:pt x="2120" y="1491"/>
                </a:lnTo>
                <a:lnTo>
                  <a:pt x="2096" y="1454"/>
                </a:lnTo>
                <a:lnTo>
                  <a:pt x="2077" y="1424"/>
                </a:lnTo>
                <a:lnTo>
                  <a:pt x="2059" y="1390"/>
                </a:lnTo>
                <a:lnTo>
                  <a:pt x="2045" y="1362"/>
                </a:lnTo>
                <a:lnTo>
                  <a:pt x="2033" y="1338"/>
                </a:lnTo>
                <a:lnTo>
                  <a:pt x="2015" y="1308"/>
                </a:lnTo>
                <a:lnTo>
                  <a:pt x="2003" y="1276"/>
                </a:lnTo>
                <a:lnTo>
                  <a:pt x="1989" y="1248"/>
                </a:lnTo>
                <a:lnTo>
                  <a:pt x="1975" y="1218"/>
                </a:lnTo>
                <a:lnTo>
                  <a:pt x="1961" y="1180"/>
                </a:lnTo>
                <a:lnTo>
                  <a:pt x="1947" y="1136"/>
                </a:lnTo>
                <a:lnTo>
                  <a:pt x="1933" y="1108"/>
                </a:lnTo>
                <a:lnTo>
                  <a:pt x="1925" y="1078"/>
                </a:lnTo>
                <a:lnTo>
                  <a:pt x="1915" y="1048"/>
                </a:lnTo>
                <a:lnTo>
                  <a:pt x="1903" y="1016"/>
                </a:lnTo>
                <a:lnTo>
                  <a:pt x="1891" y="982"/>
                </a:lnTo>
                <a:lnTo>
                  <a:pt x="1879" y="936"/>
                </a:lnTo>
                <a:lnTo>
                  <a:pt x="1867" y="896"/>
                </a:lnTo>
                <a:lnTo>
                  <a:pt x="1855" y="854"/>
                </a:lnTo>
                <a:lnTo>
                  <a:pt x="1845" y="818"/>
                </a:lnTo>
                <a:lnTo>
                  <a:pt x="1839" y="794"/>
                </a:lnTo>
                <a:lnTo>
                  <a:pt x="1821" y="744"/>
                </a:lnTo>
                <a:lnTo>
                  <a:pt x="1809" y="708"/>
                </a:lnTo>
                <a:lnTo>
                  <a:pt x="1790" y="639"/>
                </a:lnTo>
                <a:lnTo>
                  <a:pt x="1776" y="596"/>
                </a:lnTo>
                <a:lnTo>
                  <a:pt x="1760" y="554"/>
                </a:lnTo>
                <a:lnTo>
                  <a:pt x="1745" y="515"/>
                </a:lnTo>
                <a:lnTo>
                  <a:pt x="1728" y="471"/>
                </a:lnTo>
                <a:lnTo>
                  <a:pt x="1713" y="426"/>
                </a:lnTo>
                <a:lnTo>
                  <a:pt x="1701" y="404"/>
                </a:lnTo>
                <a:lnTo>
                  <a:pt x="1682" y="357"/>
                </a:lnTo>
                <a:lnTo>
                  <a:pt x="1691" y="378"/>
                </a:lnTo>
                <a:lnTo>
                  <a:pt x="1668" y="327"/>
                </a:lnTo>
                <a:lnTo>
                  <a:pt x="1653" y="300"/>
                </a:lnTo>
                <a:lnTo>
                  <a:pt x="1632" y="257"/>
                </a:lnTo>
                <a:lnTo>
                  <a:pt x="1617" y="224"/>
                </a:lnTo>
                <a:lnTo>
                  <a:pt x="1605" y="200"/>
                </a:lnTo>
                <a:lnTo>
                  <a:pt x="1590" y="174"/>
                </a:lnTo>
                <a:lnTo>
                  <a:pt x="1581" y="159"/>
                </a:lnTo>
                <a:lnTo>
                  <a:pt x="1559" y="131"/>
                </a:lnTo>
                <a:lnTo>
                  <a:pt x="1545" y="107"/>
                </a:lnTo>
                <a:lnTo>
                  <a:pt x="1521" y="77"/>
                </a:lnTo>
                <a:lnTo>
                  <a:pt x="1500" y="54"/>
                </a:lnTo>
                <a:lnTo>
                  <a:pt x="1476" y="32"/>
                </a:lnTo>
                <a:lnTo>
                  <a:pt x="1455" y="18"/>
                </a:lnTo>
                <a:lnTo>
                  <a:pt x="1431" y="6"/>
                </a:lnTo>
                <a:lnTo>
                  <a:pt x="1405" y="0"/>
                </a:lnTo>
              </a:path>
            </a:pathLst>
          </a:cu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3251" name="Freeform 147"/>
          <p:cNvSpPr>
            <a:spLocks/>
          </p:cNvSpPr>
          <p:nvPr/>
        </p:nvSpPr>
        <p:spPr bwMode="auto">
          <a:xfrm>
            <a:off x="3835400" y="1951038"/>
            <a:ext cx="1484313" cy="3057525"/>
          </a:xfrm>
          <a:custGeom>
            <a:avLst/>
            <a:gdLst/>
            <a:ahLst/>
            <a:cxnLst>
              <a:cxn ang="0">
                <a:pos x="451" y="0"/>
              </a:cxn>
              <a:cxn ang="0">
                <a:pos x="485" y="5"/>
              </a:cxn>
              <a:cxn ang="0">
                <a:pos x="515" y="15"/>
              </a:cxn>
              <a:cxn ang="0">
                <a:pos x="549" y="45"/>
              </a:cxn>
              <a:cxn ang="0">
                <a:pos x="580" y="75"/>
              </a:cxn>
              <a:cxn ang="0">
                <a:pos x="606" y="109"/>
              </a:cxn>
              <a:cxn ang="0">
                <a:pos x="630" y="145"/>
              </a:cxn>
              <a:cxn ang="0">
                <a:pos x="648" y="175"/>
              </a:cxn>
              <a:cxn ang="0">
                <a:pos x="671" y="212"/>
              </a:cxn>
              <a:cxn ang="0">
                <a:pos x="692" y="249"/>
              </a:cxn>
              <a:cxn ang="0">
                <a:pos x="712" y="288"/>
              </a:cxn>
              <a:cxn ang="0">
                <a:pos x="730" y="329"/>
              </a:cxn>
              <a:cxn ang="0">
                <a:pos x="746" y="363"/>
              </a:cxn>
              <a:cxn ang="0">
                <a:pos x="760" y="396"/>
              </a:cxn>
              <a:cxn ang="0">
                <a:pos x="775" y="434"/>
              </a:cxn>
              <a:cxn ang="0">
                <a:pos x="787" y="465"/>
              </a:cxn>
              <a:cxn ang="0">
                <a:pos x="800" y="497"/>
              </a:cxn>
              <a:cxn ang="0">
                <a:pos x="812" y="530"/>
              </a:cxn>
              <a:cxn ang="0">
                <a:pos x="827" y="567"/>
              </a:cxn>
              <a:cxn ang="0">
                <a:pos x="841" y="606"/>
              </a:cxn>
              <a:cxn ang="0">
                <a:pos x="853" y="645"/>
              </a:cxn>
              <a:cxn ang="0">
                <a:pos x="866" y="681"/>
              </a:cxn>
              <a:cxn ang="0">
                <a:pos x="880" y="726"/>
              </a:cxn>
              <a:cxn ang="0">
                <a:pos x="889" y="756"/>
              </a:cxn>
              <a:cxn ang="0">
                <a:pos x="897" y="783"/>
              </a:cxn>
              <a:cxn ang="0">
                <a:pos x="910" y="822"/>
              </a:cxn>
              <a:cxn ang="0">
                <a:pos x="922" y="866"/>
              </a:cxn>
              <a:cxn ang="0">
                <a:pos x="931" y="899"/>
              </a:cxn>
              <a:cxn ang="0">
                <a:pos x="935" y="1926"/>
              </a:cxn>
              <a:cxn ang="0">
                <a:pos x="0" y="1923"/>
              </a:cxn>
              <a:cxn ang="0">
                <a:pos x="2" y="849"/>
              </a:cxn>
              <a:cxn ang="0">
                <a:pos x="19" y="797"/>
              </a:cxn>
              <a:cxn ang="0">
                <a:pos x="31" y="750"/>
              </a:cxn>
              <a:cxn ang="0">
                <a:pos x="43" y="713"/>
              </a:cxn>
              <a:cxn ang="0">
                <a:pos x="61" y="659"/>
              </a:cxn>
              <a:cxn ang="0">
                <a:pos x="76" y="609"/>
              </a:cxn>
              <a:cxn ang="0">
                <a:pos x="91" y="570"/>
              </a:cxn>
              <a:cxn ang="0">
                <a:pos x="101" y="536"/>
              </a:cxn>
              <a:cxn ang="0">
                <a:pos x="116" y="495"/>
              </a:cxn>
              <a:cxn ang="0">
                <a:pos x="130" y="461"/>
              </a:cxn>
              <a:cxn ang="0">
                <a:pos x="145" y="420"/>
              </a:cxn>
              <a:cxn ang="0">
                <a:pos x="170" y="365"/>
              </a:cxn>
              <a:cxn ang="0">
                <a:pos x="160" y="389"/>
              </a:cxn>
              <a:cxn ang="0">
                <a:pos x="182" y="336"/>
              </a:cxn>
              <a:cxn ang="0">
                <a:pos x="199" y="302"/>
              </a:cxn>
              <a:cxn ang="0">
                <a:pos x="212" y="275"/>
              </a:cxn>
              <a:cxn ang="0">
                <a:pos x="233" y="236"/>
              </a:cxn>
              <a:cxn ang="0">
                <a:pos x="244" y="213"/>
              </a:cxn>
              <a:cxn ang="0">
                <a:pos x="271" y="163"/>
              </a:cxn>
              <a:cxn ang="0">
                <a:pos x="280" y="152"/>
              </a:cxn>
              <a:cxn ang="0">
                <a:pos x="291" y="137"/>
              </a:cxn>
              <a:cxn ang="0">
                <a:pos x="287" y="143"/>
              </a:cxn>
              <a:cxn ang="0">
                <a:pos x="259" y="183"/>
              </a:cxn>
              <a:cxn ang="0">
                <a:pos x="251" y="200"/>
              </a:cxn>
              <a:cxn ang="0">
                <a:pos x="267" y="173"/>
              </a:cxn>
              <a:cxn ang="0">
                <a:pos x="274" y="158"/>
              </a:cxn>
              <a:cxn ang="0">
                <a:pos x="303" y="115"/>
              </a:cxn>
              <a:cxn ang="0">
                <a:pos x="327" y="85"/>
              </a:cxn>
              <a:cxn ang="0">
                <a:pos x="351" y="57"/>
              </a:cxn>
              <a:cxn ang="0">
                <a:pos x="373" y="36"/>
              </a:cxn>
              <a:cxn ang="0">
                <a:pos x="394" y="19"/>
              </a:cxn>
              <a:cxn ang="0">
                <a:pos x="418" y="7"/>
              </a:cxn>
              <a:cxn ang="0">
                <a:pos x="451" y="2"/>
              </a:cxn>
            </a:cxnLst>
            <a:rect l="0" t="0" r="r" b="b"/>
            <a:pathLst>
              <a:path w="935" h="1926">
                <a:moveTo>
                  <a:pt x="451" y="0"/>
                </a:moveTo>
                <a:lnTo>
                  <a:pt x="485" y="5"/>
                </a:lnTo>
                <a:lnTo>
                  <a:pt x="515" y="15"/>
                </a:lnTo>
                <a:lnTo>
                  <a:pt x="549" y="45"/>
                </a:lnTo>
                <a:lnTo>
                  <a:pt x="580" y="75"/>
                </a:lnTo>
                <a:lnTo>
                  <a:pt x="606" y="109"/>
                </a:lnTo>
                <a:lnTo>
                  <a:pt x="630" y="145"/>
                </a:lnTo>
                <a:lnTo>
                  <a:pt x="648" y="175"/>
                </a:lnTo>
                <a:lnTo>
                  <a:pt x="671" y="212"/>
                </a:lnTo>
                <a:lnTo>
                  <a:pt x="692" y="249"/>
                </a:lnTo>
                <a:lnTo>
                  <a:pt x="712" y="288"/>
                </a:lnTo>
                <a:lnTo>
                  <a:pt x="730" y="329"/>
                </a:lnTo>
                <a:lnTo>
                  <a:pt x="746" y="363"/>
                </a:lnTo>
                <a:lnTo>
                  <a:pt x="760" y="396"/>
                </a:lnTo>
                <a:lnTo>
                  <a:pt x="775" y="434"/>
                </a:lnTo>
                <a:lnTo>
                  <a:pt x="787" y="465"/>
                </a:lnTo>
                <a:lnTo>
                  <a:pt x="800" y="497"/>
                </a:lnTo>
                <a:lnTo>
                  <a:pt x="812" y="530"/>
                </a:lnTo>
                <a:lnTo>
                  <a:pt x="827" y="567"/>
                </a:lnTo>
                <a:lnTo>
                  <a:pt x="841" y="606"/>
                </a:lnTo>
                <a:lnTo>
                  <a:pt x="853" y="645"/>
                </a:lnTo>
                <a:lnTo>
                  <a:pt x="866" y="681"/>
                </a:lnTo>
                <a:lnTo>
                  <a:pt x="880" y="726"/>
                </a:lnTo>
                <a:lnTo>
                  <a:pt x="889" y="756"/>
                </a:lnTo>
                <a:lnTo>
                  <a:pt x="897" y="783"/>
                </a:lnTo>
                <a:lnTo>
                  <a:pt x="910" y="822"/>
                </a:lnTo>
                <a:lnTo>
                  <a:pt x="922" y="866"/>
                </a:lnTo>
                <a:lnTo>
                  <a:pt x="931" y="899"/>
                </a:lnTo>
                <a:lnTo>
                  <a:pt x="935" y="1926"/>
                </a:lnTo>
                <a:lnTo>
                  <a:pt x="0" y="1923"/>
                </a:lnTo>
                <a:lnTo>
                  <a:pt x="2" y="849"/>
                </a:lnTo>
                <a:lnTo>
                  <a:pt x="19" y="797"/>
                </a:lnTo>
                <a:lnTo>
                  <a:pt x="31" y="750"/>
                </a:lnTo>
                <a:lnTo>
                  <a:pt x="43" y="713"/>
                </a:lnTo>
                <a:lnTo>
                  <a:pt x="61" y="659"/>
                </a:lnTo>
                <a:lnTo>
                  <a:pt x="76" y="609"/>
                </a:lnTo>
                <a:lnTo>
                  <a:pt x="91" y="570"/>
                </a:lnTo>
                <a:lnTo>
                  <a:pt x="101" y="536"/>
                </a:lnTo>
                <a:lnTo>
                  <a:pt x="116" y="495"/>
                </a:lnTo>
                <a:lnTo>
                  <a:pt x="130" y="461"/>
                </a:lnTo>
                <a:lnTo>
                  <a:pt x="145" y="420"/>
                </a:lnTo>
                <a:lnTo>
                  <a:pt x="170" y="365"/>
                </a:lnTo>
                <a:lnTo>
                  <a:pt x="160" y="389"/>
                </a:lnTo>
                <a:lnTo>
                  <a:pt x="182" y="336"/>
                </a:lnTo>
                <a:lnTo>
                  <a:pt x="199" y="302"/>
                </a:lnTo>
                <a:lnTo>
                  <a:pt x="212" y="275"/>
                </a:lnTo>
                <a:lnTo>
                  <a:pt x="233" y="236"/>
                </a:lnTo>
                <a:lnTo>
                  <a:pt x="244" y="213"/>
                </a:lnTo>
                <a:lnTo>
                  <a:pt x="271" y="163"/>
                </a:lnTo>
                <a:lnTo>
                  <a:pt x="280" y="152"/>
                </a:lnTo>
                <a:lnTo>
                  <a:pt x="291" y="137"/>
                </a:lnTo>
                <a:lnTo>
                  <a:pt x="287" y="143"/>
                </a:lnTo>
                <a:lnTo>
                  <a:pt x="259" y="183"/>
                </a:lnTo>
                <a:lnTo>
                  <a:pt x="251" y="200"/>
                </a:lnTo>
                <a:lnTo>
                  <a:pt x="267" y="173"/>
                </a:lnTo>
                <a:lnTo>
                  <a:pt x="274" y="158"/>
                </a:lnTo>
                <a:lnTo>
                  <a:pt x="303" y="115"/>
                </a:lnTo>
                <a:lnTo>
                  <a:pt x="327" y="85"/>
                </a:lnTo>
                <a:lnTo>
                  <a:pt x="351" y="57"/>
                </a:lnTo>
                <a:lnTo>
                  <a:pt x="373" y="36"/>
                </a:lnTo>
                <a:lnTo>
                  <a:pt x="394" y="19"/>
                </a:lnTo>
                <a:lnTo>
                  <a:pt x="418" y="7"/>
                </a:lnTo>
                <a:lnTo>
                  <a:pt x="451" y="2"/>
                </a:lnTo>
              </a:path>
            </a:pathLst>
          </a:custGeom>
          <a:gradFill rotWithShape="0">
            <a:gsLst>
              <a:gs pos="0">
                <a:srgbClr val="00A2DC"/>
              </a:gs>
              <a:gs pos="50000">
                <a:srgbClr val="00A2DC">
                  <a:gamma/>
                  <a:shade val="46275"/>
                  <a:invGamma/>
                </a:srgbClr>
              </a:gs>
              <a:gs pos="100000">
                <a:srgbClr val="00A2DC"/>
              </a:gs>
            </a:gsLst>
            <a:lin ang="0" scaled="1"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3252" name="Rectangle 148"/>
          <p:cNvSpPr>
            <a:spLocks noChangeArrowheads="1"/>
          </p:cNvSpPr>
          <p:nvPr/>
        </p:nvSpPr>
        <p:spPr bwMode="auto">
          <a:xfrm>
            <a:off x="5024438" y="5122863"/>
            <a:ext cx="561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.77</a:t>
            </a:r>
          </a:p>
        </p:txBody>
      </p:sp>
      <p:sp>
        <p:nvSpPr>
          <p:cNvPr id="303253" name="Rectangle 149"/>
          <p:cNvSpPr>
            <a:spLocks noChangeArrowheads="1"/>
          </p:cNvSpPr>
          <p:nvPr/>
        </p:nvSpPr>
        <p:spPr bwMode="auto">
          <a:xfrm>
            <a:off x="3557588" y="5122863"/>
            <a:ext cx="561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.67</a:t>
            </a:r>
          </a:p>
        </p:txBody>
      </p:sp>
      <p:sp>
        <p:nvSpPr>
          <p:cNvPr id="303254" name="Rectangle 150"/>
          <p:cNvSpPr>
            <a:spLocks noChangeArrowheads="1"/>
          </p:cNvSpPr>
          <p:nvPr/>
        </p:nvSpPr>
        <p:spPr bwMode="auto">
          <a:xfrm>
            <a:off x="4300538" y="5122863"/>
            <a:ext cx="561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.72</a:t>
            </a:r>
          </a:p>
        </p:txBody>
      </p:sp>
      <p:sp>
        <p:nvSpPr>
          <p:cNvPr id="303255" name="Line 151"/>
          <p:cNvSpPr>
            <a:spLocks noChangeShapeType="1"/>
          </p:cNvSpPr>
          <p:nvPr/>
        </p:nvSpPr>
        <p:spPr bwMode="auto">
          <a:xfrm>
            <a:off x="2087563" y="5002213"/>
            <a:ext cx="5002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3256" name="Line 152"/>
          <p:cNvSpPr>
            <a:spLocks noChangeShapeType="1"/>
          </p:cNvSpPr>
          <p:nvPr/>
        </p:nvSpPr>
        <p:spPr bwMode="auto">
          <a:xfrm flipH="1">
            <a:off x="4887913" y="3941763"/>
            <a:ext cx="920750" cy="682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3257" name="Freeform 153"/>
          <p:cNvSpPr>
            <a:spLocks noChangeArrowheads="1"/>
          </p:cNvSpPr>
          <p:nvPr/>
        </p:nvSpPr>
        <p:spPr bwMode="auto">
          <a:xfrm flipH="1">
            <a:off x="4532313" y="4916488"/>
            <a:ext cx="42862" cy="1920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005"/>
              </a:cxn>
            </a:cxnLst>
            <a:rect l="0" t="0" r="r" b="b"/>
            <a:pathLst>
              <a:path w="1" h="2005">
                <a:moveTo>
                  <a:pt x="0" y="0"/>
                </a:moveTo>
                <a:lnTo>
                  <a:pt x="0" y="2005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3258" name="Line 154"/>
          <p:cNvSpPr>
            <a:spLocks noChangeShapeType="1"/>
          </p:cNvSpPr>
          <p:nvPr/>
        </p:nvSpPr>
        <p:spPr bwMode="auto">
          <a:xfrm>
            <a:off x="5305425" y="3355975"/>
            <a:ext cx="0" cy="1755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03259" name="Line 155"/>
          <p:cNvSpPr>
            <a:spLocks noChangeShapeType="1"/>
          </p:cNvSpPr>
          <p:nvPr/>
        </p:nvSpPr>
        <p:spPr bwMode="auto">
          <a:xfrm>
            <a:off x="3832225" y="3308350"/>
            <a:ext cx="0" cy="1798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03260" name="Rectangle 156"/>
          <p:cNvSpPr>
            <a:spLocks noChangeArrowheads="1"/>
          </p:cNvSpPr>
          <p:nvPr/>
        </p:nvSpPr>
        <p:spPr bwMode="auto">
          <a:xfrm>
            <a:off x="5591175" y="3470275"/>
            <a:ext cx="18589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Area = .4582</a:t>
            </a:r>
          </a:p>
        </p:txBody>
      </p:sp>
      <p:grpSp>
        <p:nvGrpSpPr>
          <p:cNvPr id="303261" name="Group 157"/>
          <p:cNvGrpSpPr>
            <a:grpSpLocks/>
          </p:cNvGrpSpPr>
          <p:nvPr/>
        </p:nvGrpSpPr>
        <p:grpSpPr bwMode="auto">
          <a:xfrm>
            <a:off x="2239963" y="1881188"/>
            <a:ext cx="4759325" cy="2952750"/>
            <a:chOff x="1195" y="1177"/>
            <a:chExt cx="2998" cy="1860"/>
          </a:xfrm>
        </p:grpSpPr>
        <p:sp>
          <p:nvSpPr>
            <p:cNvPr id="303262" name="Arc 158"/>
            <p:cNvSpPr>
              <a:spLocks/>
            </p:cNvSpPr>
            <p:nvPr/>
          </p:nvSpPr>
          <p:spPr bwMode="auto">
            <a:xfrm rot="4500000">
              <a:off x="2955" y="2310"/>
              <a:ext cx="806" cy="270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9428 w 19428"/>
                <a:gd name="T1" fmla="*/ 9440 h 21600"/>
                <a:gd name="T2" fmla="*/ 0 w 19428"/>
                <a:gd name="T3" fmla="*/ 21600 h 21600"/>
                <a:gd name="T4" fmla="*/ 0 w 1942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28" h="21600" fill="none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</a:path>
                <a:path w="19428" h="21600" stroke="0" extrusionOk="0">
                  <a:moveTo>
                    <a:pt x="19427" y="9439"/>
                  </a:moveTo>
                  <a:cubicBezTo>
                    <a:pt x="15813" y="16878"/>
                    <a:pt x="826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263" name="Arc 159"/>
            <p:cNvSpPr>
              <a:spLocks/>
            </p:cNvSpPr>
            <p:nvPr/>
          </p:nvSpPr>
          <p:spPr bwMode="auto">
            <a:xfrm rot="720000">
              <a:off x="3466" y="2872"/>
              <a:ext cx="727" cy="165"/>
            </a:xfrm>
            <a:custGeom>
              <a:avLst/>
              <a:gdLst>
                <a:gd name="G0" fmla="+- 21038 0 0"/>
                <a:gd name="G1" fmla="+- 0 0 0"/>
                <a:gd name="G2" fmla="+- 21600 0 0"/>
                <a:gd name="T0" fmla="*/ 18899 w 21038"/>
                <a:gd name="T1" fmla="*/ 21494 h 21494"/>
                <a:gd name="T2" fmla="*/ 0 w 21038"/>
                <a:gd name="T3" fmla="*/ 4895 h 21494"/>
                <a:gd name="T4" fmla="*/ 21038 w 21038"/>
                <a:gd name="T5" fmla="*/ 0 h 21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8" h="21494" fill="none" extrusionOk="0">
                  <a:moveTo>
                    <a:pt x="18899" y="21493"/>
                  </a:moveTo>
                  <a:cubicBezTo>
                    <a:pt x="9695" y="20577"/>
                    <a:pt x="2096" y="13903"/>
                    <a:pt x="-1" y="4895"/>
                  </a:cubicBezTo>
                </a:path>
                <a:path w="21038" h="21494" stroke="0" extrusionOk="0">
                  <a:moveTo>
                    <a:pt x="18899" y="21493"/>
                  </a:moveTo>
                  <a:cubicBezTo>
                    <a:pt x="9695" y="20577"/>
                    <a:pt x="2096" y="13903"/>
                    <a:pt x="-1" y="4895"/>
                  </a:cubicBezTo>
                  <a:lnTo>
                    <a:pt x="21038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264" name="Arc 160"/>
            <p:cNvSpPr>
              <a:spLocks/>
            </p:cNvSpPr>
            <p:nvPr/>
          </p:nvSpPr>
          <p:spPr bwMode="auto">
            <a:xfrm rot="6300000">
              <a:off x="1950" y="1543"/>
              <a:ext cx="956" cy="224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265" name="Arc 161"/>
            <p:cNvSpPr>
              <a:spLocks/>
            </p:cNvSpPr>
            <p:nvPr/>
          </p:nvSpPr>
          <p:spPr bwMode="auto">
            <a:xfrm rot="16980000">
              <a:off x="1574" y="2304"/>
              <a:ext cx="790" cy="284"/>
            </a:xfrm>
            <a:custGeom>
              <a:avLst/>
              <a:gdLst>
                <a:gd name="G0" fmla="+- 19433 0 0"/>
                <a:gd name="G1" fmla="+- 0 0 0"/>
                <a:gd name="G2" fmla="+- 21600 0 0"/>
                <a:gd name="T0" fmla="*/ 19433 w 19433"/>
                <a:gd name="T1" fmla="*/ 21600 h 21600"/>
                <a:gd name="T2" fmla="*/ 0 w 19433"/>
                <a:gd name="T3" fmla="*/ 9430 h 21600"/>
                <a:gd name="T4" fmla="*/ 19433 w 1943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33" h="21600" fill="none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</a:path>
                <a:path w="19433" h="21600" stroke="0" extrusionOk="0">
                  <a:moveTo>
                    <a:pt x="19433" y="21600"/>
                  </a:moveTo>
                  <a:cubicBezTo>
                    <a:pt x="11159" y="21600"/>
                    <a:pt x="3612" y="16873"/>
                    <a:pt x="0" y="9429"/>
                  </a:cubicBezTo>
                  <a:lnTo>
                    <a:pt x="19433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266" name="Arc 162"/>
            <p:cNvSpPr>
              <a:spLocks/>
            </p:cNvSpPr>
            <p:nvPr/>
          </p:nvSpPr>
          <p:spPr bwMode="auto">
            <a:xfrm rot="15300000">
              <a:off x="2411" y="1545"/>
              <a:ext cx="957" cy="225"/>
            </a:xfrm>
            <a:custGeom>
              <a:avLst/>
              <a:gdLst>
                <a:gd name="G0" fmla="+- 0 0 0"/>
                <a:gd name="G1" fmla="+- 96 0 0"/>
                <a:gd name="G2" fmla="+- 21600 0 0"/>
                <a:gd name="T0" fmla="*/ 21600 w 21600"/>
                <a:gd name="T1" fmla="*/ 0 h 21696"/>
                <a:gd name="T2" fmla="*/ 0 w 21600"/>
                <a:gd name="T3" fmla="*/ 21696 h 21696"/>
                <a:gd name="T4" fmla="*/ 0 w 21600"/>
                <a:gd name="T5" fmla="*/ 96 h 2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96" fill="none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</a:path>
                <a:path w="21600" h="21696" stroke="0" extrusionOk="0">
                  <a:moveTo>
                    <a:pt x="21599" y="0"/>
                  </a:moveTo>
                  <a:cubicBezTo>
                    <a:pt x="21599" y="32"/>
                    <a:pt x="21600" y="64"/>
                    <a:pt x="21600" y="96"/>
                  </a:cubicBezTo>
                  <a:cubicBezTo>
                    <a:pt x="21600" y="12025"/>
                    <a:pt x="11929" y="21695"/>
                    <a:pt x="0" y="21696"/>
                  </a:cubicBezTo>
                  <a:lnTo>
                    <a:pt x="0" y="96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267" name="Arc 163"/>
            <p:cNvSpPr>
              <a:spLocks/>
            </p:cNvSpPr>
            <p:nvPr/>
          </p:nvSpPr>
          <p:spPr bwMode="auto">
            <a:xfrm rot="20700000">
              <a:off x="1195" y="2859"/>
              <a:ext cx="697" cy="164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0693 w 20693"/>
                <a:gd name="T1" fmla="*/ 6194 h 21576"/>
                <a:gd name="T2" fmla="*/ 1014 w 20693"/>
                <a:gd name="T3" fmla="*/ 21576 h 21576"/>
                <a:gd name="T4" fmla="*/ 0 w 20693"/>
                <a:gd name="T5" fmla="*/ 0 h 2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93" h="21576" fill="none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</a:path>
                <a:path w="20693" h="21576" stroke="0" extrusionOk="0">
                  <a:moveTo>
                    <a:pt x="20692" y="6193"/>
                  </a:moveTo>
                  <a:cubicBezTo>
                    <a:pt x="18063" y="14978"/>
                    <a:pt x="10173" y="21145"/>
                    <a:pt x="1014" y="21576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3268" name="AutoShape 164"/>
          <p:cNvSpPr>
            <a:spLocks noChangeArrowheads="1"/>
          </p:cNvSpPr>
          <p:nvPr/>
        </p:nvSpPr>
        <p:spPr bwMode="auto">
          <a:xfrm rot="5400000">
            <a:off x="1171575" y="35496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3269" name="Object 165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67563" y="4883150"/>
          <a:ext cx="27305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30" name="Equation" r:id="rId4" imgW="176040" imgH="228600" progId="Equation.DSMT4">
                  <p:embed/>
                </p:oleObj>
              </mc:Choice>
              <mc:Fallback>
                <p:oleObj name="Equation" r:id="rId4" imgW="176040" imgH="22860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7563" y="4883150"/>
                        <a:ext cx="27305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3270" name="Group 166"/>
          <p:cNvGrpSpPr>
            <a:grpSpLocks/>
          </p:cNvGrpSpPr>
          <p:nvPr/>
        </p:nvGrpSpPr>
        <p:grpSpPr bwMode="auto">
          <a:xfrm>
            <a:off x="1630363" y="1903413"/>
            <a:ext cx="1833562" cy="1187450"/>
            <a:chOff x="1087" y="1119"/>
            <a:chExt cx="1155" cy="748"/>
          </a:xfrm>
        </p:grpSpPr>
        <p:sp>
          <p:nvSpPr>
            <p:cNvPr id="303271" name="Text Box 167"/>
            <p:cNvSpPr txBox="1">
              <a:spLocks noChangeArrowheads="1"/>
            </p:cNvSpPr>
            <p:nvPr/>
          </p:nvSpPr>
          <p:spPr bwMode="auto">
            <a:xfrm>
              <a:off x="1087" y="1119"/>
              <a:ext cx="1155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Distribution</a:t>
              </a:r>
            </a:p>
            <a:p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of     </a:t>
              </a:r>
            </a:p>
          </p:txBody>
        </p:sp>
        <p:graphicFrame>
          <p:nvGraphicFramePr>
            <p:cNvPr id="303272" name="Object 168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676" y="1673"/>
            <a:ext cx="120" cy="1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0531" name="Equation" r:id="rId6" imgW="176040" imgH="228600" progId="Equation.DSMT4">
                    <p:embed/>
                  </p:oleObj>
                </mc:Choice>
                <mc:Fallback>
                  <p:oleObj name="Equation" r:id="rId6" imgW="176040" imgH="22860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6" y="1673"/>
                          <a:ext cx="120" cy="1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03273" name="Object 169">
            <a:hlinkClick r:id="" action="ppaction://ole?verb=0"/>
          </p:cNvPr>
          <p:cNvGraphicFramePr>
            <a:graphicFrameLocks/>
          </p:cNvGraphicFramePr>
          <p:nvPr/>
        </p:nvGraphicFramePr>
        <p:xfrm>
          <a:off x="5592763" y="2039938"/>
          <a:ext cx="12938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32" name="Equation" r:id="rId8" imgW="583920" imgH="215640" progId="Equation.DSMT4">
                  <p:embed/>
                </p:oleObj>
              </mc:Choice>
              <mc:Fallback>
                <p:oleObj name="Equation" r:id="rId8" imgW="583920" imgH="2156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2763" y="2039938"/>
                        <a:ext cx="1293812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3274" name="Group 170"/>
          <p:cNvGrpSpPr>
            <a:grpSpLocks/>
          </p:cNvGrpSpPr>
          <p:nvPr/>
        </p:nvGrpSpPr>
        <p:grpSpPr bwMode="auto">
          <a:xfrm>
            <a:off x="685800" y="166688"/>
            <a:ext cx="7772400" cy="814387"/>
            <a:chOff x="432" y="33"/>
            <a:chExt cx="4896" cy="513"/>
          </a:xfrm>
        </p:grpSpPr>
        <p:sp>
          <p:nvSpPr>
            <p:cNvPr id="303275" name="Rectangle 171"/>
            <p:cNvSpPr>
              <a:spLocks noChangeArrowheads="1"/>
            </p:cNvSpPr>
            <p:nvPr/>
          </p:nvSpPr>
          <p:spPr bwMode="auto">
            <a:xfrm>
              <a:off x="432" y="33"/>
              <a:ext cx="4896" cy="5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r>
                <a:rPr lang="en-US" sz="2800">
                  <a:solidFill>
                    <a:srgbClr val="66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Sampling Distribution of</a:t>
              </a:r>
            </a:p>
          </p:txBody>
        </p:sp>
        <p:graphicFrame>
          <p:nvGraphicFramePr>
            <p:cNvPr id="303276" name="Object 172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155" y="228"/>
            <a:ext cx="180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0533" name="Equation" r:id="rId10" imgW="176040" imgH="228600" progId="Equation.2">
                    <p:embed/>
                  </p:oleObj>
                </mc:Choice>
                <mc:Fallback>
                  <p:oleObj name="Equation" r:id="rId10" imgW="176040" imgH="228600" progId="Equation.2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5" y="228"/>
                          <a:ext cx="180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>
                          <a:outerShdw dist="17961" dir="2700000" algn="ctr" rotWithShape="0">
                            <a:srgbClr val="000000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3277" name="Rectangle 173"/>
          <p:cNvSpPr>
            <a:spLocks noChangeArrowheads="1"/>
          </p:cNvSpPr>
          <p:nvPr/>
        </p:nvSpPr>
        <p:spPr bwMode="auto">
          <a:xfrm>
            <a:off x="687388" y="1095375"/>
            <a:ext cx="7772400" cy="604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St. Andrew’s College</a:t>
            </a:r>
          </a:p>
        </p:txBody>
      </p:sp>
    </p:spTree>
    <p:extLst>
      <p:ext uri="{BB962C8B-B14F-4D97-AF65-F5344CB8AC3E}">
        <p14:creationId xmlns:p14="http://schemas.microsoft.com/office/powerpoint/2010/main" val="204324807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03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3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30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30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500"/>
                                        <p:tgtEl>
                                          <p:spTgt spid="30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30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30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0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30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30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8" dur="500"/>
                                        <p:tgtEl>
                                          <p:spTgt spid="30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0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00"/>
                            </p:stCondLst>
                            <p:childTnLst>
                              <p:par>
                                <p:cTn id="54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6" dur="500"/>
                                        <p:tgtEl>
                                          <p:spTgt spid="30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000"/>
                            </p:stCondLst>
                            <p:childTnLst>
                              <p:par>
                                <p:cTn id="58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0" dur="500"/>
                                        <p:tgtEl>
                                          <p:spTgt spid="30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500"/>
                            </p:stCondLst>
                            <p:childTnLst>
                              <p:par>
                                <p:cTn id="62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30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2000"/>
                            </p:stCondLst>
                            <p:childTnLst>
                              <p:par>
                                <p:cTn id="66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8" dur="500"/>
                                        <p:tgtEl>
                                          <p:spTgt spid="30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500"/>
                            </p:stCondLst>
                            <p:childTnLst>
                              <p:par>
                                <p:cTn id="70" presetID="17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3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3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249" grpId="0" animBg="1" autoUpdateAnimBg="0"/>
      <p:bldP spid="303250" grpId="0" animBg="1"/>
      <p:bldP spid="303251" grpId="0" animBg="1"/>
      <p:bldP spid="303252" grpId="0" autoUpdateAnimBg="0"/>
      <p:bldP spid="303253" grpId="0" autoUpdateAnimBg="0"/>
      <p:bldP spid="303254" grpId="0" autoUpdateAnimBg="0"/>
      <p:bldP spid="303255" grpId="0" animBg="1"/>
      <p:bldP spid="303256" grpId="0" animBg="1"/>
      <p:bldP spid="303257" grpId="0" animBg="1"/>
      <p:bldP spid="303258" grpId="0" animBg="1"/>
      <p:bldP spid="303259" grpId="0" animBg="1"/>
      <p:bldP spid="303260" grpId="0" autoUpdateAnimBg="0"/>
      <p:bldP spid="303268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0825"/>
            <a:ext cx="7772400" cy="642938"/>
          </a:xfrm>
          <a:noFill/>
          <a:ln/>
        </p:spPr>
        <p:txBody>
          <a:bodyPr/>
          <a:lstStyle/>
          <a:p>
            <a:r>
              <a:rPr lang="en-US"/>
              <a:t>Other Sampling Methods</a:t>
            </a:r>
          </a:p>
        </p:txBody>
      </p:sp>
      <p:sp>
        <p:nvSpPr>
          <p:cNvPr id="305155" name="AutoShape 3"/>
          <p:cNvSpPr>
            <a:spLocks noChangeArrowheads="1"/>
          </p:cNvSpPr>
          <p:nvPr/>
        </p:nvSpPr>
        <p:spPr bwMode="auto">
          <a:xfrm rot="5400000">
            <a:off x="441325" y="125571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5156" name="AutoShape 4"/>
          <p:cNvSpPr>
            <a:spLocks noChangeArrowheads="1"/>
          </p:cNvSpPr>
          <p:nvPr/>
        </p:nvSpPr>
        <p:spPr bwMode="auto">
          <a:xfrm rot="5400000">
            <a:off x="441325" y="224631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5157" name="AutoShape 5"/>
          <p:cNvSpPr>
            <a:spLocks noChangeArrowheads="1"/>
          </p:cNvSpPr>
          <p:nvPr/>
        </p:nvSpPr>
        <p:spPr bwMode="auto">
          <a:xfrm rot="5400000">
            <a:off x="441325" y="175101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5158" name="AutoShape 6"/>
          <p:cNvSpPr>
            <a:spLocks noChangeArrowheads="1"/>
          </p:cNvSpPr>
          <p:nvPr/>
        </p:nvSpPr>
        <p:spPr bwMode="auto">
          <a:xfrm rot="5400000">
            <a:off x="441325" y="323691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5159" name="AutoShape 7"/>
          <p:cNvSpPr>
            <a:spLocks noChangeArrowheads="1"/>
          </p:cNvSpPr>
          <p:nvPr/>
        </p:nvSpPr>
        <p:spPr bwMode="auto">
          <a:xfrm rot="5400000">
            <a:off x="441325" y="274161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5160" name="Rectangle 8"/>
          <p:cNvSpPr>
            <a:spLocks noChangeArrowheads="1"/>
          </p:cNvSpPr>
          <p:nvPr/>
        </p:nvSpPr>
        <p:spPr bwMode="auto">
          <a:xfrm>
            <a:off x="677863" y="1100138"/>
            <a:ext cx="54292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Stratified Random Sampling</a:t>
            </a:r>
          </a:p>
        </p:txBody>
      </p:sp>
      <p:sp>
        <p:nvSpPr>
          <p:cNvPr id="305161" name="Rectangle 9"/>
          <p:cNvSpPr>
            <a:spLocks noChangeArrowheads="1"/>
          </p:cNvSpPr>
          <p:nvPr/>
        </p:nvSpPr>
        <p:spPr bwMode="auto">
          <a:xfrm>
            <a:off x="677863" y="1609725"/>
            <a:ext cx="6629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Cluster Sampling</a:t>
            </a:r>
          </a:p>
        </p:txBody>
      </p:sp>
      <p:sp>
        <p:nvSpPr>
          <p:cNvPr id="305162" name="Rectangle 10"/>
          <p:cNvSpPr>
            <a:spLocks noChangeArrowheads="1"/>
          </p:cNvSpPr>
          <p:nvPr/>
        </p:nvSpPr>
        <p:spPr bwMode="auto">
          <a:xfrm>
            <a:off x="677863" y="2105025"/>
            <a:ext cx="60579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Systematic Sampling</a:t>
            </a:r>
          </a:p>
        </p:txBody>
      </p:sp>
      <p:sp>
        <p:nvSpPr>
          <p:cNvPr id="305163" name="Rectangle 11"/>
          <p:cNvSpPr>
            <a:spLocks noChangeArrowheads="1"/>
          </p:cNvSpPr>
          <p:nvPr/>
        </p:nvSpPr>
        <p:spPr bwMode="auto">
          <a:xfrm>
            <a:off x="677863" y="2600325"/>
            <a:ext cx="561975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Convenience Sampling</a:t>
            </a:r>
          </a:p>
        </p:txBody>
      </p:sp>
      <p:sp>
        <p:nvSpPr>
          <p:cNvPr id="305164" name="Rectangle 12"/>
          <p:cNvSpPr>
            <a:spLocks noChangeArrowheads="1"/>
          </p:cNvSpPr>
          <p:nvPr/>
        </p:nvSpPr>
        <p:spPr bwMode="auto">
          <a:xfrm>
            <a:off x="677863" y="3081338"/>
            <a:ext cx="5524500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Judgment Sampling</a:t>
            </a:r>
          </a:p>
        </p:txBody>
      </p:sp>
    </p:spTree>
    <p:extLst>
      <p:ext uri="{BB962C8B-B14F-4D97-AF65-F5344CB8AC3E}">
        <p14:creationId xmlns:p14="http://schemas.microsoft.com/office/powerpoint/2010/main" val="16326097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051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3051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3051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3051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0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3051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0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5" grpId="0" animBg="1"/>
      <p:bldP spid="305156" grpId="0" animBg="1"/>
      <p:bldP spid="305157" grpId="0" animBg="1"/>
      <p:bldP spid="305158" grpId="0" animBg="1"/>
      <p:bldP spid="305159" grpId="0" animBg="1"/>
      <p:bldP spid="305160" grpId="0" autoUpdateAnimBg="0"/>
      <p:bldP spid="305161" grpId="0" autoUpdateAnimBg="0"/>
      <p:bldP spid="305162" grpId="0" autoUpdateAnimBg="0"/>
      <p:bldP spid="305163" grpId="0" autoUpdateAnimBg="0"/>
      <p:bldP spid="30516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768350" y="2354263"/>
            <a:ext cx="7467600" cy="1011237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The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sample results provide only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estimates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of the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values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of the population characteristics.</a:t>
            </a:r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768350" y="4602163"/>
            <a:ext cx="7467600" cy="1354137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With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proper sampling methods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, the sample results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can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provide “good” estimates of the population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characteristics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</a:t>
            </a:r>
          </a:p>
        </p:txBody>
      </p:sp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685800" y="314325"/>
            <a:ext cx="7772400" cy="528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Introduction</a:t>
            </a:r>
          </a:p>
        </p:txBody>
      </p:sp>
      <p:sp>
        <p:nvSpPr>
          <p:cNvPr id="180232" name="AutoShape 8"/>
          <p:cNvSpPr>
            <a:spLocks noChangeArrowheads="1"/>
          </p:cNvSpPr>
          <p:nvPr/>
        </p:nvSpPr>
        <p:spPr bwMode="auto">
          <a:xfrm rot="5400000">
            <a:off x="504825" y="52260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35" name="AutoShape 11"/>
          <p:cNvSpPr>
            <a:spLocks noChangeArrowheads="1"/>
          </p:cNvSpPr>
          <p:nvPr/>
        </p:nvSpPr>
        <p:spPr bwMode="auto">
          <a:xfrm rot="5400000">
            <a:off x="500063" y="27876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36" name="Rectangle 12"/>
          <p:cNvSpPr>
            <a:spLocks noChangeArrowheads="1"/>
          </p:cNvSpPr>
          <p:nvPr/>
        </p:nvSpPr>
        <p:spPr bwMode="auto">
          <a:xfrm>
            <a:off x="763588" y="3478213"/>
            <a:ext cx="7467600" cy="1011237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The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reason is simply that the sample contains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only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a portion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of the population.</a:t>
            </a:r>
          </a:p>
        </p:txBody>
      </p:sp>
      <p:sp>
        <p:nvSpPr>
          <p:cNvPr id="180237" name="AutoShape 13"/>
          <p:cNvSpPr>
            <a:spLocks noChangeArrowheads="1"/>
          </p:cNvSpPr>
          <p:nvPr/>
        </p:nvSpPr>
        <p:spPr bwMode="auto">
          <a:xfrm rot="5400000">
            <a:off x="500063" y="38925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763588" y="1203324"/>
            <a:ext cx="7467600" cy="1044576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The reason we select a sample is to collect data to</a:t>
            </a:r>
          </a:p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answer a research question about a population.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 rot="5400000">
            <a:off x="504825" y="1408113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8435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802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802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0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0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1802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6" grpId="0" animBg="1" autoUpdateAnimBg="0"/>
      <p:bldP spid="180228" grpId="0" animBg="1" autoUpdateAnimBg="0"/>
      <p:bldP spid="180232" grpId="0" animBg="1"/>
      <p:bldP spid="180235" grpId="0" animBg="1"/>
      <p:bldP spid="180236" grpId="0" animBg="1" autoUpdateAnimBg="0"/>
      <p:bldP spid="180237" grpId="0" animBg="1"/>
      <p:bldP spid="11" grpId="0" animBg="1" autoUpdateAnimBg="0"/>
      <p:bldP spid="12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789214" y="1198563"/>
            <a:ext cx="7467600" cy="1011237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The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population is first divided into groups of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elements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called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strata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</a:t>
            </a:r>
          </a:p>
        </p:txBody>
      </p:sp>
      <p:sp>
        <p:nvSpPr>
          <p:cNvPr id="307203" name="AutoShape 3"/>
          <p:cNvSpPr>
            <a:spLocks noChangeArrowheads="1"/>
          </p:cNvSpPr>
          <p:nvPr/>
        </p:nvSpPr>
        <p:spPr bwMode="auto">
          <a:xfrm rot="5400000">
            <a:off x="504825" y="16129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04" name="Rectangle 4"/>
          <p:cNvSpPr>
            <a:spLocks noChangeArrowheads="1"/>
          </p:cNvSpPr>
          <p:nvPr/>
        </p:nvSpPr>
        <p:spPr bwMode="auto">
          <a:xfrm>
            <a:off x="685800" y="241300"/>
            <a:ext cx="7772400" cy="661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Stratified Random Sampling</a:t>
            </a:r>
          </a:p>
        </p:txBody>
      </p:sp>
      <p:sp>
        <p:nvSpPr>
          <p:cNvPr id="307205" name="Rectangle 5"/>
          <p:cNvSpPr>
            <a:spLocks noChangeArrowheads="1"/>
          </p:cNvSpPr>
          <p:nvPr/>
        </p:nvSpPr>
        <p:spPr bwMode="auto">
          <a:xfrm>
            <a:off x="789214" y="2322513"/>
            <a:ext cx="7467600" cy="1011237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Each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element in the population belongs to one and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only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one stratum.</a:t>
            </a:r>
          </a:p>
        </p:txBody>
      </p:sp>
      <p:sp>
        <p:nvSpPr>
          <p:cNvPr id="307206" name="AutoShape 6"/>
          <p:cNvSpPr>
            <a:spLocks noChangeArrowheads="1"/>
          </p:cNvSpPr>
          <p:nvPr/>
        </p:nvSpPr>
        <p:spPr bwMode="auto">
          <a:xfrm rot="5400000">
            <a:off x="504825" y="27368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07" name="Rectangle 7"/>
          <p:cNvSpPr>
            <a:spLocks noChangeArrowheads="1"/>
          </p:cNvSpPr>
          <p:nvPr/>
        </p:nvSpPr>
        <p:spPr bwMode="auto">
          <a:xfrm>
            <a:off x="768350" y="3446463"/>
            <a:ext cx="7467600" cy="1392237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Best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results are obtained when the elements within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each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stratum are as much alike as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possible (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i.e.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homogeneous group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).</a:t>
            </a:r>
          </a:p>
        </p:txBody>
      </p:sp>
      <p:sp>
        <p:nvSpPr>
          <p:cNvPr id="307208" name="AutoShape 8"/>
          <p:cNvSpPr>
            <a:spLocks noChangeArrowheads="1"/>
          </p:cNvSpPr>
          <p:nvPr/>
        </p:nvSpPr>
        <p:spPr bwMode="auto">
          <a:xfrm rot="5400000">
            <a:off x="504825" y="40132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0751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072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3072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3072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2" grpId="0" animBg="1" autoUpdateAnimBg="0"/>
      <p:bldP spid="307203" grpId="0" animBg="1"/>
      <p:bldP spid="307205" grpId="0" animBg="1" autoUpdateAnimBg="0"/>
      <p:bldP spid="307206" grpId="0" animBg="1"/>
      <p:bldP spid="307207" grpId="0" animBg="1" autoUpdateAnimBg="0"/>
      <p:bldP spid="307208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ChangeArrowheads="1"/>
          </p:cNvSpPr>
          <p:nvPr/>
        </p:nvSpPr>
        <p:spPr bwMode="auto">
          <a:xfrm>
            <a:off x="685800" y="241300"/>
            <a:ext cx="7772400" cy="661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Stratified Random Sampling</a:t>
            </a:r>
          </a:p>
        </p:txBody>
      </p:sp>
      <p:sp>
        <p:nvSpPr>
          <p:cNvPr id="309251" name="Rectangle 3"/>
          <p:cNvSpPr>
            <a:spLocks noChangeArrowheads="1"/>
          </p:cNvSpPr>
          <p:nvPr/>
        </p:nvSpPr>
        <p:spPr bwMode="auto">
          <a:xfrm>
            <a:off x="768350" y="1198563"/>
            <a:ext cx="7562850" cy="649287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A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simple random sample is taken from each stratum.</a:t>
            </a:r>
          </a:p>
        </p:txBody>
      </p:sp>
      <p:sp>
        <p:nvSpPr>
          <p:cNvPr id="309252" name="AutoShape 4"/>
          <p:cNvSpPr>
            <a:spLocks noChangeArrowheads="1"/>
          </p:cNvSpPr>
          <p:nvPr/>
        </p:nvSpPr>
        <p:spPr bwMode="auto">
          <a:xfrm rot="5400000">
            <a:off x="504825" y="14414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253" name="Rectangle 5"/>
          <p:cNvSpPr>
            <a:spLocks noChangeArrowheads="1"/>
          </p:cNvSpPr>
          <p:nvPr/>
        </p:nvSpPr>
        <p:spPr bwMode="auto">
          <a:xfrm>
            <a:off x="768350" y="1941513"/>
            <a:ext cx="7562850" cy="1392237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Formulas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are available for combining the stratum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sample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results into one population parameter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estimate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</a:t>
            </a:r>
          </a:p>
        </p:txBody>
      </p:sp>
      <p:sp>
        <p:nvSpPr>
          <p:cNvPr id="309254" name="AutoShape 6"/>
          <p:cNvSpPr>
            <a:spLocks noChangeArrowheads="1"/>
          </p:cNvSpPr>
          <p:nvPr/>
        </p:nvSpPr>
        <p:spPr bwMode="auto">
          <a:xfrm rot="5400000">
            <a:off x="504825" y="25082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255" name="Rectangle 7"/>
          <p:cNvSpPr>
            <a:spLocks noChangeArrowheads="1"/>
          </p:cNvSpPr>
          <p:nvPr/>
        </p:nvSpPr>
        <p:spPr bwMode="auto">
          <a:xfrm>
            <a:off x="768350" y="3427413"/>
            <a:ext cx="7562850" cy="1392237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Advantage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:  If strata are homogeneous, this method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is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as “precise” as simple random sampling but with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a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smaller total sample size.</a:t>
            </a:r>
          </a:p>
        </p:txBody>
      </p:sp>
      <p:sp>
        <p:nvSpPr>
          <p:cNvPr id="309256" name="AutoShape 8"/>
          <p:cNvSpPr>
            <a:spLocks noChangeArrowheads="1"/>
          </p:cNvSpPr>
          <p:nvPr/>
        </p:nvSpPr>
        <p:spPr bwMode="auto">
          <a:xfrm rot="5400000">
            <a:off x="504825" y="39941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257" name="Rectangle 9"/>
          <p:cNvSpPr>
            <a:spLocks noChangeArrowheads="1"/>
          </p:cNvSpPr>
          <p:nvPr/>
        </p:nvSpPr>
        <p:spPr bwMode="auto">
          <a:xfrm>
            <a:off x="768350" y="4913313"/>
            <a:ext cx="7562850" cy="1011237"/>
          </a:xfrm>
          <a:prstGeom prst="rect">
            <a:avLst/>
          </a:pr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:  The basis for forming the strata might be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department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, location, age, industry type, and so on.</a:t>
            </a:r>
          </a:p>
        </p:txBody>
      </p:sp>
      <p:sp>
        <p:nvSpPr>
          <p:cNvPr id="309258" name="AutoShape 10"/>
          <p:cNvSpPr>
            <a:spLocks noChangeArrowheads="1"/>
          </p:cNvSpPr>
          <p:nvPr/>
        </p:nvSpPr>
        <p:spPr bwMode="auto">
          <a:xfrm rot="5400000">
            <a:off x="504825" y="53276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40614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092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9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9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309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9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9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3092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9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9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3092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1" grpId="0" animBg="1" autoUpdateAnimBg="0"/>
      <p:bldP spid="309252" grpId="0" animBg="1"/>
      <p:bldP spid="309253" grpId="0" animBg="1" autoUpdateAnimBg="0"/>
      <p:bldP spid="309254" grpId="0" animBg="1"/>
      <p:bldP spid="309255" grpId="0" animBg="1" autoUpdateAnimBg="0"/>
      <p:bldP spid="309256" grpId="0" animBg="1"/>
      <p:bldP spid="309257" grpId="0" animBg="1" autoUpdateAnimBg="0"/>
      <p:bldP spid="309258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ChangeArrowheads="1"/>
          </p:cNvSpPr>
          <p:nvPr/>
        </p:nvSpPr>
        <p:spPr bwMode="auto">
          <a:xfrm>
            <a:off x="685800" y="187325"/>
            <a:ext cx="77724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Cluster Sampling</a:t>
            </a:r>
          </a:p>
        </p:txBody>
      </p:sp>
      <p:sp>
        <p:nvSpPr>
          <p:cNvPr id="311299" name="Rectangle 3"/>
          <p:cNvSpPr>
            <a:spLocks noChangeArrowheads="1"/>
          </p:cNvSpPr>
          <p:nvPr/>
        </p:nvSpPr>
        <p:spPr bwMode="auto">
          <a:xfrm>
            <a:off x="768350" y="1198563"/>
            <a:ext cx="7562850" cy="1011237"/>
          </a:xfrm>
          <a:prstGeom prst="rect">
            <a:avLst/>
          </a:prstGeom>
          <a:gradFill rotWithShape="0">
            <a:gsLst>
              <a:gs pos="0">
                <a:srgbClr val="666699">
                  <a:gamma/>
                  <a:shade val="46275"/>
                  <a:invGamma/>
                </a:srgbClr>
              </a:gs>
              <a:gs pos="50000">
                <a:srgbClr val="666699"/>
              </a:gs>
              <a:gs pos="100000">
                <a:srgbClr val="66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The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population is first divided into separate groups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of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elements called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clusters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</a:t>
            </a:r>
          </a:p>
        </p:txBody>
      </p:sp>
      <p:sp>
        <p:nvSpPr>
          <p:cNvPr id="311300" name="AutoShape 4"/>
          <p:cNvSpPr>
            <a:spLocks noChangeArrowheads="1"/>
          </p:cNvSpPr>
          <p:nvPr/>
        </p:nvSpPr>
        <p:spPr bwMode="auto">
          <a:xfrm rot="5400000">
            <a:off x="504825" y="16129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301" name="Rectangle 5"/>
          <p:cNvSpPr>
            <a:spLocks noChangeArrowheads="1"/>
          </p:cNvSpPr>
          <p:nvPr/>
        </p:nvSpPr>
        <p:spPr bwMode="auto">
          <a:xfrm>
            <a:off x="768350" y="2303463"/>
            <a:ext cx="7562850" cy="1011237"/>
          </a:xfrm>
          <a:prstGeom prst="rect">
            <a:avLst/>
          </a:prstGeom>
          <a:gradFill rotWithShape="0">
            <a:gsLst>
              <a:gs pos="0">
                <a:srgbClr val="666699">
                  <a:gamma/>
                  <a:shade val="46275"/>
                  <a:invGamma/>
                </a:srgbClr>
              </a:gs>
              <a:gs pos="50000">
                <a:srgbClr val="666699"/>
              </a:gs>
              <a:gs pos="100000">
                <a:srgbClr val="66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Ideally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, each cluster is a representative small-scale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version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of the population (i.e. heterogeneous group).</a:t>
            </a:r>
          </a:p>
        </p:txBody>
      </p:sp>
      <p:sp>
        <p:nvSpPr>
          <p:cNvPr id="311302" name="AutoShape 6"/>
          <p:cNvSpPr>
            <a:spLocks noChangeArrowheads="1"/>
          </p:cNvSpPr>
          <p:nvPr/>
        </p:nvSpPr>
        <p:spPr bwMode="auto">
          <a:xfrm rot="5400000">
            <a:off x="504825" y="27178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303" name="Rectangle 7"/>
          <p:cNvSpPr>
            <a:spLocks noChangeArrowheads="1"/>
          </p:cNvSpPr>
          <p:nvPr/>
        </p:nvSpPr>
        <p:spPr bwMode="auto">
          <a:xfrm>
            <a:off x="768350" y="3408363"/>
            <a:ext cx="7562850" cy="649287"/>
          </a:xfrm>
          <a:prstGeom prst="rect">
            <a:avLst/>
          </a:prstGeom>
          <a:gradFill rotWithShape="0">
            <a:gsLst>
              <a:gs pos="0">
                <a:srgbClr val="666699">
                  <a:gamma/>
                  <a:shade val="46275"/>
                  <a:invGamma/>
                </a:srgbClr>
              </a:gs>
              <a:gs pos="50000">
                <a:srgbClr val="666699"/>
              </a:gs>
              <a:gs pos="100000">
                <a:srgbClr val="66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A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simple random sample of the clusters is then taken.</a:t>
            </a:r>
          </a:p>
        </p:txBody>
      </p:sp>
      <p:sp>
        <p:nvSpPr>
          <p:cNvPr id="311304" name="AutoShape 8"/>
          <p:cNvSpPr>
            <a:spLocks noChangeArrowheads="1"/>
          </p:cNvSpPr>
          <p:nvPr/>
        </p:nvSpPr>
        <p:spPr bwMode="auto">
          <a:xfrm rot="5400000">
            <a:off x="504825" y="36512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305" name="Rectangle 9"/>
          <p:cNvSpPr>
            <a:spLocks noChangeArrowheads="1"/>
          </p:cNvSpPr>
          <p:nvPr/>
        </p:nvSpPr>
        <p:spPr bwMode="auto">
          <a:xfrm>
            <a:off x="768350" y="4151313"/>
            <a:ext cx="7562850" cy="1011237"/>
          </a:xfrm>
          <a:prstGeom prst="rect">
            <a:avLst/>
          </a:prstGeom>
          <a:gradFill rotWithShape="0">
            <a:gsLst>
              <a:gs pos="0">
                <a:srgbClr val="666699">
                  <a:gamma/>
                  <a:shade val="46275"/>
                  <a:invGamma/>
                </a:srgbClr>
              </a:gs>
              <a:gs pos="50000">
                <a:srgbClr val="666699"/>
              </a:gs>
              <a:gs pos="100000">
                <a:srgbClr val="66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All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elements within each sampled (chosen) cluster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form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 sample.</a:t>
            </a:r>
          </a:p>
        </p:txBody>
      </p:sp>
      <p:sp>
        <p:nvSpPr>
          <p:cNvPr id="311306" name="AutoShape 10"/>
          <p:cNvSpPr>
            <a:spLocks noChangeArrowheads="1"/>
          </p:cNvSpPr>
          <p:nvPr/>
        </p:nvSpPr>
        <p:spPr bwMode="auto">
          <a:xfrm rot="5400000">
            <a:off x="504825" y="45656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09486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113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3113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3113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3113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1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1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animBg="1" autoUpdateAnimBg="0"/>
      <p:bldP spid="311300" grpId="0" animBg="1"/>
      <p:bldP spid="311301" grpId="0" animBg="1" autoUpdateAnimBg="0"/>
      <p:bldP spid="311302" grpId="0" animBg="1"/>
      <p:bldP spid="311303" grpId="0" animBg="1" autoUpdateAnimBg="0"/>
      <p:bldP spid="311304" grpId="0" animBg="1"/>
      <p:bldP spid="311305" grpId="0" animBg="1" autoUpdateAnimBg="0"/>
      <p:bldP spid="311306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ChangeArrowheads="1"/>
          </p:cNvSpPr>
          <p:nvPr/>
        </p:nvSpPr>
        <p:spPr bwMode="auto">
          <a:xfrm>
            <a:off x="685800" y="187325"/>
            <a:ext cx="77724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Cluster Sampling</a:t>
            </a:r>
          </a:p>
        </p:txBody>
      </p:sp>
      <p:sp>
        <p:nvSpPr>
          <p:cNvPr id="313347" name="Rectangle 3"/>
          <p:cNvSpPr>
            <a:spLocks noChangeArrowheads="1"/>
          </p:cNvSpPr>
          <p:nvPr/>
        </p:nvSpPr>
        <p:spPr bwMode="auto">
          <a:xfrm>
            <a:off x="768350" y="2684463"/>
            <a:ext cx="7562850" cy="1392237"/>
          </a:xfrm>
          <a:prstGeom prst="rect">
            <a:avLst/>
          </a:prstGeom>
          <a:gradFill rotWithShape="0">
            <a:gsLst>
              <a:gs pos="0">
                <a:srgbClr val="666699">
                  <a:gamma/>
                  <a:shade val="46275"/>
                  <a:invGamma/>
                </a:srgbClr>
              </a:gs>
              <a:gs pos="50000">
                <a:srgbClr val="666699"/>
              </a:gs>
              <a:gs pos="100000">
                <a:srgbClr val="66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Advantage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:  The close proximity of elements can be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cost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effective (i.e. many sample observations can be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obtained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in a short time).</a:t>
            </a:r>
          </a:p>
        </p:txBody>
      </p:sp>
      <p:sp>
        <p:nvSpPr>
          <p:cNvPr id="313348" name="AutoShape 4"/>
          <p:cNvSpPr>
            <a:spLocks noChangeArrowheads="1"/>
          </p:cNvSpPr>
          <p:nvPr/>
        </p:nvSpPr>
        <p:spPr bwMode="auto">
          <a:xfrm rot="5400000">
            <a:off x="504825" y="32512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349" name="Rectangle 5"/>
          <p:cNvSpPr>
            <a:spLocks noChangeArrowheads="1"/>
          </p:cNvSpPr>
          <p:nvPr/>
        </p:nvSpPr>
        <p:spPr bwMode="auto">
          <a:xfrm>
            <a:off x="768350" y="4170363"/>
            <a:ext cx="7562850" cy="1392237"/>
          </a:xfrm>
          <a:prstGeom prst="rect">
            <a:avLst/>
          </a:prstGeom>
          <a:gradFill rotWithShape="0">
            <a:gsLst>
              <a:gs pos="0">
                <a:srgbClr val="666699">
                  <a:gamma/>
                  <a:shade val="46275"/>
                  <a:invGamma/>
                </a:srgbClr>
              </a:gs>
              <a:gs pos="50000">
                <a:srgbClr val="666699"/>
              </a:gs>
              <a:gs pos="100000">
                <a:srgbClr val="66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Disadvantage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:  This method generally requires a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larger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total sample size than simple or stratified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random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sampling.</a:t>
            </a:r>
          </a:p>
        </p:txBody>
      </p:sp>
      <p:sp>
        <p:nvSpPr>
          <p:cNvPr id="313350" name="AutoShape 6"/>
          <p:cNvSpPr>
            <a:spLocks noChangeArrowheads="1"/>
          </p:cNvSpPr>
          <p:nvPr/>
        </p:nvSpPr>
        <p:spPr bwMode="auto">
          <a:xfrm rot="5400000">
            <a:off x="504825" y="47371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351" name="Rectangle 7"/>
          <p:cNvSpPr>
            <a:spLocks noChangeArrowheads="1"/>
          </p:cNvSpPr>
          <p:nvPr/>
        </p:nvSpPr>
        <p:spPr bwMode="auto">
          <a:xfrm>
            <a:off x="768350" y="1198563"/>
            <a:ext cx="7562850" cy="1392237"/>
          </a:xfrm>
          <a:prstGeom prst="rect">
            <a:avLst/>
          </a:prstGeom>
          <a:gradFill rotWithShape="0">
            <a:gsLst>
              <a:gs pos="0">
                <a:srgbClr val="666699">
                  <a:gamma/>
                  <a:shade val="46275"/>
                  <a:invGamma/>
                </a:srgbClr>
              </a:gs>
              <a:gs pos="50000">
                <a:srgbClr val="666699"/>
              </a:gs>
              <a:gs pos="100000">
                <a:srgbClr val="66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:   A primary application is area sampling,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where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clusters are city blocks or other well-defined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areas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</a:t>
            </a:r>
          </a:p>
        </p:txBody>
      </p:sp>
      <p:sp>
        <p:nvSpPr>
          <p:cNvPr id="313352" name="AutoShape 8"/>
          <p:cNvSpPr>
            <a:spLocks noChangeArrowheads="1"/>
          </p:cNvSpPr>
          <p:nvPr/>
        </p:nvSpPr>
        <p:spPr bwMode="auto">
          <a:xfrm rot="5400000">
            <a:off x="504825" y="18415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92313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133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3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3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3133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3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3133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3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3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7" grpId="0" animBg="1" autoUpdateAnimBg="0"/>
      <p:bldP spid="313348" grpId="0" animBg="1"/>
      <p:bldP spid="313349" grpId="0" animBg="1" autoUpdateAnimBg="0"/>
      <p:bldP spid="313350" grpId="0" animBg="1"/>
      <p:bldP spid="313351" grpId="0" animBg="1" autoUpdateAnimBg="0"/>
      <p:bldP spid="313352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ChangeArrowheads="1"/>
          </p:cNvSpPr>
          <p:nvPr/>
        </p:nvSpPr>
        <p:spPr bwMode="auto">
          <a:xfrm>
            <a:off x="685800" y="1666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Systematic Sampling</a:t>
            </a:r>
          </a:p>
        </p:txBody>
      </p:sp>
      <p:sp>
        <p:nvSpPr>
          <p:cNvPr id="315395" name="Rectangle 3"/>
          <p:cNvSpPr>
            <a:spLocks noChangeArrowheads="1"/>
          </p:cNvSpPr>
          <p:nvPr/>
        </p:nvSpPr>
        <p:spPr bwMode="auto">
          <a:xfrm>
            <a:off x="768350" y="1198563"/>
            <a:ext cx="7562850" cy="1392237"/>
          </a:xfrm>
          <a:prstGeom prst="rect">
            <a:avLst/>
          </a:prstGeom>
          <a:gradFill rotWithShape="0">
            <a:gsLst>
              <a:gs pos="0">
                <a:srgbClr val="808080">
                  <a:gamma/>
                  <a:shade val="46275"/>
                  <a:invGamma/>
                </a:srgbClr>
              </a:gs>
              <a:gs pos="50000">
                <a:srgbClr val="808080"/>
              </a:gs>
              <a:gs pos="100000">
                <a:srgbClr val="808080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If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 sample size of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is desired from a population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containing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elements, we might sample one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element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for every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/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elements in the population.</a:t>
            </a:r>
          </a:p>
        </p:txBody>
      </p:sp>
      <p:sp>
        <p:nvSpPr>
          <p:cNvPr id="315396" name="AutoShape 4"/>
          <p:cNvSpPr>
            <a:spLocks noChangeArrowheads="1"/>
          </p:cNvSpPr>
          <p:nvPr/>
        </p:nvSpPr>
        <p:spPr bwMode="auto">
          <a:xfrm rot="5400000">
            <a:off x="504825" y="17653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397" name="Rectangle 5"/>
          <p:cNvSpPr>
            <a:spLocks noChangeArrowheads="1"/>
          </p:cNvSpPr>
          <p:nvPr/>
        </p:nvSpPr>
        <p:spPr bwMode="auto">
          <a:xfrm>
            <a:off x="768350" y="2684463"/>
            <a:ext cx="7562850" cy="1011237"/>
          </a:xfrm>
          <a:prstGeom prst="rect">
            <a:avLst/>
          </a:prstGeom>
          <a:gradFill rotWithShape="0">
            <a:gsLst>
              <a:gs pos="0">
                <a:srgbClr val="808080">
                  <a:gamma/>
                  <a:shade val="46275"/>
                  <a:invGamma/>
                </a:srgbClr>
              </a:gs>
              <a:gs pos="50000">
                <a:srgbClr val="808080"/>
              </a:gs>
              <a:gs pos="100000">
                <a:srgbClr val="808080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We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randomly select one of the first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/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elements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from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 population list.</a:t>
            </a:r>
          </a:p>
        </p:txBody>
      </p:sp>
      <p:sp>
        <p:nvSpPr>
          <p:cNvPr id="315398" name="AutoShape 6"/>
          <p:cNvSpPr>
            <a:spLocks noChangeArrowheads="1"/>
          </p:cNvSpPr>
          <p:nvPr/>
        </p:nvSpPr>
        <p:spPr bwMode="auto">
          <a:xfrm rot="5400000">
            <a:off x="504825" y="30988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15399" name="Rectangle 7"/>
          <p:cNvSpPr>
            <a:spLocks noChangeArrowheads="1"/>
          </p:cNvSpPr>
          <p:nvPr/>
        </p:nvSpPr>
        <p:spPr bwMode="auto">
          <a:xfrm>
            <a:off x="768350" y="3789363"/>
            <a:ext cx="7562850" cy="1011237"/>
          </a:xfrm>
          <a:prstGeom prst="rect">
            <a:avLst/>
          </a:prstGeom>
          <a:gradFill rotWithShape="0">
            <a:gsLst>
              <a:gs pos="0">
                <a:srgbClr val="808080">
                  <a:gamma/>
                  <a:shade val="46275"/>
                  <a:invGamma/>
                </a:srgbClr>
              </a:gs>
              <a:gs pos="50000">
                <a:srgbClr val="808080"/>
              </a:gs>
              <a:gs pos="100000">
                <a:srgbClr val="808080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We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then select every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/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 element that follows in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the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population list.</a:t>
            </a:r>
          </a:p>
        </p:txBody>
      </p:sp>
      <p:sp>
        <p:nvSpPr>
          <p:cNvPr id="315400" name="AutoShape 8"/>
          <p:cNvSpPr>
            <a:spLocks noChangeArrowheads="1"/>
          </p:cNvSpPr>
          <p:nvPr/>
        </p:nvSpPr>
        <p:spPr bwMode="auto">
          <a:xfrm rot="5400000">
            <a:off x="504825" y="42037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6640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153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5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5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3153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5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5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3154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5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5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5" grpId="0" animBg="1" autoUpdateAnimBg="0"/>
      <p:bldP spid="315396" grpId="0" animBg="1"/>
      <p:bldP spid="315397" grpId="0" animBg="1" autoUpdateAnimBg="0"/>
      <p:bldP spid="315398" grpId="0" animBg="1"/>
      <p:bldP spid="315399" grpId="0" animBg="1" autoUpdateAnimBg="0"/>
      <p:bldP spid="315400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ChangeArrowheads="1"/>
          </p:cNvSpPr>
          <p:nvPr/>
        </p:nvSpPr>
        <p:spPr bwMode="auto">
          <a:xfrm>
            <a:off x="685800" y="1666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Systematic Sampling</a:t>
            </a:r>
          </a:p>
        </p:txBody>
      </p:sp>
      <p:sp>
        <p:nvSpPr>
          <p:cNvPr id="317443" name="Rectangle 3"/>
          <p:cNvSpPr>
            <a:spLocks noChangeArrowheads="1"/>
          </p:cNvSpPr>
          <p:nvPr/>
        </p:nvSpPr>
        <p:spPr bwMode="auto">
          <a:xfrm>
            <a:off x="768350" y="1198563"/>
            <a:ext cx="7562850" cy="1392237"/>
          </a:xfrm>
          <a:prstGeom prst="rect">
            <a:avLst/>
          </a:prstGeom>
          <a:gradFill rotWithShape="0">
            <a:gsLst>
              <a:gs pos="0">
                <a:srgbClr val="808080">
                  <a:gamma/>
                  <a:shade val="46275"/>
                  <a:invGamma/>
                </a:srgbClr>
              </a:gs>
              <a:gs pos="50000">
                <a:srgbClr val="808080"/>
              </a:gs>
              <a:gs pos="100000">
                <a:srgbClr val="808080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This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method has the properties of a simple random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sample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, especially if the list of the population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elements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is a random ordering.</a:t>
            </a:r>
          </a:p>
        </p:txBody>
      </p:sp>
      <p:sp>
        <p:nvSpPr>
          <p:cNvPr id="317444" name="AutoShape 4"/>
          <p:cNvSpPr>
            <a:spLocks noChangeArrowheads="1"/>
          </p:cNvSpPr>
          <p:nvPr/>
        </p:nvSpPr>
        <p:spPr bwMode="auto">
          <a:xfrm rot="5400000">
            <a:off x="504825" y="17653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45" name="Rectangle 5"/>
          <p:cNvSpPr>
            <a:spLocks noChangeArrowheads="1"/>
          </p:cNvSpPr>
          <p:nvPr/>
        </p:nvSpPr>
        <p:spPr bwMode="auto">
          <a:xfrm>
            <a:off x="768350" y="2684463"/>
            <a:ext cx="7562850" cy="1392237"/>
          </a:xfrm>
          <a:prstGeom prst="rect">
            <a:avLst/>
          </a:prstGeom>
          <a:gradFill rotWithShape="0">
            <a:gsLst>
              <a:gs pos="0">
                <a:srgbClr val="808080">
                  <a:gamma/>
                  <a:shade val="46275"/>
                  <a:invGamma/>
                </a:srgbClr>
              </a:gs>
              <a:gs pos="50000">
                <a:srgbClr val="808080"/>
              </a:gs>
              <a:gs pos="100000">
                <a:srgbClr val="808080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Advantage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:  The sample usually will be easier to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identify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than it would be if simple random sampling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were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used.</a:t>
            </a:r>
          </a:p>
        </p:txBody>
      </p:sp>
      <p:sp>
        <p:nvSpPr>
          <p:cNvPr id="317446" name="AutoShape 6"/>
          <p:cNvSpPr>
            <a:spLocks noChangeArrowheads="1"/>
          </p:cNvSpPr>
          <p:nvPr/>
        </p:nvSpPr>
        <p:spPr bwMode="auto">
          <a:xfrm rot="5400000">
            <a:off x="504825" y="32512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47" name="Rectangle 7"/>
          <p:cNvSpPr>
            <a:spLocks noChangeArrowheads="1"/>
          </p:cNvSpPr>
          <p:nvPr/>
        </p:nvSpPr>
        <p:spPr bwMode="auto">
          <a:xfrm>
            <a:off x="768350" y="4170363"/>
            <a:ext cx="7562850" cy="1011237"/>
          </a:xfrm>
          <a:prstGeom prst="rect">
            <a:avLst/>
          </a:prstGeom>
          <a:gradFill rotWithShape="0">
            <a:gsLst>
              <a:gs pos="0">
                <a:srgbClr val="808080">
                  <a:gamma/>
                  <a:shade val="46275"/>
                  <a:invGamma/>
                </a:srgbClr>
              </a:gs>
              <a:gs pos="50000">
                <a:srgbClr val="808080"/>
              </a:gs>
              <a:gs pos="100000">
                <a:srgbClr val="808080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:  Selecting every 100</a:t>
            </a:r>
            <a:r>
              <a:rPr lang="en-US" sz="2400" baseline="300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listing in a telephone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book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after the first randomly selected listing</a:t>
            </a:r>
          </a:p>
        </p:txBody>
      </p:sp>
      <p:sp>
        <p:nvSpPr>
          <p:cNvPr id="317448" name="AutoShape 8"/>
          <p:cNvSpPr>
            <a:spLocks noChangeArrowheads="1"/>
          </p:cNvSpPr>
          <p:nvPr/>
        </p:nvSpPr>
        <p:spPr bwMode="auto">
          <a:xfrm rot="5400000">
            <a:off x="504825" y="45847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3840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174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7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3174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7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7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3174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7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3" grpId="0" animBg="1" autoUpdateAnimBg="0"/>
      <p:bldP spid="317444" grpId="0" animBg="1"/>
      <p:bldP spid="317445" grpId="0" animBg="1" autoUpdateAnimBg="0"/>
      <p:bldP spid="317446" grpId="0" animBg="1"/>
      <p:bldP spid="317447" grpId="0" animBg="1" autoUpdateAnimBg="0"/>
      <p:bldP spid="317448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ChangeArrowheads="1"/>
          </p:cNvSpPr>
          <p:nvPr/>
        </p:nvSpPr>
        <p:spPr bwMode="auto">
          <a:xfrm>
            <a:off x="684213" y="271463"/>
            <a:ext cx="7772400" cy="6048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Convenience Sampling</a:t>
            </a:r>
          </a:p>
        </p:txBody>
      </p:sp>
      <p:sp>
        <p:nvSpPr>
          <p:cNvPr id="319491" name="Rectangle 3"/>
          <p:cNvSpPr>
            <a:spLocks noChangeArrowheads="1"/>
          </p:cNvSpPr>
          <p:nvPr/>
        </p:nvSpPr>
        <p:spPr bwMode="auto">
          <a:xfrm>
            <a:off x="768350" y="1198563"/>
            <a:ext cx="7562850" cy="1392237"/>
          </a:xfrm>
          <a:prstGeom prst="rect">
            <a:avLst/>
          </a:prstGeom>
          <a:gradFill rotWithShape="0">
            <a:gsLst>
              <a:gs pos="0">
                <a:srgbClr val="336699">
                  <a:gamma/>
                  <a:shade val="46275"/>
                  <a:invGamma/>
                </a:srgbClr>
              </a:gs>
              <a:gs pos="50000">
                <a:srgbClr val="336699"/>
              </a:gs>
              <a:gs pos="100000">
                <a:srgbClr val="33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It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is a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nonprobability sampling technique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  Items are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included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in the sample without known probabilities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of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being selected.</a:t>
            </a:r>
          </a:p>
        </p:txBody>
      </p:sp>
      <p:sp>
        <p:nvSpPr>
          <p:cNvPr id="319492" name="AutoShape 4"/>
          <p:cNvSpPr>
            <a:spLocks noChangeArrowheads="1"/>
          </p:cNvSpPr>
          <p:nvPr/>
        </p:nvSpPr>
        <p:spPr bwMode="auto">
          <a:xfrm rot="5400000">
            <a:off x="504825" y="17653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493" name="Rectangle 5"/>
          <p:cNvSpPr>
            <a:spLocks noChangeArrowheads="1"/>
          </p:cNvSpPr>
          <p:nvPr/>
        </p:nvSpPr>
        <p:spPr bwMode="auto">
          <a:xfrm>
            <a:off x="768350" y="3427413"/>
            <a:ext cx="7562850" cy="1011237"/>
          </a:xfrm>
          <a:prstGeom prst="rect">
            <a:avLst/>
          </a:prstGeom>
          <a:gradFill rotWithShape="0">
            <a:gsLst>
              <a:gs pos="0">
                <a:srgbClr val="336699">
                  <a:gamma/>
                  <a:shade val="46275"/>
                  <a:invGamma/>
                </a:srgbClr>
              </a:gs>
              <a:gs pos="50000">
                <a:srgbClr val="336699"/>
              </a:gs>
              <a:gs pos="100000">
                <a:srgbClr val="33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:  A professor conducting research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might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use student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volunteers to constitute a sample.</a:t>
            </a:r>
          </a:p>
        </p:txBody>
      </p:sp>
      <p:sp>
        <p:nvSpPr>
          <p:cNvPr id="319494" name="AutoShape 6"/>
          <p:cNvSpPr>
            <a:spLocks noChangeArrowheads="1"/>
          </p:cNvSpPr>
          <p:nvPr/>
        </p:nvSpPr>
        <p:spPr bwMode="auto">
          <a:xfrm rot="5400000">
            <a:off x="504825" y="38417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19495" name="Rectangle 7"/>
          <p:cNvSpPr>
            <a:spLocks noChangeArrowheads="1"/>
          </p:cNvSpPr>
          <p:nvPr/>
        </p:nvSpPr>
        <p:spPr bwMode="auto">
          <a:xfrm>
            <a:off x="768350" y="2684463"/>
            <a:ext cx="7562850" cy="649287"/>
          </a:xfrm>
          <a:prstGeom prst="rect">
            <a:avLst/>
          </a:prstGeom>
          <a:gradFill rotWithShape="0">
            <a:gsLst>
              <a:gs pos="0">
                <a:srgbClr val="336699">
                  <a:gamma/>
                  <a:shade val="46275"/>
                  <a:invGamma/>
                </a:srgbClr>
              </a:gs>
              <a:gs pos="50000">
                <a:srgbClr val="336699"/>
              </a:gs>
              <a:gs pos="100000">
                <a:srgbClr val="33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The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sample is identified primarily by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convenience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</a:t>
            </a:r>
          </a:p>
        </p:txBody>
      </p:sp>
      <p:sp>
        <p:nvSpPr>
          <p:cNvPr id="319496" name="AutoShape 8"/>
          <p:cNvSpPr>
            <a:spLocks noChangeArrowheads="1"/>
          </p:cNvSpPr>
          <p:nvPr/>
        </p:nvSpPr>
        <p:spPr bwMode="auto">
          <a:xfrm rot="5400000">
            <a:off x="504825" y="29273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2111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194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9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9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3194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9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9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3194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9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9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1" grpId="0" animBg="1" autoUpdateAnimBg="0"/>
      <p:bldP spid="319492" grpId="0" animBg="1"/>
      <p:bldP spid="319493" grpId="0" animBg="1" autoUpdateAnimBg="0"/>
      <p:bldP spid="319494" grpId="0" animBg="1"/>
      <p:bldP spid="319495" grpId="0" animBg="1" autoUpdateAnimBg="0"/>
      <p:bldP spid="319496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ChangeArrowheads="1"/>
          </p:cNvSpPr>
          <p:nvPr/>
        </p:nvSpPr>
        <p:spPr bwMode="auto">
          <a:xfrm>
            <a:off x="768350" y="1198563"/>
            <a:ext cx="7562850" cy="1011237"/>
          </a:xfrm>
          <a:prstGeom prst="rect">
            <a:avLst/>
          </a:prstGeom>
          <a:gradFill rotWithShape="0">
            <a:gsLst>
              <a:gs pos="0">
                <a:srgbClr val="336699">
                  <a:gamma/>
                  <a:shade val="46275"/>
                  <a:invGamma/>
                </a:srgbClr>
              </a:gs>
              <a:gs pos="50000">
                <a:srgbClr val="336699"/>
              </a:gs>
              <a:gs pos="100000">
                <a:srgbClr val="33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Advantage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:  Sample selection and data collection are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relatively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easy.</a:t>
            </a:r>
          </a:p>
        </p:txBody>
      </p:sp>
      <p:sp>
        <p:nvSpPr>
          <p:cNvPr id="321539" name="AutoShape 3"/>
          <p:cNvSpPr>
            <a:spLocks noChangeArrowheads="1"/>
          </p:cNvSpPr>
          <p:nvPr/>
        </p:nvSpPr>
        <p:spPr bwMode="auto">
          <a:xfrm rot="5400000">
            <a:off x="504825" y="16129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540" name="Rectangle 4"/>
          <p:cNvSpPr>
            <a:spLocks noChangeArrowheads="1"/>
          </p:cNvSpPr>
          <p:nvPr/>
        </p:nvSpPr>
        <p:spPr bwMode="auto">
          <a:xfrm>
            <a:off x="768350" y="2303463"/>
            <a:ext cx="7562850" cy="1011237"/>
          </a:xfrm>
          <a:prstGeom prst="rect">
            <a:avLst/>
          </a:prstGeom>
          <a:gradFill rotWithShape="0">
            <a:gsLst>
              <a:gs pos="0">
                <a:srgbClr val="336699">
                  <a:gamma/>
                  <a:shade val="46275"/>
                  <a:invGamma/>
                </a:srgbClr>
              </a:gs>
              <a:gs pos="50000">
                <a:srgbClr val="336699"/>
              </a:gs>
              <a:gs pos="100000">
                <a:srgbClr val="336699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Disadvantage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:  It is impossible to determine how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representative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of the population the sample is.</a:t>
            </a:r>
          </a:p>
        </p:txBody>
      </p:sp>
      <p:sp>
        <p:nvSpPr>
          <p:cNvPr id="321541" name="AutoShape 5"/>
          <p:cNvSpPr>
            <a:spLocks noChangeArrowheads="1"/>
          </p:cNvSpPr>
          <p:nvPr/>
        </p:nvSpPr>
        <p:spPr bwMode="auto">
          <a:xfrm rot="5400000">
            <a:off x="504825" y="27178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542" name="Rectangle 6"/>
          <p:cNvSpPr>
            <a:spLocks noChangeArrowheads="1"/>
          </p:cNvSpPr>
          <p:nvPr/>
        </p:nvSpPr>
        <p:spPr bwMode="auto">
          <a:xfrm>
            <a:off x="684213" y="271463"/>
            <a:ext cx="7772400" cy="6048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Convenience Sampling</a:t>
            </a:r>
          </a:p>
        </p:txBody>
      </p:sp>
    </p:spTree>
    <p:extLst>
      <p:ext uri="{BB962C8B-B14F-4D97-AF65-F5344CB8AC3E}">
        <p14:creationId xmlns:p14="http://schemas.microsoft.com/office/powerpoint/2010/main" val="331662739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215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1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1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3215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8" grpId="0" animBg="1" autoUpdateAnimBg="0"/>
      <p:bldP spid="321539" grpId="0" animBg="1"/>
      <p:bldP spid="321540" grpId="0" animBg="1" autoUpdateAnimBg="0"/>
      <p:bldP spid="321541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ChangeArrowheads="1"/>
          </p:cNvSpPr>
          <p:nvPr/>
        </p:nvSpPr>
        <p:spPr bwMode="auto">
          <a:xfrm>
            <a:off x="684213" y="242888"/>
            <a:ext cx="7772400" cy="652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Judgment Sampling</a:t>
            </a:r>
          </a:p>
        </p:txBody>
      </p:sp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768350" y="1198563"/>
            <a:ext cx="7562850" cy="1392237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The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person most knowledgeable on the subject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of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the study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selects elements of the population that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he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or she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feels are most representative of the population.</a:t>
            </a:r>
          </a:p>
        </p:txBody>
      </p:sp>
      <p:sp>
        <p:nvSpPr>
          <p:cNvPr id="323588" name="AutoShape 4"/>
          <p:cNvSpPr>
            <a:spLocks noChangeArrowheads="1"/>
          </p:cNvSpPr>
          <p:nvPr/>
        </p:nvSpPr>
        <p:spPr bwMode="auto">
          <a:xfrm rot="5400000">
            <a:off x="504825" y="17653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589" name="Rectangle 5"/>
          <p:cNvSpPr>
            <a:spLocks noChangeArrowheads="1"/>
          </p:cNvSpPr>
          <p:nvPr/>
        </p:nvSpPr>
        <p:spPr bwMode="auto">
          <a:xfrm>
            <a:off x="768350" y="2684463"/>
            <a:ext cx="7562850" cy="649287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It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is a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nonprobability sampling technique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</a:t>
            </a:r>
          </a:p>
        </p:txBody>
      </p:sp>
      <p:sp>
        <p:nvSpPr>
          <p:cNvPr id="323590" name="AutoShape 6"/>
          <p:cNvSpPr>
            <a:spLocks noChangeArrowheads="1"/>
          </p:cNvSpPr>
          <p:nvPr/>
        </p:nvSpPr>
        <p:spPr bwMode="auto">
          <a:xfrm rot="5400000">
            <a:off x="504825" y="29273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591" name="Rectangle 7"/>
          <p:cNvSpPr>
            <a:spLocks noChangeArrowheads="1"/>
          </p:cNvSpPr>
          <p:nvPr/>
        </p:nvSpPr>
        <p:spPr bwMode="auto">
          <a:xfrm>
            <a:off x="768350" y="3427413"/>
            <a:ext cx="7562850" cy="1392237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:  A reporter might sample three or four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senators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, judging them as reflecting the general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opinion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of the senate.</a:t>
            </a:r>
          </a:p>
        </p:txBody>
      </p:sp>
      <p:sp>
        <p:nvSpPr>
          <p:cNvPr id="323592" name="AutoShape 8"/>
          <p:cNvSpPr>
            <a:spLocks noChangeArrowheads="1"/>
          </p:cNvSpPr>
          <p:nvPr/>
        </p:nvSpPr>
        <p:spPr bwMode="auto">
          <a:xfrm rot="5400000">
            <a:off x="504825" y="39941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9299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235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3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3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3235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3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3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3235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3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3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animBg="1" autoUpdateAnimBg="0"/>
      <p:bldP spid="323588" grpId="0" animBg="1"/>
      <p:bldP spid="323589" grpId="0" animBg="1" autoUpdateAnimBg="0"/>
      <p:bldP spid="323590" grpId="0" animBg="1"/>
      <p:bldP spid="323591" grpId="0" animBg="1" autoUpdateAnimBg="0"/>
      <p:bldP spid="323592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ChangeArrowheads="1"/>
          </p:cNvSpPr>
          <p:nvPr/>
        </p:nvSpPr>
        <p:spPr bwMode="auto">
          <a:xfrm>
            <a:off x="684213" y="242888"/>
            <a:ext cx="7772400" cy="652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Judgment Sampling</a:t>
            </a:r>
          </a:p>
        </p:txBody>
      </p:sp>
      <p:sp>
        <p:nvSpPr>
          <p:cNvPr id="325635" name="Rectangle 3"/>
          <p:cNvSpPr>
            <a:spLocks noChangeArrowheads="1"/>
          </p:cNvSpPr>
          <p:nvPr/>
        </p:nvSpPr>
        <p:spPr bwMode="auto">
          <a:xfrm>
            <a:off x="768350" y="1198563"/>
            <a:ext cx="7562850" cy="1011237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Advantage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:  It is a relatively easy way of selecting a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sample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</a:t>
            </a:r>
          </a:p>
        </p:txBody>
      </p:sp>
      <p:sp>
        <p:nvSpPr>
          <p:cNvPr id="325636" name="AutoShape 4"/>
          <p:cNvSpPr>
            <a:spLocks noChangeArrowheads="1"/>
          </p:cNvSpPr>
          <p:nvPr/>
        </p:nvSpPr>
        <p:spPr bwMode="auto">
          <a:xfrm rot="5400000">
            <a:off x="504825" y="16129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25637" name="Rectangle 5"/>
          <p:cNvSpPr>
            <a:spLocks noChangeArrowheads="1"/>
          </p:cNvSpPr>
          <p:nvPr/>
        </p:nvSpPr>
        <p:spPr bwMode="auto">
          <a:xfrm>
            <a:off x="768350" y="2303463"/>
            <a:ext cx="7562850" cy="1392237"/>
          </a:xfrm>
          <a:prstGeom prst="rect">
            <a:avLst/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Disadvantage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:  The quality of the sample results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depends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on the judgment of the person selecting the</a:t>
            </a:r>
          </a:p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sample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</a:t>
            </a:r>
          </a:p>
        </p:txBody>
      </p:sp>
      <p:sp>
        <p:nvSpPr>
          <p:cNvPr id="325638" name="AutoShape 6"/>
          <p:cNvSpPr>
            <a:spLocks noChangeArrowheads="1"/>
          </p:cNvSpPr>
          <p:nvPr/>
        </p:nvSpPr>
        <p:spPr bwMode="auto">
          <a:xfrm rot="5400000">
            <a:off x="504825" y="28702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36272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256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5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5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3256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5" grpId="0" animBg="1" autoUpdateAnimBg="0"/>
      <p:bldP spid="325636" grpId="0" animBg="1"/>
      <p:bldP spid="325637" grpId="0" animBg="1" autoUpdateAnimBg="0"/>
      <p:bldP spid="3256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ChangeArrowheads="1"/>
          </p:cNvSpPr>
          <p:nvPr/>
        </p:nvSpPr>
        <p:spPr bwMode="auto">
          <a:xfrm>
            <a:off x="684213" y="284163"/>
            <a:ext cx="7772400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Selecting a Sample</a:t>
            </a:r>
            <a:endParaRPr lang="en-US" sz="260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91171" name="Rectangle 3"/>
          <p:cNvSpPr>
            <a:spLocks noChangeArrowheads="1"/>
          </p:cNvSpPr>
          <p:nvPr/>
        </p:nvSpPr>
        <p:spPr bwMode="auto">
          <a:xfrm>
            <a:off x="677863" y="1106488"/>
            <a:ext cx="5770562" cy="566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Sampling from a Finite Population</a:t>
            </a:r>
          </a:p>
        </p:txBody>
      </p:sp>
      <p:sp>
        <p:nvSpPr>
          <p:cNvPr id="391172" name="AutoShape 4"/>
          <p:cNvSpPr>
            <a:spLocks noChangeArrowheads="1"/>
          </p:cNvSpPr>
          <p:nvPr/>
        </p:nvSpPr>
        <p:spPr bwMode="auto">
          <a:xfrm rot="5400000">
            <a:off x="504825" y="124142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173" name="AutoShape 5"/>
          <p:cNvSpPr>
            <a:spLocks noChangeArrowheads="1"/>
          </p:cNvSpPr>
          <p:nvPr/>
        </p:nvSpPr>
        <p:spPr bwMode="auto">
          <a:xfrm rot="5400000">
            <a:off x="504825" y="17653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174" name="Text Box 6"/>
          <p:cNvSpPr txBox="1">
            <a:spLocks noChangeArrowheads="1"/>
          </p:cNvSpPr>
          <p:nvPr/>
        </p:nvSpPr>
        <p:spPr bwMode="auto">
          <a:xfrm>
            <a:off x="684213" y="1608138"/>
            <a:ext cx="598328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Sampling from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an Infinite Population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32341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91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9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3911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391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1" grpId="0" build="p" autoUpdateAnimBg="0"/>
      <p:bldP spid="391172" grpId="0" animBg="1"/>
      <p:bldP spid="391173" grpId="0" animBg="1"/>
      <p:bldP spid="391174" grpId="0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5800" y="1666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Recommendation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68350" y="1198563"/>
            <a:ext cx="7562850" cy="1392237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It is recommended that probability sampling methods</a:t>
            </a:r>
          </a:p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(simple random, stratified, cluster, or systematic) be</a:t>
            </a:r>
          </a:p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used.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 rot="5400000">
            <a:off x="504825" y="17653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68350" y="2697163"/>
            <a:ext cx="7562850" cy="1697037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For these methods, formulas are available for </a:t>
            </a:r>
          </a:p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evaluating the “goodness” of the sample results in</a:t>
            </a:r>
          </a:p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terms of the closeness of the results to the population</a:t>
            </a:r>
          </a:p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parameters being estimated.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 rot="5400000">
            <a:off x="466725" y="34671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768350" y="4500563"/>
            <a:ext cx="7562850" cy="1341437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An evaluation of the goodness cannot be made with</a:t>
            </a:r>
          </a:p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non-probability (convenience or judgment) sampling</a:t>
            </a:r>
          </a:p>
          <a:p>
            <a:pPr algn="l"/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methods.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 rot="5400000">
            <a:off x="504825" y="511810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819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  <p:bldP spid="4" grpId="0" animBg="1"/>
      <p:bldP spid="5" grpId="0" animBg="1" autoUpdateAnimBg="0"/>
      <p:bldP spid="6" grpId="0" animBg="1"/>
      <p:bldP spid="7" grpId="0" animBg="1" autoUpdateAnimBg="0"/>
      <p:bldP spid="8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7325"/>
            <a:ext cx="7772400" cy="762000"/>
          </a:xfrm>
          <a:noFill/>
          <a:ln/>
        </p:spPr>
        <p:txBody>
          <a:bodyPr/>
          <a:lstStyle/>
          <a:p>
            <a:r>
              <a:rPr lang="en-US"/>
              <a:t>End of Chapter 7</a:t>
            </a:r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3797300" y="3048000"/>
            <a:ext cx="1557338" cy="1611313"/>
          </a:xfrm>
          <a:prstGeom prst="roundRect">
            <a:avLst>
              <a:gd name="adj" fmla="val 12065"/>
            </a:avLst>
          </a:prstGeom>
          <a:noFill/>
          <a:ln w="50800">
            <a:solidFill>
              <a:srgbClr val="66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Freeform 4"/>
          <p:cNvSpPr>
            <a:spLocks/>
          </p:cNvSpPr>
          <p:nvPr/>
        </p:nvSpPr>
        <p:spPr bwMode="auto">
          <a:xfrm>
            <a:off x="3941763" y="2133600"/>
            <a:ext cx="1681162" cy="2670175"/>
          </a:xfrm>
          <a:custGeom>
            <a:avLst/>
            <a:gdLst/>
            <a:ahLst/>
            <a:cxnLst>
              <a:cxn ang="0">
                <a:pos x="119" y="784"/>
              </a:cxn>
              <a:cxn ang="0">
                <a:pos x="0" y="1239"/>
              </a:cxn>
              <a:cxn ang="0">
                <a:pos x="409" y="1681"/>
              </a:cxn>
              <a:cxn ang="0">
                <a:pos x="1058" y="196"/>
              </a:cxn>
              <a:cxn ang="0">
                <a:pos x="1058" y="0"/>
              </a:cxn>
              <a:cxn ang="0">
                <a:pos x="334" y="1252"/>
              </a:cxn>
              <a:cxn ang="0">
                <a:pos x="119" y="784"/>
              </a:cxn>
            </a:cxnLst>
            <a:rect l="0" t="0" r="r" b="b"/>
            <a:pathLst>
              <a:path w="1059" h="1682">
                <a:moveTo>
                  <a:pt x="119" y="784"/>
                </a:moveTo>
                <a:lnTo>
                  <a:pt x="0" y="1239"/>
                </a:lnTo>
                <a:lnTo>
                  <a:pt x="409" y="1681"/>
                </a:lnTo>
                <a:lnTo>
                  <a:pt x="1058" y="196"/>
                </a:lnTo>
                <a:lnTo>
                  <a:pt x="1058" y="0"/>
                </a:lnTo>
                <a:lnTo>
                  <a:pt x="334" y="1252"/>
                </a:lnTo>
                <a:lnTo>
                  <a:pt x="119" y="784"/>
                </a:lnTo>
              </a:path>
            </a:pathLst>
          </a:custGeom>
          <a:gradFill flip="none" rotWithShape="1">
            <a:gsLst>
              <a:gs pos="0">
                <a:srgbClr val="72AF2F">
                  <a:shade val="30000"/>
                  <a:satMod val="115000"/>
                </a:srgbClr>
              </a:gs>
              <a:gs pos="50000">
                <a:srgbClr val="72AF2F">
                  <a:shade val="67500"/>
                  <a:satMod val="115000"/>
                </a:srgbClr>
              </a:gs>
              <a:gs pos="100000">
                <a:srgbClr val="72AF2F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887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84163"/>
            <a:ext cx="7772400" cy="566737"/>
          </a:xfrm>
          <a:noFill/>
          <a:ln/>
        </p:spPr>
        <p:txBody>
          <a:bodyPr/>
          <a:lstStyle/>
          <a:p>
            <a:r>
              <a:rPr lang="en-US"/>
              <a:t>Sampling from a Finite Population</a:t>
            </a:r>
            <a:endParaRPr lang="en-US" sz="26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1106488"/>
            <a:ext cx="7772400" cy="1873250"/>
          </a:xfrm>
          <a:noFill/>
          <a:ln/>
        </p:spPr>
        <p:txBody>
          <a:bodyPr/>
          <a:lstStyle/>
          <a:p>
            <a:r>
              <a:rPr lang="en-US" u="sng"/>
              <a:t>Finite populations</a:t>
            </a:r>
            <a:r>
              <a:rPr lang="en-US"/>
              <a:t> are often defined by lists such as:</a:t>
            </a:r>
          </a:p>
          <a:p>
            <a:pPr lvl="1"/>
            <a:r>
              <a:rPr lang="en-US"/>
              <a:t>Organization membership roster</a:t>
            </a:r>
          </a:p>
          <a:p>
            <a:pPr lvl="1"/>
            <a:r>
              <a:rPr lang="en-US"/>
              <a:t>Credit card account numbers</a:t>
            </a:r>
          </a:p>
          <a:p>
            <a:pPr lvl="1"/>
            <a:r>
              <a:rPr lang="en-US"/>
              <a:t>Inventory product numbers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 rot="5400000">
            <a:off x="504825" y="1241425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 rot="5400000">
            <a:off x="504825" y="3079750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84213" y="2922588"/>
            <a:ext cx="8107362" cy="17912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A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simple random sample of size </a:t>
            </a:r>
            <a:r>
              <a:rPr lang="en-US" sz="2400" i="1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from a finite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population of size </a:t>
            </a:r>
            <a:r>
              <a:rPr lang="en-US" sz="2400" i="1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is a sample selected such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that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each possible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sample of size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has the same probability 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of being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selected.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2110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  <p:bldP spid="7172" grpId="0" animBg="1"/>
      <p:bldP spid="7173" grpId="0" animBg="1"/>
      <p:bldP spid="717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655638" y="3150961"/>
            <a:ext cx="7161212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66FFFF"/>
              </a:buClr>
              <a:buSzPct val="90000"/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In large sampling projects, computer-generated</a:t>
            </a:r>
          </a:p>
          <a:p>
            <a:pPr algn="l">
              <a:buSzPct val="90000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random numbers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are often used to automate the</a:t>
            </a:r>
          </a:p>
          <a:p>
            <a:pPr algn="l">
              <a:buSzPct val="90000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sample selection process.</a:t>
            </a:r>
          </a:p>
        </p:txBody>
      </p:sp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655638" y="2331811"/>
            <a:ext cx="7058025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66FFFF"/>
              </a:buClr>
              <a:buSzPct val="90000"/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Sampling without replacement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is the procedure</a:t>
            </a:r>
          </a:p>
          <a:p>
            <a:pPr algn="l">
              <a:buSzPct val="90000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used most often.</a:t>
            </a:r>
          </a:p>
        </p:txBody>
      </p:sp>
      <p:sp>
        <p:nvSpPr>
          <p:cNvPr id="114696" name="Text Box 8"/>
          <p:cNvSpPr txBox="1">
            <a:spLocks noChangeArrowheads="1"/>
          </p:cNvSpPr>
          <p:nvPr/>
        </p:nvSpPr>
        <p:spPr bwMode="auto">
          <a:xfrm>
            <a:off x="655638" y="1107849"/>
            <a:ext cx="7216775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rgbClr val="66FFFF"/>
              </a:buClr>
              <a:buSzPct val="90000"/>
              <a:buFont typeface="Wingding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Replacing each sampled element before selecting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subsequent elements is called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sampling with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replacement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.</a:t>
            </a:r>
          </a:p>
        </p:txBody>
      </p:sp>
      <p:sp>
        <p:nvSpPr>
          <p:cNvPr id="114698" name="AutoShape 10"/>
          <p:cNvSpPr>
            <a:spLocks noChangeArrowheads="1"/>
          </p:cNvSpPr>
          <p:nvPr/>
        </p:nvSpPr>
        <p:spPr bwMode="auto">
          <a:xfrm rot="5400000">
            <a:off x="490538" y="1239611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9" name="AutoShape 11"/>
          <p:cNvSpPr>
            <a:spLocks noChangeArrowheads="1"/>
          </p:cNvSpPr>
          <p:nvPr/>
        </p:nvSpPr>
        <p:spPr bwMode="auto">
          <a:xfrm rot="5400000">
            <a:off x="490538" y="2463574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0" name="AutoShape 12"/>
          <p:cNvSpPr>
            <a:spLocks noChangeArrowheads="1"/>
          </p:cNvSpPr>
          <p:nvPr/>
        </p:nvSpPr>
        <p:spPr bwMode="auto">
          <a:xfrm rot="5400000">
            <a:off x="490538" y="3282724"/>
            <a:ext cx="244475" cy="155575"/>
          </a:xfrm>
          <a:prstGeom prst="triangle">
            <a:avLst>
              <a:gd name="adj" fmla="val 50000"/>
            </a:avLst>
          </a:prstGeom>
          <a:solidFill>
            <a:srgbClr val="66FFFF"/>
          </a:solidFill>
          <a:ln w="12700">
            <a:solidFill>
              <a:srgbClr val="66FFFF"/>
            </a:solidFill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2" name="Rectangle 14"/>
          <p:cNvSpPr>
            <a:spLocks noGrp="1" noChangeArrowheads="1"/>
          </p:cNvSpPr>
          <p:nvPr>
            <p:ph type="title"/>
          </p:nvPr>
        </p:nvSpPr>
        <p:spPr>
          <a:xfrm>
            <a:off x="684213" y="284163"/>
            <a:ext cx="7772400" cy="566737"/>
          </a:xfrm>
          <a:noFill/>
          <a:ln/>
        </p:spPr>
        <p:txBody>
          <a:bodyPr/>
          <a:lstStyle/>
          <a:p>
            <a:r>
              <a:rPr lang="en-US"/>
              <a:t>Sampling from a Finite Population</a:t>
            </a:r>
            <a:endParaRPr lang="en-US" sz="2600"/>
          </a:p>
        </p:txBody>
      </p:sp>
    </p:spTree>
    <p:extLst>
      <p:ext uri="{BB962C8B-B14F-4D97-AF65-F5344CB8AC3E}">
        <p14:creationId xmlns:p14="http://schemas.microsoft.com/office/powerpoint/2010/main" val="7382978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11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" dur="5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4" grpId="0" autoUpdateAnimBg="0"/>
      <p:bldP spid="114695" grpId="0" autoUpdateAnimBg="0"/>
      <p:bldP spid="114696" grpId="0" autoUpdateAnimBg="0"/>
      <p:bldP spid="114698" grpId="0" animBg="1"/>
      <p:bldP spid="114699" grpId="0" animBg="1"/>
      <p:bldP spid="114700" grpId="0" animBg="1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14077</TotalTime>
  <Words>3875</Words>
  <Application>Microsoft Office PowerPoint</Application>
  <PresentationFormat>On-screen Show (4:3)</PresentationFormat>
  <Paragraphs>764</Paragraphs>
  <Slides>71</Slides>
  <Notes>62</Notes>
  <HiddenSlides>0</HiddenSlides>
  <MMClips>0</MMClips>
  <ScaleCrop>false</ScaleCrop>
  <HeadingPairs>
    <vt:vector size="8" baseType="variant">
      <vt:variant>
        <vt:lpstr>Fonts Used</vt:lpstr>
      </vt:variant>
      <vt:variant>
        <vt:i4>15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91" baseType="lpstr">
      <vt:lpstr>ＭＳ Ｐゴシック</vt:lpstr>
      <vt:lpstr>Arial</vt:lpstr>
      <vt:lpstr>Book Antiqua</vt:lpstr>
      <vt:lpstr>Calibri</vt:lpstr>
      <vt:lpstr>Cambria Math</vt:lpstr>
      <vt:lpstr>Garamond</vt:lpstr>
      <vt:lpstr>Impact</vt:lpstr>
      <vt:lpstr>Lucida Calligraphy</vt:lpstr>
      <vt:lpstr>Monotype Sorts</vt:lpstr>
      <vt:lpstr>MS Reference Sans Serif</vt:lpstr>
      <vt:lpstr>MS Reference Serif</vt:lpstr>
      <vt:lpstr>MT Symbol</vt:lpstr>
      <vt:lpstr>Symbol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Equation</vt:lpstr>
      <vt:lpstr>PowerPoint Presentation</vt:lpstr>
      <vt:lpstr>Basic Probability Distributions</vt:lpstr>
      <vt:lpstr>PowerPoint Presentation</vt:lpstr>
      <vt:lpstr>Chapter 7 Sampling and Sampling Distributions</vt:lpstr>
      <vt:lpstr>PowerPoint Presentation</vt:lpstr>
      <vt:lpstr>PowerPoint Presentation</vt:lpstr>
      <vt:lpstr>PowerPoint Presentation</vt:lpstr>
      <vt:lpstr>Sampling from a Finite Population</vt:lpstr>
      <vt:lpstr>Sampling from a Finite Population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Sampling from an Infinite Population</vt:lpstr>
      <vt:lpstr>PowerPoint Presentation</vt:lpstr>
      <vt:lpstr>PowerPoint Presentation</vt:lpstr>
      <vt:lpstr>PowerPoint Presentation</vt:lpstr>
      <vt:lpstr>PowerPoint Presentation</vt:lpstr>
      <vt:lpstr>Point Estimation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Central Limit Theorem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Other Sampling Methods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Chapter 7</vt:lpstr>
    </vt:vector>
  </TitlesOfParts>
  <Company>CSU, Northridge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346</cp:revision>
  <dcterms:created xsi:type="dcterms:W3CDTF">2008-11-22T01:06:20Z</dcterms:created>
  <dcterms:modified xsi:type="dcterms:W3CDTF">2016-01-05T23:57:40Z</dcterms:modified>
</cp:coreProperties>
</file>