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84" r:id="rId2"/>
    <p:sldMasterId id="2147483764" r:id="rId3"/>
    <p:sldMasterId id="2147483785" r:id="rId4"/>
  </p:sldMasterIdLst>
  <p:notesMasterIdLst>
    <p:notesMasterId r:id="rId32"/>
  </p:notesMasterIdLst>
  <p:handoutMasterIdLst>
    <p:handoutMasterId r:id="rId33"/>
  </p:handoutMasterIdLst>
  <p:sldIdLst>
    <p:sldId id="377" r:id="rId5"/>
    <p:sldId id="610" r:id="rId6"/>
    <p:sldId id="613" r:id="rId7"/>
    <p:sldId id="614" r:id="rId8"/>
    <p:sldId id="615" r:id="rId9"/>
    <p:sldId id="616" r:id="rId10"/>
    <p:sldId id="619" r:id="rId11"/>
    <p:sldId id="618" r:id="rId12"/>
    <p:sldId id="620" r:id="rId13"/>
    <p:sldId id="642" r:id="rId14"/>
    <p:sldId id="621" r:id="rId15"/>
    <p:sldId id="622" r:id="rId16"/>
    <p:sldId id="624" r:id="rId17"/>
    <p:sldId id="626" r:id="rId18"/>
    <p:sldId id="627" r:id="rId19"/>
    <p:sldId id="628" r:id="rId20"/>
    <p:sldId id="630" r:id="rId21"/>
    <p:sldId id="631" r:id="rId22"/>
    <p:sldId id="632" r:id="rId23"/>
    <p:sldId id="633" r:id="rId24"/>
    <p:sldId id="635" r:id="rId25"/>
    <p:sldId id="636" r:id="rId26"/>
    <p:sldId id="644" r:id="rId27"/>
    <p:sldId id="637" r:id="rId28"/>
    <p:sldId id="643" r:id="rId29"/>
    <p:sldId id="639" r:id="rId30"/>
    <p:sldId id="640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rie Hamalian" initials="" lastIdx="0" clrIdx="0"/>
  <p:cmAuthor id="1" name="Asef-Vaziri, Ardav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D"/>
    <a:srgbClr val="FF0066"/>
    <a:srgbClr val="A50023"/>
    <a:srgbClr val="00863D"/>
    <a:srgbClr val="FF9900"/>
    <a:srgbClr val="370000"/>
    <a:srgbClr val="9B0000"/>
    <a:srgbClr val="000078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75" d="100"/>
          <a:sy n="75" d="100"/>
        </p:scale>
        <p:origin x="90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186B-400D-4624-82D1-203DE0AF0EEF}" type="datetimeFigureOut">
              <a:rPr lang="en-US" smtClean="0"/>
              <a:pPr/>
              <a:t>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5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C8DB6-9E1D-439C-B96B-0657302EFE49}" type="datetime1">
              <a:rPr lang="en-US"/>
              <a:pPr/>
              <a:t>1/9/2016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76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14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134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739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88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3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26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33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44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466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046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66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91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2" y="980728"/>
            <a:ext cx="9008143" cy="5328592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5562600"/>
            <a:ext cx="6477000" cy="990600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013" y="1471613"/>
            <a:ext cx="3810000" cy="4643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413" y="1471613"/>
            <a:ext cx="3810000" cy="4643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6285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kern="12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Ardavan Asef-Vaziri   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Jan.-2016</a:t>
            </a:r>
            <a:endParaRPr lang="en-US" sz="1200" b="1" i="1" kern="1200" dirty="0">
              <a:solidFill>
                <a:schemeClr val="tx1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Sampling Distribution &amp; Confidence Interval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8382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789" r:id="rId6"/>
    <p:sldLayoutId id="2147483790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Book Antiqua" pitchFamily="18" charset="0"/>
          <a:ea typeface="ＭＳ Ｐゴシック" pitchFamily="-65" charset="-128"/>
          <a:cs typeface="Book Antiqua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B050"/>
                </a:solidFill>
              </a:rPr>
              <a:t>Jul-09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 smtClean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B05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2060"/>
                </a:solidFill>
              </a:rPr>
              <a:t>Jul-09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 smtClean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206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Practice: 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3.xlsx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emf"/><Relationship Id="rId4" Type="http://schemas.openxmlformats.org/officeDocument/2006/relationships/image" Target="../media/image110.png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6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Excel_Worksheet8.xlsx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31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Excel_Worksheet10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Sampling and Confidence Interval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0" y="2420888"/>
            <a:ext cx="5758113" cy="235875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Book Antiqua" pitchFamily="18" charset="0"/>
              </a:rPr>
              <a:t>How </a:t>
            </a:r>
            <a:r>
              <a:rPr lang="en-US" altLang="en-US" dirty="0">
                <a:latin typeface="Book Antiqua" pitchFamily="18" charset="0"/>
              </a:rPr>
              <a:t>can it be that mathematics, being after all a product of human thought independent of experience, is so admirably adapted to the objects </a:t>
            </a:r>
            <a:r>
              <a:rPr lang="en-US" altLang="en-US" dirty="0" smtClean="0">
                <a:latin typeface="Book Antiqua" pitchFamily="18" charset="0"/>
              </a:rPr>
              <a:t>of reality</a:t>
            </a:r>
            <a:endParaRPr lang="en-US" altLang="en-US" dirty="0">
              <a:latin typeface="Book Antiqua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Book Antiqua" pitchFamily="18" charset="0"/>
              </a:rPr>
              <a:t>Albert Einstein</a:t>
            </a:r>
          </a:p>
          <a:p>
            <a:pPr algn="l"/>
            <a:endParaRPr lang="en-US" dirty="0"/>
          </a:p>
        </p:txBody>
      </p:sp>
      <p:pic>
        <p:nvPicPr>
          <p:cNvPr id="5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313" y="2438400"/>
            <a:ext cx="3233487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38067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Some parts of these slides were prepared based on </a:t>
            </a:r>
          </a:p>
          <a:p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Managing Business Process Flow, </a:t>
            </a:r>
            <a:r>
              <a:rPr lang="en-US" dirty="0" err="1" smtClean="0">
                <a:solidFill>
                  <a:schemeClr val="bg1"/>
                </a:solidFill>
                <a:latin typeface="Book Antiqua" pitchFamily="18" charset="0"/>
              </a:rPr>
              <a:t>Anupindi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 et al. 2012. Pearson.</a:t>
            </a:r>
          </a:p>
          <a:p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Essentials of Modern </a:t>
            </a:r>
            <a:r>
              <a:rPr lang="en-US" dirty="0" err="1" smtClean="0">
                <a:solidFill>
                  <a:schemeClr val="bg1"/>
                </a:solidFill>
                <a:latin typeface="Book Antiqua" pitchFamily="18" charset="0"/>
              </a:rPr>
              <a:t>Busines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 Statistics, Anderson et al. 2012. Cengage.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Standard Deviation 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 </a:t>
                </a:r>
                <a:r>
                  <a:rPr lang="en-US" dirty="0" smtClean="0"/>
                  <a:t>N=25 and N=50 </a:t>
                </a:r>
                <a:endParaRPr lang="en-US" dirty="0"/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000" b="-18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411748"/>
              </p:ext>
            </p:extLst>
          </p:nvPr>
        </p:nvGraphicFramePr>
        <p:xfrm>
          <a:off x="251520" y="1052736"/>
          <a:ext cx="15430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0" name="Worksheet" r:id="rId4" imgW="1543151" imgH="847834" progId="Excel.Sheet.12">
                  <p:embed/>
                </p:oleObj>
              </mc:Choice>
              <mc:Fallback>
                <p:oleObj name="Worksheet" r:id="rId4" imgW="1543151" imgH="8478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052736"/>
                        <a:ext cx="154305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580907"/>
              </p:ext>
            </p:extLst>
          </p:nvPr>
        </p:nvGraphicFramePr>
        <p:xfrm>
          <a:off x="199822" y="2276872"/>
          <a:ext cx="869265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1" name="Worksheet" r:id="rId6" imgW="8153535" imgH="743003" progId="Excel.Sheet.12">
                  <p:embed/>
                </p:oleObj>
              </mc:Choice>
              <mc:Fallback>
                <p:oleObj name="Worksheet" r:id="rId6" imgW="8153535" imgH="7430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9822" y="2276872"/>
                        <a:ext cx="8692658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238294"/>
              </p:ext>
            </p:extLst>
          </p:nvPr>
        </p:nvGraphicFramePr>
        <p:xfrm>
          <a:off x="192373" y="3331674"/>
          <a:ext cx="8700107" cy="45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2" name="Worksheet" r:id="rId8" imgW="8153535" imgH="428510" progId="Excel.Sheet.12">
                  <p:embed/>
                </p:oleObj>
              </mc:Choice>
              <mc:Fallback>
                <p:oleObj name="Worksheet" r:id="rId8" imgW="8153535" imgH="4285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2373" y="3331674"/>
                        <a:ext cx="8700107" cy="457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042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effectLst/>
                  </a:rPr>
                  <a:t>When </a:t>
                </a:r>
                <a:r>
                  <a:rPr lang="en-US" dirty="0">
                    <a:effectLst/>
                  </a:rPr>
                  <a:t>the population from which we are selecting </a:t>
                </a:r>
                <a:r>
                  <a:rPr lang="en-US" dirty="0" smtClean="0">
                    <a:effectLst/>
                  </a:rPr>
                  <a:t>a </a:t>
                </a:r>
                <a:r>
                  <a:rPr lang="en-US" dirty="0">
                    <a:effectLst/>
                  </a:rPr>
                  <a:t>random sample does not have a normal distribution</a:t>
                </a:r>
                <a:r>
                  <a:rPr lang="en-US" dirty="0" smtClean="0">
                    <a:effectLst/>
                  </a:rPr>
                  <a:t>, the </a:t>
                </a:r>
                <a:r>
                  <a:rPr lang="en-US" u="sng" dirty="0">
                    <a:effectLst/>
                  </a:rPr>
                  <a:t>central limit theorem</a:t>
                </a:r>
                <a:r>
                  <a:rPr lang="en-US" dirty="0">
                    <a:effectLst/>
                  </a:rPr>
                  <a:t> is helpful in identifying </a:t>
                </a:r>
                <a:r>
                  <a:rPr lang="en-US" dirty="0" err="1" smtClean="0">
                    <a:effectLst/>
                  </a:rPr>
                  <a:t>thes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 err="1" smtClean="0">
                    <a:effectLst/>
                  </a:rPr>
                  <a:t>hape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of the sampling distribution </a:t>
                </a:r>
                <a:r>
                  <a:rPr lang="en-US" dirty="0" smtClean="0">
                    <a:effectLst/>
                  </a:rPr>
                  <a:t>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 smtClean="0">
                    <a:effectLst/>
                  </a:rPr>
                  <a:t>.     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u="sng" dirty="0" smtClean="0">
                    <a:effectLst/>
                  </a:rPr>
                  <a:t>CENTRAL </a:t>
                </a:r>
                <a:r>
                  <a:rPr lang="en-US" u="sng" dirty="0">
                    <a:effectLst/>
                  </a:rPr>
                  <a:t>LIMIT </a:t>
                </a:r>
                <a:r>
                  <a:rPr lang="en-US" u="sng" dirty="0" smtClean="0">
                    <a:effectLst/>
                  </a:rPr>
                  <a:t>THEOREM: </a:t>
                </a:r>
                <a:r>
                  <a:rPr lang="en-US" dirty="0" smtClean="0">
                    <a:effectLst/>
                  </a:rPr>
                  <a:t>In </a:t>
                </a:r>
                <a:r>
                  <a:rPr lang="en-US" dirty="0">
                    <a:effectLst/>
                  </a:rPr>
                  <a:t>selecting random samples of size n from a population, the sampling distribution of the sample mean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>
                    <a:effectLst/>
                  </a:rPr>
                  <a:t> can be a</a:t>
                </a:r>
                <a:r>
                  <a:rPr lang="en-US" dirty="0" smtClean="0">
                    <a:effectLst/>
                  </a:rPr>
                  <a:t>pproximated </a:t>
                </a:r>
                <a:r>
                  <a:rPr lang="en-US" dirty="0">
                    <a:effectLst/>
                  </a:rPr>
                  <a:t>by a normal distribution as the sample size becomes large.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/>
                  <a:t> </a:t>
                </a: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>
                  <a:effectLst/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marL="0" indent="0">
                  <a:buClrTx/>
                  <a:buSzPct val="125000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3" t="-915" r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</a:t>
            </a:r>
            <a:r>
              <a:rPr lang="en-US" dirty="0" smtClean="0"/>
              <a:t>from </a:t>
            </a:r>
            <a:r>
              <a:rPr lang="en-US" dirty="0"/>
              <a:t>an Infinite Population</a:t>
            </a:r>
          </a:p>
        </p:txBody>
      </p:sp>
    </p:spTree>
    <p:extLst>
      <p:ext uri="{BB962C8B-B14F-4D97-AF65-F5344CB8AC3E}">
        <p14:creationId xmlns:p14="http://schemas.microsoft.com/office/powerpoint/2010/main" val="82035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" y="862608"/>
                <a:ext cx="9008143" cy="5328592"/>
              </a:xfrm>
            </p:spPr>
            <p:txBody>
              <a:bodyPr/>
              <a:lstStyle/>
              <a:p>
                <a:pPr>
                  <a:buClr>
                    <a:srgbClr val="66FFFF"/>
                  </a:buClr>
                  <a:buSzPct val="75000"/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  <m:r>
                      <a:rPr lang="en-US" i="1"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: </m:t>
                    </m:r>
                  </m:oMath>
                </a14:m>
                <a:r>
                  <a:rPr lang="en-US" dirty="0" smtClean="0">
                    <a:effectLst/>
                    <a:sym typeface="Symbol" panose="05050102010706020507" pitchFamily="18" charset="2"/>
                  </a:rPr>
                  <a:t>(</a:t>
                </a:r>
                <a:r>
                  <a:rPr lang="en-US" dirty="0" smtClean="0">
                    <a:effectLst/>
                    <a:sym typeface="Symbol" panose="05050102010706020507" pitchFamily="18" charset="2"/>
                  </a:rPr>
                  <a:t>44.8,5.56</a:t>
                </a:r>
                <a:r>
                  <a:rPr lang="en-US" dirty="0" smtClean="0">
                    <a:effectLst/>
                    <a:sym typeface="Symbol" panose="05050102010706020507" pitchFamily="18" charset="2"/>
                  </a:rPr>
                  <a:t>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>
                    <a:effectLst/>
                  </a:rPr>
                  <a:t>What is the probability that a simple </a:t>
                </a:r>
                <a:r>
                  <a:rPr lang="en-US" dirty="0" smtClean="0">
                    <a:effectLst/>
                  </a:rPr>
                  <a:t>random sample </a:t>
                </a:r>
                <a:r>
                  <a:rPr lang="en-US" dirty="0">
                    <a:effectLst/>
                  </a:rPr>
                  <a:t>of </a:t>
                </a:r>
                <a:r>
                  <a:rPr lang="en-US" dirty="0" smtClean="0">
                    <a:effectLst/>
                  </a:rPr>
                  <a:t>25 will </a:t>
                </a:r>
                <a:r>
                  <a:rPr lang="en-US" dirty="0">
                    <a:effectLst/>
                  </a:rPr>
                  <a:t>provide an estimate </a:t>
                </a:r>
                <a:r>
                  <a:rPr lang="en-US" dirty="0" smtClean="0">
                    <a:effectLst/>
                  </a:rPr>
                  <a:t>of the </a:t>
                </a:r>
                <a:r>
                  <a:rPr lang="en-US" dirty="0">
                    <a:effectLst/>
                  </a:rPr>
                  <a:t>population </a:t>
                </a:r>
                <a:r>
                  <a:rPr lang="en-US" dirty="0" smtClean="0">
                    <a:effectLst/>
                  </a:rPr>
                  <a:t>mean </a:t>
                </a:r>
                <a:r>
                  <a:rPr lang="en-US" dirty="0">
                    <a:effectLst/>
                  </a:rPr>
                  <a:t>that is within +/</a:t>
                </a:r>
                <a:r>
                  <a:rPr lang="en-US" dirty="0">
                    <a:effectLst/>
                    <a:latin typeface="Symbol" pitchFamily="18" charset="2"/>
                  </a:rPr>
                  <a:t>-</a:t>
                </a:r>
                <a:r>
                  <a:rPr lang="en-US" dirty="0" smtClean="0">
                    <a:effectLst/>
                  </a:rPr>
                  <a:t>10 of </a:t>
                </a:r>
                <a:r>
                  <a:rPr lang="en-US" dirty="0">
                    <a:effectLst/>
                  </a:rPr>
                  <a:t>the actual population mean </a:t>
                </a:r>
                <a:r>
                  <a:rPr lang="en-US" i="1" dirty="0">
                    <a:effectLst/>
                    <a:latin typeface="Symbol" pitchFamily="18" charset="2"/>
                  </a:rPr>
                  <a:t> </a:t>
                </a:r>
                <a:r>
                  <a:rPr lang="en-US" dirty="0">
                    <a:effectLst/>
                  </a:rPr>
                  <a:t>? </a:t>
                </a:r>
                <a:endParaRPr lang="en-US" dirty="0" smtClean="0">
                  <a:effectLst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effectLst/>
                  </a:rPr>
                  <a:t>Probability that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 smtClean="0">
                    <a:effectLst/>
                  </a:rPr>
                  <a:t> is between 44.8-4.48 and 44.8+4.48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effectLst/>
                  </a:rPr>
                  <a:t>Probability that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>
                    <a:effectLst/>
                  </a:rPr>
                  <a:t> is between </a:t>
                </a:r>
                <a:r>
                  <a:rPr lang="en-US" dirty="0" smtClean="0">
                    <a:effectLst/>
                  </a:rPr>
                  <a:t>about 40.3 and 49.3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effectLst/>
                  </a:rPr>
                  <a:t>That is 4.48/5.56 = 0.81 standard deviation to left or right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>
                    <a:effectLst/>
                  </a:rPr>
                  <a:t>=NORM.S.DIST(0.81,1</a:t>
                </a:r>
                <a:r>
                  <a:rPr lang="en-US" dirty="0" smtClean="0">
                    <a:effectLst/>
                  </a:rPr>
                  <a:t>) = 0.79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effectLst/>
                  </a:rPr>
                  <a:t>From negative infinity to +0.82 is 0.79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effectLst/>
                  </a:rPr>
                  <a:t>Therefore, from +0.82 to infinity is 0.21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effectLst/>
                  </a:rPr>
                  <a:t>Consequently from – infinity to -0.82 is also 0.21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effectLst/>
                  </a:rPr>
                  <a:t>Thus between -0.81 and +0.81 is 0.58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effectLst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effectLst/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effectLst/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effectLst/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effectLst/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effectLst/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 smtClean="0">
                  <a:effectLst/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effectLst/>
                  </a:rPr>
                  <a:t> 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endParaRPr lang="en-US" dirty="0">
                  <a:effectLst/>
                </a:endParaRPr>
              </a:p>
              <a:p>
                <a:endParaRPr lang="en-US" dirty="0">
                  <a:effectLst/>
                </a:endParaRPr>
              </a:p>
              <a:p>
                <a:endParaRPr lang="en-US" dirty="0">
                  <a:effectLst/>
                </a:endParaRPr>
              </a:p>
              <a:p>
                <a:pPr marL="0" indent="0">
                  <a:buClrTx/>
                  <a:buSzPct val="125000"/>
                  <a:buNone/>
                </a:pPr>
                <a:endParaRPr lang="en-US" dirty="0">
                  <a:effectLst/>
                </a:endParaRPr>
              </a:p>
              <a:p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862608"/>
                <a:ext cx="9008143" cy="5328592"/>
              </a:xfrm>
              <a:blipFill rotWithShape="0">
                <a:blip r:embed="rId2"/>
                <a:stretch>
                  <a:fillRect l="-1015" b="-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</a:t>
            </a:r>
            <a:r>
              <a:rPr lang="en-US" dirty="0" smtClean="0"/>
              <a:t>from </a:t>
            </a:r>
            <a:r>
              <a:rPr lang="en-US" dirty="0"/>
              <a:t>an Infinite Population</a:t>
            </a:r>
          </a:p>
        </p:txBody>
      </p:sp>
    </p:spTree>
    <p:extLst>
      <p:ext uri="{BB962C8B-B14F-4D97-AF65-F5344CB8AC3E}">
        <p14:creationId xmlns:p14="http://schemas.microsoft.com/office/powerpoint/2010/main" val="3713565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/>
              <a:t>Interval Estimation vs Point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926802"/>
                <a:ext cx="9361040" cy="5382518"/>
              </a:xfrm>
              <a:noFill/>
              <a:ln/>
            </p:spPr>
            <p:txBody>
              <a:bodyPr/>
              <a:lstStyle/>
              <a:p>
                <a:pPr>
                  <a:buFont typeface="Monotype Sorts" pitchFamily="2" charset="2"/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altLang="en-US" dirty="0" smtClean="0"/>
                  <a:t>provides </a:t>
                </a:r>
                <a:r>
                  <a:rPr lang="en-US" altLang="en-US" dirty="0"/>
                  <a:t>a  point estimate for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</a:t>
                </a:r>
              </a:p>
              <a:p>
                <a:pPr>
                  <a:buNone/>
                </a:pPr>
                <a:r>
                  <a:rPr lang="en-US" altLang="en-US" dirty="0">
                    <a:sym typeface="Symbol" panose="05050102010706020507" pitchFamily="18" charset="2"/>
                  </a:rPr>
                  <a:t>Point estimate is based on just one sample, we can not expect it to be equal to the corresponding population parameter. </a:t>
                </a: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buNone/>
                </a:pPr>
                <a:r>
                  <a:rPr lang="en-US" altLang="en-US" dirty="0">
                    <a:sym typeface="Symbol" panose="05050102010706020507" pitchFamily="18" charset="2"/>
                  </a:rPr>
                  <a:t>Indeed, each sample will have a different     non of them is equal to . But they are all unbiased estimates of  . ( Unbiased means their expected value is equal to 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.)</a:t>
                </a:r>
              </a:p>
              <a:p>
                <a:pPr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r>
                  <a:rPr lang="en-US" altLang="en-US" dirty="0"/>
                  <a:t>Point estimate ;         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Interval Estimate ; with a certain confidence (probability)  </a:t>
                </a:r>
              </a:p>
              <a:p>
                <a:pPr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buFont typeface="Monotype Sorts" pitchFamily="2" charset="2"/>
                  <a:buNone/>
                </a:pPr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:endParaRPr lang="en-US" altLang="en-US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926802"/>
                <a:ext cx="9361040" cy="5382518"/>
              </a:xfrm>
              <a:blipFill rotWithShape="0">
                <a:blip r:embed="rId4"/>
                <a:stretch>
                  <a:fillRect l="-1042" t="-340" r="-13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212" name="Object 20"/>
          <p:cNvGraphicFramePr>
            <a:graphicFrameLocks noChangeAspect="1"/>
          </p:cNvGraphicFramePr>
          <p:nvPr/>
        </p:nvGraphicFramePr>
        <p:xfrm>
          <a:off x="6500813" y="3463925"/>
          <a:ext cx="2667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7" name="Equation" r:id="rId5" imgW="139680" imgH="164880" progId="Equation.3">
                  <p:embed/>
                </p:oleObj>
              </mc:Choice>
              <mc:Fallback>
                <p:oleObj name="Equation" r:id="rId5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3463925"/>
                        <a:ext cx="2667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804863" y="3333750"/>
            <a:ext cx="788670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297551"/>
              </p:ext>
            </p:extLst>
          </p:nvPr>
        </p:nvGraphicFramePr>
        <p:xfrm>
          <a:off x="2699792" y="3834606"/>
          <a:ext cx="12112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8" name="Equation" r:id="rId7" imgW="393480" imgH="190440" progId="Equation.3">
                  <p:embed/>
                </p:oleObj>
              </mc:Choice>
              <mc:Fallback>
                <p:oleObj name="Equation" r:id="rId7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834606"/>
                        <a:ext cx="1211263" cy="584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32310"/>
              </p:ext>
            </p:extLst>
          </p:nvPr>
        </p:nvGraphicFramePr>
        <p:xfrm>
          <a:off x="3100512" y="5554760"/>
          <a:ext cx="34131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9" name="Equation" r:id="rId9" imgW="1104840" imgH="164880" progId="Equation.3">
                  <p:embed/>
                </p:oleObj>
              </mc:Choice>
              <mc:Fallback>
                <p:oleObj name="Equation" r:id="rId9" imgW="11048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512" y="5554760"/>
                        <a:ext cx="3413125" cy="5064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264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2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0038" y="11075"/>
            <a:ext cx="9174038" cy="814387"/>
          </a:xfrm>
          <a:noFill/>
          <a:ln/>
        </p:spPr>
        <p:txBody>
          <a:bodyPr/>
          <a:lstStyle/>
          <a:p>
            <a:r>
              <a:rPr lang="en-US" altLang="en-US" dirty="0"/>
              <a:t>Relationship between </a:t>
            </a:r>
            <a:r>
              <a:rPr lang="el-GR" altLang="en-US" dirty="0"/>
              <a:t>μ</a:t>
            </a:r>
            <a:r>
              <a:rPr lang="en-US" altLang="en-US" dirty="0"/>
              <a:t> and x</a:t>
            </a:r>
          </a:p>
        </p:txBody>
      </p:sp>
      <p:graphicFrame>
        <p:nvGraphicFramePr>
          <p:cNvPr id="9728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3177990"/>
              </p:ext>
            </p:extLst>
          </p:nvPr>
        </p:nvGraphicFramePr>
        <p:xfrm>
          <a:off x="485200" y="4279585"/>
          <a:ext cx="3510736" cy="76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2" name="Equation" r:id="rId4" imgW="1218960" imgH="266400" progId="Equation.3">
                  <p:embed/>
                </p:oleObj>
              </mc:Choice>
              <mc:Fallback>
                <p:oleObj name="Equation" r:id="rId4" imgW="12189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00" y="4279585"/>
                        <a:ext cx="3510736" cy="76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4968108" y="849367"/>
            <a:ext cx="2476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7304" name="Group 24"/>
          <p:cNvGrpSpPr>
            <a:grpSpLocks/>
          </p:cNvGrpSpPr>
          <p:nvPr/>
        </p:nvGrpSpPr>
        <p:grpSpPr bwMode="auto">
          <a:xfrm>
            <a:off x="179512" y="1458611"/>
            <a:ext cx="4483100" cy="2324100"/>
            <a:chOff x="1116" y="816"/>
            <a:chExt cx="2824" cy="1464"/>
          </a:xfrm>
        </p:grpSpPr>
        <p:sp>
          <p:nvSpPr>
            <p:cNvPr id="97305" name="Freeform 25"/>
            <p:cNvSpPr>
              <a:spLocks/>
            </p:cNvSpPr>
            <p:nvPr/>
          </p:nvSpPr>
          <p:spPr bwMode="auto">
            <a:xfrm>
              <a:off x="1116" y="816"/>
              <a:ext cx="2824" cy="1192"/>
            </a:xfrm>
            <a:custGeom>
              <a:avLst/>
              <a:gdLst>
                <a:gd name="T0" fmla="*/ 1344 w 2824"/>
                <a:gd name="T1" fmla="*/ 15 h 1912"/>
                <a:gd name="T2" fmla="*/ 1266 w 2824"/>
                <a:gd name="T3" fmla="*/ 87 h 1912"/>
                <a:gd name="T4" fmla="*/ 1203 w 2824"/>
                <a:gd name="T5" fmla="*/ 192 h 1912"/>
                <a:gd name="T6" fmla="*/ 1136 w 2824"/>
                <a:gd name="T7" fmla="*/ 305 h 1912"/>
                <a:gd name="T8" fmla="*/ 1094 w 2824"/>
                <a:gd name="T9" fmla="*/ 413 h 1912"/>
                <a:gd name="T10" fmla="*/ 1063 w 2824"/>
                <a:gd name="T11" fmla="*/ 513 h 1912"/>
                <a:gd name="T12" fmla="*/ 1014 w 2824"/>
                <a:gd name="T13" fmla="*/ 630 h 1912"/>
                <a:gd name="T14" fmla="*/ 987 w 2824"/>
                <a:gd name="T15" fmla="*/ 737 h 1912"/>
                <a:gd name="T16" fmla="*/ 951 w 2824"/>
                <a:gd name="T17" fmla="*/ 843 h 1912"/>
                <a:gd name="T18" fmla="*/ 924 w 2824"/>
                <a:gd name="T19" fmla="*/ 951 h 1912"/>
                <a:gd name="T20" fmla="*/ 891 w 2824"/>
                <a:gd name="T21" fmla="*/ 1062 h 1912"/>
                <a:gd name="T22" fmla="*/ 855 w 2824"/>
                <a:gd name="T23" fmla="*/ 1173 h 1912"/>
                <a:gd name="T24" fmla="*/ 810 w 2824"/>
                <a:gd name="T25" fmla="*/ 1278 h 1912"/>
                <a:gd name="T26" fmla="*/ 756 w 2824"/>
                <a:gd name="T27" fmla="*/ 1395 h 1912"/>
                <a:gd name="T28" fmla="*/ 681 w 2824"/>
                <a:gd name="T29" fmla="*/ 1518 h 1912"/>
                <a:gd name="T30" fmla="*/ 603 w 2824"/>
                <a:gd name="T31" fmla="*/ 1611 h 1912"/>
                <a:gd name="T32" fmla="*/ 498 w 2824"/>
                <a:gd name="T33" fmla="*/ 1683 h 1912"/>
                <a:gd name="T34" fmla="*/ 389 w 2824"/>
                <a:gd name="T35" fmla="*/ 1735 h 1912"/>
                <a:gd name="T36" fmla="*/ 285 w 2824"/>
                <a:gd name="T37" fmla="*/ 1773 h 1912"/>
                <a:gd name="T38" fmla="*/ 180 w 2824"/>
                <a:gd name="T39" fmla="*/ 1809 h 1912"/>
                <a:gd name="T40" fmla="*/ 66 w 2824"/>
                <a:gd name="T41" fmla="*/ 1847 h 1912"/>
                <a:gd name="T42" fmla="*/ 3 w 2824"/>
                <a:gd name="T43" fmla="*/ 1869 h 1912"/>
                <a:gd name="T44" fmla="*/ 2820 w 2824"/>
                <a:gd name="T45" fmla="*/ 1911 h 1912"/>
                <a:gd name="T46" fmla="*/ 2766 w 2824"/>
                <a:gd name="T47" fmla="*/ 1854 h 1912"/>
                <a:gd name="T48" fmla="*/ 2676 w 2824"/>
                <a:gd name="T49" fmla="*/ 1827 h 1912"/>
                <a:gd name="T50" fmla="*/ 2560 w 2824"/>
                <a:gd name="T51" fmla="*/ 1791 h 1912"/>
                <a:gd name="T52" fmla="*/ 2424 w 2824"/>
                <a:gd name="T53" fmla="*/ 1743 h 1912"/>
                <a:gd name="T54" fmla="*/ 2310 w 2824"/>
                <a:gd name="T55" fmla="*/ 1692 h 1912"/>
                <a:gd name="T56" fmla="*/ 2244 w 2824"/>
                <a:gd name="T57" fmla="*/ 1647 h 1912"/>
                <a:gd name="T58" fmla="*/ 2175 w 2824"/>
                <a:gd name="T59" fmla="*/ 1578 h 1912"/>
                <a:gd name="T60" fmla="*/ 2106 w 2824"/>
                <a:gd name="T61" fmla="*/ 1485 h 1912"/>
                <a:gd name="T62" fmla="*/ 2040 w 2824"/>
                <a:gd name="T63" fmla="*/ 1374 h 1912"/>
                <a:gd name="T64" fmla="*/ 1992 w 2824"/>
                <a:gd name="T65" fmla="*/ 1278 h 1912"/>
                <a:gd name="T66" fmla="*/ 1953 w 2824"/>
                <a:gd name="T67" fmla="*/ 1194 h 1912"/>
                <a:gd name="T68" fmla="*/ 1917 w 2824"/>
                <a:gd name="T69" fmla="*/ 1104 h 1912"/>
                <a:gd name="T70" fmla="*/ 1881 w 2824"/>
                <a:gd name="T71" fmla="*/ 996 h 1912"/>
                <a:gd name="T72" fmla="*/ 1851 w 2824"/>
                <a:gd name="T73" fmla="*/ 879 h 1912"/>
                <a:gd name="T74" fmla="*/ 1821 w 2824"/>
                <a:gd name="T75" fmla="*/ 765 h 1912"/>
                <a:gd name="T76" fmla="*/ 1776 w 2824"/>
                <a:gd name="T77" fmla="*/ 633 h 1912"/>
                <a:gd name="T78" fmla="*/ 1734 w 2824"/>
                <a:gd name="T79" fmla="*/ 505 h 1912"/>
                <a:gd name="T80" fmla="*/ 1686 w 2824"/>
                <a:gd name="T81" fmla="*/ 396 h 1912"/>
                <a:gd name="T82" fmla="*/ 1653 w 2824"/>
                <a:gd name="T83" fmla="*/ 318 h 1912"/>
                <a:gd name="T84" fmla="*/ 1614 w 2824"/>
                <a:gd name="T85" fmla="*/ 237 h 1912"/>
                <a:gd name="T86" fmla="*/ 1593 w 2824"/>
                <a:gd name="T87" fmla="*/ 195 h 1912"/>
                <a:gd name="T88" fmla="*/ 1515 w 2824"/>
                <a:gd name="T89" fmla="*/ 84 h 1912"/>
                <a:gd name="T90" fmla="*/ 1536 w 2824"/>
                <a:gd name="T91" fmla="*/ 105 h 1912"/>
                <a:gd name="T92" fmla="*/ 1467 w 2824"/>
                <a:gd name="T93" fmla="*/ 33 h 1912"/>
                <a:gd name="T94" fmla="*/ 1419 w 2824"/>
                <a:gd name="T95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4" h="1912">
                  <a:moveTo>
                    <a:pt x="1404" y="3"/>
                  </a:moveTo>
                  <a:lnTo>
                    <a:pt x="1371" y="3"/>
                  </a:lnTo>
                  <a:lnTo>
                    <a:pt x="1344" y="15"/>
                  </a:lnTo>
                  <a:lnTo>
                    <a:pt x="1320" y="30"/>
                  </a:lnTo>
                  <a:lnTo>
                    <a:pt x="1293" y="57"/>
                  </a:lnTo>
                  <a:lnTo>
                    <a:pt x="1266" y="87"/>
                  </a:lnTo>
                  <a:lnTo>
                    <a:pt x="1248" y="120"/>
                  </a:lnTo>
                  <a:lnTo>
                    <a:pt x="1221" y="153"/>
                  </a:lnTo>
                  <a:lnTo>
                    <a:pt x="1203" y="192"/>
                  </a:lnTo>
                  <a:lnTo>
                    <a:pt x="1176" y="234"/>
                  </a:lnTo>
                  <a:lnTo>
                    <a:pt x="1154" y="268"/>
                  </a:lnTo>
                  <a:lnTo>
                    <a:pt x="1136" y="305"/>
                  </a:lnTo>
                  <a:lnTo>
                    <a:pt x="1118" y="349"/>
                  </a:lnTo>
                  <a:lnTo>
                    <a:pt x="1106" y="377"/>
                  </a:lnTo>
                  <a:lnTo>
                    <a:pt x="1094" y="413"/>
                  </a:lnTo>
                  <a:lnTo>
                    <a:pt x="1083" y="449"/>
                  </a:lnTo>
                  <a:lnTo>
                    <a:pt x="1071" y="485"/>
                  </a:lnTo>
                  <a:lnTo>
                    <a:pt x="1063" y="513"/>
                  </a:lnTo>
                  <a:lnTo>
                    <a:pt x="1047" y="549"/>
                  </a:lnTo>
                  <a:lnTo>
                    <a:pt x="1029" y="591"/>
                  </a:lnTo>
                  <a:lnTo>
                    <a:pt x="1014" y="630"/>
                  </a:lnTo>
                  <a:lnTo>
                    <a:pt x="1005" y="666"/>
                  </a:lnTo>
                  <a:lnTo>
                    <a:pt x="993" y="702"/>
                  </a:lnTo>
                  <a:lnTo>
                    <a:pt x="987" y="737"/>
                  </a:lnTo>
                  <a:lnTo>
                    <a:pt x="975" y="773"/>
                  </a:lnTo>
                  <a:lnTo>
                    <a:pt x="963" y="817"/>
                  </a:lnTo>
                  <a:lnTo>
                    <a:pt x="951" y="843"/>
                  </a:lnTo>
                  <a:lnTo>
                    <a:pt x="939" y="881"/>
                  </a:lnTo>
                  <a:lnTo>
                    <a:pt x="927" y="917"/>
                  </a:lnTo>
                  <a:lnTo>
                    <a:pt x="924" y="951"/>
                  </a:lnTo>
                  <a:lnTo>
                    <a:pt x="912" y="990"/>
                  </a:lnTo>
                  <a:lnTo>
                    <a:pt x="903" y="1026"/>
                  </a:lnTo>
                  <a:lnTo>
                    <a:pt x="891" y="1062"/>
                  </a:lnTo>
                  <a:lnTo>
                    <a:pt x="879" y="1101"/>
                  </a:lnTo>
                  <a:lnTo>
                    <a:pt x="864" y="1140"/>
                  </a:lnTo>
                  <a:lnTo>
                    <a:pt x="855" y="1173"/>
                  </a:lnTo>
                  <a:lnTo>
                    <a:pt x="843" y="1206"/>
                  </a:lnTo>
                  <a:lnTo>
                    <a:pt x="825" y="1248"/>
                  </a:lnTo>
                  <a:lnTo>
                    <a:pt x="810" y="1278"/>
                  </a:lnTo>
                  <a:lnTo>
                    <a:pt x="795" y="1314"/>
                  </a:lnTo>
                  <a:lnTo>
                    <a:pt x="783" y="1347"/>
                  </a:lnTo>
                  <a:lnTo>
                    <a:pt x="756" y="1395"/>
                  </a:lnTo>
                  <a:lnTo>
                    <a:pt x="732" y="1437"/>
                  </a:lnTo>
                  <a:lnTo>
                    <a:pt x="711" y="1476"/>
                  </a:lnTo>
                  <a:lnTo>
                    <a:pt x="681" y="1518"/>
                  </a:lnTo>
                  <a:lnTo>
                    <a:pt x="657" y="1551"/>
                  </a:lnTo>
                  <a:lnTo>
                    <a:pt x="633" y="1578"/>
                  </a:lnTo>
                  <a:lnTo>
                    <a:pt x="603" y="1611"/>
                  </a:lnTo>
                  <a:lnTo>
                    <a:pt x="573" y="1635"/>
                  </a:lnTo>
                  <a:lnTo>
                    <a:pt x="540" y="1659"/>
                  </a:lnTo>
                  <a:lnTo>
                    <a:pt x="498" y="1683"/>
                  </a:lnTo>
                  <a:lnTo>
                    <a:pt x="449" y="1703"/>
                  </a:lnTo>
                  <a:lnTo>
                    <a:pt x="417" y="1719"/>
                  </a:lnTo>
                  <a:lnTo>
                    <a:pt x="389" y="1735"/>
                  </a:lnTo>
                  <a:lnTo>
                    <a:pt x="353" y="1747"/>
                  </a:lnTo>
                  <a:lnTo>
                    <a:pt x="315" y="1764"/>
                  </a:lnTo>
                  <a:lnTo>
                    <a:pt x="285" y="1773"/>
                  </a:lnTo>
                  <a:lnTo>
                    <a:pt x="258" y="1788"/>
                  </a:lnTo>
                  <a:lnTo>
                    <a:pt x="216" y="1800"/>
                  </a:lnTo>
                  <a:lnTo>
                    <a:pt x="180" y="1809"/>
                  </a:lnTo>
                  <a:lnTo>
                    <a:pt x="147" y="1824"/>
                  </a:lnTo>
                  <a:lnTo>
                    <a:pt x="102" y="1839"/>
                  </a:lnTo>
                  <a:lnTo>
                    <a:pt x="66" y="1847"/>
                  </a:lnTo>
                  <a:lnTo>
                    <a:pt x="33" y="1857"/>
                  </a:lnTo>
                  <a:lnTo>
                    <a:pt x="18" y="1863"/>
                  </a:lnTo>
                  <a:lnTo>
                    <a:pt x="3" y="1869"/>
                  </a:lnTo>
                  <a:lnTo>
                    <a:pt x="0" y="1887"/>
                  </a:lnTo>
                  <a:lnTo>
                    <a:pt x="3" y="1908"/>
                  </a:lnTo>
                  <a:lnTo>
                    <a:pt x="2820" y="1911"/>
                  </a:lnTo>
                  <a:lnTo>
                    <a:pt x="2823" y="1873"/>
                  </a:lnTo>
                  <a:lnTo>
                    <a:pt x="2799" y="1860"/>
                  </a:lnTo>
                  <a:lnTo>
                    <a:pt x="2766" y="1854"/>
                  </a:lnTo>
                  <a:lnTo>
                    <a:pt x="2739" y="1851"/>
                  </a:lnTo>
                  <a:lnTo>
                    <a:pt x="2703" y="1839"/>
                  </a:lnTo>
                  <a:lnTo>
                    <a:pt x="2676" y="1827"/>
                  </a:lnTo>
                  <a:lnTo>
                    <a:pt x="2643" y="1818"/>
                  </a:lnTo>
                  <a:lnTo>
                    <a:pt x="2604" y="1809"/>
                  </a:lnTo>
                  <a:lnTo>
                    <a:pt x="2560" y="1791"/>
                  </a:lnTo>
                  <a:lnTo>
                    <a:pt x="2514" y="1776"/>
                  </a:lnTo>
                  <a:lnTo>
                    <a:pt x="2472" y="1761"/>
                  </a:lnTo>
                  <a:lnTo>
                    <a:pt x="2424" y="1743"/>
                  </a:lnTo>
                  <a:lnTo>
                    <a:pt x="2379" y="1728"/>
                  </a:lnTo>
                  <a:lnTo>
                    <a:pt x="2343" y="1710"/>
                  </a:lnTo>
                  <a:lnTo>
                    <a:pt x="2310" y="1692"/>
                  </a:lnTo>
                  <a:lnTo>
                    <a:pt x="2286" y="1674"/>
                  </a:lnTo>
                  <a:lnTo>
                    <a:pt x="2265" y="1662"/>
                  </a:lnTo>
                  <a:lnTo>
                    <a:pt x="2244" y="1647"/>
                  </a:lnTo>
                  <a:lnTo>
                    <a:pt x="2223" y="1629"/>
                  </a:lnTo>
                  <a:lnTo>
                    <a:pt x="2199" y="1605"/>
                  </a:lnTo>
                  <a:lnTo>
                    <a:pt x="2175" y="1578"/>
                  </a:lnTo>
                  <a:lnTo>
                    <a:pt x="2148" y="1551"/>
                  </a:lnTo>
                  <a:lnTo>
                    <a:pt x="2127" y="1515"/>
                  </a:lnTo>
                  <a:lnTo>
                    <a:pt x="2106" y="1485"/>
                  </a:lnTo>
                  <a:lnTo>
                    <a:pt x="2082" y="1446"/>
                  </a:lnTo>
                  <a:lnTo>
                    <a:pt x="2061" y="1413"/>
                  </a:lnTo>
                  <a:lnTo>
                    <a:pt x="2040" y="1374"/>
                  </a:lnTo>
                  <a:lnTo>
                    <a:pt x="2022" y="1344"/>
                  </a:lnTo>
                  <a:lnTo>
                    <a:pt x="2004" y="1308"/>
                  </a:lnTo>
                  <a:lnTo>
                    <a:pt x="1992" y="1278"/>
                  </a:lnTo>
                  <a:lnTo>
                    <a:pt x="1980" y="1257"/>
                  </a:lnTo>
                  <a:lnTo>
                    <a:pt x="1968" y="1227"/>
                  </a:lnTo>
                  <a:lnTo>
                    <a:pt x="1953" y="1194"/>
                  </a:lnTo>
                  <a:lnTo>
                    <a:pt x="1941" y="1161"/>
                  </a:lnTo>
                  <a:lnTo>
                    <a:pt x="1929" y="1134"/>
                  </a:lnTo>
                  <a:lnTo>
                    <a:pt x="1917" y="1104"/>
                  </a:lnTo>
                  <a:lnTo>
                    <a:pt x="1911" y="1077"/>
                  </a:lnTo>
                  <a:lnTo>
                    <a:pt x="1899" y="1041"/>
                  </a:lnTo>
                  <a:lnTo>
                    <a:pt x="1881" y="996"/>
                  </a:lnTo>
                  <a:lnTo>
                    <a:pt x="1872" y="957"/>
                  </a:lnTo>
                  <a:lnTo>
                    <a:pt x="1863" y="921"/>
                  </a:lnTo>
                  <a:lnTo>
                    <a:pt x="1851" y="879"/>
                  </a:lnTo>
                  <a:lnTo>
                    <a:pt x="1839" y="837"/>
                  </a:lnTo>
                  <a:lnTo>
                    <a:pt x="1830" y="801"/>
                  </a:lnTo>
                  <a:lnTo>
                    <a:pt x="1821" y="765"/>
                  </a:lnTo>
                  <a:lnTo>
                    <a:pt x="1803" y="726"/>
                  </a:lnTo>
                  <a:lnTo>
                    <a:pt x="1791" y="678"/>
                  </a:lnTo>
                  <a:lnTo>
                    <a:pt x="1776" y="633"/>
                  </a:lnTo>
                  <a:lnTo>
                    <a:pt x="1764" y="591"/>
                  </a:lnTo>
                  <a:lnTo>
                    <a:pt x="1749" y="552"/>
                  </a:lnTo>
                  <a:lnTo>
                    <a:pt x="1734" y="505"/>
                  </a:lnTo>
                  <a:lnTo>
                    <a:pt x="1716" y="456"/>
                  </a:lnTo>
                  <a:lnTo>
                    <a:pt x="1698" y="423"/>
                  </a:lnTo>
                  <a:lnTo>
                    <a:pt x="1686" y="396"/>
                  </a:lnTo>
                  <a:lnTo>
                    <a:pt x="1681" y="365"/>
                  </a:lnTo>
                  <a:lnTo>
                    <a:pt x="1677" y="361"/>
                  </a:lnTo>
                  <a:lnTo>
                    <a:pt x="1653" y="318"/>
                  </a:lnTo>
                  <a:lnTo>
                    <a:pt x="1635" y="285"/>
                  </a:lnTo>
                  <a:lnTo>
                    <a:pt x="1623" y="261"/>
                  </a:lnTo>
                  <a:lnTo>
                    <a:pt x="1614" y="237"/>
                  </a:lnTo>
                  <a:lnTo>
                    <a:pt x="1605" y="219"/>
                  </a:lnTo>
                  <a:lnTo>
                    <a:pt x="1578" y="171"/>
                  </a:lnTo>
                  <a:lnTo>
                    <a:pt x="1593" y="195"/>
                  </a:lnTo>
                  <a:lnTo>
                    <a:pt x="1560" y="141"/>
                  </a:lnTo>
                  <a:lnTo>
                    <a:pt x="1521" y="87"/>
                  </a:lnTo>
                  <a:lnTo>
                    <a:pt x="1515" y="84"/>
                  </a:lnTo>
                  <a:lnTo>
                    <a:pt x="1533" y="102"/>
                  </a:lnTo>
                  <a:lnTo>
                    <a:pt x="1545" y="120"/>
                  </a:lnTo>
                  <a:lnTo>
                    <a:pt x="1536" y="105"/>
                  </a:lnTo>
                  <a:lnTo>
                    <a:pt x="1500" y="63"/>
                  </a:lnTo>
                  <a:lnTo>
                    <a:pt x="1485" y="45"/>
                  </a:lnTo>
                  <a:lnTo>
                    <a:pt x="1467" y="33"/>
                  </a:lnTo>
                  <a:lnTo>
                    <a:pt x="1452" y="18"/>
                  </a:lnTo>
                  <a:lnTo>
                    <a:pt x="1437" y="9"/>
                  </a:lnTo>
                  <a:lnTo>
                    <a:pt x="1419" y="0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6" name="Line 26"/>
            <p:cNvSpPr>
              <a:spLocks noChangeShapeType="1"/>
            </p:cNvSpPr>
            <p:nvPr/>
          </p:nvSpPr>
          <p:spPr bwMode="auto">
            <a:xfrm>
              <a:off x="1656" y="1596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7" name="Text Box 27"/>
            <p:cNvSpPr txBox="1">
              <a:spLocks noChangeArrowheads="1"/>
            </p:cNvSpPr>
            <p:nvPr/>
          </p:nvSpPr>
          <p:spPr bwMode="auto">
            <a:xfrm>
              <a:off x="1934" y="1231"/>
              <a:ext cx="90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 dirty="0">
                  <a:solidFill>
                    <a:schemeClr val="bg1"/>
                  </a:solidFill>
                </a:rPr>
                <a:t>.95</a:t>
              </a:r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3432" y="1572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309" name="Line 29"/>
          <p:cNvSpPr>
            <a:spLocks noChangeShapeType="1"/>
          </p:cNvSpPr>
          <p:nvPr/>
        </p:nvSpPr>
        <p:spPr bwMode="auto">
          <a:xfrm>
            <a:off x="2360251" y="1359376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 flipV="1">
            <a:off x="1053126" y="3557762"/>
            <a:ext cx="2838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168021"/>
              </p:ext>
            </p:extLst>
          </p:nvPr>
        </p:nvGraphicFramePr>
        <p:xfrm>
          <a:off x="483640" y="5204255"/>
          <a:ext cx="3407936" cy="7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3" name="Equation" r:id="rId6" imgW="1218960" imgH="266400" progId="Equation.3">
                  <p:embed/>
                </p:oleObj>
              </mc:Choice>
              <mc:Fallback>
                <p:oleObj name="Equation" r:id="rId6" imgW="12189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40" y="5204255"/>
                        <a:ext cx="3407936" cy="7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24"/>
          <p:cNvGrpSpPr>
            <a:grpSpLocks/>
          </p:cNvGrpSpPr>
          <p:nvPr/>
        </p:nvGrpSpPr>
        <p:grpSpPr bwMode="auto">
          <a:xfrm>
            <a:off x="4697412" y="1464961"/>
            <a:ext cx="4483100" cy="2324100"/>
            <a:chOff x="1116" y="816"/>
            <a:chExt cx="2824" cy="1464"/>
          </a:xfrm>
        </p:grpSpPr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1116" y="816"/>
              <a:ext cx="2824" cy="1192"/>
            </a:xfrm>
            <a:custGeom>
              <a:avLst/>
              <a:gdLst>
                <a:gd name="T0" fmla="*/ 1344 w 2824"/>
                <a:gd name="T1" fmla="*/ 15 h 1912"/>
                <a:gd name="T2" fmla="*/ 1266 w 2824"/>
                <a:gd name="T3" fmla="*/ 87 h 1912"/>
                <a:gd name="T4" fmla="*/ 1203 w 2824"/>
                <a:gd name="T5" fmla="*/ 192 h 1912"/>
                <a:gd name="T6" fmla="*/ 1136 w 2824"/>
                <a:gd name="T7" fmla="*/ 305 h 1912"/>
                <a:gd name="T8" fmla="*/ 1094 w 2824"/>
                <a:gd name="T9" fmla="*/ 413 h 1912"/>
                <a:gd name="T10" fmla="*/ 1063 w 2824"/>
                <a:gd name="T11" fmla="*/ 513 h 1912"/>
                <a:gd name="T12" fmla="*/ 1014 w 2824"/>
                <a:gd name="T13" fmla="*/ 630 h 1912"/>
                <a:gd name="T14" fmla="*/ 987 w 2824"/>
                <a:gd name="T15" fmla="*/ 737 h 1912"/>
                <a:gd name="T16" fmla="*/ 951 w 2824"/>
                <a:gd name="T17" fmla="*/ 843 h 1912"/>
                <a:gd name="T18" fmla="*/ 924 w 2824"/>
                <a:gd name="T19" fmla="*/ 951 h 1912"/>
                <a:gd name="T20" fmla="*/ 891 w 2824"/>
                <a:gd name="T21" fmla="*/ 1062 h 1912"/>
                <a:gd name="T22" fmla="*/ 855 w 2824"/>
                <a:gd name="T23" fmla="*/ 1173 h 1912"/>
                <a:gd name="T24" fmla="*/ 810 w 2824"/>
                <a:gd name="T25" fmla="*/ 1278 h 1912"/>
                <a:gd name="T26" fmla="*/ 756 w 2824"/>
                <a:gd name="T27" fmla="*/ 1395 h 1912"/>
                <a:gd name="T28" fmla="*/ 681 w 2824"/>
                <a:gd name="T29" fmla="*/ 1518 h 1912"/>
                <a:gd name="T30" fmla="*/ 603 w 2824"/>
                <a:gd name="T31" fmla="*/ 1611 h 1912"/>
                <a:gd name="T32" fmla="*/ 498 w 2824"/>
                <a:gd name="T33" fmla="*/ 1683 h 1912"/>
                <a:gd name="T34" fmla="*/ 389 w 2824"/>
                <a:gd name="T35" fmla="*/ 1735 h 1912"/>
                <a:gd name="T36" fmla="*/ 285 w 2824"/>
                <a:gd name="T37" fmla="*/ 1773 h 1912"/>
                <a:gd name="T38" fmla="*/ 180 w 2824"/>
                <a:gd name="T39" fmla="*/ 1809 h 1912"/>
                <a:gd name="T40" fmla="*/ 66 w 2824"/>
                <a:gd name="T41" fmla="*/ 1847 h 1912"/>
                <a:gd name="T42" fmla="*/ 3 w 2824"/>
                <a:gd name="T43" fmla="*/ 1869 h 1912"/>
                <a:gd name="T44" fmla="*/ 2820 w 2824"/>
                <a:gd name="T45" fmla="*/ 1911 h 1912"/>
                <a:gd name="T46" fmla="*/ 2766 w 2824"/>
                <a:gd name="T47" fmla="*/ 1854 h 1912"/>
                <a:gd name="T48" fmla="*/ 2676 w 2824"/>
                <a:gd name="T49" fmla="*/ 1827 h 1912"/>
                <a:gd name="T50" fmla="*/ 2560 w 2824"/>
                <a:gd name="T51" fmla="*/ 1791 h 1912"/>
                <a:gd name="T52" fmla="*/ 2424 w 2824"/>
                <a:gd name="T53" fmla="*/ 1743 h 1912"/>
                <a:gd name="T54" fmla="*/ 2310 w 2824"/>
                <a:gd name="T55" fmla="*/ 1692 h 1912"/>
                <a:gd name="T56" fmla="*/ 2244 w 2824"/>
                <a:gd name="T57" fmla="*/ 1647 h 1912"/>
                <a:gd name="T58" fmla="*/ 2175 w 2824"/>
                <a:gd name="T59" fmla="*/ 1578 h 1912"/>
                <a:gd name="T60" fmla="*/ 2106 w 2824"/>
                <a:gd name="T61" fmla="*/ 1485 h 1912"/>
                <a:gd name="T62" fmla="*/ 2040 w 2824"/>
                <a:gd name="T63" fmla="*/ 1374 h 1912"/>
                <a:gd name="T64" fmla="*/ 1992 w 2824"/>
                <a:gd name="T65" fmla="*/ 1278 h 1912"/>
                <a:gd name="T66" fmla="*/ 1953 w 2824"/>
                <a:gd name="T67" fmla="*/ 1194 h 1912"/>
                <a:gd name="T68" fmla="*/ 1917 w 2824"/>
                <a:gd name="T69" fmla="*/ 1104 h 1912"/>
                <a:gd name="T70" fmla="*/ 1881 w 2824"/>
                <a:gd name="T71" fmla="*/ 996 h 1912"/>
                <a:gd name="T72" fmla="*/ 1851 w 2824"/>
                <a:gd name="T73" fmla="*/ 879 h 1912"/>
                <a:gd name="T74" fmla="*/ 1821 w 2824"/>
                <a:gd name="T75" fmla="*/ 765 h 1912"/>
                <a:gd name="T76" fmla="*/ 1776 w 2824"/>
                <a:gd name="T77" fmla="*/ 633 h 1912"/>
                <a:gd name="T78" fmla="*/ 1734 w 2824"/>
                <a:gd name="T79" fmla="*/ 505 h 1912"/>
                <a:gd name="T80" fmla="*/ 1686 w 2824"/>
                <a:gd name="T81" fmla="*/ 396 h 1912"/>
                <a:gd name="T82" fmla="*/ 1653 w 2824"/>
                <a:gd name="T83" fmla="*/ 318 h 1912"/>
                <a:gd name="T84" fmla="*/ 1614 w 2824"/>
                <a:gd name="T85" fmla="*/ 237 h 1912"/>
                <a:gd name="T86" fmla="*/ 1593 w 2824"/>
                <a:gd name="T87" fmla="*/ 195 h 1912"/>
                <a:gd name="T88" fmla="*/ 1515 w 2824"/>
                <a:gd name="T89" fmla="*/ 84 h 1912"/>
                <a:gd name="T90" fmla="*/ 1536 w 2824"/>
                <a:gd name="T91" fmla="*/ 105 h 1912"/>
                <a:gd name="T92" fmla="*/ 1467 w 2824"/>
                <a:gd name="T93" fmla="*/ 33 h 1912"/>
                <a:gd name="T94" fmla="*/ 1419 w 2824"/>
                <a:gd name="T95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4" h="1912">
                  <a:moveTo>
                    <a:pt x="1404" y="3"/>
                  </a:moveTo>
                  <a:lnTo>
                    <a:pt x="1371" y="3"/>
                  </a:lnTo>
                  <a:lnTo>
                    <a:pt x="1344" y="15"/>
                  </a:lnTo>
                  <a:lnTo>
                    <a:pt x="1320" y="30"/>
                  </a:lnTo>
                  <a:lnTo>
                    <a:pt x="1293" y="57"/>
                  </a:lnTo>
                  <a:lnTo>
                    <a:pt x="1266" y="87"/>
                  </a:lnTo>
                  <a:lnTo>
                    <a:pt x="1248" y="120"/>
                  </a:lnTo>
                  <a:lnTo>
                    <a:pt x="1221" y="153"/>
                  </a:lnTo>
                  <a:lnTo>
                    <a:pt x="1203" y="192"/>
                  </a:lnTo>
                  <a:lnTo>
                    <a:pt x="1176" y="234"/>
                  </a:lnTo>
                  <a:lnTo>
                    <a:pt x="1154" y="268"/>
                  </a:lnTo>
                  <a:lnTo>
                    <a:pt x="1136" y="305"/>
                  </a:lnTo>
                  <a:lnTo>
                    <a:pt x="1118" y="349"/>
                  </a:lnTo>
                  <a:lnTo>
                    <a:pt x="1106" y="377"/>
                  </a:lnTo>
                  <a:lnTo>
                    <a:pt x="1094" y="413"/>
                  </a:lnTo>
                  <a:lnTo>
                    <a:pt x="1083" y="449"/>
                  </a:lnTo>
                  <a:lnTo>
                    <a:pt x="1071" y="485"/>
                  </a:lnTo>
                  <a:lnTo>
                    <a:pt x="1063" y="513"/>
                  </a:lnTo>
                  <a:lnTo>
                    <a:pt x="1047" y="549"/>
                  </a:lnTo>
                  <a:lnTo>
                    <a:pt x="1029" y="591"/>
                  </a:lnTo>
                  <a:lnTo>
                    <a:pt x="1014" y="630"/>
                  </a:lnTo>
                  <a:lnTo>
                    <a:pt x="1005" y="666"/>
                  </a:lnTo>
                  <a:lnTo>
                    <a:pt x="993" y="702"/>
                  </a:lnTo>
                  <a:lnTo>
                    <a:pt x="987" y="737"/>
                  </a:lnTo>
                  <a:lnTo>
                    <a:pt x="975" y="773"/>
                  </a:lnTo>
                  <a:lnTo>
                    <a:pt x="963" y="817"/>
                  </a:lnTo>
                  <a:lnTo>
                    <a:pt x="951" y="843"/>
                  </a:lnTo>
                  <a:lnTo>
                    <a:pt x="939" y="881"/>
                  </a:lnTo>
                  <a:lnTo>
                    <a:pt x="927" y="917"/>
                  </a:lnTo>
                  <a:lnTo>
                    <a:pt x="924" y="951"/>
                  </a:lnTo>
                  <a:lnTo>
                    <a:pt x="912" y="990"/>
                  </a:lnTo>
                  <a:lnTo>
                    <a:pt x="903" y="1026"/>
                  </a:lnTo>
                  <a:lnTo>
                    <a:pt x="891" y="1062"/>
                  </a:lnTo>
                  <a:lnTo>
                    <a:pt x="879" y="1101"/>
                  </a:lnTo>
                  <a:lnTo>
                    <a:pt x="864" y="1140"/>
                  </a:lnTo>
                  <a:lnTo>
                    <a:pt x="855" y="1173"/>
                  </a:lnTo>
                  <a:lnTo>
                    <a:pt x="843" y="1206"/>
                  </a:lnTo>
                  <a:lnTo>
                    <a:pt x="825" y="1248"/>
                  </a:lnTo>
                  <a:lnTo>
                    <a:pt x="810" y="1278"/>
                  </a:lnTo>
                  <a:lnTo>
                    <a:pt x="795" y="1314"/>
                  </a:lnTo>
                  <a:lnTo>
                    <a:pt x="783" y="1347"/>
                  </a:lnTo>
                  <a:lnTo>
                    <a:pt x="756" y="1395"/>
                  </a:lnTo>
                  <a:lnTo>
                    <a:pt x="732" y="1437"/>
                  </a:lnTo>
                  <a:lnTo>
                    <a:pt x="711" y="1476"/>
                  </a:lnTo>
                  <a:lnTo>
                    <a:pt x="681" y="1518"/>
                  </a:lnTo>
                  <a:lnTo>
                    <a:pt x="657" y="1551"/>
                  </a:lnTo>
                  <a:lnTo>
                    <a:pt x="633" y="1578"/>
                  </a:lnTo>
                  <a:lnTo>
                    <a:pt x="603" y="1611"/>
                  </a:lnTo>
                  <a:lnTo>
                    <a:pt x="573" y="1635"/>
                  </a:lnTo>
                  <a:lnTo>
                    <a:pt x="540" y="1659"/>
                  </a:lnTo>
                  <a:lnTo>
                    <a:pt x="498" y="1683"/>
                  </a:lnTo>
                  <a:lnTo>
                    <a:pt x="449" y="1703"/>
                  </a:lnTo>
                  <a:lnTo>
                    <a:pt x="417" y="1719"/>
                  </a:lnTo>
                  <a:lnTo>
                    <a:pt x="389" y="1735"/>
                  </a:lnTo>
                  <a:lnTo>
                    <a:pt x="353" y="1747"/>
                  </a:lnTo>
                  <a:lnTo>
                    <a:pt x="315" y="1764"/>
                  </a:lnTo>
                  <a:lnTo>
                    <a:pt x="285" y="1773"/>
                  </a:lnTo>
                  <a:lnTo>
                    <a:pt x="258" y="1788"/>
                  </a:lnTo>
                  <a:lnTo>
                    <a:pt x="216" y="1800"/>
                  </a:lnTo>
                  <a:lnTo>
                    <a:pt x="180" y="1809"/>
                  </a:lnTo>
                  <a:lnTo>
                    <a:pt x="147" y="1824"/>
                  </a:lnTo>
                  <a:lnTo>
                    <a:pt x="102" y="1839"/>
                  </a:lnTo>
                  <a:lnTo>
                    <a:pt x="66" y="1847"/>
                  </a:lnTo>
                  <a:lnTo>
                    <a:pt x="33" y="1857"/>
                  </a:lnTo>
                  <a:lnTo>
                    <a:pt x="18" y="1863"/>
                  </a:lnTo>
                  <a:lnTo>
                    <a:pt x="3" y="1869"/>
                  </a:lnTo>
                  <a:lnTo>
                    <a:pt x="0" y="1887"/>
                  </a:lnTo>
                  <a:lnTo>
                    <a:pt x="3" y="1908"/>
                  </a:lnTo>
                  <a:lnTo>
                    <a:pt x="2820" y="1911"/>
                  </a:lnTo>
                  <a:lnTo>
                    <a:pt x="2823" y="1873"/>
                  </a:lnTo>
                  <a:lnTo>
                    <a:pt x="2799" y="1860"/>
                  </a:lnTo>
                  <a:lnTo>
                    <a:pt x="2766" y="1854"/>
                  </a:lnTo>
                  <a:lnTo>
                    <a:pt x="2739" y="1851"/>
                  </a:lnTo>
                  <a:lnTo>
                    <a:pt x="2703" y="1839"/>
                  </a:lnTo>
                  <a:lnTo>
                    <a:pt x="2676" y="1827"/>
                  </a:lnTo>
                  <a:lnTo>
                    <a:pt x="2643" y="1818"/>
                  </a:lnTo>
                  <a:lnTo>
                    <a:pt x="2604" y="1809"/>
                  </a:lnTo>
                  <a:lnTo>
                    <a:pt x="2560" y="1791"/>
                  </a:lnTo>
                  <a:lnTo>
                    <a:pt x="2514" y="1776"/>
                  </a:lnTo>
                  <a:lnTo>
                    <a:pt x="2472" y="1761"/>
                  </a:lnTo>
                  <a:lnTo>
                    <a:pt x="2424" y="1743"/>
                  </a:lnTo>
                  <a:lnTo>
                    <a:pt x="2379" y="1728"/>
                  </a:lnTo>
                  <a:lnTo>
                    <a:pt x="2343" y="1710"/>
                  </a:lnTo>
                  <a:lnTo>
                    <a:pt x="2310" y="1692"/>
                  </a:lnTo>
                  <a:lnTo>
                    <a:pt x="2286" y="1674"/>
                  </a:lnTo>
                  <a:lnTo>
                    <a:pt x="2265" y="1662"/>
                  </a:lnTo>
                  <a:lnTo>
                    <a:pt x="2244" y="1647"/>
                  </a:lnTo>
                  <a:lnTo>
                    <a:pt x="2223" y="1629"/>
                  </a:lnTo>
                  <a:lnTo>
                    <a:pt x="2199" y="1605"/>
                  </a:lnTo>
                  <a:lnTo>
                    <a:pt x="2175" y="1578"/>
                  </a:lnTo>
                  <a:lnTo>
                    <a:pt x="2148" y="1551"/>
                  </a:lnTo>
                  <a:lnTo>
                    <a:pt x="2127" y="1515"/>
                  </a:lnTo>
                  <a:lnTo>
                    <a:pt x="2106" y="1485"/>
                  </a:lnTo>
                  <a:lnTo>
                    <a:pt x="2082" y="1446"/>
                  </a:lnTo>
                  <a:lnTo>
                    <a:pt x="2061" y="1413"/>
                  </a:lnTo>
                  <a:lnTo>
                    <a:pt x="2040" y="1374"/>
                  </a:lnTo>
                  <a:lnTo>
                    <a:pt x="2022" y="1344"/>
                  </a:lnTo>
                  <a:lnTo>
                    <a:pt x="2004" y="1308"/>
                  </a:lnTo>
                  <a:lnTo>
                    <a:pt x="1992" y="1278"/>
                  </a:lnTo>
                  <a:lnTo>
                    <a:pt x="1980" y="1257"/>
                  </a:lnTo>
                  <a:lnTo>
                    <a:pt x="1968" y="1227"/>
                  </a:lnTo>
                  <a:lnTo>
                    <a:pt x="1953" y="1194"/>
                  </a:lnTo>
                  <a:lnTo>
                    <a:pt x="1941" y="1161"/>
                  </a:lnTo>
                  <a:lnTo>
                    <a:pt x="1929" y="1134"/>
                  </a:lnTo>
                  <a:lnTo>
                    <a:pt x="1917" y="1104"/>
                  </a:lnTo>
                  <a:lnTo>
                    <a:pt x="1911" y="1077"/>
                  </a:lnTo>
                  <a:lnTo>
                    <a:pt x="1899" y="1041"/>
                  </a:lnTo>
                  <a:lnTo>
                    <a:pt x="1881" y="996"/>
                  </a:lnTo>
                  <a:lnTo>
                    <a:pt x="1872" y="957"/>
                  </a:lnTo>
                  <a:lnTo>
                    <a:pt x="1863" y="921"/>
                  </a:lnTo>
                  <a:lnTo>
                    <a:pt x="1851" y="879"/>
                  </a:lnTo>
                  <a:lnTo>
                    <a:pt x="1839" y="837"/>
                  </a:lnTo>
                  <a:lnTo>
                    <a:pt x="1830" y="801"/>
                  </a:lnTo>
                  <a:lnTo>
                    <a:pt x="1821" y="765"/>
                  </a:lnTo>
                  <a:lnTo>
                    <a:pt x="1803" y="726"/>
                  </a:lnTo>
                  <a:lnTo>
                    <a:pt x="1791" y="678"/>
                  </a:lnTo>
                  <a:lnTo>
                    <a:pt x="1776" y="633"/>
                  </a:lnTo>
                  <a:lnTo>
                    <a:pt x="1764" y="591"/>
                  </a:lnTo>
                  <a:lnTo>
                    <a:pt x="1749" y="552"/>
                  </a:lnTo>
                  <a:lnTo>
                    <a:pt x="1734" y="505"/>
                  </a:lnTo>
                  <a:lnTo>
                    <a:pt x="1716" y="456"/>
                  </a:lnTo>
                  <a:lnTo>
                    <a:pt x="1698" y="423"/>
                  </a:lnTo>
                  <a:lnTo>
                    <a:pt x="1686" y="396"/>
                  </a:lnTo>
                  <a:lnTo>
                    <a:pt x="1681" y="365"/>
                  </a:lnTo>
                  <a:lnTo>
                    <a:pt x="1677" y="361"/>
                  </a:lnTo>
                  <a:lnTo>
                    <a:pt x="1653" y="318"/>
                  </a:lnTo>
                  <a:lnTo>
                    <a:pt x="1635" y="285"/>
                  </a:lnTo>
                  <a:lnTo>
                    <a:pt x="1623" y="261"/>
                  </a:lnTo>
                  <a:lnTo>
                    <a:pt x="1614" y="237"/>
                  </a:lnTo>
                  <a:lnTo>
                    <a:pt x="1605" y="219"/>
                  </a:lnTo>
                  <a:lnTo>
                    <a:pt x="1578" y="171"/>
                  </a:lnTo>
                  <a:lnTo>
                    <a:pt x="1593" y="195"/>
                  </a:lnTo>
                  <a:lnTo>
                    <a:pt x="1560" y="141"/>
                  </a:lnTo>
                  <a:lnTo>
                    <a:pt x="1521" y="87"/>
                  </a:lnTo>
                  <a:lnTo>
                    <a:pt x="1515" y="84"/>
                  </a:lnTo>
                  <a:lnTo>
                    <a:pt x="1533" y="102"/>
                  </a:lnTo>
                  <a:lnTo>
                    <a:pt x="1545" y="120"/>
                  </a:lnTo>
                  <a:lnTo>
                    <a:pt x="1536" y="105"/>
                  </a:lnTo>
                  <a:lnTo>
                    <a:pt x="1500" y="63"/>
                  </a:lnTo>
                  <a:lnTo>
                    <a:pt x="1485" y="45"/>
                  </a:lnTo>
                  <a:lnTo>
                    <a:pt x="1467" y="33"/>
                  </a:lnTo>
                  <a:lnTo>
                    <a:pt x="1452" y="18"/>
                  </a:lnTo>
                  <a:lnTo>
                    <a:pt x="1437" y="9"/>
                  </a:lnTo>
                  <a:lnTo>
                    <a:pt x="1419" y="0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6"/>
            <p:cNvSpPr>
              <a:spLocks noChangeShapeType="1"/>
            </p:cNvSpPr>
            <p:nvPr/>
          </p:nvSpPr>
          <p:spPr bwMode="auto">
            <a:xfrm>
              <a:off x="1656" y="1596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2140" y="1224"/>
              <a:ext cx="94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 dirty="0" smtClean="0">
                  <a:solidFill>
                    <a:schemeClr val="bg1"/>
                  </a:solidFill>
                </a:rPr>
                <a:t>1-</a:t>
              </a:r>
              <a:r>
                <a:rPr lang="el-GR" altLang="en-US" sz="6000" dirty="0" smtClean="0">
                  <a:solidFill>
                    <a:schemeClr val="bg1"/>
                  </a:solidFill>
                </a:rPr>
                <a:t>α</a:t>
              </a:r>
              <a:endParaRPr lang="en-US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3432" y="1572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Line 29"/>
          <p:cNvSpPr>
            <a:spLocks noChangeShapeType="1"/>
          </p:cNvSpPr>
          <p:nvPr/>
        </p:nvSpPr>
        <p:spPr bwMode="auto">
          <a:xfrm>
            <a:off x="6901656" y="1426861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V="1">
            <a:off x="5515407" y="3566456"/>
            <a:ext cx="2838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3384410"/>
              </p:ext>
            </p:extLst>
          </p:nvPr>
        </p:nvGraphicFramePr>
        <p:xfrm>
          <a:off x="4973638" y="4367213"/>
          <a:ext cx="324961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4" name="Equation" r:id="rId8" imgW="1130040" imgH="266400" progId="Equation.3">
                  <p:embed/>
                </p:oleObj>
              </mc:Choice>
              <mc:Fallback>
                <p:oleObj name="Equation" r:id="rId8" imgW="1130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4367213"/>
                        <a:ext cx="3249612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4544674"/>
              </p:ext>
            </p:extLst>
          </p:nvPr>
        </p:nvGraphicFramePr>
        <p:xfrm>
          <a:off x="4964113" y="5291138"/>
          <a:ext cx="31623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5" name="Equation" r:id="rId10" imgW="1130040" imgH="266400" progId="Equation.3">
                  <p:embed/>
                </p:oleObj>
              </mc:Choice>
              <mc:Fallback>
                <p:oleObj name="Equation" r:id="rId10" imgW="1130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5291138"/>
                        <a:ext cx="31623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252579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6" y="0"/>
            <a:ext cx="9128083" cy="814387"/>
          </a:xfrm>
          <a:noFill/>
          <a:ln/>
        </p:spPr>
        <p:txBody>
          <a:bodyPr/>
          <a:lstStyle/>
          <a:p>
            <a:r>
              <a:rPr lang="en-US" altLang="en-US" dirty="0"/>
              <a:t>Relationship between </a:t>
            </a:r>
            <a:r>
              <a:rPr lang="el-GR" altLang="en-US" dirty="0"/>
              <a:t>μ</a:t>
            </a:r>
            <a:r>
              <a:rPr lang="en-US" altLang="en-US" dirty="0"/>
              <a:t> and x</a:t>
            </a:r>
          </a:p>
        </p:txBody>
      </p:sp>
      <p:graphicFrame>
        <p:nvGraphicFramePr>
          <p:cNvPr id="9728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5191800"/>
              </p:ext>
            </p:extLst>
          </p:nvPr>
        </p:nvGraphicFramePr>
        <p:xfrm>
          <a:off x="354560" y="1393825"/>
          <a:ext cx="3981747" cy="939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4" name="Equation" r:id="rId4" imgW="1130040" imgH="266400" progId="Equation.3">
                  <p:embed/>
                </p:oleObj>
              </mc:Choice>
              <mc:Fallback>
                <p:oleObj name="Equation" r:id="rId4" imgW="1130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560" y="1393825"/>
                        <a:ext cx="3981747" cy="939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6229350" y="723900"/>
            <a:ext cx="2476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6660363"/>
              </p:ext>
            </p:extLst>
          </p:nvPr>
        </p:nvGraphicFramePr>
        <p:xfrm>
          <a:off x="4607147" y="1393825"/>
          <a:ext cx="4190012" cy="988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5" name="Equation" r:id="rId6" imgW="1130040" imgH="266400" progId="Equation.3">
                  <p:embed/>
                </p:oleObj>
              </mc:Choice>
              <mc:Fallback>
                <p:oleObj name="Equation" r:id="rId6" imgW="1130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147" y="1393825"/>
                        <a:ext cx="4190012" cy="988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2381023"/>
              </p:ext>
            </p:extLst>
          </p:nvPr>
        </p:nvGraphicFramePr>
        <p:xfrm>
          <a:off x="354013" y="3109913"/>
          <a:ext cx="39830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6" name="Equation" r:id="rId8" imgW="1143000" imgH="266400" progId="Equation.3">
                  <p:embed/>
                </p:oleObj>
              </mc:Choice>
              <mc:Fallback>
                <p:oleObj name="Equation" r:id="rId8" imgW="11430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3109913"/>
                        <a:ext cx="3983037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433781"/>
              </p:ext>
            </p:extLst>
          </p:nvPr>
        </p:nvGraphicFramePr>
        <p:xfrm>
          <a:off x="4606925" y="3084513"/>
          <a:ext cx="41910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7" name="Equation" r:id="rId10" imgW="1143000" imgH="266400" progId="Equation.3">
                  <p:embed/>
                </p:oleObj>
              </mc:Choice>
              <mc:Fallback>
                <p:oleObj name="Equation" r:id="rId10" imgW="11430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5" y="3084513"/>
                        <a:ext cx="41910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4765240"/>
              </p:ext>
            </p:extLst>
          </p:nvPr>
        </p:nvGraphicFramePr>
        <p:xfrm>
          <a:off x="897492" y="4874813"/>
          <a:ext cx="6877629" cy="86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8" name="Equation" r:id="rId12" imgW="2120760" imgH="266400" progId="Equation.3">
                  <p:embed/>
                </p:oleObj>
              </mc:Choice>
              <mc:Fallback>
                <p:oleObj name="Equation" r:id="rId12" imgW="21207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492" y="4874813"/>
                        <a:ext cx="6877629" cy="864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705859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69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/>
              <a:t>Relationship between </a:t>
            </a:r>
            <a:r>
              <a:rPr lang="el-GR" altLang="en-US" dirty="0"/>
              <a:t>μ</a:t>
            </a:r>
            <a:r>
              <a:rPr lang="en-US" altLang="en-US" dirty="0"/>
              <a:t> and x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6229350" y="723900"/>
            <a:ext cx="2476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7785586"/>
              </p:ext>
            </p:extLst>
          </p:nvPr>
        </p:nvGraphicFramePr>
        <p:xfrm>
          <a:off x="971600" y="1408387"/>
          <a:ext cx="6877629" cy="86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2" name="Equation" r:id="rId4" imgW="2120760" imgH="266400" progId="Equation.3">
                  <p:embed/>
                </p:oleObj>
              </mc:Choice>
              <mc:Fallback>
                <p:oleObj name="Equation" r:id="rId4" imgW="21207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408387"/>
                        <a:ext cx="6877629" cy="864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6343592"/>
              </p:ext>
            </p:extLst>
          </p:nvPr>
        </p:nvGraphicFramePr>
        <p:xfrm>
          <a:off x="1090613" y="2819400"/>
          <a:ext cx="68770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3" name="Equation" r:id="rId6" imgW="2311200" imgH="266400" progId="Equation.3">
                  <p:embed/>
                </p:oleObj>
              </mc:Choice>
              <mc:Fallback>
                <p:oleObj name="Equation" r:id="rId6" imgW="2311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2819400"/>
                        <a:ext cx="68770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3422685"/>
              </p:ext>
            </p:extLst>
          </p:nvPr>
        </p:nvGraphicFramePr>
        <p:xfrm>
          <a:off x="1693863" y="4092575"/>
          <a:ext cx="56689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4" name="Equation" r:id="rId8" imgW="1904760" imgH="266400" progId="Equation.3">
                  <p:embed/>
                </p:oleObj>
              </mc:Choice>
              <mc:Fallback>
                <p:oleObj name="Equation" r:id="rId8" imgW="19047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4092575"/>
                        <a:ext cx="5668962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3249061"/>
              </p:ext>
            </p:extLst>
          </p:nvPr>
        </p:nvGraphicFramePr>
        <p:xfrm>
          <a:off x="1844675" y="5229200"/>
          <a:ext cx="55181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5" name="Equation" r:id="rId10" imgW="1854000" imgH="266400" progId="Equation.3">
                  <p:embed/>
                </p:oleObj>
              </mc:Choice>
              <mc:Fallback>
                <p:oleObj name="Equation" r:id="rId10" imgW="18540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5229200"/>
                        <a:ext cx="55181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0709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733161"/>
              </p:ext>
            </p:extLst>
          </p:nvPr>
        </p:nvGraphicFramePr>
        <p:xfrm>
          <a:off x="323528" y="1052736"/>
          <a:ext cx="8415262" cy="5228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3" name="Worksheet" r:id="rId4" imgW="7496192" imgH="4657682" progId="Excel.Sheet.12">
                  <p:embed/>
                </p:oleObj>
              </mc:Choice>
              <mc:Fallback>
                <p:oleObj name="Worksheet" r:id="rId4" imgW="7496192" imgH="46576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052736"/>
                        <a:ext cx="8415262" cy="5228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4704"/>
          </a:xfrm>
          <a:noFill/>
          <a:ln/>
        </p:spPr>
        <p:txBody>
          <a:bodyPr anchor="ctr"/>
          <a:lstStyle/>
          <a:p>
            <a:r>
              <a:rPr lang="en-US" altLang="en-US" sz="3200" dirty="0"/>
              <a:t>Interval Estimation of a Population Mean: </a:t>
            </a:r>
            <a:r>
              <a:rPr lang="en-US" altLang="en-US" sz="32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 </a:t>
            </a:r>
            <a:r>
              <a:rPr lang="en-US" altLang="en-US" sz="3200" dirty="0">
                <a:solidFill>
                  <a:srgbClr val="FF0000"/>
                </a:solidFill>
              </a:rPr>
              <a:t>is known</a:t>
            </a:r>
            <a:r>
              <a:rPr lang="en-US" altLang="en-US" sz="3200" i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0568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242164"/>
              </p:ext>
            </p:extLst>
          </p:nvPr>
        </p:nvGraphicFramePr>
        <p:xfrm>
          <a:off x="283781" y="1194345"/>
          <a:ext cx="4477405" cy="4380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4" name="Worksheet" r:id="rId3" imgW="3505200" imgH="3428890" progId="Excel.Sheet.12">
                  <p:embed/>
                </p:oleObj>
              </mc:Choice>
              <mc:Fallback>
                <p:oleObj name="Worksheet" r:id="rId3" imgW="3505200" imgH="3428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781" y="1194345"/>
                        <a:ext cx="4477405" cy="4380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790676"/>
              </p:ext>
            </p:extLst>
          </p:nvPr>
        </p:nvGraphicFramePr>
        <p:xfrm>
          <a:off x="5081588" y="1194344"/>
          <a:ext cx="3762867" cy="430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5" name="Worksheet" r:id="rId5" imgW="3000257" imgH="3428890" progId="Excel.Sheet.12">
                  <p:embed/>
                </p:oleObj>
              </mc:Choice>
              <mc:Fallback>
                <p:oleObj name="Worksheet" r:id="rId5" imgW="3000257" imgH="3428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1588" y="1194344"/>
                        <a:ext cx="3762867" cy="43004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4704"/>
          </a:xfrm>
          <a:noFill/>
          <a:ln/>
        </p:spPr>
        <p:txBody>
          <a:bodyPr anchor="ctr"/>
          <a:lstStyle/>
          <a:p>
            <a:r>
              <a:rPr lang="en-US" altLang="en-US" dirty="0" smtClean="0"/>
              <a:t>3-Ways to Compute CI in </a:t>
            </a:r>
            <a:r>
              <a:rPr lang="en-US" altLang="en-US" dirty="0" smtClean="0"/>
              <a:t>Excel: </a:t>
            </a:r>
            <a:r>
              <a:rPr lang="en-US" altLang="en-US" i="1" dirty="0">
                <a:solidFill>
                  <a:srgbClr val="FF0000"/>
                </a:solidFill>
                <a:latin typeface="Symbol" panose="05050102010706020507" pitchFamily="18" charset="2"/>
              </a:rPr>
              <a:t> </a:t>
            </a:r>
            <a:r>
              <a:rPr lang="en-US" altLang="en-US" dirty="0">
                <a:solidFill>
                  <a:srgbClr val="FF0000"/>
                </a:solidFill>
              </a:rPr>
              <a:t>is known</a:t>
            </a:r>
            <a:r>
              <a:rPr lang="en-US" altLang="en-US" i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altLang="en-US" i="1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2869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3-Ways to Compute CI in </a:t>
            </a:r>
            <a:r>
              <a:rPr lang="en-US" altLang="en-US" dirty="0" smtClean="0"/>
              <a:t>Excel: </a:t>
            </a:r>
            <a:r>
              <a:rPr lang="en-US" altLang="en-US" i="1" dirty="0">
                <a:solidFill>
                  <a:srgbClr val="FF0000"/>
                </a:solidFill>
                <a:latin typeface="Symbol" panose="05050102010706020507" pitchFamily="18" charset="2"/>
              </a:rPr>
              <a:t> </a:t>
            </a:r>
            <a:r>
              <a:rPr lang="en-US" altLang="en-US" dirty="0">
                <a:solidFill>
                  <a:srgbClr val="FF0000"/>
                </a:solidFill>
              </a:rPr>
              <a:t>is known</a:t>
            </a:r>
            <a:r>
              <a:rPr lang="en-US" altLang="en-US" i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736008"/>
              </p:ext>
            </p:extLst>
          </p:nvPr>
        </p:nvGraphicFramePr>
        <p:xfrm>
          <a:off x="1979712" y="1052736"/>
          <a:ext cx="4837938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1" name="Worksheet" r:id="rId3" imgW="3438576" imgH="3428890" progId="Excel.Sheet.12">
                  <p:embed/>
                </p:oleObj>
              </mc:Choice>
              <mc:Fallback>
                <p:oleObj name="Worksheet" r:id="rId3" imgW="3438576" imgH="3428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1052736"/>
                        <a:ext cx="4837938" cy="4824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7594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37336"/>
          </a:xfrm>
        </p:spPr>
        <p:txBody>
          <a:bodyPr/>
          <a:lstStyle/>
          <a:p>
            <a:r>
              <a:rPr lang="en-US" b="1" dirty="0" smtClean="0"/>
              <a:t>An </a:t>
            </a:r>
            <a:r>
              <a:rPr lang="en-US" b="1" dirty="0"/>
              <a:t>e</a:t>
            </a:r>
            <a:r>
              <a:rPr lang="en-US" b="1" dirty="0" smtClean="0"/>
              <a:t>lement</a:t>
            </a:r>
            <a:r>
              <a:rPr lang="en-US" dirty="0" smtClean="0"/>
              <a:t> </a:t>
            </a:r>
            <a:r>
              <a:rPr lang="en-US" dirty="0"/>
              <a:t>is the entity on which data are </a:t>
            </a:r>
            <a:r>
              <a:rPr lang="en-US" dirty="0" smtClean="0"/>
              <a:t>collected.</a:t>
            </a:r>
            <a:endParaRPr lang="en-US" dirty="0"/>
          </a:p>
          <a:p>
            <a:r>
              <a:rPr lang="en-US" b="1" dirty="0" smtClean="0"/>
              <a:t>A population</a:t>
            </a:r>
            <a:r>
              <a:rPr lang="en-US" dirty="0" smtClean="0"/>
              <a:t> </a:t>
            </a:r>
            <a:r>
              <a:rPr lang="en-US" dirty="0"/>
              <a:t>is a collection of all the elements of interest. </a:t>
            </a:r>
          </a:p>
          <a:p>
            <a:r>
              <a:rPr lang="en-US" b="1" dirty="0"/>
              <a:t>S</a:t>
            </a:r>
            <a:r>
              <a:rPr lang="en-US" b="1" dirty="0" smtClean="0"/>
              <a:t>ample</a:t>
            </a:r>
            <a:r>
              <a:rPr lang="en-US" dirty="0" smtClean="0"/>
              <a:t> </a:t>
            </a:r>
            <a:r>
              <a:rPr lang="en-US" dirty="0"/>
              <a:t>is a subset of the population. </a:t>
            </a:r>
            <a:r>
              <a:rPr lang="en-US" dirty="0" smtClean="0"/>
              <a:t>It contains </a:t>
            </a:r>
            <a:r>
              <a:rPr lang="en-US" dirty="0"/>
              <a:t>only a portion of the population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Frame</a:t>
            </a:r>
            <a:r>
              <a:rPr lang="en-US" dirty="0" smtClean="0"/>
              <a:t> is a list of objects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sample results </a:t>
            </a:r>
            <a:r>
              <a:rPr lang="en-US" dirty="0" smtClean="0"/>
              <a:t>provide </a:t>
            </a:r>
            <a:r>
              <a:rPr lang="en-US" dirty="0"/>
              <a:t>estimates of the values of the population characteristics</a:t>
            </a:r>
          </a:p>
          <a:p>
            <a:r>
              <a:rPr lang="en-US" dirty="0" smtClean="0"/>
              <a:t>With </a:t>
            </a:r>
            <a:r>
              <a:rPr lang="en-US" dirty="0"/>
              <a:t>proper sampling methods, the sample results can provide “good” estimates of the population characteristics.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36712"/>
          </a:xfrm>
        </p:spPr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6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72" y="0"/>
            <a:ext cx="9127728" cy="585787"/>
          </a:xfrm>
          <a:noFill/>
          <a:ln/>
        </p:spPr>
        <p:txBody>
          <a:bodyPr/>
          <a:lstStyle/>
          <a:p>
            <a:r>
              <a:rPr lang="en-US" altLang="en-US" dirty="0"/>
              <a:t>Sampling Error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704" y="908720"/>
            <a:ext cx="9146704" cy="4776787"/>
          </a:xfrm>
          <a:noFill/>
          <a:ln/>
        </p:spPr>
        <p:txBody>
          <a:bodyPr/>
          <a:lstStyle/>
          <a:p>
            <a:r>
              <a:rPr lang="en-US" altLang="en-US" dirty="0"/>
              <a:t>For the case of a sample mean estimating a population mean, the sampling error is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		</a:t>
            </a:r>
          </a:p>
        </p:txBody>
      </p:sp>
      <p:graphicFrame>
        <p:nvGraphicFramePr>
          <p:cNvPr id="91140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610774"/>
              </p:ext>
            </p:extLst>
          </p:nvPr>
        </p:nvGraphicFramePr>
        <p:xfrm>
          <a:off x="3382956" y="1350381"/>
          <a:ext cx="8985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8" name="Equation" r:id="rId4" imgW="896760" imgH="399960" progId="Equation.3">
                  <p:embed/>
                </p:oleObj>
              </mc:Choice>
              <mc:Fallback>
                <p:oleObj name="Equation" r:id="rId4" imgW="896760" imgH="3999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56" y="1350381"/>
                        <a:ext cx="898525" cy="401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43867" y="1904605"/>
            <a:ext cx="9072537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altLang="en-US" kern="0" dirty="0" smtClean="0"/>
              <a:t>There is .95 probability that         estimates </a:t>
            </a:r>
            <a:r>
              <a:rPr lang="en-US" altLang="en-US" kern="0" dirty="0" smtClean="0">
                <a:sym typeface="Symbol" panose="05050102010706020507" pitchFamily="18" charset="2"/>
              </a:rPr>
              <a:t></a:t>
            </a:r>
            <a:r>
              <a:rPr lang="en-US" altLang="en-US" kern="0" dirty="0" smtClean="0"/>
              <a:t>  with </a:t>
            </a:r>
          </a:p>
          <a:p>
            <a:pPr>
              <a:buFont typeface="Monotype Sorts" pitchFamily="2" charset="2"/>
              <a:buNone/>
            </a:pPr>
            <a:r>
              <a:rPr lang="en-US" altLang="en-US" kern="0" dirty="0" smtClean="0"/>
              <a:t>precision</a:t>
            </a:r>
            <a:endParaRPr lang="en-US" altLang="en-US" kern="0" dirty="0"/>
          </a:p>
        </p:txBody>
      </p:sp>
      <p:graphicFrame>
        <p:nvGraphicFramePr>
          <p:cNvPr id="6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215006"/>
              </p:ext>
            </p:extLst>
          </p:nvPr>
        </p:nvGraphicFramePr>
        <p:xfrm>
          <a:off x="7236296" y="1829296"/>
          <a:ext cx="14160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9" name="Equation" r:id="rId6" imgW="469800" imgH="228600" progId="Equation.3">
                  <p:embed/>
                </p:oleObj>
              </mc:Choice>
              <mc:Fallback>
                <p:oleObj name="Equation" r:id="rId6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1829296"/>
                        <a:ext cx="141605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1033"/>
          <p:cNvSpPr>
            <a:spLocks/>
          </p:cNvSpPr>
          <p:nvPr/>
        </p:nvSpPr>
        <p:spPr bwMode="auto">
          <a:xfrm>
            <a:off x="1869727" y="2727245"/>
            <a:ext cx="4424363" cy="3067050"/>
          </a:xfrm>
          <a:custGeom>
            <a:avLst/>
            <a:gdLst>
              <a:gd name="T0" fmla="*/ 1305 w 2787"/>
              <a:gd name="T1" fmla="*/ 18 h 1932"/>
              <a:gd name="T2" fmla="*/ 1218 w 2787"/>
              <a:gd name="T3" fmla="*/ 109 h 1932"/>
              <a:gd name="T4" fmla="*/ 1158 w 2787"/>
              <a:gd name="T5" fmla="*/ 217 h 1932"/>
              <a:gd name="T6" fmla="*/ 1104 w 2787"/>
              <a:gd name="T7" fmla="*/ 325 h 1932"/>
              <a:gd name="T8" fmla="*/ 1053 w 2787"/>
              <a:gd name="T9" fmla="*/ 423 h 1932"/>
              <a:gd name="T10" fmla="*/ 1017 w 2787"/>
              <a:gd name="T11" fmla="*/ 525 h 1932"/>
              <a:gd name="T12" fmla="*/ 975 w 2787"/>
              <a:gd name="T13" fmla="*/ 645 h 1932"/>
              <a:gd name="T14" fmla="*/ 942 w 2787"/>
              <a:gd name="T15" fmla="*/ 750 h 1932"/>
              <a:gd name="T16" fmla="*/ 918 w 2787"/>
              <a:gd name="T17" fmla="*/ 861 h 1932"/>
              <a:gd name="T18" fmla="*/ 888 w 2787"/>
              <a:gd name="T19" fmla="*/ 978 h 1932"/>
              <a:gd name="T20" fmla="*/ 855 w 2787"/>
              <a:gd name="T21" fmla="*/ 1080 h 1932"/>
              <a:gd name="T22" fmla="*/ 816 w 2787"/>
              <a:gd name="T23" fmla="*/ 1188 h 1932"/>
              <a:gd name="T24" fmla="*/ 771 w 2787"/>
              <a:gd name="T25" fmla="*/ 1293 h 1932"/>
              <a:gd name="T26" fmla="*/ 711 w 2787"/>
              <a:gd name="T27" fmla="*/ 1410 h 1932"/>
              <a:gd name="T28" fmla="*/ 639 w 2787"/>
              <a:gd name="T29" fmla="*/ 1521 h 1932"/>
              <a:gd name="T30" fmla="*/ 561 w 2787"/>
              <a:gd name="T31" fmla="*/ 1605 h 1932"/>
              <a:gd name="T32" fmla="*/ 450 w 2787"/>
              <a:gd name="T33" fmla="*/ 1674 h 1932"/>
              <a:gd name="T34" fmla="*/ 351 w 2787"/>
              <a:gd name="T35" fmla="*/ 1728 h 1932"/>
              <a:gd name="T36" fmla="*/ 243 w 2787"/>
              <a:gd name="T37" fmla="*/ 1776 h 1932"/>
              <a:gd name="T38" fmla="*/ 150 w 2787"/>
              <a:gd name="T39" fmla="*/ 1812 h 1932"/>
              <a:gd name="T40" fmla="*/ 30 w 2787"/>
              <a:gd name="T41" fmla="*/ 1845 h 1932"/>
              <a:gd name="T42" fmla="*/ 3 w 2787"/>
              <a:gd name="T43" fmla="*/ 1893 h 1932"/>
              <a:gd name="T44" fmla="*/ 2787 w 2787"/>
              <a:gd name="T45" fmla="*/ 1932 h 1932"/>
              <a:gd name="T46" fmla="*/ 2754 w 2787"/>
              <a:gd name="T47" fmla="*/ 1851 h 1932"/>
              <a:gd name="T48" fmla="*/ 2646 w 2787"/>
              <a:gd name="T49" fmla="*/ 1818 h 1932"/>
              <a:gd name="T50" fmla="*/ 2532 w 2787"/>
              <a:gd name="T51" fmla="*/ 1785 h 1932"/>
              <a:gd name="T52" fmla="*/ 2418 w 2787"/>
              <a:gd name="T53" fmla="*/ 1746 h 1932"/>
              <a:gd name="T54" fmla="*/ 2298 w 2787"/>
              <a:gd name="T55" fmla="*/ 1698 h 1932"/>
              <a:gd name="T56" fmla="*/ 2238 w 2787"/>
              <a:gd name="T57" fmla="*/ 1662 h 1932"/>
              <a:gd name="T58" fmla="*/ 2166 w 2787"/>
              <a:gd name="T59" fmla="*/ 1597 h 1932"/>
              <a:gd name="T60" fmla="*/ 2079 w 2787"/>
              <a:gd name="T61" fmla="*/ 1497 h 1932"/>
              <a:gd name="T62" fmla="*/ 2013 w 2787"/>
              <a:gd name="T63" fmla="*/ 1383 h 1932"/>
              <a:gd name="T64" fmla="*/ 1971 w 2787"/>
              <a:gd name="T65" fmla="*/ 1299 h 1932"/>
              <a:gd name="T66" fmla="*/ 1926 w 2787"/>
              <a:gd name="T67" fmla="*/ 1200 h 1932"/>
              <a:gd name="T68" fmla="*/ 1893 w 2787"/>
              <a:gd name="T69" fmla="*/ 1110 h 1932"/>
              <a:gd name="T70" fmla="*/ 1854 w 2787"/>
              <a:gd name="T71" fmla="*/ 1008 h 1932"/>
              <a:gd name="T72" fmla="*/ 1824 w 2787"/>
              <a:gd name="T73" fmla="*/ 900 h 1932"/>
              <a:gd name="T74" fmla="*/ 1788 w 2787"/>
              <a:gd name="T75" fmla="*/ 780 h 1932"/>
              <a:gd name="T76" fmla="*/ 1758 w 2787"/>
              <a:gd name="T77" fmla="*/ 657 h 1932"/>
              <a:gd name="T78" fmla="*/ 1716 w 2787"/>
              <a:gd name="T79" fmla="*/ 531 h 1932"/>
              <a:gd name="T80" fmla="*/ 1670 w 2787"/>
              <a:gd name="T81" fmla="*/ 409 h 1932"/>
              <a:gd name="T82" fmla="*/ 1638 w 2787"/>
              <a:gd name="T83" fmla="*/ 337 h 1932"/>
              <a:gd name="T84" fmla="*/ 1587 w 2787"/>
              <a:gd name="T85" fmla="*/ 234 h 1932"/>
              <a:gd name="T86" fmla="*/ 1548 w 2787"/>
              <a:gd name="T87" fmla="*/ 168 h 1932"/>
              <a:gd name="T88" fmla="*/ 1560 w 2787"/>
              <a:gd name="T89" fmla="*/ 183 h 1932"/>
              <a:gd name="T90" fmla="*/ 1518 w 2787"/>
              <a:gd name="T91" fmla="*/ 115 h 1932"/>
              <a:gd name="T92" fmla="*/ 1446 w 2787"/>
              <a:gd name="T93" fmla="*/ 37 h 1932"/>
              <a:gd name="T94" fmla="*/ 1378 w 2787"/>
              <a:gd name="T95" fmla="*/ 1 h 1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87" h="1932">
                <a:moveTo>
                  <a:pt x="1378" y="1"/>
                </a:moveTo>
                <a:lnTo>
                  <a:pt x="1335" y="0"/>
                </a:lnTo>
                <a:lnTo>
                  <a:pt x="1305" y="18"/>
                </a:lnTo>
                <a:lnTo>
                  <a:pt x="1274" y="45"/>
                </a:lnTo>
                <a:lnTo>
                  <a:pt x="1245" y="72"/>
                </a:lnTo>
                <a:lnTo>
                  <a:pt x="1218" y="109"/>
                </a:lnTo>
                <a:lnTo>
                  <a:pt x="1194" y="145"/>
                </a:lnTo>
                <a:lnTo>
                  <a:pt x="1176" y="175"/>
                </a:lnTo>
                <a:lnTo>
                  <a:pt x="1158" y="217"/>
                </a:lnTo>
                <a:lnTo>
                  <a:pt x="1134" y="246"/>
                </a:lnTo>
                <a:lnTo>
                  <a:pt x="1119" y="285"/>
                </a:lnTo>
                <a:lnTo>
                  <a:pt x="1104" y="325"/>
                </a:lnTo>
                <a:lnTo>
                  <a:pt x="1083" y="360"/>
                </a:lnTo>
                <a:lnTo>
                  <a:pt x="1071" y="390"/>
                </a:lnTo>
                <a:lnTo>
                  <a:pt x="1053" y="423"/>
                </a:lnTo>
                <a:lnTo>
                  <a:pt x="1044" y="462"/>
                </a:lnTo>
                <a:lnTo>
                  <a:pt x="1029" y="495"/>
                </a:lnTo>
                <a:lnTo>
                  <a:pt x="1017" y="525"/>
                </a:lnTo>
                <a:lnTo>
                  <a:pt x="1005" y="564"/>
                </a:lnTo>
                <a:lnTo>
                  <a:pt x="987" y="609"/>
                </a:lnTo>
                <a:lnTo>
                  <a:pt x="975" y="645"/>
                </a:lnTo>
                <a:lnTo>
                  <a:pt x="966" y="681"/>
                </a:lnTo>
                <a:lnTo>
                  <a:pt x="954" y="720"/>
                </a:lnTo>
                <a:lnTo>
                  <a:pt x="942" y="750"/>
                </a:lnTo>
                <a:lnTo>
                  <a:pt x="936" y="783"/>
                </a:lnTo>
                <a:lnTo>
                  <a:pt x="927" y="819"/>
                </a:lnTo>
                <a:lnTo>
                  <a:pt x="918" y="861"/>
                </a:lnTo>
                <a:lnTo>
                  <a:pt x="906" y="901"/>
                </a:lnTo>
                <a:lnTo>
                  <a:pt x="900" y="933"/>
                </a:lnTo>
                <a:lnTo>
                  <a:pt x="888" y="978"/>
                </a:lnTo>
                <a:lnTo>
                  <a:pt x="876" y="1005"/>
                </a:lnTo>
                <a:lnTo>
                  <a:pt x="864" y="1044"/>
                </a:lnTo>
                <a:lnTo>
                  <a:pt x="855" y="1080"/>
                </a:lnTo>
                <a:lnTo>
                  <a:pt x="843" y="1113"/>
                </a:lnTo>
                <a:lnTo>
                  <a:pt x="822" y="1161"/>
                </a:lnTo>
                <a:lnTo>
                  <a:pt x="816" y="1188"/>
                </a:lnTo>
                <a:lnTo>
                  <a:pt x="801" y="1224"/>
                </a:lnTo>
                <a:lnTo>
                  <a:pt x="786" y="1260"/>
                </a:lnTo>
                <a:lnTo>
                  <a:pt x="771" y="1293"/>
                </a:lnTo>
                <a:lnTo>
                  <a:pt x="750" y="1332"/>
                </a:lnTo>
                <a:lnTo>
                  <a:pt x="732" y="1371"/>
                </a:lnTo>
                <a:lnTo>
                  <a:pt x="711" y="1410"/>
                </a:lnTo>
                <a:lnTo>
                  <a:pt x="693" y="1443"/>
                </a:lnTo>
                <a:lnTo>
                  <a:pt x="666" y="1489"/>
                </a:lnTo>
                <a:lnTo>
                  <a:pt x="639" y="1521"/>
                </a:lnTo>
                <a:lnTo>
                  <a:pt x="612" y="1554"/>
                </a:lnTo>
                <a:lnTo>
                  <a:pt x="588" y="1578"/>
                </a:lnTo>
                <a:lnTo>
                  <a:pt x="561" y="1605"/>
                </a:lnTo>
                <a:lnTo>
                  <a:pt x="519" y="1635"/>
                </a:lnTo>
                <a:lnTo>
                  <a:pt x="489" y="1650"/>
                </a:lnTo>
                <a:lnTo>
                  <a:pt x="450" y="1674"/>
                </a:lnTo>
                <a:lnTo>
                  <a:pt x="405" y="1695"/>
                </a:lnTo>
                <a:lnTo>
                  <a:pt x="372" y="1710"/>
                </a:lnTo>
                <a:lnTo>
                  <a:pt x="351" y="1728"/>
                </a:lnTo>
                <a:lnTo>
                  <a:pt x="312" y="1746"/>
                </a:lnTo>
                <a:lnTo>
                  <a:pt x="270" y="1755"/>
                </a:lnTo>
                <a:lnTo>
                  <a:pt x="243" y="1776"/>
                </a:lnTo>
                <a:lnTo>
                  <a:pt x="216" y="1785"/>
                </a:lnTo>
                <a:lnTo>
                  <a:pt x="186" y="1797"/>
                </a:lnTo>
                <a:lnTo>
                  <a:pt x="150" y="1812"/>
                </a:lnTo>
                <a:lnTo>
                  <a:pt x="108" y="1821"/>
                </a:lnTo>
                <a:lnTo>
                  <a:pt x="63" y="1836"/>
                </a:lnTo>
                <a:lnTo>
                  <a:pt x="30" y="1845"/>
                </a:lnTo>
                <a:lnTo>
                  <a:pt x="0" y="1860"/>
                </a:lnTo>
                <a:lnTo>
                  <a:pt x="0" y="1875"/>
                </a:lnTo>
                <a:lnTo>
                  <a:pt x="3" y="1893"/>
                </a:lnTo>
                <a:lnTo>
                  <a:pt x="3" y="1914"/>
                </a:lnTo>
                <a:lnTo>
                  <a:pt x="3" y="1932"/>
                </a:lnTo>
                <a:lnTo>
                  <a:pt x="2787" y="1932"/>
                </a:lnTo>
                <a:lnTo>
                  <a:pt x="2784" y="1899"/>
                </a:lnTo>
                <a:lnTo>
                  <a:pt x="2778" y="1857"/>
                </a:lnTo>
                <a:lnTo>
                  <a:pt x="2754" y="1851"/>
                </a:lnTo>
                <a:lnTo>
                  <a:pt x="2715" y="1836"/>
                </a:lnTo>
                <a:lnTo>
                  <a:pt x="2676" y="1830"/>
                </a:lnTo>
                <a:lnTo>
                  <a:pt x="2646" y="1818"/>
                </a:lnTo>
                <a:lnTo>
                  <a:pt x="2616" y="1809"/>
                </a:lnTo>
                <a:lnTo>
                  <a:pt x="2568" y="1797"/>
                </a:lnTo>
                <a:lnTo>
                  <a:pt x="2532" y="1785"/>
                </a:lnTo>
                <a:lnTo>
                  <a:pt x="2490" y="1773"/>
                </a:lnTo>
                <a:lnTo>
                  <a:pt x="2454" y="1761"/>
                </a:lnTo>
                <a:lnTo>
                  <a:pt x="2418" y="1746"/>
                </a:lnTo>
                <a:lnTo>
                  <a:pt x="2379" y="1731"/>
                </a:lnTo>
                <a:lnTo>
                  <a:pt x="2337" y="1713"/>
                </a:lnTo>
                <a:lnTo>
                  <a:pt x="2298" y="1698"/>
                </a:lnTo>
                <a:lnTo>
                  <a:pt x="2271" y="1680"/>
                </a:lnTo>
                <a:lnTo>
                  <a:pt x="2256" y="1671"/>
                </a:lnTo>
                <a:lnTo>
                  <a:pt x="2238" y="1662"/>
                </a:lnTo>
                <a:lnTo>
                  <a:pt x="2222" y="1649"/>
                </a:lnTo>
                <a:lnTo>
                  <a:pt x="2193" y="1620"/>
                </a:lnTo>
                <a:lnTo>
                  <a:pt x="2166" y="1597"/>
                </a:lnTo>
                <a:lnTo>
                  <a:pt x="2130" y="1563"/>
                </a:lnTo>
                <a:lnTo>
                  <a:pt x="2100" y="1527"/>
                </a:lnTo>
                <a:lnTo>
                  <a:pt x="2079" y="1497"/>
                </a:lnTo>
                <a:lnTo>
                  <a:pt x="2055" y="1455"/>
                </a:lnTo>
                <a:lnTo>
                  <a:pt x="2031" y="1416"/>
                </a:lnTo>
                <a:lnTo>
                  <a:pt x="2013" y="1383"/>
                </a:lnTo>
                <a:lnTo>
                  <a:pt x="1995" y="1353"/>
                </a:lnTo>
                <a:lnTo>
                  <a:pt x="1980" y="1323"/>
                </a:lnTo>
                <a:lnTo>
                  <a:pt x="1971" y="1299"/>
                </a:lnTo>
                <a:lnTo>
                  <a:pt x="1956" y="1272"/>
                </a:lnTo>
                <a:lnTo>
                  <a:pt x="1944" y="1239"/>
                </a:lnTo>
                <a:lnTo>
                  <a:pt x="1926" y="1200"/>
                </a:lnTo>
                <a:lnTo>
                  <a:pt x="1914" y="1167"/>
                </a:lnTo>
                <a:lnTo>
                  <a:pt x="1905" y="1137"/>
                </a:lnTo>
                <a:lnTo>
                  <a:pt x="1893" y="1110"/>
                </a:lnTo>
                <a:lnTo>
                  <a:pt x="1884" y="1083"/>
                </a:lnTo>
                <a:lnTo>
                  <a:pt x="1869" y="1047"/>
                </a:lnTo>
                <a:lnTo>
                  <a:pt x="1854" y="1008"/>
                </a:lnTo>
                <a:lnTo>
                  <a:pt x="1842" y="972"/>
                </a:lnTo>
                <a:lnTo>
                  <a:pt x="1833" y="933"/>
                </a:lnTo>
                <a:lnTo>
                  <a:pt x="1824" y="900"/>
                </a:lnTo>
                <a:lnTo>
                  <a:pt x="1812" y="855"/>
                </a:lnTo>
                <a:lnTo>
                  <a:pt x="1803" y="816"/>
                </a:lnTo>
                <a:lnTo>
                  <a:pt x="1788" y="780"/>
                </a:lnTo>
                <a:lnTo>
                  <a:pt x="1779" y="741"/>
                </a:lnTo>
                <a:lnTo>
                  <a:pt x="1770" y="705"/>
                </a:lnTo>
                <a:lnTo>
                  <a:pt x="1758" y="657"/>
                </a:lnTo>
                <a:lnTo>
                  <a:pt x="1740" y="615"/>
                </a:lnTo>
                <a:lnTo>
                  <a:pt x="1728" y="561"/>
                </a:lnTo>
                <a:lnTo>
                  <a:pt x="1716" y="531"/>
                </a:lnTo>
                <a:lnTo>
                  <a:pt x="1704" y="495"/>
                </a:lnTo>
                <a:lnTo>
                  <a:pt x="1680" y="447"/>
                </a:lnTo>
                <a:lnTo>
                  <a:pt x="1670" y="409"/>
                </a:lnTo>
                <a:lnTo>
                  <a:pt x="1647" y="369"/>
                </a:lnTo>
                <a:lnTo>
                  <a:pt x="1653" y="384"/>
                </a:lnTo>
                <a:lnTo>
                  <a:pt x="1638" y="337"/>
                </a:lnTo>
                <a:lnTo>
                  <a:pt x="1617" y="300"/>
                </a:lnTo>
                <a:lnTo>
                  <a:pt x="1602" y="265"/>
                </a:lnTo>
                <a:lnTo>
                  <a:pt x="1587" y="234"/>
                </a:lnTo>
                <a:lnTo>
                  <a:pt x="1569" y="207"/>
                </a:lnTo>
                <a:lnTo>
                  <a:pt x="1530" y="138"/>
                </a:lnTo>
                <a:lnTo>
                  <a:pt x="1548" y="168"/>
                </a:lnTo>
                <a:lnTo>
                  <a:pt x="1527" y="132"/>
                </a:lnTo>
                <a:lnTo>
                  <a:pt x="1551" y="165"/>
                </a:lnTo>
                <a:lnTo>
                  <a:pt x="1560" y="183"/>
                </a:lnTo>
                <a:lnTo>
                  <a:pt x="1548" y="171"/>
                </a:lnTo>
                <a:lnTo>
                  <a:pt x="1542" y="157"/>
                </a:lnTo>
                <a:lnTo>
                  <a:pt x="1518" y="115"/>
                </a:lnTo>
                <a:lnTo>
                  <a:pt x="1494" y="85"/>
                </a:lnTo>
                <a:lnTo>
                  <a:pt x="1464" y="54"/>
                </a:lnTo>
                <a:lnTo>
                  <a:pt x="1446" y="37"/>
                </a:lnTo>
                <a:lnTo>
                  <a:pt x="1428" y="19"/>
                </a:lnTo>
                <a:lnTo>
                  <a:pt x="1404" y="7"/>
                </a:lnTo>
                <a:lnTo>
                  <a:pt x="1378" y="1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8" name="Line 1034"/>
          <p:cNvSpPr>
            <a:spLocks noChangeShapeType="1"/>
          </p:cNvSpPr>
          <p:nvPr/>
        </p:nvSpPr>
        <p:spPr bwMode="auto">
          <a:xfrm>
            <a:off x="1598265" y="5792707"/>
            <a:ext cx="4945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1035"/>
          <p:cNvSpPr>
            <a:spLocks/>
          </p:cNvSpPr>
          <p:nvPr/>
        </p:nvSpPr>
        <p:spPr bwMode="auto">
          <a:xfrm>
            <a:off x="4055715" y="5732382"/>
            <a:ext cx="1587" cy="149225"/>
          </a:xfrm>
          <a:custGeom>
            <a:avLst/>
            <a:gdLst>
              <a:gd name="T0" fmla="*/ 0 w 1"/>
              <a:gd name="T1" fmla="*/ 0 h 94"/>
              <a:gd name="T2" fmla="*/ 0 w 1"/>
              <a:gd name="T3" fmla="*/ 93 h 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4">
                <a:moveTo>
                  <a:pt x="0" y="0"/>
                </a:moveTo>
                <a:lnTo>
                  <a:pt x="0" y="9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rc 1036"/>
          <p:cNvSpPr>
            <a:spLocks/>
          </p:cNvSpPr>
          <p:nvPr/>
        </p:nvSpPr>
        <p:spPr bwMode="auto">
          <a:xfrm rot="4500000">
            <a:off x="4466083" y="4440951"/>
            <a:ext cx="1296988" cy="4254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469 w 19469"/>
              <a:gd name="T1" fmla="*/ 9356 h 21600"/>
              <a:gd name="T2" fmla="*/ 0 w 19469"/>
              <a:gd name="T3" fmla="*/ 21600 h 21600"/>
              <a:gd name="T4" fmla="*/ 0 w 1946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69" h="21600" fill="none" extrusionOk="0">
                <a:moveTo>
                  <a:pt x="19468" y="9355"/>
                </a:moveTo>
                <a:cubicBezTo>
                  <a:pt x="15872" y="16840"/>
                  <a:pt x="8303" y="21600"/>
                  <a:pt x="0" y="21600"/>
                </a:cubicBezTo>
              </a:path>
              <a:path w="19469" h="21600" stroke="0" extrusionOk="0">
                <a:moveTo>
                  <a:pt x="19468" y="9355"/>
                </a:moveTo>
                <a:cubicBezTo>
                  <a:pt x="15872" y="16840"/>
                  <a:pt x="8303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rc 1037"/>
          <p:cNvSpPr>
            <a:spLocks/>
          </p:cNvSpPr>
          <p:nvPr/>
        </p:nvSpPr>
        <p:spPr bwMode="auto">
          <a:xfrm rot="6300000">
            <a:off x="2941290" y="3235245"/>
            <a:ext cx="1492250" cy="3302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rc 1038"/>
          <p:cNvSpPr>
            <a:spLocks/>
          </p:cNvSpPr>
          <p:nvPr/>
        </p:nvSpPr>
        <p:spPr bwMode="auto">
          <a:xfrm rot="16980000">
            <a:off x="2383284" y="4409201"/>
            <a:ext cx="1217612" cy="425450"/>
          </a:xfrm>
          <a:custGeom>
            <a:avLst/>
            <a:gdLst>
              <a:gd name="G0" fmla="+- 19471 0 0"/>
              <a:gd name="G1" fmla="+- 0 0 0"/>
              <a:gd name="G2" fmla="+- 21600 0 0"/>
              <a:gd name="T0" fmla="*/ 19369 w 19471"/>
              <a:gd name="T1" fmla="*/ 21600 h 21600"/>
              <a:gd name="T2" fmla="*/ 0 w 19471"/>
              <a:gd name="T3" fmla="*/ 9351 h 21600"/>
              <a:gd name="T4" fmla="*/ 19471 w 1947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71" h="21600" fill="none" extrusionOk="0">
                <a:moveTo>
                  <a:pt x="19369" y="21599"/>
                </a:moveTo>
                <a:cubicBezTo>
                  <a:pt x="11100" y="21560"/>
                  <a:pt x="3579" y="16804"/>
                  <a:pt x="0" y="9350"/>
                </a:cubicBezTo>
              </a:path>
              <a:path w="19471" h="21600" stroke="0" extrusionOk="0">
                <a:moveTo>
                  <a:pt x="19369" y="21599"/>
                </a:moveTo>
                <a:cubicBezTo>
                  <a:pt x="11100" y="21560"/>
                  <a:pt x="3579" y="16804"/>
                  <a:pt x="0" y="9350"/>
                </a:cubicBezTo>
                <a:lnTo>
                  <a:pt x="1947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rc 1039"/>
          <p:cNvSpPr>
            <a:spLocks/>
          </p:cNvSpPr>
          <p:nvPr/>
        </p:nvSpPr>
        <p:spPr bwMode="auto">
          <a:xfrm rot="15300000">
            <a:off x="3642965" y="3236832"/>
            <a:ext cx="1493838" cy="331787"/>
          </a:xfrm>
          <a:custGeom>
            <a:avLst/>
            <a:gdLst>
              <a:gd name="G0" fmla="+- 0 0 0"/>
              <a:gd name="G1" fmla="+- 104 0 0"/>
              <a:gd name="G2" fmla="+- 21600 0 0"/>
              <a:gd name="T0" fmla="*/ 21600 w 21600"/>
              <a:gd name="T1" fmla="*/ 0 h 21704"/>
              <a:gd name="T2" fmla="*/ 0 w 21600"/>
              <a:gd name="T3" fmla="*/ 21704 h 21704"/>
              <a:gd name="T4" fmla="*/ 0 w 21600"/>
              <a:gd name="T5" fmla="*/ 104 h 2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04" fill="none" extrusionOk="0">
                <a:moveTo>
                  <a:pt x="21599" y="0"/>
                </a:moveTo>
                <a:cubicBezTo>
                  <a:pt x="21599" y="34"/>
                  <a:pt x="21600" y="69"/>
                  <a:pt x="21600" y="104"/>
                </a:cubicBezTo>
                <a:cubicBezTo>
                  <a:pt x="21600" y="12033"/>
                  <a:pt x="11929" y="21704"/>
                  <a:pt x="0" y="21704"/>
                </a:cubicBezTo>
              </a:path>
              <a:path w="21600" h="21704" stroke="0" extrusionOk="0">
                <a:moveTo>
                  <a:pt x="21599" y="0"/>
                </a:moveTo>
                <a:cubicBezTo>
                  <a:pt x="21599" y="34"/>
                  <a:pt x="21600" y="69"/>
                  <a:pt x="21600" y="104"/>
                </a:cubicBezTo>
                <a:cubicBezTo>
                  <a:pt x="21600" y="12033"/>
                  <a:pt x="11929" y="21704"/>
                  <a:pt x="0" y="21704"/>
                </a:cubicBezTo>
                <a:lnTo>
                  <a:pt x="0" y="104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40"/>
          <p:cNvSpPr>
            <a:spLocks noChangeArrowheads="1"/>
          </p:cNvSpPr>
          <p:nvPr/>
        </p:nvSpPr>
        <p:spPr bwMode="auto">
          <a:xfrm>
            <a:off x="3865215" y="5818107"/>
            <a:ext cx="1809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 altLang="en-US" i="1">
              <a:latin typeface="Symbol" panose="05050102010706020507" pitchFamily="18" charset="2"/>
            </a:endParaRPr>
          </a:p>
        </p:txBody>
      </p:sp>
      <p:sp>
        <p:nvSpPr>
          <p:cNvPr id="15" name="Rectangle 1042"/>
          <p:cNvSpPr>
            <a:spLocks noChangeArrowheads="1"/>
          </p:cNvSpPr>
          <p:nvPr/>
        </p:nvSpPr>
        <p:spPr bwMode="auto">
          <a:xfrm>
            <a:off x="3274665" y="4275057"/>
            <a:ext cx="1328891" cy="64376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  </a:t>
            </a:r>
            <a:r>
              <a:rPr lang="en-US" alt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0.95  </a:t>
            </a:r>
            <a:r>
              <a:rPr lang="en-US" alt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of all</a:t>
            </a:r>
          </a:p>
          <a:p>
            <a:r>
              <a:rPr lang="en-US" alt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      values</a:t>
            </a:r>
          </a:p>
        </p:txBody>
      </p:sp>
      <p:sp>
        <p:nvSpPr>
          <p:cNvPr id="16" name="Freeform 1043"/>
          <p:cNvSpPr>
            <a:spLocks/>
          </p:cNvSpPr>
          <p:nvPr/>
        </p:nvSpPr>
        <p:spPr bwMode="auto">
          <a:xfrm>
            <a:off x="5622577" y="5456157"/>
            <a:ext cx="676275" cy="338138"/>
          </a:xfrm>
          <a:custGeom>
            <a:avLst/>
            <a:gdLst>
              <a:gd name="T0" fmla="*/ 0 w 426"/>
              <a:gd name="T1" fmla="*/ 3 h 213"/>
              <a:gd name="T2" fmla="*/ 3 w 426"/>
              <a:gd name="T3" fmla="*/ 24 h 213"/>
              <a:gd name="T4" fmla="*/ 3 w 426"/>
              <a:gd name="T5" fmla="*/ 48 h 213"/>
              <a:gd name="T6" fmla="*/ 3 w 426"/>
              <a:gd name="T7" fmla="*/ 78 h 213"/>
              <a:gd name="T8" fmla="*/ 1 w 426"/>
              <a:gd name="T9" fmla="*/ 104 h 213"/>
              <a:gd name="T10" fmla="*/ 1 w 426"/>
              <a:gd name="T11" fmla="*/ 128 h 213"/>
              <a:gd name="T12" fmla="*/ 1 w 426"/>
              <a:gd name="T13" fmla="*/ 152 h 213"/>
              <a:gd name="T14" fmla="*/ 1 w 426"/>
              <a:gd name="T15" fmla="*/ 176 h 213"/>
              <a:gd name="T16" fmla="*/ 0 w 426"/>
              <a:gd name="T17" fmla="*/ 210 h 213"/>
              <a:gd name="T18" fmla="*/ 426 w 426"/>
              <a:gd name="T19" fmla="*/ 213 h 213"/>
              <a:gd name="T20" fmla="*/ 420 w 426"/>
              <a:gd name="T21" fmla="*/ 180 h 213"/>
              <a:gd name="T22" fmla="*/ 420 w 426"/>
              <a:gd name="T23" fmla="*/ 135 h 213"/>
              <a:gd name="T24" fmla="*/ 420 w 426"/>
              <a:gd name="T25" fmla="*/ 150 h 213"/>
              <a:gd name="T26" fmla="*/ 399 w 426"/>
              <a:gd name="T27" fmla="*/ 135 h 213"/>
              <a:gd name="T28" fmla="*/ 381 w 426"/>
              <a:gd name="T29" fmla="*/ 126 h 213"/>
              <a:gd name="T30" fmla="*/ 354 w 426"/>
              <a:gd name="T31" fmla="*/ 123 h 213"/>
              <a:gd name="T32" fmla="*/ 330 w 426"/>
              <a:gd name="T33" fmla="*/ 120 h 213"/>
              <a:gd name="T34" fmla="*/ 306 w 426"/>
              <a:gd name="T35" fmla="*/ 111 h 213"/>
              <a:gd name="T36" fmla="*/ 282 w 426"/>
              <a:gd name="T37" fmla="*/ 105 h 213"/>
              <a:gd name="T38" fmla="*/ 258 w 426"/>
              <a:gd name="T39" fmla="*/ 99 h 213"/>
              <a:gd name="T40" fmla="*/ 234 w 426"/>
              <a:gd name="T41" fmla="*/ 93 h 213"/>
              <a:gd name="T42" fmla="*/ 210 w 426"/>
              <a:gd name="T43" fmla="*/ 81 h 213"/>
              <a:gd name="T44" fmla="*/ 183 w 426"/>
              <a:gd name="T45" fmla="*/ 75 h 213"/>
              <a:gd name="T46" fmla="*/ 159 w 426"/>
              <a:gd name="T47" fmla="*/ 69 h 213"/>
              <a:gd name="T48" fmla="*/ 135 w 426"/>
              <a:gd name="T49" fmla="*/ 63 h 213"/>
              <a:gd name="T50" fmla="*/ 108 w 426"/>
              <a:gd name="T51" fmla="*/ 51 h 213"/>
              <a:gd name="T52" fmla="*/ 87 w 426"/>
              <a:gd name="T53" fmla="*/ 45 h 213"/>
              <a:gd name="T54" fmla="*/ 66 w 426"/>
              <a:gd name="T55" fmla="*/ 33 h 213"/>
              <a:gd name="T56" fmla="*/ 42 w 426"/>
              <a:gd name="T57" fmla="*/ 24 h 213"/>
              <a:gd name="T58" fmla="*/ 18 w 426"/>
              <a:gd name="T59" fmla="*/ 15 h 213"/>
              <a:gd name="T60" fmla="*/ 1 w 426"/>
              <a:gd name="T61" fmla="*/ 0 h 213"/>
              <a:gd name="T62" fmla="*/ 0 w 426"/>
              <a:gd name="T6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6" h="213">
                <a:moveTo>
                  <a:pt x="0" y="3"/>
                </a:moveTo>
                <a:lnTo>
                  <a:pt x="3" y="24"/>
                </a:lnTo>
                <a:lnTo>
                  <a:pt x="3" y="48"/>
                </a:lnTo>
                <a:lnTo>
                  <a:pt x="3" y="78"/>
                </a:lnTo>
                <a:lnTo>
                  <a:pt x="1" y="104"/>
                </a:lnTo>
                <a:lnTo>
                  <a:pt x="1" y="128"/>
                </a:lnTo>
                <a:lnTo>
                  <a:pt x="1" y="152"/>
                </a:lnTo>
                <a:lnTo>
                  <a:pt x="1" y="176"/>
                </a:lnTo>
                <a:lnTo>
                  <a:pt x="0" y="210"/>
                </a:lnTo>
                <a:lnTo>
                  <a:pt x="426" y="213"/>
                </a:lnTo>
                <a:lnTo>
                  <a:pt x="420" y="180"/>
                </a:lnTo>
                <a:lnTo>
                  <a:pt x="420" y="135"/>
                </a:lnTo>
                <a:lnTo>
                  <a:pt x="420" y="150"/>
                </a:lnTo>
                <a:lnTo>
                  <a:pt x="399" y="135"/>
                </a:lnTo>
                <a:lnTo>
                  <a:pt x="381" y="126"/>
                </a:lnTo>
                <a:lnTo>
                  <a:pt x="354" y="123"/>
                </a:lnTo>
                <a:lnTo>
                  <a:pt x="330" y="120"/>
                </a:lnTo>
                <a:lnTo>
                  <a:pt x="306" y="111"/>
                </a:lnTo>
                <a:lnTo>
                  <a:pt x="282" y="105"/>
                </a:lnTo>
                <a:lnTo>
                  <a:pt x="258" y="99"/>
                </a:lnTo>
                <a:lnTo>
                  <a:pt x="234" y="93"/>
                </a:lnTo>
                <a:lnTo>
                  <a:pt x="210" y="81"/>
                </a:lnTo>
                <a:lnTo>
                  <a:pt x="183" y="75"/>
                </a:lnTo>
                <a:lnTo>
                  <a:pt x="159" y="69"/>
                </a:lnTo>
                <a:lnTo>
                  <a:pt x="135" y="63"/>
                </a:lnTo>
                <a:lnTo>
                  <a:pt x="108" y="51"/>
                </a:lnTo>
                <a:lnTo>
                  <a:pt x="87" y="45"/>
                </a:lnTo>
                <a:lnTo>
                  <a:pt x="66" y="33"/>
                </a:lnTo>
                <a:lnTo>
                  <a:pt x="42" y="24"/>
                </a:lnTo>
                <a:lnTo>
                  <a:pt x="18" y="15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7" name="Freeform 1044"/>
          <p:cNvSpPr>
            <a:spLocks/>
          </p:cNvSpPr>
          <p:nvPr/>
        </p:nvSpPr>
        <p:spPr bwMode="auto">
          <a:xfrm>
            <a:off x="1869727" y="5441870"/>
            <a:ext cx="585788" cy="352425"/>
          </a:xfrm>
          <a:custGeom>
            <a:avLst/>
            <a:gdLst>
              <a:gd name="T0" fmla="*/ 366 w 369"/>
              <a:gd name="T1" fmla="*/ 11 h 222"/>
              <a:gd name="T2" fmla="*/ 369 w 369"/>
              <a:gd name="T3" fmla="*/ 27 h 222"/>
              <a:gd name="T4" fmla="*/ 366 w 369"/>
              <a:gd name="T5" fmla="*/ 43 h 222"/>
              <a:gd name="T6" fmla="*/ 366 w 369"/>
              <a:gd name="T7" fmla="*/ 75 h 222"/>
              <a:gd name="T8" fmla="*/ 365 w 369"/>
              <a:gd name="T9" fmla="*/ 112 h 222"/>
              <a:gd name="T10" fmla="*/ 365 w 369"/>
              <a:gd name="T11" fmla="*/ 138 h 222"/>
              <a:gd name="T12" fmla="*/ 365 w 369"/>
              <a:gd name="T13" fmla="*/ 164 h 222"/>
              <a:gd name="T14" fmla="*/ 365 w 369"/>
              <a:gd name="T15" fmla="*/ 190 h 222"/>
              <a:gd name="T16" fmla="*/ 366 w 369"/>
              <a:gd name="T17" fmla="*/ 219 h 222"/>
              <a:gd name="T18" fmla="*/ 0 w 369"/>
              <a:gd name="T19" fmla="*/ 222 h 222"/>
              <a:gd name="T20" fmla="*/ 0 w 369"/>
              <a:gd name="T21" fmla="*/ 188 h 222"/>
              <a:gd name="T22" fmla="*/ 0 w 369"/>
              <a:gd name="T23" fmla="*/ 163 h 222"/>
              <a:gd name="T24" fmla="*/ 5 w 369"/>
              <a:gd name="T25" fmla="*/ 144 h 222"/>
              <a:gd name="T26" fmla="*/ 19 w 369"/>
              <a:gd name="T27" fmla="*/ 144 h 222"/>
              <a:gd name="T28" fmla="*/ 38 w 369"/>
              <a:gd name="T29" fmla="*/ 135 h 222"/>
              <a:gd name="T30" fmla="*/ 61 w 369"/>
              <a:gd name="T31" fmla="*/ 128 h 222"/>
              <a:gd name="T32" fmla="*/ 83 w 369"/>
              <a:gd name="T33" fmla="*/ 118 h 222"/>
              <a:gd name="T34" fmla="*/ 105 w 369"/>
              <a:gd name="T35" fmla="*/ 112 h 222"/>
              <a:gd name="T36" fmla="*/ 130 w 369"/>
              <a:gd name="T37" fmla="*/ 101 h 222"/>
              <a:gd name="T38" fmla="*/ 147 w 369"/>
              <a:gd name="T39" fmla="*/ 95 h 222"/>
              <a:gd name="T40" fmla="*/ 169 w 369"/>
              <a:gd name="T41" fmla="*/ 86 h 222"/>
              <a:gd name="T42" fmla="*/ 191 w 369"/>
              <a:gd name="T43" fmla="*/ 75 h 222"/>
              <a:gd name="T44" fmla="*/ 216 w 369"/>
              <a:gd name="T45" fmla="*/ 66 h 222"/>
              <a:gd name="T46" fmla="*/ 236 w 369"/>
              <a:gd name="T47" fmla="*/ 57 h 222"/>
              <a:gd name="T48" fmla="*/ 261 w 369"/>
              <a:gd name="T49" fmla="*/ 46 h 222"/>
              <a:gd name="T50" fmla="*/ 280 w 369"/>
              <a:gd name="T51" fmla="*/ 37 h 222"/>
              <a:gd name="T52" fmla="*/ 302 w 369"/>
              <a:gd name="T53" fmla="*/ 27 h 222"/>
              <a:gd name="T54" fmla="*/ 327 w 369"/>
              <a:gd name="T55" fmla="*/ 15 h 222"/>
              <a:gd name="T56" fmla="*/ 369 w 369"/>
              <a:gd name="T57" fmla="*/ 0 h 222"/>
              <a:gd name="T58" fmla="*/ 366 w 369"/>
              <a:gd name="T59" fmla="*/ 8 h 222"/>
              <a:gd name="T60" fmla="*/ 369 w 369"/>
              <a:gd name="T61" fmla="*/ 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9" h="222">
                <a:moveTo>
                  <a:pt x="366" y="11"/>
                </a:moveTo>
                <a:lnTo>
                  <a:pt x="369" y="27"/>
                </a:lnTo>
                <a:lnTo>
                  <a:pt x="366" y="43"/>
                </a:lnTo>
                <a:lnTo>
                  <a:pt x="366" y="75"/>
                </a:lnTo>
                <a:lnTo>
                  <a:pt x="365" y="112"/>
                </a:lnTo>
                <a:lnTo>
                  <a:pt x="365" y="138"/>
                </a:lnTo>
                <a:lnTo>
                  <a:pt x="365" y="164"/>
                </a:lnTo>
                <a:lnTo>
                  <a:pt x="365" y="190"/>
                </a:lnTo>
                <a:lnTo>
                  <a:pt x="366" y="219"/>
                </a:lnTo>
                <a:lnTo>
                  <a:pt x="0" y="222"/>
                </a:lnTo>
                <a:lnTo>
                  <a:pt x="0" y="188"/>
                </a:lnTo>
                <a:lnTo>
                  <a:pt x="0" y="163"/>
                </a:lnTo>
                <a:lnTo>
                  <a:pt x="5" y="144"/>
                </a:lnTo>
                <a:lnTo>
                  <a:pt x="19" y="144"/>
                </a:lnTo>
                <a:lnTo>
                  <a:pt x="38" y="135"/>
                </a:lnTo>
                <a:lnTo>
                  <a:pt x="61" y="128"/>
                </a:lnTo>
                <a:lnTo>
                  <a:pt x="83" y="118"/>
                </a:lnTo>
                <a:lnTo>
                  <a:pt x="105" y="112"/>
                </a:lnTo>
                <a:lnTo>
                  <a:pt x="130" y="101"/>
                </a:lnTo>
                <a:lnTo>
                  <a:pt x="147" y="95"/>
                </a:lnTo>
                <a:lnTo>
                  <a:pt x="169" y="86"/>
                </a:lnTo>
                <a:lnTo>
                  <a:pt x="191" y="75"/>
                </a:lnTo>
                <a:lnTo>
                  <a:pt x="216" y="66"/>
                </a:lnTo>
                <a:lnTo>
                  <a:pt x="236" y="57"/>
                </a:lnTo>
                <a:lnTo>
                  <a:pt x="261" y="46"/>
                </a:lnTo>
                <a:lnTo>
                  <a:pt x="280" y="37"/>
                </a:lnTo>
                <a:lnTo>
                  <a:pt x="302" y="27"/>
                </a:lnTo>
                <a:lnTo>
                  <a:pt x="327" y="15"/>
                </a:lnTo>
                <a:lnTo>
                  <a:pt x="369" y="0"/>
                </a:lnTo>
                <a:lnTo>
                  <a:pt x="366" y="8"/>
                </a:lnTo>
                <a:lnTo>
                  <a:pt x="369" y="8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8" name="Line 1045"/>
          <p:cNvSpPr>
            <a:spLocks noChangeShapeType="1"/>
          </p:cNvSpPr>
          <p:nvPr/>
        </p:nvSpPr>
        <p:spPr bwMode="auto">
          <a:xfrm>
            <a:off x="5943252" y="5089445"/>
            <a:ext cx="0" cy="590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046"/>
          <p:cNvSpPr>
            <a:spLocks noChangeArrowheads="1"/>
          </p:cNvSpPr>
          <p:nvPr/>
        </p:nvSpPr>
        <p:spPr bwMode="auto">
          <a:xfrm>
            <a:off x="4519265" y="2871707"/>
            <a:ext cx="2008187" cy="11842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>
                <a:latin typeface="Book Antiqua" panose="02040602050305030304" pitchFamily="18" charset="0"/>
              </a:rPr>
              <a:t>Sampling</a:t>
            </a:r>
          </a:p>
          <a:p>
            <a:r>
              <a:rPr lang="en-US" altLang="en-US">
                <a:latin typeface="Book Antiqua" panose="02040602050305030304" pitchFamily="18" charset="0"/>
              </a:rPr>
              <a:t>   distribution</a:t>
            </a:r>
          </a:p>
          <a:p>
            <a:r>
              <a:rPr lang="en-US" altLang="en-US">
                <a:latin typeface="Book Antiqua" panose="02040602050305030304" pitchFamily="18" charset="0"/>
              </a:rPr>
              <a:t>      of </a:t>
            </a:r>
          </a:p>
        </p:txBody>
      </p:sp>
      <p:sp>
        <p:nvSpPr>
          <p:cNvPr id="20" name="Line 1047"/>
          <p:cNvSpPr>
            <a:spLocks noChangeShapeType="1"/>
          </p:cNvSpPr>
          <p:nvPr/>
        </p:nvSpPr>
        <p:spPr bwMode="auto">
          <a:xfrm>
            <a:off x="2457102" y="5313282"/>
            <a:ext cx="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048"/>
          <p:cNvSpPr>
            <a:spLocks noChangeShapeType="1"/>
          </p:cNvSpPr>
          <p:nvPr/>
        </p:nvSpPr>
        <p:spPr bwMode="auto">
          <a:xfrm>
            <a:off x="5619402" y="5313282"/>
            <a:ext cx="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rc 1049"/>
          <p:cNvSpPr>
            <a:spLocks/>
          </p:cNvSpPr>
          <p:nvPr/>
        </p:nvSpPr>
        <p:spPr bwMode="auto">
          <a:xfrm rot="20611633">
            <a:off x="1763365" y="5281532"/>
            <a:ext cx="1109662" cy="2492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693 w 20693"/>
              <a:gd name="T1" fmla="*/ 6194 h 21580"/>
              <a:gd name="T2" fmla="*/ 922 w 20693"/>
              <a:gd name="T3" fmla="*/ 21580 h 21580"/>
              <a:gd name="T4" fmla="*/ 0 w 20693"/>
              <a:gd name="T5" fmla="*/ 0 h 2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93" h="21580" fill="none" extrusionOk="0">
                <a:moveTo>
                  <a:pt x="20692" y="6193"/>
                </a:moveTo>
                <a:cubicBezTo>
                  <a:pt x="18053" y="15011"/>
                  <a:pt x="10117" y="21187"/>
                  <a:pt x="922" y="21580"/>
                </a:cubicBezTo>
              </a:path>
              <a:path w="20693" h="21580" stroke="0" extrusionOk="0">
                <a:moveTo>
                  <a:pt x="20692" y="6193"/>
                </a:moveTo>
                <a:cubicBezTo>
                  <a:pt x="18053" y="15011"/>
                  <a:pt x="10117" y="21187"/>
                  <a:pt x="922" y="2158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050"/>
          <p:cNvSpPr>
            <a:spLocks noChangeShapeType="1"/>
          </p:cNvSpPr>
          <p:nvPr/>
        </p:nvSpPr>
        <p:spPr bwMode="auto">
          <a:xfrm>
            <a:off x="2209452" y="5064045"/>
            <a:ext cx="0" cy="590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c 1051"/>
          <p:cNvSpPr>
            <a:spLocks/>
          </p:cNvSpPr>
          <p:nvPr/>
        </p:nvSpPr>
        <p:spPr bwMode="auto">
          <a:xfrm rot="720000">
            <a:off x="5279677" y="5357732"/>
            <a:ext cx="1189038" cy="233363"/>
          </a:xfrm>
          <a:custGeom>
            <a:avLst/>
            <a:gdLst>
              <a:gd name="G0" fmla="+- 21360 0 0"/>
              <a:gd name="G1" fmla="+- 0 0 0"/>
              <a:gd name="G2" fmla="+- 21600 0 0"/>
              <a:gd name="T0" fmla="*/ 19075 w 21360"/>
              <a:gd name="T1" fmla="*/ 21479 h 21479"/>
              <a:gd name="T2" fmla="*/ 0 w 21360"/>
              <a:gd name="T3" fmla="*/ 3209 h 21479"/>
              <a:gd name="T4" fmla="*/ 21360 w 21360"/>
              <a:gd name="T5" fmla="*/ 0 h 2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60" h="21479" fill="none" extrusionOk="0">
                <a:moveTo>
                  <a:pt x="19075" y="21478"/>
                </a:moveTo>
                <a:cubicBezTo>
                  <a:pt x="9300" y="20438"/>
                  <a:pt x="1460" y="12930"/>
                  <a:pt x="-1" y="3209"/>
                </a:cubicBezTo>
              </a:path>
              <a:path w="21360" h="21479" stroke="0" extrusionOk="0">
                <a:moveTo>
                  <a:pt x="19075" y="21478"/>
                </a:moveTo>
                <a:cubicBezTo>
                  <a:pt x="9300" y="20438"/>
                  <a:pt x="1460" y="12930"/>
                  <a:pt x="-1" y="3209"/>
                </a:cubicBezTo>
                <a:lnTo>
                  <a:pt x="2136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052"/>
          <p:cNvSpPr>
            <a:spLocks noChangeArrowheads="1"/>
          </p:cNvSpPr>
          <p:nvPr/>
        </p:nvSpPr>
        <p:spPr bwMode="auto">
          <a:xfrm>
            <a:off x="1617315" y="4522707"/>
            <a:ext cx="10572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i="1">
                <a:latin typeface="Symbol" panose="05050102010706020507" pitchFamily="18" charset="2"/>
              </a:rPr>
              <a:t>.025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26" name="Rectangle 1053"/>
          <p:cNvSpPr>
            <a:spLocks noChangeArrowheads="1"/>
          </p:cNvSpPr>
          <p:nvPr/>
        </p:nvSpPr>
        <p:spPr bwMode="auto">
          <a:xfrm>
            <a:off x="5674965" y="4637007"/>
            <a:ext cx="1057275" cy="4591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i="1" dirty="0" smtClean="0">
                <a:latin typeface="Symbol" panose="05050102010706020507" pitchFamily="18" charset="2"/>
              </a:rPr>
              <a:t>0.975</a:t>
            </a:r>
            <a:endParaRPr lang="en-US" alt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27" name="Object 105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100118"/>
              </p:ext>
            </p:extLst>
          </p:nvPr>
        </p:nvGraphicFramePr>
        <p:xfrm>
          <a:off x="5436840" y="3760707"/>
          <a:ext cx="2984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0" name="Equation" r:id="rId8" imgW="296640" imgH="284040" progId="Equation.3">
                  <p:embed/>
                </p:oleObj>
              </mc:Choice>
              <mc:Fallback>
                <p:oleObj name="Equation" r:id="rId8" imgW="296640" imgH="2840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840" y="3760707"/>
                        <a:ext cx="2984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56"/>
          <p:cNvSpPr txBox="1">
            <a:spLocks noChangeArrowheads="1"/>
          </p:cNvSpPr>
          <p:nvPr/>
        </p:nvSpPr>
        <p:spPr bwMode="auto">
          <a:xfrm>
            <a:off x="3901727" y="581493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Symbol" panose="05050102010706020507" pitchFamily="18" charset="2"/>
              </a:rPr>
              <a:t></a:t>
            </a:r>
          </a:p>
        </p:txBody>
      </p:sp>
      <p:graphicFrame>
        <p:nvGraphicFramePr>
          <p:cNvPr id="29" name="Object 105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537813"/>
              </p:ext>
            </p:extLst>
          </p:nvPr>
        </p:nvGraphicFramePr>
        <p:xfrm>
          <a:off x="3481462" y="4653136"/>
          <a:ext cx="2984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1" name="Equation" r:id="rId10" imgW="296640" imgH="284040" progId="Equation.3">
                  <p:embed/>
                </p:oleObj>
              </mc:Choice>
              <mc:Fallback>
                <p:oleObj name="Equation" r:id="rId10" imgW="296640" imgH="2840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462" y="4653136"/>
                        <a:ext cx="2984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5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859208"/>
              </p:ext>
            </p:extLst>
          </p:nvPr>
        </p:nvGraphicFramePr>
        <p:xfrm>
          <a:off x="4353843" y="1988840"/>
          <a:ext cx="2984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2" name="Equation" r:id="rId11" imgW="296640" imgH="284040" progId="Equation.3">
                  <p:embed/>
                </p:oleObj>
              </mc:Choice>
              <mc:Fallback>
                <p:oleObj name="Equation" r:id="rId11" imgW="296640" imgH="2840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843" y="1988840"/>
                        <a:ext cx="298450" cy="285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0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889134"/>
              </p:ext>
            </p:extLst>
          </p:nvPr>
        </p:nvGraphicFramePr>
        <p:xfrm>
          <a:off x="4849465" y="5787945"/>
          <a:ext cx="16922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3" name="Equation" r:id="rId12" imgW="698400" imgH="228600" progId="Equation.3">
                  <p:embed/>
                </p:oleObj>
              </mc:Choice>
              <mc:Fallback>
                <p:oleObj name="Equation" r:id="rId12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465" y="5787945"/>
                        <a:ext cx="169227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0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893586"/>
              </p:ext>
            </p:extLst>
          </p:nvPr>
        </p:nvGraphicFramePr>
        <p:xfrm>
          <a:off x="1536352" y="5787945"/>
          <a:ext cx="169068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4" name="Equation" r:id="rId14" imgW="698400" imgH="228600" progId="Equation.3">
                  <p:embed/>
                </p:oleObj>
              </mc:Choice>
              <mc:Fallback>
                <p:oleObj name="Equation" r:id="rId14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352" y="5787945"/>
                        <a:ext cx="169068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713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532" y="980728"/>
            <a:ext cx="8939956" cy="5372100"/>
          </a:xfrm>
          <a:noFill/>
          <a:ln/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dirty="0" smtClean="0"/>
              <a:t>National </a:t>
            </a:r>
            <a:r>
              <a:rPr lang="en-US" altLang="en-US" dirty="0"/>
              <a:t>Discount has 260 retail outlets throughout the United States.  National evaluates each potential location for a new retail outlet in part on the mean annual income of the individuals in the marketing area of the new location.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dirty="0" smtClean="0"/>
              <a:t>The </a:t>
            </a:r>
            <a:r>
              <a:rPr lang="en-US" altLang="en-US" dirty="0"/>
              <a:t>purpose of this example is to show how sampling can be used to develop an interval estimate of the mean annual income for individuals in a potential marketing area for National Discount.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dirty="0" smtClean="0"/>
              <a:t>Based </a:t>
            </a:r>
            <a:r>
              <a:rPr lang="en-US" altLang="en-US" dirty="0"/>
              <a:t>on similar annual income surveys, the standard deviation of annual incomes in the entire population is considered known with </a:t>
            </a:r>
            <a:r>
              <a:rPr lang="en-US" altLang="en-US" b="1" i="1" dirty="0">
                <a:latin typeface="Symbol" panose="05050102010706020507" pitchFamily="18" charset="2"/>
              </a:rPr>
              <a:t></a:t>
            </a:r>
            <a:r>
              <a:rPr lang="en-US" altLang="en-US" b="1" dirty="0"/>
              <a:t>  = $5,000</a:t>
            </a:r>
            <a:r>
              <a:rPr lang="en-US" altLang="en-US" dirty="0"/>
              <a:t>.</a:t>
            </a:r>
          </a:p>
          <a:p>
            <a:pPr marL="0" lvl="1" indent="0">
              <a:buFontTx/>
              <a:buNone/>
            </a:pPr>
            <a:r>
              <a:rPr lang="en-US" altLang="en-US" dirty="0" smtClean="0"/>
              <a:t>We </a:t>
            </a:r>
            <a:r>
              <a:rPr lang="en-US" altLang="en-US" dirty="0"/>
              <a:t>will use a sample size of </a:t>
            </a:r>
            <a:r>
              <a:rPr lang="en-US" altLang="en-US" b="1" i="1" dirty="0"/>
              <a:t>n</a:t>
            </a:r>
            <a:r>
              <a:rPr lang="en-US" altLang="en-US" b="1" dirty="0"/>
              <a:t> = 64</a:t>
            </a:r>
            <a:r>
              <a:rPr lang="en-US" altLang="en-US" dirty="0"/>
              <a:t>.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-108520" y="11088"/>
            <a:ext cx="1040464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Example:  National Discount, Inc.</a:t>
            </a:r>
          </a:p>
        </p:txBody>
      </p:sp>
    </p:spTree>
    <p:extLst>
      <p:ext uri="{BB962C8B-B14F-4D97-AF65-F5344CB8AC3E}">
        <p14:creationId xmlns:p14="http://schemas.microsoft.com/office/powerpoint/2010/main" val="2963735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88640"/>
            <a:ext cx="7772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altLang="en-US" sz="3600" dirty="0">
                <a:latin typeface="Impact" panose="020B0806030902050204" pitchFamily="34" charset="0"/>
              </a:rPr>
              <a:t>Example:  National Discount, Inc.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79512" y="980728"/>
            <a:ext cx="8964488" cy="536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pPr>
              <a:buClrTx/>
            </a:pPr>
            <a:r>
              <a:rPr lang="en-US" altLang="en-US" dirty="0">
                <a:effectLst/>
              </a:rPr>
              <a:t>Precision Statement</a:t>
            </a:r>
          </a:p>
          <a:p>
            <a:pPr>
              <a:buClrTx/>
              <a:buFont typeface="Monotype Sorts" pitchFamily="2" charset="2"/>
              <a:buNone/>
            </a:pPr>
            <a:r>
              <a:rPr lang="en-US" altLang="en-US" dirty="0">
                <a:effectLst/>
              </a:rPr>
              <a:t>	There is a </a:t>
            </a:r>
            <a:r>
              <a:rPr lang="en-US" altLang="en-US" dirty="0" smtClean="0">
                <a:effectLst/>
              </a:rPr>
              <a:t>0.95 </a:t>
            </a:r>
            <a:r>
              <a:rPr lang="en-US" altLang="en-US" dirty="0">
                <a:effectLst/>
              </a:rPr>
              <a:t>probability that the value of a sample mean for National Discount will provide a sampling error of $????? or less. </a:t>
            </a:r>
            <a:endParaRPr lang="en-US" altLang="en-US" dirty="0" smtClean="0">
              <a:effectLst/>
            </a:endParaRPr>
          </a:p>
          <a:p>
            <a:pPr>
              <a:buClrTx/>
              <a:buNone/>
            </a:pPr>
            <a:r>
              <a:rPr lang="en-US" altLang="en-US" dirty="0" smtClean="0">
                <a:effectLst/>
              </a:rPr>
              <a:t>Z0.975 = </a:t>
            </a:r>
            <a:r>
              <a:rPr lang="en-US" dirty="0">
                <a:effectLst/>
              </a:rPr>
              <a:t>1.959964</a:t>
            </a:r>
            <a:r>
              <a:rPr lang="en-US" dirty="0" smtClean="0">
                <a:effectLst/>
              </a:rPr>
              <a:t> </a:t>
            </a:r>
          </a:p>
          <a:p>
            <a:pPr>
              <a:buClrTx/>
              <a:buNone/>
            </a:pPr>
            <a:r>
              <a:rPr lang="en-US" altLang="en-US" dirty="0" smtClean="0">
                <a:effectLst/>
              </a:rPr>
              <a:t>StdDev = 5000</a:t>
            </a:r>
          </a:p>
          <a:p>
            <a:pPr>
              <a:buClrTx/>
              <a:buNone/>
            </a:pPr>
            <a:r>
              <a:rPr lang="en-US" altLang="en-US" dirty="0" err="1" smtClean="0">
                <a:effectLst/>
              </a:rPr>
              <a:t>StdDevXbar</a:t>
            </a:r>
            <a:r>
              <a:rPr lang="en-US" altLang="en-US" dirty="0" smtClean="0">
                <a:effectLst/>
              </a:rPr>
              <a:t> = 5000/SQRT(64)</a:t>
            </a:r>
          </a:p>
          <a:p>
            <a:pPr>
              <a:buClrTx/>
              <a:buNone/>
            </a:pPr>
            <a:r>
              <a:rPr lang="en-US" altLang="en-US" dirty="0" err="1" smtClean="0">
                <a:effectLst/>
              </a:rPr>
              <a:t>StdDevXbar</a:t>
            </a:r>
            <a:r>
              <a:rPr lang="en-US" altLang="en-US" dirty="0" smtClean="0">
                <a:effectLst/>
              </a:rPr>
              <a:t> = 5000/8 =626</a:t>
            </a:r>
          </a:p>
          <a:p>
            <a:pPr>
              <a:buClrTx/>
              <a:buNone/>
            </a:pPr>
            <a:r>
              <a:rPr lang="en-US" altLang="en-US" dirty="0" smtClean="0">
                <a:effectLst/>
              </a:rPr>
              <a:t>(Z0.975)(</a:t>
            </a:r>
            <a:r>
              <a:rPr lang="en-US" altLang="en-US" dirty="0" err="1" smtClean="0">
                <a:effectLst/>
              </a:rPr>
              <a:t>StdDevXbar</a:t>
            </a:r>
            <a:r>
              <a:rPr lang="en-US" altLang="en-US" dirty="0" smtClean="0">
                <a:effectLst/>
              </a:rPr>
              <a:t>) = 1.96(625) = 1225</a:t>
            </a:r>
          </a:p>
          <a:p>
            <a:pPr>
              <a:buClrTx/>
            </a:pPr>
            <a:r>
              <a:rPr lang="en-US" altLang="en-US" dirty="0" smtClean="0">
                <a:effectLst/>
              </a:rPr>
              <a:t>Precision Statement</a:t>
            </a:r>
          </a:p>
          <a:p>
            <a:pPr>
              <a:buClrTx/>
              <a:buNone/>
            </a:pPr>
            <a:r>
              <a:rPr lang="en-US" altLang="en-US" dirty="0" smtClean="0">
                <a:effectLst/>
              </a:rPr>
              <a:t>	There is a .95 probability that the value of a sample mean for National Discount will provide a sampling error of $1,225 or less. </a:t>
            </a:r>
          </a:p>
          <a:p>
            <a:pPr>
              <a:buClrTx/>
              <a:buNone/>
            </a:pPr>
            <a:endParaRPr lang="en-US" altLang="en-US" dirty="0" smtClean="0">
              <a:effectLst/>
            </a:endParaRPr>
          </a:p>
          <a:p>
            <a:pPr>
              <a:buClrTx/>
              <a:buNone/>
            </a:pPr>
            <a:endParaRPr lang="en-US" altLang="en-US" dirty="0" smtClean="0">
              <a:effectLst/>
            </a:endParaRPr>
          </a:p>
          <a:p>
            <a:pPr>
              <a:buClrTx/>
              <a:buFont typeface="Monotype Sorts" pitchFamily="2" charset="2"/>
              <a:buNone/>
            </a:pPr>
            <a:endParaRPr lang="en-US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30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234"/>
            <a:ext cx="9144000" cy="642937"/>
          </a:xfrm>
          <a:noFill/>
          <a:ln/>
        </p:spPr>
        <p:txBody>
          <a:bodyPr/>
          <a:lstStyle/>
          <a:p>
            <a:r>
              <a:rPr lang="en-US" altLang="en-US" sz="2800" dirty="0"/>
              <a:t>Sample Size for an Interval </a:t>
            </a:r>
            <a:r>
              <a:rPr lang="en-US" altLang="en-US" sz="2800" dirty="0" smtClean="0"/>
              <a:t>Estimate of </a:t>
            </a:r>
            <a:r>
              <a:rPr lang="en-US" altLang="en-US" sz="2800" dirty="0"/>
              <a:t>a Population Mean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396552" y="980728"/>
            <a:ext cx="95405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kern="0" dirty="0" smtClean="0"/>
              <a:t>	Suppose that National’s management team wants an estimate of the population mean such that there is a </a:t>
            </a:r>
            <a:r>
              <a:rPr lang="en-US" altLang="en-US" kern="0" dirty="0" smtClean="0"/>
              <a:t>0.95 </a:t>
            </a:r>
            <a:r>
              <a:rPr lang="en-US" altLang="en-US" kern="0" dirty="0" smtClean="0"/>
              <a:t>probability that the sampling error is $500 or less.</a:t>
            </a:r>
          </a:p>
          <a:p>
            <a:pPr>
              <a:buFont typeface="Monotype Sorts" pitchFamily="2" charset="2"/>
              <a:buNone/>
            </a:pPr>
            <a:r>
              <a:rPr lang="en-US" altLang="en-US" kern="0" dirty="0" smtClean="0"/>
              <a:t>	How large a sample size is needed to meet the required precision?  Recall that </a:t>
            </a:r>
            <a:r>
              <a:rPr lang="en-US" altLang="en-US" i="1" kern="0" dirty="0" smtClean="0">
                <a:latin typeface="Symbol" panose="05050102010706020507" pitchFamily="18" charset="2"/>
              </a:rPr>
              <a:t></a:t>
            </a:r>
            <a:r>
              <a:rPr lang="en-US" altLang="en-US" kern="0" dirty="0" smtClean="0"/>
              <a:t>= 5,000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61213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0"/>
            <a:ext cx="9144000" cy="814387"/>
          </a:xfrm>
          <a:noFill/>
          <a:ln/>
        </p:spPr>
        <p:txBody>
          <a:bodyPr/>
          <a:lstStyle/>
          <a:p>
            <a:r>
              <a:rPr lang="en-US" altLang="en-US" sz="3200" dirty="0"/>
              <a:t>Interval Estimation of a Population Mean</a:t>
            </a:r>
            <a:r>
              <a:rPr lang="en-US" altLang="en-US" sz="3200" dirty="0" smtClean="0"/>
              <a:t>: </a:t>
            </a:r>
            <a:r>
              <a:rPr lang="en-US" altLang="en-US" sz="3200" i="1" dirty="0" smtClean="0">
                <a:latin typeface="Symbol" panose="05050102010706020507" pitchFamily="18" charset="2"/>
              </a:rPr>
              <a:t></a:t>
            </a:r>
            <a:r>
              <a:rPr lang="en-US" altLang="en-US" sz="3200" dirty="0" smtClean="0"/>
              <a:t>  </a:t>
            </a:r>
            <a:r>
              <a:rPr lang="en-US" altLang="en-US" sz="3200" dirty="0"/>
              <a:t>is unknown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" y="908720"/>
            <a:ext cx="9122172" cy="5472608"/>
          </a:xfrm>
          <a:noFill/>
          <a:ln/>
        </p:spPr>
        <p:txBody>
          <a:bodyPr/>
          <a:lstStyle/>
          <a:p>
            <a:r>
              <a:rPr lang="en-US" altLang="en-US" dirty="0"/>
              <a:t>Instead of population standard deviation </a:t>
            </a:r>
            <a:r>
              <a:rPr lang="en-US" altLang="en-US" i="1" dirty="0">
                <a:latin typeface="Symbol" panose="05050102010706020507" pitchFamily="18" charset="2"/>
              </a:rPr>
              <a:t>, </a:t>
            </a:r>
            <a:r>
              <a:rPr lang="en-US" altLang="en-US" dirty="0"/>
              <a:t>we have sample standard deviation of s</a:t>
            </a:r>
          </a:p>
          <a:p>
            <a:r>
              <a:rPr lang="en-US" altLang="en-US" dirty="0" smtClean="0"/>
              <a:t>Instead </a:t>
            </a:r>
            <a:r>
              <a:rPr lang="en-US" altLang="en-US" dirty="0"/>
              <a:t>of normal distribution, we have </a:t>
            </a:r>
            <a:r>
              <a:rPr lang="en-US" altLang="en-US" i="1" dirty="0"/>
              <a:t>t </a:t>
            </a:r>
            <a:r>
              <a:rPr lang="en-US" altLang="en-US" dirty="0" smtClean="0"/>
              <a:t>distribution</a:t>
            </a:r>
          </a:p>
          <a:p>
            <a:r>
              <a:rPr lang="en-US" altLang="en-US" dirty="0"/>
              <a:t>The </a:t>
            </a:r>
            <a:r>
              <a:rPr lang="en-US" altLang="en-US" b="1" i="1" dirty="0"/>
              <a:t>t</a:t>
            </a:r>
            <a:r>
              <a:rPr lang="en-US" altLang="en-US" b="1" dirty="0"/>
              <a:t>  distribution </a:t>
            </a:r>
            <a:r>
              <a:rPr lang="en-US" altLang="en-US" dirty="0"/>
              <a:t>is a family of similar probability distributions.</a:t>
            </a:r>
          </a:p>
          <a:p>
            <a:r>
              <a:rPr lang="en-US" altLang="en-US" dirty="0"/>
              <a:t>A specific </a:t>
            </a:r>
            <a:r>
              <a:rPr lang="en-US" altLang="en-US" i="1" dirty="0"/>
              <a:t>t</a:t>
            </a:r>
            <a:r>
              <a:rPr lang="en-US" altLang="en-US" dirty="0"/>
              <a:t> distribution depends on a parameter known as the </a:t>
            </a:r>
            <a:r>
              <a:rPr lang="en-US" altLang="en-US" b="1" dirty="0"/>
              <a:t>degrees of freedom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As the number of degrees of freedom increases, the difference between the </a:t>
            </a:r>
            <a:r>
              <a:rPr lang="en-US" altLang="en-US" i="1" dirty="0"/>
              <a:t>t </a:t>
            </a:r>
            <a:r>
              <a:rPr lang="en-US" altLang="en-US" dirty="0"/>
              <a:t> distribution and the standard normal probability distribution becomes smaller and smaller.</a:t>
            </a:r>
          </a:p>
          <a:p>
            <a:r>
              <a:rPr lang="en-US" altLang="en-US" dirty="0"/>
              <a:t>A </a:t>
            </a:r>
            <a:r>
              <a:rPr lang="en-US" altLang="en-US" i="1" dirty="0"/>
              <a:t>t</a:t>
            </a:r>
            <a:r>
              <a:rPr lang="en-US" altLang="en-US" dirty="0"/>
              <a:t>  distribution with more degrees of freedom has less dispersion.</a:t>
            </a:r>
          </a:p>
          <a:p>
            <a:r>
              <a:rPr lang="en-US" altLang="en-US" dirty="0"/>
              <a:t>The mean of the </a:t>
            </a:r>
            <a:r>
              <a:rPr lang="en-US" altLang="en-US" i="1" dirty="0"/>
              <a:t>t</a:t>
            </a:r>
            <a:r>
              <a:rPr lang="en-US" altLang="en-US" dirty="0"/>
              <a:t> distribution is zero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9283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en-US" dirty="0" smtClean="0"/>
              <a:t> and t: n=2, 10, 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57" y="1031622"/>
            <a:ext cx="3128930" cy="1876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653" y="2687806"/>
            <a:ext cx="3157323" cy="1893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221" y="4348668"/>
            <a:ext cx="3144251" cy="1888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3441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56"/>
            <a:ext cx="9138568" cy="814387"/>
          </a:xfrm>
          <a:noFill/>
          <a:ln/>
        </p:spPr>
        <p:txBody>
          <a:bodyPr/>
          <a:lstStyle/>
          <a:p>
            <a:r>
              <a:rPr lang="en-US" altLang="en-US" dirty="0"/>
              <a:t>Interval Estimation of a Population Mean</a:t>
            </a:r>
            <a:r>
              <a:rPr lang="en-US" altLang="en-US" dirty="0" smtClean="0"/>
              <a:t>: </a:t>
            </a:r>
            <a:r>
              <a:rPr lang="en-US" altLang="en-US" i="1" dirty="0" smtClean="0">
                <a:latin typeface="Symbol" panose="05050102010706020507" pitchFamily="18" charset="2"/>
              </a:rPr>
              <a:t></a:t>
            </a:r>
            <a:r>
              <a:rPr lang="en-US" altLang="en-US" dirty="0" smtClean="0"/>
              <a:t>  </a:t>
            </a:r>
            <a:r>
              <a:rPr lang="en-US" altLang="en-US" dirty="0"/>
              <a:t>Unknown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38568" cy="4381500"/>
          </a:xfrm>
          <a:noFill/>
          <a:ln/>
        </p:spPr>
        <p:txBody>
          <a:bodyPr/>
          <a:lstStyle/>
          <a:p>
            <a:r>
              <a:rPr lang="en-US" altLang="en-US" dirty="0"/>
              <a:t>The interval estimate is given by:</a:t>
            </a:r>
          </a:p>
          <a:p>
            <a:pPr>
              <a:buFont typeface="Monotype Sorts" pitchFamily="2" charset="2"/>
              <a:buNone/>
            </a:pPr>
            <a:endParaRPr lang="en-US" altLang="en-US" dirty="0"/>
          </a:p>
          <a:p>
            <a:pPr>
              <a:buFont typeface="Monotype Sorts" pitchFamily="2" charset="2"/>
              <a:buNone/>
            </a:pPr>
            <a:r>
              <a:rPr lang="en-US" altLang="en-US" dirty="0" smtClean="0"/>
              <a:t>where    </a:t>
            </a:r>
            <a:r>
              <a:rPr lang="en-US" altLang="en-US" dirty="0"/>
              <a:t>1 -</a:t>
            </a:r>
            <a:r>
              <a:rPr lang="en-US" altLang="en-US" i="1" dirty="0">
                <a:latin typeface="Symbol" panose="05050102010706020507" pitchFamily="18" charset="2"/>
              </a:rPr>
              <a:t></a:t>
            </a:r>
            <a:r>
              <a:rPr lang="en-US" altLang="en-US" dirty="0"/>
              <a:t>   is the confidence coefficient</a:t>
            </a:r>
          </a:p>
          <a:p>
            <a:pPr>
              <a:buFont typeface="Monotype Sorts" pitchFamily="2" charset="2"/>
              <a:buNone/>
            </a:pPr>
            <a:r>
              <a:rPr lang="en-US" altLang="en-US" i="1" dirty="0"/>
              <a:t>t</a:t>
            </a:r>
            <a:r>
              <a:rPr lang="en-US" altLang="en-US" i="1" baseline="-25000" dirty="0">
                <a:latin typeface="Symbol" panose="05050102010706020507" pitchFamily="18" charset="2"/>
              </a:rPr>
              <a:t></a:t>
            </a:r>
            <a:r>
              <a:rPr lang="en-US" altLang="en-US" i="1" baseline="-25000" dirty="0"/>
              <a:t>/2    </a:t>
            </a:r>
            <a:r>
              <a:rPr lang="en-US" altLang="en-US" dirty="0"/>
              <a:t>is the </a:t>
            </a:r>
            <a:r>
              <a:rPr lang="en-US" altLang="en-US" i="1" dirty="0"/>
              <a:t>t</a:t>
            </a:r>
            <a:r>
              <a:rPr lang="en-US" altLang="en-US" dirty="0"/>
              <a:t> value providing an area of </a:t>
            </a:r>
            <a:r>
              <a:rPr lang="en-US" altLang="en-US" i="1" dirty="0">
                <a:latin typeface="Symbol" panose="05050102010706020507" pitchFamily="18" charset="2"/>
              </a:rPr>
              <a:t></a:t>
            </a:r>
            <a:r>
              <a:rPr lang="en-US" altLang="en-US" dirty="0"/>
              <a:t>/2 in the upper tail of a </a:t>
            </a:r>
            <a:r>
              <a:rPr lang="en-US" altLang="en-US" i="1" dirty="0"/>
              <a:t>t</a:t>
            </a:r>
            <a:r>
              <a:rPr lang="en-US" altLang="en-US" dirty="0"/>
              <a:t> distribution with </a:t>
            </a:r>
            <a:r>
              <a:rPr lang="en-US" altLang="en-US" i="1" dirty="0"/>
              <a:t>n</a:t>
            </a:r>
            <a:r>
              <a:rPr lang="en-US" altLang="en-US" dirty="0"/>
              <a:t> - 1 degrees of freedom</a:t>
            </a:r>
          </a:p>
          <a:p>
            <a:pPr>
              <a:buFont typeface="Monotype Sorts" pitchFamily="2" charset="2"/>
              <a:buNone/>
            </a:pPr>
            <a:r>
              <a:rPr lang="en-US" altLang="en-US" i="1" dirty="0"/>
              <a:t>s</a:t>
            </a:r>
            <a:r>
              <a:rPr lang="en-US" altLang="en-US" dirty="0"/>
              <a:t>  is the sample standard deviation</a:t>
            </a:r>
          </a:p>
        </p:txBody>
      </p:sp>
      <p:graphicFrame>
        <p:nvGraphicFramePr>
          <p:cNvPr id="28676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976043"/>
              </p:ext>
            </p:extLst>
          </p:nvPr>
        </p:nvGraphicFramePr>
        <p:xfrm>
          <a:off x="5364088" y="980728"/>
          <a:ext cx="138588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1" name="Equation" r:id="rId4" imgW="1384200" imgH="761760" progId="Equation.3">
                  <p:embed/>
                </p:oleObj>
              </mc:Choice>
              <mc:Fallback>
                <p:oleObj name="Equation" r:id="rId4" imgW="1384200" imgH="7617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980728"/>
                        <a:ext cx="1385887" cy="7635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111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585787"/>
          </a:xfrm>
          <a:noFill/>
          <a:ln/>
        </p:spPr>
        <p:txBody>
          <a:bodyPr/>
          <a:lstStyle/>
          <a:p>
            <a:r>
              <a:rPr lang="en-US" altLang="en-US" dirty="0"/>
              <a:t>Example:  Apartment Rents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133903"/>
              </p:ext>
            </p:extLst>
          </p:nvPr>
        </p:nvGraphicFramePr>
        <p:xfrm>
          <a:off x="179512" y="980728"/>
          <a:ext cx="7839894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6" name="Worksheet" r:id="rId4" imgW="5810351" imgH="3895766" progId="Excel.Sheet.12">
                  <p:embed/>
                </p:oleObj>
              </mc:Choice>
              <mc:Fallback>
                <p:oleObj name="Worksheet" r:id="rId4" imgW="5810351" imgH="38957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980728"/>
                        <a:ext cx="7839894" cy="5256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702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66FFFF"/>
              </a:buClr>
              <a:buSzPct val="75000"/>
              <a:buNone/>
            </a:pPr>
            <a:r>
              <a:rPr lang="en-US" dirty="0"/>
              <a:t>St. Andrew’s College received 900 applications </a:t>
            </a:r>
            <a:r>
              <a:rPr lang="en-US" dirty="0" smtClean="0"/>
              <a:t>for admission </a:t>
            </a:r>
            <a:r>
              <a:rPr lang="en-US" dirty="0"/>
              <a:t>in the upcoming year from </a:t>
            </a:r>
            <a:r>
              <a:rPr lang="en-US" dirty="0" smtClean="0"/>
              <a:t>prospective students</a:t>
            </a:r>
            <a:r>
              <a:rPr lang="en-US" dirty="0"/>
              <a:t>.  The applicants were numbered, from 1 </a:t>
            </a:r>
            <a:r>
              <a:rPr lang="en-US" dirty="0" smtClean="0"/>
              <a:t>to 900</a:t>
            </a:r>
            <a:r>
              <a:rPr lang="en-US" dirty="0"/>
              <a:t>, as their applications arrived.  The Director </a:t>
            </a:r>
            <a:r>
              <a:rPr lang="en-US" dirty="0" smtClean="0"/>
              <a:t>of Admissions </a:t>
            </a:r>
            <a:r>
              <a:rPr lang="en-US" dirty="0"/>
              <a:t>would like to select a simple </a:t>
            </a:r>
            <a:r>
              <a:rPr lang="en-US" dirty="0" smtClean="0"/>
              <a:t>random sample </a:t>
            </a:r>
            <a:r>
              <a:rPr lang="en-US" dirty="0"/>
              <a:t>of 30 applicants.</a:t>
            </a:r>
          </a:p>
          <a:p>
            <a:pPr>
              <a:buClr>
                <a:srgbClr val="66FFFF"/>
              </a:buClr>
              <a:buSzPct val="75000"/>
              <a:buNone/>
            </a:pPr>
            <a:r>
              <a:rPr lang="en-US" dirty="0"/>
              <a:t>Generate rand() in column next to the names. Then sort the rand column. Select the top 30 names. </a:t>
            </a:r>
          </a:p>
          <a:p>
            <a:pPr>
              <a:buClr>
                <a:srgbClr val="66FFFF"/>
              </a:buClr>
              <a:buSzPct val="75000"/>
              <a:buNone/>
            </a:pPr>
            <a:r>
              <a:rPr lang="en-US" dirty="0"/>
              <a:t>Sometimes we want to select a sample, but find it is not possible to obtain a list of all elements in the population.</a:t>
            </a:r>
          </a:p>
          <a:p>
            <a:pPr>
              <a:buClr>
                <a:srgbClr val="66FFFF"/>
              </a:buClr>
              <a:buSzPct val="75000"/>
              <a:buNone/>
            </a:pPr>
            <a:r>
              <a:rPr lang="en-US" dirty="0"/>
              <a:t>As a result, we cannot construct a frame for the </a:t>
            </a:r>
            <a:r>
              <a:rPr lang="en-US" dirty="0" smtClean="0"/>
              <a:t>population. We </a:t>
            </a:r>
            <a:r>
              <a:rPr lang="en-US" dirty="0"/>
              <a:t>cannot use the random number </a:t>
            </a:r>
            <a:r>
              <a:rPr lang="en-US" dirty="0" smtClean="0"/>
              <a:t>selection procedure</a:t>
            </a:r>
            <a:r>
              <a:rPr lang="en-US" dirty="0"/>
              <a:t>.</a:t>
            </a:r>
          </a:p>
          <a:p>
            <a:pPr>
              <a:buClr>
                <a:srgbClr val="66FFFF"/>
              </a:buClr>
              <a:buSzPct val="75000"/>
              <a:buNone/>
            </a:pPr>
            <a:r>
              <a:rPr lang="en-US" dirty="0"/>
              <a:t> Most often this situation occurs in infinite population</a:t>
            </a:r>
          </a:p>
          <a:p>
            <a:pPr>
              <a:buClr>
                <a:srgbClr val="66FFFF"/>
              </a:buClr>
              <a:buSzPct val="75000"/>
              <a:buNone/>
            </a:pPr>
            <a:r>
              <a:rPr lang="en-US" dirty="0"/>
              <a:t>      cases.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from a Finite Population</a:t>
            </a:r>
          </a:p>
        </p:txBody>
      </p:sp>
    </p:spTree>
    <p:extLst>
      <p:ext uri="{BB962C8B-B14F-4D97-AF65-F5344CB8AC3E}">
        <p14:creationId xmlns:p14="http://schemas.microsoft.com/office/powerpoint/2010/main" val="2652863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66FFFF"/>
              </a:buClr>
              <a:buSzPct val="75000"/>
              <a:buNone/>
            </a:pPr>
            <a:r>
              <a:rPr lang="en-US" dirty="0"/>
              <a:t>Populations are often generated by an ongoing process where there is no upper limit on the number of units that can be generated</a:t>
            </a:r>
            <a:r>
              <a:rPr lang="en-US" dirty="0" smtClean="0"/>
              <a:t>. Examples </a:t>
            </a:r>
            <a:r>
              <a:rPr lang="en-US" dirty="0"/>
              <a:t>of on-going processes, with infinite populations, are:</a:t>
            </a:r>
          </a:p>
          <a:p>
            <a:pPr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 smtClean="0"/>
              <a:t>parts </a:t>
            </a:r>
            <a:r>
              <a:rPr lang="en-US" dirty="0"/>
              <a:t>being manufactured on a production line</a:t>
            </a:r>
          </a:p>
          <a:p>
            <a:pPr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 smtClean="0"/>
              <a:t>transactions </a:t>
            </a:r>
            <a:r>
              <a:rPr lang="en-US" dirty="0"/>
              <a:t>occurring at a </a:t>
            </a:r>
            <a:r>
              <a:rPr lang="en-US" dirty="0" smtClean="0"/>
              <a:t>bank</a:t>
            </a:r>
          </a:p>
          <a:p>
            <a:pPr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 smtClean="0"/>
              <a:t>telephone </a:t>
            </a:r>
            <a:r>
              <a:rPr lang="en-US" dirty="0"/>
              <a:t>calls arriving at a technical help </a:t>
            </a:r>
            <a:r>
              <a:rPr lang="en-US" dirty="0" smtClean="0"/>
              <a:t>desk</a:t>
            </a:r>
          </a:p>
          <a:p>
            <a:pPr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 smtClean="0"/>
              <a:t>customers </a:t>
            </a:r>
            <a:r>
              <a:rPr lang="en-US" dirty="0"/>
              <a:t>entering a </a:t>
            </a:r>
            <a:r>
              <a:rPr lang="en-US" dirty="0" smtClean="0"/>
              <a:t>store</a:t>
            </a:r>
          </a:p>
          <a:p>
            <a:pPr>
              <a:buClr>
                <a:srgbClr val="66FFFF"/>
              </a:buClr>
              <a:buSzPct val="75000"/>
              <a:buNone/>
            </a:pPr>
            <a:r>
              <a:rPr lang="en-US" dirty="0" smtClean="0"/>
              <a:t>These are objects.</a:t>
            </a:r>
          </a:p>
          <a:p>
            <a:pPr>
              <a:buClr>
                <a:srgbClr val="66FFFF"/>
              </a:buClr>
              <a:buSzPct val="75000"/>
              <a:buNone/>
            </a:pPr>
            <a:r>
              <a:rPr lang="en-US" dirty="0"/>
              <a:t>A random sample from an infinite population is a sample selected such that the following conditions are satisfied.</a:t>
            </a:r>
          </a:p>
          <a:p>
            <a:pPr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2200" dirty="0"/>
              <a:t>Each element selected comes from the population of interest.</a:t>
            </a:r>
          </a:p>
          <a:p>
            <a:pPr>
              <a:buClrTx/>
              <a:buSzPct val="125000"/>
              <a:buFont typeface="Wingdings" panose="05000000000000000000" pitchFamily="2" charset="2"/>
              <a:buChar char="§"/>
            </a:pPr>
            <a:r>
              <a:rPr lang="en-US" sz="2200" dirty="0" smtClean="0"/>
              <a:t>Each </a:t>
            </a:r>
            <a:r>
              <a:rPr lang="en-US" sz="2200" dirty="0"/>
              <a:t>element is selected independently.</a:t>
            </a:r>
          </a:p>
          <a:p>
            <a:pPr>
              <a:buClr>
                <a:srgbClr val="66FFFF"/>
              </a:buClr>
              <a:buSzPct val="75000"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Clr>
                <a:srgbClr val="66FFFF"/>
              </a:buClr>
              <a:buSzPct val="75000"/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from an Infinite Population</a:t>
            </a:r>
          </a:p>
        </p:txBody>
      </p:sp>
    </p:spTree>
    <p:extLst>
      <p:ext uri="{BB962C8B-B14F-4D97-AF65-F5344CB8AC3E}">
        <p14:creationId xmlns:p14="http://schemas.microsoft.com/office/powerpoint/2010/main" val="3482596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the point </a:t>
                </a:r>
                <a:r>
                  <a:rPr lang="en-US" dirty="0"/>
                  <a:t>estimator of the population </a:t>
                </a:r>
                <a:r>
                  <a:rPr lang="en-US" dirty="0" smtClean="0"/>
                  <a:t>mean.</a:t>
                </a:r>
                <a:endParaRPr lang="en-US" dirty="0"/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 s is the point estimator of the population standard </a:t>
                </a:r>
                <a:r>
                  <a:rPr lang="en-US" dirty="0" smtClean="0"/>
                  <a:t>deviation.</a:t>
                </a:r>
                <a:endParaRPr lang="en-US" dirty="0"/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The target population is the population we want to make inferences about.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sampled population is the population from which the sample is actually taken.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/>
                  <a:t>Whenever </a:t>
                </a:r>
                <a:r>
                  <a:rPr lang="en-US" dirty="0"/>
                  <a:t>a sample is used to make inferences about a population, we should make sure that the targeted population and the sampled </a:t>
                </a:r>
                <a:r>
                  <a:rPr lang="en-US" dirty="0" smtClean="0"/>
                  <a:t>population</a:t>
                </a:r>
                <a:r>
                  <a:rPr lang="en-US" dirty="0"/>
                  <a:t> </a:t>
                </a:r>
                <a:r>
                  <a:rPr lang="en-US" dirty="0" smtClean="0"/>
                  <a:t>are </a:t>
                </a:r>
                <a:r>
                  <a:rPr lang="en-US" dirty="0"/>
                  <a:t>in close agreement.</a:t>
                </a: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>
                  <a:effectLst/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marL="0" indent="0">
                  <a:buClrTx/>
                  <a:buSzPct val="125000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3" t="-801" r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from an Infinite Population</a:t>
            </a:r>
          </a:p>
        </p:txBody>
      </p:sp>
    </p:spTree>
    <p:extLst>
      <p:ext uri="{BB962C8B-B14F-4D97-AF65-F5344CB8AC3E}">
        <p14:creationId xmlns:p14="http://schemas.microsoft.com/office/powerpoint/2010/main" val="3653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Samples of size 25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657246"/>
              </p:ext>
            </p:extLst>
          </p:nvPr>
        </p:nvGraphicFramePr>
        <p:xfrm>
          <a:off x="833239" y="980728"/>
          <a:ext cx="7555185" cy="542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0" name="Worksheet" r:id="rId3" imgW="8629616" imgH="6191239" progId="Excel.Sheet.12">
                  <p:embed/>
                </p:oleObj>
              </mc:Choice>
              <mc:Fallback>
                <p:oleObj name="Worksheet" r:id="rId3" imgW="8629616" imgH="61912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3239" y="980728"/>
                        <a:ext cx="7555185" cy="542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748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/>
                  <a:t>A random variable x1: (</a:t>
                </a:r>
                <a:r>
                  <a:rPr lang="en-US" dirty="0" smtClean="0">
                    <a:sym typeface="Symbol" panose="05050102010706020507" pitchFamily="18" charset="2"/>
                  </a:rPr>
                  <a:t> and )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/>
                  <a:t>A </a:t>
                </a:r>
                <a:r>
                  <a:rPr lang="en-US" dirty="0"/>
                  <a:t>random variable </a:t>
                </a:r>
                <a:r>
                  <a:rPr lang="en-US" dirty="0" smtClean="0"/>
                  <a:t>x2: </a:t>
                </a:r>
                <a:r>
                  <a:rPr lang="en-US" dirty="0"/>
                  <a:t>(</a:t>
                </a:r>
                <a:r>
                  <a:rPr lang="en-US" dirty="0">
                    <a:sym typeface="Symbol" panose="05050102010706020507" pitchFamily="18" charset="2"/>
                  </a:rPr>
                  <a:t> and )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……………………………………..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A random variable </a:t>
                </a:r>
                <a:r>
                  <a:rPr lang="en-US" dirty="0" err="1" smtClean="0"/>
                  <a:t>xn</a:t>
                </a:r>
                <a:r>
                  <a:rPr lang="en-US" dirty="0" smtClean="0"/>
                  <a:t>: </a:t>
                </a:r>
                <a:r>
                  <a:rPr lang="en-US" dirty="0"/>
                  <a:t>(</a:t>
                </a:r>
                <a:r>
                  <a:rPr lang="en-US" dirty="0">
                    <a:sym typeface="Symbol" panose="05050102010706020507" pitchFamily="18" charset="2"/>
                  </a:rPr>
                  <a:t> and </a:t>
                </a:r>
                <a:r>
                  <a:rPr lang="en-US" dirty="0" smtClean="0">
                    <a:sym typeface="Symbol" panose="05050102010706020507" pitchFamily="18" charset="2"/>
                  </a:rPr>
                  <a:t>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A random </a:t>
                </a:r>
                <a:r>
                  <a:rPr lang="en-US" dirty="0" smtClean="0"/>
                  <a:t>variable y = x1+x2+…..+</a:t>
                </a:r>
                <a:r>
                  <a:rPr lang="en-US" dirty="0" err="1" smtClean="0"/>
                  <a:t>xn</a:t>
                </a:r>
                <a:r>
                  <a:rPr lang="en-US" dirty="0" smtClean="0"/>
                  <a:t>: </a:t>
                </a:r>
                <a:r>
                  <a:rPr lang="en-US" dirty="0" smtClean="0"/>
                  <a:t>(?,?)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Mean(y</a:t>
                </a:r>
                <a:r>
                  <a:rPr lang="en-US" dirty="0">
                    <a:sym typeface="Symbol" panose="05050102010706020507" pitchFamily="18" charset="2"/>
                  </a:rPr>
                  <a:t>) = </a:t>
                </a:r>
                <a:r>
                  <a:rPr lang="en-US" dirty="0" smtClean="0">
                    <a:sym typeface="Symbol" panose="05050102010706020507" pitchFamily="18" charset="2"/>
                  </a:rPr>
                  <a:t>Mean(x1</a:t>
                </a:r>
                <a:r>
                  <a:rPr lang="en-US" dirty="0">
                    <a:sym typeface="Symbol" panose="05050102010706020507" pitchFamily="18" charset="2"/>
                  </a:rPr>
                  <a:t>)+ </a:t>
                </a:r>
                <a:r>
                  <a:rPr lang="en-US" dirty="0" smtClean="0">
                    <a:sym typeface="Symbol" panose="05050102010706020507" pitchFamily="18" charset="2"/>
                  </a:rPr>
                  <a:t>Mean(x2</a:t>
                </a:r>
                <a:r>
                  <a:rPr lang="en-US" dirty="0">
                    <a:sym typeface="Symbol" panose="05050102010706020507" pitchFamily="18" charset="2"/>
                  </a:rPr>
                  <a:t>)+ ……. + </a:t>
                </a:r>
                <a:r>
                  <a:rPr lang="en-US" dirty="0" smtClean="0">
                    <a:sym typeface="Symbol" panose="05050102010706020507" pitchFamily="18" charset="2"/>
                  </a:rPr>
                  <a:t>Mean(</a:t>
                </a:r>
                <a:r>
                  <a:rPr lang="en-US" dirty="0" err="1" smtClean="0">
                    <a:sym typeface="Symbol" panose="05050102010706020507" pitchFamily="18" charset="2"/>
                  </a:rPr>
                  <a:t>xn</a:t>
                </a:r>
                <a:r>
                  <a:rPr lang="en-US" dirty="0">
                    <a:sym typeface="Symbol" panose="05050102010706020507" pitchFamily="18" charset="2"/>
                  </a:rPr>
                  <a:t>) 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</a:t>
                </a:r>
                <a:r>
                  <a:rPr lang="en-US" dirty="0" smtClean="0">
                    <a:sym typeface="Symbol" panose="05050102010706020507" pitchFamily="18" charset="2"/>
                  </a:rPr>
                  <a:t>(y) = </a:t>
                </a:r>
                <a:r>
                  <a:rPr lang="en-US" dirty="0">
                    <a:sym typeface="Symbol" panose="05050102010706020507" pitchFamily="18" charset="2"/>
                  </a:rPr>
                  <a:t></a:t>
                </a:r>
                <a:r>
                  <a:rPr lang="en-US" dirty="0" smtClean="0">
                    <a:sym typeface="Symbol" panose="05050102010706020507" pitchFamily="18" charset="2"/>
                  </a:rPr>
                  <a:t>(x1)+ </a:t>
                </a:r>
                <a:r>
                  <a:rPr lang="en-US" dirty="0">
                    <a:sym typeface="Symbol" panose="05050102010706020507" pitchFamily="18" charset="2"/>
                  </a:rPr>
                  <a:t>(</a:t>
                </a:r>
                <a:r>
                  <a:rPr lang="en-US" dirty="0" smtClean="0">
                    <a:sym typeface="Symbol" panose="05050102010706020507" pitchFamily="18" charset="2"/>
                  </a:rPr>
                  <a:t>x2)+ ……. + </a:t>
                </a:r>
                <a:r>
                  <a:rPr lang="en-US" dirty="0">
                    <a:sym typeface="Symbol" panose="05050102010706020507" pitchFamily="18" charset="2"/>
                  </a:rPr>
                  <a:t>(</a:t>
                </a:r>
                <a:r>
                  <a:rPr lang="en-US" dirty="0" err="1" smtClean="0">
                    <a:sym typeface="Symbol" panose="05050102010706020507" pitchFamily="18" charset="2"/>
                  </a:rPr>
                  <a:t>xn</a:t>
                </a:r>
                <a:r>
                  <a:rPr lang="en-US" dirty="0" smtClean="0">
                    <a:sym typeface="Symbol" panose="05050102010706020507" pitchFamily="18" charset="2"/>
                  </a:rPr>
                  <a:t>) 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 </a:t>
                </a:r>
                <a:r>
                  <a:rPr lang="en-US" dirty="0" smtClean="0">
                    <a:sym typeface="Symbol" panose="05050102010706020507" pitchFamily="18" charset="2"/>
                  </a:rPr>
                  <a:t>(y) = n</a:t>
                </a:r>
                <a:r>
                  <a:rPr lang="en-US" dirty="0">
                    <a:sym typeface="Symbol" panose="05050102010706020507" pitchFamily="18" charset="2"/>
                  </a:rPr>
                  <a:t> (</a:t>
                </a:r>
                <a:r>
                  <a:rPr lang="en-US" dirty="0" smtClean="0">
                    <a:sym typeface="Symbol" panose="05050102010706020507" pitchFamily="18" charset="2"/>
                  </a:rPr>
                  <a:t>x)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Var(y</a:t>
                </a:r>
                <a:r>
                  <a:rPr lang="en-US" dirty="0" smtClean="0">
                    <a:sym typeface="Symbol" panose="05050102010706020507" pitchFamily="18" charset="2"/>
                  </a:rPr>
                  <a:t>) = </a:t>
                </a:r>
                <a:r>
                  <a:rPr lang="en-US" dirty="0" smtClean="0">
                    <a:sym typeface="Symbol" panose="05050102010706020507" pitchFamily="18" charset="2"/>
                  </a:rPr>
                  <a:t>Var(</a:t>
                </a:r>
                <a:r>
                  <a:rPr lang="en-US" dirty="0">
                    <a:sym typeface="Symbol" panose="05050102010706020507" pitchFamily="18" charset="2"/>
                  </a:rPr>
                  <a:t>x1)+ </a:t>
                </a:r>
                <a:r>
                  <a:rPr lang="en-US" dirty="0" smtClean="0">
                    <a:sym typeface="Symbol" panose="05050102010706020507" pitchFamily="18" charset="2"/>
                  </a:rPr>
                  <a:t>Var(x2)+  </a:t>
                </a:r>
                <a:r>
                  <a:rPr lang="en-US" dirty="0">
                    <a:sym typeface="Symbol" panose="05050102010706020507" pitchFamily="18" charset="2"/>
                  </a:rPr>
                  <a:t>……. </a:t>
                </a:r>
                <a:r>
                  <a:rPr lang="en-US" dirty="0" smtClean="0">
                    <a:sym typeface="Symbol" panose="05050102010706020507" pitchFamily="18" charset="2"/>
                  </a:rPr>
                  <a:t>Var(</a:t>
                </a:r>
                <a:r>
                  <a:rPr lang="en-US" dirty="0" err="1" smtClean="0">
                    <a:sym typeface="Symbol" panose="05050102010706020507" pitchFamily="18" charset="2"/>
                  </a:rPr>
                  <a:t>xn</a:t>
                </a:r>
                <a:r>
                  <a:rPr lang="en-US" dirty="0" smtClean="0">
                    <a:sym typeface="Symbol" panose="05050102010706020507" pitchFamily="18" charset="2"/>
                  </a:rPr>
                  <a:t>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</a:t>
                </a:r>
                <a:r>
                  <a:rPr lang="en-US" baseline="30000" dirty="0">
                    <a:sym typeface="Symbol" panose="05050102010706020507" pitchFamily="18" charset="2"/>
                  </a:rPr>
                  <a:t>2</a:t>
                </a:r>
                <a:r>
                  <a:rPr lang="en-US" dirty="0" smtClean="0">
                    <a:sym typeface="Symbol" panose="05050102010706020507" pitchFamily="18" charset="2"/>
                  </a:rPr>
                  <a:t>(y</a:t>
                </a:r>
                <a:r>
                  <a:rPr lang="en-US" dirty="0">
                    <a:sym typeface="Symbol" panose="05050102010706020507" pitchFamily="18" charset="2"/>
                  </a:rPr>
                  <a:t>) = </a:t>
                </a:r>
                <a:r>
                  <a:rPr lang="en-US" baseline="30000" dirty="0">
                    <a:sym typeface="Symbol" panose="05050102010706020507" pitchFamily="18" charset="2"/>
                  </a:rPr>
                  <a:t>2 </a:t>
                </a:r>
                <a:r>
                  <a:rPr lang="en-US" dirty="0" smtClean="0">
                    <a:sym typeface="Symbol" panose="05050102010706020507" pitchFamily="18" charset="2"/>
                  </a:rPr>
                  <a:t>(</a:t>
                </a:r>
                <a:r>
                  <a:rPr lang="en-US" dirty="0">
                    <a:sym typeface="Symbol" panose="05050102010706020507" pitchFamily="18" charset="2"/>
                  </a:rPr>
                  <a:t>x1)+ </a:t>
                </a:r>
                <a:r>
                  <a:rPr lang="en-US" baseline="30000" dirty="0">
                    <a:sym typeface="Symbol" panose="05050102010706020507" pitchFamily="18" charset="2"/>
                  </a:rPr>
                  <a:t>2 </a:t>
                </a:r>
                <a:r>
                  <a:rPr lang="en-US" dirty="0" smtClean="0">
                    <a:sym typeface="Symbol" panose="05050102010706020507" pitchFamily="18" charset="2"/>
                  </a:rPr>
                  <a:t>(</a:t>
                </a:r>
                <a:r>
                  <a:rPr lang="en-US" dirty="0">
                    <a:sym typeface="Symbol" panose="05050102010706020507" pitchFamily="18" charset="2"/>
                  </a:rPr>
                  <a:t>x2)+  ……. </a:t>
                </a:r>
                <a:r>
                  <a:rPr lang="en-US" baseline="30000" dirty="0">
                    <a:sym typeface="Symbol" panose="05050102010706020507" pitchFamily="18" charset="2"/>
                  </a:rPr>
                  <a:t>2</a:t>
                </a:r>
                <a:r>
                  <a:rPr lang="en-US" dirty="0" smtClean="0">
                    <a:sym typeface="Symbol" panose="05050102010706020507" pitchFamily="18" charset="2"/>
                  </a:rPr>
                  <a:t>(</a:t>
                </a:r>
                <a:r>
                  <a:rPr lang="en-US" dirty="0" err="1" smtClean="0">
                    <a:sym typeface="Symbol" panose="05050102010706020507" pitchFamily="18" charset="2"/>
                  </a:rPr>
                  <a:t>xn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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en-US" dirty="0" smtClean="0">
                    <a:sym typeface="Symbol" panose="05050102010706020507" pitchFamily="18" charset="2"/>
                  </a:rPr>
                  <a:t>(y</a:t>
                </a:r>
                <a:r>
                  <a:rPr lang="en-US" dirty="0" smtClean="0">
                    <a:sym typeface="Symbol" panose="05050102010706020507" pitchFamily="18" charset="2"/>
                  </a:rPr>
                  <a:t>) </a:t>
                </a:r>
                <a:r>
                  <a:rPr lang="en-US" dirty="0">
                    <a:sym typeface="Symbol" panose="05050102010706020507" pitchFamily="18" charset="2"/>
                  </a:rPr>
                  <a:t>= </a:t>
                </a:r>
                <a:r>
                  <a:rPr lang="en-US" dirty="0">
                    <a:sym typeface="Symbol" panose="05050102010706020507" pitchFamily="18" charset="2"/>
                  </a:rPr>
                  <a:t>n </a:t>
                </a:r>
                <a:r>
                  <a:rPr lang="en-US" baseline="30000" dirty="0">
                    <a:sym typeface="Symbol" panose="05050102010706020507" pitchFamily="18" charset="2"/>
                  </a:rPr>
                  <a:t>2 </a:t>
                </a:r>
                <a:r>
                  <a:rPr lang="en-US" dirty="0" smtClean="0">
                    <a:sym typeface="Symbol" panose="05050102010706020507" pitchFamily="18" charset="2"/>
                  </a:rPr>
                  <a:t>(x) </a:t>
                </a: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(y</a:t>
                </a:r>
                <a:r>
                  <a:rPr lang="en-US" dirty="0">
                    <a:sym typeface="Symbol" panose="05050102010706020507" pitchFamily="18" charset="2"/>
                  </a:rPr>
                  <a:t>) = 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</a:t>
                </a:r>
                <a:r>
                  <a:rPr lang="en-US" dirty="0" smtClean="0">
                    <a:sym typeface="Symbol" panose="05050102010706020507" pitchFamily="18" charset="2"/>
                  </a:rPr>
                  <a:t>(x) 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/>
                  <a:t> </a:t>
                </a: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>
                  <a:effectLst/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marL="0" indent="0">
                  <a:buClrTx/>
                  <a:buSzPct val="125000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3" t="-1144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from an Infinite Population</a:t>
            </a:r>
          </a:p>
        </p:txBody>
      </p:sp>
    </p:spTree>
    <p:extLst>
      <p:ext uri="{BB962C8B-B14F-4D97-AF65-F5344CB8AC3E}">
        <p14:creationId xmlns:p14="http://schemas.microsoft.com/office/powerpoint/2010/main" val="3835691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A random Variable y= </a:t>
                </a:r>
                <a:r>
                  <a:rPr lang="en-US" dirty="0" err="1">
                    <a:sym typeface="Symbol" panose="05050102010706020507" pitchFamily="18" charset="2"/>
                  </a:rPr>
                  <a:t>SUMx</a:t>
                </a:r>
                <a:r>
                  <a:rPr lang="en-US" dirty="0">
                    <a:sym typeface="Symbol" panose="05050102010706020507" pitchFamily="18" charset="2"/>
                  </a:rPr>
                  <a:t>: (</a:t>
                </a:r>
                <a:r>
                  <a:rPr lang="en-US" dirty="0">
                    <a:sym typeface="Symbol" panose="05050102010706020507" pitchFamily="18" charset="2"/>
                  </a:rPr>
                  <a:t>n (x</a:t>
                </a:r>
                <a:r>
                  <a:rPr lang="en-US" dirty="0">
                    <a:sym typeface="Symbol" panose="05050102010706020507" pitchFamily="18" charset="2"/>
                  </a:rPr>
                  <a:t>),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(x) 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A random Variable </a:t>
                </a:r>
                <a:r>
                  <a:rPr lang="en-US" dirty="0" err="1">
                    <a:sym typeface="Symbol" panose="05050102010706020507" pitchFamily="18" charset="2"/>
                  </a:rPr>
                  <a:t>SUMx</a:t>
                </a:r>
                <a:r>
                  <a:rPr lang="en-US" dirty="0">
                    <a:sym typeface="Symbol" panose="05050102010706020507" pitchFamily="18" charset="2"/>
                  </a:rPr>
                  <a:t>/n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: (?, ?)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A </a:t>
                </a:r>
                <a:r>
                  <a:rPr lang="en-US" dirty="0">
                    <a:sym typeface="Symbol" panose="05050102010706020507" pitchFamily="18" charset="2"/>
                  </a:rPr>
                  <a:t>random Variable y= </a:t>
                </a:r>
                <a:r>
                  <a:rPr lang="en-US" dirty="0" err="1">
                    <a:sym typeface="Symbol" panose="05050102010706020507" pitchFamily="18" charset="2"/>
                  </a:rPr>
                  <a:t>SUMx</a:t>
                </a:r>
                <a:r>
                  <a:rPr lang="en-US" dirty="0">
                    <a:sym typeface="Symbol" panose="05050102010706020507" pitchFamily="18" charset="2"/>
                  </a:rPr>
                  <a:t>: (n (x),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(x) 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A random Variable </a:t>
                </a:r>
                <a:r>
                  <a:rPr lang="en-US" dirty="0" smtClean="0">
                    <a:sym typeface="Symbol" panose="05050102010706020507" pitchFamily="18" charset="2"/>
                  </a:rPr>
                  <a:t>y/n = </a:t>
                </a:r>
                <a:r>
                  <a:rPr lang="en-US" dirty="0" err="1" smtClean="0">
                    <a:sym typeface="Symbol" panose="05050102010706020507" pitchFamily="18" charset="2"/>
                  </a:rPr>
                  <a:t>SUMx</a:t>
                </a:r>
                <a:r>
                  <a:rPr lang="en-US" dirty="0" smtClean="0">
                    <a:sym typeface="Symbol" panose="05050102010706020507" pitchFamily="18" charset="2"/>
                  </a:rPr>
                  <a:t>/n </a:t>
                </a:r>
                <a:r>
                  <a:rPr lang="en-US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: (?, ?)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Mean 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) = </a:t>
                </a:r>
                <a:r>
                  <a:rPr lang="en-US" dirty="0">
                    <a:sym typeface="Symbol" panose="05050102010706020507" pitchFamily="18" charset="2"/>
                  </a:rPr>
                  <a:t>n (x</a:t>
                </a:r>
                <a:r>
                  <a:rPr lang="en-US" dirty="0" smtClean="0">
                    <a:sym typeface="Symbol" panose="05050102010706020507" pitchFamily="18" charset="2"/>
                  </a:rPr>
                  <a:t>)/n = </a:t>
                </a:r>
                <a:r>
                  <a:rPr lang="en-US" dirty="0">
                    <a:sym typeface="Symbol" panose="05050102010706020507" pitchFamily="18" charset="2"/>
                  </a:rPr>
                  <a:t>(</a:t>
                </a:r>
                <a:r>
                  <a:rPr lang="en-US" dirty="0" smtClean="0">
                    <a:sym typeface="Symbol" panose="05050102010706020507" pitchFamily="18" charset="2"/>
                  </a:rPr>
                  <a:t>x)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StdDev </a:t>
                </a:r>
                <a:r>
                  <a:rPr lang="en-US" dirty="0"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) = </a:t>
                </a:r>
                <a:r>
                  <a:rPr lang="en-US" dirty="0" smtClean="0">
                    <a:sym typeface="Symbol" panose="05050102010706020507" pitchFamily="18" charset="2"/>
                  </a:rPr>
                  <a:t>(1/n)*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(x) </a:t>
                </a:r>
                <a:r>
                  <a:rPr lang="en-US" dirty="0" smtClean="0">
                    <a:sym typeface="Symbol" panose="05050102010706020507" pitchFamily="18" charset="2"/>
                  </a:rPr>
                  <a:t>) = </a:t>
                </a:r>
                <a:r>
                  <a:rPr lang="en-US" dirty="0">
                    <a:sym typeface="Symbol" panose="05050102010706020507" pitchFamily="18" charset="2"/>
                  </a:rPr>
                  <a:t>(x</a:t>
                </a:r>
                <a:r>
                  <a:rPr lang="en-US" dirty="0" smtClean="0">
                    <a:sym typeface="Symbol" panose="05050102010706020507" pitchFamily="18" charset="2"/>
                  </a:rPr>
                  <a:t>)/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sz="2000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x: </a:t>
                </a:r>
                <a:r>
                  <a:rPr lang="en-US" dirty="0" smtClean="0"/>
                  <a:t>(</a:t>
                </a:r>
                <a:r>
                  <a:rPr lang="en-US" dirty="0">
                    <a:sym typeface="Symbol" panose="05050102010706020507" pitchFamily="18" charset="2"/>
                  </a:rPr>
                  <a:t> and </a:t>
                </a:r>
                <a:r>
                  <a:rPr lang="en-US" dirty="0" smtClean="0">
                    <a:sym typeface="Symbol" panose="05050102010706020507" pitchFamily="18" charset="2"/>
                  </a:rPr>
                  <a:t>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: </m:t>
                    </m:r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(, /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sz="2000" dirty="0" smtClean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/>
                  <a:t> </a:t>
                </a: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>
                  <a:effectLst/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marL="0" indent="0">
                  <a:buClrTx/>
                  <a:buSzPct val="125000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3" t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</a:t>
            </a:r>
            <a:r>
              <a:rPr lang="en-US" dirty="0" smtClean="0"/>
              <a:t>from </a:t>
            </a:r>
            <a:r>
              <a:rPr lang="en-US" dirty="0"/>
              <a:t>an Infinite Population</a:t>
            </a:r>
          </a:p>
        </p:txBody>
      </p:sp>
    </p:spTree>
    <p:extLst>
      <p:ext uri="{BB962C8B-B14F-4D97-AF65-F5344CB8AC3E}">
        <p14:creationId xmlns:p14="http://schemas.microsoft.com/office/powerpoint/2010/main" val="401745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Standard Deviation 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 </a:t>
                </a:r>
                <a:r>
                  <a:rPr lang="en-US" dirty="0" smtClean="0"/>
                  <a:t>N=25 and N=50 </a:t>
                </a:r>
                <a:endParaRPr lang="en-US" dirty="0"/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000" b="-18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86747"/>
              </p:ext>
            </p:extLst>
          </p:nvPr>
        </p:nvGraphicFramePr>
        <p:xfrm>
          <a:off x="971600" y="975800"/>
          <a:ext cx="7056784" cy="540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1" name="Worksheet" r:id="rId4" imgW="8629616" imgH="6610293" progId="Excel.Sheet.12">
                  <p:embed/>
                </p:oleObj>
              </mc:Choice>
              <mc:Fallback>
                <p:oleObj name="Worksheet" r:id="rId4" imgW="8629616" imgH="66102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975800"/>
                        <a:ext cx="7056784" cy="5405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083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n Thinking Final.ppt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16014</TotalTime>
  <Words>1006</Words>
  <Application>Microsoft Office PowerPoint</Application>
  <PresentationFormat>On-screen Show (4:3)</PresentationFormat>
  <Paragraphs>187</Paragraphs>
  <Slides>27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ＭＳ Ｐゴシック</vt:lpstr>
      <vt:lpstr>Book Antiqua</vt:lpstr>
      <vt:lpstr>Calibri</vt:lpstr>
      <vt:lpstr>Cambria Math</vt:lpstr>
      <vt:lpstr>Garamond</vt:lpstr>
      <vt:lpstr>Impact</vt:lpstr>
      <vt:lpstr>Lucida Calligraphy</vt:lpstr>
      <vt:lpstr>Monotype Sorts</vt:lpstr>
      <vt:lpstr>MS Reference Sans Serif</vt:lpstr>
      <vt:lpstr>Symbol</vt:lpstr>
      <vt:lpstr>Verdana</vt:lpstr>
      <vt:lpstr>Wingdings</vt:lpstr>
      <vt:lpstr>Lean Thinking Final.ppt</vt:lpstr>
      <vt:lpstr>1_Lean Thinking Final</vt:lpstr>
      <vt:lpstr>Lean Thinking Final</vt:lpstr>
      <vt:lpstr>2_Lean Thinking Final</vt:lpstr>
      <vt:lpstr>Equation</vt:lpstr>
      <vt:lpstr>Worksheet</vt:lpstr>
      <vt:lpstr>Microsoft Excel Worksheet</vt:lpstr>
      <vt:lpstr>Microsoft Equation 3.0</vt:lpstr>
      <vt:lpstr>Sampling and Confidence Interval</vt:lpstr>
      <vt:lpstr>Sampling</vt:lpstr>
      <vt:lpstr>Sampling from a Finite Population</vt:lpstr>
      <vt:lpstr>Sampling from an Infinite Population</vt:lpstr>
      <vt:lpstr>Sampling from an Infinite Population</vt:lpstr>
      <vt:lpstr>10 Samples of size 25</vt:lpstr>
      <vt:lpstr>Sampling from an Infinite Population</vt:lpstr>
      <vt:lpstr>Sampling from an Infinite Population</vt:lpstr>
      <vt:lpstr>Standard Deviation of ¯X for N=25 and N=50 </vt:lpstr>
      <vt:lpstr>Standard Deviation of ¯X for N=25 and N=50 </vt:lpstr>
      <vt:lpstr>Sampling from an Infinite Population</vt:lpstr>
      <vt:lpstr>Sampling from an Infinite Population</vt:lpstr>
      <vt:lpstr>Interval Estimation vs Point Estimation</vt:lpstr>
      <vt:lpstr>Relationship between μ and x</vt:lpstr>
      <vt:lpstr>Relationship between μ and x</vt:lpstr>
      <vt:lpstr>Relationship between μ and x</vt:lpstr>
      <vt:lpstr>Interval Estimation of a Population Mean:  is known </vt:lpstr>
      <vt:lpstr>3-Ways to Compute CI in Excel:  is known </vt:lpstr>
      <vt:lpstr>3-Ways to Compute CI in Excel:  is known </vt:lpstr>
      <vt:lpstr>Sampling Error</vt:lpstr>
      <vt:lpstr>PowerPoint Presentation</vt:lpstr>
      <vt:lpstr>PowerPoint Presentation</vt:lpstr>
      <vt:lpstr>Sample Size for an Interval Estimate of a Population Mean</vt:lpstr>
      <vt:lpstr>Interval Estimation of a Population Mean:   is unknown </vt:lpstr>
      <vt:lpstr>z and t: n=2, 10, 20</vt:lpstr>
      <vt:lpstr>Interval Estimation of a Population Mean:   Unknown</vt:lpstr>
      <vt:lpstr>Example:  Apartment Rents</vt:lpstr>
    </vt:vector>
  </TitlesOfParts>
  <Company>CSU, Northridge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376</cp:revision>
  <dcterms:created xsi:type="dcterms:W3CDTF">2008-11-22T01:06:20Z</dcterms:created>
  <dcterms:modified xsi:type="dcterms:W3CDTF">2016-01-10T23:00:03Z</dcterms:modified>
</cp:coreProperties>
</file>