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56" r:id="rId2"/>
    <p:sldId id="373" r:id="rId3"/>
    <p:sldId id="372" r:id="rId4"/>
    <p:sldId id="374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9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3BC9F49-16A7-47EE-A823-E182C58BD9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6834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4F7D0D-4CAE-4362-85E3-C8D3F8DA76C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0488" tIns="44450" rIns="90488" bIns="44450"/>
          <a:lstStyle/>
          <a:p>
            <a:pPr eaLnBrk="1" hangingPunct="1"/>
            <a:endParaRPr lang="en-US" smtClean="0"/>
          </a:p>
        </p:txBody>
      </p:sp>
      <p:sp>
        <p:nvSpPr>
          <p:cNvPr id="37892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3527219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8E89FA-EDC0-43A5-B5EA-B9AD28583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089A2-FE91-4956-AB3D-AFED5AB06E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34976-F8D1-4114-8AD1-EE1CCE41A3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8C567-7829-4870-8F14-3B5545F449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B31FA-5C72-4F67-9951-5B34DA8961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5557D-61D6-4503-BB69-87DF887F2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A54F32-95FE-42BE-AA8C-8CC06EA46A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21F20A-8DCF-45DF-AED1-CFA360D711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AC3823-39C8-4DC1-AEBA-8D26BF3758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64A21-F3E8-43F9-84B9-382809F7A8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6DF72-94C4-448D-A2E9-AEE14DBFA1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54C53-CE5A-4315-94FC-9B53F4A6BD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7418F-0DF5-483F-9EC4-5651DC2A83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99A25-B44D-4DDA-BB9B-45D33B1665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74DA422D-8300-44E0-815F-A774E583D8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Excel_97-2003_Worksheet2.xls"/><Relationship Id="rId13" Type="http://schemas.openxmlformats.org/officeDocument/2006/relationships/image" Target="../media/image4.wmf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.bin"/><Relationship Id="rId12" Type="http://schemas.openxmlformats.org/officeDocument/2006/relationships/oleObject" Target="../embeddings/oleObject4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11" Type="http://schemas.openxmlformats.org/officeDocument/2006/relationships/image" Target="../media/image3.wmf"/><Relationship Id="rId5" Type="http://schemas.openxmlformats.org/officeDocument/2006/relationships/oleObject" Target="../embeddings/Microsoft_Excel_97-2003_Worksheet1.xls"/><Relationship Id="rId10" Type="http://schemas.openxmlformats.org/officeDocument/2006/relationships/oleObject" Target="../embeddings/oleObject3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package" Target="../embeddings/Microsoft_Excel_Worksheet1.xlsx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Rectangle 2"/>
          <p:cNvSpPr>
            <a:spLocks noChangeArrowheads="1"/>
          </p:cNvSpPr>
          <p:nvPr/>
        </p:nvSpPr>
        <p:spPr bwMode="auto">
          <a:xfrm>
            <a:off x="1" y="0"/>
            <a:ext cx="9144000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ctr" eaLnBrk="0" hangingPunct="0"/>
            <a:r>
              <a:rPr lang="en-US" sz="3200" dirty="0">
                <a:latin typeface="Impact" pitchFamily="34" charset="0"/>
              </a:rPr>
              <a:t> </a:t>
            </a:r>
            <a:r>
              <a:rPr lang="en-US" sz="3200" dirty="0" smtClean="0">
                <a:latin typeface="Impact" pitchFamily="34" charset="0"/>
              </a:rPr>
              <a:t>Regression Problem 1</a:t>
            </a:r>
            <a:endParaRPr lang="en-US" sz="3200" dirty="0">
              <a:solidFill>
                <a:srgbClr val="0C8AD0"/>
              </a:solidFill>
              <a:latin typeface="Arial Narrow" pitchFamily="34" charset="0"/>
            </a:endParaRPr>
          </a:p>
        </p:txBody>
      </p:sp>
      <p:sp>
        <p:nvSpPr>
          <p:cNvPr id="10247" name="Line 3"/>
          <p:cNvSpPr>
            <a:spLocks noChangeShapeType="1"/>
          </p:cNvSpPr>
          <p:nvPr/>
        </p:nvSpPr>
        <p:spPr bwMode="auto">
          <a:xfrm>
            <a:off x="0" y="609600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32100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250825" y="3405188"/>
          <a:ext cx="8640763" cy="337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4" name="Worksheet" r:id="rId5" imgW="7629454" imgH="2981373" progId="Excel.Sheet.8">
                  <p:embed/>
                </p:oleObj>
              </mc:Choice>
              <mc:Fallback>
                <p:oleObj name="Worksheet" r:id="rId5" imgW="7629454" imgH="2981373" progId="Excel.Sheet.8">
                  <p:embed/>
                  <p:pic>
                    <p:nvPicPr>
                      <p:cNvPr id="0" name="Picture 3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3405188"/>
                        <a:ext cx="8640763" cy="3376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101" name="Object 5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81000" y="685800"/>
          <a:ext cx="1973263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5" name="Worksheet" r:id="rId8" imgW="1226953" imgH="1516523" progId="Excel.Sheet.8">
                  <p:embed/>
                </p:oleObj>
              </mc:Choice>
              <mc:Fallback>
                <p:oleObj name="Worksheet" r:id="rId8" imgW="1226953" imgH="1516523" progId="Excel.Sheet.8">
                  <p:embed/>
                  <p:pic>
                    <p:nvPicPr>
                      <p:cNvPr id="0" name="Picture 3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685800"/>
                        <a:ext cx="1973263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105" name="Object 9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895600" y="609600"/>
          <a:ext cx="3281363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6" name="Equation" r:id="rId10" imgW="1028700" imgH="228600" progId="Equation.3">
                  <p:embed/>
                </p:oleObj>
              </mc:Choice>
              <mc:Fallback>
                <p:oleObj name="Equation" r:id="rId10" imgW="1028700" imgH="228600" progId="Equation.3">
                  <p:embed/>
                  <p:pic>
                    <p:nvPicPr>
                      <p:cNvPr id="0" name="Picture 3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609600"/>
                        <a:ext cx="3281363" cy="728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2819400" y="1143000"/>
            <a:ext cx="6324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itchFamily="18" charset="0"/>
                <a:cs typeface="Times New Roman" pitchFamily="18" charset="0"/>
              </a:rPr>
              <a:t>What is your forecast fore the next period?</a:t>
            </a:r>
          </a:p>
          <a:p>
            <a:r>
              <a:rPr lang="en-US" sz="2400" dirty="0">
                <a:latin typeface="Book Antiqua" pitchFamily="18" charset="0"/>
                <a:cs typeface="Times New Roman" pitchFamily="18" charset="0"/>
              </a:rPr>
              <a:t>In which period are we?</a:t>
            </a:r>
          </a:p>
          <a:p>
            <a:r>
              <a:rPr lang="en-US" sz="2400" dirty="0">
                <a:latin typeface="Book Antiqua" pitchFamily="18" charset="0"/>
                <a:cs typeface="Times New Roman" pitchFamily="18" charset="0"/>
              </a:rPr>
              <a:t>7.</a:t>
            </a:r>
          </a:p>
          <a:p>
            <a:r>
              <a:rPr lang="en-US" sz="2400" dirty="0">
                <a:latin typeface="Book Antiqua" pitchFamily="18" charset="0"/>
                <a:cs typeface="Times New Roman" pitchFamily="18" charset="0"/>
              </a:rPr>
              <a:t>Next period is 8.</a:t>
            </a:r>
          </a:p>
        </p:txBody>
      </p:sp>
      <p:graphicFrame>
        <p:nvGraphicFramePr>
          <p:cNvPr id="4" name="Object 9"/>
          <p:cNvGraphicFramePr>
            <a:graphicFrameLocks noChangeAspect="1"/>
          </p:cNvGraphicFramePr>
          <p:nvPr/>
        </p:nvGraphicFramePr>
        <p:xfrm>
          <a:off x="3760788" y="2667000"/>
          <a:ext cx="5307012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7" name="Equation" r:id="rId12" imgW="1663700" imgH="228600" progId="Equation.3">
                  <p:embed/>
                </p:oleObj>
              </mc:Choice>
              <mc:Fallback>
                <p:oleObj name="Equation" r:id="rId12" imgW="1663700" imgH="228600" progId="Equation.3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0788" y="2667000"/>
                        <a:ext cx="5307012" cy="728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3200400" y="3352800"/>
            <a:ext cx="5562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Standard Deviation of Forecast = 2.09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2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2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 Box 6"/>
          <p:cNvSpPr txBox="1">
            <a:spLocks noChangeArrowheads="1"/>
          </p:cNvSpPr>
          <p:nvPr/>
        </p:nvSpPr>
        <p:spPr bwMode="auto">
          <a:xfrm>
            <a:off x="0" y="685800"/>
            <a:ext cx="9144000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01688" lvl="1" indent="-336550"/>
            <a:endParaRPr lang="en-US" sz="2400" dirty="0" smtClean="0">
              <a:latin typeface="Book Antiqua" pitchFamily="18" charset="0"/>
            </a:endParaRPr>
          </a:p>
          <a:p>
            <a:endParaRPr lang="en-US" sz="2400" dirty="0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0" y="609600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8580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Book Antiqua" pitchFamily="18" charset="0"/>
              </a:rPr>
              <a:t>Given the following regression report for the relationship between demand and time. (Demand is the dependent variable and Time is the independent variable)</a:t>
            </a:r>
          </a:p>
        </p:txBody>
      </p:sp>
      <p:sp>
        <p:nvSpPr>
          <p:cNvPr id="788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884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0498225"/>
              </p:ext>
            </p:extLst>
          </p:nvPr>
        </p:nvGraphicFramePr>
        <p:xfrm>
          <a:off x="3971848" y="1592996"/>
          <a:ext cx="5172152" cy="26203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50" name="Worksheet" r:id="rId4" imgW="4165600" imgH="2336800" progId="Excel.Sheet.12">
                  <p:embed/>
                </p:oleObj>
              </mc:Choice>
              <mc:Fallback>
                <p:oleObj name="Worksheet" r:id="rId4" imgW="4165600" imgH="2336800" progId="Excel.Sheet.12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1848" y="1592996"/>
                        <a:ext cx="5172152" cy="26203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1905000"/>
            <a:ext cx="39718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>
                <a:latin typeface="Book Antiqua" pitchFamily="18" charset="0"/>
              </a:rPr>
              <a:t>What is your forecast for the next period</a:t>
            </a:r>
            <a:r>
              <a:rPr lang="en-US" sz="2400" dirty="0" smtClean="0">
                <a:latin typeface="Book Antiqua" pitchFamily="18" charset="0"/>
              </a:rPr>
              <a:t>?</a:t>
            </a:r>
          </a:p>
          <a:p>
            <a:pPr lvl="0"/>
            <a:r>
              <a:rPr lang="en-US" sz="2400" dirty="0" smtClean="0">
                <a:latin typeface="Book Antiqua" pitchFamily="18" charset="0"/>
              </a:rPr>
              <a:t>52+10(20+1) = 262</a:t>
            </a:r>
            <a:endParaRPr lang="en-US" sz="2400" dirty="0" smtClean="0">
              <a:latin typeface="Book Antiqua" pitchFamily="18" charset="0"/>
            </a:endParaRPr>
          </a:p>
          <a:p>
            <a:pPr lvl="0"/>
            <a:r>
              <a:rPr lang="en-US" sz="2400" dirty="0" smtClean="0">
                <a:latin typeface="Book Antiqua" pitchFamily="18" charset="0"/>
              </a:rPr>
              <a:t>What is the standard deviation of your forecast for the next period</a:t>
            </a:r>
            <a:r>
              <a:rPr lang="en-US" sz="2400" dirty="0" smtClean="0">
                <a:latin typeface="Book Antiqua" pitchFamily="18" charset="0"/>
              </a:rPr>
              <a:t>? </a:t>
            </a:r>
            <a:r>
              <a:rPr lang="en-US" sz="2400" dirty="0" smtClean="0">
                <a:latin typeface="Book Antiqua" pitchFamily="18" charset="0"/>
              </a:rPr>
              <a:t>15.05</a:t>
            </a:r>
            <a:endParaRPr lang="en-US" sz="2400" dirty="0" smtClean="0">
              <a:latin typeface="Book Antiqua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32982" y="4315681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>
                <a:latin typeface="Book Antiqua" pitchFamily="18" charset="0"/>
              </a:rPr>
              <a:t>Is there a strong </a:t>
            </a:r>
            <a:r>
              <a:rPr lang="en-US" sz="2400" dirty="0" smtClean="0">
                <a:latin typeface="Book Antiqua" pitchFamily="18" charset="0"/>
              </a:rPr>
              <a:t>relationship </a:t>
            </a:r>
            <a:r>
              <a:rPr lang="en-US" sz="2400" dirty="0" smtClean="0">
                <a:latin typeface="Book Antiqua" pitchFamily="18" charset="0"/>
              </a:rPr>
              <a:t>between the dependent and the independent variables</a:t>
            </a:r>
            <a:r>
              <a:rPr lang="en-US" sz="2400" dirty="0" smtClean="0">
                <a:latin typeface="Book Antiqua" pitchFamily="18" charset="0"/>
              </a:rPr>
              <a:t>?</a:t>
            </a:r>
          </a:p>
          <a:p>
            <a:pPr lvl="0"/>
            <a:r>
              <a:rPr lang="en-US" sz="2400" dirty="0" smtClean="0">
                <a:latin typeface="Book Antiqua" pitchFamily="18" charset="0"/>
              </a:rPr>
              <a:t>Yes R-Square (Coefficient of Determination) id 0.95, Multiple R (Correlation Coefficient) is 0.97, p-value is very small</a:t>
            </a:r>
            <a:endParaRPr lang="en-US" sz="2400" dirty="0" smtClean="0">
              <a:latin typeface="Book Antiqua" pitchFamily="18" charset="0"/>
            </a:endParaRPr>
          </a:p>
          <a:p>
            <a:pPr lvl="0"/>
            <a:r>
              <a:rPr lang="en-US" sz="2400" dirty="0" smtClean="0">
                <a:latin typeface="Book Antiqua" pitchFamily="18" charset="0"/>
              </a:rPr>
              <a:t>Is the relationship positive or negative</a:t>
            </a:r>
            <a:r>
              <a:rPr lang="en-US" sz="2400" dirty="0" smtClean="0">
                <a:latin typeface="Book Antiqua" pitchFamily="18" charset="0"/>
              </a:rPr>
              <a:t>?</a:t>
            </a:r>
          </a:p>
          <a:p>
            <a:pPr lvl="0"/>
            <a:r>
              <a:rPr lang="en-US" sz="2400" dirty="0" smtClean="0">
                <a:latin typeface="Book Antiqua" pitchFamily="18" charset="0"/>
              </a:rPr>
              <a:t>Positive. We can check it by Multiple R being + or </a:t>
            </a:r>
            <a:r>
              <a:rPr lang="en-US" sz="2400" smtClean="0">
                <a:latin typeface="Book Antiqua" pitchFamily="18" charset="0"/>
              </a:rPr>
              <a:t>b1 being +</a:t>
            </a:r>
            <a:endParaRPr lang="en-US" sz="2400" dirty="0" smtClean="0">
              <a:latin typeface="Book Antiqua" pitchFamily="18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" y="0"/>
            <a:ext cx="9144000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ctr" eaLnBrk="0" hangingPunct="0"/>
            <a:r>
              <a:rPr lang="en-US" sz="3200" dirty="0">
                <a:latin typeface="Impact" pitchFamily="34" charset="0"/>
              </a:rPr>
              <a:t> </a:t>
            </a:r>
            <a:r>
              <a:rPr lang="en-US" sz="3200" dirty="0" smtClean="0">
                <a:latin typeface="Impact" pitchFamily="34" charset="0"/>
              </a:rPr>
              <a:t>Regression Problem 2</a:t>
            </a:r>
            <a:endParaRPr lang="en-US" sz="3200" dirty="0">
              <a:solidFill>
                <a:srgbClr val="0C8AD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3200" dirty="0" smtClean="0">
                <a:latin typeface="Impact" pitchFamily="34" charset="0"/>
              </a:rPr>
              <a:t>Short Questions 1-2 </a:t>
            </a:r>
            <a:endParaRPr lang="en-US" sz="3200" dirty="0">
              <a:latin typeface="Impact" pitchFamily="34" charset="0"/>
            </a:endParaRPr>
          </a:p>
        </p:txBody>
      </p:sp>
      <p:sp>
        <p:nvSpPr>
          <p:cNvPr id="23556" name="Text Box 6"/>
          <p:cNvSpPr txBox="1">
            <a:spLocks noChangeArrowheads="1"/>
          </p:cNvSpPr>
          <p:nvPr/>
        </p:nvSpPr>
        <p:spPr bwMode="auto">
          <a:xfrm>
            <a:off x="0" y="685800"/>
            <a:ext cx="9144000" cy="674030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en-US" sz="2400" dirty="0" smtClean="0">
                <a:latin typeface="Book Antiqua" pitchFamily="18" charset="0"/>
              </a:rPr>
              <a:t>1. If the coefficient of determination between interest rate (x) and residential real estate prices (y) is 0.85, this means that:</a:t>
            </a:r>
          </a:p>
          <a:p>
            <a:pPr marL="801688" lvl="1" indent="-336550"/>
            <a:r>
              <a:rPr lang="en-US" sz="2400" dirty="0" smtClean="0">
                <a:latin typeface="Book Antiqua" pitchFamily="18" charset="0"/>
              </a:rPr>
              <a:t>A) 85% of the y values are positive</a:t>
            </a:r>
          </a:p>
          <a:p>
            <a:pPr marL="801688" lvl="1" indent="-336550"/>
            <a:r>
              <a:rPr lang="en-US" sz="2400" dirty="0" smtClean="0">
                <a:latin typeface="Book Antiqua" pitchFamily="18" charset="0"/>
              </a:rPr>
              <a:t>B) 85% of the variation in y can be explained by the variation in x</a:t>
            </a:r>
          </a:p>
          <a:p>
            <a:pPr marL="801688" lvl="1" indent="-336550"/>
            <a:r>
              <a:rPr lang="en-US" sz="2400" dirty="0" smtClean="0">
                <a:latin typeface="Book Antiqua" pitchFamily="18" charset="0"/>
              </a:rPr>
              <a:t>C) 85% of the x values are equal</a:t>
            </a:r>
          </a:p>
          <a:p>
            <a:pPr marL="801688" lvl="1" indent="-336550"/>
            <a:r>
              <a:rPr lang="en-US" sz="2400" dirty="0" smtClean="0">
                <a:latin typeface="Book Antiqua" pitchFamily="18" charset="0"/>
              </a:rPr>
              <a:t>D) 85% of the variation in x can be explained by the variation in y</a:t>
            </a:r>
          </a:p>
          <a:p>
            <a:pPr marL="801688" lvl="1" indent="-336550"/>
            <a:r>
              <a:rPr lang="en-US" sz="2400" dirty="0" smtClean="0">
                <a:latin typeface="Book Antiqua" pitchFamily="18" charset="0"/>
              </a:rPr>
              <a:t>E) none of the above</a:t>
            </a:r>
          </a:p>
          <a:p>
            <a:endParaRPr lang="en-US" sz="1000" dirty="0" smtClean="0">
              <a:latin typeface="Book Antiqua" pitchFamily="18" charset="0"/>
            </a:endParaRPr>
          </a:p>
          <a:p>
            <a:pPr lvl="0"/>
            <a:r>
              <a:rPr lang="en-US" sz="2400" dirty="0" smtClean="0">
                <a:latin typeface="Book Antiqua" pitchFamily="18" charset="0"/>
              </a:rPr>
              <a:t>2. Which value of the coefficient of correlation (r) indicates a stronger correlation than 0.7?</a:t>
            </a:r>
          </a:p>
          <a:p>
            <a:pPr lvl="1"/>
            <a:r>
              <a:rPr lang="en-US" sz="2400" dirty="0" smtClean="0">
                <a:latin typeface="Book Antiqua" pitchFamily="18" charset="0"/>
              </a:rPr>
              <a:t>A) 0.6</a:t>
            </a:r>
          </a:p>
          <a:p>
            <a:pPr lvl="1"/>
            <a:r>
              <a:rPr lang="en-US" sz="2400" dirty="0" smtClean="0">
                <a:latin typeface="Book Antiqua" pitchFamily="18" charset="0"/>
              </a:rPr>
              <a:t>B) -0.9</a:t>
            </a:r>
          </a:p>
          <a:p>
            <a:pPr lvl="1"/>
            <a:r>
              <a:rPr lang="en-US" sz="2400" dirty="0" smtClean="0">
                <a:latin typeface="Book Antiqua" pitchFamily="18" charset="0"/>
              </a:rPr>
              <a:t>C) 0.4</a:t>
            </a:r>
          </a:p>
          <a:p>
            <a:pPr lvl="1"/>
            <a:r>
              <a:rPr lang="en-US" sz="2400" dirty="0" smtClean="0">
                <a:latin typeface="Book Antiqua" pitchFamily="18" charset="0"/>
              </a:rPr>
              <a:t>D) -0.5</a:t>
            </a:r>
          </a:p>
          <a:p>
            <a:pPr lvl="1"/>
            <a:r>
              <a:rPr lang="en-US" sz="2400" dirty="0" smtClean="0">
                <a:latin typeface="Book Antiqua" pitchFamily="18" charset="0"/>
              </a:rPr>
              <a:t>E) none of the above</a:t>
            </a:r>
          </a:p>
          <a:p>
            <a:endParaRPr lang="en-US" sz="2400" dirty="0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0" y="609600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235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235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35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235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 Box 6"/>
          <p:cNvSpPr txBox="1">
            <a:spLocks noChangeArrowheads="1"/>
          </p:cNvSpPr>
          <p:nvPr/>
        </p:nvSpPr>
        <p:spPr bwMode="auto">
          <a:xfrm>
            <a:off x="0" y="685800"/>
            <a:ext cx="9144000" cy="2308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Book Antiqua" pitchFamily="18" charset="0"/>
              </a:rPr>
              <a:t>3. In a good regression we expect</a:t>
            </a:r>
          </a:p>
          <a:p>
            <a:pPr marL="914400" lvl="1" indent="-457200">
              <a:buAutoNum type="alphaUcParenR"/>
            </a:pPr>
            <a:r>
              <a:rPr lang="en-US" sz="2400" i="1" dirty="0" smtClean="0">
                <a:latin typeface="Book Antiqua" pitchFamily="18" charset="0"/>
              </a:rPr>
              <a:t>P-value</a:t>
            </a:r>
            <a:r>
              <a:rPr lang="en-US" sz="2400" dirty="0" smtClean="0">
                <a:latin typeface="Book Antiqua" pitchFamily="18" charset="0"/>
              </a:rPr>
              <a:t> to be high and </a:t>
            </a:r>
            <a:r>
              <a:rPr lang="en-US" sz="2400" i="1" dirty="0" smtClean="0">
                <a:latin typeface="Book Antiqua" pitchFamily="18" charset="0"/>
              </a:rPr>
              <a:t>R-square</a:t>
            </a:r>
            <a:r>
              <a:rPr lang="en-US" sz="2400" dirty="0" smtClean="0">
                <a:latin typeface="Book Antiqua" pitchFamily="18" charset="0"/>
              </a:rPr>
              <a:t> to be high</a:t>
            </a:r>
          </a:p>
          <a:p>
            <a:pPr marL="914400" lvl="1" indent="-457200">
              <a:buAutoNum type="alphaUcParenR"/>
            </a:pPr>
            <a:r>
              <a:rPr lang="en-US" sz="2400" i="1" dirty="0" smtClean="0">
                <a:latin typeface="Book Antiqua" pitchFamily="18" charset="0"/>
              </a:rPr>
              <a:t>P-value</a:t>
            </a:r>
            <a:r>
              <a:rPr lang="en-US" sz="2400" dirty="0" smtClean="0">
                <a:latin typeface="Book Antiqua" pitchFamily="18" charset="0"/>
              </a:rPr>
              <a:t> to be low and </a:t>
            </a:r>
            <a:r>
              <a:rPr lang="en-US" sz="2400" i="1" dirty="0" smtClean="0">
                <a:latin typeface="Book Antiqua" pitchFamily="18" charset="0"/>
              </a:rPr>
              <a:t>R-square</a:t>
            </a:r>
            <a:r>
              <a:rPr lang="en-US" sz="2400" dirty="0" smtClean="0">
                <a:latin typeface="Book Antiqua" pitchFamily="18" charset="0"/>
              </a:rPr>
              <a:t> to be low</a:t>
            </a:r>
          </a:p>
          <a:p>
            <a:pPr marL="914400" lvl="1" indent="-457200">
              <a:buAutoNum type="alphaUcParenR"/>
            </a:pPr>
            <a:r>
              <a:rPr lang="en-US" sz="2400" i="1" dirty="0" smtClean="0">
                <a:latin typeface="Book Antiqua" pitchFamily="18" charset="0"/>
              </a:rPr>
              <a:t>P-value</a:t>
            </a:r>
            <a:r>
              <a:rPr lang="en-US" sz="2400" dirty="0" smtClean="0">
                <a:latin typeface="Book Antiqua" pitchFamily="18" charset="0"/>
              </a:rPr>
              <a:t> to be low and </a:t>
            </a:r>
            <a:r>
              <a:rPr lang="en-US" sz="2400" i="1" dirty="0" smtClean="0">
                <a:latin typeface="Book Antiqua" pitchFamily="18" charset="0"/>
              </a:rPr>
              <a:t>R-square</a:t>
            </a:r>
            <a:r>
              <a:rPr lang="en-US" sz="2400" dirty="0" smtClean="0">
                <a:latin typeface="Book Antiqua" pitchFamily="18" charset="0"/>
              </a:rPr>
              <a:t> to be high</a:t>
            </a:r>
          </a:p>
          <a:p>
            <a:pPr marL="914400" lvl="1" indent="-457200">
              <a:buAutoNum type="alphaUcParenR"/>
            </a:pPr>
            <a:r>
              <a:rPr lang="en-US" sz="2400" i="1" dirty="0" smtClean="0">
                <a:latin typeface="Book Antiqua" pitchFamily="18" charset="0"/>
              </a:rPr>
              <a:t>P-value</a:t>
            </a:r>
            <a:r>
              <a:rPr lang="en-US" sz="2400" dirty="0" smtClean="0">
                <a:latin typeface="Book Antiqua" pitchFamily="18" charset="0"/>
              </a:rPr>
              <a:t> to be high and </a:t>
            </a:r>
            <a:r>
              <a:rPr lang="en-US" sz="2400" i="1" dirty="0" smtClean="0">
                <a:latin typeface="Book Antiqua" pitchFamily="18" charset="0"/>
              </a:rPr>
              <a:t>R-square</a:t>
            </a:r>
            <a:r>
              <a:rPr lang="en-US" sz="2400" dirty="0" smtClean="0">
                <a:latin typeface="Book Antiqua" pitchFamily="18" charset="0"/>
              </a:rPr>
              <a:t> to be low</a:t>
            </a:r>
          </a:p>
          <a:p>
            <a:pPr marL="914400" lvl="1" indent="-457200">
              <a:buAutoNum type="alphaUcParenR"/>
            </a:pPr>
            <a:r>
              <a:rPr lang="en-US" sz="2400" dirty="0" smtClean="0">
                <a:latin typeface="Book Antiqua" pitchFamily="18" charset="0"/>
              </a:rPr>
              <a:t>none of the answers</a:t>
            </a:r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0" y="609600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3200" dirty="0" smtClean="0">
                <a:latin typeface="Impact" pitchFamily="34" charset="0"/>
              </a:rPr>
              <a:t>Short Questions 3-4 </a:t>
            </a:r>
            <a:endParaRPr lang="en-US" sz="3200" dirty="0">
              <a:latin typeface="Impact" pitchFamily="34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0" y="3505200"/>
            <a:ext cx="9144000" cy="415498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Book Antiqua" pitchFamily="18" charset="0"/>
              </a:rPr>
              <a:t>4. Discuss the relationship between MAD in moving average and exponential smoothing and Standard Error in regression.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Book Antiqua" pitchFamily="18" charset="0"/>
              </a:rPr>
              <a:t>Standard Error </a:t>
            </a:r>
            <a:r>
              <a:rPr lang="en-US" sz="2400" dirty="0" smtClean="0">
                <a:latin typeface="Book Antiqua" pitchFamily="18" charset="0"/>
              </a:rPr>
              <a:t>in regression is an estimate of the </a:t>
            </a:r>
            <a:r>
              <a:rPr lang="en-US" sz="2400" dirty="0" smtClean="0">
                <a:solidFill>
                  <a:srgbClr val="00B050"/>
                </a:solidFill>
                <a:latin typeface="Book Antiqua" pitchFamily="18" charset="0"/>
              </a:rPr>
              <a:t>Standard Deviation of the Forecast</a:t>
            </a:r>
            <a:r>
              <a:rPr lang="en-US" sz="2400" dirty="0" smtClean="0">
                <a:latin typeface="Book Antiqua" pitchFamily="18" charset="0"/>
              </a:rPr>
              <a:t>. </a:t>
            </a:r>
          </a:p>
          <a:p>
            <a:r>
              <a:rPr lang="en-US" sz="2400" dirty="0" smtClean="0">
                <a:solidFill>
                  <a:srgbClr val="00B050"/>
                </a:solidFill>
                <a:latin typeface="Book Antiqua" pitchFamily="18" charset="0"/>
              </a:rPr>
              <a:t>Standard Deviation of the Forecast = </a:t>
            </a:r>
            <a:r>
              <a:rPr lang="en-US" sz="2400" dirty="0" smtClean="0">
                <a:solidFill>
                  <a:srgbClr val="FF0000"/>
                </a:solidFill>
                <a:latin typeface="Book Antiqua" pitchFamily="18" charset="0"/>
              </a:rPr>
              <a:t>Standard Error  </a:t>
            </a:r>
            <a:endParaRPr lang="en-US" sz="2400" dirty="0" smtClean="0">
              <a:latin typeface="Book Antiqua" pitchFamily="18" charset="0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Book Antiqua" pitchFamily="18" charset="0"/>
              </a:rPr>
              <a:t>MAD</a:t>
            </a:r>
            <a:r>
              <a:rPr lang="en-US" sz="2400" dirty="0" smtClean="0">
                <a:latin typeface="Book Antiqua" pitchFamily="18" charset="0"/>
              </a:rPr>
              <a:t> in moving average and exponential smoothing is an estimate of the </a:t>
            </a:r>
            <a:r>
              <a:rPr lang="en-US" sz="2400" dirty="0" smtClean="0">
                <a:solidFill>
                  <a:srgbClr val="00B050"/>
                </a:solidFill>
                <a:latin typeface="Book Antiqua" pitchFamily="18" charset="0"/>
              </a:rPr>
              <a:t>Standard Deviation of the Forecast</a:t>
            </a:r>
            <a:r>
              <a:rPr lang="en-US" sz="2400" dirty="0" smtClean="0">
                <a:latin typeface="Book Antiqua" pitchFamily="18" charset="0"/>
              </a:rPr>
              <a:t>.</a:t>
            </a:r>
          </a:p>
          <a:p>
            <a:r>
              <a:rPr lang="en-US" sz="2400" dirty="0" smtClean="0">
                <a:solidFill>
                  <a:srgbClr val="00B050"/>
                </a:solidFill>
                <a:latin typeface="Book Antiqua" pitchFamily="18" charset="0"/>
              </a:rPr>
              <a:t>Standard Deviation of the Forecast = </a:t>
            </a:r>
            <a:r>
              <a:rPr lang="en-US" sz="2400" dirty="0" smtClean="0">
                <a:solidFill>
                  <a:srgbClr val="FF0000"/>
                </a:solidFill>
                <a:latin typeface="Book Antiqua" pitchFamily="18" charset="0"/>
              </a:rPr>
              <a:t>1.25MAD</a:t>
            </a:r>
            <a:endParaRPr lang="en-US" sz="2400" dirty="0" smtClean="0">
              <a:latin typeface="Book Antiqua" pitchFamily="18" charset="0"/>
            </a:endParaRPr>
          </a:p>
          <a:p>
            <a:endParaRPr lang="en-US" sz="2400" dirty="0" smtClean="0">
              <a:latin typeface="Book Antiqua" pitchFamily="18" charset="0"/>
            </a:endParaRPr>
          </a:p>
          <a:p>
            <a:endParaRPr lang="en-US" sz="2400" dirty="0" smtClean="0">
              <a:latin typeface="Book Antiqua" pitchFamily="18" charset="0"/>
            </a:endParaRPr>
          </a:p>
          <a:p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1368</TotalTime>
  <Words>396</Words>
  <Application>Microsoft Office PowerPoint</Application>
  <PresentationFormat>On-screen Show (4:3)</PresentationFormat>
  <Paragraphs>43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Arial Narrow</vt:lpstr>
      <vt:lpstr>Book Antiqua</vt:lpstr>
      <vt:lpstr>Impact</vt:lpstr>
      <vt:lpstr>Times New Roman</vt:lpstr>
      <vt:lpstr>Default Design</vt:lpstr>
      <vt:lpstr>Worksheet</vt:lpstr>
      <vt:lpstr>Equation</vt:lpstr>
      <vt:lpstr>PowerPoint Presentation</vt:lpstr>
      <vt:lpstr>PowerPoint Presentation</vt:lpstr>
      <vt:lpstr>PowerPoint Presentation</vt:lpstr>
      <vt:lpstr>PowerPoint Presentation</vt:lpstr>
    </vt:vector>
  </TitlesOfParts>
  <Company>CSU, Northridge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Asef-Vaziri</dc:creator>
  <cp:lastModifiedBy>Asef-Vaziri, Ardavan</cp:lastModifiedBy>
  <cp:revision>100</cp:revision>
  <dcterms:created xsi:type="dcterms:W3CDTF">2003-09-15T17:59:01Z</dcterms:created>
  <dcterms:modified xsi:type="dcterms:W3CDTF">2015-09-24T19:27:08Z</dcterms:modified>
</cp:coreProperties>
</file>