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83" r:id="rId2"/>
    <p:sldId id="401" r:id="rId3"/>
    <p:sldId id="402" r:id="rId4"/>
    <p:sldId id="439" r:id="rId5"/>
    <p:sldId id="312" r:id="rId6"/>
    <p:sldId id="425" r:id="rId7"/>
    <p:sldId id="426" r:id="rId8"/>
    <p:sldId id="427" r:id="rId9"/>
    <p:sldId id="441" r:id="rId10"/>
    <p:sldId id="442" r:id="rId11"/>
    <p:sldId id="429" r:id="rId12"/>
    <p:sldId id="445" r:id="rId13"/>
    <p:sldId id="446" r:id="rId14"/>
    <p:sldId id="447" r:id="rId15"/>
    <p:sldId id="448" r:id="rId16"/>
    <p:sldId id="443" r:id="rId17"/>
    <p:sldId id="444" r:id="rId18"/>
    <p:sldId id="430" r:id="rId19"/>
    <p:sldId id="431" r:id="rId2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800000"/>
    <a:srgbClr val="000000"/>
    <a:srgbClr val="A50021"/>
    <a:srgbClr val="990000"/>
    <a:srgbClr val="CC00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835" autoAdjust="0"/>
    <p:restoredTop sz="94660"/>
  </p:normalViewPr>
  <p:slideViewPr>
    <p:cSldViewPr>
      <p:cViewPr varScale="1">
        <p:scale>
          <a:sx n="135" d="100"/>
          <a:sy n="135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04"/>
      </p:cViewPr>
      <p:guideLst>
        <p:guide orient="horz" pos="2169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85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7850"/>
            <a:ext cx="509587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fld id="{43760073-DBF3-49ED-9FDB-CBE403F18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0" y="34290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Chapter 00</a:t>
            </a:r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8632423F-F283-42F2-868C-C31421E2FFA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0"/>
            <a:ext cx="21526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055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A8976FE6-B4FC-49AF-8694-826238651C0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9A954316-3594-4392-B376-3AC7077A6B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1066800"/>
            <a:ext cx="40767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3505200"/>
            <a:ext cx="40767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A96FDC4-DBBF-44C0-910E-8FB38F8C23E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buClr>
                <a:schemeClr val="bg2">
                  <a:lumMod val="75000"/>
                </a:schemeClr>
              </a:buClr>
              <a:buFont typeface="Wingdings" pitchFamily="2" charset="2"/>
              <a:buChar char="w"/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buClr>
                <a:schemeClr val="bg2">
                  <a:lumMod val="75000"/>
                </a:schemeClr>
              </a:buClr>
              <a:buSzPct val="110000"/>
              <a:buFont typeface="Symbol" pitchFamily="18" charset="2"/>
              <a:buChar char=""/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5EA59BA-2423-464D-97A4-50402C8A2F0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C456967-94E0-4CDD-9982-4B274097739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 userDrawn="1"/>
        </p:nvSpPr>
        <p:spPr bwMode="auto">
          <a:xfrm>
            <a:off x="6477000" y="65532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dirty="0" smtClean="0"/>
            </a:lvl1pPr>
          </a:lstStyle>
          <a:p>
            <a:pPr algn="r" eaLnBrk="0" hangingPunct="0">
              <a:defRPr/>
            </a:pPr>
            <a:r>
              <a:rPr lang="en-US" sz="1200">
                <a:solidFill>
                  <a:srgbClr val="A50021"/>
                </a:solidFill>
                <a:latin typeface="+mj-lt"/>
              </a:rPr>
              <a:t>Trend and Seasonality: Adaptive -</a:t>
            </a:r>
            <a:fld id="{EF9D5C61-7C84-40CC-873E-A7F719A14078}" type="slidenum">
              <a:rPr lang="en-US" sz="1200">
                <a:solidFill>
                  <a:srgbClr val="A50021"/>
                </a:solidFill>
                <a:latin typeface="+mj-lt"/>
              </a:rPr>
              <a:pPr algn="r" eaLnBrk="0" hangingPunct="0">
                <a:defRPr/>
              </a:pPr>
              <a:t>‹#›</a:t>
            </a:fld>
            <a:endParaRPr lang="en-US" sz="1400">
              <a:solidFill>
                <a:srgbClr val="A5002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0668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63180559-30D1-4627-9859-12A7D389151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D774C6D1-3813-4E84-AF65-E82E476069A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303F9C45-72B7-45FB-BEFD-331A35B5F9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FA661CE-6C8A-41B5-A6F1-16EA4497E5A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DA9708B-BA54-4AAE-8FB4-04646B9EF95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47700"/>
            <a:ext cx="7686675" cy="158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848600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305800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5532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Trend and Seasonality Adjusted: Adaptive -</a:t>
            </a:r>
            <a:fld id="{141369FA-3810-47BF-82AB-12D83851FC3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457325" y="6553200"/>
            <a:ext cx="7686675" cy="1588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65532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 algn="l">
              <a:defRPr/>
            </a:pPr>
            <a:r>
              <a:rPr lang="en-US" dirty="0" err="1" smtClean="0"/>
              <a:t>Ardavan</a:t>
            </a:r>
            <a:r>
              <a:rPr lang="en-US" dirty="0" smtClean="0"/>
              <a:t> </a:t>
            </a:r>
            <a:r>
              <a:rPr lang="en-US" dirty="0" err="1" smtClean="0"/>
              <a:t>Asef-Vaziri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Wingdings" pitchFamily="2" charset="2"/>
        <a:buChar char="v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pitchFamily="2" charset="2"/>
        <a:buChar char="u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5.xls"/><Relationship Id="rId4" Type="http://schemas.openxmlformats.org/officeDocument/2006/relationships/oleObject" Target="../embeddings/Microsoft_Office_Excel_97-2003_Worksheet4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Excel_Worksheet1.xls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a2035\Desktop\NewDesktop\Courses\CourseBase\Forecasting\Trend&amp;Season.xlsx!SeasIndexStat!R1C1:R17C5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a2035\Desktop\NewDesktop\Courses\CourseBase\Forecasting\Trend&amp;Season.xlsx!Trend&amp;Season!R2C1:R4C6" TargetMode="External"/><Relationship Id="rId7" Type="http://schemas.openxmlformats.org/officeDocument/2006/relationships/oleObject" Target="file:///C:\Documents%20and%20Settings\aa2035\Desktop\NewDesktop\Courses\CourseBase\Forecasting\Trend&amp;Season.xlsx!Trend&amp;Season!R2C15:R8C20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file:///C:\Documents%20and%20Settings\aa2035\Desktop\NewDesktop\Courses\CourseBase\Forecasting\Trend&amp;Season.xlsx!Trend&amp;Season!R16C8:R19C11" TargetMode="External"/><Relationship Id="rId5" Type="http://schemas.openxmlformats.org/officeDocument/2006/relationships/oleObject" Target="file:///C:\Documents%20and%20Settings\aa2035\Desktop\NewDesktop\Courses\CourseBase\Forecasting\Trend&amp;Season.xlsx!Trend&amp;Season!R2C8:R5C13" TargetMode="Externa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a2035\Desktop\NewDesktop\Courses\CourseBase\Forecasting\Trend&amp;Season.xlsx!Trend&amp;Season!R16C15:R19C18" TargetMode="External"/><Relationship Id="rId7" Type="http://schemas.openxmlformats.org/officeDocument/2006/relationships/oleObject" Target="file:///C:\Documents%20and%20Settings\aa2035\Desktop\NewDesktop\Courses\CourseBase\Forecasting\Trend&amp;Season.xlsx!Trend&amp;Season!R16C29:R19C3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file:///C:\Documents%20and%20Settings\aa2035\Desktop\NewDesktop\Courses\CourseBase\Forecasting\Trend&amp;Season.xlsx!Trend&amp;Season!R3C29:R8C34" TargetMode="External"/><Relationship Id="rId5" Type="http://schemas.openxmlformats.org/officeDocument/2006/relationships/oleObject" Target="file:///C:\Documents%20and%20Settings\aa2035\Desktop\NewDesktop\Courses\CourseBase\Forecasting\Trend&amp;Season.xlsx!Trend&amp;Season!R16C22:R19C25" TargetMode="External"/><Relationship Id="rId4" Type="http://schemas.openxmlformats.org/officeDocument/2006/relationships/oleObject" Target="file:///C:\Documents%20and%20Settings\aa2035\Desktop\NewDesktop\Courses\CourseBase\Forecasting\Trend&amp;Season.xlsx!Trend&amp;Season!R2C22:R7C2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Microsoft_Office_Excel_97-2003_Worksheet2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smtClean="0"/>
              <a:t>Chapter 7</a:t>
            </a:r>
            <a:br>
              <a:rPr lang="en-US" b="0" smtClean="0"/>
            </a:br>
            <a:r>
              <a:rPr lang="en-US" b="0" smtClean="0"/>
              <a:t>Demand Forecasting</a:t>
            </a:r>
            <a:br>
              <a:rPr lang="en-US" b="0" smtClean="0"/>
            </a:br>
            <a:r>
              <a:rPr lang="en-US" b="0" smtClean="0"/>
              <a:t>in a Supply Chain</a:t>
            </a:r>
            <a:endParaRPr lang="en-US" smtClean="0"/>
          </a:p>
        </p:txBody>
      </p:sp>
      <p:sp>
        <p:nvSpPr>
          <p:cNvPr id="25603" name="Rectangle 2053"/>
          <p:cNvSpPr>
            <a:spLocks noChangeArrowheads="1"/>
          </p:cNvSpPr>
          <p:nvPr/>
        </p:nvSpPr>
        <p:spPr bwMode="auto">
          <a:xfrm>
            <a:off x="0" y="-76200"/>
            <a:ext cx="9245600" cy="7010400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Forecasting </a:t>
            </a:r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-5</a:t>
            </a:r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Adaptive Trend and Seasonality Adjusted 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References: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Supply Chain Management;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USC Marshall School of Business Lecture Notes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67A9A0FD-8964-4C70-9DBC-10E3F949D05E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L1 = </a:t>
            </a:r>
            <a:r>
              <a:rPr lang="en-US" dirty="0" smtClean="0"/>
              <a:t>18769, T1 = 485, S2 = 0.68, D2 = 13000.</a:t>
            </a:r>
          </a:p>
          <a:p>
            <a:pPr>
              <a:buNone/>
            </a:pPr>
            <a:r>
              <a:rPr lang="en-US" dirty="0" smtClean="0"/>
              <a:t>L2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0.1</a:t>
            </a:r>
            <a:r>
              <a:rPr lang="en-US" dirty="0" smtClean="0">
                <a:solidFill>
                  <a:srgbClr val="00B050"/>
                </a:solidFill>
              </a:rPr>
              <a:t>(D2/S2)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0.9</a:t>
            </a:r>
            <a:r>
              <a:rPr lang="en-US" dirty="0" smtClean="0">
                <a:solidFill>
                  <a:srgbClr val="C00000"/>
                </a:solidFill>
              </a:rPr>
              <a:t>(L1+T1)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D2/S2 = 13000/0.68 = 19118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L1+T1 = 18769+485 = 19254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L2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0.1</a:t>
            </a:r>
            <a:r>
              <a:rPr lang="en-US" dirty="0" smtClean="0">
                <a:solidFill>
                  <a:srgbClr val="00B050"/>
                </a:solidFill>
              </a:rPr>
              <a:t>(19118)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0.9</a:t>
            </a:r>
            <a:r>
              <a:rPr lang="en-US" dirty="0" smtClean="0">
                <a:solidFill>
                  <a:srgbClr val="C00000"/>
                </a:solidFill>
              </a:rPr>
              <a:t>(19254)  = </a:t>
            </a:r>
            <a:r>
              <a:rPr lang="en-US" dirty="0" smtClean="0"/>
              <a:t>19240</a:t>
            </a:r>
          </a:p>
          <a:p>
            <a:pPr>
              <a:buNone/>
            </a:pPr>
            <a:r>
              <a:rPr lang="en-US" dirty="0" smtClean="0"/>
              <a:t>T2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0.2</a:t>
            </a:r>
            <a:r>
              <a:rPr lang="en-US" dirty="0" smtClean="0">
                <a:solidFill>
                  <a:srgbClr val="00B050"/>
                </a:solidFill>
              </a:rPr>
              <a:t>(L2-L1)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0.8</a:t>
            </a:r>
            <a:r>
              <a:rPr lang="en-US" dirty="0" smtClean="0">
                <a:solidFill>
                  <a:srgbClr val="C00000"/>
                </a:solidFill>
              </a:rPr>
              <a:t>(T1)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T1 = (0.2</a:t>
            </a:r>
            <a:r>
              <a:rPr lang="en-US" dirty="0" smtClean="0"/>
              <a:t>)(19240-18769)+(</a:t>
            </a:r>
            <a:r>
              <a:rPr lang="en-US" dirty="0" smtClean="0"/>
              <a:t>0.8</a:t>
            </a:r>
            <a:r>
              <a:rPr lang="en-US" dirty="0" smtClean="0"/>
              <a:t>)(485) </a:t>
            </a:r>
            <a:r>
              <a:rPr lang="en-US" dirty="0" smtClean="0"/>
              <a:t>= </a:t>
            </a:r>
            <a:r>
              <a:rPr lang="en-US" dirty="0" smtClean="0"/>
              <a:t>482</a:t>
            </a:r>
          </a:p>
          <a:p>
            <a:pPr>
              <a:buNone/>
            </a:pPr>
            <a:r>
              <a:rPr lang="en-US" dirty="0" smtClean="0"/>
              <a:t>S5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rgbClr val="00B050"/>
                </a:solidFill>
              </a:rPr>
              <a:t>(Actual Surrogate)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(Forecast Surrogate) </a:t>
            </a:r>
          </a:p>
          <a:p>
            <a:pPr>
              <a:buNone/>
            </a:pPr>
            <a:r>
              <a:rPr lang="en-US" dirty="0" smtClean="0"/>
              <a:t>S6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0.1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D2/L2)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0.9</a:t>
            </a:r>
            <a:r>
              <a:rPr lang="en-US" dirty="0" smtClean="0">
                <a:solidFill>
                  <a:srgbClr val="C00000"/>
                </a:solidFill>
              </a:rPr>
              <a:t>(S2)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S5 = (0.1</a:t>
            </a:r>
            <a:r>
              <a:rPr lang="en-US" dirty="0" smtClean="0"/>
              <a:t>)(13000/19240)+(</a:t>
            </a:r>
            <a:r>
              <a:rPr lang="en-US" dirty="0" smtClean="0"/>
              <a:t>0.9)(</a:t>
            </a:r>
            <a:r>
              <a:rPr lang="en-US" dirty="0" smtClean="0"/>
              <a:t>0.68) </a:t>
            </a:r>
            <a:r>
              <a:rPr lang="en-US" dirty="0" smtClean="0"/>
              <a:t>= </a:t>
            </a:r>
            <a:r>
              <a:rPr lang="en-US" dirty="0" smtClean="0"/>
              <a:t>0.68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F3 </a:t>
            </a:r>
            <a:r>
              <a:rPr lang="en-US" dirty="0" smtClean="0"/>
              <a:t>= (</a:t>
            </a:r>
            <a:r>
              <a:rPr lang="en-US" dirty="0" smtClean="0"/>
              <a:t>L2+T2)S3 </a:t>
            </a:r>
            <a:r>
              <a:rPr lang="en-US" dirty="0" smtClean="0"/>
              <a:t>= (</a:t>
            </a:r>
            <a:r>
              <a:rPr lang="en-US" dirty="0" smtClean="0"/>
              <a:t>19240 </a:t>
            </a:r>
            <a:r>
              <a:rPr lang="en-US" dirty="0" smtClean="0"/>
              <a:t>+ </a:t>
            </a:r>
            <a:r>
              <a:rPr lang="en-US" dirty="0" smtClean="0"/>
              <a:t>482)(</a:t>
            </a:r>
            <a:r>
              <a:rPr lang="en-US" dirty="0" smtClean="0"/>
              <a:t>0.68) = </a:t>
            </a:r>
            <a:r>
              <a:rPr lang="en-US" dirty="0" smtClean="0"/>
              <a:t>13411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448800" cy="647700"/>
          </a:xfrm>
          <a:noFill/>
          <a:ln/>
        </p:spPr>
        <p:txBody>
          <a:bodyPr/>
          <a:lstStyle/>
          <a:p>
            <a:r>
              <a:rPr lang="en-US"/>
              <a:t> Trend &amp; Seasonality-Corrected Exponential Smoothing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C14D736C-12F4-4F53-9515-A584CC2369C1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Forecasting in Practice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382000" cy="4114800"/>
          </a:xfrm>
        </p:spPr>
        <p:txBody>
          <a:bodyPr/>
          <a:lstStyle/>
          <a:p>
            <a:r>
              <a:rPr lang="en-US"/>
              <a:t>Collaborate in building forecasts</a:t>
            </a:r>
          </a:p>
          <a:p>
            <a:r>
              <a:rPr lang="en-US"/>
              <a:t>The value of data depends on where you are in the supply chain</a:t>
            </a:r>
          </a:p>
          <a:p>
            <a:r>
              <a:rPr lang="en-US"/>
              <a:t>Be sure to distinguish between demand and sales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dirty="0" smtClean="0"/>
              <a:t>Practice: Given </a:t>
            </a:r>
            <a:r>
              <a:rPr lang="en-US" dirty="0" smtClean="0"/>
              <a:t>L0 </a:t>
            </a:r>
            <a:r>
              <a:rPr lang="en-US" dirty="0" smtClean="0"/>
              <a:t>= 11, T0 = </a:t>
            </a:r>
            <a:r>
              <a:rPr lang="en-US" dirty="0" smtClean="0"/>
              <a:t>1, S1 to S4 =0.5,1.0,1.5,1.0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55EA59BA-2423-464D-97A4-50402C8A2F00}" type="slidenum">
              <a:rPr lang="en-US" smtClean="0"/>
              <a:pPr>
                <a:defRPr/>
              </a:pPr>
              <a:t>12</a:t>
            </a:fld>
            <a:endParaRPr lang="en-US" sz="1400"/>
          </a:p>
        </p:txBody>
      </p:sp>
      <p:graphicFrame>
        <p:nvGraphicFramePr>
          <p:cNvPr id="5" name="Group 76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7958138" cy="4293108"/>
        </p:xfrm>
        <a:graphic>
          <a:graphicData uri="http://schemas.openxmlformats.org/drawingml/2006/table">
            <a:tbl>
              <a:tblPr/>
              <a:tblGrid>
                <a:gridCol w="1327150"/>
                <a:gridCol w="1325563"/>
                <a:gridCol w="1327150"/>
                <a:gridCol w="1325562"/>
                <a:gridCol w="1327150"/>
                <a:gridCol w="13255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Quarter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Seasonal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381000" y="5867400"/>
            <a:ext cx="313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Forecast </a:t>
            </a:r>
            <a:r>
              <a:rPr lang="en-US" dirty="0" smtClean="0"/>
              <a:t>1 </a:t>
            </a:r>
            <a:r>
              <a:rPr lang="en-US" dirty="0"/>
              <a:t>= (11+1)*0.5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L1, T1, F2, S5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55EA59BA-2423-464D-97A4-50402C8A2F00}" type="slidenum">
              <a:rPr lang="en-US" smtClean="0"/>
              <a:pPr>
                <a:defRPr/>
              </a:pPr>
              <a:t>13</a:t>
            </a:fld>
            <a:endParaRPr lang="en-US" sz="1400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ph idx="1"/>
          </p:nvPr>
        </p:nvGraphicFramePr>
        <p:xfrm>
          <a:off x="809625" y="1371600"/>
          <a:ext cx="7958138" cy="3339084"/>
        </p:xfrm>
        <a:graphic>
          <a:graphicData uri="http://schemas.openxmlformats.org/drawingml/2006/table">
            <a:tbl>
              <a:tblPr/>
              <a:tblGrid>
                <a:gridCol w="1327150"/>
                <a:gridCol w="1325563"/>
                <a:gridCol w="1327150"/>
                <a:gridCol w="1325562"/>
                <a:gridCol w="1327150"/>
                <a:gridCol w="13255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Quarter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Seasonal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762000" y="4876800"/>
            <a:ext cx="55162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New level = </a:t>
            </a:r>
            <a:r>
              <a:rPr lang="en-US" dirty="0" smtClean="0">
                <a:sym typeface="Mathematica1" pitchFamily="2" charset="2"/>
              </a:rPr>
              <a:t>0.25(6</a:t>
            </a:r>
            <a:r>
              <a:rPr lang="en-US" dirty="0" smtClean="0"/>
              <a:t>/0.5)+0.75</a:t>
            </a:r>
            <a:r>
              <a:rPr lang="en-US" dirty="0" smtClean="0">
                <a:sym typeface="Mathematica1" pitchFamily="2" charset="2"/>
              </a:rPr>
              <a:t>(11+1</a:t>
            </a:r>
            <a:r>
              <a:rPr lang="en-US" dirty="0">
                <a:sym typeface="Mathematica1" pitchFamily="2" charset="2"/>
              </a:rPr>
              <a:t>)=12</a:t>
            </a:r>
          </a:p>
          <a:p>
            <a:r>
              <a:rPr lang="en-US" dirty="0">
                <a:sym typeface="Mathematica1" pitchFamily="2" charset="2"/>
              </a:rPr>
              <a:t>New trend = </a:t>
            </a:r>
            <a:r>
              <a:rPr lang="en-US" dirty="0" smtClean="0">
                <a:sym typeface="Mathematica1" pitchFamily="2" charset="2"/>
              </a:rPr>
              <a:t>0.25(12-11)+0.75(1)=1</a:t>
            </a:r>
            <a:endParaRPr lang="en-US" dirty="0">
              <a:sym typeface="Mathematica1" pitchFamily="2" charset="2"/>
            </a:endParaRPr>
          </a:p>
          <a:p>
            <a:r>
              <a:rPr lang="en-US" dirty="0">
                <a:sym typeface="Mathematica1" pitchFamily="2" charset="2"/>
              </a:rPr>
              <a:t>New seasonal = </a:t>
            </a:r>
            <a:r>
              <a:rPr lang="en-US" dirty="0" smtClean="0">
                <a:sym typeface="Mathematica1" pitchFamily="2" charset="2"/>
              </a:rPr>
              <a:t>0.25(6/12)+0.75(0.5)=0.5</a:t>
            </a:r>
            <a:endParaRPr lang="en-US" dirty="0" smtClean="0">
              <a:sym typeface="Mathematica1" pitchFamily="2" charset="2"/>
            </a:endParaRPr>
          </a:p>
          <a:p>
            <a:r>
              <a:rPr lang="en-US" dirty="0" smtClean="0">
                <a:sym typeface="Mathematica1" pitchFamily="2" charset="2"/>
              </a:rPr>
              <a:t>New Forecast = (12+1)*1=13</a:t>
            </a:r>
            <a:endParaRPr lang="en-US" dirty="0">
              <a:sym typeface="Mathematica1" pitchFamily="2" charset="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L2, T2, F3, S6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55EA59BA-2423-464D-97A4-50402C8A2F00}" type="slidenum">
              <a:rPr lang="en-US" smtClean="0"/>
              <a:pPr>
                <a:defRPr/>
              </a:pPr>
              <a:t>14</a:t>
            </a:fld>
            <a:endParaRPr lang="en-US" sz="1400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ph idx="1"/>
          </p:nvPr>
        </p:nvGraphicFramePr>
        <p:xfrm>
          <a:off x="809625" y="1371600"/>
          <a:ext cx="7958138" cy="3339084"/>
        </p:xfrm>
        <a:graphic>
          <a:graphicData uri="http://schemas.openxmlformats.org/drawingml/2006/table">
            <a:tbl>
              <a:tblPr/>
              <a:tblGrid>
                <a:gridCol w="1327150"/>
                <a:gridCol w="1325563"/>
                <a:gridCol w="1327150"/>
                <a:gridCol w="1325562"/>
                <a:gridCol w="1327150"/>
                <a:gridCol w="13255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Quarter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Seasonal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762000" y="4876800"/>
            <a:ext cx="60805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New level = </a:t>
            </a:r>
            <a:r>
              <a:rPr lang="en-US" dirty="0" smtClean="0">
                <a:sym typeface="Mathematica1" pitchFamily="2" charset="2"/>
              </a:rPr>
              <a:t>0.25(14</a:t>
            </a:r>
            <a:r>
              <a:rPr lang="en-US" dirty="0" smtClean="0"/>
              <a:t>/1</a:t>
            </a:r>
            <a:r>
              <a:rPr lang="en-US" dirty="0" smtClean="0"/>
              <a:t>)+</a:t>
            </a:r>
            <a:r>
              <a:rPr lang="en-US" dirty="0" smtClean="0">
                <a:sym typeface="Mathematica1" pitchFamily="2" charset="2"/>
              </a:rPr>
              <a:t>0.75*(12+1)=13.25</a:t>
            </a:r>
            <a:endParaRPr lang="en-US" dirty="0">
              <a:sym typeface="Mathematica1" pitchFamily="2" charset="2"/>
            </a:endParaRPr>
          </a:p>
          <a:p>
            <a:r>
              <a:rPr lang="en-US" dirty="0">
                <a:sym typeface="Mathematica1" pitchFamily="2" charset="2"/>
              </a:rPr>
              <a:t>New trend = </a:t>
            </a:r>
            <a:r>
              <a:rPr lang="en-US" dirty="0" smtClean="0">
                <a:sym typeface="Mathematica1" pitchFamily="2" charset="2"/>
              </a:rPr>
              <a:t>0.25(13.25-12</a:t>
            </a:r>
            <a:r>
              <a:rPr lang="en-US" dirty="0" smtClean="0">
                <a:sym typeface="Mathematica1" pitchFamily="2" charset="2"/>
              </a:rPr>
              <a:t>)+</a:t>
            </a:r>
            <a:r>
              <a:rPr lang="en-US" dirty="0" smtClean="0">
                <a:sym typeface="Mathematica1" pitchFamily="2" charset="2"/>
              </a:rPr>
              <a:t>0.75(1)=1.06</a:t>
            </a:r>
            <a:endParaRPr lang="en-US" dirty="0">
              <a:sym typeface="Mathematica1" pitchFamily="2" charset="2"/>
            </a:endParaRPr>
          </a:p>
          <a:p>
            <a:r>
              <a:rPr lang="en-US" dirty="0">
                <a:sym typeface="Mathematica1" pitchFamily="2" charset="2"/>
              </a:rPr>
              <a:t>New seasonal = </a:t>
            </a:r>
            <a:r>
              <a:rPr lang="en-US" dirty="0" smtClean="0">
                <a:sym typeface="Mathematica1" pitchFamily="2" charset="2"/>
              </a:rPr>
              <a:t>0.25(14/13.25</a:t>
            </a:r>
            <a:r>
              <a:rPr lang="en-US" dirty="0" smtClean="0">
                <a:sym typeface="Mathematica1" pitchFamily="2" charset="2"/>
              </a:rPr>
              <a:t>)+0.75*1=1.014</a:t>
            </a:r>
          </a:p>
          <a:p>
            <a:r>
              <a:rPr lang="en-US" dirty="0" smtClean="0">
                <a:sym typeface="Mathematica1" pitchFamily="2" charset="2"/>
              </a:rPr>
              <a:t>New Forecast = (13.25+1.06)*1.5=21.45</a:t>
            </a:r>
            <a:endParaRPr lang="en-US" dirty="0">
              <a:sym typeface="Mathematica1" pitchFamily="2" charset="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1D41AB15-08CF-40CA-B737-6F6B02A55AAC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</a:t>
            </a:r>
            <a:r>
              <a:rPr lang="en-US" dirty="0" smtClean="0">
                <a:sym typeface="Symbol"/>
              </a:rPr>
              <a:t>  </a:t>
            </a:r>
            <a:r>
              <a:rPr lang="el-GR" dirty="0" smtClean="0">
                <a:sym typeface="Symbol"/>
              </a:rPr>
              <a:t>α</a:t>
            </a:r>
            <a:r>
              <a:rPr lang="en-US" dirty="0" smtClean="0">
                <a:sym typeface="Symbol"/>
              </a:rPr>
              <a:t> = 0.05, </a:t>
            </a:r>
            <a:r>
              <a:rPr lang="el-GR" dirty="0" smtClean="0">
                <a:sym typeface="Symbol"/>
              </a:rPr>
              <a:t>β</a:t>
            </a:r>
            <a:r>
              <a:rPr lang="en-US" dirty="0" smtClean="0">
                <a:sym typeface="Symbol"/>
              </a:rPr>
              <a:t> = 0.1, </a:t>
            </a:r>
            <a:r>
              <a:rPr lang="el-GR" dirty="0" smtClean="0">
                <a:sym typeface="Symbol"/>
              </a:rPr>
              <a:t>δ</a:t>
            </a:r>
            <a:r>
              <a:rPr lang="en-US" dirty="0" smtClean="0">
                <a:sym typeface="Symbol"/>
              </a:rPr>
              <a:t> = 0.1</a:t>
            </a:r>
            <a:endParaRPr lang="en-US" dirty="0"/>
          </a:p>
        </p:txBody>
      </p:sp>
      <p:graphicFrame>
        <p:nvGraphicFramePr>
          <p:cNvPr id="231431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5791200" y="1131888"/>
          <a:ext cx="3200400" cy="1376362"/>
        </p:xfrm>
        <a:graphic>
          <a:graphicData uri="http://schemas.openxmlformats.org/presentationml/2006/ole">
            <p:oleObj spid="_x0000_s142338" name="Equation" r:id="rId3" imgW="2184120" imgH="939600" progId="Equation.3">
              <p:embed/>
            </p:oleObj>
          </a:graphicData>
        </a:graphic>
      </p:graphicFrame>
      <p:graphicFrame>
        <p:nvGraphicFramePr>
          <p:cNvPr id="23143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381000" y="1600200"/>
          <a:ext cx="5334000" cy="4033838"/>
        </p:xfrm>
        <a:graphic>
          <a:graphicData uri="http://schemas.openxmlformats.org/presentationml/2006/ole">
            <p:oleObj spid="_x0000_s142339" name="Worksheet" r:id="rId4" imgW="3048000" imgH="2305101" progId="Excel.Sheet.8">
              <p:embed/>
            </p:oleObj>
          </a:graphicData>
        </a:graphic>
      </p:graphicFrame>
      <p:graphicFrame>
        <p:nvGraphicFramePr>
          <p:cNvPr id="231438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228600" y="838200"/>
          <a:ext cx="5029200" cy="273050"/>
        </p:xfrm>
        <a:graphic>
          <a:graphicData uri="http://schemas.openxmlformats.org/presentationml/2006/ole">
            <p:oleObj spid="_x0000_s142340" name="Worksheet" r:id="rId5" imgW="3276549" imgH="178156" progId="Excel.Shee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74450F57-BCB1-470E-81AB-2954414FECD7}" type="slidenum">
              <a:rPr lang="en-US" smtClean="0"/>
              <a:pPr>
                <a:defRPr/>
              </a:pPr>
              <a:t>16</a:t>
            </a:fld>
            <a:endParaRPr lang="en-US" sz="140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2400" y="762000"/>
          <a:ext cx="6459537" cy="2713037"/>
        </p:xfrm>
        <a:graphic>
          <a:graphicData uri="http://schemas.openxmlformats.org/presentationml/2006/ole">
            <p:oleObj spid="_x0000_s140290" name="Worksheet" r:id="rId3" imgW="3724275" imgH="1562100" progId="Excel.Sheet.8">
              <p:embed/>
            </p:oleObj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3581400"/>
            <a:ext cx="6324600" cy="2819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Each 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cycle is 4 periods long. </a:t>
            </a:r>
            <a:endParaRPr lang="en-US" sz="2800" kern="0" dirty="0" smtClean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Periodicity 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= 4. 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There 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are three cycles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Compute b0, b1, S1, S2, S3, S4 using static method and forecast using trend and seasonality adjusted method for </a:t>
            </a:r>
            <a:r>
              <a:rPr lang="el-GR" sz="2800" kern="0" dirty="0" smtClean="0">
                <a:solidFill>
                  <a:srgbClr val="000000"/>
                </a:solidFill>
                <a:latin typeface="+mn-lt"/>
              </a:rPr>
              <a:t>α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= </a:t>
            </a:r>
            <a:r>
              <a:rPr lang="el-GR" sz="2800" kern="0" dirty="0" smtClean="0">
                <a:solidFill>
                  <a:srgbClr val="000000"/>
                </a:solidFill>
                <a:latin typeface="+mn-lt"/>
              </a:rPr>
              <a:t>β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 = </a:t>
            </a:r>
            <a:r>
              <a:rPr lang="el-GR" sz="2800" kern="0" dirty="0" smtClean="0">
                <a:solidFill>
                  <a:srgbClr val="000000"/>
                </a:solidFill>
                <a:latin typeface="+mn-lt"/>
              </a:rPr>
              <a:t>δ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 = 0.25 </a:t>
            </a:r>
            <a:r>
              <a:rPr lang="en-US" sz="2800" kern="0" dirty="0" smtClean="0">
                <a:solidFill>
                  <a:srgbClr val="000000"/>
                </a:solidFill>
                <a:latin typeface="+mn-lt"/>
              </a:rPr>
              <a:t> </a:t>
            </a:r>
            <a:endParaRPr lang="en-US" sz="2800" kern="0" dirty="0" smtClean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6640513" y="1219200"/>
          <a:ext cx="2214256" cy="3733800"/>
        </p:xfrm>
        <a:graphic>
          <a:graphicData uri="http://schemas.openxmlformats.org/presentationml/2006/ole">
            <p:oleObj spid="_x0000_s140291" name="Worksheet" r:id="rId4" imgW="1513459" imgH="2551012" progId="Excel.Sheet.12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dirty="0" smtClean="0"/>
              <a:t>Using Static Model We Can Compute Seasonality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D774C6D1-3813-4E84-AF65-E82E476069A1}" type="slidenum">
              <a:rPr lang="en-US" smtClean="0"/>
              <a:pPr>
                <a:defRPr/>
              </a:pPr>
              <a:t>17</a:t>
            </a:fld>
            <a:endParaRPr lang="en-US" sz="1400"/>
          </a:p>
        </p:txBody>
      </p:sp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152400" y="762000"/>
          <a:ext cx="5562600" cy="5750632"/>
        </p:xfrm>
        <a:graphic>
          <a:graphicData uri="http://schemas.openxmlformats.org/presentationml/2006/ole">
            <p:oleObj spid="_x0000_s141314" name="Worksheet" r:id="rId3" imgW="3381248" imgH="3495690" progId="Excel.Sheet.8">
              <p:link updateAutomatic="1"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91200" y="762000"/>
            <a:ext cx="3352800" cy="4114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b0 (Level) and b1 (Trend)  are computed exactly the same as static method by applying regression on </a:t>
            </a:r>
            <a:r>
              <a:rPr lang="en-US" kern="0" dirty="0" err="1" smtClean="0">
                <a:solidFill>
                  <a:srgbClr val="000000"/>
                </a:solidFill>
                <a:latin typeface="+mn-lt"/>
              </a:rPr>
              <a:t>deseasonalized</a:t>
            </a: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 data.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Initial average seasonality indices are also computed in the same way.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Practice; </a:t>
            </a:r>
            <a:r>
              <a:rPr lang="el-GR" dirty="0" smtClean="0"/>
              <a:t>α</a:t>
            </a:r>
            <a:r>
              <a:rPr lang="en-US" dirty="0" smtClean="0"/>
              <a:t>=</a:t>
            </a:r>
            <a:r>
              <a:rPr lang="el-GR" dirty="0" smtClean="0"/>
              <a:t>β</a:t>
            </a:r>
            <a:r>
              <a:rPr lang="en-US" dirty="0" smtClean="0"/>
              <a:t>= </a:t>
            </a:r>
            <a:r>
              <a:rPr lang="el-GR" dirty="0" smtClean="0">
                <a:latin typeface="Impact"/>
                <a:sym typeface="Symbol"/>
              </a:rPr>
              <a:t>γ</a:t>
            </a:r>
            <a:r>
              <a:rPr lang="en-US" dirty="0" smtClean="0">
                <a:sym typeface="Symbol"/>
              </a:rPr>
              <a:t> = 0.25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55EA59BA-2423-464D-97A4-50402C8A2F00}" type="slidenum">
              <a:rPr lang="en-US" smtClean="0"/>
              <a:pPr>
                <a:defRPr/>
              </a:pPr>
              <a:t>18</a:t>
            </a:fld>
            <a:endParaRPr lang="en-US" sz="1400"/>
          </a:p>
        </p:txBody>
      </p:sp>
      <p:graphicFrame>
        <p:nvGraphicFramePr>
          <p:cNvPr id="109574" name="Object 6"/>
          <p:cNvGraphicFramePr>
            <a:graphicFrameLocks noChangeAspect="1"/>
          </p:cNvGraphicFramePr>
          <p:nvPr/>
        </p:nvGraphicFramePr>
        <p:xfrm>
          <a:off x="76200" y="990600"/>
          <a:ext cx="3667125" cy="600075"/>
        </p:xfrm>
        <a:graphic>
          <a:graphicData uri="http://schemas.openxmlformats.org/presentationml/2006/ole">
            <p:oleObj spid="_x0000_s109574" name="Worksheet" r:id="rId3" imgW="3667028" imgH="600172" progId="Excel.Sheet.8">
              <p:link updateAutomatic="1"/>
            </p:oleObj>
          </a:graphicData>
        </a:graphic>
      </p:graphicFrame>
      <p:graphicFrame>
        <p:nvGraphicFramePr>
          <p:cNvPr id="109575" name="Object 2"/>
          <p:cNvGraphicFramePr>
            <a:graphicFrameLocks noChangeAspect="1"/>
          </p:cNvGraphicFramePr>
          <p:nvPr/>
        </p:nvGraphicFramePr>
        <p:xfrm>
          <a:off x="76200" y="1676400"/>
          <a:ext cx="1908175" cy="944563"/>
        </p:xfrm>
        <a:graphic>
          <a:graphicData uri="http://schemas.openxmlformats.org/presentationml/2006/ole">
            <p:oleObj spid="_x0000_s109575" name="Equation" r:id="rId4" imgW="1384200" imgH="685800" progId="Equation.3">
              <p:embed/>
            </p:oleObj>
          </a:graphicData>
        </a:graphic>
      </p:graphicFrame>
      <p:graphicFrame>
        <p:nvGraphicFramePr>
          <p:cNvPr id="109576" name="Object 8"/>
          <p:cNvGraphicFramePr>
            <a:graphicFrameLocks noChangeAspect="1"/>
          </p:cNvGraphicFramePr>
          <p:nvPr/>
        </p:nvGraphicFramePr>
        <p:xfrm>
          <a:off x="3038475" y="1752600"/>
          <a:ext cx="3667125" cy="800100"/>
        </p:xfrm>
        <a:graphic>
          <a:graphicData uri="http://schemas.openxmlformats.org/presentationml/2006/ole">
            <p:oleObj spid="_x0000_s109576" name="Worksheet" r:id="rId5" imgW="3667028" imgH="800120" progId="Excel.Sheet.8">
              <p:link updateAutomatic="1"/>
            </p:oleObj>
          </a:graphicData>
        </a:graphic>
      </p:graphicFrame>
      <p:graphicFrame>
        <p:nvGraphicFramePr>
          <p:cNvPr id="109577" name="Object 9"/>
          <p:cNvGraphicFramePr>
            <a:graphicFrameLocks noChangeAspect="1"/>
          </p:cNvGraphicFramePr>
          <p:nvPr/>
        </p:nvGraphicFramePr>
        <p:xfrm>
          <a:off x="76200" y="3124200"/>
          <a:ext cx="2447925" cy="781050"/>
        </p:xfrm>
        <a:graphic>
          <a:graphicData uri="http://schemas.openxmlformats.org/presentationml/2006/ole">
            <p:oleObj spid="_x0000_s109577" name="Worksheet" r:id="rId6" imgW="2447828" imgH="780938" progId="Excel.Sheet.8">
              <p:link updateAutomatic="1"/>
            </p:oleObj>
          </a:graphicData>
        </a:graphic>
      </p:graphicFrame>
      <p:graphicFrame>
        <p:nvGraphicFramePr>
          <p:cNvPr id="109578" name="Object 10"/>
          <p:cNvGraphicFramePr>
            <a:graphicFrameLocks noChangeAspect="1"/>
          </p:cNvGraphicFramePr>
          <p:nvPr/>
        </p:nvGraphicFramePr>
        <p:xfrm>
          <a:off x="3038475" y="3124200"/>
          <a:ext cx="3667125" cy="1400175"/>
        </p:xfrm>
        <a:graphic>
          <a:graphicData uri="http://schemas.openxmlformats.org/presentationml/2006/ole">
            <p:oleObj spid="_x0000_s109578" name="Worksheet" r:id="rId7" imgW="3667028" imgH="1400292" progId="Excel.Sheet.8">
              <p:link updateAutomatic="1"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Practice; </a:t>
            </a:r>
            <a:r>
              <a:rPr lang="el-GR" dirty="0" smtClean="0"/>
              <a:t>α</a:t>
            </a:r>
            <a:r>
              <a:rPr lang="en-US" dirty="0" smtClean="0"/>
              <a:t>=</a:t>
            </a:r>
            <a:r>
              <a:rPr lang="el-GR" dirty="0" smtClean="0"/>
              <a:t>β</a:t>
            </a:r>
            <a:r>
              <a:rPr lang="en-US" dirty="0" smtClean="0"/>
              <a:t>= </a:t>
            </a:r>
            <a:r>
              <a:rPr lang="el-GR" dirty="0" smtClean="0">
                <a:latin typeface="Impact"/>
                <a:sym typeface="Symbol"/>
              </a:rPr>
              <a:t>γ</a:t>
            </a:r>
            <a:r>
              <a:rPr lang="en-US" dirty="0" smtClean="0">
                <a:sym typeface="Symbol"/>
              </a:rPr>
              <a:t> = 0.25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55EA59BA-2423-464D-97A4-50402C8A2F00}" type="slidenum">
              <a:rPr lang="en-US" smtClean="0"/>
              <a:pPr>
                <a:defRPr/>
              </a:pPr>
              <a:t>19</a:t>
            </a:fld>
            <a:endParaRPr lang="en-US" sz="1400"/>
          </a:p>
        </p:txBody>
      </p:sp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152400" y="914400"/>
          <a:ext cx="2447925" cy="781050"/>
        </p:xfrm>
        <a:graphic>
          <a:graphicData uri="http://schemas.openxmlformats.org/presentationml/2006/ole">
            <p:oleObj spid="_x0000_s110599" name="Worksheet" r:id="rId3" imgW="2447828" imgH="780938" progId="Excel.Sheet.8">
              <p:link updateAutomatic="1"/>
            </p:oleObj>
          </a:graphicData>
        </a:graphic>
      </p:graphicFrame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2895600" y="914400"/>
          <a:ext cx="3667125" cy="1200150"/>
        </p:xfrm>
        <a:graphic>
          <a:graphicData uri="http://schemas.openxmlformats.org/presentationml/2006/ole">
            <p:oleObj spid="_x0000_s110600" name="Worksheet" r:id="rId4" imgW="3667028" imgH="1200018" progId="Excel.Sheet.8">
              <p:link updateAutomatic="1"/>
            </p:oleObj>
          </a:graphicData>
        </a:graphic>
      </p:graphicFrame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142875" y="3038475"/>
          <a:ext cx="2447925" cy="781050"/>
        </p:xfrm>
        <a:graphic>
          <a:graphicData uri="http://schemas.openxmlformats.org/presentationml/2006/ole">
            <p:oleObj spid="_x0000_s110601" name="Worksheet" r:id="rId5" imgW="2447828" imgH="780938" progId="Excel.Sheet.8">
              <p:link updateAutomatic="1"/>
            </p:oleObj>
          </a:graphicData>
        </a:graphic>
      </p:graphicFrame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2895600" y="3067050"/>
          <a:ext cx="3667125" cy="1200150"/>
        </p:xfrm>
        <a:graphic>
          <a:graphicData uri="http://schemas.openxmlformats.org/presentationml/2006/ole">
            <p:oleObj spid="_x0000_s110602" name="Worksheet" r:id="rId6" imgW="3667028" imgH="1200018" progId="Excel.Sheet.8">
              <p:link updateAutomatic="1"/>
            </p:oleObj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152400" y="4800600"/>
          <a:ext cx="2447925" cy="781050"/>
        </p:xfrm>
        <a:graphic>
          <a:graphicData uri="http://schemas.openxmlformats.org/presentationml/2006/ole">
            <p:oleObj spid="_x0000_s110603" name="Worksheet" r:id="rId7" imgW="2447828" imgH="780938" progId="Excel.Sheet.8">
              <p:link updateAutomatic="1"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848600" cy="647700"/>
          </a:xfrm>
        </p:spPr>
        <p:txBody>
          <a:bodyPr/>
          <a:lstStyle/>
          <a:p>
            <a:r>
              <a:rPr lang="en-US" dirty="0" smtClean="0"/>
              <a:t>Monthly US Electric Power Consumption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C88AE2C2-FB25-4737-A54E-4C0FB85949FB}" type="slidenum">
              <a:rPr lang="en-US" smtClean="0"/>
              <a:pPr>
                <a:defRPr/>
              </a:pPr>
              <a:t>2</a:t>
            </a:fld>
            <a:endParaRPr lang="en-US" sz="1400"/>
          </a:p>
        </p:txBody>
      </p:sp>
      <p:pic>
        <p:nvPicPr>
          <p:cNvPr id="36868" name="Picture 3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5584825" cy="421163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Trend and Seasonality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1A9E177E-3FA2-4A06-94DD-4BB10831C7C1}" type="slidenum">
              <a:rPr lang="en-US" smtClean="0"/>
              <a:pPr>
                <a:defRPr/>
              </a:pPr>
              <a:t>3</a:t>
            </a:fld>
            <a:endParaRPr lang="en-US" sz="140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34060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7700"/>
          </a:xfrm>
        </p:spPr>
        <p:txBody>
          <a:bodyPr/>
          <a:lstStyle/>
          <a:p>
            <a:r>
              <a:rPr lang="en-US" sz="3100" dirty="0" smtClean="0"/>
              <a:t>Trend &amp; Seasonality-Corrected Exponential Smoothing</a:t>
            </a:r>
            <a:endParaRPr lang="en-US" sz="3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Trend and Seasonality: Adaptive -</a:t>
            </a:r>
            <a:fld id="{D774C6D1-3813-4E84-AF65-E82E476069A1}" type="slidenum">
              <a:rPr lang="en-US" smtClean="0"/>
              <a:pPr>
                <a:defRPr/>
              </a:pPr>
              <a:t>4</a:t>
            </a:fld>
            <a:endParaRPr lang="en-US" sz="140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838200"/>
            <a:ext cx="8763000" cy="99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estimates of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level, trend, and seasonality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adjusted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after each demand observation. Assume periodicity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  <a:tabLst/>
              <a:defRPr/>
            </a:pPr>
            <a:endParaRPr kumimoji="0" lang="en-US" sz="2800" b="0" i="1" u="none" strike="noStrike" kern="0" cap="none" spc="0" normalizeH="0" baseline="0" noProof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4582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t+1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 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)S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forecast for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t+l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 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forecast for period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t+l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Estimate of level at the end of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Estimate of trend at the end of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Estimate of seasonal factor for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Forecast of demand for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(made at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 or earlier)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Actual demand observed in period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Steps in Adaptive Forecasting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45720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0- Initialize: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Compute initial estimates of level,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, trend 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, and seasonal factors,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,…,S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dirty="0"/>
              <a:t>.  As in static forecasting.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1- Forecast: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Forecast demand for period </a:t>
            </a:r>
            <a:r>
              <a:rPr lang="en-US" i="1" dirty="0">
                <a:solidFill>
                  <a:srgbClr val="A50021"/>
                </a:solidFill>
              </a:rPr>
              <a:t>t+1</a:t>
            </a:r>
            <a:r>
              <a:rPr lang="en-US" dirty="0"/>
              <a:t> using the general equation,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= (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+T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×S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t+1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2- Estimate error: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Compute error </a:t>
            </a:r>
            <a:r>
              <a:rPr lang="en-US" i="1" dirty="0">
                <a:solidFill>
                  <a:srgbClr val="A50021"/>
                </a:solidFill>
              </a:rPr>
              <a:t>E</a:t>
            </a:r>
            <a:r>
              <a:rPr lang="en-US" i="1" baseline="-25000" dirty="0">
                <a:solidFill>
                  <a:srgbClr val="A50021"/>
                </a:solidFill>
              </a:rPr>
              <a:t>t+1</a:t>
            </a:r>
            <a:r>
              <a:rPr lang="en-US" i="1" dirty="0">
                <a:solidFill>
                  <a:srgbClr val="A50021"/>
                </a:solidFill>
              </a:rPr>
              <a:t> = F</a:t>
            </a:r>
            <a:r>
              <a:rPr lang="en-US" i="1" baseline="-25000" dirty="0">
                <a:solidFill>
                  <a:srgbClr val="A50021"/>
                </a:solidFill>
              </a:rPr>
              <a:t>t+1</a:t>
            </a:r>
            <a:r>
              <a:rPr lang="en-US" i="1" dirty="0">
                <a:solidFill>
                  <a:srgbClr val="A50021"/>
                </a:solidFill>
              </a:rPr>
              <a:t>- D</a:t>
            </a:r>
            <a:r>
              <a:rPr lang="en-US" i="1" baseline="-25000" dirty="0">
                <a:solidFill>
                  <a:srgbClr val="A50021"/>
                </a:solidFill>
              </a:rPr>
              <a:t>t+1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3- Modify estimates: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Modify the estimates of level, </a:t>
            </a:r>
            <a:r>
              <a:rPr lang="en-US" i="1" dirty="0">
                <a:solidFill>
                  <a:srgbClr val="A50021"/>
                </a:solidFill>
              </a:rPr>
              <a:t>L</a:t>
            </a:r>
            <a:r>
              <a:rPr lang="en-US" i="1" baseline="-25000" dirty="0">
                <a:solidFill>
                  <a:srgbClr val="A50021"/>
                </a:solidFill>
              </a:rPr>
              <a:t>t+1</a:t>
            </a:r>
            <a:r>
              <a:rPr lang="en-US" dirty="0"/>
              <a:t>, trend,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dirty="0"/>
              <a:t>, and seasonal factor,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t+p+1</a:t>
            </a:r>
            <a:r>
              <a:rPr lang="en-US" dirty="0"/>
              <a:t>, given the error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dirty="0"/>
              <a:t> in the forecast</a:t>
            </a:r>
          </a:p>
          <a:p>
            <a:pPr>
              <a:buNone/>
              <a:defRPr/>
            </a:pPr>
            <a:r>
              <a:rPr lang="en-US" dirty="0"/>
              <a:t>Repeat steps 1, 2, and 3 for each subsequent period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D19E0DF-3D18-4881-9B6B-70747DC82936}" type="slidenum">
              <a:rPr lang="en-US"/>
              <a:pPr>
                <a:defRPr/>
              </a:pPr>
              <a:t>5</a:t>
            </a:fld>
            <a:endParaRPr lang="en-US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7495615C-009A-45F8-91F9-C73BB0350F79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820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After observing demand for period t+1, revise estimates for level, trend, and seasonal factors as follows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r>
              <a:rPr lang="en-US" sz="4000" i="1" dirty="0">
                <a:solidFill>
                  <a:schemeClr val="tx1"/>
                </a:solidFill>
              </a:rPr>
              <a:t>L</a:t>
            </a:r>
            <a:r>
              <a:rPr lang="en-US" sz="4000" i="1" baseline="-25000" dirty="0">
                <a:solidFill>
                  <a:schemeClr val="tx1"/>
                </a:solidFill>
              </a:rPr>
              <a:t>t+1</a:t>
            </a:r>
            <a:r>
              <a:rPr lang="en-US" sz="4000" i="1" dirty="0">
                <a:solidFill>
                  <a:schemeClr val="tx1"/>
                </a:solidFill>
              </a:rPr>
              <a:t> = </a:t>
            </a:r>
            <a:r>
              <a:rPr lang="en-US" sz="4000" i="1" dirty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000" i="1" dirty="0">
                <a:solidFill>
                  <a:schemeClr val="tx1"/>
                </a:solidFill>
              </a:rPr>
              <a:t>(D</a:t>
            </a:r>
            <a:r>
              <a:rPr lang="en-US" sz="4000" i="1" baseline="-25000" dirty="0">
                <a:solidFill>
                  <a:schemeClr val="tx1"/>
                </a:solidFill>
              </a:rPr>
              <a:t>t+1</a:t>
            </a:r>
            <a:r>
              <a:rPr lang="en-US" sz="4000" i="1" dirty="0">
                <a:solidFill>
                  <a:schemeClr val="tx1"/>
                </a:solidFill>
              </a:rPr>
              <a:t>/</a:t>
            </a:r>
            <a:r>
              <a:rPr lang="en-US" sz="4000" i="1" dirty="0">
                <a:solidFill>
                  <a:srgbClr val="990000"/>
                </a:solidFill>
              </a:rPr>
              <a:t>S</a:t>
            </a:r>
            <a:r>
              <a:rPr lang="en-US" sz="4000" i="1" baseline="-25000" dirty="0">
                <a:solidFill>
                  <a:srgbClr val="990000"/>
                </a:solidFill>
              </a:rPr>
              <a:t>t+1</a:t>
            </a:r>
            <a:r>
              <a:rPr lang="en-US" sz="4000" i="1" dirty="0">
                <a:solidFill>
                  <a:schemeClr val="tx1"/>
                </a:solidFill>
              </a:rPr>
              <a:t>) + (1-</a:t>
            </a:r>
            <a:r>
              <a:rPr lang="en-US" sz="4000" i="1" dirty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4000" i="1" dirty="0">
                <a:solidFill>
                  <a:schemeClr val="tx1"/>
                </a:solidFill>
              </a:rPr>
              <a:t>)(</a:t>
            </a:r>
            <a:r>
              <a:rPr lang="en-US" sz="4000" i="1" dirty="0" err="1">
                <a:solidFill>
                  <a:schemeClr val="tx1"/>
                </a:solidFill>
              </a:rPr>
              <a:t>L</a:t>
            </a:r>
            <a:r>
              <a:rPr lang="en-US" sz="4000" i="1" baseline="-25000" dirty="0" err="1">
                <a:solidFill>
                  <a:schemeClr val="tx1"/>
                </a:solidFill>
              </a:rPr>
              <a:t>t</a:t>
            </a:r>
            <a:r>
              <a:rPr lang="en-US" sz="4000" i="1" dirty="0" err="1">
                <a:solidFill>
                  <a:schemeClr val="tx1"/>
                </a:solidFill>
              </a:rPr>
              <a:t>+T</a:t>
            </a:r>
            <a:r>
              <a:rPr lang="en-US" sz="4000" i="1" baseline="-25000" dirty="0" err="1">
                <a:solidFill>
                  <a:schemeClr val="tx1"/>
                </a:solidFill>
              </a:rPr>
              <a:t>t</a:t>
            </a:r>
            <a:r>
              <a:rPr lang="en-US" sz="4000" i="1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4000" i="1" dirty="0">
                <a:solidFill>
                  <a:schemeClr val="tx1"/>
                </a:solidFill>
              </a:rPr>
              <a:t>T</a:t>
            </a:r>
            <a:r>
              <a:rPr lang="en-US" sz="4000" i="1" baseline="-25000" dirty="0">
                <a:solidFill>
                  <a:schemeClr val="tx1"/>
                </a:solidFill>
              </a:rPr>
              <a:t>t+1</a:t>
            </a:r>
            <a:r>
              <a:rPr lang="en-US" sz="4000" i="1" dirty="0">
                <a:solidFill>
                  <a:schemeClr val="tx1"/>
                </a:solidFill>
              </a:rPr>
              <a:t> = </a:t>
            </a:r>
            <a:r>
              <a:rPr lang="en-US" sz="4000" i="1" dirty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4000" i="1" dirty="0">
                <a:solidFill>
                  <a:schemeClr val="tx1"/>
                </a:solidFill>
              </a:rPr>
              <a:t>(L</a:t>
            </a:r>
            <a:r>
              <a:rPr lang="en-US" sz="4000" i="1" baseline="-25000" dirty="0">
                <a:solidFill>
                  <a:schemeClr val="tx1"/>
                </a:solidFill>
              </a:rPr>
              <a:t>t+1</a:t>
            </a:r>
            <a:r>
              <a:rPr lang="en-US" sz="4000" i="1" dirty="0">
                <a:solidFill>
                  <a:schemeClr val="tx1"/>
                </a:solidFill>
              </a:rPr>
              <a:t> - L</a:t>
            </a:r>
            <a:r>
              <a:rPr lang="en-US" sz="4000" i="1" baseline="-25000" dirty="0">
                <a:solidFill>
                  <a:schemeClr val="tx1"/>
                </a:solidFill>
              </a:rPr>
              <a:t>t</a:t>
            </a:r>
            <a:r>
              <a:rPr lang="en-US" sz="4000" i="1" dirty="0">
                <a:solidFill>
                  <a:schemeClr val="tx1"/>
                </a:solidFill>
              </a:rPr>
              <a:t>) + (1-</a:t>
            </a:r>
            <a:r>
              <a:rPr lang="en-US" sz="4000" i="1" dirty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4000" i="1" dirty="0">
                <a:solidFill>
                  <a:schemeClr val="tx1"/>
                </a:solidFill>
              </a:rPr>
              <a:t>)</a:t>
            </a:r>
            <a:r>
              <a:rPr lang="en-US" sz="4000" i="1" dirty="0" err="1">
                <a:solidFill>
                  <a:schemeClr val="tx1"/>
                </a:solidFill>
              </a:rPr>
              <a:t>T</a:t>
            </a:r>
            <a:r>
              <a:rPr lang="en-US" sz="4000" i="1" baseline="-25000" dirty="0" err="1">
                <a:solidFill>
                  <a:schemeClr val="tx1"/>
                </a:solidFill>
              </a:rPr>
              <a:t>t</a:t>
            </a:r>
            <a:endParaRPr lang="en-US" sz="40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4000" i="1" dirty="0">
                <a:solidFill>
                  <a:srgbClr val="990000"/>
                </a:solidFill>
              </a:rPr>
              <a:t>S</a:t>
            </a:r>
            <a:r>
              <a:rPr lang="en-US" sz="4000" i="1" baseline="-25000" dirty="0">
                <a:solidFill>
                  <a:srgbClr val="990000"/>
                </a:solidFill>
              </a:rPr>
              <a:t>t+p+1 </a:t>
            </a:r>
            <a:r>
              <a:rPr lang="en-US" sz="4000" i="1" dirty="0">
                <a:solidFill>
                  <a:srgbClr val="990000"/>
                </a:solidFill>
              </a:rPr>
              <a:t>= </a:t>
            </a:r>
            <a:r>
              <a:rPr lang="en-US" sz="4000" dirty="0">
                <a:solidFill>
                  <a:srgbClr val="990000"/>
                </a:solidFill>
                <a:latin typeface="Symbol" pitchFamily="18" charset="2"/>
              </a:rPr>
              <a:t>g</a:t>
            </a:r>
            <a:r>
              <a:rPr lang="en-US" sz="4000" i="1" dirty="0">
                <a:solidFill>
                  <a:srgbClr val="990000"/>
                </a:solidFill>
              </a:rPr>
              <a:t>(D</a:t>
            </a:r>
            <a:r>
              <a:rPr lang="en-US" sz="4000" i="1" baseline="-25000" dirty="0">
                <a:solidFill>
                  <a:srgbClr val="990000"/>
                </a:solidFill>
              </a:rPr>
              <a:t>t+1</a:t>
            </a:r>
            <a:r>
              <a:rPr lang="en-US" sz="4000" i="1" dirty="0">
                <a:solidFill>
                  <a:srgbClr val="990000"/>
                </a:solidFill>
              </a:rPr>
              <a:t>/L</a:t>
            </a:r>
            <a:r>
              <a:rPr lang="en-US" sz="4000" i="1" baseline="-25000" dirty="0">
                <a:solidFill>
                  <a:srgbClr val="990000"/>
                </a:solidFill>
              </a:rPr>
              <a:t>t+1</a:t>
            </a:r>
            <a:r>
              <a:rPr lang="en-US" sz="4000" i="1" dirty="0">
                <a:solidFill>
                  <a:srgbClr val="990000"/>
                </a:solidFill>
              </a:rPr>
              <a:t>) + (1-</a:t>
            </a:r>
            <a:r>
              <a:rPr lang="en-US" sz="4000" dirty="0">
                <a:solidFill>
                  <a:srgbClr val="990000"/>
                </a:solidFill>
                <a:latin typeface="Symbol" pitchFamily="18" charset="2"/>
              </a:rPr>
              <a:t>g</a:t>
            </a:r>
            <a:r>
              <a:rPr lang="en-US" sz="4000" i="1" dirty="0">
                <a:solidFill>
                  <a:srgbClr val="990000"/>
                </a:solidFill>
              </a:rPr>
              <a:t>)S</a:t>
            </a:r>
            <a:r>
              <a:rPr lang="en-US" sz="4000" i="1" baseline="-25000" dirty="0">
                <a:solidFill>
                  <a:srgbClr val="990000"/>
                </a:solidFill>
              </a:rPr>
              <a:t>t+1</a:t>
            </a:r>
            <a:r>
              <a:rPr lang="en-US" sz="4000" i="1" dirty="0"/>
              <a:t> </a:t>
            </a:r>
            <a:endParaRPr lang="en-US" sz="4000" i="1" dirty="0" smtClean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 = smoothing constant for level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Symbol" pitchFamily="18" charset="2"/>
              </a:rPr>
              <a:t>b</a:t>
            </a:r>
            <a:r>
              <a:rPr lang="en-US" dirty="0"/>
              <a:t> = smoothing constant for trend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Symbol" pitchFamily="18" charset="2"/>
              </a:rPr>
              <a:t>g</a:t>
            </a:r>
            <a:r>
              <a:rPr lang="en-US" dirty="0"/>
              <a:t> = smoothing constant for seasonal </a:t>
            </a:r>
            <a:r>
              <a:rPr lang="en-US" dirty="0" smtClean="0"/>
              <a:t>factor</a:t>
            </a:r>
            <a:endParaRPr lang="en-US" dirty="0"/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448800" cy="647700"/>
          </a:xfrm>
          <a:noFill/>
          <a:ln/>
        </p:spPr>
        <p:txBody>
          <a:bodyPr/>
          <a:lstStyle/>
          <a:p>
            <a:r>
              <a:rPr lang="en-US"/>
              <a:t> Trend &amp; Seasonality-Corrected Exponential Smoothing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C0500FA5-B4CB-4B82-8FDE-F4381001210C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448800" cy="647700"/>
          </a:xfrm>
        </p:spPr>
        <p:txBody>
          <a:bodyPr/>
          <a:lstStyle/>
          <a:p>
            <a:r>
              <a:rPr lang="en-US" dirty="0"/>
              <a:t>Trend &amp; Seasonality-Corrected Exponential Smoothing</a:t>
            </a:r>
            <a:endParaRPr lang="en-US" sz="2800" dirty="0"/>
          </a:p>
        </p:txBody>
      </p:sp>
      <p:graphicFrame>
        <p:nvGraphicFramePr>
          <p:cNvPr id="224261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228600" y="2178050"/>
          <a:ext cx="1465263" cy="2117725"/>
        </p:xfrm>
        <a:graphic>
          <a:graphicData uri="http://schemas.openxmlformats.org/presentationml/2006/ole">
            <p:oleObj spid="_x0000_s81922" name="Worksheet" r:id="rId3" imgW="1464679" imgH="2116999" progId="Excel.Sheet.8">
              <p:embed/>
            </p:oleObj>
          </a:graphicData>
        </a:graphic>
      </p:graphicFrame>
      <p:graphicFrame>
        <p:nvGraphicFramePr>
          <p:cNvPr id="224539" name="Object 283"/>
          <p:cNvGraphicFramePr>
            <a:graphicFrameLocks noChangeAspect="1"/>
          </p:cNvGraphicFramePr>
          <p:nvPr>
            <p:ph sz="quarter" idx="2"/>
          </p:nvPr>
        </p:nvGraphicFramePr>
        <p:xfrm>
          <a:off x="1905000" y="2209800"/>
          <a:ext cx="4799012" cy="2395255"/>
        </p:xfrm>
        <a:graphic>
          <a:graphicData uri="http://schemas.openxmlformats.org/presentationml/2006/ole">
            <p:oleObj spid="_x0000_s81923" name="Worksheet" r:id="rId4" imgW="5324322" imgH="2657314" progId="Excel.Sheet.8">
              <p:embed/>
            </p:oleObj>
          </a:graphicData>
        </a:graphic>
      </p:graphicFrame>
      <p:graphicFrame>
        <p:nvGraphicFramePr>
          <p:cNvPr id="224541" name="Object 285"/>
          <p:cNvGraphicFramePr>
            <a:graphicFrameLocks noChangeAspect="1"/>
          </p:cNvGraphicFramePr>
          <p:nvPr>
            <p:ph sz="quarter" idx="3"/>
          </p:nvPr>
        </p:nvGraphicFramePr>
        <p:xfrm>
          <a:off x="7086600" y="2743200"/>
          <a:ext cx="1143000" cy="969963"/>
        </p:xfrm>
        <a:graphic>
          <a:graphicData uri="http://schemas.openxmlformats.org/presentationml/2006/ole">
            <p:oleObj spid="_x0000_s81924" name="Worksheet" r:id="rId5" imgW="819150" imgH="695325" progId="Excel.Sheet.8">
              <p:embed/>
            </p:oleObj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0"/>
            <a:ext cx="91440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>
                  <a:lumMod val="75000"/>
                </a:schemeClr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Tahoe Salt data. Forecast demand for period 1 using Winter’s model. Initial estimates of level, trend, and seasonal factors are obtained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in the static forecasting case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4724400"/>
            <a:ext cx="8915400" cy="182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L0 = 18439  T0 = 524	S1=0.47, S2=0.68, S3=1.17, S4=1.66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F1 = (L0 + T0)S1 = (18439+524)(0.47) 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= 18963(0.47)= 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8913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The observed demand for period 1 = D1 = 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+mn-lt"/>
              </a:rPr>
              <a:t>8000.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000000"/>
              </a:buClr>
              <a:buSzPct val="75000"/>
              <a:defRPr/>
            </a:pPr>
            <a:r>
              <a:rPr lang="en-US" dirty="0" smtClean="0">
                <a:solidFill>
                  <a:srgbClr val="800000"/>
                </a:solidFill>
              </a:rPr>
              <a:t>Assume </a:t>
            </a:r>
            <a:r>
              <a:rPr lang="en-US" dirty="0" smtClean="0">
                <a:solidFill>
                  <a:srgbClr val="80000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800000"/>
                </a:solidFill>
              </a:rPr>
              <a:t> = 0.1, </a:t>
            </a:r>
            <a:r>
              <a:rPr lang="en-US" dirty="0" smtClean="0">
                <a:solidFill>
                  <a:srgbClr val="800000"/>
                </a:solidFill>
                <a:latin typeface="Symbol" pitchFamily="18" charset="2"/>
              </a:rPr>
              <a:t>b</a:t>
            </a:r>
            <a:r>
              <a:rPr lang="en-US" dirty="0" smtClean="0">
                <a:solidFill>
                  <a:srgbClr val="800000"/>
                </a:solidFill>
              </a:rPr>
              <a:t>=0.2, </a:t>
            </a:r>
            <a:r>
              <a:rPr lang="en-US" dirty="0" smtClean="0">
                <a:solidFill>
                  <a:srgbClr val="800000"/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rgbClr val="800000"/>
                </a:solidFill>
              </a:rPr>
              <a:t>=0.1</a:t>
            </a:r>
            <a:endParaRPr lang="en-US" kern="0" dirty="0" smtClean="0">
              <a:solidFill>
                <a:srgbClr val="8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67A9A0FD-8964-4C70-9DBC-10E3F949D05E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L1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(Actual Surrogate)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(Forecast Surrogate)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Forecast Surrogate for L1 = L0+T0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Actual Surrogate for L1 = D1/S1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L1 </a:t>
            </a:r>
            <a:r>
              <a:rPr lang="en-US" dirty="0"/>
              <a:t>=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(D1/S1</a:t>
            </a:r>
            <a:r>
              <a:rPr lang="en-US" dirty="0" smtClean="0">
                <a:solidFill>
                  <a:srgbClr val="00B050"/>
                </a:solidFill>
              </a:rPr>
              <a:t>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L0+T0)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L1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0.1</a:t>
            </a:r>
            <a:r>
              <a:rPr lang="en-US" dirty="0" smtClean="0">
                <a:solidFill>
                  <a:srgbClr val="00B050"/>
                </a:solidFill>
              </a:rPr>
              <a:t>(D1/S1</a:t>
            </a:r>
            <a:r>
              <a:rPr lang="en-US" dirty="0" smtClean="0">
                <a:solidFill>
                  <a:srgbClr val="00B050"/>
                </a:solidFill>
              </a:rPr>
              <a:t>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0.9</a:t>
            </a:r>
            <a:r>
              <a:rPr lang="en-US" dirty="0" smtClean="0">
                <a:solidFill>
                  <a:srgbClr val="C00000"/>
                </a:solidFill>
              </a:rPr>
              <a:t>(L0+T0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L1 </a:t>
            </a:r>
            <a:r>
              <a:rPr lang="en-US" dirty="0" smtClean="0"/>
              <a:t>=(</a:t>
            </a:r>
            <a:r>
              <a:rPr lang="en-US" dirty="0"/>
              <a:t>0.1)(8000/0.47)+(0.9)(18439+524)=18769</a:t>
            </a:r>
          </a:p>
          <a:p>
            <a:pPr>
              <a:buNone/>
            </a:pPr>
            <a:r>
              <a:rPr lang="en-US" dirty="0" smtClean="0"/>
              <a:t>T1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>
                <a:solidFill>
                  <a:srgbClr val="00B050"/>
                </a:solidFill>
              </a:rPr>
              <a:t>(Actual </a:t>
            </a:r>
            <a:r>
              <a:rPr lang="en-US" dirty="0" smtClean="0">
                <a:solidFill>
                  <a:srgbClr val="00B050"/>
                </a:solidFill>
              </a:rPr>
              <a:t>Surrogate)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b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Forecast Surrogate)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Forecast Surrogate for </a:t>
            </a:r>
            <a:r>
              <a:rPr lang="en-US" dirty="0" smtClean="0">
                <a:solidFill>
                  <a:srgbClr val="C00000"/>
                </a:solidFill>
              </a:rPr>
              <a:t>T1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</a:rPr>
              <a:t>T0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Actual Surrogate for </a:t>
            </a:r>
            <a:r>
              <a:rPr lang="en-US" dirty="0" smtClean="0">
                <a:solidFill>
                  <a:srgbClr val="00B050"/>
                </a:solidFill>
              </a:rPr>
              <a:t>T1 </a:t>
            </a:r>
            <a:r>
              <a:rPr lang="en-US" dirty="0" smtClean="0">
                <a:solidFill>
                  <a:srgbClr val="00B050"/>
                </a:solidFill>
              </a:rPr>
              <a:t>= </a:t>
            </a:r>
            <a:r>
              <a:rPr lang="en-US" dirty="0" smtClean="0">
                <a:solidFill>
                  <a:srgbClr val="00B050"/>
                </a:solidFill>
              </a:rPr>
              <a:t>D1-D0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T1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0.2</a:t>
            </a:r>
            <a:r>
              <a:rPr lang="en-US" dirty="0" smtClean="0">
                <a:solidFill>
                  <a:srgbClr val="00B050"/>
                </a:solidFill>
              </a:rPr>
              <a:t>(L2-L1)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0.8</a:t>
            </a:r>
            <a:r>
              <a:rPr lang="en-US" dirty="0" smtClean="0">
                <a:solidFill>
                  <a:srgbClr val="C00000"/>
                </a:solidFill>
              </a:rPr>
              <a:t>(T0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T1 = (0.2)(18769-18439)+(0.8)(524) = 485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448800" cy="647700"/>
          </a:xfrm>
          <a:noFill/>
          <a:ln/>
        </p:spPr>
        <p:txBody>
          <a:bodyPr/>
          <a:lstStyle/>
          <a:p>
            <a:r>
              <a:rPr lang="en-US"/>
              <a:t> Trend &amp; Seasonality-Corrected Exponential Smoothing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7-2-</a:t>
            </a:r>
            <a:fld id="{67A9A0FD-8964-4C70-9DBC-10E3F949D05E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S5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rgbClr val="00B050"/>
                </a:solidFill>
              </a:rPr>
              <a:t>(Actual </a:t>
            </a:r>
            <a:r>
              <a:rPr lang="en-US" dirty="0" smtClean="0">
                <a:solidFill>
                  <a:srgbClr val="00B050"/>
                </a:solidFill>
              </a:rPr>
              <a:t>Surrogate)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Forecast Surrogate)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Forecast Surrogate for </a:t>
            </a:r>
            <a:r>
              <a:rPr lang="en-US" dirty="0" smtClean="0">
                <a:solidFill>
                  <a:srgbClr val="C00000"/>
                </a:solidFill>
              </a:rPr>
              <a:t>S5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</a:rPr>
              <a:t>S1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Actual Surrogate for </a:t>
            </a:r>
            <a:r>
              <a:rPr lang="en-US" dirty="0" smtClean="0">
                <a:solidFill>
                  <a:srgbClr val="00B050"/>
                </a:solidFill>
              </a:rPr>
              <a:t>S5 </a:t>
            </a:r>
            <a:r>
              <a:rPr lang="en-US" dirty="0" smtClean="0">
                <a:solidFill>
                  <a:srgbClr val="00B050"/>
                </a:solidFill>
              </a:rPr>
              <a:t>= </a:t>
            </a:r>
            <a:r>
              <a:rPr lang="en-US" dirty="0" smtClean="0">
                <a:solidFill>
                  <a:srgbClr val="00B050"/>
                </a:solidFill>
              </a:rPr>
              <a:t>D1/L1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S5 </a:t>
            </a:r>
            <a:r>
              <a:rPr lang="en-US" dirty="0" smtClean="0"/>
              <a:t>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 </a:t>
            </a:r>
            <a:r>
              <a:rPr lang="en-US" dirty="0" smtClean="0">
                <a:solidFill>
                  <a:srgbClr val="00B050"/>
                </a:solidFill>
              </a:rPr>
              <a:t>(D1/L1</a:t>
            </a:r>
            <a:r>
              <a:rPr lang="en-US" dirty="0" smtClean="0">
                <a:solidFill>
                  <a:srgbClr val="00B050"/>
                </a:solidFill>
              </a:rPr>
              <a:t>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(1-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n-US" dirty="0" smtClean="0">
                <a:solidFill>
                  <a:srgbClr val="C00000"/>
                </a:solidFill>
              </a:rPr>
              <a:t>(S1)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S5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Symbol" pitchFamily="18" charset="2"/>
              </a:rPr>
              <a:t>0.1 </a:t>
            </a:r>
            <a:r>
              <a:rPr lang="en-US" dirty="0" smtClean="0">
                <a:solidFill>
                  <a:srgbClr val="00B050"/>
                </a:solidFill>
              </a:rPr>
              <a:t>(D1/L1) </a:t>
            </a:r>
            <a:r>
              <a:rPr lang="en-US" dirty="0" smtClean="0"/>
              <a:t>+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0.9</a:t>
            </a:r>
            <a:r>
              <a:rPr lang="en-US" dirty="0" smtClean="0">
                <a:solidFill>
                  <a:srgbClr val="C00000"/>
                </a:solidFill>
              </a:rPr>
              <a:t>(S1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S5 </a:t>
            </a:r>
            <a:r>
              <a:rPr lang="en-US" dirty="0" smtClean="0"/>
              <a:t>= (0.1</a:t>
            </a:r>
            <a:r>
              <a:rPr lang="en-US" dirty="0"/>
              <a:t>)(8000/18769)+(0.9)(0.47) = 0.47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F2 = (L1+T1)S2 = (18769 + 485)(0.68) = 13093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448800" cy="647700"/>
          </a:xfrm>
          <a:noFill/>
          <a:ln/>
        </p:spPr>
        <p:txBody>
          <a:bodyPr/>
          <a:lstStyle/>
          <a:p>
            <a:r>
              <a:rPr lang="en-US"/>
              <a:t> Trend &amp; Seasonality-Corrected Exponential Smoothing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theme/theme1.xml><?xml version="1.0" encoding="utf-8"?>
<a:theme xmlns:a="http://schemas.openxmlformats.org/drawingml/2006/main" name="Side Bar">
  <a:themeElements>
    <a:clrScheme name="">
      <a:dk1>
        <a:srgbClr val="0000CC"/>
      </a:dk1>
      <a:lt1>
        <a:srgbClr val="FFFFFF"/>
      </a:lt1>
      <a:dk2>
        <a:srgbClr val="0000CC"/>
      </a:dk2>
      <a:lt2>
        <a:srgbClr val="000099"/>
      </a:lt2>
      <a:accent1>
        <a:srgbClr val="FF6633"/>
      </a:accent1>
      <a:accent2>
        <a:srgbClr val="FF00FF"/>
      </a:accent2>
      <a:accent3>
        <a:srgbClr val="FFFFFF"/>
      </a:accent3>
      <a:accent4>
        <a:srgbClr val="0000AE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Side Bar.pot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.po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.po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C:\Apps\MSOffice\Templates\Presentation Designs\Side Bar.pot</Template>
  <TotalTime>24939</TotalTime>
  <Words>1065</Words>
  <Application>Microsoft PowerPoint 7.0</Application>
  <PresentationFormat>On-screen Show (4:3)</PresentationFormat>
  <Paragraphs>191</Paragraphs>
  <Slides>19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10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Side Bar</vt:lpstr>
      <vt:lpstr>C:\Documents and Settings\aa2035\Desktop\NewDesktop\Courses\CourseBase\Forecasting\Trend&amp;Season.xlsx!SeasIndexStat!R1C1:R17C5</vt:lpstr>
      <vt:lpstr>C:\Documents and Settings\aa2035\Desktop\NewDesktop\Courses\CourseBase\Forecasting\Trend&amp;Season.xlsx!Trend&amp;Season!R2C1:R4C6</vt:lpstr>
      <vt:lpstr>C:\Documents and Settings\aa2035\Desktop\NewDesktop\Courses\CourseBase\Forecasting\Trend&amp;Season.xlsx!Trend&amp;Season!R2C8:R5C13</vt:lpstr>
      <vt:lpstr>C:\Documents and Settings\aa2035\Desktop\NewDesktop\Courses\CourseBase\Forecasting\Trend&amp;Season.xlsx!Trend&amp;Season!R16C8:R19C11</vt:lpstr>
      <vt:lpstr>C:\Documents and Settings\aa2035\Desktop\NewDesktop\Courses\CourseBase\Forecasting\Trend&amp;Season.xlsx!Trend&amp;Season!R2C15:R8C20</vt:lpstr>
      <vt:lpstr>C:\Documents and Settings\aa2035\Desktop\NewDesktop\Courses\CourseBase\Forecasting\Trend&amp;Season.xlsx!Trend&amp;Season!R16C15:R19C18</vt:lpstr>
      <vt:lpstr>C:\Documents and Settings\aa2035\Desktop\NewDesktop\Courses\CourseBase\Forecasting\Trend&amp;Season.xlsx!Trend&amp;Season!R2C22:R7C27</vt:lpstr>
      <vt:lpstr>C:\Documents and Settings\aa2035\Desktop\NewDesktop\Courses\CourseBase\Forecasting\Trend&amp;Season.xlsx!Trend&amp;Season!R16C22:R19C25</vt:lpstr>
      <vt:lpstr>C:\Documents and Settings\aa2035\Desktop\NewDesktop\Courses\CourseBase\Forecasting\Trend&amp;Season.xlsx!Trend&amp;Season!R3C29:R8C34</vt:lpstr>
      <vt:lpstr>C:\Documents and Settings\aa2035\Desktop\NewDesktop\Courses\CourseBase\Forecasting\Trend&amp;Season.xlsx!Trend&amp;Season!R16C29:R19C32</vt:lpstr>
      <vt:lpstr>Worksheet</vt:lpstr>
      <vt:lpstr>Microsoft Equation 3.0</vt:lpstr>
      <vt:lpstr>Equation</vt:lpstr>
      <vt:lpstr>Chapter 7 Demand Forecasting in a Supply Chain</vt:lpstr>
      <vt:lpstr>Monthly US Electric Power Consumption</vt:lpstr>
      <vt:lpstr>Trend and Seasonality</vt:lpstr>
      <vt:lpstr>Trend &amp; Seasonality-Corrected Exponential Smoothing</vt:lpstr>
      <vt:lpstr>General Steps in Adaptive Forecasting</vt:lpstr>
      <vt:lpstr> Trend &amp; Seasonality-Corrected Exponential Smoothing</vt:lpstr>
      <vt:lpstr>Trend &amp; Seasonality-Corrected Exponential Smoothing</vt:lpstr>
      <vt:lpstr> Trend &amp; Seasonality-Corrected Exponential Smoothing</vt:lpstr>
      <vt:lpstr> Trend &amp; Seasonality-Corrected Exponential Smoothing</vt:lpstr>
      <vt:lpstr> Trend &amp; Seasonality-Corrected Exponential Smoothing</vt:lpstr>
      <vt:lpstr>Forecasting in Practice</vt:lpstr>
      <vt:lpstr>Practice: Given L0 = 11, T0 = 1, S1 to S4 =0.5,1.0,1.5,1.0 </vt:lpstr>
      <vt:lpstr>L1, T1, F2, S5</vt:lpstr>
      <vt:lpstr>L2, T2, F3, S6</vt:lpstr>
      <vt:lpstr>Practice:  α = 0.05, β = 0.1, δ = 0.1</vt:lpstr>
      <vt:lpstr>Assignment</vt:lpstr>
      <vt:lpstr>Using Static Model We Can Compute Seasonality</vt:lpstr>
      <vt:lpstr>Practice; α=β= γ = 0.25</vt:lpstr>
      <vt:lpstr>Practice; α=β= γ = 0.25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 and Aggregate Planning</dc:title>
  <dc:creator>Sunil Chopra</dc:creator>
  <cp:lastModifiedBy>aa2035</cp:lastModifiedBy>
  <cp:revision>2271</cp:revision>
  <cp:lastPrinted>2001-02-06T19:54:31Z</cp:lastPrinted>
  <dcterms:created xsi:type="dcterms:W3CDTF">1995-05-28T16:26:58Z</dcterms:created>
  <dcterms:modified xsi:type="dcterms:W3CDTF">2009-12-14T21:35:25Z</dcterms:modified>
</cp:coreProperties>
</file>