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1"/>
  </p:notesMasterIdLst>
  <p:sldIdLst>
    <p:sldId id="267" r:id="rId2"/>
    <p:sldId id="285" r:id="rId3"/>
    <p:sldId id="273" r:id="rId4"/>
    <p:sldId id="298" r:id="rId5"/>
    <p:sldId id="322" r:id="rId6"/>
    <p:sldId id="329" r:id="rId7"/>
    <p:sldId id="415" r:id="rId8"/>
    <p:sldId id="331" r:id="rId9"/>
    <p:sldId id="416" r:id="rId10"/>
    <p:sldId id="417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352" r:id="rId20"/>
    <p:sldId id="353" r:id="rId21"/>
    <p:sldId id="435" r:id="rId22"/>
    <p:sldId id="434" r:id="rId23"/>
    <p:sldId id="436" r:id="rId24"/>
    <p:sldId id="437" r:id="rId25"/>
    <p:sldId id="363" r:id="rId26"/>
    <p:sldId id="438" r:id="rId27"/>
    <p:sldId id="439" r:id="rId28"/>
    <p:sldId id="440" r:id="rId29"/>
    <p:sldId id="441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80"/>
    <a:srgbClr val="D1EBEB"/>
    <a:srgbClr val="FDB109"/>
    <a:srgbClr val="CA8C02"/>
    <a:srgbClr val="FED880"/>
    <a:srgbClr val="2FFF74"/>
    <a:srgbClr val="1E1D7A"/>
    <a:srgbClr val="8000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87"/>
    <p:restoredTop sz="68819" autoAdjust="0"/>
  </p:normalViewPr>
  <p:slideViewPr>
    <p:cSldViewPr snapToGrid="0">
      <p:cViewPr>
        <p:scale>
          <a:sx n="66" d="100"/>
          <a:sy n="66" d="100"/>
        </p:scale>
        <p:origin x="-93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Times"/>
              </a:defRPr>
            </a:lvl1pPr>
          </a:lstStyle>
          <a:p>
            <a:endParaRPr lang="en-A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Times"/>
              </a:defRPr>
            </a:lvl1pPr>
          </a:lstStyle>
          <a:p>
            <a:endParaRPr lang="en-AU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Times"/>
              </a:defRPr>
            </a:lvl1pPr>
          </a:lstStyle>
          <a:p>
            <a:endParaRPr lang="en-A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Times"/>
              </a:defRPr>
            </a:lvl1pPr>
          </a:lstStyle>
          <a:p>
            <a:fld id="{9E490961-1414-4CF0-B1BB-F03E844902D1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431EA-37A2-4C73-A468-CE3640B26FC2}" type="slidenum">
              <a:rPr lang="en-AU"/>
              <a:pPr/>
              <a:t>1</a:t>
            </a:fld>
            <a:endParaRPr lang="en-AU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4D8FD5-D3EC-42BA-8629-185CAB2B5CE6}" type="slidenum">
              <a:rPr lang="en-AU"/>
              <a:pPr/>
              <a:t>11</a:t>
            </a:fld>
            <a:endParaRPr lang="en-AU"/>
          </a:p>
        </p:txBody>
      </p:sp>
      <p:sp>
        <p:nvSpPr>
          <p:cNvPr id="3348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02D89-060E-4C53-A1E0-34B02E2219C7}" type="slidenum">
              <a:rPr lang="en-AU"/>
              <a:pPr/>
              <a:t>19</a:t>
            </a:fld>
            <a:endParaRPr lang="en-AU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2515" name="Rectangle 3"/>
          <p:cNvSpPr>
            <a:spLocks noRo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AA934-BE3D-4124-A302-607259ECC72C}" type="slidenum">
              <a:rPr lang="en-AU"/>
              <a:pPr/>
              <a:t>20</a:t>
            </a:fld>
            <a:endParaRPr lang="en-AU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4563" name="Rectangle 3"/>
          <p:cNvSpPr>
            <a:spLocks noRo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B102E-FFD8-4392-880D-C4BB210FFFB2}" type="slidenum">
              <a:rPr lang="en-AU"/>
              <a:pPr/>
              <a:t>21</a:t>
            </a:fld>
            <a:endParaRPr lang="en-AU"/>
          </a:p>
        </p:txBody>
      </p:sp>
      <p:sp>
        <p:nvSpPr>
          <p:cNvPr id="34713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7139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9C95C6-10FB-4E80-903F-5999BF648F4B}" type="slidenum">
              <a:rPr lang="en-AU"/>
              <a:pPr/>
              <a:t>22</a:t>
            </a:fld>
            <a:endParaRPr lang="en-AU"/>
          </a:p>
        </p:txBody>
      </p:sp>
      <p:sp>
        <p:nvSpPr>
          <p:cNvPr id="34509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5091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27B1C-177E-4076-B408-696F44D6F164}" type="slidenum">
              <a:rPr lang="en-AU"/>
              <a:pPr/>
              <a:t>25</a:t>
            </a:fld>
            <a:endParaRPr lang="en-AU"/>
          </a:p>
        </p:txBody>
      </p:sp>
      <p:sp>
        <p:nvSpPr>
          <p:cNvPr id="215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01370-7E8E-4282-8F10-124B4D1AF167}" type="slidenum">
              <a:rPr lang="en-AU"/>
              <a:pPr/>
              <a:t>26</a:t>
            </a:fld>
            <a:endParaRPr lang="en-AU"/>
          </a:p>
        </p:txBody>
      </p:sp>
      <p:sp>
        <p:nvSpPr>
          <p:cNvPr id="3522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960FD7-93CC-4928-9D71-FA5117A704C2}" type="slidenum">
              <a:rPr lang="en-AU"/>
              <a:pPr/>
              <a:t>27</a:t>
            </a:fld>
            <a:endParaRPr lang="en-AU"/>
          </a:p>
        </p:txBody>
      </p:sp>
      <p:sp>
        <p:nvSpPr>
          <p:cNvPr id="3543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252DA-5AD2-4109-B630-9B88B7A97497}" type="slidenum">
              <a:rPr lang="en-AU"/>
              <a:pPr/>
              <a:t>28</a:t>
            </a:fld>
            <a:endParaRPr lang="en-AU"/>
          </a:p>
        </p:txBody>
      </p:sp>
      <p:sp>
        <p:nvSpPr>
          <p:cNvPr id="3563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3BFB8-560F-4A28-9BCA-CDA18ED5AAA1}" type="slidenum">
              <a:rPr lang="en-AU"/>
              <a:pPr/>
              <a:t>29</a:t>
            </a:fld>
            <a:endParaRPr lang="en-AU"/>
          </a:p>
        </p:txBody>
      </p:sp>
      <p:sp>
        <p:nvSpPr>
          <p:cNvPr id="3584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FE6DC-83CF-43AB-BA4A-292F7B6FCED0}" type="slidenum">
              <a:rPr lang="en-AU"/>
              <a:pPr/>
              <a:t>2</a:t>
            </a:fld>
            <a:endParaRPr lang="en-AU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AU"/>
          </a:p>
        </p:txBody>
      </p:sp>
      <p:sp>
        <p:nvSpPr>
          <p:cNvPr id="67587" name="Rectangle 3"/>
          <p:cNvSpPr>
            <a:spLocks noRo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ECEF3F-DA70-4105-BE45-2DECFB7E9152}" type="slidenum">
              <a:rPr lang="en-AU"/>
              <a:pPr/>
              <a:t>3</a:t>
            </a:fld>
            <a:endParaRPr lang="en-AU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BF6ED-3E49-4C51-B37C-DBFCE63B5BA5}" type="slidenum">
              <a:rPr lang="en-AU"/>
              <a:pPr/>
              <a:t>4</a:t>
            </a:fld>
            <a:endParaRPr lang="en-AU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3187" name="Rectangle 3"/>
          <p:cNvSpPr>
            <a:spLocks noRo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59D28-F0EC-40C8-96D0-7BA5CB06D712}" type="slidenum">
              <a:rPr lang="en-AU"/>
              <a:pPr/>
              <a:t>6</a:t>
            </a:fld>
            <a:endParaRPr lang="en-AU"/>
          </a:p>
        </p:txBody>
      </p:sp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EC5DC-C831-48CC-8F17-2D88A224A453}" type="slidenum">
              <a:rPr lang="en-AU"/>
              <a:pPr/>
              <a:t>7</a:t>
            </a:fld>
            <a:endParaRPr lang="en-AU"/>
          </a:p>
        </p:txBody>
      </p:sp>
      <p:sp>
        <p:nvSpPr>
          <p:cNvPr id="3184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CC1C4D-9647-4508-ABBA-6EC99FA973B8}" type="slidenum">
              <a:rPr lang="en-AU"/>
              <a:pPr/>
              <a:t>8</a:t>
            </a:fld>
            <a:endParaRPr lang="en-AU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57699" name="Rectangle 3"/>
          <p:cNvSpPr>
            <a:spLocks noRo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A61E4-FF00-4413-903A-462070EA5B8E}" type="slidenum">
              <a:rPr lang="en-AU"/>
              <a:pPr/>
              <a:t>9</a:t>
            </a:fld>
            <a:endParaRPr lang="en-AU"/>
          </a:p>
        </p:txBody>
      </p:sp>
      <p:sp>
        <p:nvSpPr>
          <p:cNvPr id="32051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20515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9EA88-0B1F-45EF-A6E6-6EA6C8CF4726}" type="slidenum">
              <a:rPr lang="en-AU"/>
              <a:pPr/>
              <a:t>10</a:t>
            </a:fld>
            <a:endParaRPr lang="en-AU"/>
          </a:p>
        </p:txBody>
      </p:sp>
      <p:sp>
        <p:nvSpPr>
          <p:cNvPr id="32256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22563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34925" y="6584950"/>
            <a:ext cx="1481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0" i="0">
                <a:solidFill>
                  <a:schemeClr val="hlink"/>
                </a:solidFill>
                <a:effectLst/>
                <a:cs typeface="Arial" charset="0"/>
              </a:rPr>
              <a:t>© 2006 Prentice Hall, Inc.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594725" y="6584950"/>
            <a:ext cx="5143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900" i="0">
                <a:solidFill>
                  <a:schemeClr val="hlink"/>
                </a:solidFill>
                <a:effectLst/>
              </a:rPr>
              <a:t>4 </a:t>
            </a:r>
            <a:r>
              <a:rPr lang="en-AU" sz="900" i="0">
                <a:solidFill>
                  <a:schemeClr val="hlink"/>
                </a:solidFill>
                <a:effectLst/>
                <a:cs typeface="Arial" charset="0"/>
              </a:rPr>
              <a:t>–</a:t>
            </a:r>
            <a:r>
              <a:rPr lang="en-AU" sz="900" i="0">
                <a:solidFill>
                  <a:schemeClr val="hlink"/>
                </a:solidFill>
                <a:effectLst/>
              </a:rPr>
              <a:t> </a:t>
            </a:r>
            <a:fld id="{0DA9F9CE-5FD9-4BCD-8487-973301CD4267}" type="slidenum">
              <a:rPr lang="en-AU" sz="900" i="0">
                <a:solidFill>
                  <a:schemeClr val="hlink"/>
                </a:solidFill>
                <a:effectLst/>
              </a:rPr>
              <a:pPr/>
              <a:t>‹#›</a:t>
            </a:fld>
            <a:endParaRPr lang="en-AU" sz="900" i="0">
              <a:solidFill>
                <a:schemeClr val="hlink"/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40000"/>
        </a:spcBef>
        <a:spcAft>
          <a:spcPct val="0"/>
        </a:spcAft>
        <a:buChar char="•"/>
        <a:defRPr sz="32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40000"/>
        </a:spcBef>
        <a:spcAft>
          <a:spcPct val="0"/>
        </a:spcAft>
        <a:buChar char="–"/>
        <a:defRPr sz="28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•"/>
        <a:defRPr sz="24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–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16075"/>
            <a:ext cx="7772400" cy="4708525"/>
          </a:xfrm>
          <a:noFill/>
          <a:ln/>
        </p:spPr>
        <p:txBody>
          <a:bodyPr lIns="98954" tIns="48608" rIns="98954" bIns="48608"/>
          <a:lstStyle/>
          <a:p>
            <a:pPr marL="476250" indent="-47625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/>
              <a:t>Short-range forecast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/>
              <a:t>Up to 1 year, generally less than 3 months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/>
              <a:t>Purchasing, job scheduling, workforce levels, job assignments, production levels</a:t>
            </a:r>
          </a:p>
          <a:p>
            <a:pPr marL="476250" indent="-47625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/>
              <a:t>Medium-range forecast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/>
              <a:t>3 months to 3 years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/>
              <a:t>Sales and production planning, budgeting</a:t>
            </a:r>
          </a:p>
          <a:p>
            <a:pPr marL="476250" indent="-47625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/>
              <a:t>Long-range forecast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/>
              <a:t>3</a:t>
            </a:r>
            <a:r>
              <a:rPr lang="en-US" sz="2400" baseline="30000"/>
              <a:t>+</a:t>
            </a:r>
            <a:r>
              <a:rPr lang="en-US" sz="2400"/>
              <a:t> years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/>
              <a:t>New product planning, facility location, research and development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Forecasting Time Horizons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6100"/>
            <a:ext cx="7772400" cy="9271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Least Squares Example</a:t>
            </a:r>
          </a:p>
        </p:txBody>
      </p:sp>
      <p:sp>
        <p:nvSpPr>
          <p:cNvPr id="321594" name="Freeform 58"/>
          <p:cNvSpPr>
            <a:spLocks/>
          </p:cNvSpPr>
          <p:nvPr/>
        </p:nvSpPr>
        <p:spPr bwMode="auto">
          <a:xfrm>
            <a:off x="1828800" y="2667000"/>
            <a:ext cx="4584700" cy="2171700"/>
          </a:xfrm>
          <a:custGeom>
            <a:avLst/>
            <a:gdLst/>
            <a:ahLst/>
            <a:cxnLst>
              <a:cxn ang="0">
                <a:pos x="0" y="1368"/>
              </a:cxn>
              <a:cxn ang="0">
                <a:pos x="480" y="1280"/>
              </a:cxn>
              <a:cxn ang="0">
                <a:pos x="960" y="1248"/>
              </a:cxn>
              <a:cxn ang="0">
                <a:pos x="1448" y="1048"/>
              </a:cxn>
              <a:cxn ang="0">
                <a:pos x="1928" y="752"/>
              </a:cxn>
              <a:cxn ang="0">
                <a:pos x="2408" y="0"/>
              </a:cxn>
              <a:cxn ang="0">
                <a:pos x="2888" y="408"/>
              </a:cxn>
            </a:cxnLst>
            <a:rect l="0" t="0" r="r" b="b"/>
            <a:pathLst>
              <a:path w="2888" h="1368">
                <a:moveTo>
                  <a:pt x="0" y="1368"/>
                </a:moveTo>
                <a:lnTo>
                  <a:pt x="480" y="1280"/>
                </a:lnTo>
                <a:lnTo>
                  <a:pt x="960" y="1248"/>
                </a:lnTo>
                <a:lnTo>
                  <a:pt x="1448" y="1048"/>
                </a:lnTo>
                <a:lnTo>
                  <a:pt x="1928" y="752"/>
                </a:lnTo>
                <a:lnTo>
                  <a:pt x="2408" y="0"/>
                </a:lnTo>
                <a:lnTo>
                  <a:pt x="2888" y="408"/>
                </a:lnTo>
              </a:path>
            </a:pathLst>
          </a:custGeom>
          <a:noFill/>
          <a:ln w="1016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1611" name="Group 75"/>
          <p:cNvGrpSpPr>
            <a:grpSpLocks/>
          </p:cNvGrpSpPr>
          <p:nvPr/>
        </p:nvGrpSpPr>
        <p:grpSpPr bwMode="auto">
          <a:xfrm>
            <a:off x="1409700" y="2260600"/>
            <a:ext cx="6604000" cy="3162300"/>
            <a:chOff x="888" y="1424"/>
            <a:chExt cx="4160" cy="1992"/>
          </a:xfrm>
        </p:grpSpPr>
        <p:sp>
          <p:nvSpPr>
            <p:cNvPr id="321599" name="Line 63"/>
            <p:cNvSpPr>
              <a:spLocks noChangeShapeType="1"/>
            </p:cNvSpPr>
            <p:nvPr/>
          </p:nvSpPr>
          <p:spPr bwMode="auto">
            <a:xfrm flipH="1">
              <a:off x="888" y="1474"/>
              <a:ext cx="4104" cy="1942"/>
            </a:xfrm>
            <a:prstGeom prst="line">
              <a:avLst/>
            </a:prstGeom>
            <a:noFill/>
            <a:ln w="1016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1610" name="Group 74"/>
            <p:cNvGrpSpPr>
              <a:grpSpLocks/>
            </p:cNvGrpSpPr>
            <p:nvPr/>
          </p:nvGrpSpPr>
          <p:grpSpPr bwMode="auto">
            <a:xfrm>
              <a:off x="4456" y="1424"/>
              <a:ext cx="592" cy="336"/>
              <a:chOff x="4456" y="1424"/>
              <a:chExt cx="592" cy="336"/>
            </a:xfrm>
          </p:grpSpPr>
          <p:sp>
            <p:nvSpPr>
              <p:cNvPr id="321597" name="Oval 61"/>
              <p:cNvSpPr>
                <a:spLocks noChangeArrowheads="1"/>
              </p:cNvSpPr>
              <p:nvPr/>
            </p:nvSpPr>
            <p:spPr bwMode="auto">
              <a:xfrm>
                <a:off x="4456" y="1648"/>
                <a:ext cx="112" cy="112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598" name="Oval 62"/>
              <p:cNvSpPr>
                <a:spLocks noChangeArrowheads="1"/>
              </p:cNvSpPr>
              <p:nvPr/>
            </p:nvSpPr>
            <p:spPr bwMode="auto">
              <a:xfrm>
                <a:off x="4936" y="1424"/>
                <a:ext cx="112" cy="112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21607" name="Group 71"/>
          <p:cNvGrpSpPr>
            <a:grpSpLocks/>
          </p:cNvGrpSpPr>
          <p:nvPr/>
        </p:nvGrpSpPr>
        <p:grpSpPr bwMode="auto">
          <a:xfrm>
            <a:off x="552450" y="1765300"/>
            <a:ext cx="7880350" cy="4784725"/>
            <a:chOff x="348" y="1112"/>
            <a:chExt cx="4964" cy="3014"/>
          </a:xfrm>
        </p:grpSpPr>
        <p:grpSp>
          <p:nvGrpSpPr>
            <p:cNvPr id="321600" name="Group 64"/>
            <p:cNvGrpSpPr>
              <a:grpSpLocks/>
            </p:cNvGrpSpPr>
            <p:nvPr/>
          </p:nvGrpSpPr>
          <p:grpSpPr bwMode="auto">
            <a:xfrm>
              <a:off x="500" y="1112"/>
              <a:ext cx="4812" cy="2843"/>
              <a:chOff x="500" y="1112"/>
              <a:chExt cx="4812" cy="2843"/>
            </a:xfrm>
          </p:grpSpPr>
          <p:sp>
            <p:nvSpPr>
              <p:cNvPr id="321570" name="Freeform 34"/>
              <p:cNvSpPr>
                <a:spLocks/>
              </p:cNvSpPr>
              <p:nvPr/>
            </p:nvSpPr>
            <p:spPr bwMode="auto">
              <a:xfrm>
                <a:off x="880" y="1112"/>
                <a:ext cx="4432" cy="26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632"/>
                  </a:cxn>
                  <a:cxn ang="0">
                    <a:pos x="2912" y="2632"/>
                  </a:cxn>
                </a:cxnLst>
                <a:rect l="0" t="0" r="r" b="b"/>
                <a:pathLst>
                  <a:path w="2912" h="2632">
                    <a:moveTo>
                      <a:pt x="0" y="0"/>
                    </a:moveTo>
                    <a:lnTo>
                      <a:pt x="0" y="2632"/>
                    </a:lnTo>
                    <a:lnTo>
                      <a:pt x="2912" y="2632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571" name="Rectangle 35"/>
              <p:cNvSpPr>
                <a:spLocks noChangeArrowheads="1"/>
              </p:cNvSpPr>
              <p:nvPr/>
            </p:nvSpPr>
            <p:spPr bwMode="auto">
              <a:xfrm>
                <a:off x="910" y="3551"/>
                <a:ext cx="430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tabLst>
                    <a:tab pos="292100" algn="ctr"/>
                    <a:tab pos="1054100" algn="ctr"/>
                    <a:tab pos="1816100" algn="ctr"/>
                    <a:tab pos="2578100" algn="ctr"/>
                    <a:tab pos="3340100" algn="ctr"/>
                    <a:tab pos="4102100" algn="ctr"/>
                    <a:tab pos="4864100" algn="ctr"/>
                    <a:tab pos="5626100" algn="ctr"/>
                    <a:tab pos="6388100" algn="ctr"/>
                  </a:tabLst>
                </a:pPr>
                <a:r>
                  <a:rPr lang="en-US" sz="1800">
                    <a:effectLst/>
                  </a:rPr>
                  <a:t>	|	|	|	|	|	|	|	|	|</a:t>
                </a:r>
                <a:endPara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tabLst>
                    <a:tab pos="292100" algn="ctr"/>
                    <a:tab pos="1054100" algn="ctr"/>
                    <a:tab pos="1816100" algn="ctr"/>
                    <a:tab pos="2578100" algn="ctr"/>
                    <a:tab pos="3340100" algn="ctr"/>
                    <a:tab pos="4102100" algn="ctr"/>
                    <a:tab pos="4864100" algn="ctr"/>
                    <a:tab pos="5626100" algn="ctr"/>
                    <a:tab pos="6388100" algn="ctr"/>
                  </a:tabLst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1999	2000	2001	2002	2003	2004	2005	2006	2007</a:t>
                </a:r>
              </a:p>
            </p:txBody>
          </p:sp>
          <p:sp>
            <p:nvSpPr>
              <p:cNvPr id="321572" name="Rectangle 36"/>
              <p:cNvSpPr>
                <a:spLocks noChangeArrowheads="1"/>
              </p:cNvSpPr>
              <p:nvPr/>
            </p:nvSpPr>
            <p:spPr bwMode="auto">
              <a:xfrm>
                <a:off x="500" y="1186"/>
                <a:ext cx="516" cy="2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160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150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140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130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120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110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100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90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80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70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60  </a:t>
                </a:r>
                <a:r>
                  <a:rPr lang="en-US" sz="1800">
                    <a:effectLst/>
                  </a:rPr>
                  <a:t>–</a:t>
                </a:r>
              </a:p>
              <a:p>
                <a:pPr algn="r">
                  <a:lnSpc>
                    <a:spcPct val="115000"/>
                  </a:lnSpc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50  </a:t>
                </a:r>
                <a:r>
                  <a:rPr lang="en-US" sz="1800">
                    <a:effectLst/>
                  </a:rPr>
                  <a:t>–</a:t>
                </a:r>
                <a:endPara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321605" name="Rectangle 69"/>
            <p:cNvSpPr>
              <a:spLocks noChangeArrowheads="1"/>
            </p:cNvSpPr>
            <p:nvPr/>
          </p:nvSpPr>
          <p:spPr bwMode="auto">
            <a:xfrm>
              <a:off x="2856" y="3895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Year</a:t>
              </a:r>
            </a:p>
          </p:txBody>
        </p:sp>
        <p:sp>
          <p:nvSpPr>
            <p:cNvPr id="321606" name="Rectangle 70"/>
            <p:cNvSpPr>
              <a:spLocks noChangeArrowheads="1"/>
            </p:cNvSpPr>
            <p:nvPr/>
          </p:nvSpPr>
          <p:spPr bwMode="auto">
            <a:xfrm rot="-5400000">
              <a:off x="-106" y="2168"/>
              <a:ext cx="11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Power demand</a:t>
              </a:r>
            </a:p>
          </p:txBody>
        </p:sp>
      </p:grpSp>
      <p:grpSp>
        <p:nvGrpSpPr>
          <p:cNvPr id="321609" name="Group 73"/>
          <p:cNvGrpSpPr>
            <a:grpSpLocks/>
          </p:cNvGrpSpPr>
          <p:nvPr/>
        </p:nvGrpSpPr>
        <p:grpSpPr bwMode="auto">
          <a:xfrm>
            <a:off x="3908425" y="1677988"/>
            <a:ext cx="3419475" cy="823912"/>
            <a:chOff x="2462" y="1057"/>
            <a:chExt cx="2154" cy="519"/>
          </a:xfrm>
        </p:grpSpPr>
        <p:grpSp>
          <p:nvGrpSpPr>
            <p:cNvPr id="321604" name="Group 68"/>
            <p:cNvGrpSpPr>
              <a:grpSpLocks/>
            </p:cNvGrpSpPr>
            <p:nvPr/>
          </p:nvGrpSpPr>
          <p:grpSpPr bwMode="auto">
            <a:xfrm>
              <a:off x="2462" y="1057"/>
              <a:ext cx="1728" cy="518"/>
              <a:chOff x="1518" y="1185"/>
              <a:chExt cx="1728" cy="518"/>
            </a:xfrm>
          </p:grpSpPr>
          <p:sp>
            <p:nvSpPr>
              <p:cNvPr id="321602" name="Rectangle 66"/>
              <p:cNvSpPr>
                <a:spLocks noChangeArrowheads="1"/>
              </p:cNvSpPr>
              <p:nvPr/>
            </p:nvSpPr>
            <p:spPr bwMode="auto">
              <a:xfrm>
                <a:off x="1518" y="1185"/>
                <a:ext cx="1728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Trend line,</a:t>
                </a:r>
              </a:p>
              <a:p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 </a:t>
                </a: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 56.70 + 10.54x</a:t>
                </a:r>
                <a:endParaRPr 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21603" name="Rectangle 67"/>
              <p:cNvSpPr>
                <a:spLocks noChangeArrowheads="1"/>
              </p:cNvSpPr>
              <p:nvPr/>
            </p:nvSpPr>
            <p:spPr bwMode="auto">
              <a:xfrm>
                <a:off x="1534" y="1375"/>
                <a:ext cx="2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^</a:t>
                </a:r>
              </a:p>
            </p:txBody>
          </p:sp>
        </p:grpSp>
        <p:sp>
          <p:nvSpPr>
            <p:cNvPr id="321608" name="Line 72"/>
            <p:cNvSpPr>
              <a:spLocks noChangeShapeType="1"/>
            </p:cNvSpPr>
            <p:nvPr/>
          </p:nvSpPr>
          <p:spPr bwMode="auto">
            <a:xfrm>
              <a:off x="4168" y="1472"/>
              <a:ext cx="448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1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9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271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 lIns="91427" tIns="45713" rIns="91427" bIns="45713"/>
          <a:lstStyle/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Associative Forecasting</a:t>
            </a:r>
          </a:p>
        </p:txBody>
      </p:sp>
      <p:sp>
        <p:nvSpPr>
          <p:cNvPr id="333827" name="Rectangle 3"/>
          <p:cNvSpPr>
            <a:spLocks noChangeArrowheads="1"/>
          </p:cNvSpPr>
          <p:nvPr/>
        </p:nvSpPr>
        <p:spPr bwMode="auto">
          <a:xfrm>
            <a:off x="828675" y="1893888"/>
            <a:ext cx="760095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Forecasting an outcome based on predictor variables using the least squares technique</a:t>
            </a:r>
          </a:p>
        </p:txBody>
      </p:sp>
      <p:grpSp>
        <p:nvGrpSpPr>
          <p:cNvPr id="333829" name="Group 5"/>
          <p:cNvGrpSpPr>
            <a:grpSpLocks/>
          </p:cNvGrpSpPr>
          <p:nvPr/>
        </p:nvGrpSpPr>
        <p:grpSpPr bwMode="auto">
          <a:xfrm>
            <a:off x="3668713" y="3074988"/>
            <a:ext cx="1806575" cy="595312"/>
            <a:chOff x="2311" y="2633"/>
            <a:chExt cx="1138" cy="375"/>
          </a:xfrm>
        </p:grpSpPr>
        <p:sp>
          <p:nvSpPr>
            <p:cNvPr id="333830" name="Rectangle 6"/>
            <p:cNvSpPr>
              <a:spLocks noChangeArrowheads="1"/>
            </p:cNvSpPr>
            <p:nvPr/>
          </p:nvSpPr>
          <p:spPr bwMode="auto">
            <a:xfrm>
              <a:off x="2311" y="2681"/>
              <a:ext cx="113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 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 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 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bx</a:t>
              </a:r>
            </a:p>
          </p:txBody>
        </p:sp>
        <p:sp>
          <p:nvSpPr>
            <p:cNvPr id="333831" name="Rectangle 7"/>
            <p:cNvSpPr>
              <a:spLocks noChangeArrowheads="1"/>
            </p:cNvSpPr>
            <p:nvPr/>
          </p:nvSpPr>
          <p:spPr bwMode="auto">
            <a:xfrm>
              <a:off x="2326" y="2633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^</a:t>
              </a:r>
            </a:p>
          </p:txBody>
        </p:sp>
      </p:grpSp>
      <p:grpSp>
        <p:nvGrpSpPr>
          <p:cNvPr id="333832" name="Group 8"/>
          <p:cNvGrpSpPr>
            <a:grpSpLocks/>
          </p:cNvGrpSpPr>
          <p:nvPr/>
        </p:nvGrpSpPr>
        <p:grpSpPr bwMode="auto">
          <a:xfrm>
            <a:off x="949325" y="3960813"/>
            <a:ext cx="7243763" cy="2387600"/>
            <a:chOff x="598" y="2927"/>
            <a:chExt cx="4563" cy="1504"/>
          </a:xfrm>
        </p:grpSpPr>
        <p:sp>
          <p:nvSpPr>
            <p:cNvPr id="333833" name="Rectangle 9"/>
            <p:cNvSpPr>
              <a:spLocks noChangeArrowheads="1"/>
            </p:cNvSpPr>
            <p:nvPr/>
          </p:nvSpPr>
          <p:spPr bwMode="auto">
            <a:xfrm>
              <a:off x="598" y="3001"/>
              <a:ext cx="4563" cy="1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816100" indent="-1816100">
                <a:lnSpc>
                  <a:spcPct val="85000"/>
                </a:lnSpc>
                <a:tabLst>
                  <a:tab pos="1333500" algn="r"/>
                  <a:tab pos="1524000" algn="l"/>
                </a:tabLst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where y	= computed value of the variable to be predicted (dependent variable)</a:t>
              </a:r>
            </a:p>
            <a:p>
              <a:pPr marL="1816100" indent="-1816100">
                <a:lnSpc>
                  <a:spcPct val="85000"/>
                </a:lnSpc>
                <a:tabLst>
                  <a:tab pos="1333500" algn="r"/>
                  <a:tab pos="1524000" algn="l"/>
                </a:tabLst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a	= y-axis intercept</a:t>
              </a:r>
            </a:p>
            <a:p>
              <a:pPr marL="1816100" indent="-1816100">
                <a:lnSpc>
                  <a:spcPct val="85000"/>
                </a:lnSpc>
                <a:tabLst>
                  <a:tab pos="1333500" algn="r"/>
                  <a:tab pos="1524000" algn="l"/>
                </a:tabLst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b	= slope of the regression line</a:t>
              </a:r>
            </a:p>
            <a:p>
              <a:pPr marL="1816100" indent="-1816100">
                <a:lnSpc>
                  <a:spcPct val="85000"/>
                </a:lnSpc>
                <a:tabLst>
                  <a:tab pos="1333500" algn="r"/>
                  <a:tab pos="1524000" algn="l"/>
                </a:tabLst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x	= the independent variable though to predict the value of the dependent variable</a:t>
              </a:r>
            </a:p>
          </p:txBody>
        </p:sp>
        <p:sp>
          <p:nvSpPr>
            <p:cNvPr id="333834" name="Rectangle 10"/>
            <p:cNvSpPr>
              <a:spLocks noChangeArrowheads="1"/>
            </p:cNvSpPr>
            <p:nvPr/>
          </p:nvSpPr>
          <p:spPr bwMode="auto">
            <a:xfrm>
              <a:off x="1342" y="2927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^</a:t>
              </a:r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903" name="Rectangle 31"/>
          <p:cNvSpPr>
            <a:spLocks noChangeArrowheads="1"/>
          </p:cNvSpPr>
          <p:nvPr/>
        </p:nvSpPr>
        <p:spPr bwMode="auto">
          <a:xfrm>
            <a:off x="4013200" y="2844800"/>
            <a:ext cx="4927600" cy="363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7772400" cy="12954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Associative Forecasting Example</a:t>
            </a:r>
          </a:p>
        </p:txBody>
      </p:sp>
      <p:grpSp>
        <p:nvGrpSpPr>
          <p:cNvPr id="335878" name="Group 6"/>
          <p:cNvGrpSpPr>
            <a:grpSpLocks/>
          </p:cNvGrpSpPr>
          <p:nvPr/>
        </p:nvGrpSpPr>
        <p:grpSpPr bwMode="auto">
          <a:xfrm>
            <a:off x="466725" y="1938338"/>
            <a:ext cx="4233863" cy="2498725"/>
            <a:chOff x="462" y="1407"/>
            <a:chExt cx="2667" cy="1574"/>
          </a:xfrm>
        </p:grpSpPr>
        <p:sp>
          <p:nvSpPr>
            <p:cNvPr id="335876" name="Rectangle 4"/>
            <p:cNvSpPr>
              <a:spLocks noChangeArrowheads="1"/>
            </p:cNvSpPr>
            <p:nvPr/>
          </p:nvSpPr>
          <p:spPr bwMode="auto">
            <a:xfrm>
              <a:off x="462" y="1407"/>
              <a:ext cx="2667" cy="1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tabLst>
                  <a:tab pos="863600" algn="ctr"/>
                  <a:tab pos="3048000" algn="ctr"/>
                </a:tabLst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Sales	Local Payroll</a:t>
              </a:r>
            </a:p>
            <a:p>
              <a:pPr>
                <a:lnSpc>
                  <a:spcPct val="85000"/>
                </a:lnSpc>
                <a:tabLst>
                  <a:tab pos="863600" algn="ctr"/>
                  <a:tab pos="3048000" algn="ctr"/>
                </a:tabLst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($000,000), y	($000,000,000), x</a:t>
              </a:r>
            </a:p>
            <a:p>
              <a:pPr>
                <a:spcBef>
                  <a:spcPct val="20000"/>
                </a:spcBef>
                <a:tabLst>
                  <a:tab pos="863600" algn="ctr"/>
                  <a:tab pos="3048000" algn="ctr"/>
                </a:tabLst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2.0	1</a:t>
              </a:r>
            </a:p>
            <a:p>
              <a:pPr>
                <a:tabLst>
                  <a:tab pos="863600" algn="ctr"/>
                  <a:tab pos="3048000" algn="ctr"/>
                </a:tabLst>
              </a:pP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3.0	3</a:t>
              </a:r>
            </a:p>
            <a:p>
              <a:pPr>
                <a:tabLst>
                  <a:tab pos="863600" algn="ctr"/>
                  <a:tab pos="3048000" algn="ctr"/>
                </a:tabLst>
              </a:pP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2.5	4</a:t>
              </a:r>
            </a:p>
            <a:p>
              <a:pPr>
                <a:tabLst>
                  <a:tab pos="863600" algn="ctr"/>
                  <a:tab pos="3048000" algn="ctr"/>
                </a:tabLst>
              </a:pP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2.0	2</a:t>
              </a:r>
            </a:p>
            <a:p>
              <a:pPr>
                <a:tabLst>
                  <a:tab pos="863600" algn="ctr"/>
                  <a:tab pos="3048000" algn="ctr"/>
                </a:tabLst>
              </a:pP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2.0	1</a:t>
              </a:r>
            </a:p>
            <a:p>
              <a:pPr>
                <a:tabLst>
                  <a:tab pos="863600" algn="ctr"/>
                  <a:tab pos="3048000" algn="ctr"/>
                </a:tabLst>
              </a:pP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3.5	7</a:t>
              </a:r>
            </a:p>
          </p:txBody>
        </p:sp>
        <p:sp>
          <p:nvSpPr>
            <p:cNvPr id="335877" name="Line 5"/>
            <p:cNvSpPr>
              <a:spLocks noChangeShapeType="1"/>
            </p:cNvSpPr>
            <p:nvPr/>
          </p:nvSpPr>
          <p:spPr bwMode="auto">
            <a:xfrm>
              <a:off x="544" y="1800"/>
              <a:ext cx="25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5899" name="Group 27"/>
          <p:cNvGrpSpPr>
            <a:grpSpLocks/>
          </p:cNvGrpSpPr>
          <p:nvPr/>
        </p:nvGrpSpPr>
        <p:grpSpPr bwMode="auto">
          <a:xfrm>
            <a:off x="5245100" y="3676650"/>
            <a:ext cx="3105150" cy="1035050"/>
            <a:chOff x="3368" y="2524"/>
            <a:chExt cx="1956" cy="652"/>
          </a:xfrm>
        </p:grpSpPr>
        <p:sp>
          <p:nvSpPr>
            <p:cNvPr id="335893" name="Oval 21"/>
            <p:cNvSpPr>
              <a:spLocks noChangeArrowheads="1"/>
            </p:cNvSpPr>
            <p:nvPr/>
          </p:nvSpPr>
          <p:spPr bwMode="auto">
            <a:xfrm>
              <a:off x="5236" y="2524"/>
              <a:ext cx="88" cy="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894" name="Oval 22"/>
            <p:cNvSpPr>
              <a:spLocks noChangeArrowheads="1"/>
            </p:cNvSpPr>
            <p:nvPr/>
          </p:nvSpPr>
          <p:spPr bwMode="auto">
            <a:xfrm>
              <a:off x="4328" y="2888"/>
              <a:ext cx="88" cy="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895" name="Oval 23"/>
            <p:cNvSpPr>
              <a:spLocks noChangeArrowheads="1"/>
            </p:cNvSpPr>
            <p:nvPr/>
          </p:nvSpPr>
          <p:spPr bwMode="auto">
            <a:xfrm>
              <a:off x="4032" y="2720"/>
              <a:ext cx="88" cy="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896" name="Oval 24"/>
            <p:cNvSpPr>
              <a:spLocks noChangeArrowheads="1"/>
            </p:cNvSpPr>
            <p:nvPr/>
          </p:nvSpPr>
          <p:spPr bwMode="auto">
            <a:xfrm>
              <a:off x="3728" y="3088"/>
              <a:ext cx="88" cy="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897" name="Oval 25"/>
            <p:cNvSpPr>
              <a:spLocks noChangeArrowheads="1"/>
            </p:cNvSpPr>
            <p:nvPr/>
          </p:nvSpPr>
          <p:spPr bwMode="auto">
            <a:xfrm>
              <a:off x="3468" y="3084"/>
              <a:ext cx="88" cy="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898" name="Oval 26"/>
            <p:cNvSpPr>
              <a:spLocks noChangeArrowheads="1"/>
            </p:cNvSpPr>
            <p:nvPr/>
          </p:nvSpPr>
          <p:spPr bwMode="auto">
            <a:xfrm>
              <a:off x="3368" y="3088"/>
              <a:ext cx="88" cy="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5902" name="Group 30"/>
          <p:cNvGrpSpPr>
            <a:grpSpLocks/>
          </p:cNvGrpSpPr>
          <p:nvPr/>
        </p:nvGrpSpPr>
        <p:grpSpPr bwMode="auto">
          <a:xfrm>
            <a:off x="4090988" y="3022600"/>
            <a:ext cx="4621212" cy="3324225"/>
            <a:chOff x="2641" y="2112"/>
            <a:chExt cx="2911" cy="2094"/>
          </a:xfrm>
        </p:grpSpPr>
        <p:grpSp>
          <p:nvGrpSpPr>
            <p:cNvPr id="335882" name="Group 10"/>
            <p:cNvGrpSpPr>
              <a:grpSpLocks/>
            </p:cNvGrpSpPr>
            <p:nvPr/>
          </p:nvGrpSpPr>
          <p:grpSpPr bwMode="auto">
            <a:xfrm>
              <a:off x="2830" y="2112"/>
              <a:ext cx="2722" cy="1947"/>
              <a:chOff x="2830" y="2112"/>
              <a:chExt cx="2722" cy="1947"/>
            </a:xfrm>
          </p:grpSpPr>
          <p:sp>
            <p:nvSpPr>
              <p:cNvPr id="335879" name="Freeform 7"/>
              <p:cNvSpPr>
                <a:spLocks/>
              </p:cNvSpPr>
              <p:nvPr/>
            </p:nvSpPr>
            <p:spPr bwMode="auto">
              <a:xfrm>
                <a:off x="3168" y="2112"/>
                <a:ext cx="2384" cy="17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736"/>
                  </a:cxn>
                  <a:cxn ang="0">
                    <a:pos x="2264" y="1736"/>
                  </a:cxn>
                </a:cxnLst>
                <a:rect l="0" t="0" r="r" b="b"/>
                <a:pathLst>
                  <a:path w="2264" h="1736">
                    <a:moveTo>
                      <a:pt x="0" y="0"/>
                    </a:moveTo>
                    <a:lnTo>
                      <a:pt x="0" y="1736"/>
                    </a:lnTo>
                    <a:lnTo>
                      <a:pt x="2264" y="1736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880" name="Rectangle 8"/>
              <p:cNvSpPr>
                <a:spLocks noChangeArrowheads="1"/>
              </p:cNvSpPr>
              <p:nvPr/>
            </p:nvSpPr>
            <p:spPr bwMode="auto">
              <a:xfrm>
                <a:off x="2830" y="2118"/>
                <a:ext cx="476" cy="18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>
                  <a:lnSpc>
                    <a:spcPct val="210000"/>
                  </a:lnSpc>
                </a:pPr>
                <a:r>
                  <a:rPr lang="en-US" sz="1800">
                    <a:effectLst/>
                  </a:rPr>
                  <a:t>4.0  –</a:t>
                </a:r>
              </a:p>
              <a:p>
                <a:pPr algn="r">
                  <a:lnSpc>
                    <a:spcPct val="210000"/>
                  </a:lnSpc>
                </a:pPr>
                <a:r>
                  <a:rPr lang="en-US" sz="1800">
                    <a:effectLst/>
                  </a:rPr>
                  <a:t>3.0  –</a:t>
                </a:r>
              </a:p>
              <a:p>
                <a:pPr algn="r">
                  <a:lnSpc>
                    <a:spcPct val="210000"/>
                  </a:lnSpc>
                </a:pPr>
                <a:r>
                  <a:rPr lang="en-US" sz="1800">
                    <a:effectLst/>
                  </a:rPr>
                  <a:t>2.0  –</a:t>
                </a:r>
              </a:p>
              <a:p>
                <a:pPr algn="r">
                  <a:lnSpc>
                    <a:spcPct val="210000"/>
                  </a:lnSpc>
                </a:pPr>
                <a:r>
                  <a:rPr lang="en-US" sz="1800">
                    <a:effectLst/>
                  </a:rPr>
                  <a:t>1.0  –</a:t>
                </a:r>
              </a:p>
              <a:p>
                <a:pPr algn="r">
                  <a:lnSpc>
                    <a:spcPct val="210000"/>
                  </a:lnSpc>
                </a:pPr>
                <a:endParaRPr lang="en-US" sz="1800">
                  <a:effectLst/>
                </a:endParaRPr>
              </a:p>
            </p:txBody>
          </p:sp>
          <p:sp>
            <p:nvSpPr>
              <p:cNvPr id="335881" name="Rectangle 9"/>
              <p:cNvSpPr>
                <a:spLocks noChangeArrowheads="1"/>
              </p:cNvSpPr>
              <p:nvPr/>
            </p:nvSpPr>
            <p:spPr bwMode="auto">
              <a:xfrm>
                <a:off x="2870" y="3655"/>
                <a:ext cx="250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tabLst>
                    <a:tab pos="381000" algn="ctr"/>
                    <a:tab pos="863600" algn="ctr"/>
                    <a:tab pos="1333500" algn="ctr"/>
                    <a:tab pos="1816100" algn="ctr"/>
                    <a:tab pos="2286000" algn="ctr"/>
                    <a:tab pos="2768600" algn="ctr"/>
                    <a:tab pos="3238500" algn="ctr"/>
                    <a:tab pos="3721100" algn="ctr"/>
                    <a:tab pos="4381500" algn="ctr"/>
                  </a:tabLst>
                </a:pPr>
                <a:r>
                  <a:rPr lang="en-US" sz="1800">
                    <a:effectLst/>
                  </a:rPr>
                  <a:t>		|	|	|	|	|	|	|</a:t>
                </a:r>
              </a:p>
              <a:p>
                <a:pPr>
                  <a:tabLst>
                    <a:tab pos="381000" algn="ctr"/>
                    <a:tab pos="863600" algn="ctr"/>
                    <a:tab pos="1333500" algn="ctr"/>
                    <a:tab pos="1816100" algn="ctr"/>
                    <a:tab pos="2286000" algn="ctr"/>
                    <a:tab pos="2768600" algn="ctr"/>
                    <a:tab pos="3238500" algn="ctr"/>
                    <a:tab pos="3721100" algn="ctr"/>
                    <a:tab pos="4381500" algn="ctr"/>
                  </a:tabLst>
                </a:pPr>
                <a:r>
                  <a:rPr lang="en-US" sz="1800">
                    <a:effectLst/>
                  </a:rPr>
                  <a:t>	0	1	2	3	4	5	6	7</a:t>
                </a:r>
              </a:p>
            </p:txBody>
          </p:sp>
        </p:grpSp>
        <p:sp>
          <p:nvSpPr>
            <p:cNvPr id="335900" name="Rectangle 28"/>
            <p:cNvSpPr>
              <a:spLocks noChangeArrowheads="1"/>
            </p:cNvSpPr>
            <p:nvPr/>
          </p:nvSpPr>
          <p:spPr bwMode="auto">
            <a:xfrm rot="-5400000">
              <a:off x="2511" y="2823"/>
              <a:ext cx="4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effectLst/>
                </a:rPr>
                <a:t>Sales</a:t>
              </a:r>
            </a:p>
          </p:txBody>
        </p:sp>
        <p:sp>
          <p:nvSpPr>
            <p:cNvPr id="335901" name="Rectangle 29"/>
            <p:cNvSpPr>
              <a:spLocks noChangeArrowheads="1"/>
            </p:cNvSpPr>
            <p:nvPr/>
          </p:nvSpPr>
          <p:spPr bwMode="auto">
            <a:xfrm>
              <a:off x="3902" y="3975"/>
              <a:ext cx="9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effectLst/>
                </a:rPr>
                <a:t>Area payroll</a:t>
              </a:r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2" name="Rectangle 52"/>
          <p:cNvSpPr>
            <a:spLocks noChangeArrowheads="1"/>
          </p:cNvSpPr>
          <p:nvPr/>
        </p:nvSpPr>
        <p:spPr bwMode="auto">
          <a:xfrm>
            <a:off x="1206500" y="1841500"/>
            <a:ext cx="6718300" cy="2908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7772400" cy="12954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Associative Forecasting Example</a:t>
            </a:r>
          </a:p>
        </p:txBody>
      </p:sp>
      <p:grpSp>
        <p:nvGrpSpPr>
          <p:cNvPr id="337946" name="Group 26"/>
          <p:cNvGrpSpPr>
            <a:grpSpLocks/>
          </p:cNvGrpSpPr>
          <p:nvPr/>
        </p:nvGrpSpPr>
        <p:grpSpPr bwMode="auto">
          <a:xfrm>
            <a:off x="1476375" y="1973263"/>
            <a:ext cx="6178550" cy="2646362"/>
            <a:chOff x="694" y="1285"/>
            <a:chExt cx="3892" cy="1667"/>
          </a:xfrm>
        </p:grpSpPr>
        <p:sp>
          <p:nvSpPr>
            <p:cNvPr id="337925" name="Rectangle 5"/>
            <p:cNvSpPr>
              <a:spLocks noChangeArrowheads="1"/>
            </p:cNvSpPr>
            <p:nvPr/>
          </p:nvSpPr>
          <p:spPr bwMode="auto">
            <a:xfrm>
              <a:off x="694" y="1285"/>
              <a:ext cx="384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5000"/>
                </a:lnSpc>
                <a:tabLst>
                  <a:tab pos="863600" algn="ctr"/>
                  <a:tab pos="2476500" algn="ctr"/>
                  <a:tab pos="4191000" algn="r"/>
                  <a:tab pos="5715000" algn="r"/>
                </a:tabLst>
              </a:pPr>
              <a:r>
                <a:rPr lang="en-US" sz="2000">
                  <a:effectLst/>
                </a:rPr>
                <a:t>	Sales, y	 Payroll, x	x</a:t>
              </a:r>
              <a:r>
                <a:rPr lang="en-US" sz="2000" i="0" baseline="30000">
                  <a:effectLst/>
                </a:rPr>
                <a:t>2</a:t>
              </a:r>
              <a:r>
                <a:rPr lang="en-US" sz="2000">
                  <a:effectLst/>
                </a:rPr>
                <a:t>	xy</a:t>
              </a:r>
            </a:p>
          </p:txBody>
        </p:sp>
        <p:sp>
          <p:nvSpPr>
            <p:cNvPr id="337926" name="Line 6"/>
            <p:cNvSpPr>
              <a:spLocks noChangeShapeType="1"/>
            </p:cNvSpPr>
            <p:nvPr/>
          </p:nvSpPr>
          <p:spPr bwMode="auto">
            <a:xfrm>
              <a:off x="694" y="1510"/>
              <a:ext cx="3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41" name="Rectangle 21"/>
            <p:cNvSpPr>
              <a:spLocks noChangeArrowheads="1"/>
            </p:cNvSpPr>
            <p:nvPr/>
          </p:nvSpPr>
          <p:spPr bwMode="auto">
            <a:xfrm>
              <a:off x="694" y="1512"/>
              <a:ext cx="3892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tabLst>
                  <a:tab pos="1054100" algn="r"/>
                  <a:tab pos="2667000" algn="r"/>
                  <a:tab pos="4191000" algn="r"/>
                  <a:tab pos="5816600" algn="r"/>
                </a:tabLst>
              </a:pPr>
              <a:r>
                <a:rPr lang="en-US" sz="2000">
                  <a:effectLst/>
                </a:rPr>
                <a:t>	</a:t>
              </a:r>
              <a:r>
                <a:rPr lang="en-US" sz="2000" i="0">
                  <a:effectLst/>
                </a:rPr>
                <a:t>2.0	1	1	2.0</a:t>
              </a:r>
            </a:p>
            <a:p>
              <a:pPr>
                <a:tabLst>
                  <a:tab pos="1054100" algn="r"/>
                  <a:tab pos="2667000" algn="r"/>
                  <a:tab pos="4191000" algn="r"/>
                  <a:tab pos="5816600" algn="r"/>
                </a:tabLst>
              </a:pPr>
              <a:r>
                <a:rPr lang="en-US" sz="2000" i="0">
                  <a:effectLst/>
                </a:rPr>
                <a:t>	3.0	3	9	9.0</a:t>
              </a:r>
            </a:p>
            <a:p>
              <a:pPr>
                <a:tabLst>
                  <a:tab pos="1054100" algn="r"/>
                  <a:tab pos="2667000" algn="r"/>
                  <a:tab pos="4191000" algn="r"/>
                  <a:tab pos="5816600" algn="r"/>
                </a:tabLst>
              </a:pPr>
              <a:r>
                <a:rPr lang="en-US" sz="2000" i="0">
                  <a:effectLst/>
                </a:rPr>
                <a:t>	2.5	4	16	10.0</a:t>
              </a:r>
            </a:p>
            <a:p>
              <a:pPr>
                <a:tabLst>
                  <a:tab pos="1054100" algn="r"/>
                  <a:tab pos="2667000" algn="r"/>
                  <a:tab pos="4191000" algn="r"/>
                  <a:tab pos="5816600" algn="r"/>
                </a:tabLst>
              </a:pPr>
              <a:r>
                <a:rPr lang="en-US" sz="2000" i="0">
                  <a:effectLst/>
                </a:rPr>
                <a:t>	2.0	2	4	4.0</a:t>
              </a:r>
            </a:p>
            <a:p>
              <a:pPr>
                <a:tabLst>
                  <a:tab pos="1054100" algn="r"/>
                  <a:tab pos="2667000" algn="r"/>
                  <a:tab pos="4191000" algn="r"/>
                  <a:tab pos="5816600" algn="r"/>
                </a:tabLst>
              </a:pPr>
              <a:r>
                <a:rPr lang="en-US" sz="2000" i="0">
                  <a:effectLst/>
                </a:rPr>
                <a:t>	2.0	1	1	2.0</a:t>
              </a:r>
            </a:p>
            <a:p>
              <a:pPr>
                <a:tabLst>
                  <a:tab pos="1054100" algn="r"/>
                  <a:tab pos="2667000" algn="r"/>
                  <a:tab pos="4191000" algn="r"/>
                  <a:tab pos="5816600" algn="r"/>
                </a:tabLst>
              </a:pPr>
              <a:r>
                <a:rPr lang="en-US" sz="2000" i="0">
                  <a:effectLst/>
                </a:rPr>
                <a:t>	3.5	7	49	24.5</a:t>
              </a:r>
            </a:p>
            <a:p>
              <a:pPr>
                <a:spcBef>
                  <a:spcPct val="20000"/>
                </a:spcBef>
                <a:tabLst>
                  <a:tab pos="1054100" algn="r"/>
                  <a:tab pos="2667000" algn="r"/>
                  <a:tab pos="4191000" algn="r"/>
                  <a:tab pos="5816600" algn="r"/>
                </a:tabLst>
              </a:pPr>
              <a:r>
                <a:rPr lang="en-US" sz="2000" i="0">
                  <a:effectLst/>
                </a:rPr>
                <a:t>	</a:t>
              </a:r>
              <a:r>
                <a:rPr lang="en-US" sz="2000" i="0">
                  <a:effectLst/>
                  <a:cs typeface="Arial" charset="0"/>
                </a:rPr>
                <a:t>∑</a:t>
              </a:r>
              <a:r>
                <a:rPr lang="en-US" sz="2000">
                  <a:effectLst/>
                </a:rPr>
                <a:t>y</a:t>
              </a:r>
              <a:r>
                <a:rPr lang="en-US" sz="2000" i="0">
                  <a:effectLst/>
                </a:rPr>
                <a:t> = 15.0	</a:t>
              </a:r>
              <a:r>
                <a:rPr lang="en-US" sz="2000" i="0">
                  <a:effectLst/>
                  <a:cs typeface="Arial" charset="0"/>
                </a:rPr>
                <a:t>∑</a:t>
              </a:r>
              <a:r>
                <a:rPr lang="en-US" sz="2000">
                  <a:effectLst/>
                </a:rPr>
                <a:t>x</a:t>
              </a:r>
              <a:r>
                <a:rPr lang="en-US" sz="2000" i="0">
                  <a:effectLst/>
                </a:rPr>
                <a:t> = 18	</a:t>
              </a:r>
              <a:r>
                <a:rPr lang="en-US" sz="2000" i="0">
                  <a:effectLst/>
                  <a:cs typeface="Arial" charset="0"/>
                </a:rPr>
                <a:t>∑</a:t>
              </a:r>
              <a:r>
                <a:rPr lang="en-US" sz="2000">
                  <a:effectLst/>
                </a:rPr>
                <a:t>x</a:t>
              </a:r>
              <a:r>
                <a:rPr lang="en-US" sz="2000" i="0" baseline="30000">
                  <a:effectLst/>
                </a:rPr>
                <a:t>2</a:t>
              </a:r>
              <a:r>
                <a:rPr lang="en-US" sz="2000" i="0">
                  <a:effectLst/>
                </a:rPr>
                <a:t> = 80	</a:t>
              </a:r>
              <a:r>
                <a:rPr lang="en-US" sz="2000" i="0">
                  <a:effectLst/>
                  <a:cs typeface="Arial" charset="0"/>
                </a:rPr>
                <a:t>∑</a:t>
              </a:r>
              <a:r>
                <a:rPr lang="en-US" sz="2000">
                  <a:effectLst/>
                </a:rPr>
                <a:t>xy</a:t>
              </a:r>
              <a:r>
                <a:rPr lang="en-US" sz="2000" i="0">
                  <a:effectLst/>
                </a:rPr>
                <a:t> = 51.5</a:t>
              </a:r>
            </a:p>
          </p:txBody>
        </p:sp>
        <p:sp>
          <p:nvSpPr>
            <p:cNvPr id="337942" name="Line 22"/>
            <p:cNvSpPr>
              <a:spLocks noChangeShapeType="1"/>
            </p:cNvSpPr>
            <p:nvPr/>
          </p:nvSpPr>
          <p:spPr bwMode="auto">
            <a:xfrm>
              <a:off x="1090" y="2700"/>
              <a:ext cx="3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43" name="Line 23"/>
            <p:cNvSpPr>
              <a:spLocks noChangeShapeType="1"/>
            </p:cNvSpPr>
            <p:nvPr/>
          </p:nvSpPr>
          <p:spPr bwMode="auto">
            <a:xfrm>
              <a:off x="2094" y="2700"/>
              <a:ext cx="3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44" name="Line 24"/>
            <p:cNvSpPr>
              <a:spLocks noChangeShapeType="1"/>
            </p:cNvSpPr>
            <p:nvPr/>
          </p:nvSpPr>
          <p:spPr bwMode="auto">
            <a:xfrm>
              <a:off x="3056" y="2700"/>
              <a:ext cx="3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45" name="Line 25"/>
            <p:cNvSpPr>
              <a:spLocks noChangeShapeType="1"/>
            </p:cNvSpPr>
            <p:nvPr/>
          </p:nvSpPr>
          <p:spPr bwMode="auto">
            <a:xfrm>
              <a:off x="4070" y="2700"/>
              <a:ext cx="3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51" name="Group 31"/>
          <p:cNvGrpSpPr>
            <a:grpSpLocks/>
          </p:cNvGrpSpPr>
          <p:nvPr/>
        </p:nvGrpSpPr>
        <p:grpSpPr bwMode="auto">
          <a:xfrm>
            <a:off x="669925" y="5054600"/>
            <a:ext cx="2797175" cy="457200"/>
            <a:chOff x="422" y="3089"/>
            <a:chExt cx="1762" cy="288"/>
          </a:xfrm>
        </p:grpSpPr>
        <p:sp>
          <p:nvSpPr>
            <p:cNvPr id="337947" name="Rectangle 27"/>
            <p:cNvSpPr>
              <a:spLocks noChangeArrowheads="1"/>
            </p:cNvSpPr>
            <p:nvPr/>
          </p:nvSpPr>
          <p:spPr bwMode="auto">
            <a:xfrm>
              <a:off x="422" y="3089"/>
              <a:ext cx="17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∑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/6 = 18/6 = 3</a:t>
              </a:r>
            </a:p>
          </p:txBody>
        </p:sp>
        <p:sp>
          <p:nvSpPr>
            <p:cNvPr id="337949" name="Line 29"/>
            <p:cNvSpPr>
              <a:spLocks noChangeShapeType="1"/>
            </p:cNvSpPr>
            <p:nvPr/>
          </p:nvSpPr>
          <p:spPr bwMode="auto">
            <a:xfrm>
              <a:off x="491" y="3153"/>
              <a:ext cx="1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52" name="Group 32"/>
          <p:cNvGrpSpPr>
            <a:grpSpLocks/>
          </p:cNvGrpSpPr>
          <p:nvPr/>
        </p:nvGrpSpPr>
        <p:grpSpPr bwMode="auto">
          <a:xfrm>
            <a:off x="669925" y="5756275"/>
            <a:ext cx="3051175" cy="457200"/>
            <a:chOff x="422" y="3497"/>
            <a:chExt cx="1922" cy="288"/>
          </a:xfrm>
        </p:grpSpPr>
        <p:sp>
          <p:nvSpPr>
            <p:cNvPr id="337948" name="Rectangle 28"/>
            <p:cNvSpPr>
              <a:spLocks noChangeArrowheads="1"/>
            </p:cNvSpPr>
            <p:nvPr/>
          </p:nvSpPr>
          <p:spPr bwMode="auto">
            <a:xfrm>
              <a:off x="422" y="3497"/>
              <a:ext cx="19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∑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/6 = 15/6 = 2.5</a:t>
              </a:r>
            </a:p>
          </p:txBody>
        </p:sp>
        <p:sp>
          <p:nvSpPr>
            <p:cNvPr id="337950" name="Line 30"/>
            <p:cNvSpPr>
              <a:spLocks noChangeShapeType="1"/>
            </p:cNvSpPr>
            <p:nvPr/>
          </p:nvSpPr>
          <p:spPr bwMode="auto">
            <a:xfrm>
              <a:off x="498" y="3559"/>
              <a:ext cx="1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67" name="Group 47"/>
          <p:cNvGrpSpPr>
            <a:grpSpLocks/>
          </p:cNvGrpSpPr>
          <p:nvPr/>
        </p:nvGrpSpPr>
        <p:grpSpPr bwMode="auto">
          <a:xfrm>
            <a:off x="3717925" y="4776788"/>
            <a:ext cx="4945063" cy="881062"/>
            <a:chOff x="2342" y="2937"/>
            <a:chExt cx="3115" cy="555"/>
          </a:xfrm>
        </p:grpSpPr>
        <p:grpSp>
          <p:nvGrpSpPr>
            <p:cNvPr id="337961" name="Group 41"/>
            <p:cNvGrpSpPr>
              <a:grpSpLocks/>
            </p:cNvGrpSpPr>
            <p:nvPr/>
          </p:nvGrpSpPr>
          <p:grpSpPr bwMode="auto">
            <a:xfrm>
              <a:off x="2342" y="2937"/>
              <a:ext cx="3115" cy="555"/>
              <a:chOff x="2502" y="2937"/>
              <a:chExt cx="3115" cy="555"/>
            </a:xfrm>
          </p:grpSpPr>
          <p:sp>
            <p:nvSpPr>
              <p:cNvPr id="337953" name="Rectangle 33"/>
              <p:cNvSpPr>
                <a:spLocks noChangeArrowheads="1"/>
              </p:cNvSpPr>
              <p:nvPr/>
            </p:nvSpPr>
            <p:spPr bwMode="auto">
              <a:xfrm>
                <a:off x="2502" y="3089"/>
                <a:ext cx="311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b</a:t>
                </a: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               =                         = .25</a:t>
                </a:r>
              </a:p>
            </p:txBody>
          </p:sp>
          <p:grpSp>
            <p:nvGrpSpPr>
              <p:cNvPr id="337956" name="Group 36"/>
              <p:cNvGrpSpPr>
                <a:grpSpLocks/>
              </p:cNvGrpSpPr>
              <p:nvPr/>
            </p:nvGrpSpPr>
            <p:grpSpPr bwMode="auto">
              <a:xfrm>
                <a:off x="2860" y="2954"/>
                <a:ext cx="825" cy="538"/>
                <a:chOff x="2940" y="2938"/>
                <a:chExt cx="825" cy="538"/>
              </a:xfrm>
            </p:grpSpPr>
            <p:sp>
              <p:nvSpPr>
                <p:cNvPr id="337954" name="Rectangle 34"/>
                <p:cNvSpPr>
                  <a:spLocks noChangeArrowheads="1"/>
                </p:cNvSpPr>
                <p:nvPr/>
              </p:nvSpPr>
              <p:spPr bwMode="auto">
                <a:xfrm>
                  <a:off x="2940" y="2938"/>
                  <a:ext cx="825" cy="5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sz="20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∑</a:t>
                  </a:r>
                  <a:r>
                    <a:rPr lang="en-US" sz="2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xy - nxy</a:t>
                  </a:r>
                </a:p>
                <a:p>
                  <a:pPr algn="ctr">
                    <a:lnSpc>
                      <a:spcPct val="125000"/>
                    </a:lnSpc>
                  </a:pPr>
                  <a:r>
                    <a:rPr lang="en-US" sz="20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∑</a:t>
                  </a:r>
                  <a:r>
                    <a:rPr lang="en-US" sz="2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x</a:t>
                  </a:r>
                  <a:r>
                    <a:rPr lang="en-US" sz="2000" i="0" baseline="30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</a:t>
                  </a:r>
                  <a:r>
                    <a:rPr lang="en-US" sz="2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 - nx</a:t>
                  </a:r>
                  <a:r>
                    <a:rPr lang="en-US" sz="2000" i="0" baseline="30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</a:t>
                  </a:r>
                  <a:endPara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337955" name="Line 35"/>
                <p:cNvSpPr>
                  <a:spLocks noChangeShapeType="1"/>
                </p:cNvSpPr>
                <p:nvPr/>
              </p:nvSpPr>
              <p:spPr bwMode="auto">
                <a:xfrm>
                  <a:off x="2972" y="3216"/>
                  <a:ext cx="7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7960" name="Group 40"/>
              <p:cNvGrpSpPr>
                <a:grpSpLocks/>
              </p:cNvGrpSpPr>
              <p:nvPr/>
            </p:nvGrpSpPr>
            <p:grpSpPr bwMode="auto">
              <a:xfrm>
                <a:off x="3816" y="2937"/>
                <a:ext cx="1286" cy="538"/>
                <a:chOff x="3680" y="3689"/>
                <a:chExt cx="1286" cy="538"/>
              </a:xfrm>
            </p:grpSpPr>
            <p:sp>
              <p:nvSpPr>
                <p:cNvPr id="337957" name="Rectangle 37"/>
                <p:cNvSpPr>
                  <a:spLocks noChangeArrowheads="1"/>
                </p:cNvSpPr>
                <p:nvPr/>
              </p:nvSpPr>
              <p:spPr bwMode="auto">
                <a:xfrm>
                  <a:off x="3680" y="3689"/>
                  <a:ext cx="1286" cy="5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sz="20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51.5 - (6)(3)(2.5)</a:t>
                  </a:r>
                </a:p>
                <a:p>
                  <a:pPr algn="ctr">
                    <a:lnSpc>
                      <a:spcPct val="125000"/>
                    </a:lnSpc>
                  </a:pPr>
                  <a:r>
                    <a:rPr lang="en-US" sz="20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80 - (6)(3</a:t>
                  </a:r>
                  <a:r>
                    <a:rPr lang="en-US" sz="2000" i="0" baseline="30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</a:t>
                  </a:r>
                  <a:r>
                    <a:rPr lang="en-US" sz="20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)</a:t>
                  </a:r>
                </a:p>
              </p:txBody>
            </p:sp>
            <p:sp>
              <p:nvSpPr>
                <p:cNvPr id="337959" name="Line 39"/>
                <p:cNvSpPr>
                  <a:spLocks noChangeShapeType="1"/>
                </p:cNvSpPr>
                <p:nvPr/>
              </p:nvSpPr>
              <p:spPr bwMode="auto">
                <a:xfrm>
                  <a:off x="3711" y="3984"/>
                  <a:ext cx="122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37963" name="Line 43"/>
            <p:cNvSpPr>
              <a:spLocks noChangeShapeType="1"/>
            </p:cNvSpPr>
            <p:nvPr/>
          </p:nvSpPr>
          <p:spPr bwMode="auto">
            <a:xfrm>
              <a:off x="3300" y="3047"/>
              <a:ext cx="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65" name="Line 45"/>
            <p:cNvSpPr>
              <a:spLocks noChangeShapeType="1"/>
            </p:cNvSpPr>
            <p:nvPr/>
          </p:nvSpPr>
          <p:spPr bwMode="auto">
            <a:xfrm>
              <a:off x="3396" y="3047"/>
              <a:ext cx="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66" name="Line 46"/>
            <p:cNvSpPr>
              <a:spLocks noChangeShapeType="1"/>
            </p:cNvSpPr>
            <p:nvPr/>
          </p:nvSpPr>
          <p:spPr bwMode="auto">
            <a:xfrm>
              <a:off x="3300" y="3289"/>
              <a:ext cx="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71" name="Group 51"/>
          <p:cNvGrpSpPr>
            <a:grpSpLocks/>
          </p:cNvGrpSpPr>
          <p:nvPr/>
        </p:nvGrpSpPr>
        <p:grpSpPr bwMode="auto">
          <a:xfrm>
            <a:off x="4098925" y="5753100"/>
            <a:ext cx="4475163" cy="457200"/>
            <a:chOff x="2582" y="3561"/>
            <a:chExt cx="2819" cy="288"/>
          </a:xfrm>
        </p:grpSpPr>
        <p:sp>
          <p:nvSpPr>
            <p:cNvPr id="337968" name="Rectangle 48"/>
            <p:cNvSpPr>
              <a:spLocks noChangeArrowheads="1"/>
            </p:cNvSpPr>
            <p:nvPr/>
          </p:nvSpPr>
          <p:spPr bwMode="auto">
            <a:xfrm>
              <a:off x="2582" y="3561"/>
              <a:ext cx="28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- 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 = 2.5 - (.25)(3) = 1.75</a:t>
              </a:r>
            </a:p>
          </p:txBody>
        </p:sp>
        <p:sp>
          <p:nvSpPr>
            <p:cNvPr id="337969" name="Line 49"/>
            <p:cNvSpPr>
              <a:spLocks noChangeShapeType="1"/>
            </p:cNvSpPr>
            <p:nvPr/>
          </p:nvSpPr>
          <p:spPr bwMode="auto">
            <a:xfrm>
              <a:off x="2990" y="3643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70" name="Line 50"/>
            <p:cNvSpPr>
              <a:spLocks noChangeShapeType="1"/>
            </p:cNvSpPr>
            <p:nvPr/>
          </p:nvSpPr>
          <p:spPr bwMode="auto">
            <a:xfrm>
              <a:off x="3366" y="3643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3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3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3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37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3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7772400" cy="12954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Associative Forecasting Example</a:t>
            </a:r>
          </a:p>
        </p:txBody>
      </p:sp>
      <p:grpSp>
        <p:nvGrpSpPr>
          <p:cNvPr id="338979" name="Group 35"/>
          <p:cNvGrpSpPr>
            <a:grpSpLocks/>
          </p:cNvGrpSpPr>
          <p:nvPr/>
        </p:nvGrpSpPr>
        <p:grpSpPr bwMode="auto">
          <a:xfrm>
            <a:off x="3886200" y="2882900"/>
            <a:ext cx="4927600" cy="3632200"/>
            <a:chOff x="2448" y="1816"/>
            <a:chExt cx="3104" cy="2288"/>
          </a:xfrm>
        </p:grpSpPr>
        <p:sp>
          <p:nvSpPr>
            <p:cNvPr id="338946" name="Rectangle 2"/>
            <p:cNvSpPr>
              <a:spLocks noChangeArrowheads="1"/>
            </p:cNvSpPr>
            <p:nvPr/>
          </p:nvSpPr>
          <p:spPr bwMode="auto">
            <a:xfrm>
              <a:off x="2448" y="1816"/>
              <a:ext cx="3104" cy="2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951" name="Group 7"/>
            <p:cNvGrpSpPr>
              <a:grpSpLocks/>
            </p:cNvGrpSpPr>
            <p:nvPr/>
          </p:nvGrpSpPr>
          <p:grpSpPr bwMode="auto">
            <a:xfrm>
              <a:off x="3224" y="2340"/>
              <a:ext cx="1956" cy="652"/>
              <a:chOff x="3368" y="2524"/>
              <a:chExt cx="1956" cy="652"/>
            </a:xfrm>
          </p:grpSpPr>
          <p:sp>
            <p:nvSpPr>
              <p:cNvPr id="338952" name="Oval 8"/>
              <p:cNvSpPr>
                <a:spLocks noChangeArrowheads="1"/>
              </p:cNvSpPr>
              <p:nvPr/>
            </p:nvSpPr>
            <p:spPr bwMode="auto">
              <a:xfrm>
                <a:off x="5236" y="2524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953" name="Oval 9"/>
              <p:cNvSpPr>
                <a:spLocks noChangeArrowheads="1"/>
              </p:cNvSpPr>
              <p:nvPr/>
            </p:nvSpPr>
            <p:spPr bwMode="auto">
              <a:xfrm>
                <a:off x="4328" y="2888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954" name="Oval 10"/>
              <p:cNvSpPr>
                <a:spLocks noChangeArrowheads="1"/>
              </p:cNvSpPr>
              <p:nvPr/>
            </p:nvSpPr>
            <p:spPr bwMode="auto">
              <a:xfrm>
                <a:off x="4032" y="2720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955" name="Oval 11"/>
              <p:cNvSpPr>
                <a:spLocks noChangeArrowheads="1"/>
              </p:cNvSpPr>
              <p:nvPr/>
            </p:nvSpPr>
            <p:spPr bwMode="auto">
              <a:xfrm>
                <a:off x="3728" y="3088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956" name="Oval 12"/>
              <p:cNvSpPr>
                <a:spLocks noChangeArrowheads="1"/>
              </p:cNvSpPr>
              <p:nvPr/>
            </p:nvSpPr>
            <p:spPr bwMode="auto">
              <a:xfrm>
                <a:off x="3468" y="3084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957" name="Oval 13"/>
              <p:cNvSpPr>
                <a:spLocks noChangeArrowheads="1"/>
              </p:cNvSpPr>
              <p:nvPr/>
            </p:nvSpPr>
            <p:spPr bwMode="auto">
              <a:xfrm>
                <a:off x="3368" y="3088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8958" name="Group 14"/>
            <p:cNvGrpSpPr>
              <a:grpSpLocks/>
            </p:cNvGrpSpPr>
            <p:nvPr/>
          </p:nvGrpSpPr>
          <p:grpSpPr bwMode="auto">
            <a:xfrm>
              <a:off x="2536" y="1928"/>
              <a:ext cx="2872" cy="2094"/>
              <a:chOff x="2680" y="2112"/>
              <a:chExt cx="2872" cy="2094"/>
            </a:xfrm>
          </p:grpSpPr>
          <p:grpSp>
            <p:nvGrpSpPr>
              <p:cNvPr id="338959" name="Group 15"/>
              <p:cNvGrpSpPr>
                <a:grpSpLocks/>
              </p:cNvGrpSpPr>
              <p:nvPr/>
            </p:nvGrpSpPr>
            <p:grpSpPr bwMode="auto">
              <a:xfrm>
                <a:off x="2830" y="2112"/>
                <a:ext cx="2722" cy="1947"/>
                <a:chOff x="2830" y="2112"/>
                <a:chExt cx="2722" cy="1947"/>
              </a:xfrm>
            </p:grpSpPr>
            <p:sp>
              <p:nvSpPr>
                <p:cNvPr id="338960" name="Freeform 16"/>
                <p:cNvSpPr>
                  <a:spLocks/>
                </p:cNvSpPr>
                <p:nvPr/>
              </p:nvSpPr>
              <p:spPr bwMode="auto">
                <a:xfrm>
                  <a:off x="3168" y="2112"/>
                  <a:ext cx="2384" cy="17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736"/>
                    </a:cxn>
                    <a:cxn ang="0">
                      <a:pos x="2264" y="1736"/>
                    </a:cxn>
                  </a:cxnLst>
                  <a:rect l="0" t="0" r="r" b="b"/>
                  <a:pathLst>
                    <a:path w="2264" h="1736">
                      <a:moveTo>
                        <a:pt x="0" y="0"/>
                      </a:moveTo>
                      <a:lnTo>
                        <a:pt x="0" y="1736"/>
                      </a:lnTo>
                      <a:lnTo>
                        <a:pt x="2264" y="1736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961" name="Rectangle 17"/>
                <p:cNvSpPr>
                  <a:spLocks noChangeArrowheads="1"/>
                </p:cNvSpPr>
                <p:nvPr/>
              </p:nvSpPr>
              <p:spPr bwMode="auto">
                <a:xfrm>
                  <a:off x="2830" y="2118"/>
                  <a:ext cx="476" cy="18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r">
                    <a:lnSpc>
                      <a:spcPct val="210000"/>
                    </a:lnSpc>
                  </a:pPr>
                  <a:r>
                    <a:rPr lang="en-US" sz="1800">
                      <a:effectLst/>
                    </a:rPr>
                    <a:t>4.0  –</a:t>
                  </a:r>
                </a:p>
                <a:p>
                  <a:pPr algn="r">
                    <a:lnSpc>
                      <a:spcPct val="210000"/>
                    </a:lnSpc>
                  </a:pPr>
                  <a:r>
                    <a:rPr lang="en-US" sz="1800">
                      <a:effectLst/>
                    </a:rPr>
                    <a:t>3.0  –</a:t>
                  </a:r>
                </a:p>
                <a:p>
                  <a:pPr algn="r">
                    <a:lnSpc>
                      <a:spcPct val="210000"/>
                    </a:lnSpc>
                  </a:pPr>
                  <a:r>
                    <a:rPr lang="en-US" sz="1800">
                      <a:effectLst/>
                    </a:rPr>
                    <a:t>2.0  –</a:t>
                  </a:r>
                </a:p>
                <a:p>
                  <a:pPr algn="r">
                    <a:lnSpc>
                      <a:spcPct val="210000"/>
                    </a:lnSpc>
                  </a:pPr>
                  <a:r>
                    <a:rPr lang="en-US" sz="1800">
                      <a:effectLst/>
                    </a:rPr>
                    <a:t>1.0  –</a:t>
                  </a:r>
                </a:p>
                <a:p>
                  <a:pPr algn="r">
                    <a:lnSpc>
                      <a:spcPct val="210000"/>
                    </a:lnSpc>
                  </a:pPr>
                  <a:endParaRPr lang="en-US" sz="1800">
                    <a:effectLst/>
                  </a:endParaRPr>
                </a:p>
              </p:txBody>
            </p:sp>
            <p:sp>
              <p:nvSpPr>
                <p:cNvPr id="338962" name="Rectangle 18"/>
                <p:cNvSpPr>
                  <a:spLocks noChangeArrowheads="1"/>
                </p:cNvSpPr>
                <p:nvPr/>
              </p:nvSpPr>
              <p:spPr bwMode="auto">
                <a:xfrm>
                  <a:off x="2870" y="3655"/>
                  <a:ext cx="2500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tabLst>
                      <a:tab pos="381000" algn="ctr"/>
                      <a:tab pos="863600" algn="ctr"/>
                      <a:tab pos="1333500" algn="ctr"/>
                      <a:tab pos="1816100" algn="ctr"/>
                      <a:tab pos="2286000" algn="ctr"/>
                      <a:tab pos="2768600" algn="ctr"/>
                      <a:tab pos="3238500" algn="ctr"/>
                      <a:tab pos="3721100" algn="ctr"/>
                      <a:tab pos="4381500" algn="ctr"/>
                    </a:tabLst>
                  </a:pPr>
                  <a:r>
                    <a:rPr lang="en-US" sz="1800">
                      <a:effectLst/>
                    </a:rPr>
                    <a:t>		|	|	|	|	|	|	|</a:t>
                  </a:r>
                </a:p>
                <a:p>
                  <a:pPr>
                    <a:tabLst>
                      <a:tab pos="381000" algn="ctr"/>
                      <a:tab pos="863600" algn="ctr"/>
                      <a:tab pos="1333500" algn="ctr"/>
                      <a:tab pos="1816100" algn="ctr"/>
                      <a:tab pos="2286000" algn="ctr"/>
                      <a:tab pos="2768600" algn="ctr"/>
                      <a:tab pos="3238500" algn="ctr"/>
                      <a:tab pos="3721100" algn="ctr"/>
                      <a:tab pos="4381500" algn="ctr"/>
                    </a:tabLst>
                  </a:pPr>
                  <a:r>
                    <a:rPr lang="en-US" sz="1800">
                      <a:effectLst/>
                    </a:rPr>
                    <a:t>	0	1	2	3	4	5	6	7</a:t>
                  </a:r>
                </a:p>
              </p:txBody>
            </p:sp>
          </p:grpSp>
          <p:sp>
            <p:nvSpPr>
              <p:cNvPr id="338963" name="Rectangle 19"/>
              <p:cNvSpPr>
                <a:spLocks noChangeArrowheads="1"/>
              </p:cNvSpPr>
              <p:nvPr/>
            </p:nvSpPr>
            <p:spPr bwMode="auto">
              <a:xfrm rot="-5400000">
                <a:off x="2550" y="2784"/>
                <a:ext cx="4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effectLst/>
                  </a:rPr>
                  <a:t>Sales</a:t>
                </a:r>
              </a:p>
            </p:txBody>
          </p:sp>
          <p:sp>
            <p:nvSpPr>
              <p:cNvPr id="338964" name="Rectangle 20"/>
              <p:cNvSpPr>
                <a:spLocks noChangeArrowheads="1"/>
              </p:cNvSpPr>
              <p:nvPr/>
            </p:nvSpPr>
            <p:spPr bwMode="auto">
              <a:xfrm>
                <a:off x="3902" y="3975"/>
                <a:ext cx="9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effectLst/>
                  </a:rPr>
                  <a:t>Area payroll</a:t>
                </a:r>
              </a:p>
            </p:txBody>
          </p:sp>
        </p:grpSp>
      </p:grpSp>
      <p:grpSp>
        <p:nvGrpSpPr>
          <p:cNvPr id="338969" name="Group 25"/>
          <p:cNvGrpSpPr>
            <a:grpSpLocks/>
          </p:cNvGrpSpPr>
          <p:nvPr/>
        </p:nvGrpSpPr>
        <p:grpSpPr bwMode="auto">
          <a:xfrm>
            <a:off x="633413" y="2046288"/>
            <a:ext cx="2579687" cy="595312"/>
            <a:chOff x="623" y="1345"/>
            <a:chExt cx="1625" cy="375"/>
          </a:xfrm>
        </p:grpSpPr>
        <p:sp>
          <p:nvSpPr>
            <p:cNvPr id="338967" name="Rectangle 23"/>
            <p:cNvSpPr>
              <a:spLocks noChangeArrowheads="1"/>
            </p:cNvSpPr>
            <p:nvPr/>
          </p:nvSpPr>
          <p:spPr bwMode="auto">
            <a:xfrm>
              <a:off x="623" y="1393"/>
              <a:ext cx="16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 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1.75 + .25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</a:p>
          </p:txBody>
        </p:sp>
        <p:sp>
          <p:nvSpPr>
            <p:cNvPr id="338968" name="Rectangle 24"/>
            <p:cNvSpPr>
              <a:spLocks noChangeArrowheads="1"/>
            </p:cNvSpPr>
            <p:nvPr/>
          </p:nvSpPr>
          <p:spPr bwMode="auto">
            <a:xfrm>
              <a:off x="638" y="1345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^</a:t>
              </a:r>
            </a:p>
          </p:txBody>
        </p:sp>
      </p:grpSp>
      <p:sp>
        <p:nvSpPr>
          <p:cNvPr id="338970" name="Rectangle 26"/>
          <p:cNvSpPr>
            <a:spLocks noChangeArrowheads="1"/>
          </p:cNvSpPr>
          <p:nvPr/>
        </p:nvSpPr>
        <p:spPr bwMode="auto">
          <a:xfrm>
            <a:off x="3984625" y="2122488"/>
            <a:ext cx="4518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Sales </a:t>
            </a:r>
            <a:r>
              <a:rPr lang="en-US" sz="2800" i="0">
                <a:effectLst>
                  <a:outerShdw blurRad="38100" dist="38100" dir="2700000" algn="tl">
                    <a:srgbClr val="C0C0C0"/>
                  </a:outerShdw>
                </a:effectLst>
              </a:rPr>
              <a:t>= 1.75 + .25(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payroll</a:t>
            </a:r>
            <a:r>
              <a:rPr lang="en-US" sz="2800" i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338971" name="Rectangle 27"/>
          <p:cNvSpPr>
            <a:spLocks noChangeArrowheads="1"/>
          </p:cNvSpPr>
          <p:nvPr/>
        </p:nvSpPr>
        <p:spPr bwMode="auto">
          <a:xfrm>
            <a:off x="555625" y="3100388"/>
            <a:ext cx="29083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If payroll next year is estimated to be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$600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million, then:</a:t>
            </a:r>
          </a:p>
        </p:txBody>
      </p:sp>
      <p:sp>
        <p:nvSpPr>
          <p:cNvPr id="338972" name="Rectangle 28"/>
          <p:cNvSpPr>
            <a:spLocks noChangeArrowheads="1"/>
          </p:cNvSpPr>
          <p:nvPr/>
        </p:nvSpPr>
        <p:spPr bwMode="auto">
          <a:xfrm>
            <a:off x="517525" y="4497388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Sales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= 1.75 + .25(6)</a:t>
            </a: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Sales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 = $325,000</a:t>
            </a:r>
          </a:p>
        </p:txBody>
      </p:sp>
      <p:sp>
        <p:nvSpPr>
          <p:cNvPr id="338980" name="Line 36"/>
          <p:cNvSpPr>
            <a:spLocks noChangeShapeType="1"/>
          </p:cNvSpPr>
          <p:nvPr/>
        </p:nvSpPr>
        <p:spPr bwMode="auto">
          <a:xfrm flipV="1">
            <a:off x="4800600" y="3683000"/>
            <a:ext cx="3708400" cy="11303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984" name="Group 40"/>
          <p:cNvGrpSpPr>
            <a:grpSpLocks/>
          </p:cNvGrpSpPr>
          <p:nvPr/>
        </p:nvGrpSpPr>
        <p:grpSpPr bwMode="auto">
          <a:xfrm>
            <a:off x="4137025" y="3668713"/>
            <a:ext cx="3609975" cy="2147887"/>
            <a:chOff x="2606" y="2311"/>
            <a:chExt cx="2274" cy="1353"/>
          </a:xfrm>
        </p:grpSpPr>
        <p:sp>
          <p:nvSpPr>
            <p:cNvPr id="338981" name="Freeform 37"/>
            <p:cNvSpPr>
              <a:spLocks/>
            </p:cNvSpPr>
            <p:nvPr/>
          </p:nvSpPr>
          <p:spPr bwMode="auto">
            <a:xfrm>
              <a:off x="3024" y="2472"/>
              <a:ext cx="1808" cy="1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8" y="0"/>
                </a:cxn>
                <a:cxn ang="0">
                  <a:pos x="1808" y="1192"/>
                </a:cxn>
              </a:cxnLst>
              <a:rect l="0" t="0" r="r" b="b"/>
              <a:pathLst>
                <a:path w="1808" h="1192">
                  <a:moveTo>
                    <a:pt x="0" y="0"/>
                  </a:moveTo>
                  <a:lnTo>
                    <a:pt x="1808" y="0"/>
                  </a:lnTo>
                  <a:lnTo>
                    <a:pt x="1808" y="119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73" name="Oval 29"/>
            <p:cNvSpPr>
              <a:spLocks noChangeArrowheads="1"/>
            </p:cNvSpPr>
            <p:nvPr/>
          </p:nvSpPr>
          <p:spPr bwMode="auto">
            <a:xfrm>
              <a:off x="4784" y="2435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83" name="Rectangle 39"/>
            <p:cNvSpPr>
              <a:spLocks noChangeArrowheads="1"/>
            </p:cNvSpPr>
            <p:nvPr/>
          </p:nvSpPr>
          <p:spPr bwMode="auto">
            <a:xfrm>
              <a:off x="2606" y="2311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effectLst/>
                </a:rPr>
                <a:t>3.25</a:t>
              </a:r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338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3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70" grpId="0" autoUpdateAnimBg="0"/>
      <p:bldP spid="338971" grpId="0" autoUpdateAnimBg="0"/>
      <p:bldP spid="338972" grpId="0" autoUpdateAnimBg="0"/>
      <p:bldP spid="33898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44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Standard Error of the Estimate</a:t>
            </a:r>
          </a:p>
        </p:txBody>
      </p:sp>
      <p:sp>
        <p:nvSpPr>
          <p:cNvPr id="339971" name="Rectangle 3"/>
          <p:cNvSpPr>
            <a:spLocks noChangeArrowheads="1"/>
          </p:cNvSpPr>
          <p:nvPr/>
        </p:nvSpPr>
        <p:spPr bwMode="auto">
          <a:xfrm>
            <a:off x="669925" y="2084388"/>
            <a:ext cx="754856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2600" indent="-4826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 forecast is just a point estimate of a future value</a:t>
            </a:r>
          </a:p>
          <a:p>
            <a:pPr marL="482600" indent="-4826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This point is </a:t>
            </a:r>
            <a:b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actually the </a:t>
            </a:r>
            <a:b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mean of a </a:t>
            </a:r>
            <a:b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probability </a:t>
            </a:r>
            <a:b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distribution</a:t>
            </a:r>
          </a:p>
        </p:txBody>
      </p:sp>
      <p:sp>
        <p:nvSpPr>
          <p:cNvPr id="339994" name="Rectangle 26"/>
          <p:cNvSpPr>
            <a:spLocks noChangeArrowheads="1"/>
          </p:cNvSpPr>
          <p:nvPr/>
        </p:nvSpPr>
        <p:spPr bwMode="auto">
          <a:xfrm>
            <a:off x="2511425" y="6105525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0">
                <a:effectLst>
                  <a:outerShdw blurRad="38100" dist="38100" dir="2700000" algn="tl">
                    <a:srgbClr val="C0C0C0"/>
                  </a:outerShdw>
                </a:effectLst>
              </a:rPr>
              <a:t>Figure 4.9</a:t>
            </a:r>
          </a:p>
        </p:txBody>
      </p:sp>
      <p:grpSp>
        <p:nvGrpSpPr>
          <p:cNvPr id="340011" name="Group 43"/>
          <p:cNvGrpSpPr>
            <a:grpSpLocks/>
          </p:cNvGrpSpPr>
          <p:nvPr/>
        </p:nvGrpSpPr>
        <p:grpSpPr bwMode="auto">
          <a:xfrm>
            <a:off x="3784600" y="2806700"/>
            <a:ext cx="4927600" cy="3632200"/>
            <a:chOff x="2384" y="1768"/>
            <a:chExt cx="3104" cy="2288"/>
          </a:xfrm>
        </p:grpSpPr>
        <p:grpSp>
          <p:nvGrpSpPr>
            <p:cNvPr id="339993" name="Group 25"/>
            <p:cNvGrpSpPr>
              <a:grpSpLocks/>
            </p:cNvGrpSpPr>
            <p:nvPr/>
          </p:nvGrpSpPr>
          <p:grpSpPr bwMode="auto">
            <a:xfrm>
              <a:off x="2384" y="1768"/>
              <a:ext cx="3104" cy="2288"/>
              <a:chOff x="2448" y="1816"/>
              <a:chExt cx="3104" cy="2288"/>
            </a:xfrm>
          </p:grpSpPr>
          <p:grpSp>
            <p:nvGrpSpPr>
              <p:cNvPr id="339972" name="Group 4"/>
              <p:cNvGrpSpPr>
                <a:grpSpLocks/>
              </p:cNvGrpSpPr>
              <p:nvPr/>
            </p:nvGrpSpPr>
            <p:grpSpPr bwMode="auto">
              <a:xfrm>
                <a:off x="2448" y="1816"/>
                <a:ext cx="3104" cy="2288"/>
                <a:chOff x="2448" y="1816"/>
                <a:chExt cx="3104" cy="2288"/>
              </a:xfrm>
            </p:grpSpPr>
            <p:sp>
              <p:nvSpPr>
                <p:cNvPr id="339973" name="Rectangle 5"/>
                <p:cNvSpPr>
                  <a:spLocks noChangeArrowheads="1"/>
                </p:cNvSpPr>
                <p:nvPr/>
              </p:nvSpPr>
              <p:spPr bwMode="auto">
                <a:xfrm>
                  <a:off x="2448" y="1816"/>
                  <a:ext cx="3104" cy="2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39974" name="Group 6"/>
                <p:cNvGrpSpPr>
                  <a:grpSpLocks/>
                </p:cNvGrpSpPr>
                <p:nvPr/>
              </p:nvGrpSpPr>
              <p:grpSpPr bwMode="auto">
                <a:xfrm>
                  <a:off x="3224" y="2340"/>
                  <a:ext cx="1956" cy="652"/>
                  <a:chOff x="3368" y="2524"/>
                  <a:chExt cx="1956" cy="652"/>
                </a:xfrm>
              </p:grpSpPr>
              <p:sp>
                <p:nvSpPr>
                  <p:cNvPr id="339975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5236" y="2524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9976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4328" y="2888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9977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720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9978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3728" y="3088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9979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3468" y="3084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998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3368" y="3088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9981" name="Group 13"/>
                <p:cNvGrpSpPr>
                  <a:grpSpLocks/>
                </p:cNvGrpSpPr>
                <p:nvPr/>
              </p:nvGrpSpPr>
              <p:grpSpPr bwMode="auto">
                <a:xfrm>
                  <a:off x="2553" y="1928"/>
                  <a:ext cx="2855" cy="2094"/>
                  <a:chOff x="2697" y="2112"/>
                  <a:chExt cx="2855" cy="2094"/>
                </a:xfrm>
              </p:grpSpPr>
              <p:grpSp>
                <p:nvGrpSpPr>
                  <p:cNvPr id="339982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2830" y="2112"/>
                    <a:ext cx="2722" cy="1947"/>
                    <a:chOff x="2830" y="2112"/>
                    <a:chExt cx="2722" cy="1947"/>
                  </a:xfrm>
                </p:grpSpPr>
                <p:sp>
                  <p:nvSpPr>
                    <p:cNvPr id="339983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3168" y="2112"/>
                      <a:ext cx="2384" cy="17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1736"/>
                        </a:cxn>
                        <a:cxn ang="0">
                          <a:pos x="2264" y="1736"/>
                        </a:cxn>
                      </a:cxnLst>
                      <a:rect l="0" t="0" r="r" b="b"/>
                      <a:pathLst>
                        <a:path w="2264" h="1736">
                          <a:moveTo>
                            <a:pt x="0" y="0"/>
                          </a:moveTo>
                          <a:lnTo>
                            <a:pt x="0" y="1736"/>
                          </a:lnTo>
                          <a:lnTo>
                            <a:pt x="2264" y="1736"/>
                          </a:lnTo>
                        </a:path>
                      </a:pathLst>
                    </a:custGeom>
                    <a:noFill/>
                    <a:ln w="38100">
                      <a:solidFill>
                        <a:schemeClr val="tx1"/>
                      </a:solidFill>
                      <a:round/>
                      <a:headEnd type="triangle" w="med" len="med"/>
                      <a:tailEnd type="triangl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9984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0" y="2118"/>
                      <a:ext cx="476" cy="187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4.0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3.0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2.0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1.0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endParaRPr lang="en-US" sz="1800">
                        <a:effectLst/>
                      </a:endParaRPr>
                    </a:p>
                  </p:txBody>
                </p:sp>
                <p:sp>
                  <p:nvSpPr>
                    <p:cNvPr id="339985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0" y="3655"/>
                      <a:ext cx="2500" cy="40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tabLst>
                          <a:tab pos="381000" algn="ctr"/>
                          <a:tab pos="863600" algn="ctr"/>
                          <a:tab pos="1333500" algn="ctr"/>
                          <a:tab pos="1816100" algn="ctr"/>
                          <a:tab pos="2286000" algn="ctr"/>
                          <a:tab pos="2768600" algn="ctr"/>
                          <a:tab pos="3238500" algn="ctr"/>
                          <a:tab pos="3721100" algn="ctr"/>
                          <a:tab pos="4381500" algn="ctr"/>
                        </a:tabLst>
                      </a:pPr>
                      <a:r>
                        <a:rPr lang="en-US" sz="1800">
                          <a:effectLst/>
                        </a:rPr>
                        <a:t>		|	|	|	|	|	|	|</a:t>
                      </a:r>
                    </a:p>
                    <a:p>
                      <a:pPr>
                        <a:tabLst>
                          <a:tab pos="381000" algn="ctr"/>
                          <a:tab pos="863600" algn="ctr"/>
                          <a:tab pos="1333500" algn="ctr"/>
                          <a:tab pos="1816100" algn="ctr"/>
                          <a:tab pos="2286000" algn="ctr"/>
                          <a:tab pos="2768600" algn="ctr"/>
                          <a:tab pos="3238500" algn="ctr"/>
                          <a:tab pos="3721100" algn="ctr"/>
                          <a:tab pos="4381500" algn="ctr"/>
                        </a:tabLst>
                      </a:pPr>
                      <a:r>
                        <a:rPr lang="en-US" sz="1800">
                          <a:effectLst/>
                        </a:rPr>
                        <a:t>	0	1	2	3	4	5	6	7</a:t>
                      </a:r>
                    </a:p>
                  </p:txBody>
                </p:sp>
              </p:grpSp>
              <p:sp>
                <p:nvSpPr>
                  <p:cNvPr id="339986" name="Rectangle 1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567" y="2767"/>
                    <a:ext cx="49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effectLst/>
                      </a:rPr>
                      <a:t>Sales</a:t>
                    </a:r>
                  </a:p>
                </p:txBody>
              </p:sp>
              <p:sp>
                <p:nvSpPr>
                  <p:cNvPr id="339987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902" y="3975"/>
                    <a:ext cx="948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effectLst/>
                      </a:rPr>
                      <a:t>Area payroll</a:t>
                    </a:r>
                  </a:p>
                </p:txBody>
              </p:sp>
            </p:grpSp>
          </p:grpSp>
          <p:sp>
            <p:nvSpPr>
              <p:cNvPr id="339988" name="Line 20"/>
              <p:cNvSpPr>
                <a:spLocks noChangeShapeType="1"/>
              </p:cNvSpPr>
              <p:nvPr/>
            </p:nvSpPr>
            <p:spPr bwMode="auto">
              <a:xfrm flipV="1">
                <a:off x="3024" y="2320"/>
                <a:ext cx="2336" cy="712"/>
              </a:xfrm>
              <a:prstGeom prst="line">
                <a:avLst/>
              </a:prstGeom>
              <a:noFill/>
              <a:ln w="1016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39989" name="Group 21"/>
              <p:cNvGrpSpPr>
                <a:grpSpLocks/>
              </p:cNvGrpSpPr>
              <p:nvPr/>
            </p:nvGrpSpPr>
            <p:grpSpPr bwMode="auto">
              <a:xfrm>
                <a:off x="2606" y="2311"/>
                <a:ext cx="2274" cy="1353"/>
                <a:chOff x="2606" y="2311"/>
                <a:chExt cx="2274" cy="1353"/>
              </a:xfrm>
            </p:grpSpPr>
            <p:sp>
              <p:nvSpPr>
                <p:cNvPr id="339990" name="Freeform 22"/>
                <p:cNvSpPr>
                  <a:spLocks/>
                </p:cNvSpPr>
                <p:nvPr/>
              </p:nvSpPr>
              <p:spPr bwMode="auto">
                <a:xfrm>
                  <a:off x="3024" y="2472"/>
                  <a:ext cx="1808" cy="11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08" y="0"/>
                    </a:cxn>
                    <a:cxn ang="0">
                      <a:pos x="1808" y="1192"/>
                    </a:cxn>
                  </a:cxnLst>
                  <a:rect l="0" t="0" r="r" b="b"/>
                  <a:pathLst>
                    <a:path w="1808" h="1192">
                      <a:moveTo>
                        <a:pt x="0" y="0"/>
                      </a:moveTo>
                      <a:lnTo>
                        <a:pt x="1808" y="0"/>
                      </a:lnTo>
                      <a:lnTo>
                        <a:pt x="1808" y="1192"/>
                      </a:ln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991" name="Oval 23"/>
                <p:cNvSpPr>
                  <a:spLocks noChangeArrowheads="1"/>
                </p:cNvSpPr>
                <p:nvPr/>
              </p:nvSpPr>
              <p:spPr bwMode="auto">
                <a:xfrm>
                  <a:off x="4784" y="2435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992" name="Rectangle 24"/>
                <p:cNvSpPr>
                  <a:spLocks noChangeArrowheads="1"/>
                </p:cNvSpPr>
                <p:nvPr/>
              </p:nvSpPr>
              <p:spPr bwMode="auto">
                <a:xfrm>
                  <a:off x="2606" y="2311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effectLst/>
                    </a:rPr>
                    <a:t>3.25</a:t>
                  </a:r>
                </a:p>
              </p:txBody>
            </p:sp>
          </p:grpSp>
        </p:grpSp>
        <p:sp>
          <p:nvSpPr>
            <p:cNvPr id="339995" name="Line 27"/>
            <p:cNvSpPr>
              <a:spLocks noChangeShapeType="1"/>
            </p:cNvSpPr>
            <p:nvPr/>
          </p:nvSpPr>
          <p:spPr bwMode="auto">
            <a:xfrm>
              <a:off x="4768" y="1903"/>
              <a:ext cx="0" cy="10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96" name="Freeform 28"/>
            <p:cNvSpPr>
              <a:spLocks/>
            </p:cNvSpPr>
            <p:nvPr/>
          </p:nvSpPr>
          <p:spPr bwMode="auto">
            <a:xfrm rot="-5400000">
              <a:off x="4260" y="2300"/>
              <a:ext cx="776" cy="232"/>
            </a:xfrm>
            <a:custGeom>
              <a:avLst/>
              <a:gdLst/>
              <a:ahLst/>
              <a:cxnLst>
                <a:cxn ang="0">
                  <a:pos x="0" y="358"/>
                </a:cxn>
                <a:cxn ang="0">
                  <a:pos x="118" y="336"/>
                </a:cxn>
                <a:cxn ang="0">
                  <a:pos x="268" y="168"/>
                </a:cxn>
                <a:cxn ang="0">
                  <a:pos x="330" y="70"/>
                </a:cxn>
                <a:cxn ang="0">
                  <a:pos x="446" y="0"/>
                </a:cxn>
                <a:cxn ang="0">
                  <a:pos x="554" y="70"/>
                </a:cxn>
                <a:cxn ang="0">
                  <a:pos x="622" y="168"/>
                </a:cxn>
                <a:cxn ang="0">
                  <a:pos x="734" y="336"/>
                </a:cxn>
                <a:cxn ang="0">
                  <a:pos x="888" y="360"/>
                </a:cxn>
              </a:cxnLst>
              <a:rect l="0" t="0" r="r" b="b"/>
              <a:pathLst>
                <a:path w="888" h="368">
                  <a:moveTo>
                    <a:pt x="0" y="358"/>
                  </a:moveTo>
                  <a:cubicBezTo>
                    <a:pt x="19" y="354"/>
                    <a:pt x="72" y="362"/>
                    <a:pt x="118" y="336"/>
                  </a:cubicBezTo>
                  <a:cubicBezTo>
                    <a:pt x="164" y="310"/>
                    <a:pt x="230" y="228"/>
                    <a:pt x="268" y="168"/>
                  </a:cubicBezTo>
                  <a:cubicBezTo>
                    <a:pt x="306" y="108"/>
                    <a:pt x="286" y="138"/>
                    <a:pt x="330" y="70"/>
                  </a:cubicBezTo>
                  <a:cubicBezTo>
                    <a:pt x="374" y="2"/>
                    <a:pt x="412" y="0"/>
                    <a:pt x="446" y="0"/>
                  </a:cubicBezTo>
                  <a:cubicBezTo>
                    <a:pt x="483" y="0"/>
                    <a:pt x="526" y="30"/>
                    <a:pt x="554" y="70"/>
                  </a:cubicBezTo>
                  <a:cubicBezTo>
                    <a:pt x="582" y="110"/>
                    <a:pt x="590" y="118"/>
                    <a:pt x="622" y="168"/>
                  </a:cubicBezTo>
                  <a:cubicBezTo>
                    <a:pt x="654" y="218"/>
                    <a:pt x="690" y="304"/>
                    <a:pt x="734" y="336"/>
                  </a:cubicBezTo>
                  <a:cubicBezTo>
                    <a:pt x="778" y="368"/>
                    <a:pt x="856" y="355"/>
                    <a:pt x="888" y="36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40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autoUpdateAnimBg="0"/>
      <p:bldP spid="33999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44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Standard Error of the Estimate</a:t>
            </a:r>
          </a:p>
        </p:txBody>
      </p:sp>
      <p:sp>
        <p:nvSpPr>
          <p:cNvPr id="341000" name="Rectangle 8"/>
          <p:cNvSpPr>
            <a:spLocks noChangeArrowheads="1"/>
          </p:cNvSpPr>
          <p:nvPr/>
        </p:nvSpPr>
        <p:spPr bwMode="auto">
          <a:xfrm>
            <a:off x="1101725" y="4014788"/>
            <a:ext cx="6942138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16100" indent="-1816100">
              <a:lnSpc>
                <a:spcPct val="90000"/>
              </a:lnSpc>
              <a:spcBef>
                <a:spcPct val="40000"/>
              </a:spcBef>
              <a:tabLst>
                <a:tab pos="1333500" algn="r"/>
                <a:tab pos="15240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where	y	=	y-value of each data point</a:t>
            </a:r>
          </a:p>
          <a:p>
            <a:pPr marL="1816100" indent="-1816100">
              <a:lnSpc>
                <a:spcPct val="90000"/>
              </a:lnSpc>
              <a:spcBef>
                <a:spcPct val="40000"/>
              </a:spcBef>
              <a:tabLst>
                <a:tab pos="1333500" algn="r"/>
                <a:tab pos="15240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	y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	=	computed value of the dependent variable, from the regression equation</a:t>
            </a:r>
          </a:p>
          <a:p>
            <a:pPr marL="1816100" indent="-1816100">
              <a:lnSpc>
                <a:spcPct val="90000"/>
              </a:lnSpc>
              <a:spcBef>
                <a:spcPct val="40000"/>
              </a:spcBef>
              <a:tabLst>
                <a:tab pos="1333500" algn="r"/>
                <a:tab pos="15240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	n	=	number of data points</a:t>
            </a:r>
          </a:p>
        </p:txBody>
      </p:sp>
      <p:grpSp>
        <p:nvGrpSpPr>
          <p:cNvPr id="341004" name="Group 12"/>
          <p:cNvGrpSpPr>
            <a:grpSpLocks/>
          </p:cNvGrpSpPr>
          <p:nvPr/>
        </p:nvGrpSpPr>
        <p:grpSpPr bwMode="auto">
          <a:xfrm>
            <a:off x="3009900" y="2473325"/>
            <a:ext cx="3144838" cy="1158875"/>
            <a:chOff x="2000" y="1558"/>
            <a:chExt cx="1981" cy="730"/>
          </a:xfrm>
        </p:grpSpPr>
        <p:sp>
          <p:nvSpPr>
            <p:cNvPr id="340995" name="Rectangle 3"/>
            <p:cNvSpPr>
              <a:spLocks noChangeArrowheads="1"/>
            </p:cNvSpPr>
            <p:nvPr/>
          </p:nvSpPr>
          <p:spPr bwMode="auto">
            <a:xfrm>
              <a:off x="2000" y="1756"/>
              <a:ext cx="66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sz="280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y,x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</a:p>
          </p:txBody>
        </p:sp>
        <p:sp>
          <p:nvSpPr>
            <p:cNvPr id="340996" name="Rectangle 4"/>
            <p:cNvSpPr>
              <a:spLocks noChangeArrowheads="1"/>
            </p:cNvSpPr>
            <p:nvPr/>
          </p:nvSpPr>
          <p:spPr bwMode="auto">
            <a:xfrm>
              <a:off x="2936" y="1558"/>
              <a:ext cx="1045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25000"/>
                </a:lnSpc>
              </a:pP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∑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 - y</a:t>
              </a:r>
              <a:r>
                <a:rPr lang="en-US" sz="280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  <a:r>
                <a:rPr lang="en-US" sz="2800" i="0" baseline="30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en-US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ctr">
                <a:lnSpc>
                  <a:spcPct val="1250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 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- 2</a:t>
              </a:r>
            </a:p>
          </p:txBody>
        </p:sp>
        <p:sp>
          <p:nvSpPr>
            <p:cNvPr id="340997" name="Line 5"/>
            <p:cNvSpPr>
              <a:spLocks noChangeShapeType="1"/>
            </p:cNvSpPr>
            <p:nvPr/>
          </p:nvSpPr>
          <p:spPr bwMode="auto">
            <a:xfrm>
              <a:off x="2978" y="1960"/>
              <a:ext cx="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002" name="Freeform 10"/>
            <p:cNvSpPr>
              <a:spLocks/>
            </p:cNvSpPr>
            <p:nvPr/>
          </p:nvSpPr>
          <p:spPr bwMode="auto">
            <a:xfrm>
              <a:off x="2736" y="1608"/>
              <a:ext cx="1240" cy="592"/>
            </a:xfrm>
            <a:custGeom>
              <a:avLst/>
              <a:gdLst/>
              <a:ahLst/>
              <a:cxnLst>
                <a:cxn ang="0">
                  <a:pos x="0" y="440"/>
                </a:cxn>
                <a:cxn ang="0">
                  <a:pos x="72" y="360"/>
                </a:cxn>
                <a:cxn ang="0">
                  <a:pos x="136" y="624"/>
                </a:cxn>
                <a:cxn ang="0">
                  <a:pos x="216" y="0"/>
                </a:cxn>
                <a:cxn ang="0">
                  <a:pos x="1240" y="0"/>
                </a:cxn>
              </a:cxnLst>
              <a:rect l="0" t="0" r="r" b="b"/>
              <a:pathLst>
                <a:path w="1240" h="624">
                  <a:moveTo>
                    <a:pt x="0" y="440"/>
                  </a:moveTo>
                  <a:lnTo>
                    <a:pt x="72" y="360"/>
                  </a:lnTo>
                  <a:lnTo>
                    <a:pt x="136" y="624"/>
                  </a:lnTo>
                  <a:lnTo>
                    <a:pt x="216" y="0"/>
                  </a:lnTo>
                  <a:lnTo>
                    <a:pt x="1240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44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Standard Error of the Estimate</a:t>
            </a:r>
          </a:p>
        </p:txBody>
      </p:sp>
      <p:sp>
        <p:nvSpPr>
          <p:cNvPr id="342024" name="Rectangle 8"/>
          <p:cNvSpPr>
            <a:spLocks noChangeArrowheads="1"/>
          </p:cNvSpPr>
          <p:nvPr/>
        </p:nvSpPr>
        <p:spPr bwMode="auto">
          <a:xfrm>
            <a:off x="784225" y="2122488"/>
            <a:ext cx="642937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Computationally, this equation is considerably easier to use</a:t>
            </a:r>
          </a:p>
        </p:txBody>
      </p:sp>
      <p:sp>
        <p:nvSpPr>
          <p:cNvPr id="342026" name="Rectangle 10"/>
          <p:cNvSpPr>
            <a:spLocks noChangeArrowheads="1"/>
          </p:cNvSpPr>
          <p:nvPr/>
        </p:nvSpPr>
        <p:spPr bwMode="auto">
          <a:xfrm>
            <a:off x="1455738" y="4891088"/>
            <a:ext cx="62309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We use the standard error to set up prediction intervals around the point estimate</a:t>
            </a:r>
          </a:p>
        </p:txBody>
      </p:sp>
      <p:grpSp>
        <p:nvGrpSpPr>
          <p:cNvPr id="342030" name="Group 14"/>
          <p:cNvGrpSpPr>
            <a:grpSpLocks/>
          </p:cNvGrpSpPr>
          <p:nvPr/>
        </p:nvGrpSpPr>
        <p:grpSpPr bwMode="auto">
          <a:xfrm>
            <a:off x="2424113" y="3370263"/>
            <a:ext cx="4362450" cy="1158875"/>
            <a:chOff x="1623" y="2163"/>
            <a:chExt cx="2748" cy="730"/>
          </a:xfrm>
        </p:grpSpPr>
        <p:sp>
          <p:nvSpPr>
            <p:cNvPr id="342020" name="Rectangle 4"/>
            <p:cNvSpPr>
              <a:spLocks noChangeArrowheads="1"/>
            </p:cNvSpPr>
            <p:nvPr/>
          </p:nvSpPr>
          <p:spPr bwMode="auto">
            <a:xfrm>
              <a:off x="1623" y="2361"/>
              <a:ext cx="66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sz="280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y,x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</a:p>
          </p:txBody>
        </p:sp>
        <p:grpSp>
          <p:nvGrpSpPr>
            <p:cNvPr id="342029" name="Group 13"/>
            <p:cNvGrpSpPr>
              <a:grpSpLocks/>
            </p:cNvGrpSpPr>
            <p:nvPr/>
          </p:nvGrpSpPr>
          <p:grpSpPr bwMode="auto">
            <a:xfrm>
              <a:off x="2344" y="2163"/>
              <a:ext cx="2027" cy="730"/>
              <a:chOff x="2272" y="2163"/>
              <a:chExt cx="2027" cy="730"/>
            </a:xfrm>
          </p:grpSpPr>
          <p:grpSp>
            <p:nvGrpSpPr>
              <p:cNvPr id="342028" name="Group 12"/>
              <p:cNvGrpSpPr>
                <a:grpSpLocks/>
              </p:cNvGrpSpPr>
              <p:nvPr/>
            </p:nvGrpSpPr>
            <p:grpSpPr bwMode="auto">
              <a:xfrm>
                <a:off x="2458" y="2163"/>
                <a:ext cx="1841" cy="730"/>
                <a:chOff x="2338" y="2163"/>
                <a:chExt cx="1841" cy="730"/>
              </a:xfrm>
            </p:grpSpPr>
            <p:sp>
              <p:nvSpPr>
                <p:cNvPr id="342021" name="Rectangle 5"/>
                <p:cNvSpPr>
                  <a:spLocks noChangeArrowheads="1"/>
                </p:cNvSpPr>
                <p:nvPr/>
              </p:nvSpPr>
              <p:spPr bwMode="auto">
                <a:xfrm>
                  <a:off x="2338" y="2163"/>
                  <a:ext cx="1841" cy="7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sz="28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∑</a:t>
                  </a:r>
                  <a:r>
                    <a:rPr lang="en-US" sz="28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y</a:t>
                  </a:r>
                  <a:r>
                    <a:rPr lang="en-US" sz="2800" i="0" baseline="30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</a:t>
                  </a:r>
                  <a:r>
                    <a:rPr lang="en-US" sz="28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 - a</a:t>
                  </a:r>
                  <a:r>
                    <a:rPr lang="en-US" sz="28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∑</a:t>
                  </a:r>
                  <a:r>
                    <a:rPr lang="en-US" sz="28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y - b</a:t>
                  </a:r>
                  <a:r>
                    <a:rPr lang="en-US" sz="28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∑</a:t>
                  </a:r>
                  <a:r>
                    <a:rPr lang="en-US" sz="28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xy</a:t>
                  </a:r>
                </a:p>
                <a:p>
                  <a:pPr algn="ctr">
                    <a:lnSpc>
                      <a:spcPct val="125000"/>
                    </a:lnSpc>
                  </a:pPr>
                  <a:r>
                    <a:rPr lang="en-US" sz="28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n </a:t>
                  </a:r>
                  <a:r>
                    <a:rPr lang="en-US" sz="2800" i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- 2</a:t>
                  </a:r>
                </a:p>
              </p:txBody>
            </p:sp>
            <p:sp>
              <p:nvSpPr>
                <p:cNvPr id="342022" name="Line 6"/>
                <p:cNvSpPr>
                  <a:spLocks noChangeShapeType="1"/>
                </p:cNvSpPr>
                <p:nvPr/>
              </p:nvSpPr>
              <p:spPr bwMode="auto">
                <a:xfrm>
                  <a:off x="2393" y="2565"/>
                  <a:ext cx="17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027" name="Freeform 11"/>
              <p:cNvSpPr>
                <a:spLocks/>
              </p:cNvSpPr>
              <p:nvPr/>
            </p:nvSpPr>
            <p:spPr bwMode="auto">
              <a:xfrm>
                <a:off x="2272" y="2192"/>
                <a:ext cx="1976" cy="680"/>
              </a:xfrm>
              <a:custGeom>
                <a:avLst/>
                <a:gdLst/>
                <a:ahLst/>
                <a:cxnLst>
                  <a:cxn ang="0">
                    <a:pos x="0" y="479"/>
                  </a:cxn>
                  <a:cxn ang="0">
                    <a:pos x="72" y="392"/>
                  </a:cxn>
                  <a:cxn ang="0">
                    <a:pos x="136" y="680"/>
                  </a:cxn>
                  <a:cxn ang="0">
                    <a:pos x="216" y="0"/>
                  </a:cxn>
                  <a:cxn ang="0">
                    <a:pos x="1976" y="0"/>
                  </a:cxn>
                </a:cxnLst>
                <a:rect l="0" t="0" r="r" b="b"/>
                <a:pathLst>
                  <a:path w="1976" h="680">
                    <a:moveTo>
                      <a:pt x="0" y="479"/>
                    </a:moveTo>
                    <a:lnTo>
                      <a:pt x="72" y="392"/>
                    </a:lnTo>
                    <a:lnTo>
                      <a:pt x="136" y="680"/>
                    </a:lnTo>
                    <a:lnTo>
                      <a:pt x="216" y="0"/>
                    </a:lnTo>
                    <a:lnTo>
                      <a:pt x="1976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4" grpId="0" autoUpdateAnimBg="0"/>
      <p:bldP spid="34202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44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Standard Error of the Estimate</a:t>
            </a:r>
          </a:p>
        </p:txBody>
      </p:sp>
      <p:grpSp>
        <p:nvGrpSpPr>
          <p:cNvPr id="343053" name="Group 13"/>
          <p:cNvGrpSpPr>
            <a:grpSpLocks/>
          </p:cNvGrpSpPr>
          <p:nvPr/>
        </p:nvGrpSpPr>
        <p:grpSpPr bwMode="auto">
          <a:xfrm>
            <a:off x="3873500" y="2971800"/>
            <a:ext cx="4927600" cy="3632200"/>
            <a:chOff x="2384" y="1768"/>
            <a:chExt cx="3104" cy="2288"/>
          </a:xfrm>
        </p:grpSpPr>
        <p:grpSp>
          <p:nvGrpSpPr>
            <p:cNvPr id="343054" name="Group 14"/>
            <p:cNvGrpSpPr>
              <a:grpSpLocks/>
            </p:cNvGrpSpPr>
            <p:nvPr/>
          </p:nvGrpSpPr>
          <p:grpSpPr bwMode="auto">
            <a:xfrm>
              <a:off x="2384" y="1768"/>
              <a:ext cx="3104" cy="2288"/>
              <a:chOff x="2448" y="1816"/>
              <a:chExt cx="3104" cy="2288"/>
            </a:xfrm>
          </p:grpSpPr>
          <p:grpSp>
            <p:nvGrpSpPr>
              <p:cNvPr id="343055" name="Group 15"/>
              <p:cNvGrpSpPr>
                <a:grpSpLocks/>
              </p:cNvGrpSpPr>
              <p:nvPr/>
            </p:nvGrpSpPr>
            <p:grpSpPr bwMode="auto">
              <a:xfrm>
                <a:off x="2448" y="1816"/>
                <a:ext cx="3104" cy="2288"/>
                <a:chOff x="2448" y="1816"/>
                <a:chExt cx="3104" cy="2288"/>
              </a:xfrm>
            </p:grpSpPr>
            <p:sp>
              <p:nvSpPr>
                <p:cNvPr id="343056" name="Rectangle 16"/>
                <p:cNvSpPr>
                  <a:spLocks noChangeArrowheads="1"/>
                </p:cNvSpPr>
                <p:nvPr/>
              </p:nvSpPr>
              <p:spPr bwMode="auto">
                <a:xfrm>
                  <a:off x="2448" y="1816"/>
                  <a:ext cx="3104" cy="2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43057" name="Group 17"/>
                <p:cNvGrpSpPr>
                  <a:grpSpLocks/>
                </p:cNvGrpSpPr>
                <p:nvPr/>
              </p:nvGrpSpPr>
              <p:grpSpPr bwMode="auto">
                <a:xfrm>
                  <a:off x="3224" y="2340"/>
                  <a:ext cx="1956" cy="652"/>
                  <a:chOff x="3368" y="2524"/>
                  <a:chExt cx="1956" cy="652"/>
                </a:xfrm>
              </p:grpSpPr>
              <p:sp>
                <p:nvSpPr>
                  <p:cNvPr id="34305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5236" y="2524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305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4328" y="2888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306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720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306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728" y="3088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306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468" y="3084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306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368" y="3088"/>
                    <a:ext cx="88" cy="88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3064" name="Group 24"/>
                <p:cNvGrpSpPr>
                  <a:grpSpLocks/>
                </p:cNvGrpSpPr>
                <p:nvPr/>
              </p:nvGrpSpPr>
              <p:grpSpPr bwMode="auto">
                <a:xfrm>
                  <a:off x="2556" y="1928"/>
                  <a:ext cx="2852" cy="2094"/>
                  <a:chOff x="2700" y="2112"/>
                  <a:chExt cx="2852" cy="2094"/>
                </a:xfrm>
              </p:grpSpPr>
              <p:grpSp>
                <p:nvGrpSpPr>
                  <p:cNvPr id="343065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2830" y="2112"/>
                    <a:ext cx="2722" cy="1947"/>
                    <a:chOff x="2830" y="2112"/>
                    <a:chExt cx="2722" cy="1947"/>
                  </a:xfrm>
                </p:grpSpPr>
                <p:sp>
                  <p:nvSpPr>
                    <p:cNvPr id="343066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3168" y="2112"/>
                      <a:ext cx="2384" cy="17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1736"/>
                        </a:cxn>
                        <a:cxn ang="0">
                          <a:pos x="2264" y="1736"/>
                        </a:cxn>
                      </a:cxnLst>
                      <a:rect l="0" t="0" r="r" b="b"/>
                      <a:pathLst>
                        <a:path w="2264" h="1736">
                          <a:moveTo>
                            <a:pt x="0" y="0"/>
                          </a:moveTo>
                          <a:lnTo>
                            <a:pt x="0" y="1736"/>
                          </a:lnTo>
                          <a:lnTo>
                            <a:pt x="2264" y="1736"/>
                          </a:lnTo>
                        </a:path>
                      </a:pathLst>
                    </a:custGeom>
                    <a:noFill/>
                    <a:ln w="38100">
                      <a:solidFill>
                        <a:schemeClr val="tx1"/>
                      </a:solidFill>
                      <a:round/>
                      <a:headEnd type="triangle" w="med" len="med"/>
                      <a:tailEnd type="triangl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306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0" y="2118"/>
                      <a:ext cx="476" cy="187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4.0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3.0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2.0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r>
                        <a:rPr lang="en-US" sz="1800">
                          <a:effectLst/>
                        </a:rPr>
                        <a:t>1.0  –</a:t>
                      </a:r>
                    </a:p>
                    <a:p>
                      <a:pPr algn="r">
                        <a:lnSpc>
                          <a:spcPct val="210000"/>
                        </a:lnSpc>
                      </a:pPr>
                      <a:endParaRPr lang="en-US" sz="1800">
                        <a:effectLst/>
                      </a:endParaRPr>
                    </a:p>
                  </p:txBody>
                </p:sp>
                <p:sp>
                  <p:nvSpPr>
                    <p:cNvPr id="343068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0" y="3655"/>
                      <a:ext cx="2500" cy="40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tabLst>
                          <a:tab pos="381000" algn="ctr"/>
                          <a:tab pos="863600" algn="ctr"/>
                          <a:tab pos="1333500" algn="ctr"/>
                          <a:tab pos="1816100" algn="ctr"/>
                          <a:tab pos="2286000" algn="ctr"/>
                          <a:tab pos="2768600" algn="ctr"/>
                          <a:tab pos="3238500" algn="ctr"/>
                          <a:tab pos="3721100" algn="ctr"/>
                          <a:tab pos="4381500" algn="ctr"/>
                        </a:tabLst>
                      </a:pPr>
                      <a:r>
                        <a:rPr lang="en-US" sz="1800">
                          <a:effectLst/>
                        </a:rPr>
                        <a:t>		|	|	|	|	|	|	|</a:t>
                      </a:r>
                    </a:p>
                    <a:p>
                      <a:pPr>
                        <a:tabLst>
                          <a:tab pos="381000" algn="ctr"/>
                          <a:tab pos="863600" algn="ctr"/>
                          <a:tab pos="1333500" algn="ctr"/>
                          <a:tab pos="1816100" algn="ctr"/>
                          <a:tab pos="2286000" algn="ctr"/>
                          <a:tab pos="2768600" algn="ctr"/>
                          <a:tab pos="3238500" algn="ctr"/>
                          <a:tab pos="3721100" algn="ctr"/>
                          <a:tab pos="4381500" algn="ctr"/>
                        </a:tabLst>
                      </a:pPr>
                      <a:r>
                        <a:rPr lang="en-US" sz="1800">
                          <a:effectLst/>
                        </a:rPr>
                        <a:t>	0	1	2	3	4	5	6	7</a:t>
                      </a:r>
                    </a:p>
                  </p:txBody>
                </p:sp>
              </p:grpSp>
              <p:sp>
                <p:nvSpPr>
                  <p:cNvPr id="343069" name="Rectangle 2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570" y="2764"/>
                    <a:ext cx="49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effectLst/>
                      </a:rPr>
                      <a:t>Sales</a:t>
                    </a:r>
                  </a:p>
                </p:txBody>
              </p:sp>
              <p:sp>
                <p:nvSpPr>
                  <p:cNvPr id="34307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3902" y="3975"/>
                    <a:ext cx="948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effectLst/>
                      </a:rPr>
                      <a:t>Area payroll</a:t>
                    </a:r>
                  </a:p>
                </p:txBody>
              </p:sp>
            </p:grpSp>
          </p:grpSp>
          <p:sp>
            <p:nvSpPr>
              <p:cNvPr id="343071" name="Line 31"/>
              <p:cNvSpPr>
                <a:spLocks noChangeShapeType="1"/>
              </p:cNvSpPr>
              <p:nvPr/>
            </p:nvSpPr>
            <p:spPr bwMode="auto">
              <a:xfrm flipV="1">
                <a:off x="3024" y="2320"/>
                <a:ext cx="2336" cy="712"/>
              </a:xfrm>
              <a:prstGeom prst="line">
                <a:avLst/>
              </a:prstGeom>
              <a:noFill/>
              <a:ln w="1016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3072" name="Group 32"/>
              <p:cNvGrpSpPr>
                <a:grpSpLocks/>
              </p:cNvGrpSpPr>
              <p:nvPr/>
            </p:nvGrpSpPr>
            <p:grpSpPr bwMode="auto">
              <a:xfrm>
                <a:off x="2606" y="2311"/>
                <a:ext cx="2274" cy="1353"/>
                <a:chOff x="2606" y="2311"/>
                <a:chExt cx="2274" cy="1353"/>
              </a:xfrm>
            </p:grpSpPr>
            <p:sp>
              <p:nvSpPr>
                <p:cNvPr id="343073" name="Freeform 33"/>
                <p:cNvSpPr>
                  <a:spLocks/>
                </p:cNvSpPr>
                <p:nvPr/>
              </p:nvSpPr>
              <p:spPr bwMode="auto">
                <a:xfrm>
                  <a:off x="3024" y="2472"/>
                  <a:ext cx="1808" cy="11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08" y="0"/>
                    </a:cxn>
                    <a:cxn ang="0">
                      <a:pos x="1808" y="1192"/>
                    </a:cxn>
                  </a:cxnLst>
                  <a:rect l="0" t="0" r="r" b="b"/>
                  <a:pathLst>
                    <a:path w="1808" h="1192">
                      <a:moveTo>
                        <a:pt x="0" y="0"/>
                      </a:moveTo>
                      <a:lnTo>
                        <a:pt x="1808" y="0"/>
                      </a:lnTo>
                      <a:lnTo>
                        <a:pt x="1808" y="1192"/>
                      </a:ln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074" name="Oval 34"/>
                <p:cNvSpPr>
                  <a:spLocks noChangeArrowheads="1"/>
                </p:cNvSpPr>
                <p:nvPr/>
              </p:nvSpPr>
              <p:spPr bwMode="auto">
                <a:xfrm>
                  <a:off x="4784" y="2435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075" name="Rectangle 35"/>
                <p:cNvSpPr>
                  <a:spLocks noChangeArrowheads="1"/>
                </p:cNvSpPr>
                <p:nvPr/>
              </p:nvSpPr>
              <p:spPr bwMode="auto">
                <a:xfrm>
                  <a:off x="2606" y="2311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effectLst/>
                    </a:rPr>
                    <a:t>3.25</a:t>
                  </a:r>
                </a:p>
              </p:txBody>
            </p:sp>
          </p:grpSp>
        </p:grpSp>
        <p:sp>
          <p:nvSpPr>
            <p:cNvPr id="343076" name="Line 36"/>
            <p:cNvSpPr>
              <a:spLocks noChangeShapeType="1"/>
            </p:cNvSpPr>
            <p:nvPr/>
          </p:nvSpPr>
          <p:spPr bwMode="auto">
            <a:xfrm>
              <a:off x="4768" y="1903"/>
              <a:ext cx="0" cy="10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77" name="Freeform 37"/>
            <p:cNvSpPr>
              <a:spLocks/>
            </p:cNvSpPr>
            <p:nvPr/>
          </p:nvSpPr>
          <p:spPr bwMode="auto">
            <a:xfrm rot="-5400000">
              <a:off x="4260" y="2300"/>
              <a:ext cx="776" cy="232"/>
            </a:xfrm>
            <a:custGeom>
              <a:avLst/>
              <a:gdLst/>
              <a:ahLst/>
              <a:cxnLst>
                <a:cxn ang="0">
                  <a:pos x="0" y="358"/>
                </a:cxn>
                <a:cxn ang="0">
                  <a:pos x="118" y="336"/>
                </a:cxn>
                <a:cxn ang="0">
                  <a:pos x="268" y="168"/>
                </a:cxn>
                <a:cxn ang="0">
                  <a:pos x="330" y="70"/>
                </a:cxn>
                <a:cxn ang="0">
                  <a:pos x="446" y="0"/>
                </a:cxn>
                <a:cxn ang="0">
                  <a:pos x="554" y="70"/>
                </a:cxn>
                <a:cxn ang="0">
                  <a:pos x="622" y="168"/>
                </a:cxn>
                <a:cxn ang="0">
                  <a:pos x="734" y="336"/>
                </a:cxn>
                <a:cxn ang="0">
                  <a:pos x="888" y="360"/>
                </a:cxn>
              </a:cxnLst>
              <a:rect l="0" t="0" r="r" b="b"/>
              <a:pathLst>
                <a:path w="888" h="368">
                  <a:moveTo>
                    <a:pt x="0" y="358"/>
                  </a:moveTo>
                  <a:cubicBezTo>
                    <a:pt x="19" y="354"/>
                    <a:pt x="72" y="362"/>
                    <a:pt x="118" y="336"/>
                  </a:cubicBezTo>
                  <a:cubicBezTo>
                    <a:pt x="164" y="310"/>
                    <a:pt x="230" y="228"/>
                    <a:pt x="268" y="168"/>
                  </a:cubicBezTo>
                  <a:cubicBezTo>
                    <a:pt x="306" y="108"/>
                    <a:pt x="286" y="138"/>
                    <a:pt x="330" y="70"/>
                  </a:cubicBezTo>
                  <a:cubicBezTo>
                    <a:pt x="374" y="2"/>
                    <a:pt x="412" y="0"/>
                    <a:pt x="446" y="0"/>
                  </a:cubicBezTo>
                  <a:cubicBezTo>
                    <a:pt x="483" y="0"/>
                    <a:pt x="526" y="30"/>
                    <a:pt x="554" y="70"/>
                  </a:cubicBezTo>
                  <a:cubicBezTo>
                    <a:pt x="582" y="110"/>
                    <a:pt x="590" y="118"/>
                    <a:pt x="622" y="168"/>
                  </a:cubicBezTo>
                  <a:cubicBezTo>
                    <a:pt x="654" y="218"/>
                    <a:pt x="690" y="304"/>
                    <a:pt x="734" y="336"/>
                  </a:cubicBezTo>
                  <a:cubicBezTo>
                    <a:pt x="778" y="368"/>
                    <a:pt x="856" y="355"/>
                    <a:pt x="888" y="36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3100" name="Group 60"/>
          <p:cNvGrpSpPr>
            <a:grpSpLocks/>
          </p:cNvGrpSpPr>
          <p:nvPr/>
        </p:nvGrpSpPr>
        <p:grpSpPr bwMode="auto">
          <a:xfrm>
            <a:off x="455613" y="1981200"/>
            <a:ext cx="8194675" cy="960438"/>
            <a:chOff x="311" y="1256"/>
            <a:chExt cx="5162" cy="605"/>
          </a:xfrm>
        </p:grpSpPr>
        <p:sp>
          <p:nvSpPr>
            <p:cNvPr id="343083" name="Rectangle 43"/>
            <p:cNvSpPr>
              <a:spLocks noChangeArrowheads="1"/>
            </p:cNvSpPr>
            <p:nvPr/>
          </p:nvSpPr>
          <p:spPr bwMode="auto">
            <a:xfrm>
              <a:off x="311" y="1401"/>
              <a:ext cx="26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y,x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                                   =</a:t>
              </a:r>
            </a:p>
          </p:txBody>
        </p:sp>
        <p:grpSp>
          <p:nvGrpSpPr>
            <p:cNvPr id="343089" name="Group 49"/>
            <p:cNvGrpSpPr>
              <a:grpSpLocks/>
            </p:cNvGrpSpPr>
            <p:nvPr/>
          </p:nvGrpSpPr>
          <p:grpSpPr bwMode="auto">
            <a:xfrm>
              <a:off x="928" y="1264"/>
              <a:ext cx="1765" cy="597"/>
              <a:chOff x="1168" y="1272"/>
              <a:chExt cx="1765" cy="597"/>
            </a:xfrm>
          </p:grpSpPr>
          <p:sp>
            <p:nvSpPr>
              <p:cNvPr id="343086" name="Rectangle 46"/>
              <p:cNvSpPr>
                <a:spLocks noChangeArrowheads="1"/>
              </p:cNvSpPr>
              <p:nvPr/>
            </p:nvSpPr>
            <p:spPr bwMode="auto">
              <a:xfrm>
                <a:off x="1343" y="1305"/>
                <a:ext cx="1590" cy="5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a</a:t>
                </a: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 - b</a:t>
                </a: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xy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 </a:t>
                </a: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- 2</a:t>
                </a:r>
              </a:p>
            </p:txBody>
          </p:sp>
          <p:sp>
            <p:nvSpPr>
              <p:cNvPr id="343087" name="Line 47"/>
              <p:cNvSpPr>
                <a:spLocks noChangeShapeType="1"/>
              </p:cNvSpPr>
              <p:nvPr/>
            </p:nvSpPr>
            <p:spPr bwMode="auto">
              <a:xfrm>
                <a:off x="1417" y="1621"/>
                <a:ext cx="14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3088" name="Freeform 48"/>
              <p:cNvSpPr>
                <a:spLocks/>
              </p:cNvSpPr>
              <p:nvPr/>
            </p:nvSpPr>
            <p:spPr bwMode="auto">
              <a:xfrm>
                <a:off x="1168" y="1272"/>
                <a:ext cx="1712" cy="56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72" y="323"/>
                  </a:cxn>
                  <a:cxn ang="0">
                    <a:pos x="136" y="560"/>
                  </a:cxn>
                  <a:cxn ang="0">
                    <a:pos x="216" y="0"/>
                  </a:cxn>
                  <a:cxn ang="0">
                    <a:pos x="1712" y="0"/>
                  </a:cxn>
                </a:cxnLst>
                <a:rect l="0" t="0" r="r" b="b"/>
                <a:pathLst>
                  <a:path w="1712" h="560">
                    <a:moveTo>
                      <a:pt x="0" y="394"/>
                    </a:moveTo>
                    <a:lnTo>
                      <a:pt x="72" y="323"/>
                    </a:lnTo>
                    <a:lnTo>
                      <a:pt x="136" y="560"/>
                    </a:lnTo>
                    <a:lnTo>
                      <a:pt x="216" y="0"/>
                    </a:lnTo>
                    <a:lnTo>
                      <a:pt x="1712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3099" name="Group 59"/>
            <p:cNvGrpSpPr>
              <a:grpSpLocks/>
            </p:cNvGrpSpPr>
            <p:nvPr/>
          </p:nvGrpSpPr>
          <p:grpSpPr bwMode="auto">
            <a:xfrm>
              <a:off x="2968" y="1256"/>
              <a:ext cx="2505" cy="586"/>
              <a:chOff x="2984" y="1256"/>
              <a:chExt cx="2505" cy="586"/>
            </a:xfrm>
          </p:grpSpPr>
          <p:sp>
            <p:nvSpPr>
              <p:cNvPr id="343090" name="Rectangle 50"/>
              <p:cNvSpPr>
                <a:spLocks noChangeArrowheads="1"/>
              </p:cNvSpPr>
              <p:nvPr/>
            </p:nvSpPr>
            <p:spPr bwMode="auto">
              <a:xfrm>
                <a:off x="3174" y="1278"/>
                <a:ext cx="2315" cy="5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39.5 - 1.75(15) - .25(51.5)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6 - 2</a:t>
                </a:r>
                <a:endParaRPr 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43097" name="Freeform 57"/>
              <p:cNvSpPr>
                <a:spLocks/>
              </p:cNvSpPr>
              <p:nvPr/>
            </p:nvSpPr>
            <p:spPr bwMode="auto">
              <a:xfrm>
                <a:off x="2984" y="1256"/>
                <a:ext cx="2464" cy="568"/>
              </a:xfrm>
              <a:custGeom>
                <a:avLst/>
                <a:gdLst/>
                <a:ahLst/>
                <a:cxnLst>
                  <a:cxn ang="0">
                    <a:pos x="0" y="402"/>
                  </a:cxn>
                  <a:cxn ang="0">
                    <a:pos x="72" y="331"/>
                  </a:cxn>
                  <a:cxn ang="0">
                    <a:pos x="136" y="568"/>
                  </a:cxn>
                  <a:cxn ang="0">
                    <a:pos x="216" y="8"/>
                  </a:cxn>
                  <a:cxn ang="0">
                    <a:pos x="2464" y="0"/>
                  </a:cxn>
                </a:cxnLst>
                <a:rect l="0" t="0" r="r" b="b"/>
                <a:pathLst>
                  <a:path w="2464" h="568">
                    <a:moveTo>
                      <a:pt x="0" y="402"/>
                    </a:moveTo>
                    <a:lnTo>
                      <a:pt x="72" y="331"/>
                    </a:lnTo>
                    <a:lnTo>
                      <a:pt x="136" y="568"/>
                    </a:lnTo>
                    <a:lnTo>
                      <a:pt x="216" y="8"/>
                    </a:lnTo>
                    <a:lnTo>
                      <a:pt x="2464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3098" name="Line 58"/>
              <p:cNvSpPr>
                <a:spLocks noChangeShapeType="1"/>
              </p:cNvSpPr>
              <p:nvPr/>
            </p:nvSpPr>
            <p:spPr bwMode="auto">
              <a:xfrm>
                <a:off x="3224" y="1592"/>
                <a:ext cx="22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43102" name="Rectangle 62"/>
          <p:cNvSpPr>
            <a:spLocks noChangeArrowheads="1"/>
          </p:cNvSpPr>
          <p:nvPr/>
        </p:nvSpPr>
        <p:spPr bwMode="auto">
          <a:xfrm>
            <a:off x="455613" y="3290888"/>
            <a:ext cx="1693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y,x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= 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.306</a:t>
            </a:r>
          </a:p>
        </p:txBody>
      </p:sp>
      <p:sp>
        <p:nvSpPr>
          <p:cNvPr id="343111" name="Rectangle 71"/>
          <p:cNvSpPr>
            <a:spLocks noChangeArrowheads="1"/>
          </p:cNvSpPr>
          <p:nvPr/>
        </p:nvSpPr>
        <p:spPr bwMode="auto">
          <a:xfrm>
            <a:off x="479425" y="4281488"/>
            <a:ext cx="30448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The standard error of the estimate is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$30,600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in sales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102" grpId="0" autoUpdateAnimBg="0"/>
      <p:bldP spid="3431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19150" y="1600200"/>
            <a:ext cx="7505700" cy="4813300"/>
          </a:xfrm>
          <a:noFill/>
          <a:ln/>
        </p:spPr>
        <p:txBody>
          <a:bodyPr lIns="90475" tIns="44444" rIns="90475" bIns="44444"/>
          <a:lstStyle/>
          <a:p>
            <a:pPr marL="482600" indent="-482600" defTabSz="836613">
              <a:buFont typeface="Wingdings" pitchFamily="2" charset="2"/>
              <a:buChar char="þ"/>
            </a:pPr>
            <a:r>
              <a:rPr lang="en-US"/>
              <a:t>How strong is the linear relationship between the variables?</a:t>
            </a:r>
          </a:p>
          <a:p>
            <a:pPr marL="482600" indent="-482600" defTabSz="836613">
              <a:buFont typeface="Wingdings" pitchFamily="2" charset="2"/>
              <a:buChar char="þ"/>
            </a:pPr>
            <a:r>
              <a:rPr lang="en-US"/>
              <a:t>Correlation does not necessarily imply causality!</a:t>
            </a:r>
          </a:p>
          <a:p>
            <a:pPr marL="482600" indent="-482600" defTabSz="836613">
              <a:buFont typeface="Wingdings" pitchFamily="2" charset="2"/>
              <a:buChar char="þ"/>
            </a:pPr>
            <a:r>
              <a:rPr lang="en-US"/>
              <a:t>Coefficient of correlation, r, measures degree of association</a:t>
            </a:r>
          </a:p>
          <a:p>
            <a:pPr marL="1054100" lvl="1" indent="-381000" defTabSz="836613">
              <a:buFont typeface="Wingdings" pitchFamily="2" charset="2"/>
              <a:buChar char="þ"/>
            </a:pPr>
            <a:r>
              <a:rPr lang="en-US"/>
              <a:t>Values range from </a:t>
            </a:r>
            <a:r>
              <a:rPr lang="en-US" i="0"/>
              <a:t>-1</a:t>
            </a:r>
            <a:r>
              <a:rPr lang="en-US"/>
              <a:t> to </a:t>
            </a:r>
            <a:r>
              <a:rPr lang="en-US" i="0"/>
              <a:t>+1</a:t>
            </a:r>
            <a:endParaRPr lang="en-US" sz="320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7772400" cy="736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Correlation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87" name="Group 27"/>
          <p:cNvGrpSpPr>
            <a:grpSpLocks/>
          </p:cNvGrpSpPr>
          <p:nvPr/>
        </p:nvGrpSpPr>
        <p:grpSpPr bwMode="auto">
          <a:xfrm>
            <a:off x="922338" y="2159000"/>
            <a:ext cx="3644900" cy="1819275"/>
            <a:chOff x="581" y="1360"/>
            <a:chExt cx="2296" cy="1146"/>
          </a:xfrm>
        </p:grpSpPr>
        <p:sp>
          <p:nvSpPr>
            <p:cNvPr id="66565" name="Rectangle 5"/>
            <p:cNvSpPr>
              <a:spLocks noChangeArrowheads="1"/>
            </p:cNvSpPr>
            <p:nvPr/>
          </p:nvSpPr>
          <p:spPr bwMode="auto">
            <a:xfrm>
              <a:off x="582" y="1361"/>
              <a:ext cx="1627" cy="642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66" name="Freeform 6"/>
            <p:cNvSpPr>
              <a:spLocks/>
            </p:cNvSpPr>
            <p:nvPr/>
          </p:nvSpPr>
          <p:spPr bwMode="auto">
            <a:xfrm>
              <a:off x="2220" y="1360"/>
              <a:ext cx="657" cy="1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56" y="1144"/>
                </a:cxn>
                <a:cxn ang="0">
                  <a:pos x="0" y="653"/>
                </a:cxn>
                <a:cxn ang="0">
                  <a:pos x="0" y="0"/>
                </a:cxn>
              </a:cxnLst>
              <a:rect l="0" t="0" r="r" b="b"/>
              <a:pathLst>
                <a:path w="657" h="1145">
                  <a:moveTo>
                    <a:pt x="0" y="0"/>
                  </a:moveTo>
                  <a:lnTo>
                    <a:pt x="656" y="1144"/>
                  </a:lnTo>
                  <a:lnTo>
                    <a:pt x="0" y="653"/>
                  </a:lnTo>
                  <a:lnTo>
                    <a:pt x="0" y="0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67" name="Freeform 7"/>
            <p:cNvSpPr>
              <a:spLocks/>
            </p:cNvSpPr>
            <p:nvPr/>
          </p:nvSpPr>
          <p:spPr bwMode="auto">
            <a:xfrm>
              <a:off x="581" y="2014"/>
              <a:ext cx="2296" cy="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9" y="0"/>
                </a:cxn>
                <a:cxn ang="0">
                  <a:pos x="2295" y="491"/>
                </a:cxn>
                <a:cxn ang="0">
                  <a:pos x="0" y="0"/>
                </a:cxn>
              </a:cxnLst>
              <a:rect l="0" t="0" r="r" b="b"/>
              <a:pathLst>
                <a:path w="2296" h="492">
                  <a:moveTo>
                    <a:pt x="0" y="0"/>
                  </a:moveTo>
                  <a:lnTo>
                    <a:pt x="1639" y="0"/>
                  </a:lnTo>
                  <a:lnTo>
                    <a:pt x="2295" y="491"/>
                  </a:lnTo>
                  <a:lnTo>
                    <a:pt x="0" y="0"/>
                  </a:lnTo>
                </a:path>
              </a:pathLst>
            </a:custGeom>
            <a:solidFill>
              <a:srgbClr val="26269D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68" name="Rectangle 8"/>
            <p:cNvSpPr>
              <a:spLocks noChangeArrowheads="1"/>
            </p:cNvSpPr>
            <p:nvPr/>
          </p:nvSpPr>
          <p:spPr bwMode="auto">
            <a:xfrm>
              <a:off x="913" y="1500"/>
              <a:ext cx="910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75" tIns="44444" rIns="90475" bIns="444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3200" i="0">
                  <a:effectLst/>
                </a:rPr>
                <a:t>Trend</a:t>
              </a:r>
            </a:p>
          </p:txBody>
        </p:sp>
      </p:grpSp>
      <p:grpSp>
        <p:nvGrpSpPr>
          <p:cNvPr id="66590" name="Group 30"/>
          <p:cNvGrpSpPr>
            <a:grpSpLocks/>
          </p:cNvGrpSpPr>
          <p:nvPr/>
        </p:nvGrpSpPr>
        <p:grpSpPr bwMode="auto">
          <a:xfrm>
            <a:off x="922338" y="3976688"/>
            <a:ext cx="3644900" cy="1814512"/>
            <a:chOff x="581" y="2505"/>
            <a:chExt cx="2296" cy="1143"/>
          </a:xfrm>
        </p:grpSpPr>
        <p:sp>
          <p:nvSpPr>
            <p:cNvPr id="66571" name="Rectangle 11"/>
            <p:cNvSpPr>
              <a:spLocks noChangeArrowheads="1"/>
            </p:cNvSpPr>
            <p:nvPr/>
          </p:nvSpPr>
          <p:spPr bwMode="auto">
            <a:xfrm>
              <a:off x="582" y="2995"/>
              <a:ext cx="1627" cy="641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2" name="Freeform 12"/>
            <p:cNvSpPr>
              <a:spLocks/>
            </p:cNvSpPr>
            <p:nvPr/>
          </p:nvSpPr>
          <p:spPr bwMode="auto">
            <a:xfrm>
              <a:off x="581" y="2505"/>
              <a:ext cx="2296" cy="490"/>
            </a:xfrm>
            <a:custGeom>
              <a:avLst/>
              <a:gdLst/>
              <a:ahLst/>
              <a:cxnLst>
                <a:cxn ang="0">
                  <a:pos x="0" y="489"/>
                </a:cxn>
                <a:cxn ang="0">
                  <a:pos x="2295" y="0"/>
                </a:cxn>
                <a:cxn ang="0">
                  <a:pos x="1639" y="489"/>
                </a:cxn>
                <a:cxn ang="0">
                  <a:pos x="0" y="489"/>
                </a:cxn>
              </a:cxnLst>
              <a:rect l="0" t="0" r="r" b="b"/>
              <a:pathLst>
                <a:path w="2296" h="490">
                  <a:moveTo>
                    <a:pt x="0" y="489"/>
                  </a:moveTo>
                  <a:lnTo>
                    <a:pt x="2295" y="0"/>
                  </a:lnTo>
                  <a:lnTo>
                    <a:pt x="1639" y="489"/>
                  </a:lnTo>
                  <a:lnTo>
                    <a:pt x="0" y="489"/>
                  </a:lnTo>
                </a:path>
              </a:pathLst>
            </a:custGeom>
            <a:solidFill>
              <a:srgbClr val="80008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73" name="Freeform 13"/>
            <p:cNvSpPr>
              <a:spLocks/>
            </p:cNvSpPr>
            <p:nvPr/>
          </p:nvSpPr>
          <p:spPr bwMode="auto">
            <a:xfrm>
              <a:off x="2220" y="2505"/>
              <a:ext cx="657" cy="1143"/>
            </a:xfrm>
            <a:custGeom>
              <a:avLst/>
              <a:gdLst/>
              <a:ahLst/>
              <a:cxnLst>
                <a:cxn ang="0">
                  <a:pos x="0" y="1142"/>
                </a:cxn>
                <a:cxn ang="0">
                  <a:pos x="0" y="489"/>
                </a:cxn>
                <a:cxn ang="0">
                  <a:pos x="656" y="0"/>
                </a:cxn>
                <a:cxn ang="0">
                  <a:pos x="0" y="1142"/>
                </a:cxn>
              </a:cxnLst>
              <a:rect l="0" t="0" r="r" b="b"/>
              <a:pathLst>
                <a:path w="657" h="1143">
                  <a:moveTo>
                    <a:pt x="0" y="1142"/>
                  </a:moveTo>
                  <a:lnTo>
                    <a:pt x="0" y="489"/>
                  </a:lnTo>
                  <a:lnTo>
                    <a:pt x="656" y="0"/>
                  </a:lnTo>
                  <a:lnTo>
                    <a:pt x="0" y="1142"/>
                  </a:lnTo>
                </a:path>
              </a:pathLst>
            </a:custGeom>
            <a:solidFill>
              <a:srgbClr val="C000C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74" name="Rectangle 14"/>
            <p:cNvSpPr>
              <a:spLocks noChangeArrowheads="1"/>
            </p:cNvSpPr>
            <p:nvPr/>
          </p:nvSpPr>
          <p:spPr bwMode="auto">
            <a:xfrm>
              <a:off x="721" y="3133"/>
              <a:ext cx="1295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75" tIns="44444" rIns="90475" bIns="444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3200" i="0">
                  <a:solidFill>
                    <a:schemeClr val="bg1"/>
                  </a:solidFill>
                  <a:effectLst/>
                </a:rPr>
                <a:t>Seasonal</a:t>
              </a:r>
            </a:p>
          </p:txBody>
        </p:sp>
      </p:grpSp>
      <p:grpSp>
        <p:nvGrpSpPr>
          <p:cNvPr id="66588" name="Group 28"/>
          <p:cNvGrpSpPr>
            <a:grpSpLocks/>
          </p:cNvGrpSpPr>
          <p:nvPr/>
        </p:nvGrpSpPr>
        <p:grpSpPr bwMode="auto">
          <a:xfrm>
            <a:off x="4572000" y="2189163"/>
            <a:ext cx="3644900" cy="1819275"/>
            <a:chOff x="2880" y="1379"/>
            <a:chExt cx="2296" cy="1146"/>
          </a:xfrm>
        </p:grpSpPr>
        <p:sp>
          <p:nvSpPr>
            <p:cNvPr id="66577" name="Rectangle 17"/>
            <p:cNvSpPr>
              <a:spLocks noChangeArrowheads="1"/>
            </p:cNvSpPr>
            <p:nvPr/>
          </p:nvSpPr>
          <p:spPr bwMode="auto">
            <a:xfrm>
              <a:off x="3536" y="1380"/>
              <a:ext cx="1628" cy="64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8" name="Freeform 18"/>
            <p:cNvSpPr>
              <a:spLocks/>
            </p:cNvSpPr>
            <p:nvPr/>
          </p:nvSpPr>
          <p:spPr bwMode="auto">
            <a:xfrm>
              <a:off x="2880" y="1379"/>
              <a:ext cx="656" cy="1146"/>
            </a:xfrm>
            <a:custGeom>
              <a:avLst/>
              <a:gdLst/>
              <a:ahLst/>
              <a:cxnLst>
                <a:cxn ang="0">
                  <a:pos x="655" y="0"/>
                </a:cxn>
                <a:cxn ang="0">
                  <a:pos x="0" y="1144"/>
                </a:cxn>
                <a:cxn ang="0">
                  <a:pos x="655" y="653"/>
                </a:cxn>
                <a:cxn ang="0">
                  <a:pos x="655" y="0"/>
                </a:cxn>
              </a:cxnLst>
              <a:rect l="0" t="0" r="r" b="b"/>
              <a:pathLst>
                <a:path w="656" h="1145">
                  <a:moveTo>
                    <a:pt x="655" y="0"/>
                  </a:moveTo>
                  <a:lnTo>
                    <a:pt x="0" y="1144"/>
                  </a:lnTo>
                  <a:lnTo>
                    <a:pt x="655" y="653"/>
                  </a:lnTo>
                  <a:lnTo>
                    <a:pt x="655" y="0"/>
                  </a:lnTo>
                </a:path>
              </a:pathLst>
            </a:custGeom>
            <a:solidFill>
              <a:srgbClr val="80400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79" name="Freeform 19"/>
            <p:cNvSpPr>
              <a:spLocks/>
            </p:cNvSpPr>
            <p:nvPr/>
          </p:nvSpPr>
          <p:spPr bwMode="auto">
            <a:xfrm>
              <a:off x="2880" y="2033"/>
              <a:ext cx="2296" cy="492"/>
            </a:xfrm>
            <a:custGeom>
              <a:avLst/>
              <a:gdLst/>
              <a:ahLst/>
              <a:cxnLst>
                <a:cxn ang="0">
                  <a:pos x="2294" y="0"/>
                </a:cxn>
                <a:cxn ang="0">
                  <a:pos x="655" y="0"/>
                </a:cxn>
                <a:cxn ang="0">
                  <a:pos x="0" y="491"/>
                </a:cxn>
                <a:cxn ang="0">
                  <a:pos x="2294" y="0"/>
                </a:cxn>
              </a:cxnLst>
              <a:rect l="0" t="0" r="r" b="b"/>
              <a:pathLst>
                <a:path w="2295" h="492">
                  <a:moveTo>
                    <a:pt x="2294" y="0"/>
                  </a:moveTo>
                  <a:lnTo>
                    <a:pt x="655" y="0"/>
                  </a:lnTo>
                  <a:lnTo>
                    <a:pt x="0" y="491"/>
                  </a:lnTo>
                  <a:lnTo>
                    <a:pt x="2294" y="0"/>
                  </a:lnTo>
                </a:path>
              </a:pathLst>
            </a:custGeom>
            <a:solidFill>
              <a:srgbClr val="402000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80" name="Rectangle 20"/>
            <p:cNvSpPr>
              <a:spLocks noChangeArrowheads="1"/>
            </p:cNvSpPr>
            <p:nvPr/>
          </p:nvSpPr>
          <p:spPr bwMode="auto">
            <a:xfrm>
              <a:off x="3798" y="1517"/>
              <a:ext cx="1150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75" tIns="44444" rIns="90475" bIns="444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3200" i="0">
                  <a:effectLst/>
                </a:rPr>
                <a:t>Cyclical</a:t>
              </a:r>
            </a:p>
          </p:txBody>
        </p:sp>
      </p:grpSp>
      <p:grpSp>
        <p:nvGrpSpPr>
          <p:cNvPr id="66589" name="Group 29"/>
          <p:cNvGrpSpPr>
            <a:grpSpLocks/>
          </p:cNvGrpSpPr>
          <p:nvPr/>
        </p:nvGrpSpPr>
        <p:grpSpPr bwMode="auto">
          <a:xfrm>
            <a:off x="4565650" y="3976688"/>
            <a:ext cx="3644900" cy="1814512"/>
            <a:chOff x="2876" y="2505"/>
            <a:chExt cx="2296" cy="1143"/>
          </a:xfrm>
        </p:grpSpPr>
        <p:sp>
          <p:nvSpPr>
            <p:cNvPr id="66582" name="Rectangle 22"/>
            <p:cNvSpPr>
              <a:spLocks noChangeArrowheads="1"/>
            </p:cNvSpPr>
            <p:nvPr/>
          </p:nvSpPr>
          <p:spPr bwMode="auto">
            <a:xfrm>
              <a:off x="3533" y="2995"/>
              <a:ext cx="1627" cy="641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3" name="Freeform 23"/>
            <p:cNvSpPr>
              <a:spLocks/>
            </p:cNvSpPr>
            <p:nvPr/>
          </p:nvSpPr>
          <p:spPr bwMode="auto">
            <a:xfrm>
              <a:off x="2876" y="2505"/>
              <a:ext cx="2296" cy="490"/>
            </a:xfrm>
            <a:custGeom>
              <a:avLst/>
              <a:gdLst/>
              <a:ahLst/>
              <a:cxnLst>
                <a:cxn ang="0">
                  <a:pos x="2294" y="489"/>
                </a:cxn>
                <a:cxn ang="0">
                  <a:pos x="0" y="0"/>
                </a:cxn>
                <a:cxn ang="0">
                  <a:pos x="655" y="489"/>
                </a:cxn>
                <a:cxn ang="0">
                  <a:pos x="2294" y="489"/>
                </a:cxn>
              </a:cxnLst>
              <a:rect l="0" t="0" r="r" b="b"/>
              <a:pathLst>
                <a:path w="2295" h="490">
                  <a:moveTo>
                    <a:pt x="2294" y="489"/>
                  </a:moveTo>
                  <a:lnTo>
                    <a:pt x="0" y="0"/>
                  </a:lnTo>
                  <a:lnTo>
                    <a:pt x="655" y="489"/>
                  </a:lnTo>
                  <a:lnTo>
                    <a:pt x="2294" y="489"/>
                  </a:lnTo>
                </a:path>
              </a:pathLst>
            </a:custGeom>
            <a:solidFill>
              <a:srgbClr val="1E1D7A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84" name="Freeform 24"/>
            <p:cNvSpPr>
              <a:spLocks/>
            </p:cNvSpPr>
            <p:nvPr/>
          </p:nvSpPr>
          <p:spPr bwMode="auto">
            <a:xfrm>
              <a:off x="2876" y="2505"/>
              <a:ext cx="657" cy="1143"/>
            </a:xfrm>
            <a:custGeom>
              <a:avLst/>
              <a:gdLst/>
              <a:ahLst/>
              <a:cxnLst>
                <a:cxn ang="0">
                  <a:pos x="655" y="1142"/>
                </a:cxn>
                <a:cxn ang="0">
                  <a:pos x="655" y="489"/>
                </a:cxn>
                <a:cxn ang="0">
                  <a:pos x="0" y="0"/>
                </a:cxn>
                <a:cxn ang="0">
                  <a:pos x="655" y="1142"/>
                </a:cxn>
              </a:cxnLst>
              <a:rect l="0" t="0" r="r" b="b"/>
              <a:pathLst>
                <a:path w="656" h="1143">
                  <a:moveTo>
                    <a:pt x="655" y="1142"/>
                  </a:moveTo>
                  <a:lnTo>
                    <a:pt x="655" y="489"/>
                  </a:lnTo>
                  <a:lnTo>
                    <a:pt x="0" y="0"/>
                  </a:lnTo>
                  <a:lnTo>
                    <a:pt x="655" y="1142"/>
                  </a:lnTo>
                </a:path>
              </a:pathLst>
            </a:custGeom>
            <a:solidFill>
              <a:srgbClr val="26269D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85" name="Rectangle 25"/>
            <p:cNvSpPr>
              <a:spLocks noChangeArrowheads="1"/>
            </p:cNvSpPr>
            <p:nvPr/>
          </p:nvSpPr>
          <p:spPr bwMode="auto">
            <a:xfrm>
              <a:off x="3746" y="3133"/>
              <a:ext cx="1246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75" tIns="44444" rIns="90475" bIns="444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3200" i="0">
                  <a:solidFill>
                    <a:schemeClr val="bg1"/>
                  </a:solidFill>
                  <a:effectLst/>
                </a:rPr>
                <a:t>Random</a:t>
              </a:r>
            </a:p>
          </p:txBody>
        </p:sp>
      </p:grpSp>
      <p:sp>
        <p:nvSpPr>
          <p:cNvPr id="66586" name="Rectangle 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Time Series Components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7772400" cy="9779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Correlation Coefficient</a:t>
            </a:r>
          </a:p>
        </p:txBody>
      </p:sp>
      <p:grpSp>
        <p:nvGrpSpPr>
          <p:cNvPr id="193548" name="Group 12"/>
          <p:cNvGrpSpPr>
            <a:grpSpLocks/>
          </p:cNvGrpSpPr>
          <p:nvPr/>
        </p:nvGrpSpPr>
        <p:grpSpPr bwMode="auto">
          <a:xfrm>
            <a:off x="1914525" y="1617663"/>
            <a:ext cx="5319713" cy="1374775"/>
            <a:chOff x="662" y="1267"/>
            <a:chExt cx="3351" cy="866"/>
          </a:xfrm>
        </p:grpSpPr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662" y="1529"/>
              <a:ext cx="45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 = </a:t>
              </a:r>
            </a:p>
          </p:txBody>
        </p:sp>
        <p:grpSp>
          <p:nvGrpSpPr>
            <p:cNvPr id="193547" name="Group 11"/>
            <p:cNvGrpSpPr>
              <a:grpSpLocks/>
            </p:cNvGrpSpPr>
            <p:nvPr/>
          </p:nvGrpSpPr>
          <p:grpSpPr bwMode="auto">
            <a:xfrm>
              <a:off x="1109" y="1267"/>
              <a:ext cx="2904" cy="866"/>
              <a:chOff x="1917" y="1307"/>
              <a:chExt cx="2904" cy="866"/>
            </a:xfrm>
          </p:grpSpPr>
          <p:sp>
            <p:nvSpPr>
              <p:cNvPr id="193543" name="Rectangle 7"/>
              <p:cNvSpPr>
                <a:spLocks noChangeArrowheads="1"/>
              </p:cNvSpPr>
              <p:nvPr/>
            </p:nvSpPr>
            <p:spPr bwMode="auto">
              <a:xfrm>
                <a:off x="2062" y="1307"/>
                <a:ext cx="2759" cy="8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xy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  </a:t>
                </a:r>
                <a:endPara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[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(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][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(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]</a:t>
                </a:r>
              </a:p>
            </p:txBody>
          </p:sp>
          <p:sp>
            <p:nvSpPr>
              <p:cNvPr id="193544" name="Line 8"/>
              <p:cNvSpPr>
                <a:spLocks noChangeShapeType="1"/>
              </p:cNvSpPr>
              <p:nvPr/>
            </p:nvSpPr>
            <p:spPr bwMode="auto">
              <a:xfrm>
                <a:off x="1917" y="1736"/>
                <a:ext cx="28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546" name="Freeform 10"/>
              <p:cNvSpPr>
                <a:spLocks/>
              </p:cNvSpPr>
              <p:nvPr/>
            </p:nvSpPr>
            <p:spPr bwMode="auto">
              <a:xfrm>
                <a:off x="1944" y="1816"/>
                <a:ext cx="2832" cy="312"/>
              </a:xfrm>
              <a:custGeom>
                <a:avLst/>
                <a:gdLst/>
                <a:ahLst/>
                <a:cxnLst>
                  <a:cxn ang="0">
                    <a:pos x="0" y="248"/>
                  </a:cxn>
                  <a:cxn ang="0">
                    <a:pos x="40" y="176"/>
                  </a:cxn>
                  <a:cxn ang="0">
                    <a:pos x="72" y="312"/>
                  </a:cxn>
                  <a:cxn ang="0">
                    <a:pos x="160" y="0"/>
                  </a:cxn>
                  <a:cxn ang="0">
                    <a:pos x="2832" y="0"/>
                  </a:cxn>
                </a:cxnLst>
                <a:rect l="0" t="0" r="r" b="b"/>
                <a:pathLst>
                  <a:path w="2832" h="312">
                    <a:moveTo>
                      <a:pt x="0" y="248"/>
                    </a:moveTo>
                    <a:lnTo>
                      <a:pt x="40" y="176"/>
                    </a:lnTo>
                    <a:lnTo>
                      <a:pt x="72" y="312"/>
                    </a:lnTo>
                    <a:lnTo>
                      <a:pt x="160" y="0"/>
                    </a:lnTo>
                    <a:lnTo>
                      <a:pt x="2832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7772400" cy="9779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Correlation Coefficient</a:t>
            </a:r>
          </a:p>
        </p:txBody>
      </p:sp>
      <p:grpSp>
        <p:nvGrpSpPr>
          <p:cNvPr id="346115" name="Group 3"/>
          <p:cNvGrpSpPr>
            <a:grpSpLocks/>
          </p:cNvGrpSpPr>
          <p:nvPr/>
        </p:nvGrpSpPr>
        <p:grpSpPr bwMode="auto">
          <a:xfrm>
            <a:off x="1914525" y="1625600"/>
            <a:ext cx="5410200" cy="1374775"/>
            <a:chOff x="662" y="1272"/>
            <a:chExt cx="3408" cy="866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662" y="1529"/>
              <a:ext cx="45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 = </a:t>
              </a:r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1109" y="1272"/>
              <a:ext cx="2961" cy="866"/>
              <a:chOff x="1917" y="1312"/>
              <a:chExt cx="2961" cy="866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2010" y="1312"/>
                <a:ext cx="2868" cy="8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xy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  </a:t>
                </a:r>
                <a:endPara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[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(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][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(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  <a:r>
                  <a:rPr lang="en-US" sz="28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8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]</a:t>
                </a:r>
              </a:p>
            </p:txBody>
          </p:sp>
          <p:sp>
            <p:nvSpPr>
              <p:cNvPr id="346119" name="Line 7"/>
              <p:cNvSpPr>
                <a:spLocks noChangeShapeType="1"/>
              </p:cNvSpPr>
              <p:nvPr/>
            </p:nvSpPr>
            <p:spPr bwMode="auto">
              <a:xfrm>
                <a:off x="1917" y="1736"/>
                <a:ext cx="28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0" name="Freeform 8"/>
              <p:cNvSpPr>
                <a:spLocks/>
              </p:cNvSpPr>
              <p:nvPr/>
            </p:nvSpPr>
            <p:spPr bwMode="auto">
              <a:xfrm>
                <a:off x="1944" y="1816"/>
                <a:ext cx="2832" cy="312"/>
              </a:xfrm>
              <a:custGeom>
                <a:avLst/>
                <a:gdLst/>
                <a:ahLst/>
                <a:cxnLst>
                  <a:cxn ang="0">
                    <a:pos x="0" y="248"/>
                  </a:cxn>
                  <a:cxn ang="0">
                    <a:pos x="40" y="176"/>
                  </a:cxn>
                  <a:cxn ang="0">
                    <a:pos x="72" y="312"/>
                  </a:cxn>
                  <a:cxn ang="0">
                    <a:pos x="160" y="0"/>
                  </a:cxn>
                  <a:cxn ang="0">
                    <a:pos x="2832" y="0"/>
                  </a:cxn>
                </a:cxnLst>
                <a:rect l="0" t="0" r="r" b="b"/>
                <a:pathLst>
                  <a:path w="2832" h="312">
                    <a:moveTo>
                      <a:pt x="0" y="248"/>
                    </a:moveTo>
                    <a:lnTo>
                      <a:pt x="40" y="176"/>
                    </a:lnTo>
                    <a:lnTo>
                      <a:pt x="72" y="312"/>
                    </a:lnTo>
                    <a:lnTo>
                      <a:pt x="160" y="0"/>
                    </a:lnTo>
                    <a:lnTo>
                      <a:pt x="2832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46185" name="Group 73"/>
          <p:cNvGrpSpPr>
            <a:grpSpLocks/>
          </p:cNvGrpSpPr>
          <p:nvPr/>
        </p:nvGrpSpPr>
        <p:grpSpPr bwMode="auto">
          <a:xfrm>
            <a:off x="431800" y="317500"/>
            <a:ext cx="3479800" cy="3263900"/>
            <a:chOff x="272" y="200"/>
            <a:chExt cx="2192" cy="2056"/>
          </a:xfrm>
        </p:grpSpPr>
        <p:sp>
          <p:nvSpPr>
            <p:cNvPr id="346131" name="Rectangle 19"/>
            <p:cNvSpPr>
              <a:spLocks noChangeArrowheads="1"/>
            </p:cNvSpPr>
            <p:nvPr/>
          </p:nvSpPr>
          <p:spPr bwMode="auto">
            <a:xfrm>
              <a:off x="272" y="200"/>
              <a:ext cx="2192" cy="20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6121" name="Group 9"/>
            <p:cNvGrpSpPr>
              <a:grpSpLocks/>
            </p:cNvGrpSpPr>
            <p:nvPr/>
          </p:nvGrpSpPr>
          <p:grpSpPr bwMode="auto">
            <a:xfrm>
              <a:off x="430" y="320"/>
              <a:ext cx="1834" cy="1586"/>
              <a:chOff x="254" y="2328"/>
              <a:chExt cx="2250" cy="1946"/>
            </a:xfrm>
          </p:grpSpPr>
          <p:grpSp>
            <p:nvGrpSpPr>
              <p:cNvPr id="346122" name="Group 10"/>
              <p:cNvGrpSpPr>
                <a:grpSpLocks/>
              </p:cNvGrpSpPr>
              <p:nvPr/>
            </p:nvGrpSpPr>
            <p:grpSpPr bwMode="auto">
              <a:xfrm>
                <a:off x="496" y="2328"/>
                <a:ext cx="2008" cy="1656"/>
                <a:chOff x="496" y="2328"/>
                <a:chExt cx="2008" cy="1656"/>
              </a:xfrm>
            </p:grpSpPr>
            <p:sp>
              <p:nvSpPr>
                <p:cNvPr id="346123" name="Freeform 11"/>
                <p:cNvSpPr>
                  <a:spLocks/>
                </p:cNvSpPr>
                <p:nvPr/>
              </p:nvSpPr>
              <p:spPr bwMode="auto">
                <a:xfrm>
                  <a:off x="496" y="2328"/>
                  <a:ext cx="2008" cy="165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56"/>
                    </a:cxn>
                    <a:cxn ang="0">
                      <a:pos x="2008" y="1656"/>
                    </a:cxn>
                  </a:cxnLst>
                  <a:rect l="0" t="0" r="r" b="b"/>
                  <a:pathLst>
                    <a:path w="2008" h="1656">
                      <a:moveTo>
                        <a:pt x="0" y="0"/>
                      </a:moveTo>
                      <a:lnTo>
                        <a:pt x="0" y="1656"/>
                      </a:lnTo>
                      <a:lnTo>
                        <a:pt x="2008" y="1656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12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496" y="2560"/>
                  <a:ext cx="1664" cy="1424"/>
                </a:xfrm>
                <a:prstGeom prst="line">
                  <a:avLst/>
                </a:prstGeom>
                <a:noFill/>
                <a:ln w="76200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125" name="Oval 13"/>
                <p:cNvSpPr>
                  <a:spLocks noChangeArrowheads="1"/>
                </p:cNvSpPr>
                <p:nvPr/>
              </p:nvSpPr>
              <p:spPr bwMode="auto">
                <a:xfrm>
                  <a:off x="1533" y="2978"/>
                  <a:ext cx="128" cy="12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126" name="Oval 14"/>
                <p:cNvSpPr>
                  <a:spLocks noChangeArrowheads="1"/>
                </p:cNvSpPr>
                <p:nvPr/>
              </p:nvSpPr>
              <p:spPr bwMode="auto">
                <a:xfrm>
                  <a:off x="1130" y="3325"/>
                  <a:ext cx="128" cy="12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127" name="Oval 15"/>
                <p:cNvSpPr>
                  <a:spLocks noChangeArrowheads="1"/>
                </p:cNvSpPr>
                <p:nvPr/>
              </p:nvSpPr>
              <p:spPr bwMode="auto">
                <a:xfrm>
                  <a:off x="728" y="3664"/>
                  <a:ext cx="128" cy="12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128" name="Oval 16"/>
                <p:cNvSpPr>
                  <a:spLocks noChangeArrowheads="1"/>
                </p:cNvSpPr>
                <p:nvPr/>
              </p:nvSpPr>
              <p:spPr bwMode="auto">
                <a:xfrm>
                  <a:off x="1936" y="2632"/>
                  <a:ext cx="128" cy="12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6129" name="Rectangle 17"/>
              <p:cNvSpPr>
                <a:spLocks noChangeArrowheads="1"/>
              </p:cNvSpPr>
              <p:nvPr/>
            </p:nvSpPr>
            <p:spPr bwMode="auto">
              <a:xfrm>
                <a:off x="254" y="2399"/>
                <a:ext cx="251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effectLst/>
                  </a:rPr>
                  <a:t>y</a:t>
                </a:r>
              </a:p>
            </p:txBody>
          </p:sp>
          <p:sp>
            <p:nvSpPr>
              <p:cNvPr id="346130" name="Rectangle 18"/>
              <p:cNvSpPr>
                <a:spLocks noChangeArrowheads="1"/>
              </p:cNvSpPr>
              <p:nvPr/>
            </p:nvSpPr>
            <p:spPr bwMode="auto">
              <a:xfrm>
                <a:off x="2199" y="3967"/>
                <a:ext cx="251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effectLst/>
                  </a:rPr>
                  <a:t>x</a:t>
                </a:r>
              </a:p>
            </p:txBody>
          </p:sp>
        </p:grpSp>
        <p:sp>
          <p:nvSpPr>
            <p:cNvPr id="346132" name="Rectangle 20"/>
            <p:cNvSpPr>
              <a:spLocks noChangeArrowheads="1"/>
            </p:cNvSpPr>
            <p:nvPr/>
          </p:nvSpPr>
          <p:spPr bwMode="auto">
            <a:xfrm>
              <a:off x="582" y="1721"/>
              <a:ext cx="1466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>
                <a:lnSpc>
                  <a:spcPct val="85000"/>
                </a:lnSpc>
              </a:pPr>
              <a:r>
                <a:rPr lang="en-US" sz="1800">
                  <a:effectLst/>
                </a:rPr>
                <a:t>(a)	Perfect positive correlation: </a:t>
              </a:r>
              <a:br>
                <a:rPr lang="en-US" sz="1800">
                  <a:effectLst/>
                </a:rPr>
              </a:br>
              <a:r>
                <a:rPr lang="en-US" sz="1800">
                  <a:effectLst/>
                </a:rPr>
                <a:t>r </a:t>
              </a:r>
              <a:r>
                <a:rPr lang="en-US" sz="1800" i="0">
                  <a:effectLst/>
                </a:rPr>
                <a:t>= +1</a:t>
              </a:r>
            </a:p>
          </p:txBody>
        </p:sp>
      </p:grpSp>
      <p:grpSp>
        <p:nvGrpSpPr>
          <p:cNvPr id="346186" name="Group 74"/>
          <p:cNvGrpSpPr>
            <a:grpSpLocks/>
          </p:cNvGrpSpPr>
          <p:nvPr/>
        </p:nvGrpSpPr>
        <p:grpSpPr bwMode="auto">
          <a:xfrm>
            <a:off x="5067300" y="330200"/>
            <a:ext cx="3479800" cy="3263900"/>
            <a:chOff x="3192" y="208"/>
            <a:chExt cx="2192" cy="2056"/>
          </a:xfrm>
        </p:grpSpPr>
        <p:sp>
          <p:nvSpPr>
            <p:cNvPr id="346133" name="Rectangle 21"/>
            <p:cNvSpPr>
              <a:spLocks noChangeArrowheads="1"/>
            </p:cNvSpPr>
            <p:nvPr/>
          </p:nvSpPr>
          <p:spPr bwMode="auto">
            <a:xfrm>
              <a:off x="3192" y="208"/>
              <a:ext cx="2192" cy="20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36" name="Freeform 24"/>
            <p:cNvSpPr>
              <a:spLocks/>
            </p:cNvSpPr>
            <p:nvPr/>
          </p:nvSpPr>
          <p:spPr bwMode="auto">
            <a:xfrm>
              <a:off x="3547" y="328"/>
              <a:ext cx="1637" cy="1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56"/>
                </a:cxn>
                <a:cxn ang="0">
                  <a:pos x="2008" y="1656"/>
                </a:cxn>
              </a:cxnLst>
              <a:rect l="0" t="0" r="r" b="b"/>
              <a:pathLst>
                <a:path w="2008" h="1656">
                  <a:moveTo>
                    <a:pt x="0" y="0"/>
                  </a:moveTo>
                  <a:lnTo>
                    <a:pt x="0" y="1656"/>
                  </a:lnTo>
                  <a:lnTo>
                    <a:pt x="2008" y="165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37" name="Line 25"/>
            <p:cNvSpPr>
              <a:spLocks noChangeShapeType="1"/>
            </p:cNvSpPr>
            <p:nvPr/>
          </p:nvSpPr>
          <p:spPr bwMode="auto">
            <a:xfrm flipV="1">
              <a:off x="3547" y="517"/>
              <a:ext cx="1357" cy="1161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38" name="Oval 26"/>
            <p:cNvSpPr>
              <a:spLocks noChangeArrowheads="1"/>
            </p:cNvSpPr>
            <p:nvPr/>
          </p:nvSpPr>
          <p:spPr bwMode="auto">
            <a:xfrm>
              <a:off x="4392" y="858"/>
              <a:ext cx="105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39" name="Oval 27"/>
            <p:cNvSpPr>
              <a:spLocks noChangeArrowheads="1"/>
            </p:cNvSpPr>
            <p:nvPr/>
          </p:nvSpPr>
          <p:spPr bwMode="auto">
            <a:xfrm>
              <a:off x="3928" y="1165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0" name="Oval 28"/>
            <p:cNvSpPr>
              <a:spLocks noChangeArrowheads="1"/>
            </p:cNvSpPr>
            <p:nvPr/>
          </p:nvSpPr>
          <p:spPr bwMode="auto">
            <a:xfrm>
              <a:off x="3792" y="1509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1" name="Oval 29"/>
            <p:cNvSpPr>
              <a:spLocks noChangeArrowheads="1"/>
            </p:cNvSpPr>
            <p:nvPr/>
          </p:nvSpPr>
          <p:spPr bwMode="auto">
            <a:xfrm>
              <a:off x="4689" y="500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2" name="Rectangle 30"/>
            <p:cNvSpPr>
              <a:spLocks noChangeArrowheads="1"/>
            </p:cNvSpPr>
            <p:nvPr/>
          </p:nvSpPr>
          <p:spPr bwMode="auto">
            <a:xfrm>
              <a:off x="3350" y="386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/>
                </a:rPr>
                <a:t>y</a:t>
              </a:r>
            </a:p>
          </p:txBody>
        </p:sp>
        <p:sp>
          <p:nvSpPr>
            <p:cNvPr id="346143" name="Rectangle 31"/>
            <p:cNvSpPr>
              <a:spLocks noChangeArrowheads="1"/>
            </p:cNvSpPr>
            <p:nvPr/>
          </p:nvSpPr>
          <p:spPr bwMode="auto">
            <a:xfrm>
              <a:off x="4935" y="1664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/>
                </a:rPr>
                <a:t>x</a:t>
              </a:r>
            </a:p>
          </p:txBody>
        </p:sp>
        <p:sp>
          <p:nvSpPr>
            <p:cNvPr id="346144" name="Rectangle 32"/>
            <p:cNvSpPr>
              <a:spLocks noChangeArrowheads="1"/>
            </p:cNvSpPr>
            <p:nvPr/>
          </p:nvSpPr>
          <p:spPr bwMode="auto">
            <a:xfrm>
              <a:off x="3502" y="1729"/>
              <a:ext cx="1466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>
                <a:lnSpc>
                  <a:spcPct val="85000"/>
                </a:lnSpc>
              </a:pPr>
              <a:r>
                <a:rPr lang="en-US" sz="1800">
                  <a:effectLst/>
                </a:rPr>
                <a:t>(b)	Positive correlation: </a:t>
              </a:r>
              <a:br>
                <a:rPr lang="en-US" sz="1800">
                  <a:effectLst/>
                </a:rPr>
              </a:br>
              <a:r>
                <a:rPr lang="en-US" sz="1800" i="0">
                  <a:effectLst/>
                </a:rPr>
                <a:t>0 &lt;</a:t>
              </a:r>
              <a:r>
                <a:rPr lang="en-US" sz="1800">
                  <a:effectLst/>
                </a:rPr>
                <a:t> r &lt;</a:t>
              </a:r>
              <a:r>
                <a:rPr lang="en-US" sz="1800" i="0">
                  <a:effectLst/>
                </a:rPr>
                <a:t> 1</a:t>
              </a:r>
            </a:p>
          </p:txBody>
        </p:sp>
        <p:sp>
          <p:nvSpPr>
            <p:cNvPr id="346145" name="Oval 33"/>
            <p:cNvSpPr>
              <a:spLocks noChangeArrowheads="1"/>
            </p:cNvSpPr>
            <p:nvPr/>
          </p:nvSpPr>
          <p:spPr bwMode="auto">
            <a:xfrm>
              <a:off x="4292" y="674"/>
              <a:ext cx="105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6" name="Oval 34"/>
            <p:cNvSpPr>
              <a:spLocks noChangeArrowheads="1"/>
            </p:cNvSpPr>
            <p:nvPr/>
          </p:nvSpPr>
          <p:spPr bwMode="auto">
            <a:xfrm>
              <a:off x="4128" y="1389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7" name="Oval 35"/>
            <p:cNvSpPr>
              <a:spLocks noChangeArrowheads="1"/>
            </p:cNvSpPr>
            <p:nvPr/>
          </p:nvSpPr>
          <p:spPr bwMode="auto">
            <a:xfrm>
              <a:off x="4065" y="824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8" name="Oval 36"/>
            <p:cNvSpPr>
              <a:spLocks noChangeArrowheads="1"/>
            </p:cNvSpPr>
            <p:nvPr/>
          </p:nvSpPr>
          <p:spPr bwMode="auto">
            <a:xfrm>
              <a:off x="4212" y="1010"/>
              <a:ext cx="105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9" name="Oval 37"/>
            <p:cNvSpPr>
              <a:spLocks noChangeArrowheads="1"/>
            </p:cNvSpPr>
            <p:nvPr/>
          </p:nvSpPr>
          <p:spPr bwMode="auto">
            <a:xfrm>
              <a:off x="4348" y="1233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0" name="Oval 38"/>
            <p:cNvSpPr>
              <a:spLocks noChangeArrowheads="1"/>
            </p:cNvSpPr>
            <p:nvPr/>
          </p:nvSpPr>
          <p:spPr bwMode="auto">
            <a:xfrm>
              <a:off x="3797" y="1192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1" name="Oval 39"/>
            <p:cNvSpPr>
              <a:spLocks noChangeArrowheads="1"/>
            </p:cNvSpPr>
            <p:nvPr/>
          </p:nvSpPr>
          <p:spPr bwMode="auto">
            <a:xfrm>
              <a:off x="3784" y="1009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6187" name="Group 75"/>
          <p:cNvGrpSpPr>
            <a:grpSpLocks/>
          </p:cNvGrpSpPr>
          <p:nvPr/>
        </p:nvGrpSpPr>
        <p:grpSpPr bwMode="auto">
          <a:xfrm>
            <a:off x="660400" y="3429000"/>
            <a:ext cx="3479800" cy="3263900"/>
            <a:chOff x="416" y="2160"/>
            <a:chExt cx="2192" cy="2056"/>
          </a:xfrm>
        </p:grpSpPr>
        <p:sp>
          <p:nvSpPr>
            <p:cNvPr id="346152" name="Rectangle 40"/>
            <p:cNvSpPr>
              <a:spLocks noChangeArrowheads="1"/>
            </p:cNvSpPr>
            <p:nvPr/>
          </p:nvSpPr>
          <p:spPr bwMode="auto">
            <a:xfrm>
              <a:off x="416" y="2160"/>
              <a:ext cx="2192" cy="20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3" name="Freeform 41"/>
            <p:cNvSpPr>
              <a:spLocks/>
            </p:cNvSpPr>
            <p:nvPr/>
          </p:nvSpPr>
          <p:spPr bwMode="auto">
            <a:xfrm>
              <a:off x="771" y="2280"/>
              <a:ext cx="1637" cy="1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56"/>
                </a:cxn>
                <a:cxn ang="0">
                  <a:pos x="2008" y="1656"/>
                </a:cxn>
              </a:cxnLst>
              <a:rect l="0" t="0" r="r" b="b"/>
              <a:pathLst>
                <a:path w="2008" h="1656">
                  <a:moveTo>
                    <a:pt x="0" y="0"/>
                  </a:moveTo>
                  <a:lnTo>
                    <a:pt x="0" y="1656"/>
                  </a:lnTo>
                  <a:lnTo>
                    <a:pt x="2008" y="165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5" name="Oval 43"/>
            <p:cNvSpPr>
              <a:spLocks noChangeArrowheads="1"/>
            </p:cNvSpPr>
            <p:nvPr/>
          </p:nvSpPr>
          <p:spPr bwMode="auto">
            <a:xfrm>
              <a:off x="1868" y="2846"/>
              <a:ext cx="105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6" name="Oval 44"/>
            <p:cNvSpPr>
              <a:spLocks noChangeArrowheads="1"/>
            </p:cNvSpPr>
            <p:nvPr/>
          </p:nvSpPr>
          <p:spPr bwMode="auto">
            <a:xfrm>
              <a:off x="1140" y="3289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7" name="Oval 45"/>
            <p:cNvSpPr>
              <a:spLocks noChangeArrowheads="1"/>
            </p:cNvSpPr>
            <p:nvPr/>
          </p:nvSpPr>
          <p:spPr bwMode="auto">
            <a:xfrm>
              <a:off x="1708" y="3369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8" name="Oval 46"/>
            <p:cNvSpPr>
              <a:spLocks noChangeArrowheads="1"/>
            </p:cNvSpPr>
            <p:nvPr/>
          </p:nvSpPr>
          <p:spPr bwMode="auto">
            <a:xfrm>
              <a:off x="2125" y="2852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9" name="Rectangle 47"/>
            <p:cNvSpPr>
              <a:spLocks noChangeArrowheads="1"/>
            </p:cNvSpPr>
            <p:nvPr/>
          </p:nvSpPr>
          <p:spPr bwMode="auto">
            <a:xfrm>
              <a:off x="574" y="2338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/>
                </a:rPr>
                <a:t>y</a:t>
              </a:r>
            </a:p>
          </p:txBody>
        </p:sp>
        <p:sp>
          <p:nvSpPr>
            <p:cNvPr id="346160" name="Rectangle 48"/>
            <p:cNvSpPr>
              <a:spLocks noChangeArrowheads="1"/>
            </p:cNvSpPr>
            <p:nvPr/>
          </p:nvSpPr>
          <p:spPr bwMode="auto">
            <a:xfrm>
              <a:off x="2159" y="3616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/>
                </a:rPr>
                <a:t>x</a:t>
              </a:r>
            </a:p>
          </p:txBody>
        </p:sp>
        <p:sp>
          <p:nvSpPr>
            <p:cNvPr id="346161" name="Rectangle 49"/>
            <p:cNvSpPr>
              <a:spLocks noChangeArrowheads="1"/>
            </p:cNvSpPr>
            <p:nvPr/>
          </p:nvSpPr>
          <p:spPr bwMode="auto">
            <a:xfrm>
              <a:off x="726" y="3721"/>
              <a:ext cx="146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>
                <a:lnSpc>
                  <a:spcPct val="85000"/>
                </a:lnSpc>
              </a:pPr>
              <a:r>
                <a:rPr lang="en-US" sz="1800">
                  <a:effectLst/>
                </a:rPr>
                <a:t>(c)	No correlation: </a:t>
              </a:r>
              <a:br>
                <a:rPr lang="en-US" sz="1800">
                  <a:effectLst/>
                </a:rPr>
              </a:br>
              <a:r>
                <a:rPr lang="en-US" sz="1800">
                  <a:effectLst/>
                </a:rPr>
                <a:t>r =</a:t>
              </a:r>
              <a:r>
                <a:rPr lang="en-US" sz="1800" i="0">
                  <a:effectLst/>
                </a:rPr>
                <a:t> 0</a:t>
              </a:r>
            </a:p>
          </p:txBody>
        </p:sp>
        <p:sp>
          <p:nvSpPr>
            <p:cNvPr id="346162" name="Oval 50"/>
            <p:cNvSpPr>
              <a:spLocks noChangeArrowheads="1"/>
            </p:cNvSpPr>
            <p:nvPr/>
          </p:nvSpPr>
          <p:spPr bwMode="auto">
            <a:xfrm>
              <a:off x="1748" y="2518"/>
              <a:ext cx="105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3" name="Oval 51"/>
            <p:cNvSpPr>
              <a:spLocks noChangeArrowheads="1"/>
            </p:cNvSpPr>
            <p:nvPr/>
          </p:nvSpPr>
          <p:spPr bwMode="auto">
            <a:xfrm>
              <a:off x="1924" y="3133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4" name="Oval 52"/>
            <p:cNvSpPr>
              <a:spLocks noChangeArrowheads="1"/>
            </p:cNvSpPr>
            <p:nvPr/>
          </p:nvSpPr>
          <p:spPr bwMode="auto">
            <a:xfrm>
              <a:off x="1517" y="2812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5" name="Oval 53"/>
            <p:cNvSpPr>
              <a:spLocks noChangeArrowheads="1"/>
            </p:cNvSpPr>
            <p:nvPr/>
          </p:nvSpPr>
          <p:spPr bwMode="auto">
            <a:xfrm>
              <a:off x="1352" y="2966"/>
              <a:ext cx="105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6" name="Oval 54"/>
            <p:cNvSpPr>
              <a:spLocks noChangeArrowheads="1"/>
            </p:cNvSpPr>
            <p:nvPr/>
          </p:nvSpPr>
          <p:spPr bwMode="auto">
            <a:xfrm>
              <a:off x="2196" y="3233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7" name="Oval 55"/>
            <p:cNvSpPr>
              <a:spLocks noChangeArrowheads="1"/>
            </p:cNvSpPr>
            <p:nvPr/>
          </p:nvSpPr>
          <p:spPr bwMode="auto">
            <a:xfrm>
              <a:off x="905" y="3176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8" name="Oval 56"/>
            <p:cNvSpPr>
              <a:spLocks noChangeArrowheads="1"/>
            </p:cNvSpPr>
            <p:nvPr/>
          </p:nvSpPr>
          <p:spPr bwMode="auto">
            <a:xfrm>
              <a:off x="900" y="2969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9" name="Line 57"/>
            <p:cNvSpPr>
              <a:spLocks noChangeShapeType="1"/>
            </p:cNvSpPr>
            <p:nvPr/>
          </p:nvSpPr>
          <p:spPr bwMode="auto">
            <a:xfrm>
              <a:off x="848" y="3024"/>
              <a:ext cx="1488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70" name="Oval 58"/>
            <p:cNvSpPr>
              <a:spLocks noChangeArrowheads="1"/>
            </p:cNvSpPr>
            <p:nvPr/>
          </p:nvSpPr>
          <p:spPr bwMode="auto">
            <a:xfrm>
              <a:off x="1408" y="3325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71" name="Oval 59"/>
            <p:cNvSpPr>
              <a:spLocks noChangeArrowheads="1"/>
            </p:cNvSpPr>
            <p:nvPr/>
          </p:nvSpPr>
          <p:spPr bwMode="auto">
            <a:xfrm>
              <a:off x="1116" y="2697"/>
              <a:ext cx="104" cy="10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6188" name="Group 76"/>
          <p:cNvGrpSpPr>
            <a:grpSpLocks/>
          </p:cNvGrpSpPr>
          <p:nvPr/>
        </p:nvGrpSpPr>
        <p:grpSpPr bwMode="auto">
          <a:xfrm>
            <a:off x="4749800" y="3429000"/>
            <a:ext cx="3479800" cy="3263900"/>
            <a:chOff x="2992" y="2160"/>
            <a:chExt cx="2192" cy="2056"/>
          </a:xfrm>
        </p:grpSpPr>
        <p:sp>
          <p:nvSpPr>
            <p:cNvPr id="346172" name="Rectangle 60"/>
            <p:cNvSpPr>
              <a:spLocks noChangeArrowheads="1"/>
            </p:cNvSpPr>
            <p:nvPr/>
          </p:nvSpPr>
          <p:spPr bwMode="auto">
            <a:xfrm>
              <a:off x="2992" y="2160"/>
              <a:ext cx="2192" cy="20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75" name="Freeform 63"/>
            <p:cNvSpPr>
              <a:spLocks/>
            </p:cNvSpPr>
            <p:nvPr/>
          </p:nvSpPr>
          <p:spPr bwMode="auto">
            <a:xfrm>
              <a:off x="3347" y="2280"/>
              <a:ext cx="1637" cy="1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56"/>
                </a:cxn>
                <a:cxn ang="0">
                  <a:pos x="2008" y="1656"/>
                </a:cxn>
              </a:cxnLst>
              <a:rect l="0" t="0" r="r" b="b"/>
              <a:pathLst>
                <a:path w="2008" h="1656">
                  <a:moveTo>
                    <a:pt x="0" y="0"/>
                  </a:moveTo>
                  <a:lnTo>
                    <a:pt x="0" y="1656"/>
                  </a:lnTo>
                  <a:lnTo>
                    <a:pt x="2008" y="165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6184" name="Group 72"/>
            <p:cNvGrpSpPr>
              <a:grpSpLocks/>
            </p:cNvGrpSpPr>
            <p:nvPr/>
          </p:nvGrpSpPr>
          <p:grpSpPr bwMode="auto">
            <a:xfrm rot="5400000">
              <a:off x="3441" y="2491"/>
              <a:ext cx="1221" cy="1045"/>
              <a:chOff x="3347" y="2469"/>
              <a:chExt cx="1357" cy="1161"/>
            </a:xfrm>
          </p:grpSpPr>
          <p:sp>
            <p:nvSpPr>
              <p:cNvPr id="346176" name="Line 64"/>
              <p:cNvSpPr>
                <a:spLocks noChangeShapeType="1"/>
              </p:cNvSpPr>
              <p:nvPr/>
            </p:nvSpPr>
            <p:spPr bwMode="auto">
              <a:xfrm flipV="1">
                <a:off x="3347" y="2469"/>
                <a:ext cx="1357" cy="1161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7" name="Oval 65"/>
              <p:cNvSpPr>
                <a:spLocks noChangeArrowheads="1"/>
              </p:cNvSpPr>
              <p:nvPr/>
            </p:nvSpPr>
            <p:spPr bwMode="auto">
              <a:xfrm>
                <a:off x="4192" y="2810"/>
                <a:ext cx="105" cy="10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8" name="Oval 66"/>
              <p:cNvSpPr>
                <a:spLocks noChangeArrowheads="1"/>
              </p:cNvSpPr>
              <p:nvPr/>
            </p:nvSpPr>
            <p:spPr bwMode="auto">
              <a:xfrm>
                <a:off x="3864" y="3093"/>
                <a:ext cx="104" cy="10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9" name="Oval 67"/>
              <p:cNvSpPr>
                <a:spLocks noChangeArrowheads="1"/>
              </p:cNvSpPr>
              <p:nvPr/>
            </p:nvSpPr>
            <p:spPr bwMode="auto">
              <a:xfrm>
                <a:off x="3536" y="3369"/>
                <a:ext cx="104" cy="10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80" name="Oval 68"/>
              <p:cNvSpPr>
                <a:spLocks noChangeArrowheads="1"/>
              </p:cNvSpPr>
              <p:nvPr/>
            </p:nvSpPr>
            <p:spPr bwMode="auto">
              <a:xfrm>
                <a:off x="4521" y="2528"/>
                <a:ext cx="104" cy="10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6181" name="Rectangle 69"/>
            <p:cNvSpPr>
              <a:spLocks noChangeArrowheads="1"/>
            </p:cNvSpPr>
            <p:nvPr/>
          </p:nvSpPr>
          <p:spPr bwMode="auto">
            <a:xfrm>
              <a:off x="3150" y="2338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/>
                </a:rPr>
                <a:t>y</a:t>
              </a:r>
            </a:p>
          </p:txBody>
        </p:sp>
        <p:sp>
          <p:nvSpPr>
            <p:cNvPr id="346182" name="Rectangle 70"/>
            <p:cNvSpPr>
              <a:spLocks noChangeArrowheads="1"/>
            </p:cNvSpPr>
            <p:nvPr/>
          </p:nvSpPr>
          <p:spPr bwMode="auto">
            <a:xfrm>
              <a:off x="4735" y="3616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/>
                </a:rPr>
                <a:t>x</a:t>
              </a:r>
            </a:p>
          </p:txBody>
        </p:sp>
        <p:sp>
          <p:nvSpPr>
            <p:cNvPr id="346183" name="Rectangle 71"/>
            <p:cNvSpPr>
              <a:spLocks noChangeArrowheads="1"/>
            </p:cNvSpPr>
            <p:nvPr/>
          </p:nvSpPr>
          <p:spPr bwMode="auto">
            <a:xfrm>
              <a:off x="3302" y="3681"/>
              <a:ext cx="1578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>
                <a:lnSpc>
                  <a:spcPct val="85000"/>
                </a:lnSpc>
              </a:pPr>
              <a:r>
                <a:rPr lang="en-US" sz="1800">
                  <a:effectLst/>
                </a:rPr>
                <a:t>(d)	Perfect negative correlation: </a:t>
              </a:r>
              <a:br>
                <a:rPr lang="en-US" sz="1800">
                  <a:effectLst/>
                </a:rPr>
              </a:br>
              <a:r>
                <a:rPr lang="en-US" sz="1800">
                  <a:effectLst/>
                </a:rPr>
                <a:t>r </a:t>
              </a:r>
              <a:r>
                <a:rPr lang="en-US" sz="1800" i="0">
                  <a:effectLst/>
                </a:rPr>
                <a:t>= -1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19150" y="1600200"/>
            <a:ext cx="7505700" cy="2882900"/>
          </a:xfrm>
          <a:noFill/>
          <a:ln/>
        </p:spPr>
        <p:txBody>
          <a:bodyPr lIns="90475" tIns="44444" rIns="90475" bIns="44444"/>
          <a:lstStyle/>
          <a:p>
            <a:pPr marL="482600" indent="-482600" defTabSz="836613">
              <a:buFont typeface="Wingdings" pitchFamily="2" charset="2"/>
              <a:buChar char="þ"/>
            </a:pPr>
            <a:r>
              <a:rPr lang="en-US"/>
              <a:t>Coefficient of Determination, r</a:t>
            </a:r>
            <a:r>
              <a:rPr lang="en-US" i="0" baseline="30000"/>
              <a:t>2</a:t>
            </a:r>
            <a:r>
              <a:rPr lang="en-US"/>
              <a:t>, measures the percent of change in y predicted by the change in x</a:t>
            </a:r>
          </a:p>
          <a:p>
            <a:pPr marL="1054100" lvl="1" indent="-381000" defTabSz="836613">
              <a:buFont typeface="Wingdings" pitchFamily="2" charset="2"/>
              <a:buChar char="þ"/>
            </a:pPr>
            <a:r>
              <a:rPr lang="en-US"/>
              <a:t>Values range from </a:t>
            </a:r>
            <a:r>
              <a:rPr lang="en-US" i="0"/>
              <a:t>0</a:t>
            </a:r>
            <a:r>
              <a:rPr lang="en-US"/>
              <a:t> to </a:t>
            </a:r>
            <a:r>
              <a:rPr lang="en-US" i="0"/>
              <a:t>1</a:t>
            </a:r>
            <a:endParaRPr lang="en-US"/>
          </a:p>
          <a:p>
            <a:pPr marL="1054100" lvl="1" indent="-381000" defTabSz="836613">
              <a:buFont typeface="Wingdings" pitchFamily="2" charset="2"/>
              <a:buChar char="þ"/>
            </a:pPr>
            <a:r>
              <a:rPr lang="en-US"/>
              <a:t>Easy to interpret</a:t>
            </a:r>
            <a:endParaRPr lang="en-US" sz="320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7772400" cy="736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Correlation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917575" y="4487863"/>
            <a:ext cx="7307263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40000"/>
              </a:spcBef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For the Nodel Construction example:</a:t>
            </a:r>
          </a:p>
          <a:p>
            <a:pPr algn="ctr">
              <a:lnSpc>
                <a:spcPct val="90000"/>
              </a:lnSpc>
              <a:spcBef>
                <a:spcPct val="40000"/>
              </a:spcBef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r </a:t>
            </a:r>
            <a:r>
              <a:rPr lang="en-US" sz="3200" i="0">
                <a:effectLst>
                  <a:outerShdw blurRad="38100" dist="38100" dir="2700000" algn="tl">
                    <a:srgbClr val="C0C0C0"/>
                  </a:outerShdw>
                </a:effectLst>
              </a:rPr>
              <a:t>= .901</a:t>
            </a:r>
          </a:p>
          <a:p>
            <a:pPr algn="ctr">
              <a:lnSpc>
                <a:spcPct val="90000"/>
              </a:lnSpc>
              <a:spcBef>
                <a:spcPct val="40000"/>
              </a:spcBef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3200" i="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200" i="0">
                <a:effectLst>
                  <a:outerShdw blurRad="38100" dist="38100" dir="2700000" algn="tl">
                    <a:srgbClr val="C0C0C0"/>
                  </a:outerShdw>
                </a:effectLst>
              </a:rPr>
              <a:t> = .81</a:t>
            </a: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4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44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44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build="p" autoUpdateAnimBg="0" advAuto="1000"/>
      <p:bldP spid="34406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843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Multiple Regression Analysis</a:t>
            </a:r>
          </a:p>
        </p:txBody>
      </p:sp>
      <p:sp>
        <p:nvSpPr>
          <p:cNvPr id="348164" name="Rectangle 4"/>
          <p:cNvSpPr>
            <a:spLocks noChangeArrowheads="1"/>
          </p:cNvSpPr>
          <p:nvPr/>
        </p:nvSpPr>
        <p:spPr bwMode="auto">
          <a:xfrm>
            <a:off x="581025" y="2414588"/>
            <a:ext cx="798036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If more than one independent variable is to be used in the model, linear regression can be extended to multiple regression to accommodate several independent variables</a:t>
            </a:r>
          </a:p>
        </p:txBody>
      </p:sp>
      <p:grpSp>
        <p:nvGrpSpPr>
          <p:cNvPr id="348168" name="Group 8"/>
          <p:cNvGrpSpPr>
            <a:grpSpLocks/>
          </p:cNvGrpSpPr>
          <p:nvPr/>
        </p:nvGrpSpPr>
        <p:grpSpPr bwMode="auto">
          <a:xfrm>
            <a:off x="2525713" y="4344988"/>
            <a:ext cx="4081462" cy="682625"/>
            <a:chOff x="2191" y="2961"/>
            <a:chExt cx="2571" cy="430"/>
          </a:xfrm>
        </p:grpSpPr>
        <p:sp>
          <p:nvSpPr>
            <p:cNvPr id="348166" name="Rectangle 6"/>
            <p:cNvSpPr>
              <a:spLocks noChangeArrowheads="1"/>
            </p:cNvSpPr>
            <p:nvPr/>
          </p:nvSpPr>
          <p:spPr bwMode="auto">
            <a:xfrm>
              <a:off x="2191" y="3026"/>
              <a:ext cx="25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 </a:t>
              </a:r>
              <a:r>
                <a:rPr lang="en-US" sz="32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 </a:t>
              </a:r>
              <a:r>
                <a:rPr lang="en-US" sz="32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 </a:t>
              </a:r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r>
                <a:rPr lang="en-US" sz="32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  <a:r>
                <a:rPr lang="en-US" sz="32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b</a:t>
              </a:r>
              <a:r>
                <a:rPr lang="en-US" sz="32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  <a:r>
                <a:rPr lang="en-US" sz="32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US" sz="32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…</a:t>
              </a:r>
              <a:endParaRPr lang="en-US" sz="32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8167" name="Rectangle 7"/>
            <p:cNvSpPr>
              <a:spLocks noChangeArrowheads="1"/>
            </p:cNvSpPr>
            <p:nvPr/>
          </p:nvSpPr>
          <p:spPr bwMode="auto">
            <a:xfrm>
              <a:off x="2206" y="2961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^</a:t>
              </a:r>
            </a:p>
          </p:txBody>
        </p:sp>
      </p:grpSp>
      <p:sp>
        <p:nvSpPr>
          <p:cNvPr id="348169" name="Rectangle 9"/>
          <p:cNvSpPr>
            <a:spLocks noChangeArrowheads="1"/>
          </p:cNvSpPr>
          <p:nvPr/>
        </p:nvSpPr>
        <p:spPr bwMode="auto">
          <a:xfrm>
            <a:off x="1277938" y="5462588"/>
            <a:ext cx="65865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Computationally, this is quite complex and generally done on the computer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4" grpId="0" autoUpdateAnimBg="0"/>
      <p:bldP spid="34816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843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Multiple Regression Analysis</a:t>
            </a:r>
          </a:p>
        </p:txBody>
      </p:sp>
      <p:grpSp>
        <p:nvGrpSpPr>
          <p:cNvPr id="350217" name="Group 9"/>
          <p:cNvGrpSpPr>
            <a:grpSpLocks/>
          </p:cNvGrpSpPr>
          <p:nvPr/>
        </p:nvGrpSpPr>
        <p:grpSpPr bwMode="auto">
          <a:xfrm>
            <a:off x="2640013" y="3316288"/>
            <a:ext cx="3859212" cy="620712"/>
            <a:chOff x="1415" y="2553"/>
            <a:chExt cx="2431" cy="391"/>
          </a:xfrm>
        </p:grpSpPr>
        <p:sp>
          <p:nvSpPr>
            <p:cNvPr id="350213" name="Rectangle 5"/>
            <p:cNvSpPr>
              <a:spLocks noChangeArrowheads="1"/>
            </p:cNvSpPr>
            <p:nvPr/>
          </p:nvSpPr>
          <p:spPr bwMode="auto">
            <a:xfrm>
              <a:off x="1415" y="2617"/>
              <a:ext cx="24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 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1.80 + .30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  <a:r>
                <a:rPr lang="en-US" sz="28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- 5.0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  <a:r>
                <a:rPr lang="en-US" sz="28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en-US" sz="2800" i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0214" name="Rectangle 6"/>
            <p:cNvSpPr>
              <a:spLocks noChangeArrowheads="1"/>
            </p:cNvSpPr>
            <p:nvPr/>
          </p:nvSpPr>
          <p:spPr bwMode="auto">
            <a:xfrm>
              <a:off x="1430" y="2553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^</a:t>
              </a:r>
            </a:p>
          </p:txBody>
        </p:sp>
      </p:grp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877888" y="2351088"/>
            <a:ext cx="7386637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 the Nodel example, including interest rates in the model gives the new equation:</a:t>
            </a:r>
          </a:p>
        </p:txBody>
      </p:sp>
      <p:sp>
        <p:nvSpPr>
          <p:cNvPr id="350218" name="Rectangle 10"/>
          <p:cNvSpPr>
            <a:spLocks noChangeArrowheads="1"/>
          </p:cNvSpPr>
          <p:nvPr/>
        </p:nvSpPr>
        <p:spPr bwMode="auto">
          <a:xfrm>
            <a:off x="781050" y="4243388"/>
            <a:ext cx="75803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An improved correlation coefficient of r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= .96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means this model does a better job of predicting the change in construction sales</a:t>
            </a:r>
          </a:p>
        </p:txBody>
      </p:sp>
      <p:sp>
        <p:nvSpPr>
          <p:cNvPr id="350219" name="Rectangle 11"/>
          <p:cNvSpPr>
            <a:spLocks noChangeArrowheads="1"/>
          </p:cNvSpPr>
          <p:nvPr/>
        </p:nvSpPr>
        <p:spPr bwMode="auto">
          <a:xfrm>
            <a:off x="1908175" y="5564188"/>
            <a:ext cx="5324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Sales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= 1.80 + .30(6) - 5.0(.12) = 3.00</a:t>
            </a: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Sales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= $300,000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6" grpId="0" autoUpdateAnimBg="0"/>
      <p:bldP spid="350218" grpId="0" autoUpdateAnimBg="0"/>
      <p:bldP spid="35021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933700"/>
            <a:ext cx="7772400" cy="3352800"/>
          </a:xfrm>
          <a:noFill/>
          <a:ln/>
        </p:spPr>
        <p:txBody>
          <a:bodyPr lIns="90475" tIns="44444" rIns="90475" bIns="44444"/>
          <a:lstStyle/>
          <a:p>
            <a:pPr marL="482600" indent="-482600">
              <a:buFont typeface="Wingdings" pitchFamily="2" charset="2"/>
              <a:buChar char="þ"/>
            </a:pPr>
            <a:r>
              <a:rPr lang="en-US" sz="2800"/>
              <a:t>Measures how well the forecast is predicting actual values</a:t>
            </a:r>
          </a:p>
          <a:p>
            <a:pPr marL="482600" indent="-482600">
              <a:buFont typeface="Wingdings" pitchFamily="2" charset="2"/>
              <a:buChar char="þ"/>
            </a:pPr>
            <a:r>
              <a:rPr lang="en-US" sz="2800"/>
              <a:t>Ratio of running sum of forecast errors (RSFE) to mean absolute deviation (MAD)</a:t>
            </a:r>
          </a:p>
          <a:p>
            <a:pPr marL="1054100" lvl="1" indent="-381000">
              <a:buFont typeface="Wingdings" pitchFamily="2" charset="2"/>
              <a:buChar char="þ"/>
            </a:pPr>
            <a:r>
              <a:rPr lang="en-US" sz="2400"/>
              <a:t>Good tracking signal has low values</a:t>
            </a:r>
          </a:p>
          <a:p>
            <a:pPr marL="1054100" lvl="1" indent="-381000">
              <a:buFont typeface="Wingdings" pitchFamily="2" charset="2"/>
              <a:buChar char="þ"/>
            </a:pPr>
            <a:r>
              <a:rPr lang="en-US" sz="2400"/>
              <a:t>If forecasts are continually high or low, the forecast has a bias error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700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Monitoring and Controlling Forecasts</a:t>
            </a:r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708025" y="2111375"/>
            <a:ext cx="3205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Tracking Signal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4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4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14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14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 build="p" autoUpdateAnimBg="0" advAuto="1000"/>
      <p:bldP spid="21402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700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Monitoring and Controlling Forecasts</a:t>
            </a:r>
          </a:p>
        </p:txBody>
      </p:sp>
      <p:grpSp>
        <p:nvGrpSpPr>
          <p:cNvPr id="351242" name="Group 10"/>
          <p:cNvGrpSpPr>
            <a:grpSpLocks/>
          </p:cNvGrpSpPr>
          <p:nvPr/>
        </p:nvGrpSpPr>
        <p:grpSpPr bwMode="auto">
          <a:xfrm>
            <a:off x="747713" y="2482850"/>
            <a:ext cx="3354387" cy="946150"/>
            <a:chOff x="582" y="2505"/>
            <a:chExt cx="2113" cy="596"/>
          </a:xfrm>
        </p:grpSpPr>
        <p:sp>
          <p:nvSpPr>
            <p:cNvPr id="351238" name="Rectangle 6"/>
            <p:cNvSpPr>
              <a:spLocks noChangeArrowheads="1"/>
            </p:cNvSpPr>
            <p:nvPr/>
          </p:nvSpPr>
          <p:spPr bwMode="auto">
            <a:xfrm>
              <a:off x="582" y="2532"/>
              <a:ext cx="1092" cy="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Tracking signal</a:t>
              </a:r>
            </a:p>
          </p:txBody>
        </p:sp>
        <p:sp>
          <p:nvSpPr>
            <p:cNvPr id="351239" name="Rectangle 7"/>
            <p:cNvSpPr>
              <a:spLocks noChangeArrowheads="1"/>
            </p:cNvSpPr>
            <p:nvPr/>
          </p:nvSpPr>
          <p:spPr bwMode="auto">
            <a:xfrm>
              <a:off x="1982" y="2505"/>
              <a:ext cx="713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RSFE</a:t>
              </a:r>
            </a:p>
            <a:p>
              <a:pPr algn="ctr"/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MAD</a:t>
              </a:r>
            </a:p>
          </p:txBody>
        </p:sp>
        <p:sp>
          <p:nvSpPr>
            <p:cNvPr id="351240" name="Rectangle 8"/>
            <p:cNvSpPr>
              <a:spLocks noChangeArrowheads="1"/>
            </p:cNvSpPr>
            <p:nvPr/>
          </p:nvSpPr>
          <p:spPr bwMode="auto">
            <a:xfrm>
              <a:off x="1704" y="2639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  <p:sp>
          <p:nvSpPr>
            <p:cNvPr id="351241" name="Line 9"/>
            <p:cNvSpPr>
              <a:spLocks noChangeShapeType="1"/>
            </p:cNvSpPr>
            <p:nvPr/>
          </p:nvSpPr>
          <p:spPr bwMode="auto">
            <a:xfrm>
              <a:off x="2000" y="2808"/>
              <a:ext cx="6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1250" name="Group 18"/>
          <p:cNvGrpSpPr>
            <a:grpSpLocks/>
          </p:cNvGrpSpPr>
          <p:nvPr/>
        </p:nvGrpSpPr>
        <p:grpSpPr bwMode="auto">
          <a:xfrm>
            <a:off x="747713" y="3829050"/>
            <a:ext cx="5991225" cy="2081213"/>
            <a:chOff x="471" y="2268"/>
            <a:chExt cx="3774" cy="1311"/>
          </a:xfrm>
        </p:grpSpPr>
        <p:sp>
          <p:nvSpPr>
            <p:cNvPr id="351244" name="Rectangle 12"/>
            <p:cNvSpPr>
              <a:spLocks noChangeArrowheads="1"/>
            </p:cNvSpPr>
            <p:nvPr/>
          </p:nvSpPr>
          <p:spPr bwMode="auto">
            <a:xfrm>
              <a:off x="471" y="2999"/>
              <a:ext cx="1092" cy="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Tracking signal</a:t>
              </a:r>
            </a:p>
          </p:txBody>
        </p:sp>
        <p:sp>
          <p:nvSpPr>
            <p:cNvPr id="351246" name="Rectangle 14"/>
            <p:cNvSpPr>
              <a:spLocks noChangeArrowheads="1"/>
            </p:cNvSpPr>
            <p:nvPr/>
          </p:nvSpPr>
          <p:spPr bwMode="auto">
            <a:xfrm>
              <a:off x="1593" y="3106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  <p:sp>
          <p:nvSpPr>
            <p:cNvPr id="351245" name="Rectangle 13"/>
            <p:cNvSpPr>
              <a:spLocks noChangeArrowheads="1"/>
            </p:cNvSpPr>
            <p:nvPr/>
          </p:nvSpPr>
          <p:spPr bwMode="auto">
            <a:xfrm>
              <a:off x="1772" y="2268"/>
              <a:ext cx="2473" cy="1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40000"/>
                </a:spcBef>
              </a:pP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∑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(actual demand in </a:t>
              </a:r>
              <a:b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</a:b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period i - </a:t>
              </a:r>
              <a:b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</a:b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forecast demand </a:t>
              </a:r>
              <a:b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</a:b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in period i)</a:t>
              </a:r>
            </a:p>
            <a:p>
              <a:pPr algn="ctr">
                <a:lnSpc>
                  <a:spcPct val="85000"/>
                </a:lnSpc>
                <a:spcBef>
                  <a:spcPct val="40000"/>
                </a:spcBef>
              </a:pP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(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∑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|actual - forecast|/n</a:t>
              </a:r>
              <a:r>
                <a:rPr lang="en-US" sz="28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  <a:endParaRPr lang="en-US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1247" name="Line 15"/>
            <p:cNvSpPr>
              <a:spLocks noChangeShapeType="1"/>
            </p:cNvSpPr>
            <p:nvPr/>
          </p:nvSpPr>
          <p:spPr bwMode="auto">
            <a:xfrm>
              <a:off x="1896" y="3267"/>
              <a:ext cx="22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Tracking Signal</a:t>
            </a:r>
          </a:p>
        </p:txBody>
      </p:sp>
      <p:grpSp>
        <p:nvGrpSpPr>
          <p:cNvPr id="353314" name="Group 34"/>
          <p:cNvGrpSpPr>
            <a:grpSpLocks/>
          </p:cNvGrpSpPr>
          <p:nvPr/>
        </p:nvGrpSpPr>
        <p:grpSpPr bwMode="auto">
          <a:xfrm>
            <a:off x="1716088" y="2386013"/>
            <a:ext cx="6183312" cy="1965325"/>
            <a:chOff x="1225" y="1503"/>
            <a:chExt cx="3895" cy="1238"/>
          </a:xfrm>
        </p:grpSpPr>
        <p:sp>
          <p:nvSpPr>
            <p:cNvPr id="353294" name="Freeform 14"/>
            <p:cNvSpPr>
              <a:spLocks/>
            </p:cNvSpPr>
            <p:nvPr/>
          </p:nvSpPr>
          <p:spPr bwMode="auto">
            <a:xfrm>
              <a:off x="1225" y="1819"/>
              <a:ext cx="3218" cy="922"/>
            </a:xfrm>
            <a:custGeom>
              <a:avLst/>
              <a:gdLst/>
              <a:ahLst/>
              <a:cxnLst>
                <a:cxn ang="0">
                  <a:pos x="0" y="567"/>
                </a:cxn>
                <a:cxn ang="0">
                  <a:pos x="55" y="554"/>
                </a:cxn>
                <a:cxn ang="0">
                  <a:pos x="87" y="522"/>
                </a:cxn>
                <a:cxn ang="0">
                  <a:pos x="141" y="515"/>
                </a:cxn>
                <a:cxn ang="0">
                  <a:pos x="179" y="563"/>
                </a:cxn>
                <a:cxn ang="0">
                  <a:pos x="202" y="599"/>
                </a:cxn>
                <a:cxn ang="0">
                  <a:pos x="221" y="618"/>
                </a:cxn>
                <a:cxn ang="0">
                  <a:pos x="243" y="615"/>
                </a:cxn>
                <a:cxn ang="0">
                  <a:pos x="282" y="637"/>
                </a:cxn>
                <a:cxn ang="0">
                  <a:pos x="314" y="640"/>
                </a:cxn>
                <a:cxn ang="0">
                  <a:pos x="336" y="624"/>
                </a:cxn>
                <a:cxn ang="0">
                  <a:pos x="355" y="627"/>
                </a:cxn>
                <a:cxn ang="0">
                  <a:pos x="397" y="666"/>
                </a:cxn>
                <a:cxn ang="0">
                  <a:pos x="421" y="666"/>
                </a:cxn>
                <a:cxn ang="0">
                  <a:pos x="451" y="650"/>
                </a:cxn>
                <a:cxn ang="0">
                  <a:pos x="474" y="672"/>
                </a:cxn>
                <a:cxn ang="0">
                  <a:pos x="503" y="672"/>
                </a:cxn>
                <a:cxn ang="0">
                  <a:pos x="519" y="650"/>
                </a:cxn>
                <a:cxn ang="0">
                  <a:pos x="586" y="659"/>
                </a:cxn>
                <a:cxn ang="0">
                  <a:pos x="599" y="618"/>
                </a:cxn>
                <a:cxn ang="0">
                  <a:pos x="637" y="563"/>
                </a:cxn>
                <a:cxn ang="0">
                  <a:pos x="714" y="490"/>
                </a:cxn>
                <a:cxn ang="0">
                  <a:pos x="851" y="314"/>
                </a:cxn>
                <a:cxn ang="0">
                  <a:pos x="935" y="339"/>
                </a:cxn>
                <a:cxn ang="0">
                  <a:pos x="947" y="413"/>
                </a:cxn>
                <a:cxn ang="0">
                  <a:pos x="1027" y="531"/>
                </a:cxn>
                <a:cxn ang="0">
                  <a:pos x="1056" y="621"/>
                </a:cxn>
                <a:cxn ang="0">
                  <a:pos x="1082" y="669"/>
                </a:cxn>
                <a:cxn ang="0">
                  <a:pos x="1127" y="714"/>
                </a:cxn>
                <a:cxn ang="0">
                  <a:pos x="1171" y="695"/>
                </a:cxn>
                <a:cxn ang="0">
                  <a:pos x="1255" y="640"/>
                </a:cxn>
                <a:cxn ang="0">
                  <a:pos x="1299" y="607"/>
                </a:cxn>
                <a:cxn ang="0">
                  <a:pos x="1331" y="530"/>
                </a:cxn>
                <a:cxn ang="0">
                  <a:pos x="1354" y="491"/>
                </a:cxn>
                <a:cxn ang="0">
                  <a:pos x="1411" y="443"/>
                </a:cxn>
                <a:cxn ang="0">
                  <a:pos x="1458" y="451"/>
                </a:cxn>
                <a:cxn ang="0">
                  <a:pos x="1498" y="498"/>
                </a:cxn>
                <a:cxn ang="0">
                  <a:pos x="1539" y="501"/>
                </a:cxn>
                <a:cxn ang="0">
                  <a:pos x="1562" y="475"/>
                </a:cxn>
                <a:cxn ang="0">
                  <a:pos x="1603" y="472"/>
                </a:cxn>
                <a:cxn ang="0">
                  <a:pos x="1616" y="498"/>
                </a:cxn>
                <a:cxn ang="0">
                  <a:pos x="1648" y="498"/>
                </a:cxn>
                <a:cxn ang="0">
                  <a:pos x="1677" y="501"/>
                </a:cxn>
                <a:cxn ang="0">
                  <a:pos x="1709" y="472"/>
                </a:cxn>
                <a:cxn ang="0">
                  <a:pos x="1776" y="469"/>
                </a:cxn>
                <a:cxn ang="0">
                  <a:pos x="1842" y="559"/>
                </a:cxn>
                <a:cxn ang="0">
                  <a:pos x="1904" y="693"/>
                </a:cxn>
                <a:cxn ang="0">
                  <a:pos x="1994" y="738"/>
                </a:cxn>
                <a:cxn ang="0">
                  <a:pos x="2029" y="709"/>
                </a:cxn>
                <a:cxn ang="0">
                  <a:pos x="2071" y="639"/>
                </a:cxn>
                <a:cxn ang="0">
                  <a:pos x="2128" y="562"/>
                </a:cxn>
                <a:cxn ang="0">
                  <a:pos x="2202" y="488"/>
                </a:cxn>
                <a:cxn ang="0">
                  <a:pos x="2256" y="482"/>
                </a:cxn>
                <a:cxn ang="0">
                  <a:pos x="2298" y="463"/>
                </a:cxn>
                <a:cxn ang="0">
                  <a:pos x="2339" y="383"/>
                </a:cxn>
                <a:cxn ang="0">
                  <a:pos x="2432" y="306"/>
                </a:cxn>
                <a:cxn ang="0">
                  <a:pos x="2480" y="232"/>
                </a:cxn>
                <a:cxn ang="0">
                  <a:pos x="2499" y="162"/>
                </a:cxn>
                <a:cxn ang="0">
                  <a:pos x="2608" y="27"/>
                </a:cxn>
                <a:cxn ang="0">
                  <a:pos x="2688" y="2"/>
                </a:cxn>
              </a:cxnLst>
              <a:rect l="0" t="0" r="r" b="b"/>
              <a:pathLst>
                <a:path w="2688" h="741">
                  <a:moveTo>
                    <a:pt x="0" y="567"/>
                  </a:moveTo>
                  <a:cubicBezTo>
                    <a:pt x="9" y="565"/>
                    <a:pt x="41" y="561"/>
                    <a:pt x="55" y="554"/>
                  </a:cubicBezTo>
                  <a:cubicBezTo>
                    <a:pt x="69" y="547"/>
                    <a:pt x="73" y="529"/>
                    <a:pt x="87" y="522"/>
                  </a:cubicBezTo>
                  <a:cubicBezTo>
                    <a:pt x="101" y="515"/>
                    <a:pt x="126" y="508"/>
                    <a:pt x="141" y="515"/>
                  </a:cubicBezTo>
                  <a:cubicBezTo>
                    <a:pt x="156" y="522"/>
                    <a:pt x="169" y="549"/>
                    <a:pt x="179" y="563"/>
                  </a:cubicBezTo>
                  <a:cubicBezTo>
                    <a:pt x="189" y="577"/>
                    <a:pt x="195" y="590"/>
                    <a:pt x="202" y="599"/>
                  </a:cubicBezTo>
                  <a:cubicBezTo>
                    <a:pt x="209" y="608"/>
                    <a:pt x="214" y="615"/>
                    <a:pt x="221" y="618"/>
                  </a:cubicBezTo>
                  <a:cubicBezTo>
                    <a:pt x="228" y="621"/>
                    <a:pt x="233" y="612"/>
                    <a:pt x="243" y="615"/>
                  </a:cubicBezTo>
                  <a:cubicBezTo>
                    <a:pt x="253" y="618"/>
                    <a:pt x="270" y="633"/>
                    <a:pt x="282" y="637"/>
                  </a:cubicBezTo>
                  <a:cubicBezTo>
                    <a:pt x="294" y="641"/>
                    <a:pt x="305" y="642"/>
                    <a:pt x="314" y="640"/>
                  </a:cubicBezTo>
                  <a:cubicBezTo>
                    <a:pt x="323" y="638"/>
                    <a:pt x="329" y="626"/>
                    <a:pt x="336" y="624"/>
                  </a:cubicBezTo>
                  <a:cubicBezTo>
                    <a:pt x="343" y="622"/>
                    <a:pt x="345" y="620"/>
                    <a:pt x="355" y="627"/>
                  </a:cubicBezTo>
                  <a:cubicBezTo>
                    <a:pt x="365" y="634"/>
                    <a:pt x="386" y="659"/>
                    <a:pt x="397" y="666"/>
                  </a:cubicBezTo>
                  <a:cubicBezTo>
                    <a:pt x="408" y="673"/>
                    <a:pt x="412" y="669"/>
                    <a:pt x="421" y="666"/>
                  </a:cubicBezTo>
                  <a:cubicBezTo>
                    <a:pt x="430" y="663"/>
                    <a:pt x="442" y="649"/>
                    <a:pt x="451" y="650"/>
                  </a:cubicBezTo>
                  <a:cubicBezTo>
                    <a:pt x="460" y="651"/>
                    <a:pt x="465" y="668"/>
                    <a:pt x="474" y="672"/>
                  </a:cubicBezTo>
                  <a:cubicBezTo>
                    <a:pt x="483" y="676"/>
                    <a:pt x="496" y="676"/>
                    <a:pt x="503" y="672"/>
                  </a:cubicBezTo>
                  <a:cubicBezTo>
                    <a:pt x="510" y="668"/>
                    <a:pt x="505" y="652"/>
                    <a:pt x="519" y="650"/>
                  </a:cubicBezTo>
                  <a:cubicBezTo>
                    <a:pt x="533" y="648"/>
                    <a:pt x="573" y="664"/>
                    <a:pt x="586" y="659"/>
                  </a:cubicBezTo>
                  <a:cubicBezTo>
                    <a:pt x="599" y="654"/>
                    <a:pt x="591" y="634"/>
                    <a:pt x="599" y="618"/>
                  </a:cubicBezTo>
                  <a:cubicBezTo>
                    <a:pt x="607" y="602"/>
                    <a:pt x="618" y="584"/>
                    <a:pt x="637" y="563"/>
                  </a:cubicBezTo>
                  <a:cubicBezTo>
                    <a:pt x="656" y="542"/>
                    <a:pt x="678" y="531"/>
                    <a:pt x="714" y="490"/>
                  </a:cubicBezTo>
                  <a:cubicBezTo>
                    <a:pt x="750" y="449"/>
                    <a:pt x="814" y="339"/>
                    <a:pt x="851" y="314"/>
                  </a:cubicBezTo>
                  <a:cubicBezTo>
                    <a:pt x="888" y="289"/>
                    <a:pt x="919" y="322"/>
                    <a:pt x="935" y="339"/>
                  </a:cubicBezTo>
                  <a:cubicBezTo>
                    <a:pt x="951" y="356"/>
                    <a:pt x="932" y="381"/>
                    <a:pt x="947" y="413"/>
                  </a:cubicBezTo>
                  <a:cubicBezTo>
                    <a:pt x="962" y="445"/>
                    <a:pt x="1009" y="496"/>
                    <a:pt x="1027" y="531"/>
                  </a:cubicBezTo>
                  <a:cubicBezTo>
                    <a:pt x="1045" y="566"/>
                    <a:pt x="1047" y="598"/>
                    <a:pt x="1056" y="621"/>
                  </a:cubicBezTo>
                  <a:cubicBezTo>
                    <a:pt x="1065" y="644"/>
                    <a:pt x="1070" y="654"/>
                    <a:pt x="1082" y="669"/>
                  </a:cubicBezTo>
                  <a:cubicBezTo>
                    <a:pt x="1094" y="684"/>
                    <a:pt x="1112" y="710"/>
                    <a:pt x="1127" y="714"/>
                  </a:cubicBezTo>
                  <a:cubicBezTo>
                    <a:pt x="1142" y="718"/>
                    <a:pt x="1150" y="707"/>
                    <a:pt x="1171" y="695"/>
                  </a:cubicBezTo>
                  <a:cubicBezTo>
                    <a:pt x="1192" y="683"/>
                    <a:pt x="1234" y="655"/>
                    <a:pt x="1255" y="640"/>
                  </a:cubicBezTo>
                  <a:cubicBezTo>
                    <a:pt x="1276" y="625"/>
                    <a:pt x="1286" y="625"/>
                    <a:pt x="1299" y="607"/>
                  </a:cubicBezTo>
                  <a:cubicBezTo>
                    <a:pt x="1312" y="589"/>
                    <a:pt x="1322" y="549"/>
                    <a:pt x="1331" y="530"/>
                  </a:cubicBezTo>
                  <a:cubicBezTo>
                    <a:pt x="1340" y="511"/>
                    <a:pt x="1341" y="505"/>
                    <a:pt x="1354" y="491"/>
                  </a:cubicBezTo>
                  <a:cubicBezTo>
                    <a:pt x="1367" y="477"/>
                    <a:pt x="1394" y="450"/>
                    <a:pt x="1411" y="443"/>
                  </a:cubicBezTo>
                  <a:cubicBezTo>
                    <a:pt x="1428" y="436"/>
                    <a:pt x="1444" y="442"/>
                    <a:pt x="1458" y="451"/>
                  </a:cubicBezTo>
                  <a:cubicBezTo>
                    <a:pt x="1472" y="460"/>
                    <a:pt x="1485" y="490"/>
                    <a:pt x="1498" y="498"/>
                  </a:cubicBezTo>
                  <a:cubicBezTo>
                    <a:pt x="1511" y="506"/>
                    <a:pt x="1528" y="505"/>
                    <a:pt x="1539" y="501"/>
                  </a:cubicBezTo>
                  <a:cubicBezTo>
                    <a:pt x="1550" y="497"/>
                    <a:pt x="1551" y="480"/>
                    <a:pt x="1562" y="475"/>
                  </a:cubicBezTo>
                  <a:cubicBezTo>
                    <a:pt x="1573" y="470"/>
                    <a:pt x="1594" y="468"/>
                    <a:pt x="1603" y="472"/>
                  </a:cubicBezTo>
                  <a:cubicBezTo>
                    <a:pt x="1612" y="476"/>
                    <a:pt x="1609" y="494"/>
                    <a:pt x="1616" y="498"/>
                  </a:cubicBezTo>
                  <a:cubicBezTo>
                    <a:pt x="1623" y="502"/>
                    <a:pt x="1638" y="498"/>
                    <a:pt x="1648" y="498"/>
                  </a:cubicBezTo>
                  <a:cubicBezTo>
                    <a:pt x="1658" y="498"/>
                    <a:pt x="1667" y="505"/>
                    <a:pt x="1677" y="501"/>
                  </a:cubicBezTo>
                  <a:cubicBezTo>
                    <a:pt x="1687" y="497"/>
                    <a:pt x="1693" y="477"/>
                    <a:pt x="1709" y="472"/>
                  </a:cubicBezTo>
                  <a:cubicBezTo>
                    <a:pt x="1725" y="467"/>
                    <a:pt x="1754" y="455"/>
                    <a:pt x="1776" y="469"/>
                  </a:cubicBezTo>
                  <a:cubicBezTo>
                    <a:pt x="1798" y="483"/>
                    <a:pt x="1821" y="522"/>
                    <a:pt x="1842" y="559"/>
                  </a:cubicBezTo>
                  <a:cubicBezTo>
                    <a:pt x="1863" y="596"/>
                    <a:pt x="1879" y="663"/>
                    <a:pt x="1904" y="693"/>
                  </a:cubicBezTo>
                  <a:cubicBezTo>
                    <a:pt x="1929" y="723"/>
                    <a:pt x="1973" y="735"/>
                    <a:pt x="1994" y="738"/>
                  </a:cubicBezTo>
                  <a:cubicBezTo>
                    <a:pt x="2015" y="741"/>
                    <a:pt x="2016" y="725"/>
                    <a:pt x="2029" y="709"/>
                  </a:cubicBezTo>
                  <a:cubicBezTo>
                    <a:pt x="2042" y="693"/>
                    <a:pt x="2055" y="663"/>
                    <a:pt x="2071" y="639"/>
                  </a:cubicBezTo>
                  <a:cubicBezTo>
                    <a:pt x="2087" y="615"/>
                    <a:pt x="2106" y="587"/>
                    <a:pt x="2128" y="562"/>
                  </a:cubicBezTo>
                  <a:cubicBezTo>
                    <a:pt x="2150" y="537"/>
                    <a:pt x="2181" y="501"/>
                    <a:pt x="2202" y="488"/>
                  </a:cubicBezTo>
                  <a:cubicBezTo>
                    <a:pt x="2223" y="475"/>
                    <a:pt x="2240" y="486"/>
                    <a:pt x="2256" y="482"/>
                  </a:cubicBezTo>
                  <a:cubicBezTo>
                    <a:pt x="2272" y="478"/>
                    <a:pt x="2284" y="480"/>
                    <a:pt x="2298" y="463"/>
                  </a:cubicBezTo>
                  <a:cubicBezTo>
                    <a:pt x="2312" y="446"/>
                    <a:pt x="2317" y="409"/>
                    <a:pt x="2339" y="383"/>
                  </a:cubicBezTo>
                  <a:cubicBezTo>
                    <a:pt x="2361" y="357"/>
                    <a:pt x="2408" y="331"/>
                    <a:pt x="2432" y="306"/>
                  </a:cubicBezTo>
                  <a:cubicBezTo>
                    <a:pt x="2456" y="281"/>
                    <a:pt x="2469" y="256"/>
                    <a:pt x="2480" y="232"/>
                  </a:cubicBezTo>
                  <a:cubicBezTo>
                    <a:pt x="2491" y="208"/>
                    <a:pt x="2478" y="196"/>
                    <a:pt x="2499" y="162"/>
                  </a:cubicBezTo>
                  <a:cubicBezTo>
                    <a:pt x="2520" y="128"/>
                    <a:pt x="2577" y="54"/>
                    <a:pt x="2608" y="27"/>
                  </a:cubicBezTo>
                  <a:cubicBezTo>
                    <a:pt x="2639" y="0"/>
                    <a:pt x="2671" y="7"/>
                    <a:pt x="2688" y="2"/>
                  </a:cubicBezTo>
                </a:path>
              </a:pathLst>
            </a:custGeom>
            <a:noFill/>
            <a:ln w="1016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01" name="Rectangle 21"/>
            <p:cNvSpPr>
              <a:spLocks noChangeArrowheads="1"/>
            </p:cNvSpPr>
            <p:nvPr/>
          </p:nvSpPr>
          <p:spPr bwMode="auto">
            <a:xfrm>
              <a:off x="3830" y="1503"/>
              <a:ext cx="1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Tracking signal</a:t>
              </a:r>
            </a:p>
          </p:txBody>
        </p:sp>
      </p:grpSp>
      <p:grpSp>
        <p:nvGrpSpPr>
          <p:cNvPr id="353315" name="Group 35"/>
          <p:cNvGrpSpPr>
            <a:grpSpLocks/>
          </p:cNvGrpSpPr>
          <p:nvPr/>
        </p:nvGrpSpPr>
        <p:grpSpPr bwMode="auto">
          <a:xfrm>
            <a:off x="423863" y="2513013"/>
            <a:ext cx="7259637" cy="3406775"/>
            <a:chOff x="411" y="1583"/>
            <a:chExt cx="4573" cy="2146"/>
          </a:xfrm>
        </p:grpSpPr>
        <p:sp>
          <p:nvSpPr>
            <p:cNvPr id="353293" name="Freeform 13"/>
            <p:cNvSpPr>
              <a:spLocks/>
            </p:cNvSpPr>
            <p:nvPr/>
          </p:nvSpPr>
          <p:spPr bwMode="auto">
            <a:xfrm>
              <a:off x="1152" y="1600"/>
              <a:ext cx="3832" cy="18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824"/>
                </a:cxn>
                <a:cxn ang="0">
                  <a:pos x="3832" y="1824"/>
                </a:cxn>
              </a:cxnLst>
              <a:rect l="0" t="0" r="r" b="b"/>
              <a:pathLst>
                <a:path w="3832" h="1824">
                  <a:moveTo>
                    <a:pt x="0" y="0"/>
                  </a:moveTo>
                  <a:cubicBezTo>
                    <a:pt x="5" y="608"/>
                    <a:pt x="10" y="1216"/>
                    <a:pt x="16" y="1824"/>
                  </a:cubicBezTo>
                  <a:lnTo>
                    <a:pt x="3832" y="182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3300" name="Group 20"/>
            <p:cNvGrpSpPr>
              <a:grpSpLocks/>
            </p:cNvGrpSpPr>
            <p:nvPr/>
          </p:nvGrpSpPr>
          <p:grpSpPr bwMode="auto">
            <a:xfrm>
              <a:off x="1160" y="1976"/>
              <a:ext cx="3384" cy="1080"/>
              <a:chOff x="1160" y="1976"/>
              <a:chExt cx="3120" cy="1080"/>
            </a:xfrm>
          </p:grpSpPr>
          <p:sp>
            <p:nvSpPr>
              <p:cNvPr id="353295" name="Line 15"/>
              <p:cNvSpPr>
                <a:spLocks noChangeShapeType="1"/>
              </p:cNvSpPr>
              <p:nvPr/>
            </p:nvSpPr>
            <p:spPr bwMode="auto">
              <a:xfrm>
                <a:off x="1160" y="1976"/>
                <a:ext cx="31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296" name="Line 16"/>
              <p:cNvSpPr>
                <a:spLocks noChangeShapeType="1"/>
              </p:cNvSpPr>
              <p:nvPr/>
            </p:nvSpPr>
            <p:spPr bwMode="auto">
              <a:xfrm>
                <a:off x="1160" y="2516"/>
                <a:ext cx="31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297" name="Line 17"/>
              <p:cNvSpPr>
                <a:spLocks noChangeShapeType="1"/>
              </p:cNvSpPr>
              <p:nvPr/>
            </p:nvSpPr>
            <p:spPr bwMode="auto">
              <a:xfrm>
                <a:off x="1160" y="3056"/>
                <a:ext cx="31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3299" name="Rectangle 19"/>
            <p:cNvSpPr>
              <a:spLocks noChangeArrowheads="1"/>
            </p:cNvSpPr>
            <p:nvPr/>
          </p:nvSpPr>
          <p:spPr bwMode="auto">
            <a:xfrm>
              <a:off x="411" y="1583"/>
              <a:ext cx="703" cy="1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lnSpc>
                  <a:spcPct val="275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  <a:p>
              <a:pPr algn="r">
                <a:lnSpc>
                  <a:spcPct val="275000"/>
                </a:lnSpc>
              </a:pP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MADs</a:t>
              </a:r>
            </a:p>
            <a:p>
              <a:pPr algn="r">
                <a:lnSpc>
                  <a:spcPct val="275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</a:p>
          </p:txBody>
        </p:sp>
        <p:sp>
          <p:nvSpPr>
            <p:cNvPr id="353303" name="Rectangle 23"/>
            <p:cNvSpPr>
              <a:spLocks noChangeArrowheads="1"/>
            </p:cNvSpPr>
            <p:nvPr/>
          </p:nvSpPr>
          <p:spPr bwMode="auto">
            <a:xfrm>
              <a:off x="1342" y="1711"/>
              <a:ext cx="15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Upper control limit</a:t>
              </a:r>
            </a:p>
          </p:txBody>
        </p:sp>
        <p:sp>
          <p:nvSpPr>
            <p:cNvPr id="353304" name="Rectangle 24"/>
            <p:cNvSpPr>
              <a:spLocks noChangeArrowheads="1"/>
            </p:cNvSpPr>
            <p:nvPr/>
          </p:nvSpPr>
          <p:spPr bwMode="auto">
            <a:xfrm>
              <a:off x="1333" y="3055"/>
              <a:ext cx="15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Lower control limit</a:t>
              </a:r>
            </a:p>
          </p:txBody>
        </p:sp>
        <p:sp>
          <p:nvSpPr>
            <p:cNvPr id="353306" name="Rectangle 26"/>
            <p:cNvSpPr>
              <a:spLocks noChangeArrowheads="1"/>
            </p:cNvSpPr>
            <p:nvPr/>
          </p:nvSpPr>
          <p:spPr bwMode="auto">
            <a:xfrm>
              <a:off x="2766" y="3479"/>
              <a:ext cx="4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Time</a:t>
              </a:r>
            </a:p>
          </p:txBody>
        </p:sp>
      </p:grpSp>
      <p:grpSp>
        <p:nvGrpSpPr>
          <p:cNvPr id="353313" name="Group 33"/>
          <p:cNvGrpSpPr>
            <a:grpSpLocks/>
          </p:cNvGrpSpPr>
          <p:nvPr/>
        </p:nvGrpSpPr>
        <p:grpSpPr bwMode="auto">
          <a:xfrm>
            <a:off x="2765425" y="1928813"/>
            <a:ext cx="3673475" cy="1042987"/>
            <a:chOff x="1886" y="1215"/>
            <a:chExt cx="2314" cy="657"/>
          </a:xfrm>
        </p:grpSpPr>
        <p:sp>
          <p:nvSpPr>
            <p:cNvPr id="353302" name="Rectangle 22"/>
            <p:cNvSpPr>
              <a:spLocks noChangeArrowheads="1"/>
            </p:cNvSpPr>
            <p:nvPr/>
          </p:nvSpPr>
          <p:spPr bwMode="auto">
            <a:xfrm>
              <a:off x="1886" y="1215"/>
              <a:ext cx="17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Signal exceeding limit</a:t>
              </a:r>
            </a:p>
          </p:txBody>
        </p:sp>
        <p:sp>
          <p:nvSpPr>
            <p:cNvPr id="353307" name="Line 27"/>
            <p:cNvSpPr>
              <a:spLocks noChangeShapeType="1"/>
            </p:cNvSpPr>
            <p:nvPr/>
          </p:nvSpPr>
          <p:spPr bwMode="auto">
            <a:xfrm>
              <a:off x="2880" y="1440"/>
              <a:ext cx="132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3312" name="Group 32"/>
          <p:cNvGrpSpPr>
            <a:grpSpLocks/>
          </p:cNvGrpSpPr>
          <p:nvPr/>
        </p:nvGrpSpPr>
        <p:grpSpPr bwMode="auto">
          <a:xfrm>
            <a:off x="7045325" y="3136900"/>
            <a:ext cx="1666875" cy="1714500"/>
            <a:chOff x="4582" y="1976"/>
            <a:chExt cx="1050" cy="1080"/>
          </a:xfrm>
        </p:grpSpPr>
        <p:sp>
          <p:nvSpPr>
            <p:cNvPr id="353305" name="Rectangle 25"/>
            <p:cNvSpPr>
              <a:spLocks noChangeArrowheads="1"/>
            </p:cNvSpPr>
            <p:nvPr/>
          </p:nvSpPr>
          <p:spPr bwMode="auto">
            <a:xfrm>
              <a:off x="4582" y="2311"/>
              <a:ext cx="105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Acceptable range</a:t>
              </a:r>
            </a:p>
          </p:txBody>
        </p:sp>
        <p:sp>
          <p:nvSpPr>
            <p:cNvPr id="353308" name="Line 28"/>
            <p:cNvSpPr>
              <a:spLocks noChangeShapeType="1"/>
            </p:cNvSpPr>
            <p:nvPr/>
          </p:nvSpPr>
          <p:spPr bwMode="auto">
            <a:xfrm>
              <a:off x="4688" y="197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09" name="Line 29"/>
            <p:cNvSpPr>
              <a:spLocks noChangeShapeType="1"/>
            </p:cNvSpPr>
            <p:nvPr/>
          </p:nvSpPr>
          <p:spPr bwMode="auto">
            <a:xfrm>
              <a:off x="4688" y="305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10" name="Line 30"/>
            <p:cNvSpPr>
              <a:spLocks noChangeShapeType="1"/>
            </p:cNvSpPr>
            <p:nvPr/>
          </p:nvSpPr>
          <p:spPr bwMode="auto">
            <a:xfrm>
              <a:off x="4880" y="1992"/>
              <a:ext cx="0" cy="3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11" name="Line 31"/>
            <p:cNvSpPr>
              <a:spLocks noChangeShapeType="1"/>
            </p:cNvSpPr>
            <p:nvPr/>
          </p:nvSpPr>
          <p:spPr bwMode="auto">
            <a:xfrm flipV="1">
              <a:off x="4880" y="2696"/>
              <a:ext cx="0" cy="3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35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652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Tracking Signal Example</a:t>
            </a:r>
          </a:p>
        </p:txBody>
      </p:sp>
      <p:grpSp>
        <p:nvGrpSpPr>
          <p:cNvPr id="355353" name="Group 25"/>
          <p:cNvGrpSpPr>
            <a:grpSpLocks/>
          </p:cNvGrpSpPr>
          <p:nvPr/>
        </p:nvGrpSpPr>
        <p:grpSpPr bwMode="auto">
          <a:xfrm>
            <a:off x="466725" y="1716088"/>
            <a:ext cx="8029575" cy="3209925"/>
            <a:chOff x="294" y="1081"/>
            <a:chExt cx="5058" cy="2022"/>
          </a:xfrm>
        </p:grpSpPr>
        <p:grpSp>
          <p:nvGrpSpPr>
            <p:cNvPr id="355344" name="Group 16"/>
            <p:cNvGrpSpPr>
              <a:grpSpLocks/>
            </p:cNvGrpSpPr>
            <p:nvPr/>
          </p:nvGrpSpPr>
          <p:grpSpPr bwMode="auto">
            <a:xfrm>
              <a:off x="294" y="1081"/>
              <a:ext cx="5058" cy="2022"/>
              <a:chOff x="310" y="1241"/>
              <a:chExt cx="5058" cy="2022"/>
            </a:xfrm>
          </p:grpSpPr>
          <p:sp>
            <p:nvSpPr>
              <p:cNvPr id="355341" name="Rectangle 13"/>
              <p:cNvSpPr>
                <a:spLocks noChangeArrowheads="1"/>
              </p:cNvSpPr>
              <p:nvPr/>
            </p:nvSpPr>
            <p:spPr bwMode="auto">
              <a:xfrm>
                <a:off x="310" y="1241"/>
                <a:ext cx="4886" cy="5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					Cumulative</a:t>
                </a:r>
              </a:p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				Absolute	Absolute</a:t>
                </a:r>
              </a:p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Actual	Forecast			Forecast	Forecast	</a:t>
                </a:r>
              </a:p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Qtr	Demand	Demand	Error	RSFE	Error	Error	MAD</a:t>
                </a:r>
              </a:p>
            </p:txBody>
          </p:sp>
          <p:sp>
            <p:nvSpPr>
              <p:cNvPr id="355342" name="Rectangle 14"/>
              <p:cNvSpPr>
                <a:spLocks noChangeArrowheads="1"/>
              </p:cNvSpPr>
              <p:nvPr/>
            </p:nvSpPr>
            <p:spPr bwMode="auto">
              <a:xfrm>
                <a:off x="438" y="1825"/>
                <a:ext cx="4892" cy="1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	90	100	-10	-10	10	10	10.0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	95	100	-5	-15	5	15	7.5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	115	100	+15	0	15	30	10.0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4	100	110	-10	-10	10	40	10.0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	125	110	+15	+5	15	55	11.0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6	140	110	+30	+35	30	85	14.2</a:t>
                </a:r>
                <a:endParaRPr 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55343" name="Line 15"/>
              <p:cNvSpPr>
                <a:spLocks noChangeShapeType="1"/>
              </p:cNvSpPr>
              <p:nvPr/>
            </p:nvSpPr>
            <p:spPr bwMode="auto">
              <a:xfrm>
                <a:off x="416" y="1832"/>
                <a:ext cx="49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5351" name="Line 23"/>
            <p:cNvSpPr>
              <a:spLocks noChangeShapeType="1"/>
            </p:cNvSpPr>
            <p:nvPr/>
          </p:nvSpPr>
          <p:spPr bwMode="auto">
            <a:xfrm>
              <a:off x="3224" y="1224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52" name="Line 24"/>
            <p:cNvSpPr>
              <a:spLocks noChangeShapeType="1"/>
            </p:cNvSpPr>
            <p:nvPr/>
          </p:nvSpPr>
          <p:spPr bwMode="auto">
            <a:xfrm>
              <a:off x="3856" y="1224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389" name="Group 13"/>
          <p:cNvGrpSpPr>
            <a:grpSpLocks/>
          </p:cNvGrpSpPr>
          <p:nvPr/>
        </p:nvGrpSpPr>
        <p:grpSpPr bwMode="auto">
          <a:xfrm>
            <a:off x="466725" y="1716088"/>
            <a:ext cx="8029575" cy="3209925"/>
            <a:chOff x="294" y="1081"/>
            <a:chExt cx="5058" cy="2022"/>
          </a:xfrm>
        </p:grpSpPr>
        <p:grpSp>
          <p:nvGrpSpPr>
            <p:cNvPr id="357390" name="Group 14"/>
            <p:cNvGrpSpPr>
              <a:grpSpLocks/>
            </p:cNvGrpSpPr>
            <p:nvPr/>
          </p:nvGrpSpPr>
          <p:grpSpPr bwMode="auto">
            <a:xfrm>
              <a:off x="294" y="1081"/>
              <a:ext cx="5058" cy="2022"/>
              <a:chOff x="310" y="1241"/>
              <a:chExt cx="5058" cy="2022"/>
            </a:xfrm>
          </p:grpSpPr>
          <p:sp>
            <p:nvSpPr>
              <p:cNvPr id="357391" name="Rectangle 15"/>
              <p:cNvSpPr>
                <a:spLocks noChangeArrowheads="1"/>
              </p:cNvSpPr>
              <p:nvPr/>
            </p:nvSpPr>
            <p:spPr bwMode="auto">
              <a:xfrm>
                <a:off x="310" y="1241"/>
                <a:ext cx="4886" cy="5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					Cumulative</a:t>
                </a:r>
              </a:p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				Absolute	Absolute</a:t>
                </a:r>
              </a:p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Actual	Forecast			Forecast	Forecast	</a:t>
                </a:r>
              </a:p>
              <a:p>
                <a:pPr>
                  <a:lnSpc>
                    <a:spcPct val="85000"/>
                  </a:lnSpc>
                  <a:tabLst>
                    <a:tab pos="292100" algn="ctr"/>
                    <a:tab pos="1054100" algn="ctr"/>
                    <a:tab pos="2095500" algn="ctr"/>
                    <a:tab pos="3048000" algn="ctr"/>
                    <a:tab pos="3911600" algn="ctr"/>
                    <a:tab pos="5054600" algn="ctr"/>
                    <a:tab pos="6388100" algn="ctr"/>
                    <a:tab pos="7340600" algn="ctr"/>
                    <a:tab pos="10007600" algn="ctr"/>
                  </a:tabLst>
                </a:pPr>
                <a:r>
                  <a:rPr lang="en-US" sz="16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Qtr	Demand	Demand	Error	RSFE	Error	Error	MAD</a:t>
                </a:r>
              </a:p>
            </p:txBody>
          </p:sp>
          <p:sp>
            <p:nvSpPr>
              <p:cNvPr id="357392" name="Rectangle 16"/>
              <p:cNvSpPr>
                <a:spLocks noChangeArrowheads="1"/>
              </p:cNvSpPr>
              <p:nvPr/>
            </p:nvSpPr>
            <p:spPr bwMode="auto">
              <a:xfrm>
                <a:off x="438" y="1825"/>
                <a:ext cx="4892" cy="1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	90	100	-10	-10	10	10	10.0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	95	100	-5	-15	5	15	7.5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	115	100	+15	0	15	30	10.0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4	100	110	-10	-10	10	40	10.0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	125	110	+15	+5	15	55	11.0</a:t>
                </a:r>
              </a:p>
              <a:p>
                <a:pPr>
                  <a:tabLst>
                    <a:tab pos="1143000" algn="r"/>
                    <a:tab pos="2095500" algn="r"/>
                    <a:tab pos="3048000" algn="r"/>
                    <a:tab pos="4000500" algn="r"/>
                    <a:tab pos="5054600" algn="r"/>
                    <a:tab pos="6388100" algn="r"/>
                    <a:tab pos="7429500" algn="r"/>
                  </a:tabLst>
                </a:pPr>
                <a:r>
                  <a:rPr lang="en-US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6	140	110	+30	+35	30	85	14.2</a:t>
                </a:r>
                <a:endParaRPr 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57393" name="Line 17"/>
              <p:cNvSpPr>
                <a:spLocks noChangeShapeType="1"/>
              </p:cNvSpPr>
              <p:nvPr/>
            </p:nvSpPr>
            <p:spPr bwMode="auto">
              <a:xfrm>
                <a:off x="416" y="1832"/>
                <a:ext cx="49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7394" name="Line 18"/>
            <p:cNvSpPr>
              <a:spLocks noChangeShapeType="1"/>
            </p:cNvSpPr>
            <p:nvPr/>
          </p:nvSpPr>
          <p:spPr bwMode="auto">
            <a:xfrm>
              <a:off x="3224" y="1224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95" name="Line 19"/>
            <p:cNvSpPr>
              <a:spLocks noChangeShapeType="1"/>
            </p:cNvSpPr>
            <p:nvPr/>
          </p:nvSpPr>
          <p:spPr bwMode="auto">
            <a:xfrm>
              <a:off x="3856" y="1224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652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Tracking Signal Example</a:t>
            </a:r>
          </a:p>
        </p:txBody>
      </p:sp>
      <p:grpSp>
        <p:nvGrpSpPr>
          <p:cNvPr id="357383" name="Group 7"/>
          <p:cNvGrpSpPr>
            <a:grpSpLocks/>
          </p:cNvGrpSpPr>
          <p:nvPr/>
        </p:nvGrpSpPr>
        <p:grpSpPr bwMode="auto">
          <a:xfrm>
            <a:off x="1308100" y="1676400"/>
            <a:ext cx="2476500" cy="3352800"/>
            <a:chOff x="968" y="1056"/>
            <a:chExt cx="1560" cy="2112"/>
          </a:xfrm>
        </p:grpSpPr>
        <p:sp>
          <p:nvSpPr>
            <p:cNvPr id="357384" name="Rectangle 8"/>
            <p:cNvSpPr>
              <a:spLocks noChangeArrowheads="1"/>
            </p:cNvSpPr>
            <p:nvPr/>
          </p:nvSpPr>
          <p:spPr bwMode="auto">
            <a:xfrm>
              <a:off x="968" y="1056"/>
              <a:ext cx="1560" cy="2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85" name="Rectangle 9"/>
            <p:cNvSpPr>
              <a:spLocks noChangeArrowheads="1"/>
            </p:cNvSpPr>
            <p:nvPr/>
          </p:nvSpPr>
          <p:spPr bwMode="auto">
            <a:xfrm>
              <a:off x="1211" y="1119"/>
              <a:ext cx="1058" cy="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2000">
                  <a:effectLst/>
                </a:rPr>
                <a:t>Tracking</a:t>
              </a:r>
              <a:br>
                <a:rPr lang="en-US" sz="2000">
                  <a:effectLst/>
                </a:rPr>
              </a:br>
              <a:r>
                <a:rPr lang="en-US" sz="2000">
                  <a:effectLst/>
                </a:rPr>
                <a:t>Signal</a:t>
              </a:r>
              <a:br>
                <a:rPr lang="en-US" sz="2000">
                  <a:effectLst/>
                </a:rPr>
              </a:br>
              <a:r>
                <a:rPr lang="en-US" sz="2000">
                  <a:effectLst/>
                </a:rPr>
                <a:t>(RSFE/MAD)</a:t>
              </a:r>
            </a:p>
          </p:txBody>
        </p:sp>
        <p:sp>
          <p:nvSpPr>
            <p:cNvPr id="357386" name="Rectangle 10"/>
            <p:cNvSpPr>
              <a:spLocks noChangeArrowheads="1"/>
            </p:cNvSpPr>
            <p:nvPr/>
          </p:nvSpPr>
          <p:spPr bwMode="auto">
            <a:xfrm>
              <a:off x="1006" y="1665"/>
              <a:ext cx="1467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i="0">
                  <a:effectLst/>
                </a:rPr>
                <a:t>-10/10 = -1</a:t>
              </a:r>
            </a:p>
            <a:p>
              <a:pPr algn="ctr"/>
              <a:r>
                <a:rPr lang="en-US" i="0">
                  <a:effectLst/>
                </a:rPr>
                <a:t>-15/7.5 = -2</a:t>
              </a:r>
            </a:p>
            <a:p>
              <a:pPr algn="ctr"/>
              <a:r>
                <a:rPr lang="en-US" i="0">
                  <a:effectLst/>
                </a:rPr>
                <a:t>0/10 = 0</a:t>
              </a:r>
            </a:p>
            <a:p>
              <a:pPr algn="ctr"/>
              <a:r>
                <a:rPr lang="en-US" i="0">
                  <a:effectLst/>
                </a:rPr>
                <a:t>-10/10 = -1</a:t>
              </a:r>
            </a:p>
            <a:p>
              <a:pPr algn="ctr"/>
              <a:r>
                <a:rPr lang="en-US" i="0">
                  <a:effectLst/>
                </a:rPr>
                <a:t>+5/11 = +0.5</a:t>
              </a:r>
            </a:p>
            <a:p>
              <a:pPr algn="ctr"/>
              <a:r>
                <a:rPr lang="en-US" i="0">
                  <a:effectLst/>
                </a:rPr>
                <a:t>+35/14.2 = +2.5</a:t>
              </a:r>
            </a:p>
          </p:txBody>
        </p:sp>
        <p:sp>
          <p:nvSpPr>
            <p:cNvPr id="357387" name="Line 11"/>
            <p:cNvSpPr>
              <a:spLocks noChangeShapeType="1"/>
            </p:cNvSpPr>
            <p:nvPr/>
          </p:nvSpPr>
          <p:spPr bwMode="auto">
            <a:xfrm>
              <a:off x="1052" y="1672"/>
              <a:ext cx="13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7388" name="Rectangle 12"/>
          <p:cNvSpPr>
            <a:spLocks noChangeArrowheads="1"/>
          </p:cNvSpPr>
          <p:nvPr/>
        </p:nvSpPr>
        <p:spPr bwMode="auto">
          <a:xfrm>
            <a:off x="1385888" y="5335588"/>
            <a:ext cx="63722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The variation of the tracking signal between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-2.0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i="0">
                <a:effectLst>
                  <a:outerShdw blurRad="38100" dist="38100" dir="2700000" algn="tl">
                    <a:srgbClr val="C0C0C0"/>
                  </a:outerShdw>
                </a:effectLst>
              </a:rPr>
              <a:t>+2.5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is within acceptable limits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381000"/>
            <a:ext cx="8128000" cy="9144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 anchorCtr="1"/>
          <a:lstStyle/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Components of Demand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V="1">
            <a:off x="1497013" y="2298700"/>
            <a:ext cx="6351587" cy="2940050"/>
          </a:xfrm>
          <a:prstGeom prst="line">
            <a:avLst/>
          </a:prstGeom>
          <a:noFill/>
          <a:ln w="76200">
            <a:solidFill>
              <a:srgbClr val="CA8C0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V="1">
            <a:off x="1073150" y="3822700"/>
            <a:ext cx="664845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31" name="Group 47"/>
          <p:cNvGrpSpPr>
            <a:grpSpLocks/>
          </p:cNvGrpSpPr>
          <p:nvPr/>
        </p:nvGrpSpPr>
        <p:grpSpPr bwMode="auto">
          <a:xfrm>
            <a:off x="766763" y="1887538"/>
            <a:ext cx="7335837" cy="4449762"/>
            <a:chOff x="571" y="1189"/>
            <a:chExt cx="4621" cy="2803"/>
          </a:xfrm>
        </p:grpSpPr>
        <p:sp>
          <p:nvSpPr>
            <p:cNvPr id="42006" name="Text Box 22"/>
            <p:cNvSpPr txBox="1">
              <a:spLocks noChangeArrowheads="1"/>
            </p:cNvSpPr>
            <p:nvPr/>
          </p:nvSpPr>
          <p:spPr bwMode="auto">
            <a:xfrm rot="-5400000">
              <a:off x="-422" y="2182"/>
              <a:ext cx="2222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800">
                  <a:effectLst/>
                </a:rPr>
                <a:t>Demand for product or service</a:t>
              </a:r>
            </a:p>
          </p:txBody>
        </p:sp>
        <p:sp>
          <p:nvSpPr>
            <p:cNvPr id="42016" name="Freeform 32"/>
            <p:cNvSpPr>
              <a:spLocks/>
            </p:cNvSpPr>
            <p:nvPr/>
          </p:nvSpPr>
          <p:spPr bwMode="auto">
            <a:xfrm>
              <a:off x="776" y="1208"/>
              <a:ext cx="4416" cy="2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00"/>
                </a:cxn>
                <a:cxn ang="0">
                  <a:pos x="4416" y="2400"/>
                </a:cxn>
              </a:cxnLst>
              <a:rect l="0" t="0" r="r" b="b"/>
              <a:pathLst>
                <a:path w="4416" h="2400">
                  <a:moveTo>
                    <a:pt x="0" y="0"/>
                  </a:moveTo>
                  <a:lnTo>
                    <a:pt x="0" y="2400"/>
                  </a:lnTo>
                  <a:lnTo>
                    <a:pt x="4416" y="240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7" name="Rectangle 33"/>
            <p:cNvSpPr>
              <a:spLocks noChangeArrowheads="1"/>
            </p:cNvSpPr>
            <p:nvPr/>
          </p:nvSpPr>
          <p:spPr bwMode="auto">
            <a:xfrm>
              <a:off x="1112" y="3415"/>
              <a:ext cx="385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tabLst>
                  <a:tab pos="377825" algn="ctr"/>
                  <a:tab pos="2100263" algn="ctr"/>
                  <a:tab pos="3052763" algn="ctr"/>
                  <a:tab pos="3810000" algn="ctr"/>
                  <a:tab pos="5519738" algn="ctr"/>
                </a:tabLst>
              </a:pPr>
              <a:r>
                <a:rPr lang="en-US" sz="1800">
                  <a:effectLst/>
                </a:rPr>
                <a:t>	|	|		|	|</a:t>
              </a:r>
            </a:p>
            <a:p>
              <a:pPr>
                <a:tabLst>
                  <a:tab pos="377825" algn="ctr"/>
                  <a:tab pos="2100263" algn="ctr"/>
                  <a:tab pos="3052763" algn="ctr"/>
                  <a:tab pos="3810000" algn="ctr"/>
                  <a:tab pos="5519738" algn="ctr"/>
                </a:tabLst>
              </a:pPr>
              <a:r>
                <a:rPr lang="en-US" sz="1800">
                  <a:effectLst/>
                </a:rPr>
                <a:t>	1	2		3	4</a:t>
              </a:r>
            </a:p>
            <a:p>
              <a:pPr>
                <a:tabLst>
                  <a:tab pos="377825" algn="ctr"/>
                  <a:tab pos="2100263" algn="ctr"/>
                  <a:tab pos="3052763" algn="ctr"/>
                  <a:tab pos="3810000" algn="ctr"/>
                  <a:tab pos="5519738" algn="ctr"/>
                </a:tabLst>
              </a:pPr>
              <a:r>
                <a:rPr lang="en-US" sz="1800">
                  <a:effectLst/>
                </a:rPr>
                <a:t>			Year</a:t>
              </a:r>
            </a:p>
          </p:txBody>
        </p:sp>
      </p:grpSp>
      <p:sp>
        <p:nvSpPr>
          <p:cNvPr id="42018" name="Freeform 34"/>
          <p:cNvSpPr>
            <a:spLocks/>
          </p:cNvSpPr>
          <p:nvPr/>
        </p:nvSpPr>
        <p:spPr bwMode="auto">
          <a:xfrm>
            <a:off x="1516063" y="1838325"/>
            <a:ext cx="6118225" cy="3506788"/>
          </a:xfrm>
          <a:custGeom>
            <a:avLst/>
            <a:gdLst/>
            <a:ahLst/>
            <a:cxnLst>
              <a:cxn ang="0">
                <a:pos x="0" y="2209"/>
              </a:cxn>
              <a:cxn ang="0">
                <a:pos x="108" y="1970"/>
              </a:cxn>
              <a:cxn ang="0">
                <a:pos x="200" y="1747"/>
              </a:cxn>
              <a:cxn ang="0">
                <a:pos x="377" y="1862"/>
              </a:cxn>
              <a:cxn ang="0">
                <a:pos x="561" y="1955"/>
              </a:cxn>
              <a:cxn ang="0">
                <a:pos x="815" y="2178"/>
              </a:cxn>
              <a:cxn ang="0">
                <a:pos x="954" y="1824"/>
              </a:cxn>
              <a:cxn ang="0">
                <a:pos x="1169" y="1662"/>
              </a:cxn>
              <a:cxn ang="0">
                <a:pos x="1246" y="1355"/>
              </a:cxn>
              <a:cxn ang="0">
                <a:pos x="1423" y="1178"/>
              </a:cxn>
              <a:cxn ang="0">
                <a:pos x="1608" y="1478"/>
              </a:cxn>
              <a:cxn ang="0">
                <a:pos x="1762" y="1470"/>
              </a:cxn>
              <a:cxn ang="0">
                <a:pos x="1977" y="1593"/>
              </a:cxn>
              <a:cxn ang="0">
                <a:pos x="2108" y="1401"/>
              </a:cxn>
              <a:cxn ang="0">
                <a:pos x="2115" y="1201"/>
              </a:cxn>
              <a:cxn ang="0">
                <a:pos x="2254" y="1186"/>
              </a:cxn>
              <a:cxn ang="0">
                <a:pos x="2315" y="955"/>
              </a:cxn>
              <a:cxn ang="0">
                <a:pos x="2477" y="632"/>
              </a:cxn>
              <a:cxn ang="0">
                <a:pos x="2700" y="732"/>
              </a:cxn>
              <a:cxn ang="0">
                <a:pos x="2892" y="939"/>
              </a:cxn>
              <a:cxn ang="0">
                <a:pos x="3054" y="1078"/>
              </a:cxn>
              <a:cxn ang="0">
                <a:pos x="3139" y="939"/>
              </a:cxn>
              <a:cxn ang="0">
                <a:pos x="3323" y="824"/>
              </a:cxn>
              <a:cxn ang="0">
                <a:pos x="3392" y="216"/>
              </a:cxn>
              <a:cxn ang="0">
                <a:pos x="3431" y="39"/>
              </a:cxn>
              <a:cxn ang="0">
                <a:pos x="3854" y="447"/>
              </a:cxn>
            </a:cxnLst>
            <a:rect l="0" t="0" r="r" b="b"/>
            <a:pathLst>
              <a:path w="3854" h="2209">
                <a:moveTo>
                  <a:pt x="0" y="2209"/>
                </a:moveTo>
                <a:cubicBezTo>
                  <a:pt x="37" y="2128"/>
                  <a:pt x="75" y="2047"/>
                  <a:pt x="108" y="1970"/>
                </a:cubicBezTo>
                <a:cubicBezTo>
                  <a:pt x="141" y="1893"/>
                  <a:pt x="155" y="1765"/>
                  <a:pt x="200" y="1747"/>
                </a:cubicBezTo>
                <a:cubicBezTo>
                  <a:pt x="245" y="1729"/>
                  <a:pt x="317" y="1827"/>
                  <a:pt x="377" y="1862"/>
                </a:cubicBezTo>
                <a:cubicBezTo>
                  <a:pt x="437" y="1897"/>
                  <a:pt x="488" y="1902"/>
                  <a:pt x="561" y="1955"/>
                </a:cubicBezTo>
                <a:cubicBezTo>
                  <a:pt x="634" y="2008"/>
                  <a:pt x="750" y="2200"/>
                  <a:pt x="815" y="2178"/>
                </a:cubicBezTo>
                <a:cubicBezTo>
                  <a:pt x="880" y="2156"/>
                  <a:pt x="895" y="1910"/>
                  <a:pt x="954" y="1824"/>
                </a:cubicBezTo>
                <a:cubicBezTo>
                  <a:pt x="1013" y="1738"/>
                  <a:pt x="1120" y="1740"/>
                  <a:pt x="1169" y="1662"/>
                </a:cubicBezTo>
                <a:cubicBezTo>
                  <a:pt x="1218" y="1584"/>
                  <a:pt x="1204" y="1436"/>
                  <a:pt x="1246" y="1355"/>
                </a:cubicBezTo>
                <a:cubicBezTo>
                  <a:pt x="1288" y="1274"/>
                  <a:pt x="1363" y="1158"/>
                  <a:pt x="1423" y="1178"/>
                </a:cubicBezTo>
                <a:cubicBezTo>
                  <a:pt x="1483" y="1198"/>
                  <a:pt x="1551" y="1429"/>
                  <a:pt x="1608" y="1478"/>
                </a:cubicBezTo>
                <a:cubicBezTo>
                  <a:pt x="1665" y="1527"/>
                  <a:pt x="1701" y="1451"/>
                  <a:pt x="1762" y="1470"/>
                </a:cubicBezTo>
                <a:cubicBezTo>
                  <a:pt x="1823" y="1489"/>
                  <a:pt x="1920" y="1604"/>
                  <a:pt x="1977" y="1593"/>
                </a:cubicBezTo>
                <a:cubicBezTo>
                  <a:pt x="2034" y="1582"/>
                  <a:pt x="2085" y="1466"/>
                  <a:pt x="2108" y="1401"/>
                </a:cubicBezTo>
                <a:cubicBezTo>
                  <a:pt x="2131" y="1336"/>
                  <a:pt x="2091" y="1237"/>
                  <a:pt x="2115" y="1201"/>
                </a:cubicBezTo>
                <a:cubicBezTo>
                  <a:pt x="2139" y="1165"/>
                  <a:pt x="2221" y="1227"/>
                  <a:pt x="2254" y="1186"/>
                </a:cubicBezTo>
                <a:cubicBezTo>
                  <a:pt x="2287" y="1145"/>
                  <a:pt x="2278" y="1047"/>
                  <a:pt x="2315" y="955"/>
                </a:cubicBezTo>
                <a:cubicBezTo>
                  <a:pt x="2352" y="863"/>
                  <a:pt x="2413" y="669"/>
                  <a:pt x="2477" y="632"/>
                </a:cubicBezTo>
                <a:cubicBezTo>
                  <a:pt x="2541" y="595"/>
                  <a:pt x="2631" y="681"/>
                  <a:pt x="2700" y="732"/>
                </a:cubicBezTo>
                <a:cubicBezTo>
                  <a:pt x="2769" y="783"/>
                  <a:pt x="2833" y="881"/>
                  <a:pt x="2892" y="939"/>
                </a:cubicBezTo>
                <a:cubicBezTo>
                  <a:pt x="2951" y="997"/>
                  <a:pt x="3013" y="1078"/>
                  <a:pt x="3054" y="1078"/>
                </a:cubicBezTo>
                <a:cubicBezTo>
                  <a:pt x="3095" y="1078"/>
                  <a:pt x="3094" y="981"/>
                  <a:pt x="3139" y="939"/>
                </a:cubicBezTo>
                <a:cubicBezTo>
                  <a:pt x="3184" y="897"/>
                  <a:pt x="3281" y="945"/>
                  <a:pt x="3323" y="824"/>
                </a:cubicBezTo>
                <a:cubicBezTo>
                  <a:pt x="3365" y="703"/>
                  <a:pt x="3374" y="347"/>
                  <a:pt x="3392" y="216"/>
                </a:cubicBezTo>
                <a:cubicBezTo>
                  <a:pt x="3410" y="85"/>
                  <a:pt x="3354" y="0"/>
                  <a:pt x="3431" y="39"/>
                </a:cubicBezTo>
                <a:cubicBezTo>
                  <a:pt x="3508" y="78"/>
                  <a:pt x="3681" y="262"/>
                  <a:pt x="3854" y="447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26" name="Group 42"/>
          <p:cNvGrpSpPr>
            <a:grpSpLocks/>
          </p:cNvGrpSpPr>
          <p:nvPr/>
        </p:nvGrpSpPr>
        <p:grpSpPr bwMode="auto">
          <a:xfrm>
            <a:off x="5834063" y="3900488"/>
            <a:ext cx="2122487" cy="1362075"/>
            <a:chOff x="3763" y="2585"/>
            <a:chExt cx="1337" cy="858"/>
          </a:xfrm>
        </p:grpSpPr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3763" y="2844"/>
              <a:ext cx="1337" cy="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0008" tIns="50004" rIns="100008" bIns="50004">
              <a:spAutoFit/>
            </a:bodyPr>
            <a:lstStyle/>
            <a:p>
              <a:pPr defTabSz="1000125">
                <a:lnSpc>
                  <a:spcPct val="85000"/>
                </a:lnSpc>
              </a:pPr>
              <a:r>
                <a:rPr lang="en-US" sz="2200">
                  <a:effectLst/>
                </a:rPr>
                <a:t>Average demand over four years</a:t>
              </a:r>
            </a:p>
          </p:txBody>
        </p:sp>
        <p:sp>
          <p:nvSpPr>
            <p:cNvPr id="42019" name="Line 35"/>
            <p:cNvSpPr>
              <a:spLocks noChangeShapeType="1"/>
            </p:cNvSpPr>
            <p:nvPr/>
          </p:nvSpPr>
          <p:spPr bwMode="auto">
            <a:xfrm flipH="1" flipV="1">
              <a:off x="4177" y="2585"/>
              <a:ext cx="47" cy="2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029" name="Group 45"/>
          <p:cNvGrpSpPr>
            <a:grpSpLocks/>
          </p:cNvGrpSpPr>
          <p:nvPr/>
        </p:nvGrpSpPr>
        <p:grpSpPr bwMode="auto">
          <a:xfrm>
            <a:off x="1916113" y="2127250"/>
            <a:ext cx="3395662" cy="2309813"/>
            <a:chOff x="1295" y="1340"/>
            <a:chExt cx="2139" cy="1455"/>
          </a:xfrm>
        </p:grpSpPr>
        <p:sp>
          <p:nvSpPr>
            <p:cNvPr id="42001" name="Text Box 17"/>
            <p:cNvSpPr txBox="1">
              <a:spLocks noChangeArrowheads="1"/>
            </p:cNvSpPr>
            <p:nvPr/>
          </p:nvSpPr>
          <p:spPr bwMode="auto">
            <a:xfrm>
              <a:off x="1303" y="1340"/>
              <a:ext cx="1449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>
                <a:lnSpc>
                  <a:spcPct val="85000"/>
                </a:lnSpc>
              </a:pPr>
              <a:r>
                <a:rPr lang="en-US" sz="2200">
                  <a:effectLst/>
                </a:rPr>
                <a:t>Seasonal peaks</a:t>
              </a:r>
            </a:p>
          </p:txBody>
        </p:sp>
        <p:sp>
          <p:nvSpPr>
            <p:cNvPr id="42020" name="Line 36"/>
            <p:cNvSpPr>
              <a:spLocks noChangeShapeType="1"/>
            </p:cNvSpPr>
            <p:nvPr/>
          </p:nvSpPr>
          <p:spPr bwMode="auto">
            <a:xfrm>
              <a:off x="2089" y="1565"/>
              <a:ext cx="1345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1" name="Line 37"/>
            <p:cNvSpPr>
              <a:spLocks noChangeShapeType="1"/>
            </p:cNvSpPr>
            <p:nvPr/>
          </p:nvSpPr>
          <p:spPr bwMode="auto">
            <a:xfrm>
              <a:off x="2000" y="1577"/>
              <a:ext cx="415" cy="6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2" name="Line 38"/>
            <p:cNvSpPr>
              <a:spLocks noChangeShapeType="1"/>
            </p:cNvSpPr>
            <p:nvPr/>
          </p:nvSpPr>
          <p:spPr bwMode="auto">
            <a:xfrm flipH="1">
              <a:off x="1295" y="1557"/>
              <a:ext cx="647" cy="12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028" name="Group 44"/>
          <p:cNvGrpSpPr>
            <a:grpSpLocks/>
          </p:cNvGrpSpPr>
          <p:nvPr/>
        </p:nvGrpSpPr>
        <p:grpSpPr bwMode="auto">
          <a:xfrm>
            <a:off x="4973638" y="1381125"/>
            <a:ext cx="1966912" cy="1498600"/>
            <a:chOff x="3221" y="870"/>
            <a:chExt cx="1239" cy="944"/>
          </a:xfrm>
        </p:grpSpPr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3221" y="870"/>
              <a:ext cx="1239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0008" tIns="50004" rIns="100008" bIns="50004">
              <a:spAutoFit/>
            </a:bodyPr>
            <a:lstStyle/>
            <a:p>
              <a:pPr defTabSz="1000125">
                <a:lnSpc>
                  <a:spcPct val="85000"/>
                </a:lnSpc>
              </a:pPr>
              <a:r>
                <a:rPr lang="en-US" sz="2200">
                  <a:effectLst/>
                </a:rPr>
                <a:t>Trend component</a:t>
              </a:r>
            </a:p>
          </p:txBody>
        </p:sp>
        <p:sp>
          <p:nvSpPr>
            <p:cNvPr id="42023" name="Line 39"/>
            <p:cNvSpPr>
              <a:spLocks noChangeShapeType="1"/>
            </p:cNvSpPr>
            <p:nvPr/>
          </p:nvSpPr>
          <p:spPr bwMode="auto">
            <a:xfrm>
              <a:off x="3823" y="1253"/>
              <a:ext cx="284" cy="5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027" name="Group 43"/>
          <p:cNvGrpSpPr>
            <a:grpSpLocks/>
          </p:cNvGrpSpPr>
          <p:nvPr/>
        </p:nvGrpSpPr>
        <p:grpSpPr bwMode="auto">
          <a:xfrm>
            <a:off x="6816725" y="3171825"/>
            <a:ext cx="1855788" cy="666750"/>
            <a:chOff x="4358" y="1998"/>
            <a:chExt cx="1169" cy="420"/>
          </a:xfrm>
        </p:grpSpPr>
        <p:sp>
          <p:nvSpPr>
            <p:cNvPr id="42003" name="Text Box 19"/>
            <p:cNvSpPr txBox="1">
              <a:spLocks noChangeArrowheads="1"/>
            </p:cNvSpPr>
            <p:nvPr/>
          </p:nvSpPr>
          <p:spPr bwMode="auto">
            <a:xfrm>
              <a:off x="4581" y="1998"/>
              <a:ext cx="946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0008" tIns="50004" rIns="100008" bIns="50004">
              <a:spAutoFit/>
            </a:bodyPr>
            <a:lstStyle/>
            <a:p>
              <a:pPr defTabSz="1000125">
                <a:lnSpc>
                  <a:spcPct val="85000"/>
                </a:lnSpc>
              </a:pPr>
              <a:r>
                <a:rPr lang="en-US" sz="2200">
                  <a:effectLst/>
                </a:rPr>
                <a:t>Actual demand</a:t>
              </a:r>
            </a:p>
          </p:txBody>
        </p:sp>
        <p:sp>
          <p:nvSpPr>
            <p:cNvPr id="42024" name="Line 40"/>
            <p:cNvSpPr>
              <a:spLocks noChangeShapeType="1"/>
            </p:cNvSpPr>
            <p:nvPr/>
          </p:nvSpPr>
          <p:spPr bwMode="auto">
            <a:xfrm flipH="1" flipV="1">
              <a:off x="4358" y="2060"/>
              <a:ext cx="284" cy="17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030" name="Group 46"/>
          <p:cNvGrpSpPr>
            <a:grpSpLocks/>
          </p:cNvGrpSpPr>
          <p:nvPr/>
        </p:nvGrpSpPr>
        <p:grpSpPr bwMode="auto">
          <a:xfrm>
            <a:off x="3305175" y="4298950"/>
            <a:ext cx="1492250" cy="1163638"/>
            <a:chOff x="2170" y="2708"/>
            <a:chExt cx="940" cy="733"/>
          </a:xfrm>
        </p:grpSpPr>
        <p:sp>
          <p:nvSpPr>
            <p:cNvPr id="42014" name="Text Box 30"/>
            <p:cNvSpPr txBox="1">
              <a:spLocks noChangeArrowheads="1"/>
            </p:cNvSpPr>
            <p:nvPr/>
          </p:nvSpPr>
          <p:spPr bwMode="auto">
            <a:xfrm>
              <a:off x="2170" y="3021"/>
              <a:ext cx="94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0008" tIns="50004" rIns="100008" bIns="50004">
              <a:spAutoFit/>
            </a:bodyPr>
            <a:lstStyle/>
            <a:p>
              <a:pPr defTabSz="1000125">
                <a:lnSpc>
                  <a:spcPct val="85000"/>
                </a:lnSpc>
              </a:pPr>
              <a:r>
                <a:rPr lang="en-US" sz="2200">
                  <a:effectLst/>
                </a:rPr>
                <a:t>Random variation</a:t>
              </a:r>
            </a:p>
          </p:txBody>
        </p:sp>
        <p:sp>
          <p:nvSpPr>
            <p:cNvPr id="42025" name="Line 41"/>
            <p:cNvSpPr>
              <a:spLocks noChangeShapeType="1"/>
            </p:cNvSpPr>
            <p:nvPr/>
          </p:nvSpPr>
          <p:spPr bwMode="auto">
            <a:xfrm flipH="1" flipV="1">
              <a:off x="2676" y="2708"/>
              <a:ext cx="1" cy="3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7620000" y="6096000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0">
                <a:effectLst>
                  <a:outerShdw blurRad="38100" dist="38100" dir="2700000" algn="tl">
                    <a:srgbClr val="C0C0C0"/>
                  </a:outerShdw>
                </a:effectLst>
              </a:rPr>
              <a:t>Figure 4.1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4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8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2004" grpId="0" animBg="1"/>
      <p:bldP spid="42018" grpId="0" animBg="1"/>
      <p:bldP spid="4203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1" name="Rectangle 4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271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Graph of Moving Average</a:t>
            </a:r>
          </a:p>
        </p:txBody>
      </p:sp>
      <p:grpSp>
        <p:nvGrpSpPr>
          <p:cNvPr id="92206" name="Group 46"/>
          <p:cNvGrpSpPr>
            <a:grpSpLocks/>
          </p:cNvGrpSpPr>
          <p:nvPr/>
        </p:nvGrpSpPr>
        <p:grpSpPr bwMode="auto">
          <a:xfrm>
            <a:off x="822325" y="2263775"/>
            <a:ext cx="6581775" cy="3995738"/>
            <a:chOff x="638" y="1426"/>
            <a:chExt cx="4146" cy="2517"/>
          </a:xfrm>
        </p:grpSpPr>
        <p:sp>
          <p:nvSpPr>
            <p:cNvPr id="92203" name="Rectangle 43"/>
            <p:cNvSpPr>
              <a:spLocks noChangeArrowheads="1"/>
            </p:cNvSpPr>
            <p:nvPr/>
          </p:nvSpPr>
          <p:spPr bwMode="auto">
            <a:xfrm>
              <a:off x="1070" y="3453"/>
              <a:ext cx="3704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5000"/>
                </a:lnSpc>
                <a:tabLst>
                  <a:tab pos="381000" algn="ctr"/>
                  <a:tab pos="863600" algn="ctr"/>
                  <a:tab pos="1333500" algn="ctr"/>
                  <a:tab pos="1816100" algn="ctr"/>
                  <a:tab pos="2286000" algn="ctr"/>
                  <a:tab pos="2768600" algn="ctr"/>
                  <a:tab pos="3238500" algn="ctr"/>
                  <a:tab pos="3721100" algn="ctr"/>
                  <a:tab pos="4191000" algn="ctr"/>
                  <a:tab pos="4673600" algn="ctr"/>
                  <a:tab pos="5143500" algn="ctr"/>
                  <a:tab pos="5613400" algn="ctr"/>
                </a:tabLst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</a:t>
              </a:r>
              <a:r>
                <a:rPr lang="en-US" sz="1800">
                  <a:effectLst/>
                </a:rPr>
                <a:t>|	|	|	|	|	|	|	|	|	|	|	|</a:t>
              </a:r>
            </a:p>
            <a:p>
              <a:pPr>
                <a:lnSpc>
                  <a:spcPct val="125000"/>
                </a:lnSpc>
                <a:tabLst>
                  <a:tab pos="381000" algn="ctr"/>
                  <a:tab pos="863600" algn="ctr"/>
                  <a:tab pos="1333500" algn="ctr"/>
                  <a:tab pos="1816100" algn="ctr"/>
                  <a:tab pos="2286000" algn="ctr"/>
                  <a:tab pos="2768600" algn="ctr"/>
                  <a:tab pos="3238500" algn="ctr"/>
                  <a:tab pos="3721100" algn="ctr"/>
                  <a:tab pos="4191000" algn="ctr"/>
                  <a:tab pos="4673600" algn="ctr"/>
                  <a:tab pos="5143500" algn="ctr"/>
                  <a:tab pos="5613400" algn="ctr"/>
                </a:tabLst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J	F	M	A	M	J	J	A	S	O	N	D</a:t>
              </a:r>
            </a:p>
          </p:txBody>
        </p:sp>
        <p:sp>
          <p:nvSpPr>
            <p:cNvPr id="92202" name="Freeform 42"/>
            <p:cNvSpPr>
              <a:spLocks/>
            </p:cNvSpPr>
            <p:nvPr/>
          </p:nvSpPr>
          <p:spPr bwMode="auto">
            <a:xfrm>
              <a:off x="1192" y="1456"/>
              <a:ext cx="3592" cy="2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24"/>
                </a:cxn>
                <a:cxn ang="0">
                  <a:pos x="3592" y="2224"/>
                </a:cxn>
              </a:cxnLst>
              <a:rect l="0" t="0" r="r" b="b"/>
              <a:pathLst>
                <a:path w="3592" h="2224">
                  <a:moveTo>
                    <a:pt x="0" y="0"/>
                  </a:moveTo>
                  <a:lnTo>
                    <a:pt x="0" y="2224"/>
                  </a:lnTo>
                  <a:lnTo>
                    <a:pt x="3592" y="2224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04" name="Rectangle 44"/>
            <p:cNvSpPr>
              <a:spLocks noChangeArrowheads="1"/>
            </p:cNvSpPr>
            <p:nvPr/>
          </p:nvSpPr>
          <p:spPr bwMode="auto">
            <a:xfrm rot="-5400000">
              <a:off x="312" y="2388"/>
              <a:ext cx="8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Shed Sales</a:t>
              </a:r>
            </a:p>
          </p:txBody>
        </p:sp>
        <p:sp>
          <p:nvSpPr>
            <p:cNvPr id="92205" name="Rectangle 45"/>
            <p:cNvSpPr>
              <a:spLocks noChangeArrowheads="1"/>
            </p:cNvSpPr>
            <p:nvPr/>
          </p:nvSpPr>
          <p:spPr bwMode="auto">
            <a:xfrm>
              <a:off x="886" y="1426"/>
              <a:ext cx="436" cy="2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30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28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26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24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22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20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18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16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14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12  </a:t>
              </a:r>
              <a:r>
                <a:rPr lang="en-US" sz="1800">
                  <a:effectLst/>
                </a:rPr>
                <a:t>–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110000"/>
                </a:lnSpc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10  </a:t>
              </a:r>
              <a:r>
                <a:rPr lang="en-US" sz="1800">
                  <a:effectLst/>
                </a:rPr>
                <a:t>–</a:t>
              </a:r>
            </a:p>
          </p:txBody>
        </p:sp>
      </p:grpSp>
      <p:sp>
        <p:nvSpPr>
          <p:cNvPr id="92232" name="Freeform 72"/>
          <p:cNvSpPr>
            <a:spLocks/>
          </p:cNvSpPr>
          <p:nvPr/>
        </p:nvSpPr>
        <p:spPr bwMode="auto">
          <a:xfrm>
            <a:off x="1981200" y="2489200"/>
            <a:ext cx="5232400" cy="3009900"/>
          </a:xfrm>
          <a:custGeom>
            <a:avLst/>
            <a:gdLst/>
            <a:ahLst/>
            <a:cxnLst>
              <a:cxn ang="0">
                <a:pos x="0" y="1896"/>
              </a:cxn>
              <a:cxn ang="0">
                <a:pos x="296" y="1704"/>
              </a:cxn>
              <a:cxn ang="0">
                <a:pos x="600" y="1616"/>
              </a:cxn>
              <a:cxn ang="0">
                <a:pos x="896" y="1328"/>
              </a:cxn>
              <a:cxn ang="0">
                <a:pos x="1200" y="1048"/>
              </a:cxn>
              <a:cxn ang="0">
                <a:pos x="1496" y="672"/>
              </a:cxn>
              <a:cxn ang="0">
                <a:pos x="1808" y="368"/>
              </a:cxn>
              <a:cxn ang="0">
                <a:pos x="2096" y="0"/>
              </a:cxn>
              <a:cxn ang="0">
                <a:pos x="2400" y="192"/>
              </a:cxn>
              <a:cxn ang="0">
                <a:pos x="2696" y="1136"/>
              </a:cxn>
              <a:cxn ang="0">
                <a:pos x="3000" y="1328"/>
              </a:cxn>
              <a:cxn ang="0">
                <a:pos x="3296" y="1520"/>
              </a:cxn>
            </a:cxnLst>
            <a:rect l="0" t="0" r="r" b="b"/>
            <a:pathLst>
              <a:path w="3296" h="1896">
                <a:moveTo>
                  <a:pt x="0" y="1896"/>
                </a:moveTo>
                <a:lnTo>
                  <a:pt x="296" y="1704"/>
                </a:lnTo>
                <a:lnTo>
                  <a:pt x="600" y="1616"/>
                </a:lnTo>
                <a:lnTo>
                  <a:pt x="896" y="1328"/>
                </a:lnTo>
                <a:lnTo>
                  <a:pt x="1200" y="1048"/>
                </a:lnTo>
                <a:lnTo>
                  <a:pt x="1496" y="672"/>
                </a:lnTo>
                <a:lnTo>
                  <a:pt x="1808" y="368"/>
                </a:lnTo>
                <a:lnTo>
                  <a:pt x="2096" y="0"/>
                </a:lnTo>
                <a:lnTo>
                  <a:pt x="2400" y="192"/>
                </a:lnTo>
                <a:lnTo>
                  <a:pt x="2696" y="1136"/>
                </a:lnTo>
                <a:lnTo>
                  <a:pt x="3000" y="1328"/>
                </a:lnTo>
                <a:lnTo>
                  <a:pt x="3296" y="1520"/>
                </a:lnTo>
              </a:path>
            </a:pathLst>
          </a:custGeom>
          <a:noFill/>
          <a:ln w="1016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3" name="Freeform 73"/>
          <p:cNvSpPr>
            <a:spLocks/>
          </p:cNvSpPr>
          <p:nvPr/>
        </p:nvSpPr>
        <p:spPr bwMode="auto">
          <a:xfrm>
            <a:off x="3403600" y="2781300"/>
            <a:ext cx="3810000" cy="2501900"/>
          </a:xfrm>
          <a:custGeom>
            <a:avLst/>
            <a:gdLst/>
            <a:ahLst/>
            <a:cxnLst>
              <a:cxn ang="0">
                <a:pos x="0" y="1576"/>
              </a:cxn>
              <a:cxn ang="0">
                <a:pos x="304" y="1376"/>
              </a:cxn>
              <a:cxn ang="0">
                <a:pos x="600" y="1144"/>
              </a:cxn>
              <a:cxn ang="0">
                <a:pos x="904" y="824"/>
              </a:cxn>
              <a:cxn ang="0">
                <a:pos x="1200" y="504"/>
              </a:cxn>
              <a:cxn ang="0">
                <a:pos x="1504" y="144"/>
              </a:cxn>
              <a:cxn ang="0">
                <a:pos x="1800" y="0"/>
              </a:cxn>
              <a:cxn ang="0">
                <a:pos x="2104" y="248"/>
              </a:cxn>
              <a:cxn ang="0">
                <a:pos x="2400" y="688"/>
              </a:cxn>
            </a:cxnLst>
            <a:rect l="0" t="0" r="r" b="b"/>
            <a:pathLst>
              <a:path w="2400" h="1576">
                <a:moveTo>
                  <a:pt x="0" y="1576"/>
                </a:moveTo>
                <a:lnTo>
                  <a:pt x="304" y="1376"/>
                </a:lnTo>
                <a:lnTo>
                  <a:pt x="600" y="1144"/>
                </a:lnTo>
                <a:lnTo>
                  <a:pt x="904" y="824"/>
                </a:lnTo>
                <a:lnTo>
                  <a:pt x="1200" y="504"/>
                </a:lnTo>
                <a:lnTo>
                  <a:pt x="1504" y="144"/>
                </a:lnTo>
                <a:lnTo>
                  <a:pt x="1800" y="0"/>
                </a:lnTo>
                <a:lnTo>
                  <a:pt x="2104" y="248"/>
                </a:lnTo>
                <a:lnTo>
                  <a:pt x="2400" y="688"/>
                </a:lnTo>
              </a:path>
            </a:pathLst>
          </a:custGeom>
          <a:noFill/>
          <a:ln w="1016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39" name="Group 79"/>
          <p:cNvGrpSpPr>
            <a:grpSpLocks/>
          </p:cNvGrpSpPr>
          <p:nvPr/>
        </p:nvGrpSpPr>
        <p:grpSpPr bwMode="auto">
          <a:xfrm>
            <a:off x="2765425" y="2770188"/>
            <a:ext cx="1450975" cy="1154112"/>
            <a:chOff x="1862" y="1745"/>
            <a:chExt cx="914" cy="727"/>
          </a:xfrm>
        </p:grpSpPr>
        <p:sp>
          <p:nvSpPr>
            <p:cNvPr id="92234" name="Rectangle 74"/>
            <p:cNvSpPr>
              <a:spLocks noChangeArrowheads="1"/>
            </p:cNvSpPr>
            <p:nvPr/>
          </p:nvSpPr>
          <p:spPr bwMode="auto">
            <a:xfrm>
              <a:off x="1862" y="1745"/>
              <a:ext cx="914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Actual Sales</a:t>
              </a:r>
            </a:p>
          </p:txBody>
        </p:sp>
        <p:sp>
          <p:nvSpPr>
            <p:cNvPr id="92236" name="Line 76"/>
            <p:cNvSpPr>
              <a:spLocks noChangeShapeType="1"/>
            </p:cNvSpPr>
            <p:nvPr/>
          </p:nvSpPr>
          <p:spPr bwMode="auto">
            <a:xfrm>
              <a:off x="2336" y="2160"/>
              <a:ext cx="264" cy="3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238" name="Group 78"/>
          <p:cNvGrpSpPr>
            <a:grpSpLocks/>
          </p:cNvGrpSpPr>
          <p:nvPr/>
        </p:nvGrpSpPr>
        <p:grpSpPr bwMode="auto">
          <a:xfrm>
            <a:off x="6384925" y="1804988"/>
            <a:ext cx="1758950" cy="1458912"/>
            <a:chOff x="4142" y="1137"/>
            <a:chExt cx="1108" cy="919"/>
          </a:xfrm>
        </p:grpSpPr>
        <p:sp>
          <p:nvSpPr>
            <p:cNvPr id="92235" name="Rectangle 75"/>
            <p:cNvSpPr>
              <a:spLocks noChangeArrowheads="1"/>
            </p:cNvSpPr>
            <p:nvPr/>
          </p:nvSpPr>
          <p:spPr bwMode="auto">
            <a:xfrm>
              <a:off x="4142" y="1137"/>
              <a:ext cx="1108" cy="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Moving Average Forecast</a:t>
              </a:r>
            </a:p>
          </p:txBody>
        </p:sp>
        <p:sp>
          <p:nvSpPr>
            <p:cNvPr id="92237" name="Line 77"/>
            <p:cNvSpPr>
              <a:spLocks noChangeShapeType="1"/>
            </p:cNvSpPr>
            <p:nvPr/>
          </p:nvSpPr>
          <p:spPr bwMode="auto">
            <a:xfrm flipH="1">
              <a:off x="4520" y="1768"/>
              <a:ext cx="168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9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2" grpId="0" animBg="1"/>
      <p:bldP spid="922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636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 anchorCtr="1"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Impact of Different </a:t>
            </a:r>
            <a:r>
              <a:rPr lang="en-US" i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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1469" name="Freeform 157"/>
          <p:cNvSpPr>
            <a:spLocks/>
          </p:cNvSpPr>
          <p:nvPr/>
        </p:nvSpPr>
        <p:spPr bwMode="auto">
          <a:xfrm>
            <a:off x="1917700" y="3035300"/>
            <a:ext cx="5359400" cy="1905000"/>
          </a:xfrm>
          <a:custGeom>
            <a:avLst/>
            <a:gdLst/>
            <a:ahLst/>
            <a:cxnLst>
              <a:cxn ang="0">
                <a:pos x="0" y="640"/>
              </a:cxn>
              <a:cxn ang="0">
                <a:pos x="480" y="960"/>
              </a:cxn>
              <a:cxn ang="0">
                <a:pos x="968" y="1200"/>
              </a:cxn>
              <a:cxn ang="0">
                <a:pos x="1448" y="776"/>
              </a:cxn>
              <a:cxn ang="0">
                <a:pos x="1928" y="408"/>
              </a:cxn>
              <a:cxn ang="0">
                <a:pos x="2408" y="0"/>
              </a:cxn>
              <a:cxn ang="0">
                <a:pos x="2896" y="632"/>
              </a:cxn>
              <a:cxn ang="0">
                <a:pos x="3376" y="592"/>
              </a:cxn>
            </a:cxnLst>
            <a:rect l="0" t="0" r="r" b="b"/>
            <a:pathLst>
              <a:path w="3376" h="1200">
                <a:moveTo>
                  <a:pt x="0" y="640"/>
                </a:moveTo>
                <a:lnTo>
                  <a:pt x="480" y="960"/>
                </a:lnTo>
                <a:lnTo>
                  <a:pt x="968" y="1200"/>
                </a:lnTo>
                <a:lnTo>
                  <a:pt x="1448" y="776"/>
                </a:lnTo>
                <a:lnTo>
                  <a:pt x="1928" y="408"/>
                </a:lnTo>
                <a:lnTo>
                  <a:pt x="2408" y="0"/>
                </a:lnTo>
                <a:lnTo>
                  <a:pt x="2896" y="632"/>
                </a:lnTo>
                <a:lnTo>
                  <a:pt x="3376" y="592"/>
                </a:lnTo>
              </a:path>
            </a:pathLst>
          </a:custGeom>
          <a:noFill/>
          <a:ln w="1016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70" name="Freeform 158"/>
          <p:cNvSpPr>
            <a:spLocks/>
          </p:cNvSpPr>
          <p:nvPr/>
        </p:nvSpPr>
        <p:spPr bwMode="auto">
          <a:xfrm>
            <a:off x="1917700" y="3492500"/>
            <a:ext cx="6108700" cy="1155700"/>
          </a:xfrm>
          <a:custGeom>
            <a:avLst/>
            <a:gdLst/>
            <a:ahLst/>
            <a:cxnLst>
              <a:cxn ang="0">
                <a:pos x="0" y="488"/>
              </a:cxn>
              <a:cxn ang="0">
                <a:pos x="488" y="416"/>
              </a:cxn>
              <a:cxn ang="0">
                <a:pos x="960" y="552"/>
              </a:cxn>
              <a:cxn ang="0">
                <a:pos x="1456" y="728"/>
              </a:cxn>
              <a:cxn ang="0">
                <a:pos x="1928" y="600"/>
              </a:cxn>
              <a:cxn ang="0">
                <a:pos x="2400" y="360"/>
              </a:cxn>
              <a:cxn ang="0">
                <a:pos x="2888" y="0"/>
              </a:cxn>
              <a:cxn ang="0">
                <a:pos x="3368" y="168"/>
              </a:cxn>
              <a:cxn ang="0">
                <a:pos x="3848" y="240"/>
              </a:cxn>
            </a:cxnLst>
            <a:rect l="0" t="0" r="r" b="b"/>
            <a:pathLst>
              <a:path w="3848" h="728">
                <a:moveTo>
                  <a:pt x="0" y="488"/>
                </a:moveTo>
                <a:lnTo>
                  <a:pt x="488" y="416"/>
                </a:lnTo>
                <a:lnTo>
                  <a:pt x="960" y="552"/>
                </a:lnTo>
                <a:lnTo>
                  <a:pt x="1456" y="728"/>
                </a:lnTo>
                <a:lnTo>
                  <a:pt x="1928" y="600"/>
                </a:lnTo>
                <a:lnTo>
                  <a:pt x="2400" y="360"/>
                </a:lnTo>
                <a:lnTo>
                  <a:pt x="2888" y="0"/>
                </a:lnTo>
                <a:lnTo>
                  <a:pt x="3368" y="168"/>
                </a:lnTo>
                <a:lnTo>
                  <a:pt x="3848" y="240"/>
                </a:lnTo>
              </a:path>
            </a:pathLst>
          </a:custGeom>
          <a:noFill/>
          <a:ln w="1016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71" name="Freeform 159"/>
          <p:cNvSpPr>
            <a:spLocks/>
          </p:cNvSpPr>
          <p:nvPr/>
        </p:nvSpPr>
        <p:spPr bwMode="auto">
          <a:xfrm>
            <a:off x="1917700" y="4064000"/>
            <a:ext cx="6121400" cy="304800"/>
          </a:xfrm>
          <a:custGeom>
            <a:avLst/>
            <a:gdLst/>
            <a:ahLst/>
            <a:cxnLst>
              <a:cxn ang="0">
                <a:pos x="0" y="136"/>
              </a:cxn>
              <a:cxn ang="0">
                <a:pos x="488" y="128"/>
              </a:cxn>
              <a:cxn ang="0">
                <a:pos x="976" y="120"/>
              </a:cxn>
              <a:cxn ang="0">
                <a:pos x="1464" y="192"/>
              </a:cxn>
              <a:cxn ang="0">
                <a:pos x="1928" y="192"/>
              </a:cxn>
              <a:cxn ang="0">
                <a:pos x="2416" y="128"/>
              </a:cxn>
              <a:cxn ang="0">
                <a:pos x="2904" y="48"/>
              </a:cxn>
              <a:cxn ang="0">
                <a:pos x="3376" y="64"/>
              </a:cxn>
              <a:cxn ang="0">
                <a:pos x="3856" y="0"/>
              </a:cxn>
            </a:cxnLst>
            <a:rect l="0" t="0" r="r" b="b"/>
            <a:pathLst>
              <a:path w="3856" h="192">
                <a:moveTo>
                  <a:pt x="0" y="136"/>
                </a:moveTo>
                <a:lnTo>
                  <a:pt x="488" y="128"/>
                </a:lnTo>
                <a:lnTo>
                  <a:pt x="976" y="120"/>
                </a:lnTo>
                <a:lnTo>
                  <a:pt x="1464" y="192"/>
                </a:lnTo>
                <a:lnTo>
                  <a:pt x="1928" y="192"/>
                </a:lnTo>
                <a:lnTo>
                  <a:pt x="2416" y="128"/>
                </a:lnTo>
                <a:lnTo>
                  <a:pt x="2904" y="48"/>
                </a:lnTo>
                <a:lnTo>
                  <a:pt x="3376" y="64"/>
                </a:lnTo>
                <a:lnTo>
                  <a:pt x="3856" y="0"/>
                </a:lnTo>
              </a:path>
            </a:pathLst>
          </a:custGeom>
          <a:noFill/>
          <a:ln w="101600" cmpd="sng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85" name="Group 173"/>
          <p:cNvGrpSpPr>
            <a:grpSpLocks/>
          </p:cNvGrpSpPr>
          <p:nvPr/>
        </p:nvGrpSpPr>
        <p:grpSpPr bwMode="auto">
          <a:xfrm>
            <a:off x="479425" y="1285875"/>
            <a:ext cx="7864475" cy="4938713"/>
            <a:chOff x="302" y="810"/>
            <a:chExt cx="4954" cy="3111"/>
          </a:xfrm>
        </p:grpSpPr>
        <p:sp>
          <p:nvSpPr>
            <p:cNvPr id="141468" name="Rectangle 156"/>
            <p:cNvSpPr>
              <a:spLocks noChangeArrowheads="1"/>
            </p:cNvSpPr>
            <p:nvPr/>
          </p:nvSpPr>
          <p:spPr bwMode="auto">
            <a:xfrm>
              <a:off x="568" y="810"/>
              <a:ext cx="560" cy="2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lnSpc>
                  <a:spcPct val="350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225  </a:t>
              </a:r>
              <a:r>
                <a:rPr lang="en-US" sz="2000">
                  <a:effectLst/>
                </a:rPr>
                <a:t>–</a:t>
              </a:r>
              <a:endParaRPr lang="en-US" sz="20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350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200  </a:t>
              </a:r>
              <a:r>
                <a:rPr lang="en-US" sz="2000">
                  <a:effectLst/>
                </a:rPr>
                <a:t>–</a:t>
              </a:r>
              <a:endParaRPr lang="en-US" sz="20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r">
                <a:lnSpc>
                  <a:spcPct val="350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175  </a:t>
              </a:r>
              <a:r>
                <a:rPr lang="en-US" sz="2000">
                  <a:effectLst/>
                </a:rPr>
                <a:t>–</a:t>
              </a:r>
            </a:p>
            <a:p>
              <a:pPr algn="r">
                <a:lnSpc>
                  <a:spcPct val="350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150  </a:t>
              </a:r>
              <a:r>
                <a:rPr lang="en-US" sz="2000">
                  <a:effectLst/>
                </a:rPr>
                <a:t>–</a:t>
              </a:r>
            </a:p>
          </p:txBody>
        </p:sp>
        <p:sp>
          <p:nvSpPr>
            <p:cNvPr id="141472" name="Freeform 160"/>
            <p:cNvSpPr>
              <a:spLocks/>
            </p:cNvSpPr>
            <p:nvPr/>
          </p:nvSpPr>
          <p:spPr bwMode="auto">
            <a:xfrm>
              <a:off x="968" y="1224"/>
              <a:ext cx="4288" cy="21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28"/>
                </a:cxn>
                <a:cxn ang="0">
                  <a:pos x="4288" y="2128"/>
                </a:cxn>
              </a:cxnLst>
              <a:rect l="0" t="0" r="r" b="b"/>
              <a:pathLst>
                <a:path w="4288" h="2128">
                  <a:moveTo>
                    <a:pt x="0" y="0"/>
                  </a:moveTo>
                  <a:lnTo>
                    <a:pt x="0" y="2128"/>
                  </a:lnTo>
                  <a:lnTo>
                    <a:pt x="4288" y="212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3" name="Rectangle 161"/>
            <p:cNvSpPr>
              <a:spLocks noChangeArrowheads="1"/>
            </p:cNvSpPr>
            <p:nvPr/>
          </p:nvSpPr>
          <p:spPr bwMode="auto">
            <a:xfrm>
              <a:off x="1022" y="3105"/>
              <a:ext cx="4076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5000"/>
                </a:lnSpc>
                <a:tabLst>
                  <a:tab pos="190500" algn="dec"/>
                  <a:tab pos="952500" algn="dec"/>
                  <a:tab pos="1714500" algn="dec"/>
                  <a:tab pos="2476500" algn="dec"/>
                  <a:tab pos="3238500" algn="dec"/>
                  <a:tab pos="4000500" algn="dec"/>
                  <a:tab pos="4762500" algn="dec"/>
                  <a:tab pos="5524500" algn="dec"/>
                  <a:tab pos="6286500" algn="dec"/>
                </a:tabLst>
              </a:pPr>
              <a:r>
                <a:rPr lang="en-US" sz="2000">
                  <a:effectLst/>
                </a:rPr>
                <a:t>	|	|	|	|	|	|	|	|	|</a:t>
              </a:r>
            </a:p>
            <a:p>
              <a:pPr>
                <a:lnSpc>
                  <a:spcPct val="125000"/>
                </a:lnSpc>
                <a:tabLst>
                  <a:tab pos="190500" algn="dec"/>
                  <a:tab pos="952500" algn="dec"/>
                  <a:tab pos="1714500" algn="dec"/>
                  <a:tab pos="2476500" algn="dec"/>
                  <a:tab pos="3238500" algn="dec"/>
                  <a:tab pos="4000500" algn="dec"/>
                  <a:tab pos="4762500" algn="dec"/>
                  <a:tab pos="5524500" algn="dec"/>
                  <a:tab pos="6286500" algn="dec"/>
                </a:tabLst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1	2	3	4	5	6	7	8	9</a:t>
              </a:r>
            </a:p>
          </p:txBody>
        </p:sp>
        <p:sp>
          <p:nvSpPr>
            <p:cNvPr id="141474" name="Rectangle 162"/>
            <p:cNvSpPr>
              <a:spLocks noChangeArrowheads="1"/>
            </p:cNvSpPr>
            <p:nvPr/>
          </p:nvSpPr>
          <p:spPr bwMode="auto">
            <a:xfrm>
              <a:off x="2734" y="3671"/>
              <a:ext cx="6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Quarter</a:t>
              </a:r>
            </a:p>
          </p:txBody>
        </p:sp>
        <p:sp>
          <p:nvSpPr>
            <p:cNvPr id="141475" name="Rectangle 163"/>
            <p:cNvSpPr>
              <a:spLocks noChangeArrowheads="1"/>
            </p:cNvSpPr>
            <p:nvPr/>
          </p:nvSpPr>
          <p:spPr bwMode="auto">
            <a:xfrm rot="-5400000">
              <a:off x="53" y="2189"/>
              <a:ext cx="7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Demand</a:t>
              </a:r>
            </a:p>
          </p:txBody>
        </p:sp>
      </p:grpSp>
      <p:grpSp>
        <p:nvGrpSpPr>
          <p:cNvPr id="141484" name="Group 172"/>
          <p:cNvGrpSpPr>
            <a:grpSpLocks/>
          </p:cNvGrpSpPr>
          <p:nvPr/>
        </p:nvGrpSpPr>
        <p:grpSpPr bwMode="auto">
          <a:xfrm>
            <a:off x="6270625" y="4254500"/>
            <a:ext cx="976313" cy="796925"/>
            <a:chOff x="3950" y="2680"/>
            <a:chExt cx="615" cy="502"/>
          </a:xfrm>
        </p:grpSpPr>
        <p:sp>
          <p:nvSpPr>
            <p:cNvPr id="141477" name="Rectangle 165"/>
            <p:cNvSpPr>
              <a:spLocks noChangeArrowheads="1"/>
            </p:cNvSpPr>
            <p:nvPr/>
          </p:nvSpPr>
          <p:spPr bwMode="auto">
            <a:xfrm>
              <a:off x="3950" y="2894"/>
              <a:ext cx="6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.1</a:t>
              </a:r>
            </a:p>
          </p:txBody>
        </p:sp>
        <p:sp>
          <p:nvSpPr>
            <p:cNvPr id="141479" name="Line 167"/>
            <p:cNvSpPr>
              <a:spLocks noChangeShapeType="1"/>
            </p:cNvSpPr>
            <p:nvPr/>
          </p:nvSpPr>
          <p:spPr bwMode="auto">
            <a:xfrm>
              <a:off x="4064" y="2680"/>
              <a:ext cx="128" cy="2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83" name="Group 171"/>
          <p:cNvGrpSpPr>
            <a:grpSpLocks/>
          </p:cNvGrpSpPr>
          <p:nvPr/>
        </p:nvGrpSpPr>
        <p:grpSpPr bwMode="auto">
          <a:xfrm>
            <a:off x="3451225" y="2549525"/>
            <a:ext cx="1428750" cy="1235075"/>
            <a:chOff x="2174" y="1606"/>
            <a:chExt cx="900" cy="778"/>
          </a:xfrm>
        </p:grpSpPr>
        <p:sp>
          <p:nvSpPr>
            <p:cNvPr id="141476" name="Rectangle 164"/>
            <p:cNvSpPr>
              <a:spLocks noChangeArrowheads="1"/>
            </p:cNvSpPr>
            <p:nvPr/>
          </p:nvSpPr>
          <p:spPr bwMode="auto">
            <a:xfrm>
              <a:off x="2174" y="1606"/>
              <a:ext cx="900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Actual demand</a:t>
              </a:r>
            </a:p>
          </p:txBody>
        </p:sp>
        <p:sp>
          <p:nvSpPr>
            <p:cNvPr id="141480" name="Line 168"/>
            <p:cNvSpPr>
              <a:spLocks noChangeShapeType="1"/>
            </p:cNvSpPr>
            <p:nvPr/>
          </p:nvSpPr>
          <p:spPr bwMode="auto">
            <a:xfrm flipH="1" flipV="1">
              <a:off x="2640" y="2064"/>
              <a:ext cx="296" cy="3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82" name="Group 170"/>
          <p:cNvGrpSpPr>
            <a:grpSpLocks/>
          </p:cNvGrpSpPr>
          <p:nvPr/>
        </p:nvGrpSpPr>
        <p:grpSpPr bwMode="auto">
          <a:xfrm>
            <a:off x="6651625" y="2562225"/>
            <a:ext cx="976313" cy="981075"/>
            <a:chOff x="4190" y="1614"/>
            <a:chExt cx="615" cy="618"/>
          </a:xfrm>
        </p:grpSpPr>
        <p:sp>
          <p:nvSpPr>
            <p:cNvPr id="141478" name="Rectangle 166"/>
            <p:cNvSpPr>
              <a:spLocks noChangeArrowheads="1"/>
            </p:cNvSpPr>
            <p:nvPr/>
          </p:nvSpPr>
          <p:spPr bwMode="auto">
            <a:xfrm>
              <a:off x="4190" y="1614"/>
              <a:ext cx="6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.5</a:t>
              </a:r>
            </a:p>
          </p:txBody>
        </p:sp>
        <p:sp>
          <p:nvSpPr>
            <p:cNvPr id="141481" name="Line 169"/>
            <p:cNvSpPr>
              <a:spLocks noChangeShapeType="1"/>
            </p:cNvSpPr>
            <p:nvPr/>
          </p:nvSpPr>
          <p:spPr bwMode="auto">
            <a:xfrm flipV="1">
              <a:off x="4416" y="1856"/>
              <a:ext cx="40" cy="3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69" grpId="0" animBg="1"/>
      <p:bldP spid="141470" grpId="0" animBg="1"/>
      <p:bldP spid="1414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6100"/>
            <a:ext cx="7772400" cy="9398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Least Squares Method</a:t>
            </a:r>
          </a:p>
        </p:txBody>
      </p:sp>
      <p:sp>
        <p:nvSpPr>
          <p:cNvPr id="152581" name="Line 5"/>
          <p:cNvSpPr>
            <a:spLocks noChangeShapeType="1"/>
          </p:cNvSpPr>
          <p:nvPr/>
        </p:nvSpPr>
        <p:spPr bwMode="auto">
          <a:xfrm flipV="1">
            <a:off x="2332038" y="2209800"/>
            <a:ext cx="4889500" cy="3217863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2667" name="Group 91"/>
          <p:cNvGrpSpPr>
            <a:grpSpLocks/>
          </p:cNvGrpSpPr>
          <p:nvPr/>
        </p:nvGrpSpPr>
        <p:grpSpPr bwMode="auto">
          <a:xfrm>
            <a:off x="1016000" y="1866900"/>
            <a:ext cx="6794500" cy="4530725"/>
            <a:chOff x="536" y="1144"/>
            <a:chExt cx="4280" cy="2854"/>
          </a:xfrm>
        </p:grpSpPr>
        <p:sp>
          <p:nvSpPr>
            <p:cNvPr id="152608" name="Text Box 32"/>
            <p:cNvSpPr txBox="1">
              <a:spLocks noChangeArrowheads="1"/>
            </p:cNvSpPr>
            <p:nvPr/>
          </p:nvSpPr>
          <p:spPr bwMode="auto">
            <a:xfrm>
              <a:off x="2363" y="3744"/>
              <a:ext cx="1032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Time period</a:t>
              </a:r>
            </a:p>
          </p:txBody>
        </p:sp>
        <p:sp>
          <p:nvSpPr>
            <p:cNvPr id="152609" name="Text Box 33"/>
            <p:cNvSpPr txBox="1">
              <a:spLocks noChangeArrowheads="1"/>
            </p:cNvSpPr>
            <p:nvPr/>
          </p:nvSpPr>
          <p:spPr bwMode="auto">
            <a:xfrm rot="-5400000">
              <a:off x="-525" y="2206"/>
              <a:ext cx="2375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2000" i="0">
                  <a:effectLst/>
                </a:rPr>
                <a:t>Values of Dependent Variable</a:t>
              </a:r>
            </a:p>
          </p:txBody>
        </p:sp>
        <p:sp>
          <p:nvSpPr>
            <p:cNvPr id="152623" name="Freeform 47"/>
            <p:cNvSpPr>
              <a:spLocks/>
            </p:cNvSpPr>
            <p:nvPr/>
          </p:nvSpPr>
          <p:spPr bwMode="auto">
            <a:xfrm>
              <a:off x="864" y="1144"/>
              <a:ext cx="3952" cy="25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52"/>
                </a:cxn>
                <a:cxn ang="0">
                  <a:pos x="3728" y="2552"/>
                </a:cxn>
              </a:cxnLst>
              <a:rect l="0" t="0" r="r" b="b"/>
              <a:pathLst>
                <a:path w="3728" h="2552">
                  <a:moveTo>
                    <a:pt x="0" y="0"/>
                  </a:moveTo>
                  <a:lnTo>
                    <a:pt x="0" y="2552"/>
                  </a:lnTo>
                  <a:lnTo>
                    <a:pt x="3728" y="2552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2635" name="Group 59"/>
          <p:cNvGrpSpPr>
            <a:grpSpLocks/>
          </p:cNvGrpSpPr>
          <p:nvPr/>
        </p:nvGrpSpPr>
        <p:grpSpPr bwMode="auto">
          <a:xfrm>
            <a:off x="2692400" y="1981200"/>
            <a:ext cx="4305300" cy="3581400"/>
            <a:chOff x="1392" y="1216"/>
            <a:chExt cx="2712" cy="2256"/>
          </a:xfrm>
        </p:grpSpPr>
        <p:sp>
          <p:nvSpPr>
            <p:cNvPr id="152625" name="AutoShape 49"/>
            <p:cNvSpPr>
              <a:spLocks noChangeArrowheads="1"/>
            </p:cNvSpPr>
            <p:nvPr/>
          </p:nvSpPr>
          <p:spPr bwMode="auto">
            <a:xfrm>
              <a:off x="3936" y="1216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6" name="AutoShape 50"/>
            <p:cNvSpPr>
              <a:spLocks noChangeArrowheads="1"/>
            </p:cNvSpPr>
            <p:nvPr/>
          </p:nvSpPr>
          <p:spPr bwMode="auto">
            <a:xfrm>
              <a:off x="1392" y="2712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7" name="AutoShape 51"/>
            <p:cNvSpPr>
              <a:spLocks noChangeArrowheads="1"/>
            </p:cNvSpPr>
            <p:nvPr/>
          </p:nvSpPr>
          <p:spPr bwMode="auto">
            <a:xfrm>
              <a:off x="1816" y="3312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8" name="AutoShape 52"/>
            <p:cNvSpPr>
              <a:spLocks noChangeArrowheads="1"/>
            </p:cNvSpPr>
            <p:nvPr/>
          </p:nvSpPr>
          <p:spPr bwMode="auto">
            <a:xfrm>
              <a:off x="2240" y="1848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9" name="AutoShape 53"/>
            <p:cNvSpPr>
              <a:spLocks noChangeArrowheads="1"/>
            </p:cNvSpPr>
            <p:nvPr/>
          </p:nvSpPr>
          <p:spPr bwMode="auto">
            <a:xfrm>
              <a:off x="2664" y="2784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30" name="AutoShape 54"/>
            <p:cNvSpPr>
              <a:spLocks noChangeArrowheads="1"/>
            </p:cNvSpPr>
            <p:nvPr/>
          </p:nvSpPr>
          <p:spPr bwMode="auto">
            <a:xfrm>
              <a:off x="3088" y="1696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31" name="AutoShape 55"/>
            <p:cNvSpPr>
              <a:spLocks noChangeArrowheads="1"/>
            </p:cNvSpPr>
            <p:nvPr/>
          </p:nvSpPr>
          <p:spPr bwMode="auto">
            <a:xfrm>
              <a:off x="3512" y="2056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636" name="Rectangle 60"/>
          <p:cNvSpPr>
            <a:spLocks noChangeArrowheads="1"/>
          </p:cNvSpPr>
          <p:nvPr/>
        </p:nvSpPr>
        <p:spPr bwMode="auto">
          <a:xfrm>
            <a:off x="7312025" y="6169025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0">
                <a:effectLst>
                  <a:outerShdw blurRad="38100" dist="38100" dir="2700000" algn="tl">
                    <a:srgbClr val="C0C0C0"/>
                  </a:outerShdw>
                </a:effectLst>
              </a:rPr>
              <a:t>Figure 4.4</a:t>
            </a:r>
          </a:p>
        </p:txBody>
      </p:sp>
      <p:grpSp>
        <p:nvGrpSpPr>
          <p:cNvPr id="152668" name="Group 92"/>
          <p:cNvGrpSpPr>
            <a:grpSpLocks/>
          </p:cNvGrpSpPr>
          <p:nvPr/>
        </p:nvGrpSpPr>
        <p:grpSpPr bwMode="auto">
          <a:xfrm>
            <a:off x="1524000" y="2141538"/>
            <a:ext cx="5943600" cy="3302000"/>
            <a:chOff x="960" y="1349"/>
            <a:chExt cx="3744" cy="2080"/>
          </a:xfrm>
        </p:grpSpPr>
        <p:grpSp>
          <p:nvGrpSpPr>
            <p:cNvPr id="152652" name="Group 76"/>
            <p:cNvGrpSpPr>
              <a:grpSpLocks/>
            </p:cNvGrpSpPr>
            <p:nvPr/>
          </p:nvGrpSpPr>
          <p:grpSpPr bwMode="auto">
            <a:xfrm>
              <a:off x="960" y="2840"/>
              <a:ext cx="725" cy="392"/>
              <a:chOff x="856" y="2808"/>
              <a:chExt cx="725" cy="392"/>
            </a:xfrm>
          </p:grpSpPr>
          <p:sp>
            <p:nvSpPr>
              <p:cNvPr id="152638" name="Text Box 62"/>
              <p:cNvSpPr txBox="1">
                <a:spLocks noChangeArrowheads="1"/>
              </p:cNvSpPr>
              <p:nvPr/>
            </p:nvSpPr>
            <p:spPr bwMode="auto">
              <a:xfrm>
                <a:off x="856" y="2900"/>
                <a:ext cx="668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00008" tIns="50004" rIns="100008" bIns="50004">
                <a:spAutoFit/>
              </a:bodyPr>
              <a:lstStyle/>
              <a:p>
                <a:pPr defTabSz="1000125"/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Deviation</a:t>
                </a:r>
                <a:r>
                  <a:rPr lang="en-US" sz="1400" i="0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  <a:endPara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643" name="AutoShape 67"/>
              <p:cNvSpPr>
                <a:spLocks/>
              </p:cNvSpPr>
              <p:nvPr/>
            </p:nvSpPr>
            <p:spPr bwMode="auto">
              <a:xfrm>
                <a:off x="1485" y="2808"/>
                <a:ext cx="96" cy="392"/>
              </a:xfrm>
              <a:prstGeom prst="leftBrace">
                <a:avLst>
                  <a:gd name="adj1" fmla="val 34028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655" name="Group 79"/>
            <p:cNvGrpSpPr>
              <a:grpSpLocks/>
            </p:cNvGrpSpPr>
            <p:nvPr/>
          </p:nvGrpSpPr>
          <p:grpSpPr bwMode="auto">
            <a:xfrm>
              <a:off x="2681" y="1826"/>
              <a:ext cx="721" cy="291"/>
              <a:chOff x="2577" y="1794"/>
              <a:chExt cx="721" cy="291"/>
            </a:xfrm>
          </p:grpSpPr>
          <p:sp>
            <p:nvSpPr>
              <p:cNvPr id="152606" name="Text Box 30"/>
              <p:cNvSpPr txBox="1">
                <a:spLocks noChangeArrowheads="1"/>
              </p:cNvSpPr>
              <p:nvPr/>
            </p:nvSpPr>
            <p:spPr bwMode="auto">
              <a:xfrm>
                <a:off x="2577" y="1839"/>
                <a:ext cx="668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00008" tIns="50004" rIns="100008" bIns="50004">
                <a:spAutoFit/>
              </a:bodyPr>
              <a:lstStyle/>
              <a:p>
                <a:pPr defTabSz="1000125"/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Deviation</a:t>
                </a:r>
                <a:r>
                  <a:rPr lang="en-US" sz="1400" i="0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</a:t>
                </a:r>
                <a:endPara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646" name="AutoShape 70"/>
              <p:cNvSpPr>
                <a:spLocks/>
              </p:cNvSpPr>
              <p:nvPr/>
            </p:nvSpPr>
            <p:spPr bwMode="auto">
              <a:xfrm>
                <a:off x="3202" y="1794"/>
                <a:ext cx="96" cy="291"/>
              </a:xfrm>
              <a:prstGeom prst="leftBrace">
                <a:avLst>
                  <a:gd name="adj1" fmla="val 25260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656" name="Group 80"/>
            <p:cNvGrpSpPr>
              <a:grpSpLocks/>
            </p:cNvGrpSpPr>
            <p:nvPr/>
          </p:nvGrpSpPr>
          <p:grpSpPr bwMode="auto">
            <a:xfrm>
              <a:off x="3517" y="1349"/>
              <a:ext cx="728" cy="203"/>
              <a:chOff x="3413" y="1317"/>
              <a:chExt cx="728" cy="203"/>
            </a:xfrm>
          </p:grpSpPr>
          <p:sp>
            <p:nvSpPr>
              <p:cNvPr id="152641" name="Text Box 65"/>
              <p:cNvSpPr txBox="1">
                <a:spLocks noChangeArrowheads="1"/>
              </p:cNvSpPr>
              <p:nvPr/>
            </p:nvSpPr>
            <p:spPr bwMode="auto">
              <a:xfrm>
                <a:off x="3413" y="1321"/>
                <a:ext cx="668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00008" tIns="50004" rIns="100008" bIns="50004">
                <a:spAutoFit/>
              </a:bodyPr>
              <a:lstStyle/>
              <a:p>
                <a:pPr defTabSz="1000125"/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Deviation</a:t>
                </a:r>
                <a:r>
                  <a:rPr lang="en-US" sz="1400" i="0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7</a:t>
                </a:r>
                <a:endPara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647" name="AutoShape 71"/>
              <p:cNvSpPr>
                <a:spLocks/>
              </p:cNvSpPr>
              <p:nvPr/>
            </p:nvSpPr>
            <p:spPr bwMode="auto">
              <a:xfrm>
                <a:off x="4045" y="1317"/>
                <a:ext cx="96" cy="203"/>
              </a:xfrm>
              <a:prstGeom prst="leftBrace">
                <a:avLst>
                  <a:gd name="adj1" fmla="val 17622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653" name="Group 77"/>
            <p:cNvGrpSpPr>
              <a:grpSpLocks/>
            </p:cNvGrpSpPr>
            <p:nvPr/>
          </p:nvGrpSpPr>
          <p:grpSpPr bwMode="auto">
            <a:xfrm>
              <a:off x="2296" y="2917"/>
              <a:ext cx="720" cy="512"/>
              <a:chOff x="2192" y="2885"/>
              <a:chExt cx="720" cy="512"/>
            </a:xfrm>
          </p:grpSpPr>
          <p:sp>
            <p:nvSpPr>
              <p:cNvPr id="152639" name="Text Box 63"/>
              <p:cNvSpPr txBox="1">
                <a:spLocks noChangeArrowheads="1"/>
              </p:cNvSpPr>
              <p:nvPr/>
            </p:nvSpPr>
            <p:spPr bwMode="auto">
              <a:xfrm>
                <a:off x="2244" y="3046"/>
                <a:ext cx="668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00008" tIns="50004" rIns="100008" bIns="50004">
                <a:spAutoFit/>
              </a:bodyPr>
              <a:lstStyle/>
              <a:p>
                <a:pPr defTabSz="1000125"/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Deviation</a:t>
                </a:r>
                <a:r>
                  <a:rPr lang="en-US" sz="1400" u="sng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endPara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648" name="AutoShape 72"/>
              <p:cNvSpPr>
                <a:spLocks/>
              </p:cNvSpPr>
              <p:nvPr/>
            </p:nvSpPr>
            <p:spPr bwMode="auto">
              <a:xfrm flipH="1">
                <a:off x="2192" y="2885"/>
                <a:ext cx="96" cy="512"/>
              </a:xfrm>
              <a:prstGeom prst="leftBrace">
                <a:avLst>
                  <a:gd name="adj1" fmla="val 44444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657" name="Group 81"/>
            <p:cNvGrpSpPr>
              <a:grpSpLocks/>
            </p:cNvGrpSpPr>
            <p:nvPr/>
          </p:nvGrpSpPr>
          <p:grpSpPr bwMode="auto">
            <a:xfrm>
              <a:off x="3979" y="1804"/>
              <a:ext cx="725" cy="376"/>
              <a:chOff x="3875" y="1772"/>
              <a:chExt cx="725" cy="376"/>
            </a:xfrm>
          </p:grpSpPr>
          <p:sp>
            <p:nvSpPr>
              <p:cNvPr id="152642" name="Text Box 66"/>
              <p:cNvSpPr txBox="1">
                <a:spLocks noChangeArrowheads="1"/>
              </p:cNvSpPr>
              <p:nvPr/>
            </p:nvSpPr>
            <p:spPr bwMode="auto">
              <a:xfrm>
                <a:off x="3932" y="1858"/>
                <a:ext cx="668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00008" tIns="50004" rIns="100008" bIns="50004">
                <a:spAutoFit/>
              </a:bodyPr>
              <a:lstStyle/>
              <a:p>
                <a:pPr defTabSz="1000125"/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Deviation</a:t>
                </a:r>
                <a:r>
                  <a:rPr lang="en-US" sz="1400" i="0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6</a:t>
                </a:r>
                <a:endPara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649" name="AutoShape 73"/>
              <p:cNvSpPr>
                <a:spLocks/>
              </p:cNvSpPr>
              <p:nvPr/>
            </p:nvSpPr>
            <p:spPr bwMode="auto">
              <a:xfrm flipH="1">
                <a:off x="3875" y="1772"/>
                <a:ext cx="96" cy="376"/>
              </a:xfrm>
              <a:prstGeom prst="leftBrace">
                <a:avLst>
                  <a:gd name="adj1" fmla="val 32639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658" name="Group 82"/>
            <p:cNvGrpSpPr>
              <a:grpSpLocks/>
            </p:cNvGrpSpPr>
            <p:nvPr/>
          </p:nvGrpSpPr>
          <p:grpSpPr bwMode="auto">
            <a:xfrm>
              <a:off x="3146" y="2360"/>
              <a:ext cx="724" cy="542"/>
              <a:chOff x="3042" y="2328"/>
              <a:chExt cx="724" cy="542"/>
            </a:xfrm>
          </p:grpSpPr>
          <p:sp>
            <p:nvSpPr>
              <p:cNvPr id="152640" name="Text Box 64"/>
              <p:cNvSpPr txBox="1">
                <a:spLocks noChangeArrowheads="1"/>
              </p:cNvSpPr>
              <p:nvPr/>
            </p:nvSpPr>
            <p:spPr bwMode="auto">
              <a:xfrm>
                <a:off x="3098" y="2504"/>
                <a:ext cx="668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00008" tIns="50004" rIns="100008" bIns="50004">
                <a:spAutoFit/>
              </a:bodyPr>
              <a:lstStyle/>
              <a:p>
                <a:pPr defTabSz="1000125"/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Deviation</a:t>
                </a:r>
                <a:r>
                  <a:rPr lang="en-US" sz="1400" i="0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4</a:t>
                </a:r>
                <a:endPara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650" name="AutoShape 74"/>
              <p:cNvSpPr>
                <a:spLocks/>
              </p:cNvSpPr>
              <p:nvPr/>
            </p:nvSpPr>
            <p:spPr bwMode="auto">
              <a:xfrm flipH="1">
                <a:off x="3042" y="2328"/>
                <a:ext cx="96" cy="542"/>
              </a:xfrm>
              <a:prstGeom prst="leftBrace">
                <a:avLst>
                  <a:gd name="adj1" fmla="val 47049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654" name="Group 78"/>
            <p:cNvGrpSpPr>
              <a:grpSpLocks/>
            </p:cNvGrpSpPr>
            <p:nvPr/>
          </p:nvGrpSpPr>
          <p:grpSpPr bwMode="auto">
            <a:xfrm>
              <a:off x="1827" y="1977"/>
              <a:ext cx="730" cy="680"/>
              <a:chOff x="1723" y="1945"/>
              <a:chExt cx="730" cy="680"/>
            </a:xfrm>
          </p:grpSpPr>
          <p:sp>
            <p:nvSpPr>
              <p:cNvPr id="152637" name="Text Box 61"/>
              <p:cNvSpPr txBox="1">
                <a:spLocks noChangeArrowheads="1"/>
              </p:cNvSpPr>
              <p:nvPr/>
            </p:nvSpPr>
            <p:spPr bwMode="auto">
              <a:xfrm>
                <a:off x="1723" y="2186"/>
                <a:ext cx="668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00008" tIns="50004" rIns="100008" bIns="50004">
                <a:spAutoFit/>
              </a:bodyPr>
              <a:lstStyle/>
              <a:p>
                <a:pPr defTabSz="1000125"/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Deviation</a:t>
                </a:r>
                <a:r>
                  <a:rPr lang="en-US" sz="1400" i="0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endPara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651" name="AutoShape 75"/>
              <p:cNvSpPr>
                <a:spLocks/>
              </p:cNvSpPr>
              <p:nvPr/>
            </p:nvSpPr>
            <p:spPr bwMode="auto">
              <a:xfrm>
                <a:off x="2357" y="1945"/>
                <a:ext cx="96" cy="680"/>
              </a:xfrm>
              <a:prstGeom prst="leftBrace">
                <a:avLst>
                  <a:gd name="adj1" fmla="val 59028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2666" name="Group 90"/>
          <p:cNvGrpSpPr>
            <a:grpSpLocks/>
          </p:cNvGrpSpPr>
          <p:nvPr/>
        </p:nvGrpSpPr>
        <p:grpSpPr bwMode="auto">
          <a:xfrm>
            <a:off x="1762125" y="2119313"/>
            <a:ext cx="2540000" cy="2147887"/>
            <a:chOff x="1006" y="1303"/>
            <a:chExt cx="1600" cy="1353"/>
          </a:xfrm>
        </p:grpSpPr>
        <p:sp>
          <p:nvSpPr>
            <p:cNvPr id="152659" name="Rectangle 83"/>
            <p:cNvSpPr>
              <a:spLocks noChangeArrowheads="1"/>
            </p:cNvSpPr>
            <p:nvPr/>
          </p:nvSpPr>
          <p:spPr bwMode="auto">
            <a:xfrm>
              <a:off x="1006" y="1303"/>
              <a:ext cx="160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Actual observation </a:t>
              </a:r>
              <a:b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</a:b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(y value)</a:t>
              </a:r>
            </a:p>
          </p:txBody>
        </p:sp>
        <p:sp>
          <p:nvSpPr>
            <p:cNvPr id="152663" name="Line 87"/>
            <p:cNvSpPr>
              <a:spLocks noChangeShapeType="1"/>
            </p:cNvSpPr>
            <p:nvPr/>
          </p:nvSpPr>
          <p:spPr bwMode="auto">
            <a:xfrm>
              <a:off x="1616" y="1728"/>
              <a:ext cx="56" cy="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2665" name="Group 89"/>
          <p:cNvGrpSpPr>
            <a:grpSpLocks/>
          </p:cNvGrpSpPr>
          <p:nvPr/>
        </p:nvGrpSpPr>
        <p:grpSpPr bwMode="auto">
          <a:xfrm>
            <a:off x="4051300" y="4406900"/>
            <a:ext cx="3741738" cy="992188"/>
            <a:chOff x="2448" y="2744"/>
            <a:chExt cx="2357" cy="625"/>
          </a:xfrm>
        </p:grpSpPr>
        <p:grpSp>
          <p:nvGrpSpPr>
            <p:cNvPr id="152662" name="Group 86"/>
            <p:cNvGrpSpPr>
              <a:grpSpLocks/>
            </p:cNvGrpSpPr>
            <p:nvPr/>
          </p:nvGrpSpPr>
          <p:grpSpPr bwMode="auto">
            <a:xfrm>
              <a:off x="3110" y="3071"/>
              <a:ext cx="1695" cy="298"/>
              <a:chOff x="3094" y="3143"/>
              <a:chExt cx="1695" cy="298"/>
            </a:xfrm>
          </p:grpSpPr>
          <p:sp>
            <p:nvSpPr>
              <p:cNvPr id="152660" name="Rectangle 84"/>
              <p:cNvSpPr>
                <a:spLocks noChangeArrowheads="1"/>
              </p:cNvSpPr>
              <p:nvPr/>
            </p:nvSpPr>
            <p:spPr bwMode="auto">
              <a:xfrm>
                <a:off x="3094" y="3191"/>
                <a:ext cx="16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Trend line, y = a + bx</a:t>
                </a:r>
              </a:p>
            </p:txBody>
          </p:sp>
          <p:sp>
            <p:nvSpPr>
              <p:cNvPr id="152661" name="Rectangle 85"/>
              <p:cNvSpPr>
                <a:spLocks noChangeArrowheads="1"/>
              </p:cNvSpPr>
              <p:nvPr/>
            </p:nvSpPr>
            <p:spPr bwMode="auto">
              <a:xfrm>
                <a:off x="3958" y="3143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^</a:t>
                </a:r>
              </a:p>
            </p:txBody>
          </p:sp>
        </p:grpSp>
        <p:sp>
          <p:nvSpPr>
            <p:cNvPr id="152664" name="Line 88"/>
            <p:cNvSpPr>
              <a:spLocks noChangeShapeType="1"/>
            </p:cNvSpPr>
            <p:nvPr/>
          </p:nvSpPr>
          <p:spPr bwMode="auto">
            <a:xfrm flipH="1" flipV="1">
              <a:off x="2448" y="2744"/>
              <a:ext cx="688" cy="4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2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1" grpId="0" animBg="1"/>
      <p:bldP spid="15263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6100"/>
            <a:ext cx="7772400" cy="9398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Least Squares Method</a:t>
            </a:r>
          </a:p>
        </p:txBody>
      </p:sp>
      <p:sp>
        <p:nvSpPr>
          <p:cNvPr id="317443" name="Line 3"/>
          <p:cNvSpPr>
            <a:spLocks noChangeShapeType="1"/>
          </p:cNvSpPr>
          <p:nvPr/>
        </p:nvSpPr>
        <p:spPr bwMode="auto">
          <a:xfrm flipV="1">
            <a:off x="2332038" y="2209800"/>
            <a:ext cx="4889500" cy="3217863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7444" name="Group 4"/>
          <p:cNvGrpSpPr>
            <a:grpSpLocks/>
          </p:cNvGrpSpPr>
          <p:nvPr/>
        </p:nvGrpSpPr>
        <p:grpSpPr bwMode="auto">
          <a:xfrm>
            <a:off x="1016000" y="1863725"/>
            <a:ext cx="6794500" cy="4533900"/>
            <a:chOff x="536" y="1142"/>
            <a:chExt cx="4280" cy="2856"/>
          </a:xfrm>
        </p:grpSpPr>
        <p:sp>
          <p:nvSpPr>
            <p:cNvPr id="317445" name="Text Box 5"/>
            <p:cNvSpPr txBox="1">
              <a:spLocks noChangeArrowheads="1"/>
            </p:cNvSpPr>
            <p:nvPr/>
          </p:nvSpPr>
          <p:spPr bwMode="auto">
            <a:xfrm>
              <a:off x="2363" y="3744"/>
              <a:ext cx="1032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Time period</a:t>
              </a:r>
            </a:p>
          </p:txBody>
        </p:sp>
        <p:sp>
          <p:nvSpPr>
            <p:cNvPr id="317446" name="Text Box 6"/>
            <p:cNvSpPr txBox="1">
              <a:spLocks noChangeArrowheads="1"/>
            </p:cNvSpPr>
            <p:nvPr/>
          </p:nvSpPr>
          <p:spPr bwMode="auto">
            <a:xfrm rot="-5400000">
              <a:off x="-525" y="2203"/>
              <a:ext cx="2375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2000" i="0">
                  <a:effectLst/>
                </a:rPr>
                <a:t>Values of Dependent Variable</a:t>
              </a:r>
            </a:p>
          </p:txBody>
        </p:sp>
        <p:sp>
          <p:nvSpPr>
            <p:cNvPr id="317447" name="Freeform 7"/>
            <p:cNvSpPr>
              <a:spLocks/>
            </p:cNvSpPr>
            <p:nvPr/>
          </p:nvSpPr>
          <p:spPr bwMode="auto">
            <a:xfrm>
              <a:off x="864" y="1144"/>
              <a:ext cx="3952" cy="25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52"/>
                </a:cxn>
                <a:cxn ang="0">
                  <a:pos x="3728" y="2552"/>
                </a:cxn>
              </a:cxnLst>
              <a:rect l="0" t="0" r="r" b="b"/>
              <a:pathLst>
                <a:path w="3728" h="2552">
                  <a:moveTo>
                    <a:pt x="0" y="0"/>
                  </a:moveTo>
                  <a:lnTo>
                    <a:pt x="0" y="2552"/>
                  </a:lnTo>
                  <a:lnTo>
                    <a:pt x="3728" y="2552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48" name="Group 8"/>
          <p:cNvGrpSpPr>
            <a:grpSpLocks/>
          </p:cNvGrpSpPr>
          <p:nvPr/>
        </p:nvGrpSpPr>
        <p:grpSpPr bwMode="auto">
          <a:xfrm>
            <a:off x="2692400" y="1981200"/>
            <a:ext cx="4305300" cy="3581400"/>
            <a:chOff x="1392" y="1216"/>
            <a:chExt cx="2712" cy="2256"/>
          </a:xfrm>
        </p:grpSpPr>
        <p:sp>
          <p:nvSpPr>
            <p:cNvPr id="317449" name="AutoShape 9"/>
            <p:cNvSpPr>
              <a:spLocks noChangeArrowheads="1"/>
            </p:cNvSpPr>
            <p:nvPr/>
          </p:nvSpPr>
          <p:spPr bwMode="auto">
            <a:xfrm>
              <a:off x="3936" y="1216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0" name="AutoShape 10"/>
            <p:cNvSpPr>
              <a:spLocks noChangeArrowheads="1"/>
            </p:cNvSpPr>
            <p:nvPr/>
          </p:nvSpPr>
          <p:spPr bwMode="auto">
            <a:xfrm>
              <a:off x="1392" y="2712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1" name="AutoShape 11"/>
            <p:cNvSpPr>
              <a:spLocks noChangeArrowheads="1"/>
            </p:cNvSpPr>
            <p:nvPr/>
          </p:nvSpPr>
          <p:spPr bwMode="auto">
            <a:xfrm>
              <a:off x="1816" y="3312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2" name="AutoShape 12"/>
            <p:cNvSpPr>
              <a:spLocks noChangeArrowheads="1"/>
            </p:cNvSpPr>
            <p:nvPr/>
          </p:nvSpPr>
          <p:spPr bwMode="auto">
            <a:xfrm>
              <a:off x="2240" y="1848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3" name="AutoShape 13"/>
            <p:cNvSpPr>
              <a:spLocks noChangeArrowheads="1"/>
            </p:cNvSpPr>
            <p:nvPr/>
          </p:nvSpPr>
          <p:spPr bwMode="auto">
            <a:xfrm>
              <a:off x="2664" y="2784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4" name="AutoShape 14"/>
            <p:cNvSpPr>
              <a:spLocks noChangeArrowheads="1"/>
            </p:cNvSpPr>
            <p:nvPr/>
          </p:nvSpPr>
          <p:spPr bwMode="auto">
            <a:xfrm>
              <a:off x="3088" y="1696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5" name="AutoShape 15"/>
            <p:cNvSpPr>
              <a:spLocks noChangeArrowheads="1"/>
            </p:cNvSpPr>
            <p:nvPr/>
          </p:nvSpPr>
          <p:spPr bwMode="auto">
            <a:xfrm>
              <a:off x="3512" y="2056"/>
              <a:ext cx="168" cy="160"/>
            </a:xfrm>
            <a:prstGeom prst="star5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56" name="Rectangle 16"/>
          <p:cNvSpPr>
            <a:spLocks noChangeArrowheads="1"/>
          </p:cNvSpPr>
          <p:nvPr/>
        </p:nvSpPr>
        <p:spPr bwMode="auto">
          <a:xfrm>
            <a:off x="7312025" y="6169025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0">
                <a:effectLst>
                  <a:outerShdw blurRad="38100" dist="38100" dir="2700000" algn="tl">
                    <a:srgbClr val="C0C0C0"/>
                  </a:outerShdw>
                </a:effectLst>
              </a:rPr>
              <a:t>Figure 4.4</a:t>
            </a:r>
          </a:p>
        </p:txBody>
      </p:sp>
      <p:grpSp>
        <p:nvGrpSpPr>
          <p:cNvPr id="317457" name="Group 17"/>
          <p:cNvGrpSpPr>
            <a:grpSpLocks/>
          </p:cNvGrpSpPr>
          <p:nvPr/>
        </p:nvGrpSpPr>
        <p:grpSpPr bwMode="auto">
          <a:xfrm>
            <a:off x="1524000" y="4508500"/>
            <a:ext cx="1150938" cy="622300"/>
            <a:chOff x="856" y="2808"/>
            <a:chExt cx="725" cy="392"/>
          </a:xfrm>
        </p:grpSpPr>
        <p:sp>
          <p:nvSpPr>
            <p:cNvPr id="317458" name="Text Box 18"/>
            <p:cNvSpPr txBox="1">
              <a:spLocks noChangeArrowheads="1"/>
            </p:cNvSpPr>
            <p:nvPr/>
          </p:nvSpPr>
          <p:spPr bwMode="auto">
            <a:xfrm>
              <a:off x="856" y="2900"/>
              <a:ext cx="66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Deviation</a:t>
              </a:r>
              <a:r>
                <a:rPr lang="en-US" sz="14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en-US" sz="1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459" name="AutoShape 19"/>
            <p:cNvSpPr>
              <a:spLocks/>
            </p:cNvSpPr>
            <p:nvPr/>
          </p:nvSpPr>
          <p:spPr bwMode="auto">
            <a:xfrm>
              <a:off x="1485" y="2808"/>
              <a:ext cx="96" cy="392"/>
            </a:xfrm>
            <a:prstGeom prst="leftBrace">
              <a:avLst>
                <a:gd name="adj1" fmla="val 34028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60" name="Group 20"/>
          <p:cNvGrpSpPr>
            <a:grpSpLocks/>
          </p:cNvGrpSpPr>
          <p:nvPr/>
        </p:nvGrpSpPr>
        <p:grpSpPr bwMode="auto">
          <a:xfrm>
            <a:off x="4256088" y="2898775"/>
            <a:ext cx="1144587" cy="461963"/>
            <a:chOff x="2577" y="1794"/>
            <a:chExt cx="721" cy="291"/>
          </a:xfrm>
        </p:grpSpPr>
        <p:sp>
          <p:nvSpPr>
            <p:cNvPr id="317461" name="Text Box 21"/>
            <p:cNvSpPr txBox="1">
              <a:spLocks noChangeArrowheads="1"/>
            </p:cNvSpPr>
            <p:nvPr/>
          </p:nvSpPr>
          <p:spPr bwMode="auto">
            <a:xfrm>
              <a:off x="2577" y="1839"/>
              <a:ext cx="66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Deviation</a:t>
              </a:r>
              <a:r>
                <a:rPr lang="en-US" sz="14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  <a:endParaRPr lang="en-US" sz="1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462" name="AutoShape 22"/>
            <p:cNvSpPr>
              <a:spLocks/>
            </p:cNvSpPr>
            <p:nvPr/>
          </p:nvSpPr>
          <p:spPr bwMode="auto">
            <a:xfrm>
              <a:off x="3202" y="1794"/>
              <a:ext cx="96" cy="291"/>
            </a:xfrm>
            <a:prstGeom prst="leftBrace">
              <a:avLst>
                <a:gd name="adj1" fmla="val 2526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63" name="Group 23"/>
          <p:cNvGrpSpPr>
            <a:grpSpLocks/>
          </p:cNvGrpSpPr>
          <p:nvPr/>
        </p:nvGrpSpPr>
        <p:grpSpPr bwMode="auto">
          <a:xfrm>
            <a:off x="5583238" y="2141538"/>
            <a:ext cx="1155700" cy="322262"/>
            <a:chOff x="3413" y="1317"/>
            <a:chExt cx="728" cy="203"/>
          </a:xfrm>
        </p:grpSpPr>
        <p:sp>
          <p:nvSpPr>
            <p:cNvPr id="317464" name="Text Box 24"/>
            <p:cNvSpPr txBox="1">
              <a:spLocks noChangeArrowheads="1"/>
            </p:cNvSpPr>
            <p:nvPr/>
          </p:nvSpPr>
          <p:spPr bwMode="auto">
            <a:xfrm>
              <a:off x="3413" y="1321"/>
              <a:ext cx="66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Deviation</a:t>
              </a:r>
              <a:r>
                <a:rPr lang="en-US" sz="14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</a:t>
              </a:r>
              <a:endParaRPr lang="en-US" sz="1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465" name="AutoShape 25"/>
            <p:cNvSpPr>
              <a:spLocks/>
            </p:cNvSpPr>
            <p:nvPr/>
          </p:nvSpPr>
          <p:spPr bwMode="auto">
            <a:xfrm>
              <a:off x="4045" y="1317"/>
              <a:ext cx="96" cy="203"/>
            </a:xfrm>
            <a:prstGeom prst="leftBrace">
              <a:avLst>
                <a:gd name="adj1" fmla="val 17622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66" name="Group 26"/>
          <p:cNvGrpSpPr>
            <a:grpSpLocks/>
          </p:cNvGrpSpPr>
          <p:nvPr/>
        </p:nvGrpSpPr>
        <p:grpSpPr bwMode="auto">
          <a:xfrm>
            <a:off x="3644900" y="4630738"/>
            <a:ext cx="1143000" cy="812800"/>
            <a:chOff x="2192" y="2885"/>
            <a:chExt cx="720" cy="512"/>
          </a:xfrm>
        </p:grpSpPr>
        <p:sp>
          <p:nvSpPr>
            <p:cNvPr id="317467" name="Text Box 27"/>
            <p:cNvSpPr txBox="1">
              <a:spLocks noChangeArrowheads="1"/>
            </p:cNvSpPr>
            <p:nvPr/>
          </p:nvSpPr>
          <p:spPr bwMode="auto">
            <a:xfrm>
              <a:off x="2244" y="3046"/>
              <a:ext cx="66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Deviation</a:t>
              </a:r>
              <a:r>
                <a:rPr lang="en-US" sz="1400" u="sng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en-US" sz="1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468" name="AutoShape 28"/>
            <p:cNvSpPr>
              <a:spLocks/>
            </p:cNvSpPr>
            <p:nvPr/>
          </p:nvSpPr>
          <p:spPr bwMode="auto">
            <a:xfrm flipH="1">
              <a:off x="2192" y="2885"/>
              <a:ext cx="96" cy="512"/>
            </a:xfrm>
            <a:prstGeom prst="leftBrace">
              <a:avLst>
                <a:gd name="adj1" fmla="val 44444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69" name="Group 29"/>
          <p:cNvGrpSpPr>
            <a:grpSpLocks/>
          </p:cNvGrpSpPr>
          <p:nvPr/>
        </p:nvGrpSpPr>
        <p:grpSpPr bwMode="auto">
          <a:xfrm>
            <a:off x="6316663" y="2863850"/>
            <a:ext cx="1150937" cy="596900"/>
            <a:chOff x="3875" y="1772"/>
            <a:chExt cx="725" cy="376"/>
          </a:xfrm>
        </p:grpSpPr>
        <p:sp>
          <p:nvSpPr>
            <p:cNvPr id="317470" name="Text Box 30"/>
            <p:cNvSpPr txBox="1">
              <a:spLocks noChangeArrowheads="1"/>
            </p:cNvSpPr>
            <p:nvPr/>
          </p:nvSpPr>
          <p:spPr bwMode="auto">
            <a:xfrm>
              <a:off x="3932" y="1858"/>
              <a:ext cx="66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Deviation</a:t>
              </a:r>
              <a:r>
                <a:rPr lang="en-US" sz="14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</a:t>
              </a:r>
              <a:endParaRPr lang="en-US" sz="1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471" name="AutoShape 31"/>
            <p:cNvSpPr>
              <a:spLocks/>
            </p:cNvSpPr>
            <p:nvPr/>
          </p:nvSpPr>
          <p:spPr bwMode="auto">
            <a:xfrm flipH="1">
              <a:off x="3875" y="1772"/>
              <a:ext cx="96" cy="376"/>
            </a:xfrm>
            <a:prstGeom prst="leftBrace">
              <a:avLst>
                <a:gd name="adj1" fmla="val 32639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72" name="Group 32"/>
          <p:cNvGrpSpPr>
            <a:grpSpLocks/>
          </p:cNvGrpSpPr>
          <p:nvPr/>
        </p:nvGrpSpPr>
        <p:grpSpPr bwMode="auto">
          <a:xfrm>
            <a:off x="4994275" y="3746500"/>
            <a:ext cx="1149350" cy="860425"/>
            <a:chOff x="3042" y="2328"/>
            <a:chExt cx="724" cy="542"/>
          </a:xfrm>
        </p:grpSpPr>
        <p:sp>
          <p:nvSpPr>
            <p:cNvPr id="317473" name="Text Box 33"/>
            <p:cNvSpPr txBox="1">
              <a:spLocks noChangeArrowheads="1"/>
            </p:cNvSpPr>
            <p:nvPr/>
          </p:nvSpPr>
          <p:spPr bwMode="auto">
            <a:xfrm>
              <a:off x="3098" y="2504"/>
              <a:ext cx="66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Deviation</a:t>
              </a:r>
              <a:r>
                <a:rPr lang="en-US" sz="14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  <a:endParaRPr lang="en-US" sz="1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474" name="AutoShape 34"/>
            <p:cNvSpPr>
              <a:spLocks/>
            </p:cNvSpPr>
            <p:nvPr/>
          </p:nvSpPr>
          <p:spPr bwMode="auto">
            <a:xfrm flipH="1">
              <a:off x="3042" y="2328"/>
              <a:ext cx="96" cy="542"/>
            </a:xfrm>
            <a:prstGeom prst="leftBrace">
              <a:avLst>
                <a:gd name="adj1" fmla="val 47049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75" name="Group 35"/>
          <p:cNvGrpSpPr>
            <a:grpSpLocks/>
          </p:cNvGrpSpPr>
          <p:nvPr/>
        </p:nvGrpSpPr>
        <p:grpSpPr bwMode="auto">
          <a:xfrm>
            <a:off x="2900363" y="3138488"/>
            <a:ext cx="1158875" cy="1079500"/>
            <a:chOff x="1723" y="1945"/>
            <a:chExt cx="730" cy="680"/>
          </a:xfrm>
        </p:grpSpPr>
        <p:sp>
          <p:nvSpPr>
            <p:cNvPr id="317476" name="Text Box 36"/>
            <p:cNvSpPr txBox="1">
              <a:spLocks noChangeArrowheads="1"/>
            </p:cNvSpPr>
            <p:nvPr/>
          </p:nvSpPr>
          <p:spPr bwMode="auto">
            <a:xfrm>
              <a:off x="1723" y="2186"/>
              <a:ext cx="66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008" tIns="50004" rIns="100008" bIns="50004">
              <a:spAutoFit/>
            </a:bodyPr>
            <a:lstStyle/>
            <a:p>
              <a:pPr defTabSz="1000125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Deviation</a:t>
              </a:r>
              <a:r>
                <a:rPr lang="en-US" sz="1400" i="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endParaRPr lang="en-US" sz="1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477" name="AutoShape 37"/>
            <p:cNvSpPr>
              <a:spLocks/>
            </p:cNvSpPr>
            <p:nvPr/>
          </p:nvSpPr>
          <p:spPr bwMode="auto">
            <a:xfrm>
              <a:off x="2357" y="1945"/>
              <a:ext cx="96" cy="680"/>
            </a:xfrm>
            <a:prstGeom prst="leftBrace">
              <a:avLst>
                <a:gd name="adj1" fmla="val 59028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78" name="Group 38"/>
          <p:cNvGrpSpPr>
            <a:grpSpLocks/>
          </p:cNvGrpSpPr>
          <p:nvPr/>
        </p:nvGrpSpPr>
        <p:grpSpPr bwMode="auto">
          <a:xfrm>
            <a:off x="1762125" y="2119313"/>
            <a:ext cx="2540000" cy="2147887"/>
            <a:chOff x="1006" y="1303"/>
            <a:chExt cx="1600" cy="1353"/>
          </a:xfrm>
        </p:grpSpPr>
        <p:sp>
          <p:nvSpPr>
            <p:cNvPr id="317479" name="Rectangle 39"/>
            <p:cNvSpPr>
              <a:spLocks noChangeArrowheads="1"/>
            </p:cNvSpPr>
            <p:nvPr/>
          </p:nvSpPr>
          <p:spPr bwMode="auto">
            <a:xfrm>
              <a:off x="1006" y="1303"/>
              <a:ext cx="160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Actual observation </a:t>
              </a:r>
              <a:b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</a:b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(y value)</a:t>
              </a:r>
            </a:p>
          </p:txBody>
        </p:sp>
        <p:sp>
          <p:nvSpPr>
            <p:cNvPr id="317480" name="Line 40"/>
            <p:cNvSpPr>
              <a:spLocks noChangeShapeType="1"/>
            </p:cNvSpPr>
            <p:nvPr/>
          </p:nvSpPr>
          <p:spPr bwMode="auto">
            <a:xfrm>
              <a:off x="1616" y="1728"/>
              <a:ext cx="56" cy="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81" name="Group 41"/>
          <p:cNvGrpSpPr>
            <a:grpSpLocks/>
          </p:cNvGrpSpPr>
          <p:nvPr/>
        </p:nvGrpSpPr>
        <p:grpSpPr bwMode="auto">
          <a:xfrm>
            <a:off x="4051300" y="4406900"/>
            <a:ext cx="3741738" cy="992188"/>
            <a:chOff x="2448" y="2744"/>
            <a:chExt cx="2357" cy="625"/>
          </a:xfrm>
        </p:grpSpPr>
        <p:grpSp>
          <p:nvGrpSpPr>
            <p:cNvPr id="317482" name="Group 42"/>
            <p:cNvGrpSpPr>
              <a:grpSpLocks/>
            </p:cNvGrpSpPr>
            <p:nvPr/>
          </p:nvGrpSpPr>
          <p:grpSpPr bwMode="auto">
            <a:xfrm>
              <a:off x="3110" y="3071"/>
              <a:ext cx="1695" cy="298"/>
              <a:chOff x="3094" y="3143"/>
              <a:chExt cx="1695" cy="298"/>
            </a:xfrm>
          </p:grpSpPr>
          <p:sp>
            <p:nvSpPr>
              <p:cNvPr id="317483" name="Rectangle 43"/>
              <p:cNvSpPr>
                <a:spLocks noChangeArrowheads="1"/>
              </p:cNvSpPr>
              <p:nvPr/>
            </p:nvSpPr>
            <p:spPr bwMode="auto">
              <a:xfrm>
                <a:off x="3094" y="3191"/>
                <a:ext cx="16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Trend line, y = a + bx</a:t>
                </a:r>
              </a:p>
            </p:txBody>
          </p:sp>
          <p:sp>
            <p:nvSpPr>
              <p:cNvPr id="317484" name="Rectangle 44"/>
              <p:cNvSpPr>
                <a:spLocks noChangeArrowheads="1"/>
              </p:cNvSpPr>
              <p:nvPr/>
            </p:nvSpPr>
            <p:spPr bwMode="auto">
              <a:xfrm>
                <a:off x="3958" y="3143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^</a:t>
                </a:r>
              </a:p>
            </p:txBody>
          </p:sp>
        </p:grpSp>
        <p:sp>
          <p:nvSpPr>
            <p:cNvPr id="317485" name="Line 45"/>
            <p:cNvSpPr>
              <a:spLocks noChangeShapeType="1"/>
            </p:cNvSpPr>
            <p:nvPr/>
          </p:nvSpPr>
          <p:spPr bwMode="auto">
            <a:xfrm flipH="1" flipV="1">
              <a:off x="2448" y="2744"/>
              <a:ext cx="688" cy="4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86" name="Rectangle 46"/>
          <p:cNvSpPr>
            <a:spLocks noChangeArrowheads="1"/>
          </p:cNvSpPr>
          <p:nvPr/>
        </p:nvSpPr>
        <p:spPr bwMode="auto">
          <a:xfrm>
            <a:off x="4264025" y="3252788"/>
            <a:ext cx="4421188" cy="13763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98000" tIns="190800" rIns="198000" bIns="19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effectLst/>
              </a:rPr>
              <a:t>Least squares method minimizes the sum of the squared errors (deviations)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3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546100"/>
            <a:ext cx="7772400" cy="9271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Least Squares Example</a:t>
            </a:r>
          </a:p>
        </p:txBody>
      </p:sp>
      <p:grpSp>
        <p:nvGrpSpPr>
          <p:cNvPr id="156714" name="Group 42"/>
          <p:cNvGrpSpPr>
            <a:grpSpLocks/>
          </p:cNvGrpSpPr>
          <p:nvPr/>
        </p:nvGrpSpPr>
        <p:grpSpPr bwMode="auto">
          <a:xfrm>
            <a:off x="1803400" y="5259388"/>
            <a:ext cx="5468938" cy="879475"/>
            <a:chOff x="659" y="3593"/>
            <a:chExt cx="3445" cy="554"/>
          </a:xfrm>
        </p:grpSpPr>
        <p:grpSp>
          <p:nvGrpSpPr>
            <p:cNvPr id="156710" name="Group 38"/>
            <p:cNvGrpSpPr>
              <a:grpSpLocks/>
            </p:cNvGrpSpPr>
            <p:nvPr/>
          </p:nvGrpSpPr>
          <p:grpSpPr bwMode="auto">
            <a:xfrm>
              <a:off x="659" y="3609"/>
              <a:ext cx="3445" cy="538"/>
              <a:chOff x="699" y="3705"/>
              <a:chExt cx="3445" cy="538"/>
            </a:xfrm>
          </p:grpSpPr>
          <p:sp>
            <p:nvSpPr>
              <p:cNvPr id="156699" name="Rectangle 27"/>
              <p:cNvSpPr>
                <a:spLocks noChangeArrowheads="1"/>
              </p:cNvSpPr>
              <p:nvPr/>
            </p:nvSpPr>
            <p:spPr bwMode="auto">
              <a:xfrm>
                <a:off x="699" y="3862"/>
                <a:ext cx="344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b 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                    =                                    = 10.54</a:t>
                </a:r>
                <a:endPara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6701" name="Rectangle 29"/>
              <p:cNvSpPr>
                <a:spLocks noChangeArrowheads="1"/>
              </p:cNvSpPr>
              <p:nvPr/>
            </p:nvSpPr>
            <p:spPr bwMode="auto">
              <a:xfrm>
                <a:off x="1031" y="3705"/>
                <a:ext cx="825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xy - nxy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nx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endPara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6702" name="Line 30"/>
              <p:cNvSpPr>
                <a:spLocks noChangeShapeType="1"/>
              </p:cNvSpPr>
              <p:nvPr/>
            </p:nvSpPr>
            <p:spPr bwMode="auto">
              <a:xfrm>
                <a:off x="1625" y="3795"/>
                <a:ext cx="7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03" name="Line 31"/>
              <p:cNvSpPr>
                <a:spLocks noChangeShapeType="1"/>
              </p:cNvSpPr>
              <p:nvPr/>
            </p:nvSpPr>
            <p:spPr bwMode="auto">
              <a:xfrm>
                <a:off x="1727" y="3795"/>
                <a:ext cx="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04" name="Line 32"/>
              <p:cNvSpPr>
                <a:spLocks noChangeShapeType="1"/>
              </p:cNvSpPr>
              <p:nvPr/>
            </p:nvSpPr>
            <p:spPr bwMode="auto">
              <a:xfrm>
                <a:off x="1621" y="4043"/>
                <a:ext cx="6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05" name="Line 33"/>
              <p:cNvSpPr>
                <a:spLocks noChangeShapeType="1"/>
              </p:cNvSpPr>
              <p:nvPr/>
            </p:nvSpPr>
            <p:spPr bwMode="auto">
              <a:xfrm>
                <a:off x="1077" y="3986"/>
                <a:ext cx="7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6713" name="Group 41"/>
            <p:cNvGrpSpPr>
              <a:grpSpLocks/>
            </p:cNvGrpSpPr>
            <p:nvPr/>
          </p:nvGrpSpPr>
          <p:grpSpPr bwMode="auto">
            <a:xfrm>
              <a:off x="1959" y="3593"/>
              <a:ext cx="1553" cy="538"/>
              <a:chOff x="2039" y="3593"/>
              <a:chExt cx="1553" cy="538"/>
            </a:xfrm>
          </p:grpSpPr>
          <p:sp>
            <p:nvSpPr>
              <p:cNvPr id="156711" name="Rectangle 39"/>
              <p:cNvSpPr>
                <a:spLocks noChangeArrowheads="1"/>
              </p:cNvSpPr>
              <p:nvPr/>
            </p:nvSpPr>
            <p:spPr bwMode="auto">
              <a:xfrm>
                <a:off x="2039" y="3593"/>
                <a:ext cx="155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3,063 - (7)(4)(98.86)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140 - (7)(4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</a:p>
            </p:txBody>
          </p:sp>
          <p:sp>
            <p:nvSpPr>
              <p:cNvPr id="156712" name="Line 40"/>
              <p:cNvSpPr>
                <a:spLocks noChangeShapeType="1"/>
              </p:cNvSpPr>
              <p:nvPr/>
            </p:nvSpPr>
            <p:spPr bwMode="auto">
              <a:xfrm>
                <a:off x="2095" y="3888"/>
                <a:ext cx="14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6718" name="Group 46"/>
          <p:cNvGrpSpPr>
            <a:grpSpLocks/>
          </p:cNvGrpSpPr>
          <p:nvPr/>
        </p:nvGrpSpPr>
        <p:grpSpPr bwMode="auto">
          <a:xfrm>
            <a:off x="1803400" y="6227763"/>
            <a:ext cx="4287838" cy="396875"/>
            <a:chOff x="4222" y="3695"/>
            <a:chExt cx="2701" cy="250"/>
          </a:xfrm>
        </p:grpSpPr>
        <p:sp>
          <p:nvSpPr>
            <p:cNvPr id="156715" name="Rectangle 43"/>
            <p:cNvSpPr>
              <a:spLocks noChangeArrowheads="1"/>
            </p:cNvSpPr>
            <p:nvPr/>
          </p:nvSpPr>
          <p:spPr bwMode="auto">
            <a:xfrm>
              <a:off x="4222" y="3695"/>
              <a:ext cx="27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</a:t>
              </a: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- </a:t>
              </a: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bx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98.86 - 10.54(4) = 56.70</a:t>
              </a:r>
            </a:p>
          </p:txBody>
        </p:sp>
        <p:sp>
          <p:nvSpPr>
            <p:cNvPr id="156716" name="Line 44"/>
            <p:cNvSpPr>
              <a:spLocks noChangeShapeType="1"/>
            </p:cNvSpPr>
            <p:nvPr/>
          </p:nvSpPr>
          <p:spPr bwMode="auto">
            <a:xfrm>
              <a:off x="4569" y="3763"/>
              <a:ext cx="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717" name="Line 45"/>
            <p:cNvSpPr>
              <a:spLocks noChangeShapeType="1"/>
            </p:cNvSpPr>
            <p:nvPr/>
          </p:nvSpPr>
          <p:spPr bwMode="auto">
            <a:xfrm>
              <a:off x="4898" y="3763"/>
              <a:ext cx="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6721" name="Group 49"/>
          <p:cNvGrpSpPr>
            <a:grpSpLocks/>
          </p:cNvGrpSpPr>
          <p:nvPr/>
        </p:nvGrpSpPr>
        <p:grpSpPr bwMode="auto">
          <a:xfrm>
            <a:off x="555625" y="1616075"/>
            <a:ext cx="8034338" cy="3584575"/>
            <a:chOff x="350" y="1018"/>
            <a:chExt cx="5061" cy="2258"/>
          </a:xfrm>
        </p:grpSpPr>
        <p:grpSp>
          <p:nvGrpSpPr>
            <p:cNvPr id="156694" name="Group 22"/>
            <p:cNvGrpSpPr>
              <a:grpSpLocks/>
            </p:cNvGrpSpPr>
            <p:nvPr/>
          </p:nvGrpSpPr>
          <p:grpSpPr bwMode="auto">
            <a:xfrm>
              <a:off x="350" y="1018"/>
              <a:ext cx="5061" cy="2258"/>
              <a:chOff x="342" y="1122"/>
              <a:chExt cx="5061" cy="2258"/>
            </a:xfrm>
          </p:grpSpPr>
          <p:sp>
            <p:nvSpPr>
              <p:cNvPr id="156685" name="Rectangle 13"/>
              <p:cNvSpPr>
                <a:spLocks noChangeArrowheads="1"/>
              </p:cNvSpPr>
              <p:nvPr/>
            </p:nvSpPr>
            <p:spPr bwMode="auto">
              <a:xfrm>
                <a:off x="342" y="1122"/>
                <a:ext cx="5061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381000" algn="ctr"/>
                    <a:tab pos="1714500" algn="ctr"/>
                    <a:tab pos="3619500" algn="ctr"/>
                    <a:tab pos="5524500" algn="ctr"/>
                    <a:tab pos="7429500" algn="ctr"/>
                  </a:tabLst>
                </a:pP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Time	Electrical Power </a:t>
                </a:r>
              </a:p>
              <a:p>
                <a:pPr>
                  <a:lnSpc>
                    <a:spcPct val="85000"/>
                  </a:lnSpc>
                  <a:tabLst>
                    <a:tab pos="381000" algn="ctr"/>
                    <a:tab pos="1714500" algn="ctr"/>
                    <a:tab pos="3619500" algn="ctr"/>
                    <a:tab pos="5524500" algn="ctr"/>
                    <a:tab pos="7429500" algn="ctr"/>
                  </a:tabLst>
                </a:pP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Year	Period (x)	Demand	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xy</a:t>
                </a:r>
              </a:p>
            </p:txBody>
          </p:sp>
          <p:sp>
            <p:nvSpPr>
              <p:cNvPr id="156686" name="Rectangle 14"/>
              <p:cNvSpPr>
                <a:spLocks noChangeArrowheads="1"/>
              </p:cNvSpPr>
              <p:nvPr/>
            </p:nvSpPr>
            <p:spPr bwMode="auto">
              <a:xfrm>
                <a:off x="342" y="1546"/>
                <a:ext cx="4956" cy="1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1999	1	74	1	74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2000	2	79	4	158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2001	3	80	9	240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2002	4	90	16	360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2003	5	105	25	525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2004	6	142	36	852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2005	7	122	49	854</a:t>
                </a:r>
              </a:p>
              <a:p>
                <a:pPr>
                  <a:spcBef>
                    <a:spcPct val="25000"/>
                  </a:spcBef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28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692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140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xy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3,063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4	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98.86</a:t>
                </a:r>
                <a:endPara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6687" name="Line 15"/>
              <p:cNvSpPr>
                <a:spLocks noChangeShapeType="1"/>
              </p:cNvSpPr>
              <p:nvPr/>
            </p:nvSpPr>
            <p:spPr bwMode="auto">
              <a:xfrm>
                <a:off x="435" y="1531"/>
                <a:ext cx="480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690" name="Line 18"/>
              <p:cNvSpPr>
                <a:spLocks noChangeShapeType="1"/>
              </p:cNvSpPr>
              <p:nvPr/>
            </p:nvSpPr>
            <p:spPr bwMode="auto">
              <a:xfrm>
                <a:off x="1325" y="2935"/>
                <a:ext cx="2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691" name="Line 19"/>
              <p:cNvSpPr>
                <a:spLocks noChangeShapeType="1"/>
              </p:cNvSpPr>
              <p:nvPr/>
            </p:nvSpPr>
            <p:spPr bwMode="auto">
              <a:xfrm>
                <a:off x="2474" y="2935"/>
                <a:ext cx="3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692" name="Line 20"/>
              <p:cNvSpPr>
                <a:spLocks noChangeShapeType="1"/>
              </p:cNvSpPr>
              <p:nvPr/>
            </p:nvSpPr>
            <p:spPr bwMode="auto">
              <a:xfrm>
                <a:off x="3650" y="2935"/>
                <a:ext cx="31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693" name="Line 21"/>
              <p:cNvSpPr>
                <a:spLocks noChangeShapeType="1"/>
              </p:cNvSpPr>
              <p:nvPr/>
            </p:nvSpPr>
            <p:spPr bwMode="auto">
              <a:xfrm>
                <a:off x="4869" y="2935"/>
                <a:ext cx="3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6719" name="Line 47"/>
            <p:cNvSpPr>
              <a:spLocks noChangeShapeType="1"/>
            </p:cNvSpPr>
            <p:nvPr/>
          </p:nvSpPr>
          <p:spPr bwMode="auto">
            <a:xfrm>
              <a:off x="1210" y="3096"/>
              <a:ext cx="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720" name="Line 48"/>
            <p:cNvSpPr>
              <a:spLocks noChangeShapeType="1"/>
            </p:cNvSpPr>
            <p:nvPr/>
          </p:nvSpPr>
          <p:spPr bwMode="auto">
            <a:xfrm>
              <a:off x="2156" y="3096"/>
              <a:ext cx="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6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6100"/>
            <a:ext cx="7772400" cy="927100"/>
          </a:xfrm>
          <a:solidFill>
            <a:srgbClr val="2FFF7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Least Squares Example</a:t>
            </a:r>
          </a:p>
        </p:txBody>
      </p:sp>
      <p:grpSp>
        <p:nvGrpSpPr>
          <p:cNvPr id="319491" name="Group 3"/>
          <p:cNvGrpSpPr>
            <a:grpSpLocks/>
          </p:cNvGrpSpPr>
          <p:nvPr/>
        </p:nvGrpSpPr>
        <p:grpSpPr bwMode="auto">
          <a:xfrm>
            <a:off x="1803400" y="5259388"/>
            <a:ext cx="5468938" cy="874712"/>
            <a:chOff x="659" y="3593"/>
            <a:chExt cx="3445" cy="551"/>
          </a:xfrm>
        </p:grpSpPr>
        <p:grpSp>
          <p:nvGrpSpPr>
            <p:cNvPr id="319492" name="Group 4"/>
            <p:cNvGrpSpPr>
              <a:grpSpLocks/>
            </p:cNvGrpSpPr>
            <p:nvPr/>
          </p:nvGrpSpPr>
          <p:grpSpPr bwMode="auto">
            <a:xfrm>
              <a:off x="659" y="3606"/>
              <a:ext cx="3445" cy="538"/>
              <a:chOff x="699" y="3702"/>
              <a:chExt cx="3445" cy="538"/>
            </a:xfrm>
          </p:grpSpPr>
          <p:sp>
            <p:nvSpPr>
              <p:cNvPr id="319493" name="Rectangle 5"/>
              <p:cNvSpPr>
                <a:spLocks noChangeArrowheads="1"/>
              </p:cNvSpPr>
              <p:nvPr/>
            </p:nvSpPr>
            <p:spPr bwMode="auto">
              <a:xfrm>
                <a:off x="699" y="3862"/>
                <a:ext cx="344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b 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                    =                                    = 10.54</a:t>
                </a:r>
                <a:endPara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19494" name="Rectangle 6"/>
              <p:cNvSpPr>
                <a:spLocks noChangeArrowheads="1"/>
              </p:cNvSpPr>
              <p:nvPr/>
            </p:nvSpPr>
            <p:spPr bwMode="auto">
              <a:xfrm>
                <a:off x="1040" y="3702"/>
                <a:ext cx="806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xy - nxy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- nx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endPara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19495" name="Line 7"/>
              <p:cNvSpPr>
                <a:spLocks noChangeShapeType="1"/>
              </p:cNvSpPr>
              <p:nvPr/>
            </p:nvSpPr>
            <p:spPr bwMode="auto">
              <a:xfrm>
                <a:off x="1625" y="3795"/>
                <a:ext cx="7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496" name="Line 8"/>
              <p:cNvSpPr>
                <a:spLocks noChangeShapeType="1"/>
              </p:cNvSpPr>
              <p:nvPr/>
            </p:nvSpPr>
            <p:spPr bwMode="auto">
              <a:xfrm>
                <a:off x="1727" y="3795"/>
                <a:ext cx="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497" name="Line 9"/>
              <p:cNvSpPr>
                <a:spLocks noChangeShapeType="1"/>
              </p:cNvSpPr>
              <p:nvPr/>
            </p:nvSpPr>
            <p:spPr bwMode="auto">
              <a:xfrm>
                <a:off x="1621" y="4043"/>
                <a:ext cx="6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498" name="Line 10"/>
              <p:cNvSpPr>
                <a:spLocks noChangeShapeType="1"/>
              </p:cNvSpPr>
              <p:nvPr/>
            </p:nvSpPr>
            <p:spPr bwMode="auto">
              <a:xfrm>
                <a:off x="1077" y="3986"/>
                <a:ext cx="7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9499" name="Group 11"/>
            <p:cNvGrpSpPr>
              <a:grpSpLocks/>
            </p:cNvGrpSpPr>
            <p:nvPr/>
          </p:nvGrpSpPr>
          <p:grpSpPr bwMode="auto">
            <a:xfrm>
              <a:off x="1959" y="3593"/>
              <a:ext cx="1553" cy="538"/>
              <a:chOff x="2039" y="3593"/>
              <a:chExt cx="1553" cy="538"/>
            </a:xfrm>
          </p:grpSpPr>
          <p:sp>
            <p:nvSpPr>
              <p:cNvPr id="319500" name="Rectangle 12"/>
              <p:cNvSpPr>
                <a:spLocks noChangeArrowheads="1"/>
              </p:cNvSpPr>
              <p:nvPr/>
            </p:nvSpPr>
            <p:spPr bwMode="auto">
              <a:xfrm>
                <a:off x="2039" y="3593"/>
                <a:ext cx="155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3,063 - (7)(4)(98.86)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140 - (7)(4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</a:p>
            </p:txBody>
          </p:sp>
          <p:sp>
            <p:nvSpPr>
              <p:cNvPr id="319501" name="Line 13"/>
              <p:cNvSpPr>
                <a:spLocks noChangeShapeType="1"/>
              </p:cNvSpPr>
              <p:nvPr/>
            </p:nvSpPr>
            <p:spPr bwMode="auto">
              <a:xfrm>
                <a:off x="2095" y="3888"/>
                <a:ext cx="14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19502" name="Group 14"/>
          <p:cNvGrpSpPr>
            <a:grpSpLocks/>
          </p:cNvGrpSpPr>
          <p:nvPr/>
        </p:nvGrpSpPr>
        <p:grpSpPr bwMode="auto">
          <a:xfrm>
            <a:off x="1803400" y="6227763"/>
            <a:ext cx="4287838" cy="396875"/>
            <a:chOff x="4222" y="3695"/>
            <a:chExt cx="2701" cy="250"/>
          </a:xfrm>
        </p:grpSpPr>
        <p:sp>
          <p:nvSpPr>
            <p:cNvPr id="319503" name="Rectangle 15"/>
            <p:cNvSpPr>
              <a:spLocks noChangeArrowheads="1"/>
            </p:cNvSpPr>
            <p:nvPr/>
          </p:nvSpPr>
          <p:spPr bwMode="auto">
            <a:xfrm>
              <a:off x="4222" y="3695"/>
              <a:ext cx="27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</a:t>
              </a: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y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- </a:t>
              </a: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bx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98.86 - 10.54(4) = 56.70</a:t>
              </a:r>
            </a:p>
          </p:txBody>
        </p:sp>
        <p:sp>
          <p:nvSpPr>
            <p:cNvPr id="319504" name="Line 16"/>
            <p:cNvSpPr>
              <a:spLocks noChangeShapeType="1"/>
            </p:cNvSpPr>
            <p:nvPr/>
          </p:nvSpPr>
          <p:spPr bwMode="auto">
            <a:xfrm>
              <a:off x="4569" y="3763"/>
              <a:ext cx="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05" name="Line 17"/>
            <p:cNvSpPr>
              <a:spLocks noChangeShapeType="1"/>
            </p:cNvSpPr>
            <p:nvPr/>
          </p:nvSpPr>
          <p:spPr bwMode="auto">
            <a:xfrm>
              <a:off x="4898" y="3763"/>
              <a:ext cx="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9506" name="Group 18"/>
          <p:cNvGrpSpPr>
            <a:grpSpLocks/>
          </p:cNvGrpSpPr>
          <p:nvPr/>
        </p:nvGrpSpPr>
        <p:grpSpPr bwMode="auto">
          <a:xfrm>
            <a:off x="555625" y="1616075"/>
            <a:ext cx="8034338" cy="3584575"/>
            <a:chOff x="350" y="1018"/>
            <a:chExt cx="5061" cy="2258"/>
          </a:xfrm>
        </p:grpSpPr>
        <p:grpSp>
          <p:nvGrpSpPr>
            <p:cNvPr id="319507" name="Group 19"/>
            <p:cNvGrpSpPr>
              <a:grpSpLocks/>
            </p:cNvGrpSpPr>
            <p:nvPr/>
          </p:nvGrpSpPr>
          <p:grpSpPr bwMode="auto">
            <a:xfrm>
              <a:off x="350" y="1018"/>
              <a:ext cx="5061" cy="2258"/>
              <a:chOff x="342" y="1122"/>
              <a:chExt cx="5061" cy="2258"/>
            </a:xfrm>
          </p:grpSpPr>
          <p:sp>
            <p:nvSpPr>
              <p:cNvPr id="319508" name="Rectangle 20"/>
              <p:cNvSpPr>
                <a:spLocks noChangeArrowheads="1"/>
              </p:cNvSpPr>
              <p:nvPr/>
            </p:nvSpPr>
            <p:spPr bwMode="auto">
              <a:xfrm>
                <a:off x="342" y="1122"/>
                <a:ext cx="5061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381000" algn="ctr"/>
                    <a:tab pos="1714500" algn="ctr"/>
                    <a:tab pos="3619500" algn="ctr"/>
                    <a:tab pos="5524500" algn="ctr"/>
                    <a:tab pos="7429500" algn="ctr"/>
                  </a:tabLst>
                </a:pP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Time	Electrical Power </a:t>
                </a:r>
              </a:p>
              <a:p>
                <a:pPr>
                  <a:lnSpc>
                    <a:spcPct val="85000"/>
                  </a:lnSpc>
                  <a:tabLst>
                    <a:tab pos="381000" algn="ctr"/>
                    <a:tab pos="1714500" algn="ctr"/>
                    <a:tab pos="3619500" algn="ctr"/>
                    <a:tab pos="5524500" algn="ctr"/>
                    <a:tab pos="7429500" algn="ctr"/>
                  </a:tabLst>
                </a:pP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Year	Period (x)	Demand	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xy</a:t>
                </a:r>
              </a:p>
            </p:txBody>
          </p:sp>
          <p:sp>
            <p:nvSpPr>
              <p:cNvPr id="319509" name="Rectangle 21"/>
              <p:cNvSpPr>
                <a:spLocks noChangeArrowheads="1"/>
              </p:cNvSpPr>
              <p:nvPr/>
            </p:nvSpPr>
            <p:spPr bwMode="auto">
              <a:xfrm>
                <a:off x="342" y="1546"/>
                <a:ext cx="4956" cy="1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1999	1	74	1	74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2000	2	79	4	158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2001	3	80	9	240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2002	4	90	16	360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2003	5	105	25	525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2004	6	142	36	852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2005	7	122	49	854</a:t>
                </a:r>
              </a:p>
              <a:p>
                <a:pPr>
                  <a:spcBef>
                    <a:spcPct val="25000"/>
                  </a:spcBef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28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692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 baseline="30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140	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</a:rPr>
                  <a:t>S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xy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3,063</a:t>
                </a:r>
              </a:p>
              <a:p>
                <a:pPr>
                  <a:tabLst>
                    <a:tab pos="381000" algn="ctr"/>
                    <a:tab pos="1816100" algn="r"/>
                    <a:tab pos="3810000" algn="r"/>
                    <a:tab pos="5626100" algn="r"/>
                    <a:tab pos="7620000" algn="r"/>
                  </a:tabLst>
                </a:pP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		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4	</a:t>
                </a:r>
                <a:r>
                  <a:rPr lang="en-US" sz="2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y</a:t>
                </a:r>
                <a:r>
                  <a:rPr lang="en-US" sz="2000" i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98.86</a:t>
                </a:r>
                <a:endParaRPr lang="en-US" sz="20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19510" name="Line 22"/>
              <p:cNvSpPr>
                <a:spLocks noChangeShapeType="1"/>
              </p:cNvSpPr>
              <p:nvPr/>
            </p:nvSpPr>
            <p:spPr bwMode="auto">
              <a:xfrm>
                <a:off x="435" y="1531"/>
                <a:ext cx="480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511" name="Line 23"/>
              <p:cNvSpPr>
                <a:spLocks noChangeShapeType="1"/>
              </p:cNvSpPr>
              <p:nvPr/>
            </p:nvSpPr>
            <p:spPr bwMode="auto">
              <a:xfrm>
                <a:off x="1325" y="2935"/>
                <a:ext cx="2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512" name="Line 24"/>
              <p:cNvSpPr>
                <a:spLocks noChangeShapeType="1"/>
              </p:cNvSpPr>
              <p:nvPr/>
            </p:nvSpPr>
            <p:spPr bwMode="auto">
              <a:xfrm>
                <a:off x="2474" y="2935"/>
                <a:ext cx="3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513" name="Line 25"/>
              <p:cNvSpPr>
                <a:spLocks noChangeShapeType="1"/>
              </p:cNvSpPr>
              <p:nvPr/>
            </p:nvSpPr>
            <p:spPr bwMode="auto">
              <a:xfrm>
                <a:off x="3650" y="2935"/>
                <a:ext cx="31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514" name="Line 26"/>
              <p:cNvSpPr>
                <a:spLocks noChangeShapeType="1"/>
              </p:cNvSpPr>
              <p:nvPr/>
            </p:nvSpPr>
            <p:spPr bwMode="auto">
              <a:xfrm>
                <a:off x="4869" y="2935"/>
                <a:ext cx="3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9515" name="Line 27"/>
            <p:cNvSpPr>
              <a:spLocks noChangeShapeType="1"/>
            </p:cNvSpPr>
            <p:nvPr/>
          </p:nvSpPr>
          <p:spPr bwMode="auto">
            <a:xfrm>
              <a:off x="1210" y="3096"/>
              <a:ext cx="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6" name="Line 28"/>
            <p:cNvSpPr>
              <a:spLocks noChangeShapeType="1"/>
            </p:cNvSpPr>
            <p:nvPr/>
          </p:nvSpPr>
          <p:spPr bwMode="auto">
            <a:xfrm>
              <a:off x="2156" y="3096"/>
              <a:ext cx="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9522" name="Group 34"/>
          <p:cNvGrpSpPr>
            <a:grpSpLocks/>
          </p:cNvGrpSpPr>
          <p:nvPr/>
        </p:nvGrpSpPr>
        <p:grpSpPr bwMode="auto">
          <a:xfrm>
            <a:off x="622300" y="2495550"/>
            <a:ext cx="5270500" cy="1866900"/>
            <a:chOff x="392" y="1572"/>
            <a:chExt cx="3320" cy="1176"/>
          </a:xfrm>
        </p:grpSpPr>
        <p:sp>
          <p:nvSpPr>
            <p:cNvPr id="319519" name="Rectangle 31"/>
            <p:cNvSpPr>
              <a:spLocks noChangeArrowheads="1"/>
            </p:cNvSpPr>
            <p:nvPr/>
          </p:nvSpPr>
          <p:spPr bwMode="auto">
            <a:xfrm>
              <a:off x="392" y="1572"/>
              <a:ext cx="3320" cy="11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9521" name="Group 33"/>
            <p:cNvGrpSpPr>
              <a:grpSpLocks/>
            </p:cNvGrpSpPr>
            <p:nvPr/>
          </p:nvGrpSpPr>
          <p:grpSpPr bwMode="auto">
            <a:xfrm>
              <a:off x="694" y="1709"/>
              <a:ext cx="2528" cy="790"/>
              <a:chOff x="606" y="1729"/>
              <a:chExt cx="2528" cy="790"/>
            </a:xfrm>
          </p:grpSpPr>
          <p:sp>
            <p:nvSpPr>
              <p:cNvPr id="319517" name="Rectangle 29"/>
              <p:cNvSpPr>
                <a:spLocks noChangeArrowheads="1"/>
              </p:cNvSpPr>
              <p:nvPr/>
            </p:nvSpPr>
            <p:spPr bwMode="auto">
              <a:xfrm>
                <a:off x="606" y="1729"/>
                <a:ext cx="183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effectLst/>
                  </a:rPr>
                  <a:t>The trend line is</a:t>
                </a:r>
              </a:p>
            </p:txBody>
          </p:sp>
          <p:sp>
            <p:nvSpPr>
              <p:cNvPr id="319518" name="Rectangle 30"/>
              <p:cNvSpPr>
                <a:spLocks noChangeArrowheads="1"/>
              </p:cNvSpPr>
              <p:nvPr/>
            </p:nvSpPr>
            <p:spPr bwMode="auto">
              <a:xfrm>
                <a:off x="1134" y="2192"/>
                <a:ext cx="200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effectLst/>
                  </a:rPr>
                  <a:t>y </a:t>
                </a:r>
                <a:r>
                  <a:rPr lang="en-US" sz="2800" i="0">
                    <a:effectLst/>
                  </a:rPr>
                  <a:t>= 56.70 + 10.54x</a:t>
                </a:r>
                <a:endParaRPr lang="en-US" sz="2800">
                  <a:effectLst/>
                </a:endParaRPr>
              </a:p>
            </p:txBody>
          </p:sp>
          <p:sp>
            <p:nvSpPr>
              <p:cNvPr id="319520" name="Rectangle 32"/>
              <p:cNvSpPr>
                <a:spLocks noChangeArrowheads="1"/>
              </p:cNvSpPr>
              <p:nvPr/>
            </p:nvSpPr>
            <p:spPr bwMode="auto">
              <a:xfrm>
                <a:off x="1150" y="2136"/>
                <a:ext cx="2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effectLst/>
                  </a:rPr>
                  <a:t>^</a:t>
                </a:r>
              </a:p>
            </p:txBody>
          </p:sp>
        </p:grp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7FBFF"/>
      </a:lt1>
      <a:dk2>
        <a:srgbClr val="000000"/>
      </a:dk2>
      <a:lt2>
        <a:srgbClr val="808080"/>
      </a:lt2>
      <a:accent1>
        <a:srgbClr val="99CCFF"/>
      </a:accent1>
      <a:accent2>
        <a:srgbClr val="FDB109"/>
      </a:accent2>
      <a:accent3>
        <a:srgbClr val="FAFDFF"/>
      </a:accent3>
      <a:accent4>
        <a:srgbClr val="000000"/>
      </a:accent4>
      <a:accent5>
        <a:srgbClr val="CAE2FF"/>
      </a:accent5>
      <a:accent6>
        <a:srgbClr val="E5A007"/>
      </a:accent6>
      <a:hlink>
        <a:srgbClr val="3333CC"/>
      </a:hlink>
      <a:folHlink>
        <a:srgbClr val="AF67FF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808080"/>
        </a:dk1>
        <a:lt1>
          <a:srgbClr val="F5F5F5"/>
        </a:lt1>
        <a:dk2>
          <a:srgbClr val="0059FE"/>
        </a:dk2>
        <a:lt2>
          <a:srgbClr val="F5F5F5"/>
        </a:lt2>
        <a:accent1>
          <a:srgbClr val="A5D8FE"/>
        </a:accent1>
        <a:accent2>
          <a:srgbClr val="FEE475"/>
        </a:accent2>
        <a:accent3>
          <a:srgbClr val="AAB5FE"/>
        </a:accent3>
        <a:accent4>
          <a:srgbClr val="D1D1D1"/>
        </a:accent4>
        <a:accent5>
          <a:srgbClr val="CFE9FE"/>
        </a:accent5>
        <a:accent6>
          <a:srgbClr val="E6CF69"/>
        </a:accent6>
        <a:hlink>
          <a:srgbClr val="E4FEE4"/>
        </a:hlink>
        <a:folHlink>
          <a:srgbClr val="EBCEF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E3F1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EFF7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7FB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FAFD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1080</Words>
  <Application>Microsoft Office PowerPoint</Application>
  <PresentationFormat>On-screen Show (4:3)</PresentationFormat>
  <Paragraphs>363</Paragraphs>
  <Slides>29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Times</vt:lpstr>
      <vt:lpstr>Arial</vt:lpstr>
      <vt:lpstr>Wingdings</vt:lpstr>
      <vt:lpstr>Symbol</vt:lpstr>
      <vt:lpstr>Arial Narrow</vt:lpstr>
      <vt:lpstr>Blank Presentation</vt:lpstr>
      <vt:lpstr>Forecasting Time Horizons</vt:lpstr>
      <vt:lpstr>Time Series Components</vt:lpstr>
      <vt:lpstr>Components of Demand</vt:lpstr>
      <vt:lpstr>Graph of Moving Average</vt:lpstr>
      <vt:lpstr>Impact of Different </vt:lpstr>
      <vt:lpstr>Least Squares Method</vt:lpstr>
      <vt:lpstr>Least Squares Method</vt:lpstr>
      <vt:lpstr>Least Squares Example</vt:lpstr>
      <vt:lpstr>Least Squares Example</vt:lpstr>
      <vt:lpstr>Least Squares Example</vt:lpstr>
      <vt:lpstr>Associative Forecasting</vt:lpstr>
      <vt:lpstr>Associative Forecasting Example</vt:lpstr>
      <vt:lpstr>Associative Forecasting Example</vt:lpstr>
      <vt:lpstr>Associative Forecasting Example</vt:lpstr>
      <vt:lpstr>Standard Error of the Estimate</vt:lpstr>
      <vt:lpstr>Standard Error of the Estimate</vt:lpstr>
      <vt:lpstr>Standard Error of the Estimate</vt:lpstr>
      <vt:lpstr>Standard Error of the Estimate</vt:lpstr>
      <vt:lpstr>Correlation</vt:lpstr>
      <vt:lpstr>Correlation Coefficient</vt:lpstr>
      <vt:lpstr>Correlation Coefficient</vt:lpstr>
      <vt:lpstr>Correlation</vt:lpstr>
      <vt:lpstr>Multiple Regression Analysis</vt:lpstr>
      <vt:lpstr>Multiple Regression Analysis</vt:lpstr>
      <vt:lpstr>Monitoring and Controlling Forecasts</vt:lpstr>
      <vt:lpstr>Monitoring and Controlling Forecasts</vt:lpstr>
      <vt:lpstr>Tracking Signal</vt:lpstr>
      <vt:lpstr>Tracking Signal Example</vt:lpstr>
      <vt:lpstr>Tracking Signal Example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Forecasting</dc:title>
  <dc:subject>Heizer/Render 8E</dc:subject>
  <dc:creator>Jeff Heyl</dc:creator>
  <cp:keywords/>
  <dc:description/>
  <cp:lastModifiedBy>College of Business and Economics</cp:lastModifiedBy>
  <cp:revision>214</cp:revision>
  <dcterms:created xsi:type="dcterms:W3CDTF">2004-12-21T02:13:13Z</dcterms:created>
  <dcterms:modified xsi:type="dcterms:W3CDTF">2012-01-21T04:47:45Z</dcterms:modified>
  <cp:category/>
</cp:coreProperties>
</file>