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784" r:id="rId2"/>
    <p:sldMasterId id="2147483764" r:id="rId3"/>
    <p:sldMasterId id="2147483785" r:id="rId4"/>
  </p:sldMasterIdLst>
  <p:notesMasterIdLst>
    <p:notesMasterId r:id="rId61"/>
  </p:notesMasterIdLst>
  <p:handoutMasterIdLst>
    <p:handoutMasterId r:id="rId62"/>
  </p:handoutMasterIdLst>
  <p:sldIdLst>
    <p:sldId id="379" r:id="rId5"/>
    <p:sldId id="377" r:id="rId6"/>
    <p:sldId id="470" r:id="rId7"/>
    <p:sldId id="400" r:id="rId8"/>
    <p:sldId id="402" r:id="rId9"/>
    <p:sldId id="403" r:id="rId10"/>
    <p:sldId id="404" r:id="rId11"/>
    <p:sldId id="458" r:id="rId12"/>
    <p:sldId id="407" r:id="rId13"/>
    <p:sldId id="408" r:id="rId14"/>
    <p:sldId id="459" r:id="rId15"/>
    <p:sldId id="411" r:id="rId16"/>
    <p:sldId id="412" r:id="rId17"/>
    <p:sldId id="460" r:id="rId18"/>
    <p:sldId id="416" r:id="rId19"/>
    <p:sldId id="418" r:id="rId20"/>
    <p:sldId id="419" r:id="rId21"/>
    <p:sldId id="420" r:id="rId22"/>
    <p:sldId id="421" r:id="rId23"/>
    <p:sldId id="422" r:id="rId24"/>
    <p:sldId id="423" r:id="rId25"/>
    <p:sldId id="426" r:id="rId26"/>
    <p:sldId id="478" r:id="rId27"/>
    <p:sldId id="477" r:id="rId28"/>
    <p:sldId id="427" r:id="rId29"/>
    <p:sldId id="428" r:id="rId30"/>
    <p:sldId id="485" r:id="rId31"/>
    <p:sldId id="486" r:id="rId32"/>
    <p:sldId id="490" r:id="rId33"/>
    <p:sldId id="491" r:id="rId34"/>
    <p:sldId id="505" r:id="rId35"/>
    <p:sldId id="506" r:id="rId36"/>
    <p:sldId id="492" r:id="rId37"/>
    <p:sldId id="494" r:id="rId38"/>
    <p:sldId id="495" r:id="rId39"/>
    <p:sldId id="496" r:id="rId40"/>
    <p:sldId id="507" r:id="rId41"/>
    <p:sldId id="508" r:id="rId42"/>
    <p:sldId id="509" r:id="rId43"/>
    <p:sldId id="497" r:id="rId44"/>
    <p:sldId id="498" r:id="rId45"/>
    <p:sldId id="504" r:id="rId46"/>
    <p:sldId id="479" r:id="rId47"/>
    <p:sldId id="510" r:id="rId48"/>
    <p:sldId id="511" r:id="rId49"/>
    <p:sldId id="515" r:id="rId50"/>
    <p:sldId id="512" r:id="rId51"/>
    <p:sldId id="513" r:id="rId52"/>
    <p:sldId id="516" r:id="rId53"/>
    <p:sldId id="517" r:id="rId54"/>
    <p:sldId id="518" r:id="rId55"/>
    <p:sldId id="519" r:id="rId56"/>
    <p:sldId id="520" r:id="rId57"/>
    <p:sldId id="521" r:id="rId58"/>
    <p:sldId id="522" r:id="rId59"/>
    <p:sldId id="523" r:id="rId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Verdana" pitchFamily="34" charset="0"/>
        <a:ea typeface="ＭＳ Ｐゴシック" charset="-128"/>
        <a:cs typeface="+mn-cs"/>
      </a:defRPr>
    </a:lvl5pPr>
    <a:lvl6pPr marL="2286000" algn="l" defTabSz="914400" rtl="0" eaLnBrk="1" latinLnBrk="0" hangingPunct="1">
      <a:defRPr kern="1200">
        <a:solidFill>
          <a:schemeClr val="tx1"/>
        </a:solidFill>
        <a:latin typeface="Verdana" pitchFamily="34" charset="0"/>
        <a:ea typeface="ＭＳ Ｐゴシック" charset="-128"/>
        <a:cs typeface="+mn-cs"/>
      </a:defRPr>
    </a:lvl6pPr>
    <a:lvl7pPr marL="2743200" algn="l" defTabSz="914400" rtl="0" eaLnBrk="1" latinLnBrk="0" hangingPunct="1">
      <a:defRPr kern="1200">
        <a:solidFill>
          <a:schemeClr val="tx1"/>
        </a:solidFill>
        <a:latin typeface="Verdana" pitchFamily="34" charset="0"/>
        <a:ea typeface="ＭＳ Ｐゴシック" charset="-128"/>
        <a:cs typeface="+mn-cs"/>
      </a:defRPr>
    </a:lvl7pPr>
    <a:lvl8pPr marL="3200400" algn="l" defTabSz="914400" rtl="0" eaLnBrk="1" latinLnBrk="0" hangingPunct="1">
      <a:defRPr kern="1200">
        <a:solidFill>
          <a:schemeClr val="tx1"/>
        </a:solidFill>
        <a:latin typeface="Verdana" pitchFamily="34" charset="0"/>
        <a:ea typeface="ＭＳ Ｐゴシック" charset="-128"/>
        <a:cs typeface="+mn-cs"/>
      </a:defRPr>
    </a:lvl8pPr>
    <a:lvl9pPr marL="3657600" algn="l" defTabSz="914400" rtl="0" eaLnBrk="1" latinLnBrk="0" hangingPunct="1">
      <a:defRPr kern="1200">
        <a:solidFill>
          <a:schemeClr val="tx1"/>
        </a:solidFill>
        <a:latin typeface="Verdana"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ie Hamalian" initials="" lastIdx="0" clrIdx="0"/>
  <p:cmAuthor id="1" name="Asef-Vaziri, Ardavan"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3"/>
    <a:srgbClr val="C00000"/>
    <a:srgbClr val="00863D"/>
    <a:srgbClr val="FF9900"/>
    <a:srgbClr val="FF0066"/>
    <a:srgbClr val="370000"/>
    <a:srgbClr val="9B0000"/>
    <a:srgbClr val="000078"/>
    <a:srgbClr val="A80000"/>
    <a:srgbClr val="000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p:cViewPr varScale="1">
        <p:scale>
          <a:sx n="113" d="100"/>
          <a:sy n="113" d="100"/>
        </p:scale>
        <p:origin x="122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294"/>
    </p:cViewPr>
  </p:sorterViewPr>
  <p:notesViewPr>
    <p:cSldViewPr>
      <p:cViewPr varScale="1">
        <p:scale>
          <a:sx n="42" d="100"/>
          <a:sy n="42" d="100"/>
        </p:scale>
        <p:origin x="-1363"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C6186B-400D-4624-82D1-203DE0AF0EEF}" type="datetimeFigureOut">
              <a:rPr lang="en-US" smtClean="0"/>
              <a:pPr/>
              <a:t>3/4/2016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32CB61-0B8C-464B-856B-111D8B5619C2}" type="slidenum">
              <a:rPr lang="en-US" smtClean="0"/>
              <a:pPr/>
              <a:t>‹#›</a:t>
            </a:fld>
            <a:endParaRPr lang="en-US" dirty="0"/>
          </a:p>
        </p:txBody>
      </p:sp>
    </p:spTree>
    <p:extLst>
      <p:ext uri="{BB962C8B-B14F-4D97-AF65-F5344CB8AC3E}">
        <p14:creationId xmlns:p14="http://schemas.microsoft.com/office/powerpoint/2010/main" val="1701555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D8C8DB6-9E1D-439C-B96B-0657302EFE49}" type="datetime1">
              <a:rPr lang="en-US"/>
              <a:pPr/>
              <a:t>3/4/2016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7C678DA-66FA-46F9-8031-1CB2E52D81FB}" type="slidenum">
              <a:rPr lang="en-US"/>
              <a:pPr/>
              <a:t>‹#›</a:t>
            </a:fld>
            <a:endParaRPr lang="en-US" dirty="0"/>
          </a:p>
        </p:txBody>
      </p:sp>
    </p:spTree>
    <p:extLst>
      <p:ext uri="{BB962C8B-B14F-4D97-AF65-F5344CB8AC3E}">
        <p14:creationId xmlns:p14="http://schemas.microsoft.com/office/powerpoint/2010/main" val="195947671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C678DA-66FA-46F9-8031-1CB2E52D81FB}" type="slidenum">
              <a:rPr lang="en-US" smtClean="0"/>
              <a:pPr/>
              <a:t>2</a:t>
            </a:fld>
            <a:endParaRPr lang="en-US"/>
          </a:p>
        </p:txBody>
      </p:sp>
    </p:spTree>
    <p:extLst>
      <p:ext uri="{BB962C8B-B14F-4D97-AF65-F5344CB8AC3E}">
        <p14:creationId xmlns:p14="http://schemas.microsoft.com/office/powerpoint/2010/main" val="1396220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50938" y="692150"/>
            <a:ext cx="4556125" cy="3416300"/>
          </a:xfrm>
          <a:ln/>
        </p:spPr>
      </p:sp>
      <p:sp>
        <p:nvSpPr>
          <p:cNvPr id="399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08914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2046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dirty="0">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dirty="0">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dirty="0">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125354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50938" y="692150"/>
            <a:ext cx="4556125" cy="3416300"/>
          </a:xfrm>
          <a:ln/>
        </p:spPr>
      </p:sp>
      <p:sp>
        <p:nvSpPr>
          <p:cNvPr id="52227" name="Notes Placeholder 2"/>
          <p:cNvSpPr>
            <a:spLocks noGrp="1"/>
          </p:cNvSpPr>
          <p:nvPr>
            <p:ph type="body" idx="1"/>
          </p:nvPr>
        </p:nvSpPr>
        <p:spPr>
          <a:noFill/>
          <a:ln/>
        </p:spPr>
        <p:txBody>
          <a:bodyPr/>
          <a:lstStyle/>
          <a:p>
            <a:pPr eaLnBrk="1" hangingPunct="1"/>
            <a:endParaRPr lang="en-US" dirty="0" smtClean="0"/>
          </a:p>
        </p:txBody>
      </p:sp>
      <p:sp>
        <p:nvSpPr>
          <p:cNvPr id="52228" name="Slide Number Placeholder 3"/>
          <p:cNvSpPr>
            <a:spLocks noGrp="1"/>
          </p:cNvSpPr>
          <p:nvPr>
            <p:ph type="sldNum" sz="quarter" idx="5"/>
          </p:nvPr>
        </p:nvSpPr>
        <p:spPr>
          <a:xfrm>
            <a:off x="3884613" y="8685213"/>
            <a:ext cx="2971800" cy="457200"/>
          </a:xfrm>
          <a:prstGeom prst="rect">
            <a:avLst/>
          </a:prstGeom>
          <a:noFill/>
        </p:spPr>
        <p:txBody>
          <a:bodyPr/>
          <a:lstStyle/>
          <a:p>
            <a:fld id="{55E6DA41-434E-4BBA-B5FD-21BAD36406AA}" type="slidenum">
              <a:rPr lang="en-US" smtClean="0"/>
              <a:pPr/>
              <a:t>19</a:t>
            </a:fld>
            <a:endParaRPr lang="en-US" dirty="0" smtClean="0"/>
          </a:p>
        </p:txBody>
      </p:sp>
    </p:spTree>
    <p:extLst>
      <p:ext uri="{BB962C8B-B14F-4D97-AF65-F5344CB8AC3E}">
        <p14:creationId xmlns:p14="http://schemas.microsoft.com/office/powerpoint/2010/main" val="1575497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50938" y="692150"/>
            <a:ext cx="4556125" cy="3416300"/>
          </a:xfrm>
          <a:ln/>
        </p:spPr>
      </p:sp>
      <p:sp>
        <p:nvSpPr>
          <p:cNvPr id="52227" name="Notes Placeholder 2"/>
          <p:cNvSpPr>
            <a:spLocks noGrp="1"/>
          </p:cNvSpPr>
          <p:nvPr>
            <p:ph type="body" idx="1"/>
          </p:nvPr>
        </p:nvSpPr>
        <p:spPr>
          <a:noFill/>
          <a:ln/>
        </p:spPr>
        <p:txBody>
          <a:bodyPr/>
          <a:lstStyle/>
          <a:p>
            <a:pPr eaLnBrk="1" hangingPunct="1"/>
            <a:endParaRPr lang="en-US" dirty="0" smtClean="0"/>
          </a:p>
        </p:txBody>
      </p:sp>
      <p:sp>
        <p:nvSpPr>
          <p:cNvPr id="52228" name="Slide Number Placeholder 3"/>
          <p:cNvSpPr>
            <a:spLocks noGrp="1"/>
          </p:cNvSpPr>
          <p:nvPr>
            <p:ph type="sldNum" sz="quarter" idx="5"/>
          </p:nvPr>
        </p:nvSpPr>
        <p:spPr>
          <a:xfrm>
            <a:off x="3884613" y="8685213"/>
            <a:ext cx="2971800" cy="457200"/>
          </a:xfrm>
          <a:prstGeom prst="rect">
            <a:avLst/>
          </a:prstGeom>
          <a:noFill/>
        </p:spPr>
        <p:txBody>
          <a:bodyPr/>
          <a:lstStyle/>
          <a:p>
            <a:fld id="{55E6DA41-434E-4BBA-B5FD-21BAD36406AA}" type="slidenum">
              <a:rPr lang="en-US" smtClean="0"/>
              <a:pPr/>
              <a:t>20</a:t>
            </a:fld>
            <a:endParaRPr lang="en-US" dirty="0" smtClean="0"/>
          </a:p>
        </p:txBody>
      </p:sp>
    </p:spTree>
    <p:extLst>
      <p:ext uri="{BB962C8B-B14F-4D97-AF65-F5344CB8AC3E}">
        <p14:creationId xmlns:p14="http://schemas.microsoft.com/office/powerpoint/2010/main" val="264397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xfrm>
            <a:off x="3921125" y="8950325"/>
            <a:ext cx="2998788" cy="471488"/>
          </a:xfrm>
          <a:prstGeom prst="rect">
            <a:avLst/>
          </a:prstGeom>
          <a:noFill/>
        </p:spPr>
        <p:txBody>
          <a:bodyPr/>
          <a:lstStyle/>
          <a:p>
            <a:fld id="{C24B8806-EE5D-4F02-8A02-7C84798C848C}" type="slidenum">
              <a:rPr lang="en-US" smtClean="0"/>
              <a:pPr/>
              <a:t>21</a:t>
            </a:fld>
            <a:endParaRPr lang="en-US" dirty="0" smtClean="0"/>
          </a:p>
        </p:txBody>
      </p:sp>
      <p:sp>
        <p:nvSpPr>
          <p:cNvPr id="73731" name="Rectangle 2"/>
          <p:cNvSpPr>
            <a:spLocks noGrp="1" noRot="1" noChangeAspect="1" noChangeArrowheads="1" noTextEdit="1"/>
          </p:cNvSpPr>
          <p:nvPr>
            <p:ph type="sldImg"/>
          </p:nvPr>
        </p:nvSpPr>
        <p:spPr>
          <a:xfrm>
            <a:off x="1150938" y="692150"/>
            <a:ext cx="4556125" cy="3416300"/>
          </a:xfrm>
          <a:ln/>
        </p:spPr>
      </p:sp>
      <p:sp>
        <p:nvSpPr>
          <p:cNvPr id="73732"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875741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CBA447C9-035C-4000-8C48-46CEA0707C3A}" type="slidenum">
              <a:rPr lang="en-US" sz="1200" smtClean="0"/>
              <a:pPr eaLnBrk="1" hangingPunct="1"/>
              <a:t>23</a:t>
            </a:fld>
            <a:endParaRPr lang="en-US" sz="1200" smtClean="0"/>
          </a:p>
        </p:txBody>
      </p:sp>
    </p:spTree>
    <p:extLst>
      <p:ext uri="{BB962C8B-B14F-4D97-AF65-F5344CB8AC3E}">
        <p14:creationId xmlns:p14="http://schemas.microsoft.com/office/powerpoint/2010/main" val="365267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886F655-8A52-4B5C-BBA0-FD673D4C3E33}" type="slidenum">
              <a:rPr lang="en-US" sz="1200" smtClean="0"/>
              <a:pPr eaLnBrk="1" hangingPunct="1"/>
              <a:t>27</a:t>
            </a:fld>
            <a:endParaRPr lang="en-US" sz="1200" smtClean="0"/>
          </a:p>
        </p:txBody>
      </p:sp>
    </p:spTree>
    <p:extLst>
      <p:ext uri="{BB962C8B-B14F-4D97-AF65-F5344CB8AC3E}">
        <p14:creationId xmlns:p14="http://schemas.microsoft.com/office/powerpoint/2010/main" val="457039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1143000" y="685800"/>
            <a:ext cx="4572000" cy="3429000"/>
          </a:xfrm>
          <a:ln/>
        </p:spPr>
      </p:sp>
      <p:sp>
        <p:nvSpPr>
          <p:cNvPr id="547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3908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pPr>
                <a:defRPr/>
              </a:pPr>
              <a:t>29</a:t>
            </a:fld>
            <a:endParaRPr lang="en-US"/>
          </a:p>
        </p:txBody>
      </p:sp>
    </p:spTree>
    <p:extLst>
      <p:ext uri="{BB962C8B-B14F-4D97-AF65-F5344CB8AC3E}">
        <p14:creationId xmlns:p14="http://schemas.microsoft.com/office/powerpoint/2010/main" val="53097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C678DA-66FA-46F9-8031-1CB2E52D81FB}" type="slidenum">
              <a:rPr lang="en-US" smtClean="0"/>
              <a:pPr/>
              <a:t>3</a:t>
            </a:fld>
            <a:endParaRPr lang="en-US"/>
          </a:p>
        </p:txBody>
      </p:sp>
    </p:spTree>
    <p:extLst>
      <p:ext uri="{BB962C8B-B14F-4D97-AF65-F5344CB8AC3E}">
        <p14:creationId xmlns:p14="http://schemas.microsoft.com/office/powerpoint/2010/main" val="3348826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pPr>
                <a:defRPr/>
              </a:pPr>
              <a:t>30</a:t>
            </a:fld>
            <a:endParaRPr lang="en-US"/>
          </a:p>
        </p:txBody>
      </p:sp>
    </p:spTree>
    <p:extLst>
      <p:ext uri="{BB962C8B-B14F-4D97-AF65-F5344CB8AC3E}">
        <p14:creationId xmlns:p14="http://schemas.microsoft.com/office/powerpoint/2010/main" val="3343089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E452C45B-F99E-411A-888B-11F90D4DCB22}" type="slidenum">
              <a:rPr lang="en-US" sz="1200" smtClean="0"/>
              <a:pPr eaLnBrk="1" hangingPunct="1"/>
              <a:t>31</a:t>
            </a:fld>
            <a:endParaRPr lang="en-US" sz="1200" smtClean="0"/>
          </a:p>
        </p:txBody>
      </p:sp>
    </p:spTree>
    <p:extLst>
      <p:ext uri="{BB962C8B-B14F-4D97-AF65-F5344CB8AC3E}">
        <p14:creationId xmlns:p14="http://schemas.microsoft.com/office/powerpoint/2010/main" val="3779083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5886F655-8A52-4B5C-BBA0-FD673D4C3E33}" type="slidenum">
              <a:rPr lang="en-US" sz="1200" smtClean="0"/>
              <a:pPr eaLnBrk="1" hangingPunct="1"/>
              <a:t>32</a:t>
            </a:fld>
            <a:endParaRPr lang="en-US" sz="1200" smtClean="0"/>
          </a:p>
        </p:txBody>
      </p:sp>
    </p:spTree>
    <p:extLst>
      <p:ext uri="{BB962C8B-B14F-4D97-AF65-F5344CB8AC3E}">
        <p14:creationId xmlns:p14="http://schemas.microsoft.com/office/powerpoint/2010/main" val="3321538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spect="1" noChangeArrowheads="1" noTextEdit="1"/>
          </p:cNvSpPr>
          <p:nvPr>
            <p:ph type="sldImg"/>
          </p:nvPr>
        </p:nvSpPr>
        <p:spPr>
          <a:xfrm>
            <a:off x="1143000" y="685800"/>
            <a:ext cx="4572000" cy="3429000"/>
          </a:xfrm>
          <a:ln/>
        </p:spPr>
      </p:sp>
      <p:sp>
        <p:nvSpPr>
          <p:cNvPr id="558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1575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Rot="1" noChangeAspect="1" noChangeArrowheads="1" noTextEdit="1"/>
          </p:cNvSpPr>
          <p:nvPr>
            <p:ph type="sldImg"/>
          </p:nvPr>
        </p:nvSpPr>
        <p:spPr>
          <a:xfrm>
            <a:off x="1143000" y="685800"/>
            <a:ext cx="4572000" cy="3429000"/>
          </a:xfrm>
          <a:ln/>
        </p:spPr>
      </p:sp>
      <p:sp>
        <p:nvSpPr>
          <p:cNvPr id="569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8166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2851581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0509806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3B840127-D2D2-4C2A-B91C-20116A5C5FDD}" type="slidenum">
              <a:rPr lang="en-US" sz="1200" smtClean="0"/>
              <a:pPr eaLnBrk="1" hangingPunct="1"/>
              <a:t>37</a:t>
            </a:fld>
            <a:endParaRPr lang="en-US" sz="1200" smtClean="0"/>
          </a:p>
        </p:txBody>
      </p:sp>
    </p:spTree>
    <p:extLst>
      <p:ext uri="{BB962C8B-B14F-4D97-AF65-F5344CB8AC3E}">
        <p14:creationId xmlns:p14="http://schemas.microsoft.com/office/powerpoint/2010/main" val="1611507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CBA447C9-035C-4000-8C48-46CEA0707C3A}" type="slidenum">
              <a:rPr lang="en-US" sz="1200" smtClean="0"/>
              <a:pPr eaLnBrk="1" hangingPunct="1"/>
              <a:t>38</a:t>
            </a:fld>
            <a:endParaRPr lang="en-US" sz="1200" smtClean="0"/>
          </a:p>
        </p:txBody>
      </p:sp>
    </p:spTree>
    <p:extLst>
      <p:ext uri="{BB962C8B-B14F-4D97-AF65-F5344CB8AC3E}">
        <p14:creationId xmlns:p14="http://schemas.microsoft.com/office/powerpoint/2010/main" val="3911752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1126AE6F-03C7-4DB0-83CC-518AD63F482E}" type="slidenum">
              <a:rPr lang="en-US" sz="1200" smtClean="0"/>
              <a:pPr eaLnBrk="1" hangingPunct="1"/>
              <a:t>39</a:t>
            </a:fld>
            <a:endParaRPr lang="en-US" sz="1200" smtClean="0"/>
          </a:p>
        </p:txBody>
      </p:sp>
    </p:spTree>
    <p:extLst>
      <p:ext uri="{BB962C8B-B14F-4D97-AF65-F5344CB8AC3E}">
        <p14:creationId xmlns:p14="http://schemas.microsoft.com/office/powerpoint/2010/main" val="213664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50938" y="692150"/>
            <a:ext cx="4556125" cy="3416300"/>
          </a:xfrm>
          <a:ln/>
        </p:spPr>
      </p:sp>
      <p:sp>
        <p:nvSpPr>
          <p:cNvPr id="921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09420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604114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2854325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3124138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ChangeArrowheads="1"/>
          </p:cNvSpPr>
          <p:nvPr>
            <p:ph type="hdr" sz="quarter"/>
          </p:nvPr>
        </p:nvSpPr>
        <p:spPr>
          <a:xfrm>
            <a:off x="0" y="0"/>
            <a:ext cx="2971800" cy="457200"/>
          </a:xfrm>
          <a:prstGeom prst="rect">
            <a:avLst/>
          </a:prstGeom>
        </p:spPr>
        <p:txBody>
          <a:bodyPr/>
          <a:lstStyle/>
          <a:p>
            <a:pPr>
              <a:defRPr/>
            </a:pPr>
            <a:endParaRPr lang="en-US" dirty="0">
              <a:solidFill>
                <a:prstClr val="black"/>
              </a:solidFill>
            </a:endParaRPr>
          </a:p>
        </p:txBody>
      </p:sp>
      <p:sp>
        <p:nvSpPr>
          <p:cNvPr id="3" name="Rectangle 1027"/>
          <p:cNvSpPr>
            <a:spLocks noGrp="1" noChangeArrowheads="1"/>
          </p:cNvSpPr>
          <p:nvPr>
            <p:ph type="dt" sz="quarter" idx="1"/>
          </p:nvPr>
        </p:nvSpPr>
        <p:spPr>
          <a:xfrm>
            <a:off x="3884613" y="0"/>
            <a:ext cx="2971800" cy="457200"/>
          </a:xfrm>
          <a:prstGeom prst="rect">
            <a:avLst/>
          </a:prstGeom>
        </p:spPr>
        <p:txBody>
          <a:bodyPr/>
          <a:lstStyle/>
          <a:p>
            <a:pPr>
              <a:defRPr/>
            </a:pPr>
            <a:endParaRPr lang="en-US" dirty="0">
              <a:solidFill>
                <a:prstClr val="black"/>
              </a:solidFill>
            </a:endParaRPr>
          </a:p>
        </p:txBody>
      </p:sp>
      <p:sp>
        <p:nvSpPr>
          <p:cNvPr id="4" name="Rectangle 1030"/>
          <p:cNvSpPr>
            <a:spLocks noGrp="1" noChangeArrowheads="1"/>
          </p:cNvSpPr>
          <p:nvPr>
            <p:ph type="ftr" sz="quarter" idx="4"/>
          </p:nvPr>
        </p:nvSpPr>
        <p:spPr>
          <a:xfrm>
            <a:off x="0" y="8685213"/>
            <a:ext cx="2971800" cy="457200"/>
          </a:xfrm>
          <a:prstGeom prst="rect">
            <a:avLst/>
          </a:prstGeom>
        </p:spPr>
        <p:txBody>
          <a:bodyPr/>
          <a:lstStyle/>
          <a:p>
            <a:pPr>
              <a:defRPr/>
            </a:pPr>
            <a:endParaRPr lang="en-US" dirty="0">
              <a:solidFill>
                <a:prstClr val="black"/>
              </a:solidFill>
            </a:endParaRPr>
          </a:p>
        </p:txBody>
      </p:sp>
      <p:sp>
        <p:nvSpPr>
          <p:cNvPr id="5" name="Rectangle 1031"/>
          <p:cNvSpPr>
            <a:spLocks noGrp="1" noChangeArrowheads="1"/>
          </p:cNvSpPr>
          <p:nvPr>
            <p:ph type="sldNum" sz="quarter" idx="5"/>
          </p:nvPr>
        </p:nvSpPr>
        <p:spPr>
          <a:xfrm>
            <a:off x="3884613" y="8685213"/>
            <a:ext cx="2971800" cy="457200"/>
          </a:xfrm>
          <a:prstGeom prst="rect">
            <a:avLst/>
          </a:prstGeom>
        </p:spPr>
        <p:txBody>
          <a:bodyPr/>
          <a:lstStyle/>
          <a:p>
            <a:pPr>
              <a:defRPr/>
            </a:pPr>
            <a:fld id="{2451D47E-A50C-430E-BA51-1D96DD276BDF}" type="slidenum">
              <a:rPr lang="en-US">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2140817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150938" y="692150"/>
            <a:ext cx="4556125" cy="3416300"/>
          </a:xfrm>
          <a:ln/>
        </p:spPr>
      </p:sp>
      <p:sp>
        <p:nvSpPr>
          <p:cNvPr id="49155" name="Notes Placeholder 2"/>
          <p:cNvSpPr>
            <a:spLocks noGrp="1"/>
          </p:cNvSpPr>
          <p:nvPr>
            <p:ph type="body" idx="1"/>
          </p:nvPr>
        </p:nvSpPr>
        <p:spPr>
          <a:noFill/>
          <a:ln w="9525"/>
        </p:spPr>
        <p:txBody>
          <a:bodyPr/>
          <a:lstStyle/>
          <a:p>
            <a:endParaRPr lang="en-US" smtClean="0">
              <a:latin typeface="Times New Roman" pitchFamily="1" charset="0"/>
            </a:endParaRPr>
          </a:p>
        </p:txBody>
      </p:sp>
    </p:spTree>
    <p:extLst>
      <p:ext uri="{BB962C8B-B14F-4D97-AF65-F5344CB8AC3E}">
        <p14:creationId xmlns:p14="http://schemas.microsoft.com/office/powerpoint/2010/main" val="81021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150938" y="692150"/>
            <a:ext cx="4556125" cy="3416300"/>
          </a:xfrm>
          <a:ln/>
        </p:spPr>
      </p:sp>
      <p:sp>
        <p:nvSpPr>
          <p:cNvPr id="50179" name="Notes Placeholder 2"/>
          <p:cNvSpPr>
            <a:spLocks noGrp="1"/>
          </p:cNvSpPr>
          <p:nvPr>
            <p:ph type="body" idx="1"/>
          </p:nvPr>
        </p:nvSpPr>
        <p:spPr>
          <a:noFill/>
          <a:ln w="9525"/>
        </p:spPr>
        <p:txBody>
          <a:bodyPr/>
          <a:lstStyle/>
          <a:p>
            <a:endParaRPr lang="en-US" smtClean="0">
              <a:latin typeface="Times New Roman" pitchFamily="1" charset="0"/>
            </a:endParaRPr>
          </a:p>
        </p:txBody>
      </p:sp>
    </p:spTree>
    <p:extLst>
      <p:ext uri="{BB962C8B-B14F-4D97-AF65-F5344CB8AC3E}">
        <p14:creationId xmlns:p14="http://schemas.microsoft.com/office/powerpoint/2010/main" val="2072111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150938" y="692150"/>
            <a:ext cx="4556125" cy="3416300"/>
          </a:xfrm>
          <a:ln/>
        </p:spPr>
      </p:sp>
      <p:sp>
        <p:nvSpPr>
          <p:cNvPr id="50179" name="Notes Placeholder 2"/>
          <p:cNvSpPr>
            <a:spLocks noGrp="1"/>
          </p:cNvSpPr>
          <p:nvPr>
            <p:ph type="body" idx="1"/>
          </p:nvPr>
        </p:nvSpPr>
        <p:spPr>
          <a:noFill/>
          <a:ln w="9525"/>
        </p:spPr>
        <p:txBody>
          <a:bodyPr/>
          <a:lstStyle/>
          <a:p>
            <a:endParaRPr lang="en-US" smtClean="0">
              <a:latin typeface="Times New Roman" pitchFamily="1" charset="0"/>
            </a:endParaRPr>
          </a:p>
        </p:txBody>
      </p:sp>
    </p:spTree>
    <p:extLst>
      <p:ext uri="{BB962C8B-B14F-4D97-AF65-F5344CB8AC3E}">
        <p14:creationId xmlns:p14="http://schemas.microsoft.com/office/powerpoint/2010/main" val="233053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50938" y="692150"/>
            <a:ext cx="4556125" cy="3416300"/>
          </a:xfrm>
          <a:ln/>
        </p:spPr>
      </p:sp>
      <p:sp>
        <p:nvSpPr>
          <p:cNvPr id="1361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0161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50938" y="692150"/>
            <a:ext cx="4556125" cy="3416300"/>
          </a:xfrm>
          <a:ln/>
        </p:spPr>
      </p:sp>
      <p:sp>
        <p:nvSpPr>
          <p:cNvPr id="1587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7625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50938" y="692150"/>
            <a:ext cx="4556125" cy="3416300"/>
          </a:xfrm>
          <a:ln/>
        </p:spPr>
      </p:sp>
      <p:sp>
        <p:nvSpPr>
          <p:cNvPr id="358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81070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41674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50938" y="692150"/>
            <a:ext cx="4556125" cy="3416300"/>
          </a:xfrm>
          <a:ln/>
        </p:spPr>
      </p:sp>
      <p:sp>
        <p:nvSpPr>
          <p:cNvPr id="1699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96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xfrm>
            <a:off x="1150938" y="692150"/>
            <a:ext cx="4556125" cy="3416300"/>
          </a:xfrm>
          <a:ln/>
        </p:spPr>
      </p:sp>
      <p:sp>
        <p:nvSpPr>
          <p:cNvPr id="1228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95535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userDrawn="1"/>
        </p:nvSpPr>
        <p:spPr bwMode="auto">
          <a:xfrm>
            <a:off x="0" y="0"/>
            <a:ext cx="9144000" cy="6858000"/>
          </a:xfrm>
          <a:prstGeom prst="rect">
            <a:avLst/>
          </a:prstGeom>
          <a:solidFill>
            <a:schemeClr val="accent4">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
        <p:nvSpPr>
          <p:cNvPr id="36866" name="Rectangle 2"/>
          <p:cNvSpPr>
            <a:spLocks noGrp="1" noChangeArrowheads="1"/>
          </p:cNvSpPr>
          <p:nvPr>
            <p:ph type="ctrTitle"/>
          </p:nvPr>
        </p:nvSpPr>
        <p:spPr>
          <a:xfrm>
            <a:off x="0" y="0"/>
            <a:ext cx="9144000" cy="2438400"/>
          </a:xfrm>
          <a:prstGeom prst="rect">
            <a:avLst/>
          </a:prstGeom>
          <a:ln>
            <a:solidFill>
              <a:schemeClr val="accent4">
                <a:lumMod val="65000"/>
                <a:lumOff val="35000"/>
              </a:schemeClr>
            </a:solidFill>
          </a:ln>
        </p:spPr>
        <p:txBody>
          <a:bodyPr/>
          <a:lstStyle>
            <a:lvl1pPr algn="ctr">
              <a:defRPr sz="5400" b="0" baseline="0">
                <a:solidFill>
                  <a:schemeClr val="bg1"/>
                </a:solidFill>
              </a:defRPr>
            </a:lvl1pPr>
          </a:lstStyle>
          <a:p>
            <a:r>
              <a:rPr lang="en-US" dirty="0" smtClean="0"/>
              <a:t>Click to edit Master 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8" y="1104900"/>
            <a:ext cx="3810000" cy="4643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104900"/>
            <a:ext cx="3810000" cy="4643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70938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8775" y="188913"/>
            <a:ext cx="8497888"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1800" y="1520825"/>
            <a:ext cx="4087813" cy="4632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2013" y="1520825"/>
            <a:ext cx="4087812" cy="223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72013" y="3913188"/>
            <a:ext cx="4087812" cy="2239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67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58775" y="188913"/>
            <a:ext cx="8497888" cy="5964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820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0484874"/>
      </p:ext>
    </p:extLst>
  </p:cSld>
  <p:clrMapOvr>
    <a:masterClrMapping/>
  </p:clrMapOvr>
  <p:transition>
    <p:zo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12875"/>
            <a:ext cx="8915400" cy="4530725"/>
          </a:xfrm>
        </p:spPr>
        <p:txBody>
          <a:bodyPr/>
          <a:lstStyle>
            <a:lvl1pPr>
              <a:defRPr>
                <a:solidFill>
                  <a:schemeClr val="tx1"/>
                </a:solidFill>
              </a:defRPr>
            </a:lvl1pPr>
            <a:lvl2pPr>
              <a:defRPr sz="2600">
                <a:solidFill>
                  <a:schemeClr val="tx1"/>
                </a:solidFill>
              </a:defRPr>
            </a:lvl2pPr>
            <a:lvl3pPr>
              <a:defRPr sz="2400">
                <a:solidFill>
                  <a:schemeClr val="tx1"/>
                </a:solidFill>
              </a:defRPr>
            </a:lvl3pPr>
            <a:lvl4pPr>
              <a:defRPr sz="2200">
                <a:solidFill>
                  <a:schemeClr val="tx1"/>
                </a:solidFill>
              </a:defRPr>
            </a:lvl4pPr>
            <a:lvl5pPr>
              <a:buClrTx/>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0"/>
          <p:cNvSpPr>
            <a:spLocks noGrp="1" noChangeArrowheads="1"/>
          </p:cNvSpPr>
          <p:nvPr>
            <p:ph type="title"/>
          </p:nvPr>
        </p:nvSpPr>
        <p:spPr bwMode="gray">
          <a:xfrm>
            <a:off x="250825" y="0"/>
            <a:ext cx="8893175" cy="101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534400" cy="5486400"/>
          </a:xfrm>
          <a:prstGeom prst="rect">
            <a:avLst/>
          </a:prstGeom>
        </p:spPr>
        <p:txBody>
          <a:bodyPr/>
          <a:lstStyle>
            <a:lvl1pPr>
              <a:defRPr sz="2000">
                <a:latin typeface="Tahoma" pitchFamily="34" charset="0"/>
                <a:cs typeface="Tahoma" pitchFamily="34" charset="0"/>
              </a:defRPr>
            </a:lvl1pPr>
          </a:lstStyle>
          <a:p>
            <a:r>
              <a:rPr lang="en-US" dirty="0" smtClean="0"/>
              <a:t>Click to edit Master title style</a:t>
            </a:r>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12875"/>
            <a:ext cx="8915400" cy="4530725"/>
          </a:xfrm>
        </p:spPr>
        <p:txBody>
          <a:bodyPr/>
          <a:lstStyle>
            <a:lvl1pPr>
              <a:buSzPct val="88000"/>
              <a:defRPr>
                <a:solidFill>
                  <a:schemeClr val="tx1"/>
                </a:solidFill>
              </a:defRPr>
            </a:lvl1pPr>
            <a:lvl2pPr>
              <a:defRPr sz="2600">
                <a:solidFill>
                  <a:schemeClr val="tx1"/>
                </a:solidFill>
              </a:defRPr>
            </a:lvl2pPr>
            <a:lvl3pPr>
              <a:defRPr sz="2400">
                <a:solidFill>
                  <a:schemeClr val="tx1"/>
                </a:solidFill>
              </a:defRPr>
            </a:lvl3pPr>
            <a:lvl4pPr>
              <a:defRPr sz="2200">
                <a:solidFill>
                  <a:schemeClr val="tx1"/>
                </a:solidFill>
              </a:defRPr>
            </a:lvl4pPr>
            <a:lvl5pPr>
              <a:buClrTx/>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50"/>
          <p:cNvSpPr>
            <a:spLocks noGrp="1" noChangeArrowheads="1"/>
          </p:cNvSpPr>
          <p:nvPr>
            <p:ph type="title"/>
          </p:nvPr>
        </p:nvSpPr>
        <p:spPr bwMode="gray">
          <a:xfrm>
            <a:off x="250825" y="0"/>
            <a:ext cx="8893175" cy="101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
        <p:nvSpPr>
          <p:cNvPr id="7" name="Rectangle 6"/>
          <p:cNvSpPr/>
          <p:nvPr userDrawn="1"/>
        </p:nvSpPr>
        <p:spPr bwMode="auto">
          <a:xfrm>
            <a:off x="0" y="1219200"/>
            <a:ext cx="9144000" cy="52578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0"/>
          <p:cNvSpPr>
            <a:spLocks noGrp="1" noChangeArrowheads="1"/>
          </p:cNvSpPr>
          <p:nvPr>
            <p:ph type="title"/>
          </p:nvPr>
        </p:nvSpPr>
        <p:spPr bwMode="gray">
          <a:xfrm>
            <a:off x="250825" y="152400"/>
            <a:ext cx="8677275"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1" name="Rectangle 10"/>
          <p:cNvSpPr/>
          <p:nvPr userDrawn="1"/>
        </p:nvSpPr>
        <p:spPr bwMode="auto">
          <a:xfrm>
            <a:off x="0" y="0"/>
            <a:ext cx="9144000" cy="6858000"/>
          </a:xfrm>
          <a:prstGeom prst="rect">
            <a:avLst/>
          </a:prstGeom>
          <a:solidFill>
            <a:srgbClr val="A5002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Verdana" pitchFamily="-112" charset="0"/>
            </a:endParaRPr>
          </a:p>
        </p:txBody>
      </p:sp>
      <p:sp>
        <p:nvSpPr>
          <p:cNvPr id="36866" name="Rectangle 2"/>
          <p:cNvSpPr>
            <a:spLocks noGrp="1" noChangeArrowheads="1"/>
          </p:cNvSpPr>
          <p:nvPr>
            <p:ph type="ctrTitle"/>
          </p:nvPr>
        </p:nvSpPr>
        <p:spPr>
          <a:xfrm>
            <a:off x="0" y="0"/>
            <a:ext cx="9144000" cy="2438400"/>
          </a:xfrm>
          <a:prstGeom prst="rect">
            <a:avLst/>
          </a:prstGeom>
        </p:spPr>
        <p:txBody>
          <a:bodyPr/>
          <a:lstStyle>
            <a:lvl1pPr algn="ctr">
              <a:defRPr sz="5400" b="0" baseline="0">
                <a:solidFill>
                  <a:schemeClr val="bg1"/>
                </a:solidFill>
              </a:defRPr>
            </a:lvl1pPr>
          </a:lstStyle>
          <a:p>
            <a:r>
              <a:rPr lang="en-US" dirty="0" smtClean="0"/>
              <a:t>Click to edit Master title style</a:t>
            </a:r>
            <a:endParaRPr lang="en-US" dirty="0"/>
          </a:p>
        </p:txBody>
      </p:sp>
      <p:sp>
        <p:nvSpPr>
          <p:cNvPr id="6" name="Content Placeholder 3"/>
          <p:cNvSpPr>
            <a:spLocks noGrp="1"/>
          </p:cNvSpPr>
          <p:nvPr>
            <p:ph sz="half" idx="2"/>
          </p:nvPr>
        </p:nvSpPr>
        <p:spPr>
          <a:xfrm>
            <a:off x="2438400" y="5562600"/>
            <a:ext cx="6477000" cy="990600"/>
          </a:xfrm>
        </p:spPr>
        <p:txBody>
          <a:bodyPr/>
          <a:lstStyle>
            <a:lvl1pPr algn="r">
              <a:buNone/>
              <a:defRPr>
                <a:solidFill>
                  <a:schemeClr val="bg1"/>
                </a:solidFill>
                <a:latin typeface="Lucida Calligraphy" pitchFamily="66" charset="0"/>
              </a:defRPr>
            </a:lvl1pPr>
          </a:lstStyle>
          <a:p>
            <a:pPr lvl="0"/>
            <a:r>
              <a:rPr lang="en-US" dirty="0"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50"/>
          <p:cNvSpPr>
            <a:spLocks noGrp="1" noChangeArrowheads="1"/>
          </p:cNvSpPr>
          <p:nvPr>
            <p:ph type="title"/>
          </p:nvPr>
        </p:nvSpPr>
        <p:spPr bwMode="gray">
          <a:xfrm>
            <a:off x="0" y="0"/>
            <a:ext cx="91440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a:t>
            </a:r>
            <a:br>
              <a:rPr lang="en-US" dirty="0" smtClean="0"/>
            </a:br>
            <a:r>
              <a:rPr lang="en-US" dirty="0" smtClean="0"/>
              <a:t>title style</a:t>
            </a:r>
          </a:p>
        </p:txBody>
      </p:sp>
    </p:spTree>
    <p:extLst>
      <p:ext uri="{BB962C8B-B14F-4D97-AF65-F5344CB8AC3E}">
        <p14:creationId xmlns:p14="http://schemas.microsoft.com/office/powerpoint/2010/main" val="1898158674"/>
      </p:ext>
    </p:extLst>
  </p:cSld>
  <p:clrMapOvr>
    <a:masterClrMapping/>
  </p:clrMapOvr>
  <p:transition>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Rectangle 50"/>
          <p:cNvSpPr>
            <a:spLocks noGrp="1" noChangeArrowheads="1"/>
          </p:cNvSpPr>
          <p:nvPr>
            <p:ph type="title"/>
          </p:nvPr>
        </p:nvSpPr>
        <p:spPr bwMode="gray">
          <a:xfrm>
            <a:off x="0" y="0"/>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7095478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D0944D79-BC56-44F6-9F07-E5F5D587D50A}" type="slidenum">
              <a:rPr lang="en-US"/>
              <a:pPr/>
              <a:t>‹#›</a:t>
            </a:fld>
            <a:endParaRPr lang="en-US" dirty="0"/>
          </a:p>
        </p:txBody>
      </p:sp>
    </p:spTree>
    <p:extLst>
      <p:ext uri="{BB962C8B-B14F-4D97-AF65-F5344CB8AC3E}">
        <p14:creationId xmlns:p14="http://schemas.microsoft.com/office/powerpoint/2010/main" val="3065816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914400"/>
            <a:ext cx="8915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chemeClr val="tx1"/>
                </a:solidFill>
              </a:rPr>
              <a:pPr algn="r">
                <a:defRPr/>
              </a:pPr>
              <a:t>‹#›</a:t>
            </a:fld>
            <a:endParaRPr lang="en-US" sz="1200" b="1" i="1" dirty="0">
              <a:solidFill>
                <a:schemeClr val="tx1"/>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kern="1200" dirty="0">
                <a:solidFill>
                  <a:schemeClr val="tx1"/>
                </a:solidFill>
                <a:latin typeface="Verdana" pitchFamily="34" charset="0"/>
                <a:ea typeface="ＭＳ Ｐゴシック" charset="-128"/>
                <a:cs typeface="+mn-cs"/>
              </a:rPr>
              <a:t>Ardavan Asef-Vaziri    </a:t>
            </a:r>
            <a:r>
              <a:rPr lang="en-US" sz="1200" b="1" i="1" kern="1200" dirty="0" smtClean="0">
                <a:solidFill>
                  <a:schemeClr val="tx1"/>
                </a:solidFill>
                <a:latin typeface="Verdana" pitchFamily="34" charset="0"/>
                <a:ea typeface="ＭＳ Ｐゴシック" charset="-128"/>
                <a:cs typeface="+mn-cs"/>
              </a:rPr>
              <a:t>Jan.-2016</a:t>
            </a:r>
            <a:endParaRPr lang="en-US" sz="1200" b="1" i="1" kern="1200" dirty="0">
              <a:solidFill>
                <a:schemeClr val="tx1"/>
              </a:solidFill>
              <a:latin typeface="Verdana" pitchFamily="34" charset="0"/>
              <a:ea typeface="ＭＳ Ｐゴシック" charset="-128"/>
              <a:cs typeface="+mn-cs"/>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dirty="0" smtClean="0">
                <a:solidFill>
                  <a:schemeClr val="tx1"/>
                </a:solidFill>
              </a:rPr>
              <a:t>Basics Probability Distributions- Uniform  </a:t>
            </a:r>
            <a:endParaRPr lang="en-US" sz="1200" b="1" i="1" dirty="0">
              <a:solidFill>
                <a:schemeClr val="tx1"/>
              </a:solidFill>
            </a:endParaRPr>
          </a:p>
        </p:txBody>
      </p:sp>
      <p:sp>
        <p:nvSpPr>
          <p:cNvPr id="14" name="Rectangle 50"/>
          <p:cNvSpPr>
            <a:spLocks noGrp="1" noChangeArrowheads="1"/>
          </p:cNvSpPr>
          <p:nvPr>
            <p:ph type="title"/>
          </p:nvPr>
        </p:nvSpPr>
        <p:spPr bwMode="gray">
          <a:xfrm>
            <a:off x="0" y="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cxnSp>
        <p:nvCxnSpPr>
          <p:cNvPr id="19" name="Straight Connector 18"/>
          <p:cNvCxnSpPr/>
          <p:nvPr userDrawn="1"/>
        </p:nvCxnSpPr>
        <p:spPr bwMode="auto">
          <a:xfrm>
            <a:off x="0" y="838200"/>
            <a:ext cx="9144000" cy="1588"/>
          </a:xfrm>
          <a:prstGeom prst="line">
            <a:avLst/>
          </a:prstGeom>
          <a:solidFill>
            <a:schemeClr val="accent1"/>
          </a:solidFill>
          <a:ln w="76200" cap="flat" cmpd="sng" algn="ctr">
            <a:solidFill>
              <a:schemeClr val="accent4"/>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noFill/>
            <a:prstDash val="solid"/>
            <a:round/>
            <a:headEnd type="none" w="med" len="med"/>
            <a:tailEnd type="none" w="med" len="med"/>
          </a:ln>
          <a:effectLst/>
        </p:spPr>
      </p:cxnSp>
      <p:cxnSp>
        <p:nvCxnSpPr>
          <p:cNvPr id="10" name="Straight Connector 9"/>
          <p:cNvCxnSpPr/>
          <p:nvPr userDrawn="1"/>
        </p:nvCxnSpPr>
        <p:spPr bwMode="auto">
          <a:xfrm>
            <a:off x="0" y="6477000"/>
            <a:ext cx="9144000" cy="1588"/>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63" r:id="rId1"/>
    <p:sldLayoutId id="2147483752" r:id="rId2"/>
    <p:sldLayoutId id="2147483756" r:id="rId3"/>
    <p:sldLayoutId id="2147483761" r:id="rId4"/>
    <p:sldLayoutId id="2147483762" r:id="rId5"/>
    <p:sldLayoutId id="2147483789" r:id="rId6"/>
    <p:sldLayoutId id="2147483790" r:id="rId7"/>
    <p:sldLayoutId id="2147483791" r:id="rId8"/>
    <p:sldLayoutId id="2147483792" r:id="rId9"/>
    <p:sldLayoutId id="2147483793" r:id="rId10"/>
    <p:sldLayoutId id="2147483795" r:id="rId11"/>
    <p:sldLayoutId id="2147483796" r:id="rId12"/>
    <p:sldLayoutId id="2147483797" r:id="rId13"/>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chemeClr val="tx1"/>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
          <a:schemeClr val="tx1"/>
        </a:buClr>
        <a:buSzPct val="75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2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0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B050"/>
                </a:solidFill>
              </a:rPr>
              <a:pPr algn="r">
                <a:defRPr/>
              </a:pPr>
              <a:t>‹#›</a:t>
            </a:fld>
            <a:endParaRPr lang="en-US" sz="1200" b="1" i="1" dirty="0">
              <a:solidFill>
                <a:srgbClr val="00B050"/>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dirty="0">
                <a:solidFill>
                  <a:srgbClr val="00B050"/>
                </a:solidFill>
              </a:rPr>
              <a:t>Ardavan Asef-Vaziri    </a:t>
            </a:r>
            <a:r>
              <a:rPr lang="en-US" sz="1200" b="1" i="1" dirty="0" smtClean="0">
                <a:solidFill>
                  <a:srgbClr val="00B050"/>
                </a:solidFill>
              </a:rPr>
              <a:t>Jul-09</a:t>
            </a:r>
            <a:endParaRPr lang="en-US" sz="1200" b="1" i="1" dirty="0">
              <a:solidFill>
                <a:srgbClr val="00B050"/>
              </a:solidFill>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kern="1200" dirty="0" smtClean="0">
                <a:solidFill>
                  <a:srgbClr val="00B050"/>
                </a:solidFill>
                <a:latin typeface="Verdana" pitchFamily="34" charset="0"/>
                <a:ea typeface="ＭＳ Ｐゴシック" charset="-128"/>
                <a:cs typeface="+mn-cs"/>
              </a:rPr>
              <a:t>Theory of Constraints:  1- Throughput World </a:t>
            </a:r>
            <a:endParaRPr lang="en-US" sz="1200" b="1" i="1" kern="1200" dirty="0">
              <a:solidFill>
                <a:srgbClr val="00B050"/>
              </a:solidFill>
              <a:latin typeface="Verdana" pitchFamily="34" charset="0"/>
              <a:ea typeface="ＭＳ Ｐゴシック" charset="-128"/>
              <a:cs typeface="+mn-cs"/>
            </a:endParaRPr>
          </a:p>
        </p:txBody>
      </p:sp>
      <p:cxnSp>
        <p:nvCxnSpPr>
          <p:cNvPr id="19" name="Straight Connector 18"/>
          <p:cNvCxnSpPr/>
          <p:nvPr userDrawn="1"/>
        </p:nvCxnSpPr>
        <p:spPr bwMode="auto">
          <a:xfrm>
            <a:off x="0" y="455612"/>
            <a:ext cx="9144000" cy="1588"/>
          </a:xfrm>
          <a:prstGeom prst="line">
            <a:avLst/>
          </a:prstGeom>
          <a:solidFill>
            <a:schemeClr val="accent1"/>
          </a:solidFill>
          <a:ln w="127000" cap="flat" cmpd="sng" algn="ctr">
            <a:solidFill>
              <a:srgbClr val="00B05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B050"/>
            </a:solidFill>
            <a:prstDash val="solid"/>
            <a:round/>
            <a:headEnd type="none" w="med" len="med"/>
            <a:tailEnd type="none" w="med" len="med"/>
          </a:ln>
          <a:effectLst/>
        </p:spPr>
      </p:cxnSp>
      <p:sp>
        <p:nvSpPr>
          <p:cNvPr id="9" name="Text Box 57"/>
          <p:cNvSpPr txBox="1">
            <a:spLocks noChangeArrowheads="1"/>
          </p:cNvSpPr>
          <p:nvPr userDrawn="1"/>
        </p:nvSpPr>
        <p:spPr bwMode="auto">
          <a:xfrm>
            <a:off x="152400" y="-76200"/>
            <a:ext cx="4267200" cy="523220"/>
          </a:xfrm>
          <a:prstGeom prst="rect">
            <a:avLst/>
          </a:prstGeom>
          <a:noFill/>
          <a:ln w="9525">
            <a:noFill/>
            <a:miter lim="800000"/>
            <a:headEnd/>
            <a:tailEnd/>
          </a:ln>
          <a:effectLst/>
        </p:spPr>
        <p:txBody>
          <a:bodyPr wrap="square">
            <a:spAutoFit/>
          </a:bodyPr>
          <a:lstStyle/>
          <a:p>
            <a:pPr algn="l">
              <a:defRPr/>
            </a:pPr>
            <a:r>
              <a:rPr lang="en-US" sz="2800" b="0" i="0" dirty="0" smtClean="0">
                <a:solidFill>
                  <a:srgbClr val="00B050"/>
                </a:solidFill>
                <a:latin typeface="Impact" pitchFamily="34" charset="0"/>
              </a:rPr>
              <a:t>Information</a:t>
            </a:r>
            <a:endParaRPr lang="en-US" sz="2800" b="0" i="0" dirty="0">
              <a:solidFill>
                <a:srgbClr val="00B050"/>
              </a:solidFill>
              <a:latin typeface="Impact" pitchFamily="34" charset="0"/>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B05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None/>
        <a:defRPr sz="2000">
          <a:solidFill>
            <a:schemeClr val="tx1"/>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chemeClr val="tx1"/>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chemeClr val="tx1"/>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1412875"/>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2060"/>
                </a:solidFill>
              </a:rPr>
              <a:pPr algn="r">
                <a:defRPr/>
              </a:pPr>
              <a:t>‹#›</a:t>
            </a:fld>
            <a:endParaRPr lang="en-US" sz="1200" b="1" i="1" dirty="0">
              <a:solidFill>
                <a:srgbClr val="002060"/>
              </a:solidFill>
            </a:endParaRPr>
          </a:p>
        </p:txBody>
      </p:sp>
      <p:sp>
        <p:nvSpPr>
          <p:cNvPr id="12" name="Text Box 57"/>
          <p:cNvSpPr txBox="1">
            <a:spLocks noChangeArrowheads="1"/>
          </p:cNvSpPr>
          <p:nvPr userDrawn="1"/>
        </p:nvSpPr>
        <p:spPr bwMode="auto">
          <a:xfrm>
            <a:off x="4171950" y="6553200"/>
            <a:ext cx="3067050" cy="276999"/>
          </a:xfrm>
          <a:prstGeom prst="rect">
            <a:avLst/>
          </a:prstGeom>
          <a:noFill/>
          <a:ln w="9525">
            <a:noFill/>
            <a:miter lim="800000"/>
            <a:headEnd/>
            <a:tailEnd/>
          </a:ln>
          <a:effectLst/>
        </p:spPr>
        <p:txBody>
          <a:bodyPr>
            <a:spAutoFit/>
          </a:bodyPr>
          <a:lstStyle/>
          <a:p>
            <a:pPr>
              <a:defRPr/>
            </a:pPr>
            <a:r>
              <a:rPr lang="en-US" sz="1200" b="1" i="1" dirty="0">
                <a:solidFill>
                  <a:srgbClr val="002060"/>
                </a:solidFill>
              </a:rPr>
              <a:t>Ardavan Asef-Vaziri    </a:t>
            </a:r>
            <a:r>
              <a:rPr lang="en-US" sz="1200" b="1" i="1" dirty="0" smtClean="0">
                <a:solidFill>
                  <a:srgbClr val="002060"/>
                </a:solidFill>
              </a:rPr>
              <a:t>Jul-09</a:t>
            </a:r>
            <a:endParaRPr lang="en-US" sz="1200" b="1" i="1" dirty="0">
              <a:solidFill>
                <a:srgbClr val="002060"/>
              </a:solidFill>
            </a:endParaRP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rtl="0" eaLnBrk="0" fontAlgn="base" hangingPunct="0">
              <a:spcBef>
                <a:spcPct val="0"/>
              </a:spcBef>
              <a:spcAft>
                <a:spcPct val="0"/>
              </a:spcAft>
              <a:defRPr/>
            </a:pPr>
            <a:r>
              <a:rPr lang="en-US" sz="1200" b="1" i="1" kern="1200" dirty="0" smtClean="0">
                <a:solidFill>
                  <a:srgbClr val="002060"/>
                </a:solidFill>
                <a:latin typeface="Verdana" pitchFamily="34" charset="0"/>
                <a:ea typeface="ＭＳ Ｐゴシック" charset="-128"/>
                <a:cs typeface="+mn-cs"/>
              </a:rPr>
              <a:t>Theory of Constraints:  1- Throughput World </a:t>
            </a:r>
            <a:endParaRPr lang="en-US" sz="1200" b="1" i="1" kern="1200" dirty="0">
              <a:solidFill>
                <a:srgbClr val="002060"/>
              </a:solidFill>
              <a:latin typeface="Verdana" pitchFamily="34" charset="0"/>
              <a:ea typeface="ＭＳ Ｐゴシック" charset="-128"/>
              <a:cs typeface="+mn-cs"/>
            </a:endParaRPr>
          </a:p>
        </p:txBody>
      </p:sp>
      <p:sp>
        <p:nvSpPr>
          <p:cNvPr id="14" name="Rectangle 50"/>
          <p:cNvSpPr>
            <a:spLocks noGrp="1" noChangeArrowheads="1"/>
          </p:cNvSpPr>
          <p:nvPr>
            <p:ph type="title"/>
          </p:nvPr>
        </p:nvSpPr>
        <p:spPr bwMode="gray">
          <a:xfrm>
            <a:off x="250825" y="0"/>
            <a:ext cx="86645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Practice: </a:t>
            </a:r>
            <a:br>
              <a:rPr lang="en-US" dirty="0" smtClean="0"/>
            </a:br>
            <a:endParaRPr lang="en-US" dirty="0" smtClean="0"/>
          </a:p>
        </p:txBody>
      </p:sp>
      <p:cxnSp>
        <p:nvCxnSpPr>
          <p:cNvPr id="19" name="Straight Connector 18"/>
          <p:cNvCxnSpPr/>
          <p:nvPr userDrawn="1"/>
        </p:nvCxnSpPr>
        <p:spPr bwMode="auto">
          <a:xfrm>
            <a:off x="0" y="1141412"/>
            <a:ext cx="9144000" cy="1588"/>
          </a:xfrm>
          <a:prstGeom prst="line">
            <a:avLst/>
          </a:prstGeom>
          <a:solidFill>
            <a:schemeClr val="accent1"/>
          </a:solidFill>
          <a:ln w="127000" cap="flat" cmpd="sng" algn="ctr">
            <a:solidFill>
              <a:srgbClr val="00206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2060"/>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66" r:id="rId1"/>
    <p:sldLayoutId id="2147483768" r:id="rId2"/>
    <p:sldLayoutId id="2147483769" r:id="rId3"/>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206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Char char="p"/>
        <a:defRPr sz="2800">
          <a:solidFill>
            <a:srgbClr val="002060"/>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rgbClr val="002060"/>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rgbClr val="002060"/>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rgbClr val="002060"/>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81000" y="685800"/>
            <a:ext cx="8229600" cy="5410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dirty="0" smtClean="0"/>
          </a:p>
        </p:txBody>
      </p:sp>
      <p:sp>
        <p:nvSpPr>
          <p:cNvPr id="11" name="Text Box 57"/>
          <p:cNvSpPr txBox="1">
            <a:spLocks noChangeArrowheads="1"/>
          </p:cNvSpPr>
          <p:nvPr userDrawn="1"/>
        </p:nvSpPr>
        <p:spPr bwMode="auto">
          <a:xfrm>
            <a:off x="8458200" y="6581775"/>
            <a:ext cx="685800" cy="276999"/>
          </a:xfrm>
          <a:prstGeom prst="rect">
            <a:avLst/>
          </a:prstGeom>
          <a:noFill/>
          <a:ln w="9525">
            <a:noFill/>
            <a:miter lim="800000"/>
            <a:headEnd/>
            <a:tailEnd/>
          </a:ln>
          <a:effectLst/>
        </p:spPr>
        <p:txBody>
          <a:bodyPr wrap="square">
            <a:spAutoFit/>
          </a:bodyPr>
          <a:lstStyle/>
          <a:p>
            <a:pPr algn="r">
              <a:defRPr/>
            </a:pPr>
            <a:fld id="{0CC00814-8DFB-4A98-8C67-ED9467B5CADE}" type="slidenum">
              <a:rPr lang="en-US" sz="1200" b="1" i="1" smtClean="0">
                <a:solidFill>
                  <a:srgbClr val="00B050"/>
                </a:solidFill>
              </a:rPr>
              <a:pPr algn="r">
                <a:defRPr/>
              </a:pPr>
              <a:t>‹#›</a:t>
            </a:fld>
            <a:endParaRPr lang="en-US" sz="1200" b="1" i="1" dirty="0">
              <a:solidFill>
                <a:srgbClr val="00B050"/>
              </a:solidFill>
            </a:endParaRPr>
          </a:p>
        </p:txBody>
      </p:sp>
      <p:sp>
        <p:nvSpPr>
          <p:cNvPr id="12" name="Text Box 57"/>
          <p:cNvSpPr txBox="1">
            <a:spLocks noChangeArrowheads="1"/>
          </p:cNvSpPr>
          <p:nvPr userDrawn="1"/>
        </p:nvSpPr>
        <p:spPr bwMode="auto">
          <a:xfrm>
            <a:off x="4171950" y="6553200"/>
            <a:ext cx="3067050" cy="276225"/>
          </a:xfrm>
          <a:prstGeom prst="rect">
            <a:avLst/>
          </a:prstGeom>
          <a:noFill/>
          <a:ln w="9525">
            <a:noFill/>
            <a:miter lim="800000"/>
            <a:headEnd/>
            <a:tailEnd/>
          </a:ln>
          <a:effectLst/>
        </p:spPr>
        <p:txBody>
          <a:bodyPr>
            <a:spAutoFit/>
          </a:bodyPr>
          <a:lstStyle/>
          <a:p>
            <a:pPr>
              <a:defRPr/>
            </a:pPr>
            <a:r>
              <a:rPr lang="en-US" sz="1200" b="1" i="1" dirty="0">
                <a:solidFill>
                  <a:srgbClr val="00B050"/>
                </a:solidFill>
              </a:rPr>
              <a:t>Ardavan Asef-Vaziri    6/4/2009</a:t>
            </a:r>
          </a:p>
        </p:txBody>
      </p:sp>
      <p:sp>
        <p:nvSpPr>
          <p:cNvPr id="13" name="Text Box 57"/>
          <p:cNvSpPr txBox="1">
            <a:spLocks noChangeArrowheads="1"/>
          </p:cNvSpPr>
          <p:nvPr userDrawn="1"/>
        </p:nvSpPr>
        <p:spPr bwMode="auto">
          <a:xfrm>
            <a:off x="0" y="6553200"/>
            <a:ext cx="4267200" cy="276999"/>
          </a:xfrm>
          <a:prstGeom prst="rect">
            <a:avLst/>
          </a:prstGeom>
          <a:noFill/>
          <a:ln w="9525">
            <a:noFill/>
            <a:miter lim="800000"/>
            <a:headEnd/>
            <a:tailEnd/>
          </a:ln>
          <a:effectLst/>
        </p:spPr>
        <p:txBody>
          <a:bodyPr wrap="square">
            <a:spAutoFit/>
          </a:bodyPr>
          <a:lstStyle/>
          <a:p>
            <a:pPr algn="l">
              <a:defRPr/>
            </a:pPr>
            <a:r>
              <a:rPr lang="en-US" sz="1200" b="1" i="1" dirty="0" smtClean="0">
                <a:solidFill>
                  <a:srgbClr val="00B050"/>
                </a:solidFill>
              </a:rPr>
              <a:t>Lean Thinking:  1- Introduction </a:t>
            </a:r>
            <a:endParaRPr lang="en-US" sz="1200" b="1" i="1" dirty="0">
              <a:solidFill>
                <a:srgbClr val="00B050"/>
              </a:solidFill>
            </a:endParaRPr>
          </a:p>
        </p:txBody>
      </p:sp>
      <p:cxnSp>
        <p:nvCxnSpPr>
          <p:cNvPr id="19" name="Straight Connector 18"/>
          <p:cNvCxnSpPr/>
          <p:nvPr userDrawn="1"/>
        </p:nvCxnSpPr>
        <p:spPr bwMode="auto">
          <a:xfrm>
            <a:off x="0" y="455612"/>
            <a:ext cx="9144000" cy="1588"/>
          </a:xfrm>
          <a:prstGeom prst="line">
            <a:avLst/>
          </a:prstGeom>
          <a:solidFill>
            <a:schemeClr val="accent1"/>
          </a:solidFill>
          <a:ln w="127000" cap="flat" cmpd="sng" algn="ctr">
            <a:solidFill>
              <a:srgbClr val="00B050"/>
            </a:solidFill>
            <a:prstDash val="solid"/>
            <a:round/>
            <a:headEnd type="none" w="med" len="med"/>
            <a:tailEnd type="none" w="med" len="med"/>
          </a:ln>
          <a:effectLst/>
        </p:spPr>
      </p:cxnSp>
      <p:cxnSp>
        <p:nvCxnSpPr>
          <p:cNvPr id="20" name="Straight Connector 19"/>
          <p:cNvCxnSpPr/>
          <p:nvPr userDrawn="1"/>
        </p:nvCxnSpPr>
        <p:spPr bwMode="auto">
          <a:xfrm>
            <a:off x="0" y="6475412"/>
            <a:ext cx="9144000" cy="1588"/>
          </a:xfrm>
          <a:prstGeom prst="line">
            <a:avLst/>
          </a:prstGeom>
          <a:solidFill>
            <a:schemeClr val="accent1"/>
          </a:solidFill>
          <a:ln w="76200" cap="flat" cmpd="sng" algn="ctr">
            <a:solidFill>
              <a:srgbClr val="00B050"/>
            </a:solidFill>
            <a:prstDash val="solid"/>
            <a:round/>
            <a:headEnd type="none" w="med" len="med"/>
            <a:tailEnd type="none" w="med" len="med"/>
          </a:ln>
          <a:effectLst/>
        </p:spPr>
      </p:cxnSp>
      <p:sp>
        <p:nvSpPr>
          <p:cNvPr id="9" name="Text Box 57"/>
          <p:cNvSpPr txBox="1">
            <a:spLocks noChangeArrowheads="1"/>
          </p:cNvSpPr>
          <p:nvPr userDrawn="1"/>
        </p:nvSpPr>
        <p:spPr bwMode="auto">
          <a:xfrm>
            <a:off x="152400" y="-76200"/>
            <a:ext cx="4267200" cy="523220"/>
          </a:xfrm>
          <a:prstGeom prst="rect">
            <a:avLst/>
          </a:prstGeom>
          <a:noFill/>
          <a:ln w="9525">
            <a:noFill/>
            <a:miter lim="800000"/>
            <a:headEnd/>
            <a:tailEnd/>
          </a:ln>
          <a:effectLst/>
        </p:spPr>
        <p:txBody>
          <a:bodyPr wrap="square">
            <a:spAutoFit/>
          </a:bodyPr>
          <a:lstStyle/>
          <a:p>
            <a:pPr algn="l">
              <a:defRPr/>
            </a:pPr>
            <a:r>
              <a:rPr lang="en-US" sz="2800" b="0" i="0" dirty="0" smtClean="0">
                <a:solidFill>
                  <a:srgbClr val="00B050"/>
                </a:solidFill>
                <a:latin typeface="Impact" pitchFamily="34" charset="0"/>
              </a:rPr>
              <a:t>Information</a:t>
            </a:r>
            <a:endParaRPr lang="en-US" sz="2800" b="0" i="0" dirty="0">
              <a:solidFill>
                <a:srgbClr val="00B050"/>
              </a:solidFill>
              <a:latin typeface="Impact" pitchFamily="34" charset="0"/>
            </a:endParaRPr>
          </a:p>
        </p:txBody>
      </p:sp>
    </p:spTree>
  </p:cSld>
  <p:clrMap bg1="lt1" tx1="dk1" bg2="lt2" tx2="dk2" accent1="accent1" accent2="accent2" accent3="accent3" accent4="accent4" accent5="accent5" accent6="accent6" hlink="hlink" folHlink="folHlink"/>
  <p:sldLayoutIdLst>
    <p:sldLayoutId id="2147483787" r:id="rId1"/>
    <p:sldLayoutId id="2147483786" r:id="rId2"/>
  </p:sldLayoutIdLst>
  <p:transition/>
  <p:timing>
    <p:tnLst>
      <p:par>
        <p:cTn id="1" dur="indefinite" restart="never" nodeType="tmRoot"/>
      </p:par>
    </p:tnLst>
  </p:timing>
  <p:txStyles>
    <p:titleStyle>
      <a:lvl1pPr algn="l" rtl="0" eaLnBrk="1" fontAlgn="base" hangingPunct="1">
        <a:spcBef>
          <a:spcPct val="0"/>
        </a:spcBef>
        <a:spcAft>
          <a:spcPct val="0"/>
        </a:spcAft>
        <a:defRPr sz="3600">
          <a:solidFill>
            <a:srgbClr val="00B050"/>
          </a:solidFill>
          <a:latin typeface="Impact" pitchFamily="34" charset="0"/>
          <a:ea typeface="ＭＳ Ｐゴシック" pitchFamily="-65" charset="-128"/>
          <a:cs typeface="Impact" pitchFamily="34" charset="0"/>
        </a:defRPr>
      </a:lvl1pPr>
      <a:lvl2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2pPr>
      <a:lvl3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3pPr>
      <a:lvl4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4pPr>
      <a:lvl5pPr algn="l" rtl="0" eaLnBrk="1" fontAlgn="base" hangingPunct="1">
        <a:spcBef>
          <a:spcPct val="0"/>
        </a:spcBef>
        <a:spcAft>
          <a:spcPct val="0"/>
        </a:spcAft>
        <a:defRPr sz="4400">
          <a:solidFill>
            <a:schemeClr val="tx2"/>
          </a:solidFill>
          <a:latin typeface="Garamond" pitchFamily="-112"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4400">
          <a:solidFill>
            <a:schemeClr val="tx2"/>
          </a:solidFill>
          <a:latin typeface="Garamond" pitchFamily="-112" charset="0"/>
        </a:defRPr>
      </a:lvl6pPr>
      <a:lvl7pPr marL="914400" algn="l" rtl="0" eaLnBrk="1" fontAlgn="base" hangingPunct="1">
        <a:spcBef>
          <a:spcPct val="0"/>
        </a:spcBef>
        <a:spcAft>
          <a:spcPct val="0"/>
        </a:spcAft>
        <a:defRPr sz="4400">
          <a:solidFill>
            <a:schemeClr val="tx2"/>
          </a:solidFill>
          <a:latin typeface="Garamond" pitchFamily="-112" charset="0"/>
        </a:defRPr>
      </a:lvl7pPr>
      <a:lvl8pPr marL="1371600" algn="l" rtl="0" eaLnBrk="1" fontAlgn="base" hangingPunct="1">
        <a:spcBef>
          <a:spcPct val="0"/>
        </a:spcBef>
        <a:spcAft>
          <a:spcPct val="0"/>
        </a:spcAft>
        <a:defRPr sz="4400">
          <a:solidFill>
            <a:schemeClr val="tx2"/>
          </a:solidFill>
          <a:latin typeface="Garamond" pitchFamily="-112" charset="0"/>
        </a:defRPr>
      </a:lvl8pPr>
      <a:lvl9pPr marL="1828800" algn="l" rtl="0" eaLnBrk="1" fontAlgn="base" hangingPunct="1">
        <a:spcBef>
          <a:spcPct val="0"/>
        </a:spcBef>
        <a:spcAft>
          <a:spcPct val="0"/>
        </a:spcAft>
        <a:defRPr sz="4400">
          <a:solidFill>
            <a:schemeClr val="tx2"/>
          </a:solidFill>
          <a:latin typeface="Garamond" pitchFamily="-112" charset="0"/>
        </a:defRPr>
      </a:lvl9pPr>
    </p:titleStyle>
    <p:bodyStyle>
      <a:lvl1pPr marL="342900" indent="-342900" algn="l" rtl="0" eaLnBrk="1" fontAlgn="base" hangingPunct="1">
        <a:spcBef>
          <a:spcPct val="20000"/>
        </a:spcBef>
        <a:spcAft>
          <a:spcPct val="0"/>
        </a:spcAft>
        <a:buClrTx/>
        <a:buSzPct val="75000"/>
        <a:buFont typeface="Wingdings" pitchFamily="2" charset="2"/>
        <a:buNone/>
        <a:defRPr sz="2000">
          <a:solidFill>
            <a:srgbClr val="00B050"/>
          </a:solidFill>
          <a:latin typeface="MS Reference Sans Serif" pitchFamily="34" charset="0"/>
          <a:ea typeface="ＭＳ Ｐゴシック" pitchFamily="-65" charset="-128"/>
          <a:cs typeface="MS Reference Sans Serif" pitchFamily="34" charset="0"/>
        </a:defRPr>
      </a:lvl1pPr>
      <a:lvl2pPr marL="742950" indent="-285750" algn="l" rtl="0" eaLnBrk="1" fontAlgn="base" hangingPunct="1">
        <a:spcBef>
          <a:spcPct val="20000"/>
        </a:spcBef>
        <a:spcAft>
          <a:spcPct val="0"/>
        </a:spcAft>
        <a:buClrTx/>
        <a:buSzPct val="75000"/>
        <a:buFont typeface="Wingdings" pitchFamily="2" charset="2"/>
        <a:buChar char="n"/>
        <a:defRPr sz="2400">
          <a:solidFill>
            <a:schemeClr val="tx1"/>
          </a:solidFill>
          <a:latin typeface="MS Reference Sans Serif" pitchFamily="34"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MS Reference Sans Serif" pitchFamily="34" charset="0"/>
          <a:ea typeface="ＭＳ Ｐゴシック" pitchFamily="-112" charset="-128"/>
        </a:defRPr>
      </a:lvl3pPr>
      <a:lvl4pPr marL="1600200" indent="-228600" algn="l" rtl="0" eaLnBrk="1" fontAlgn="base" hangingPunct="1">
        <a:spcBef>
          <a:spcPct val="20000"/>
        </a:spcBef>
        <a:spcAft>
          <a:spcPct val="0"/>
        </a:spcAft>
        <a:buClrTx/>
        <a:buFont typeface="Wingdings" pitchFamily="2" charset="2"/>
        <a:buChar char="§"/>
        <a:defRPr sz="2000">
          <a:solidFill>
            <a:schemeClr val="tx1"/>
          </a:solidFill>
          <a:latin typeface="MS Reference Sans Serif" pitchFamily="34"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vmlDrawing" Target="../drawings/vmlDrawing2.vml"/><Relationship Id="rId5" Type="http://schemas.openxmlformats.org/officeDocument/2006/relationships/image" Target="../media/image7.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4.bin"/><Relationship Id="rId7"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9.emf"/><Relationship Id="rId4" Type="http://schemas.openxmlformats.org/officeDocument/2006/relationships/package" Target="../embeddings/Microsoft_Excel_Worksheet1.xlsx"/></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oleObject" Target="../embeddings/oleObject6.bin"/><Relationship Id="rId7"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11.emf"/><Relationship Id="rId4" Type="http://schemas.openxmlformats.org/officeDocument/2006/relationships/package" Target="../embeddings/Microsoft_Excel_Worksheet3.xlsx"/></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3.emf"/><Relationship Id="rId4" Type="http://schemas.openxmlformats.org/officeDocument/2006/relationships/package" Target="../embeddings/Microsoft_Excel_Worksheet5.xlsx"/></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vmlDrawing" Target="../drawings/vmlDrawing6.vml"/><Relationship Id="rId5" Type="http://schemas.openxmlformats.org/officeDocument/2006/relationships/image" Target="../media/image14.wmf"/><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5.emf"/><Relationship Id="rId5" Type="http://schemas.openxmlformats.org/officeDocument/2006/relationships/package" Target="../embeddings/Microsoft_Excel_Worksheet6.xlsx"/><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vmlDrawing" Target="../drawings/vmlDrawing8.vml"/><Relationship Id="rId6" Type="http://schemas.openxmlformats.org/officeDocument/2006/relationships/image" Target="NULL"/><Relationship Id="rId5" Type="http://schemas.openxmlformats.org/officeDocument/2006/relationships/image" Target="../media/image7.wmf"/><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iYiOVISWXS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youtube.com/watch?v=4R8xm19DmPM"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NULL"/><Relationship Id="rId2" Type="http://schemas.openxmlformats.org/officeDocument/2006/relationships/slideLayout" Target="../slideLayouts/slideLayout9.xml"/><Relationship Id="rId1" Type="http://schemas.openxmlformats.org/officeDocument/2006/relationships/vmlDrawing" Target="../drawings/vmlDrawing9.vml"/><Relationship Id="rId6" Type="http://schemas.openxmlformats.org/officeDocument/2006/relationships/image" Target="NULL"/><Relationship Id="rId5" Type="http://schemas.openxmlformats.org/officeDocument/2006/relationships/image" Target="../media/image7.wmf"/><Relationship Id="rId4" Type="http://schemas.openxmlformats.org/officeDocument/2006/relationships/oleObject" Target="../embeddings/oleObject12.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22.xml"/><Relationship Id="rId7" Type="http://schemas.openxmlformats.org/officeDocument/2006/relationships/image" Target="../media/image17.emf"/><Relationship Id="rId2" Type="http://schemas.openxmlformats.org/officeDocument/2006/relationships/slideLayout" Target="../slideLayouts/slideLayout11.xml"/><Relationship Id="rId1" Type="http://schemas.openxmlformats.org/officeDocument/2006/relationships/vmlDrawing" Target="../drawings/vmlDrawing10.vml"/><Relationship Id="rId6" Type="http://schemas.openxmlformats.org/officeDocument/2006/relationships/oleObject" Target="../embeddings/oleObject14.bin"/><Relationship Id="rId5" Type="http://schemas.openxmlformats.org/officeDocument/2006/relationships/image" Target="../media/image16.emf"/><Relationship Id="rId4" Type="http://schemas.openxmlformats.org/officeDocument/2006/relationships/oleObject" Target="../embeddings/oleObject13.bin"/><Relationship Id="rId9" Type="http://schemas.openxmlformats.org/officeDocument/2006/relationships/image" Target="../media/image18.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vmlDrawing" Target="../drawings/vmlDrawing11.vml"/><Relationship Id="rId6" Type="http://schemas.openxmlformats.org/officeDocument/2006/relationships/image" Target="NULL"/><Relationship Id="rId5" Type="http://schemas.openxmlformats.org/officeDocument/2006/relationships/image" Target="../media/image7.wmf"/><Relationship Id="rId4"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NULL"/><Relationship Id="rId2" Type="http://schemas.openxmlformats.org/officeDocument/2006/relationships/slideLayout" Target="../slideLayouts/slideLayout9.xml"/><Relationship Id="rId1" Type="http://schemas.openxmlformats.org/officeDocument/2006/relationships/vmlDrawing" Target="../drawings/vmlDrawing12.vml"/><Relationship Id="rId6" Type="http://schemas.openxmlformats.org/officeDocument/2006/relationships/image" Target="NULL"/><Relationship Id="rId5" Type="http://schemas.openxmlformats.org/officeDocument/2006/relationships/image" Target="../media/image7.wmf"/><Relationship Id="rId4" Type="http://schemas.openxmlformats.org/officeDocument/2006/relationships/oleObject" Target="../embeddings/oleObject17.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28.xml"/><Relationship Id="rId7" Type="http://schemas.openxmlformats.org/officeDocument/2006/relationships/image" Target="../media/image20.emf"/><Relationship Id="rId2" Type="http://schemas.openxmlformats.org/officeDocument/2006/relationships/slideLayout" Target="../slideLayouts/slideLayout11.xml"/><Relationship Id="rId1" Type="http://schemas.openxmlformats.org/officeDocument/2006/relationships/vmlDrawing" Target="../drawings/vmlDrawing13.vml"/><Relationship Id="rId6" Type="http://schemas.openxmlformats.org/officeDocument/2006/relationships/oleObject" Target="../embeddings/oleObject19.bin"/><Relationship Id="rId5" Type="http://schemas.openxmlformats.org/officeDocument/2006/relationships/image" Target="../media/image19.emf"/><Relationship Id="rId4" Type="http://schemas.openxmlformats.org/officeDocument/2006/relationships/oleObject" Target="../embeddings/oleObject18.bin"/><Relationship Id="rId9" Type="http://schemas.openxmlformats.org/officeDocument/2006/relationships/image" Target="../media/image21.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23.emf"/><Relationship Id="rId2" Type="http://schemas.openxmlformats.org/officeDocument/2006/relationships/slideLayout" Target="../slideLayouts/slideLayout10.xml"/><Relationship Id="rId1" Type="http://schemas.openxmlformats.org/officeDocument/2006/relationships/vmlDrawing" Target="../drawings/vmlDrawing14.vml"/><Relationship Id="rId6" Type="http://schemas.openxmlformats.org/officeDocument/2006/relationships/oleObject" Target="../embeddings/oleObject22.bin"/><Relationship Id="rId5" Type="http://schemas.openxmlformats.org/officeDocument/2006/relationships/image" Target="../media/image22.emf"/><Relationship Id="rId4" Type="http://schemas.openxmlformats.org/officeDocument/2006/relationships/oleObject" Target="../embeddings/oleObject2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vmlDrawing" Target="../drawings/vmlDrawing15.vml"/><Relationship Id="rId5" Type="http://schemas.openxmlformats.org/officeDocument/2006/relationships/image" Target="../media/image7.wmf"/><Relationship Id="rId4" Type="http://schemas.openxmlformats.org/officeDocument/2006/relationships/oleObject" Target="../embeddings/oleObject23.bin"/></Relationships>
</file>

<file path=ppt/slides/_rels/slide4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31.xml"/><Relationship Id="rId7" Type="http://schemas.openxmlformats.org/officeDocument/2006/relationships/package" Target="../embeddings/Microsoft_Excel_Worksheet7.xlsx"/><Relationship Id="rId2" Type="http://schemas.openxmlformats.org/officeDocument/2006/relationships/slideLayout" Target="../slideLayouts/slideLayout9.xml"/><Relationship Id="rId1" Type="http://schemas.openxmlformats.org/officeDocument/2006/relationships/vmlDrawing" Target="../drawings/vmlDrawing16.vml"/><Relationship Id="rId6" Type="http://schemas.openxmlformats.org/officeDocument/2006/relationships/oleObject" Target="../embeddings/oleObject25.bin"/><Relationship Id="rId5" Type="http://schemas.openxmlformats.org/officeDocument/2006/relationships/image" Target="../media/image7.wmf"/><Relationship Id="rId4" Type="http://schemas.openxmlformats.org/officeDocument/2006/relationships/oleObject" Target="../embeddings/oleObject24.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vmlDrawing" Target="../drawings/vmlDrawing17.vml"/><Relationship Id="rId5" Type="http://schemas.openxmlformats.org/officeDocument/2006/relationships/image" Target="../media/image7.wmf"/><Relationship Id="rId4" Type="http://schemas.openxmlformats.org/officeDocument/2006/relationships/oleObject" Target="../embeddings/oleObject26.bin"/></Relationships>
</file>

<file path=ppt/slides/_rels/slide43.xml.rels><?xml version="1.0" encoding="UTF-8" standalone="yes"?>
<Relationships xmlns="http://schemas.openxmlformats.org/package/2006/relationships"><Relationship Id="rId3" Type="http://schemas.openxmlformats.org/officeDocument/2006/relationships/oleObject" Target="file:///\\webdrive\aa2035\public_html\CourseBase\Inventory\ROPFormulaProof&amp;AverageInv.xlsx" TargetMode="External"/><Relationship Id="rId2" Type="http://schemas.openxmlformats.org/officeDocument/2006/relationships/slideLayout" Target="../slideLayouts/slideLayout12.xml"/><Relationship Id="rId1" Type="http://schemas.openxmlformats.org/officeDocument/2006/relationships/vmlDrawing" Target="../drawings/vmlDrawing18.vml"/><Relationship Id="rId4" Type="http://schemas.openxmlformats.org/officeDocument/2006/relationships/image" Target="../media/image25.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vmlDrawing" Target="../drawings/vmlDrawing19.vml"/><Relationship Id="rId6" Type="http://schemas.openxmlformats.org/officeDocument/2006/relationships/image" Target="../media/image28.png"/><Relationship Id="rId5" Type="http://schemas.openxmlformats.org/officeDocument/2006/relationships/image" Target="../media/image7.wmf"/><Relationship Id="rId4" Type="http://schemas.openxmlformats.org/officeDocument/2006/relationships/oleObject" Target="../embeddings/oleObject27.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package" Target="../embeddings/Microsoft_Excel_Worksheet9.xlsx"/><Relationship Id="rId3" Type="http://schemas.openxmlformats.org/officeDocument/2006/relationships/notesSlide" Target="../notesSlides/notesSlide36.xml"/><Relationship Id="rId7" Type="http://schemas.openxmlformats.org/officeDocument/2006/relationships/oleObject" Target="../embeddings/oleObject29.bin"/><Relationship Id="rId12"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26.emf"/><Relationship Id="rId11" Type="http://schemas.openxmlformats.org/officeDocument/2006/relationships/package" Target="../embeddings/Microsoft_Excel_Worksheet10.xlsx"/><Relationship Id="rId5" Type="http://schemas.openxmlformats.org/officeDocument/2006/relationships/package" Target="../embeddings/Microsoft_Excel_Worksheet8.xlsx"/><Relationship Id="rId10" Type="http://schemas.openxmlformats.org/officeDocument/2006/relationships/oleObject" Target="../embeddings/oleObject30.bin"/><Relationship Id="rId4" Type="http://schemas.openxmlformats.org/officeDocument/2006/relationships/oleObject" Target="../embeddings/oleObject28.bin"/><Relationship Id="rId9" Type="http://schemas.openxmlformats.org/officeDocument/2006/relationships/image" Target="../media/image27.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43293"/>
            <a:ext cx="9144000" cy="5971873"/>
          </a:xfrm>
          <a:prstGeom prst="rect">
            <a:avLst/>
          </a:prstGeom>
        </p:spPr>
      </p:pic>
    </p:spTree>
    <p:extLst>
      <p:ext uri="{BB962C8B-B14F-4D97-AF65-F5344CB8AC3E}">
        <p14:creationId xmlns:p14="http://schemas.microsoft.com/office/powerpoint/2010/main" val="1028599230"/>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436" y="113845"/>
            <a:ext cx="9139563" cy="706438"/>
          </a:xfrm>
          <a:noFill/>
          <a:ln/>
        </p:spPr>
        <p:txBody>
          <a:bodyPr/>
          <a:lstStyle/>
          <a:p>
            <a:pPr eaLnBrk="0" hangingPunct="0"/>
            <a:r>
              <a:rPr lang="en-US" kern="1200" dirty="0">
                <a:solidFill>
                  <a:srgbClr val="FF0000"/>
                </a:solidFill>
                <a:ea typeface="ＭＳ Ｐゴシック" charset="-128"/>
                <a:cs typeface="+mn-cs"/>
              </a:rPr>
              <a:t>Standard Normal Probability Distribution</a:t>
            </a:r>
          </a:p>
        </p:txBody>
      </p:sp>
      <p:sp>
        <p:nvSpPr>
          <p:cNvPr id="14432" name="Rectangle 96"/>
          <p:cNvSpPr>
            <a:spLocks noChangeArrowheads="1"/>
          </p:cNvSpPr>
          <p:nvPr/>
        </p:nvSpPr>
        <p:spPr bwMode="auto">
          <a:xfrm>
            <a:off x="35869" y="834491"/>
            <a:ext cx="9108130" cy="4250694"/>
          </a:xfrm>
          <a:prstGeom prst="rect">
            <a:avLst/>
          </a:prstGeom>
          <a:noFill/>
          <a:ln w="12700">
            <a:noFill/>
            <a:miter lim="800000"/>
            <a:headEnd/>
            <a:tailEnd/>
          </a:ln>
          <a:effectLst/>
        </p:spPr>
        <p:txBody>
          <a:bodyPr lIns="90488" tIns="44450" rIns="90488" bIns="44450"/>
          <a:lstStyle/>
          <a:p>
            <a:pPr algn="l">
              <a:spcBef>
                <a:spcPct val="20000"/>
              </a:spcBef>
              <a:buClr>
                <a:srgbClr val="66FFFF"/>
              </a:buClr>
              <a:buSzPct val="75000"/>
              <a:buFont typeface="Monotype Sorts" pitchFamily="2" charset="2"/>
              <a:buNone/>
            </a:pPr>
            <a:r>
              <a:rPr lang="en-US" sz="2400" dirty="0" smtClean="0">
                <a:latin typeface="Book Antiqua" pitchFamily="18" charset="0"/>
              </a:rPr>
              <a:t>Pep </a:t>
            </a:r>
            <a:r>
              <a:rPr lang="en-US" sz="2400" dirty="0">
                <a:latin typeface="Book Antiqua" pitchFamily="18" charset="0"/>
              </a:rPr>
              <a:t>Zone sells auto parts and supplies </a:t>
            </a:r>
            <a:r>
              <a:rPr lang="en-US" sz="2400" dirty="0" smtClean="0">
                <a:latin typeface="Book Antiqua" pitchFamily="18" charset="0"/>
              </a:rPr>
              <a:t>including a </a:t>
            </a:r>
            <a:r>
              <a:rPr lang="en-US" sz="2400" dirty="0">
                <a:latin typeface="Book Antiqua" pitchFamily="18" charset="0"/>
              </a:rPr>
              <a:t>popular multi-grade motor oil.  When the stock </a:t>
            </a:r>
            <a:r>
              <a:rPr lang="en-US" sz="2400" dirty="0" smtClean="0">
                <a:latin typeface="Book Antiqua" pitchFamily="18" charset="0"/>
              </a:rPr>
              <a:t>of this </a:t>
            </a:r>
            <a:r>
              <a:rPr lang="en-US" sz="2400" dirty="0">
                <a:latin typeface="Book Antiqua" pitchFamily="18" charset="0"/>
              </a:rPr>
              <a:t>oil drops to </a:t>
            </a:r>
            <a:r>
              <a:rPr lang="en-US" sz="2400" dirty="0" smtClean="0">
                <a:latin typeface="Book Antiqua" pitchFamily="18" charset="0"/>
              </a:rPr>
              <a:t>20 </a:t>
            </a:r>
            <a:r>
              <a:rPr lang="en-US" sz="2400" dirty="0">
                <a:latin typeface="Book Antiqua" pitchFamily="18" charset="0"/>
              </a:rPr>
              <a:t>gallons, a replenishment order </a:t>
            </a:r>
            <a:r>
              <a:rPr lang="en-US" sz="2400" dirty="0" smtClean="0">
                <a:latin typeface="Book Antiqua" pitchFamily="18" charset="0"/>
              </a:rPr>
              <a:t>is placed. The </a:t>
            </a:r>
            <a:r>
              <a:rPr lang="en-US" sz="2400" dirty="0">
                <a:latin typeface="Book Antiqua" pitchFamily="18" charset="0"/>
              </a:rPr>
              <a:t>store manager is concerned that sales </a:t>
            </a:r>
            <a:r>
              <a:rPr lang="en-US" sz="2400" dirty="0" smtClean="0">
                <a:latin typeface="Book Antiqua" pitchFamily="18" charset="0"/>
              </a:rPr>
              <a:t>are being </a:t>
            </a:r>
            <a:r>
              <a:rPr lang="en-US" sz="2400" dirty="0">
                <a:latin typeface="Book Antiqua" pitchFamily="18" charset="0"/>
              </a:rPr>
              <a:t>lost due to stockouts while waiting for </a:t>
            </a:r>
            <a:r>
              <a:rPr lang="en-US" sz="2400" dirty="0" smtClean="0">
                <a:latin typeface="Book Antiqua" pitchFamily="18" charset="0"/>
              </a:rPr>
              <a:t>a replenishment </a:t>
            </a:r>
            <a:r>
              <a:rPr lang="en-US" sz="2400" dirty="0">
                <a:latin typeface="Book Antiqua" pitchFamily="18" charset="0"/>
              </a:rPr>
              <a:t>order</a:t>
            </a:r>
            <a:r>
              <a:rPr lang="en-US" sz="2400" dirty="0" smtClean="0">
                <a:latin typeface="Book Antiqua" pitchFamily="18" charset="0"/>
              </a:rPr>
              <a:t>.</a:t>
            </a:r>
          </a:p>
          <a:p>
            <a:pPr indent="4763" algn="l">
              <a:spcBef>
                <a:spcPct val="20000"/>
              </a:spcBef>
              <a:buClr>
                <a:srgbClr val="66FFFF"/>
              </a:buClr>
              <a:buSzPct val="75000"/>
              <a:buFont typeface="Monotype Sorts" pitchFamily="2" charset="2"/>
              <a:buNone/>
            </a:pPr>
            <a:r>
              <a:rPr lang="en-US" sz="2400" dirty="0" smtClean="0">
                <a:latin typeface="Book Antiqua" pitchFamily="18" charset="0"/>
              </a:rPr>
              <a:t>It </a:t>
            </a:r>
            <a:r>
              <a:rPr lang="en-US" sz="2400" dirty="0">
                <a:latin typeface="Book Antiqua" pitchFamily="18" charset="0"/>
              </a:rPr>
              <a:t>has been determined that demand </a:t>
            </a:r>
            <a:r>
              <a:rPr lang="en-US" sz="2400" dirty="0" smtClean="0">
                <a:latin typeface="Book Antiqua" pitchFamily="18" charset="0"/>
              </a:rPr>
              <a:t>during replenishment </a:t>
            </a:r>
            <a:r>
              <a:rPr lang="en-US" sz="2400" dirty="0">
                <a:latin typeface="Book Antiqua" pitchFamily="18" charset="0"/>
              </a:rPr>
              <a:t>lead-time is normally </a:t>
            </a:r>
            <a:r>
              <a:rPr lang="en-US" sz="2400" dirty="0" smtClean="0">
                <a:latin typeface="Book Antiqua" pitchFamily="18" charset="0"/>
              </a:rPr>
              <a:t>distributed with </a:t>
            </a:r>
            <a:r>
              <a:rPr lang="en-US" sz="2400" dirty="0">
                <a:latin typeface="Book Antiqua" pitchFamily="18" charset="0"/>
              </a:rPr>
              <a:t>a mean of 15 gallons and a standard </a:t>
            </a:r>
            <a:r>
              <a:rPr lang="en-US" sz="2400" dirty="0" smtClean="0">
                <a:latin typeface="Book Antiqua" pitchFamily="18" charset="0"/>
              </a:rPr>
              <a:t>deviation of </a:t>
            </a:r>
            <a:r>
              <a:rPr lang="en-US" sz="2400" dirty="0">
                <a:latin typeface="Book Antiqua" pitchFamily="18" charset="0"/>
              </a:rPr>
              <a:t>6 </a:t>
            </a:r>
            <a:r>
              <a:rPr lang="en-US" sz="2400" dirty="0" smtClean="0">
                <a:latin typeface="Book Antiqua" pitchFamily="18" charset="0"/>
              </a:rPr>
              <a:t>gallons. The </a:t>
            </a:r>
            <a:r>
              <a:rPr lang="en-US" sz="2400" dirty="0">
                <a:latin typeface="Book Antiqua" pitchFamily="18" charset="0"/>
              </a:rPr>
              <a:t>manager would like to know the </a:t>
            </a:r>
            <a:r>
              <a:rPr lang="en-US" sz="2400" dirty="0" smtClean="0">
                <a:latin typeface="Book Antiqua" pitchFamily="18" charset="0"/>
              </a:rPr>
              <a:t>probability of </a:t>
            </a:r>
            <a:r>
              <a:rPr lang="en-US" sz="2400" dirty="0">
                <a:latin typeface="Book Antiqua" pitchFamily="18" charset="0"/>
              </a:rPr>
              <a:t>a stockout during replenishment lead-time.  </a:t>
            </a:r>
            <a:r>
              <a:rPr lang="en-US" sz="2400" dirty="0" smtClean="0">
                <a:latin typeface="Book Antiqua" pitchFamily="18" charset="0"/>
              </a:rPr>
              <a:t>In other </a:t>
            </a:r>
            <a:r>
              <a:rPr lang="en-US" sz="2400" dirty="0">
                <a:latin typeface="Book Antiqua" pitchFamily="18" charset="0"/>
              </a:rPr>
              <a:t>words, what is the probability that </a:t>
            </a:r>
            <a:r>
              <a:rPr lang="en-US" sz="2400" dirty="0" smtClean="0">
                <a:latin typeface="Book Antiqua" pitchFamily="18" charset="0"/>
              </a:rPr>
              <a:t>demand during </a:t>
            </a:r>
            <a:r>
              <a:rPr lang="en-US" sz="2400" dirty="0">
                <a:latin typeface="Book Antiqua" pitchFamily="18" charset="0"/>
              </a:rPr>
              <a:t>lead-time will exceed 20 gallons?   </a:t>
            </a:r>
          </a:p>
          <a:p>
            <a:pPr indent="4763" algn="l">
              <a:spcBef>
                <a:spcPct val="20000"/>
              </a:spcBef>
              <a:buClr>
                <a:srgbClr val="66FFFF"/>
              </a:buClr>
              <a:buSzPct val="75000"/>
              <a:buFont typeface="Monotype Sorts" pitchFamily="2" charset="2"/>
              <a:buNone/>
            </a:pPr>
            <a:endParaRPr lang="en-US" sz="2400" dirty="0">
              <a:latin typeface="Book Antiqua" pitchFamily="18" charset="0"/>
            </a:endParaRPr>
          </a:p>
          <a:p>
            <a:pPr marL="342900" indent="-342900" algn="l">
              <a:spcBef>
                <a:spcPct val="20000"/>
              </a:spcBef>
              <a:buClr>
                <a:srgbClr val="66FFFF"/>
              </a:buClr>
              <a:buSzPct val="75000"/>
              <a:buFont typeface="Monotype Sorts" pitchFamily="2" charset="2"/>
              <a:buNone/>
            </a:pPr>
            <a:endParaRPr lang="en-US" sz="2400" dirty="0">
              <a:latin typeface="Book Antiqua" pitchFamily="18" charset="0"/>
            </a:endParaRPr>
          </a:p>
        </p:txBody>
      </p:sp>
      <p:sp>
        <p:nvSpPr>
          <p:cNvPr id="7" name="Text Box 274"/>
          <p:cNvSpPr txBox="1">
            <a:spLocks noChangeArrowheads="1"/>
          </p:cNvSpPr>
          <p:nvPr/>
        </p:nvSpPr>
        <p:spPr bwMode="auto">
          <a:xfrm>
            <a:off x="3624263" y="5340350"/>
            <a:ext cx="2001837" cy="561975"/>
          </a:xfrm>
          <a:prstGeom prst="rect">
            <a:avLst/>
          </a:prstGeom>
          <a:no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tIns="91440" bIns="91440" anchor="ctr" anchorCtr="1">
            <a:spAutoFit/>
          </a:bodyPr>
          <a:lstStyle/>
          <a:p>
            <a:r>
              <a:rPr lang="en-US" sz="2400" dirty="0">
                <a:effectLst>
                  <a:outerShdw blurRad="38100" dist="38100" dir="2700000" algn="tl">
                    <a:srgbClr val="000000"/>
                  </a:outerShdw>
                </a:effectLst>
                <a:latin typeface="Book Antiqua" pitchFamily="18" charset="0"/>
              </a:rPr>
              <a:t> </a:t>
            </a:r>
            <a:r>
              <a:rPr lang="en-US" sz="2400" i="1" dirty="0">
                <a:effectLst>
                  <a:outerShdw blurRad="38100" dist="38100" dir="2700000" algn="tl">
                    <a:srgbClr val="000000"/>
                  </a:outerShdw>
                </a:effectLst>
                <a:latin typeface="Book Antiqua" pitchFamily="18" charset="0"/>
              </a:rPr>
              <a:t>P</a:t>
            </a:r>
            <a:r>
              <a:rPr lang="en-US" sz="2400" dirty="0">
                <a:effectLst>
                  <a:outerShdw blurRad="38100" dist="38100" dir="2700000" algn="tl">
                    <a:srgbClr val="000000"/>
                  </a:outerShdw>
                </a:effectLst>
                <a:latin typeface="Book Antiqua" pitchFamily="18" charset="0"/>
              </a:rPr>
              <a:t>(</a:t>
            </a:r>
            <a:r>
              <a:rPr lang="en-US" sz="2400" i="1" dirty="0">
                <a:effectLst>
                  <a:outerShdw blurRad="38100" dist="38100" dir="2700000" algn="tl">
                    <a:srgbClr val="000000"/>
                  </a:outerShdw>
                </a:effectLst>
                <a:latin typeface="Book Antiqua" pitchFamily="18" charset="0"/>
              </a:rPr>
              <a:t>x</a:t>
            </a:r>
            <a:r>
              <a:rPr lang="en-US" sz="2400" dirty="0">
                <a:effectLst>
                  <a:outerShdw blurRad="38100" dist="38100" dir="2700000" algn="tl">
                    <a:srgbClr val="000000"/>
                  </a:outerShdw>
                </a:effectLst>
                <a:latin typeface="Book Antiqua" pitchFamily="18" charset="0"/>
              </a:rPr>
              <a:t> </a:t>
            </a:r>
            <a:r>
              <a:rPr lang="en-US" sz="2400" dirty="0" smtClean="0">
                <a:effectLst>
                  <a:outerShdw blurRad="38100" dist="38100" dir="2700000" algn="tl">
                    <a:srgbClr val="000000"/>
                  </a:outerShdw>
                </a:effectLst>
                <a:latin typeface="Book Antiqua" pitchFamily="18" charset="0"/>
              </a:rPr>
              <a:t>≥ </a:t>
            </a:r>
            <a:r>
              <a:rPr lang="en-US" sz="2400" dirty="0">
                <a:effectLst>
                  <a:outerShdw blurRad="38100" dist="38100" dir="2700000" algn="tl">
                    <a:srgbClr val="000000"/>
                  </a:outerShdw>
                </a:effectLst>
                <a:latin typeface="Book Antiqua" pitchFamily="18" charset="0"/>
              </a:rPr>
              <a:t>20) = ? </a:t>
            </a:r>
          </a:p>
        </p:txBody>
      </p:sp>
    </p:spTree>
    <p:extLst>
      <p:ext uri="{BB962C8B-B14F-4D97-AF65-F5344CB8AC3E}">
        <p14:creationId xmlns:p14="http://schemas.microsoft.com/office/powerpoint/2010/main" val="366655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40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2/3*#ppt_w"/>
                                          </p:val>
                                        </p:tav>
                                        <p:tav tm="100000">
                                          <p:val>
                                            <p:strVal val="#ppt_w"/>
                                          </p:val>
                                        </p:tav>
                                      </p:tavLst>
                                    </p:anim>
                                    <p:anim calcmode="lin" valueType="num">
                                      <p:cBhvr>
                                        <p:cTn id="8"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ChangeArrowheads="1"/>
          </p:cNvSpPr>
          <p:nvPr/>
        </p:nvSpPr>
        <p:spPr bwMode="auto">
          <a:xfrm>
            <a:off x="681038" y="1104900"/>
            <a:ext cx="7772400" cy="5024438"/>
          </a:xfrm>
          <a:prstGeom prst="rect">
            <a:avLst/>
          </a:prstGeom>
          <a:noFill/>
          <a:ln w="12700">
            <a:noFill/>
            <a:miter lim="800000"/>
            <a:headEnd/>
            <a:tailEnd/>
          </a:ln>
          <a:effectLst/>
        </p:spPr>
        <p:txBody>
          <a:bodyPr lIns="90488" tIns="44450" rIns="90488" bIns="44450"/>
          <a:lstStyle/>
          <a:p>
            <a:pPr marL="342900" indent="-342900" algn="l">
              <a:spcBef>
                <a:spcPct val="20000"/>
              </a:spcBef>
              <a:buClr>
                <a:srgbClr val="66FFFF"/>
              </a:buClr>
              <a:buSzPct val="75000"/>
              <a:buFont typeface="Monotype Sorts" pitchFamily="2" charset="2"/>
              <a:buNone/>
            </a:pPr>
            <a:endParaRPr lang="en-US" sz="2400" dirty="0">
              <a:effectLst>
                <a:outerShdw blurRad="38100" dist="38100" dir="2700000" algn="tl">
                  <a:srgbClr val="000000"/>
                </a:outerShdw>
              </a:effectLst>
              <a:latin typeface="Book Antiqua" pitchFamily="18" charset="0"/>
            </a:endParaRPr>
          </a:p>
        </p:txBody>
      </p:sp>
      <p:sp>
        <p:nvSpPr>
          <p:cNvPr id="3" name="TextBox 2"/>
          <p:cNvSpPr txBox="1"/>
          <p:nvPr/>
        </p:nvSpPr>
        <p:spPr>
          <a:xfrm>
            <a:off x="144016" y="899683"/>
            <a:ext cx="8892480" cy="2554545"/>
          </a:xfrm>
          <a:prstGeom prst="rect">
            <a:avLst/>
          </a:prstGeom>
          <a:noFill/>
        </p:spPr>
        <p:txBody>
          <a:bodyPr wrap="square" rtlCol="0">
            <a:spAutoFit/>
          </a:bodyPr>
          <a:lstStyle/>
          <a:p>
            <a:pPr>
              <a:spcAft>
                <a:spcPts val="1200"/>
              </a:spcAft>
            </a:pPr>
            <a:r>
              <a:rPr lang="en-US" sz="2400" dirty="0" smtClean="0">
                <a:latin typeface="Book Antiqua" panose="02040602050305030304" pitchFamily="18" charset="0"/>
              </a:rPr>
              <a:t>Haw far are we from mean?</a:t>
            </a:r>
          </a:p>
          <a:p>
            <a:pPr>
              <a:spcAft>
                <a:spcPts val="1200"/>
              </a:spcAft>
            </a:pPr>
            <a:r>
              <a:rPr lang="en-US" sz="2400" dirty="0" smtClean="0">
                <a:latin typeface="Book Antiqua" panose="02040602050305030304" pitchFamily="18" charset="0"/>
              </a:rPr>
              <a:t>20-15 = 5</a:t>
            </a:r>
          </a:p>
          <a:p>
            <a:pPr>
              <a:spcAft>
                <a:spcPts val="1200"/>
              </a:spcAft>
            </a:pPr>
            <a:r>
              <a:rPr lang="en-US" sz="2400" dirty="0" smtClean="0">
                <a:latin typeface="Book Antiqua" panose="02040602050305030304" pitchFamily="18" charset="0"/>
              </a:rPr>
              <a:t>How many standard devotions</a:t>
            </a:r>
          </a:p>
          <a:p>
            <a:pPr>
              <a:spcAft>
                <a:spcPts val="1200"/>
              </a:spcAft>
            </a:pPr>
            <a:r>
              <a:rPr lang="en-US" sz="2400" dirty="0" smtClean="0">
                <a:latin typeface="Book Antiqua" panose="02040602050305030304" pitchFamily="18" charset="0"/>
              </a:rPr>
              <a:t>(20-15)/6 = 5/6 standard deviations to right</a:t>
            </a:r>
          </a:p>
          <a:p>
            <a:pPr>
              <a:spcAft>
                <a:spcPts val="1200"/>
              </a:spcAft>
            </a:pPr>
            <a:r>
              <a:rPr lang="en-US" sz="2400" dirty="0" smtClean="0">
                <a:latin typeface="Book Antiqua" panose="02040602050305030304" pitchFamily="18" charset="0"/>
              </a:rPr>
              <a:t>That is z</a:t>
            </a:r>
          </a:p>
        </p:txBody>
      </p:sp>
      <p:sp>
        <p:nvSpPr>
          <p:cNvPr id="5" name="Rectangle 2"/>
          <p:cNvSpPr>
            <a:spLocks noGrp="1" noChangeArrowheads="1"/>
          </p:cNvSpPr>
          <p:nvPr>
            <p:ph type="title"/>
          </p:nvPr>
        </p:nvSpPr>
        <p:spPr>
          <a:xfrm>
            <a:off x="-18550" y="4798"/>
            <a:ext cx="9139563" cy="706438"/>
          </a:xfrm>
          <a:noFill/>
          <a:ln/>
        </p:spPr>
        <p:txBody>
          <a:bodyPr/>
          <a:lstStyle/>
          <a:p>
            <a:pPr eaLnBrk="0" hangingPunct="0"/>
            <a:r>
              <a:rPr lang="en-US" kern="1200" dirty="0">
                <a:solidFill>
                  <a:srgbClr val="FF0000"/>
                </a:solidFill>
                <a:ea typeface="ＭＳ Ｐゴシック" charset="-128"/>
                <a:cs typeface="+mn-cs"/>
              </a:rPr>
              <a:t>Standard Normal Probability Distribution</a:t>
            </a:r>
          </a:p>
        </p:txBody>
      </p:sp>
      <p:sp>
        <p:nvSpPr>
          <p:cNvPr id="6" name="Rectangle 206"/>
          <p:cNvSpPr>
            <a:spLocks noChangeArrowheads="1"/>
          </p:cNvSpPr>
          <p:nvPr/>
        </p:nvSpPr>
        <p:spPr bwMode="auto">
          <a:xfrm>
            <a:off x="2053692" y="3068960"/>
            <a:ext cx="3768725" cy="723900"/>
          </a:xfrm>
          <a:prstGeom prst="rect">
            <a:avLst/>
          </a:prstGeom>
          <a:gradFill rotWithShape="0">
            <a:gsLst>
              <a:gs pos="0">
                <a:srgbClr val="969696">
                  <a:gamma/>
                  <a:shade val="46275"/>
                  <a:invGamma/>
                </a:srgbClr>
              </a:gs>
              <a:gs pos="50000">
                <a:srgbClr val="969696"/>
              </a:gs>
              <a:gs pos="100000">
                <a:srgbClr val="969696">
                  <a:gamma/>
                  <a:shade val="46275"/>
                  <a:invGamma/>
                </a:srgbClr>
              </a:gs>
            </a:gsLst>
            <a:lin ang="5400000" scaled="1"/>
          </a:grad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a:lnSpc>
                <a:spcPct val="90000"/>
              </a:lnSpc>
              <a:spcBef>
                <a:spcPct val="20000"/>
              </a:spcBef>
              <a:buClr>
                <a:srgbClr val="66FFFF"/>
              </a:buClr>
              <a:buSzPct val="75000"/>
              <a:buFont typeface="Monotype Sorts" pitchFamily="2" charset="2"/>
              <a:buNone/>
            </a:pPr>
            <a:r>
              <a:rPr lang="en-US" sz="2400" i="1" dirty="0">
                <a:effectLst>
                  <a:outerShdw blurRad="38100" dist="38100" dir="2700000" algn="tl">
                    <a:srgbClr val="000000"/>
                  </a:outerShdw>
                </a:effectLst>
                <a:latin typeface="Book Antiqua" pitchFamily="18" charset="0"/>
              </a:rPr>
              <a:t>  </a:t>
            </a:r>
            <a:r>
              <a:rPr lang="en-US" sz="2400" i="1" dirty="0" smtClean="0">
                <a:effectLst>
                  <a:outerShdw blurRad="38100" dist="38100" dir="2700000" algn="tl">
                    <a:srgbClr val="000000"/>
                  </a:outerShdw>
                </a:effectLst>
                <a:latin typeface="Book Antiqua" pitchFamily="18" charset="0"/>
              </a:rPr>
              <a:t>NORM.S.DIST(0.83333,1)</a:t>
            </a:r>
            <a:endParaRPr lang="en-US" sz="2400" dirty="0">
              <a:effectLst>
                <a:outerShdw blurRad="38100" dist="38100" dir="2700000" algn="tl">
                  <a:srgbClr val="000000"/>
                </a:outerShdw>
              </a:effectLst>
              <a:latin typeface="Book Antiqua" pitchFamily="18" charset="0"/>
            </a:endParaRPr>
          </a:p>
        </p:txBody>
      </p:sp>
      <p:sp>
        <p:nvSpPr>
          <p:cNvPr id="7" name="Rectangle 206"/>
          <p:cNvSpPr>
            <a:spLocks noChangeArrowheads="1"/>
          </p:cNvSpPr>
          <p:nvPr/>
        </p:nvSpPr>
        <p:spPr bwMode="auto">
          <a:xfrm>
            <a:off x="6095921" y="3068960"/>
            <a:ext cx="1500415" cy="723900"/>
          </a:xfrm>
          <a:prstGeom prst="rect">
            <a:avLst/>
          </a:prstGeom>
          <a:gradFill rotWithShape="0">
            <a:gsLst>
              <a:gs pos="0">
                <a:srgbClr val="969696">
                  <a:gamma/>
                  <a:shade val="46275"/>
                  <a:invGamma/>
                </a:srgbClr>
              </a:gs>
              <a:gs pos="50000">
                <a:srgbClr val="969696"/>
              </a:gs>
              <a:gs pos="100000">
                <a:srgbClr val="969696">
                  <a:gamma/>
                  <a:shade val="46275"/>
                  <a:invGamma/>
                </a:srgbClr>
              </a:gs>
            </a:gsLst>
            <a:lin ang="5400000" scaled="1"/>
          </a:grad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a:lnSpc>
                <a:spcPct val="90000"/>
              </a:lnSpc>
              <a:spcBef>
                <a:spcPct val="20000"/>
              </a:spcBef>
              <a:buClr>
                <a:srgbClr val="66FFFF"/>
              </a:buClr>
              <a:buSzPct val="75000"/>
              <a:buFont typeface="Monotype Sorts" pitchFamily="2" charset="2"/>
              <a:buNone/>
            </a:pPr>
            <a:r>
              <a:rPr lang="en-US" sz="2400" i="1" dirty="0">
                <a:effectLst>
                  <a:outerShdw blurRad="38100" dist="38100" dir="2700000" algn="tl">
                    <a:srgbClr val="000000"/>
                  </a:outerShdw>
                </a:effectLst>
                <a:latin typeface="Book Antiqua" pitchFamily="18" charset="0"/>
              </a:rPr>
              <a:t>  </a:t>
            </a:r>
            <a:r>
              <a:rPr lang="en-US" sz="2400" i="1" dirty="0" smtClean="0">
                <a:effectLst>
                  <a:outerShdw blurRad="38100" dist="38100" dir="2700000" algn="tl">
                    <a:srgbClr val="000000"/>
                  </a:outerShdw>
                </a:effectLst>
                <a:latin typeface="Book Antiqua" pitchFamily="18" charset="0"/>
              </a:rPr>
              <a:t>0.7977</a:t>
            </a:r>
            <a:endParaRPr lang="en-US" sz="2400" dirty="0">
              <a:effectLst>
                <a:outerShdw blurRad="38100" dist="38100" dir="2700000" algn="tl">
                  <a:srgbClr val="000000"/>
                </a:outerShdw>
              </a:effectLst>
              <a:latin typeface="Book Antiqua" pitchFamily="18" charset="0"/>
            </a:endParaRPr>
          </a:p>
        </p:txBody>
      </p:sp>
      <p:sp>
        <p:nvSpPr>
          <p:cNvPr id="8" name="TextBox 7"/>
          <p:cNvSpPr txBox="1"/>
          <p:nvPr/>
        </p:nvSpPr>
        <p:spPr>
          <a:xfrm>
            <a:off x="178015" y="3933056"/>
            <a:ext cx="8892480" cy="2031325"/>
          </a:xfrm>
          <a:prstGeom prst="rect">
            <a:avLst/>
          </a:prstGeom>
          <a:noFill/>
        </p:spPr>
        <p:txBody>
          <a:bodyPr wrap="square" rtlCol="0">
            <a:spAutoFit/>
          </a:bodyPr>
          <a:lstStyle/>
          <a:p>
            <a:pPr>
              <a:spcAft>
                <a:spcPts val="1200"/>
              </a:spcAft>
            </a:pPr>
            <a:r>
              <a:rPr lang="en-US" sz="2400" dirty="0" smtClean="0">
                <a:latin typeface="Book Antiqua" panose="02040602050305030304" pitchFamily="18" charset="0"/>
              </a:rPr>
              <a:t>P(z ≤20) = 0.7977</a:t>
            </a:r>
          </a:p>
          <a:p>
            <a:pPr>
              <a:spcAft>
                <a:spcPts val="1200"/>
              </a:spcAft>
            </a:pPr>
            <a:r>
              <a:rPr lang="en-US" sz="2400" dirty="0">
                <a:latin typeface="Book Antiqua" panose="02040602050305030304" pitchFamily="18" charset="0"/>
              </a:rPr>
              <a:t>P(z </a:t>
            </a:r>
            <a:r>
              <a:rPr lang="en-US" sz="2400" dirty="0" smtClean="0">
                <a:latin typeface="Book Antiqua" panose="02040602050305030304" pitchFamily="18" charset="0"/>
              </a:rPr>
              <a:t>≥20</a:t>
            </a:r>
            <a:r>
              <a:rPr lang="en-US" sz="2400" dirty="0">
                <a:latin typeface="Book Antiqua" panose="02040602050305030304" pitchFamily="18" charset="0"/>
              </a:rPr>
              <a:t>) = </a:t>
            </a:r>
            <a:r>
              <a:rPr lang="en-US" sz="2400" dirty="0" smtClean="0">
                <a:latin typeface="Book Antiqua" panose="02040602050305030304" pitchFamily="18" charset="0"/>
              </a:rPr>
              <a:t>1-0.7977</a:t>
            </a:r>
          </a:p>
          <a:p>
            <a:pPr>
              <a:spcAft>
                <a:spcPts val="1200"/>
              </a:spcAft>
            </a:pPr>
            <a:r>
              <a:rPr lang="en-US" sz="2400" dirty="0">
                <a:latin typeface="Book Antiqua" panose="02040602050305030304" pitchFamily="18" charset="0"/>
              </a:rPr>
              <a:t>P(z ≥20) = </a:t>
            </a:r>
            <a:r>
              <a:rPr lang="en-US" sz="2400" dirty="0" smtClean="0">
                <a:latin typeface="Book Antiqua" panose="02040602050305030304" pitchFamily="18" charset="0"/>
              </a:rPr>
              <a:t>0.2023</a:t>
            </a:r>
            <a:endParaRPr lang="en-US" sz="2400" dirty="0">
              <a:latin typeface="Book Antiqua" panose="02040602050305030304" pitchFamily="18" charset="0"/>
            </a:endParaRPr>
          </a:p>
          <a:p>
            <a:pPr>
              <a:spcAft>
                <a:spcPts val="1200"/>
              </a:spcAft>
            </a:pPr>
            <a:endParaRPr lang="en-US" sz="2400" dirty="0" smtClean="0">
              <a:latin typeface="Book Antiqua" panose="02040602050305030304" pitchFamily="18" charset="0"/>
            </a:endParaRPr>
          </a:p>
        </p:txBody>
      </p:sp>
    </p:spTree>
    <p:extLst>
      <p:ext uri="{BB962C8B-B14F-4D97-AF65-F5344CB8AC3E}">
        <p14:creationId xmlns:p14="http://schemas.microsoft.com/office/powerpoint/2010/main" val="39636784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par>
                          <p:cTn id="28" fill="hold">
                            <p:stCondLst>
                              <p:cond delay="500"/>
                            </p:stCondLst>
                            <p:childTnLst>
                              <p:par>
                                <p:cTn id="29" presetID="9" presetClass="entr" presetSubtype="0" fill="hold" grpId="0" nodeType="afterEffect">
                                  <p:stCondLst>
                                    <p:cond delay="200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dissolve">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8">
                                            <p:txEl>
                                              <p:pRg st="1" end="1"/>
                                            </p:txEl>
                                          </p:spTgt>
                                        </p:tgtEl>
                                        <p:attrNameLst>
                                          <p:attrName>style.visibility</p:attrName>
                                        </p:attrNameLst>
                                      </p:cBhvr>
                                      <p:to>
                                        <p:strVal val="visible"/>
                                      </p:to>
                                    </p:set>
                                    <p:animEffect transition="in" filter="dissolve">
                                      <p:cBhvr>
                                        <p:cTn id="46" dur="500"/>
                                        <p:tgtEl>
                                          <p:spTgt spid="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8">
                                            <p:txEl>
                                              <p:pRg st="2" end="2"/>
                                            </p:txEl>
                                          </p:spTgt>
                                        </p:tgtEl>
                                        <p:attrNameLst>
                                          <p:attrName>style.visibility</p:attrName>
                                        </p:attrNameLst>
                                      </p:cBhvr>
                                      <p:to>
                                        <p:strVal val="visible"/>
                                      </p:to>
                                    </p:set>
                                    <p:animEffect transition="in" filter="dissolve">
                                      <p:cBhvr>
                                        <p:cTn id="5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autoUpdateAnimBg="0"/>
      <p:bldP spid="7" grpId="0"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6" name="Rectangle 310"/>
          <p:cNvSpPr>
            <a:spLocks noChangeArrowheads="1"/>
          </p:cNvSpPr>
          <p:nvPr/>
        </p:nvSpPr>
        <p:spPr bwMode="auto">
          <a:xfrm>
            <a:off x="1524000" y="1695450"/>
            <a:ext cx="6286500" cy="4152900"/>
          </a:xfrm>
          <a:prstGeom prst="rect">
            <a:avLst/>
          </a:prstGeom>
          <a:noFill/>
          <a:ln w="635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dirty="0"/>
          </a:p>
        </p:txBody>
      </p:sp>
      <p:sp>
        <p:nvSpPr>
          <p:cNvPr id="106606" name="Freeform 110"/>
          <p:cNvSpPr>
            <a:spLocks/>
          </p:cNvSpPr>
          <p:nvPr/>
        </p:nvSpPr>
        <p:spPr bwMode="auto">
          <a:xfrm>
            <a:off x="2143125" y="2046288"/>
            <a:ext cx="4543425" cy="3060700"/>
          </a:xfrm>
          <a:custGeom>
            <a:avLst/>
            <a:gdLst/>
            <a:ahLst/>
            <a:cxnLst>
              <a:cxn ang="0">
                <a:pos x="1355" y="16"/>
              </a:cxn>
              <a:cxn ang="0">
                <a:pos x="1263" y="104"/>
              </a:cxn>
              <a:cxn ang="0">
                <a:pos x="1204" y="196"/>
              </a:cxn>
              <a:cxn ang="0">
                <a:pos x="1144" y="314"/>
              </a:cxn>
              <a:cxn ang="0">
                <a:pos x="1102" y="408"/>
              </a:cxn>
              <a:cxn ang="0">
                <a:pos x="1062" y="504"/>
              </a:cxn>
              <a:cxn ang="0">
                <a:pos x="1020" y="624"/>
              </a:cxn>
              <a:cxn ang="0">
                <a:pos x="980" y="736"/>
              </a:cxn>
              <a:cxn ang="0">
                <a:pos x="950" y="852"/>
              </a:cxn>
              <a:cxn ang="0">
                <a:pos x="921" y="974"/>
              </a:cxn>
              <a:cxn ang="0">
                <a:pos x="885" y="1072"/>
              </a:cxn>
              <a:cxn ang="0">
                <a:pos x="843" y="1186"/>
              </a:cxn>
              <a:cxn ang="0">
                <a:pos x="811" y="1288"/>
              </a:cxn>
              <a:cxn ang="0">
                <a:pos x="753" y="1406"/>
              </a:cxn>
              <a:cxn ang="0">
                <a:pos x="675" y="1520"/>
              </a:cxn>
              <a:cxn ang="0">
                <a:pos x="603" y="1616"/>
              </a:cxn>
              <a:cxn ang="0">
                <a:pos x="507" y="1688"/>
              </a:cxn>
              <a:cxn ang="0">
                <a:pos x="398" y="1738"/>
              </a:cxn>
              <a:cxn ang="0">
                <a:pos x="291" y="1784"/>
              </a:cxn>
              <a:cxn ang="0">
                <a:pos x="199" y="1820"/>
              </a:cxn>
              <a:cxn ang="0">
                <a:pos x="75" y="1860"/>
              </a:cxn>
              <a:cxn ang="0">
                <a:pos x="2" y="1882"/>
              </a:cxn>
              <a:cxn ang="0">
                <a:pos x="2860" y="1928"/>
              </a:cxn>
              <a:cxn ang="0">
                <a:pos x="2816" y="1874"/>
              </a:cxn>
              <a:cxn ang="0">
                <a:pos x="2694" y="1846"/>
              </a:cxn>
              <a:cxn ang="0">
                <a:pos x="2577" y="1804"/>
              </a:cxn>
              <a:cxn ang="0">
                <a:pos x="2463" y="1756"/>
              </a:cxn>
              <a:cxn ang="0">
                <a:pos x="2342" y="1700"/>
              </a:cxn>
              <a:cxn ang="0">
                <a:pos x="2284" y="1664"/>
              </a:cxn>
              <a:cxn ang="0">
                <a:pos x="2204" y="1594"/>
              </a:cxn>
              <a:cxn ang="0">
                <a:pos x="2122" y="1502"/>
              </a:cxn>
              <a:cxn ang="0">
                <a:pos x="2066" y="1406"/>
              </a:cxn>
              <a:cxn ang="0">
                <a:pos x="2014" y="1306"/>
              </a:cxn>
              <a:cxn ang="0">
                <a:pos x="1970" y="1196"/>
              </a:cxn>
              <a:cxn ang="0">
                <a:pos x="1940" y="1114"/>
              </a:cxn>
              <a:cxn ang="0">
                <a:pos x="1914" y="1028"/>
              </a:cxn>
              <a:cxn ang="0">
                <a:pos x="1878" y="900"/>
              </a:cxn>
              <a:cxn ang="0">
                <a:pos x="1842" y="770"/>
              </a:cxn>
              <a:cxn ang="0">
                <a:pos x="1803" y="652"/>
              </a:cxn>
              <a:cxn ang="0">
                <a:pos x="1761" y="526"/>
              </a:cxn>
              <a:cxn ang="0">
                <a:pos x="1715" y="404"/>
              </a:cxn>
              <a:cxn ang="0">
                <a:pos x="1683" y="332"/>
              </a:cxn>
              <a:cxn ang="0">
                <a:pos x="1634" y="236"/>
              </a:cxn>
              <a:cxn ang="0">
                <a:pos x="1590" y="156"/>
              </a:cxn>
              <a:cxn ang="0">
                <a:pos x="1610" y="190"/>
              </a:cxn>
              <a:cxn ang="0">
                <a:pos x="1587" y="152"/>
              </a:cxn>
              <a:cxn ang="0">
                <a:pos x="1510" y="52"/>
              </a:cxn>
              <a:cxn ang="0">
                <a:pos x="1452" y="8"/>
              </a:cxn>
            </a:cxnLst>
            <a:rect l="0" t="0" r="r" b="b"/>
            <a:pathLst>
              <a:path w="2862" h="1928">
                <a:moveTo>
                  <a:pt x="1430" y="0"/>
                </a:moveTo>
                <a:lnTo>
                  <a:pt x="1387" y="4"/>
                </a:lnTo>
                <a:lnTo>
                  <a:pt x="1355" y="16"/>
                </a:lnTo>
                <a:lnTo>
                  <a:pt x="1319" y="40"/>
                </a:lnTo>
                <a:lnTo>
                  <a:pt x="1292" y="68"/>
                </a:lnTo>
                <a:lnTo>
                  <a:pt x="1263" y="104"/>
                </a:lnTo>
                <a:lnTo>
                  <a:pt x="1239" y="140"/>
                </a:lnTo>
                <a:lnTo>
                  <a:pt x="1221" y="170"/>
                </a:lnTo>
                <a:lnTo>
                  <a:pt x="1204" y="196"/>
                </a:lnTo>
                <a:lnTo>
                  <a:pt x="1179" y="242"/>
                </a:lnTo>
                <a:lnTo>
                  <a:pt x="1162" y="276"/>
                </a:lnTo>
                <a:lnTo>
                  <a:pt x="1144" y="314"/>
                </a:lnTo>
                <a:lnTo>
                  <a:pt x="1132" y="344"/>
                </a:lnTo>
                <a:lnTo>
                  <a:pt x="1114" y="380"/>
                </a:lnTo>
                <a:lnTo>
                  <a:pt x="1102" y="408"/>
                </a:lnTo>
                <a:lnTo>
                  <a:pt x="1090" y="436"/>
                </a:lnTo>
                <a:lnTo>
                  <a:pt x="1076" y="472"/>
                </a:lnTo>
                <a:lnTo>
                  <a:pt x="1062" y="504"/>
                </a:lnTo>
                <a:lnTo>
                  <a:pt x="1048" y="544"/>
                </a:lnTo>
                <a:lnTo>
                  <a:pt x="1036" y="580"/>
                </a:lnTo>
                <a:lnTo>
                  <a:pt x="1020" y="624"/>
                </a:lnTo>
                <a:lnTo>
                  <a:pt x="1014" y="650"/>
                </a:lnTo>
                <a:lnTo>
                  <a:pt x="994" y="690"/>
                </a:lnTo>
                <a:lnTo>
                  <a:pt x="980" y="736"/>
                </a:lnTo>
                <a:lnTo>
                  <a:pt x="970" y="776"/>
                </a:lnTo>
                <a:lnTo>
                  <a:pt x="960" y="814"/>
                </a:lnTo>
                <a:lnTo>
                  <a:pt x="950" y="852"/>
                </a:lnTo>
                <a:lnTo>
                  <a:pt x="940" y="894"/>
                </a:lnTo>
                <a:lnTo>
                  <a:pt x="930" y="938"/>
                </a:lnTo>
                <a:lnTo>
                  <a:pt x="921" y="974"/>
                </a:lnTo>
                <a:lnTo>
                  <a:pt x="915" y="1004"/>
                </a:lnTo>
                <a:lnTo>
                  <a:pt x="903" y="1040"/>
                </a:lnTo>
                <a:lnTo>
                  <a:pt x="885" y="1072"/>
                </a:lnTo>
                <a:lnTo>
                  <a:pt x="873" y="1114"/>
                </a:lnTo>
                <a:lnTo>
                  <a:pt x="855" y="1168"/>
                </a:lnTo>
                <a:lnTo>
                  <a:pt x="843" y="1186"/>
                </a:lnTo>
                <a:lnTo>
                  <a:pt x="837" y="1222"/>
                </a:lnTo>
                <a:lnTo>
                  <a:pt x="823" y="1264"/>
                </a:lnTo>
                <a:lnTo>
                  <a:pt x="811" y="1288"/>
                </a:lnTo>
                <a:lnTo>
                  <a:pt x="789" y="1330"/>
                </a:lnTo>
                <a:lnTo>
                  <a:pt x="771" y="1366"/>
                </a:lnTo>
                <a:lnTo>
                  <a:pt x="753" y="1406"/>
                </a:lnTo>
                <a:lnTo>
                  <a:pt x="729" y="1442"/>
                </a:lnTo>
                <a:lnTo>
                  <a:pt x="712" y="1478"/>
                </a:lnTo>
                <a:lnTo>
                  <a:pt x="675" y="1520"/>
                </a:lnTo>
                <a:lnTo>
                  <a:pt x="658" y="1546"/>
                </a:lnTo>
                <a:lnTo>
                  <a:pt x="626" y="1584"/>
                </a:lnTo>
                <a:lnTo>
                  <a:pt x="603" y="1616"/>
                </a:lnTo>
                <a:lnTo>
                  <a:pt x="579" y="1628"/>
                </a:lnTo>
                <a:lnTo>
                  <a:pt x="549" y="1658"/>
                </a:lnTo>
                <a:lnTo>
                  <a:pt x="507" y="1688"/>
                </a:lnTo>
                <a:lnTo>
                  <a:pt x="462" y="1708"/>
                </a:lnTo>
                <a:lnTo>
                  <a:pt x="428" y="1724"/>
                </a:lnTo>
                <a:lnTo>
                  <a:pt x="398" y="1738"/>
                </a:lnTo>
                <a:lnTo>
                  <a:pt x="362" y="1756"/>
                </a:lnTo>
                <a:lnTo>
                  <a:pt x="327" y="1772"/>
                </a:lnTo>
                <a:lnTo>
                  <a:pt x="291" y="1784"/>
                </a:lnTo>
                <a:lnTo>
                  <a:pt x="274" y="1792"/>
                </a:lnTo>
                <a:lnTo>
                  <a:pt x="238" y="1804"/>
                </a:lnTo>
                <a:lnTo>
                  <a:pt x="199" y="1820"/>
                </a:lnTo>
                <a:lnTo>
                  <a:pt x="159" y="1832"/>
                </a:lnTo>
                <a:lnTo>
                  <a:pt x="114" y="1846"/>
                </a:lnTo>
                <a:lnTo>
                  <a:pt x="75" y="1860"/>
                </a:lnTo>
                <a:lnTo>
                  <a:pt x="38" y="1870"/>
                </a:lnTo>
                <a:lnTo>
                  <a:pt x="16" y="1876"/>
                </a:lnTo>
                <a:lnTo>
                  <a:pt x="2" y="1882"/>
                </a:lnTo>
                <a:lnTo>
                  <a:pt x="0" y="1902"/>
                </a:lnTo>
                <a:lnTo>
                  <a:pt x="2" y="1924"/>
                </a:lnTo>
                <a:lnTo>
                  <a:pt x="2860" y="1928"/>
                </a:lnTo>
                <a:lnTo>
                  <a:pt x="2860" y="1904"/>
                </a:lnTo>
                <a:lnTo>
                  <a:pt x="2862" y="1886"/>
                </a:lnTo>
                <a:lnTo>
                  <a:pt x="2816" y="1874"/>
                </a:lnTo>
                <a:lnTo>
                  <a:pt x="2764" y="1862"/>
                </a:lnTo>
                <a:lnTo>
                  <a:pt x="2724" y="1852"/>
                </a:lnTo>
                <a:lnTo>
                  <a:pt x="2694" y="1846"/>
                </a:lnTo>
                <a:lnTo>
                  <a:pt x="2668" y="1836"/>
                </a:lnTo>
                <a:lnTo>
                  <a:pt x="2628" y="1822"/>
                </a:lnTo>
                <a:lnTo>
                  <a:pt x="2577" y="1804"/>
                </a:lnTo>
                <a:lnTo>
                  <a:pt x="2535" y="1786"/>
                </a:lnTo>
                <a:lnTo>
                  <a:pt x="2505" y="1774"/>
                </a:lnTo>
                <a:lnTo>
                  <a:pt x="2463" y="1756"/>
                </a:lnTo>
                <a:lnTo>
                  <a:pt x="2424" y="1740"/>
                </a:lnTo>
                <a:lnTo>
                  <a:pt x="2379" y="1720"/>
                </a:lnTo>
                <a:lnTo>
                  <a:pt x="2342" y="1700"/>
                </a:lnTo>
                <a:lnTo>
                  <a:pt x="2316" y="1684"/>
                </a:lnTo>
                <a:lnTo>
                  <a:pt x="2300" y="1670"/>
                </a:lnTo>
                <a:lnTo>
                  <a:pt x="2284" y="1664"/>
                </a:lnTo>
                <a:lnTo>
                  <a:pt x="2260" y="1648"/>
                </a:lnTo>
                <a:lnTo>
                  <a:pt x="2232" y="1622"/>
                </a:lnTo>
                <a:lnTo>
                  <a:pt x="2204" y="1594"/>
                </a:lnTo>
                <a:lnTo>
                  <a:pt x="2180" y="1572"/>
                </a:lnTo>
                <a:lnTo>
                  <a:pt x="2148" y="1538"/>
                </a:lnTo>
                <a:lnTo>
                  <a:pt x="2122" y="1502"/>
                </a:lnTo>
                <a:lnTo>
                  <a:pt x="2102" y="1470"/>
                </a:lnTo>
                <a:lnTo>
                  <a:pt x="2084" y="1438"/>
                </a:lnTo>
                <a:lnTo>
                  <a:pt x="2066" y="1406"/>
                </a:lnTo>
                <a:lnTo>
                  <a:pt x="2048" y="1360"/>
                </a:lnTo>
                <a:lnTo>
                  <a:pt x="2032" y="1336"/>
                </a:lnTo>
                <a:lnTo>
                  <a:pt x="2014" y="1306"/>
                </a:lnTo>
                <a:lnTo>
                  <a:pt x="1998" y="1266"/>
                </a:lnTo>
                <a:lnTo>
                  <a:pt x="1984" y="1232"/>
                </a:lnTo>
                <a:lnTo>
                  <a:pt x="1970" y="1196"/>
                </a:lnTo>
                <a:lnTo>
                  <a:pt x="1956" y="1160"/>
                </a:lnTo>
                <a:lnTo>
                  <a:pt x="1946" y="1138"/>
                </a:lnTo>
                <a:lnTo>
                  <a:pt x="1940" y="1114"/>
                </a:lnTo>
                <a:lnTo>
                  <a:pt x="1932" y="1090"/>
                </a:lnTo>
                <a:lnTo>
                  <a:pt x="1926" y="1062"/>
                </a:lnTo>
                <a:lnTo>
                  <a:pt x="1914" y="1028"/>
                </a:lnTo>
                <a:lnTo>
                  <a:pt x="1904" y="994"/>
                </a:lnTo>
                <a:lnTo>
                  <a:pt x="1888" y="946"/>
                </a:lnTo>
                <a:lnTo>
                  <a:pt x="1878" y="900"/>
                </a:lnTo>
                <a:lnTo>
                  <a:pt x="1862" y="850"/>
                </a:lnTo>
                <a:lnTo>
                  <a:pt x="1854" y="810"/>
                </a:lnTo>
                <a:lnTo>
                  <a:pt x="1842" y="770"/>
                </a:lnTo>
                <a:lnTo>
                  <a:pt x="1830" y="732"/>
                </a:lnTo>
                <a:lnTo>
                  <a:pt x="1814" y="692"/>
                </a:lnTo>
                <a:lnTo>
                  <a:pt x="1803" y="652"/>
                </a:lnTo>
                <a:lnTo>
                  <a:pt x="1786" y="604"/>
                </a:lnTo>
                <a:lnTo>
                  <a:pt x="1773" y="556"/>
                </a:lnTo>
                <a:lnTo>
                  <a:pt x="1761" y="526"/>
                </a:lnTo>
                <a:lnTo>
                  <a:pt x="1742" y="478"/>
                </a:lnTo>
                <a:lnTo>
                  <a:pt x="1725" y="442"/>
                </a:lnTo>
                <a:lnTo>
                  <a:pt x="1715" y="404"/>
                </a:lnTo>
                <a:lnTo>
                  <a:pt x="1698" y="368"/>
                </a:lnTo>
                <a:lnTo>
                  <a:pt x="1692" y="354"/>
                </a:lnTo>
                <a:lnTo>
                  <a:pt x="1683" y="332"/>
                </a:lnTo>
                <a:lnTo>
                  <a:pt x="1662" y="294"/>
                </a:lnTo>
                <a:lnTo>
                  <a:pt x="1647" y="260"/>
                </a:lnTo>
                <a:lnTo>
                  <a:pt x="1634" y="236"/>
                </a:lnTo>
                <a:lnTo>
                  <a:pt x="1624" y="208"/>
                </a:lnTo>
                <a:lnTo>
                  <a:pt x="1596" y="168"/>
                </a:lnTo>
                <a:lnTo>
                  <a:pt x="1590" y="156"/>
                </a:lnTo>
                <a:lnTo>
                  <a:pt x="1574" y="136"/>
                </a:lnTo>
                <a:lnTo>
                  <a:pt x="1582" y="144"/>
                </a:lnTo>
                <a:lnTo>
                  <a:pt x="1610" y="190"/>
                </a:lnTo>
                <a:lnTo>
                  <a:pt x="1602" y="180"/>
                </a:lnTo>
                <a:lnTo>
                  <a:pt x="1608" y="182"/>
                </a:lnTo>
                <a:lnTo>
                  <a:pt x="1587" y="152"/>
                </a:lnTo>
                <a:lnTo>
                  <a:pt x="1560" y="114"/>
                </a:lnTo>
                <a:lnTo>
                  <a:pt x="1536" y="84"/>
                </a:lnTo>
                <a:lnTo>
                  <a:pt x="1510" y="52"/>
                </a:lnTo>
                <a:lnTo>
                  <a:pt x="1491" y="32"/>
                </a:lnTo>
                <a:lnTo>
                  <a:pt x="1473" y="14"/>
                </a:lnTo>
                <a:lnTo>
                  <a:pt x="1452" y="8"/>
                </a:lnTo>
                <a:lnTo>
                  <a:pt x="1410" y="2"/>
                </a:lnTo>
              </a:path>
            </a:pathLst>
          </a:custGeom>
          <a:gradFill rotWithShape="0">
            <a:gsLst>
              <a:gs pos="0">
                <a:srgbClr val="838383">
                  <a:gamma/>
                  <a:shade val="46275"/>
                  <a:invGamma/>
                </a:srgbClr>
              </a:gs>
              <a:gs pos="100000">
                <a:srgbClr val="838383"/>
              </a:gs>
            </a:gsLst>
            <a:lin ang="0" scaled="1"/>
          </a:gradFill>
          <a:ln w="12700" cap="rnd" cmpd="sng">
            <a:noFill/>
            <a:prstDash val="solid"/>
            <a:round/>
            <a:headEnd type="none" w="med" len="med"/>
            <a:tailEnd type="none" w="med" len="med"/>
          </a:ln>
          <a:effectLst/>
        </p:spPr>
        <p:txBody>
          <a:bodyPr/>
          <a:lstStyle/>
          <a:p>
            <a:endParaRPr lang="en-US" dirty="0"/>
          </a:p>
        </p:txBody>
      </p:sp>
      <p:sp>
        <p:nvSpPr>
          <p:cNvPr id="106607" name="Freeform 111"/>
          <p:cNvSpPr>
            <a:spLocks/>
          </p:cNvSpPr>
          <p:nvPr/>
        </p:nvSpPr>
        <p:spPr bwMode="auto">
          <a:xfrm>
            <a:off x="4957763" y="2947988"/>
            <a:ext cx="1731962" cy="2162175"/>
          </a:xfrm>
          <a:custGeom>
            <a:avLst/>
            <a:gdLst/>
            <a:ahLst/>
            <a:cxnLst>
              <a:cxn ang="0">
                <a:pos x="6" y="0"/>
              </a:cxn>
              <a:cxn ang="0">
                <a:pos x="12" y="24"/>
              </a:cxn>
              <a:cxn ang="0">
                <a:pos x="23" y="58"/>
              </a:cxn>
              <a:cxn ang="0">
                <a:pos x="37" y="104"/>
              </a:cxn>
              <a:cxn ang="0">
                <a:pos x="49" y="136"/>
              </a:cxn>
              <a:cxn ang="0">
                <a:pos x="59" y="174"/>
              </a:cxn>
              <a:cxn ang="0">
                <a:pos x="71" y="212"/>
              </a:cxn>
              <a:cxn ang="0">
                <a:pos x="84" y="246"/>
              </a:cxn>
              <a:cxn ang="0">
                <a:pos x="87" y="284"/>
              </a:cxn>
              <a:cxn ang="0">
                <a:pos x="99" y="316"/>
              </a:cxn>
              <a:cxn ang="0">
                <a:pos x="108" y="354"/>
              </a:cxn>
              <a:cxn ang="0">
                <a:pos x="120" y="390"/>
              </a:cxn>
              <a:cxn ang="0">
                <a:pos x="125" y="424"/>
              </a:cxn>
              <a:cxn ang="0">
                <a:pos x="139" y="462"/>
              </a:cxn>
              <a:cxn ang="0">
                <a:pos x="149" y="498"/>
              </a:cxn>
              <a:cxn ang="0">
                <a:pos x="161" y="534"/>
              </a:cxn>
              <a:cxn ang="0">
                <a:pos x="175" y="572"/>
              </a:cxn>
              <a:cxn ang="0">
                <a:pos x="189" y="606"/>
              </a:cxn>
              <a:cxn ang="0">
                <a:pos x="204" y="642"/>
              </a:cxn>
              <a:cxn ang="0">
                <a:pos x="216" y="678"/>
              </a:cxn>
              <a:cxn ang="0">
                <a:pos x="231" y="712"/>
              </a:cxn>
              <a:cxn ang="0">
                <a:pos x="252" y="750"/>
              </a:cxn>
              <a:cxn ang="0">
                <a:pos x="264" y="786"/>
              </a:cxn>
              <a:cxn ang="0">
                <a:pos x="287" y="824"/>
              </a:cxn>
              <a:cxn ang="0">
                <a:pos x="301" y="854"/>
              </a:cxn>
              <a:cxn ang="0">
                <a:pos x="321" y="886"/>
              </a:cxn>
              <a:cxn ang="0">
                <a:pos x="343" y="918"/>
              </a:cxn>
              <a:cxn ang="0">
                <a:pos x="363" y="946"/>
              </a:cxn>
              <a:cxn ang="0">
                <a:pos x="383" y="978"/>
              </a:cxn>
              <a:cxn ang="0">
                <a:pos x="407" y="1004"/>
              </a:cxn>
              <a:cxn ang="0">
                <a:pos x="435" y="1034"/>
              </a:cxn>
              <a:cxn ang="0">
                <a:pos x="465" y="1068"/>
              </a:cxn>
              <a:cxn ang="0">
                <a:pos x="504" y="1098"/>
              </a:cxn>
              <a:cxn ang="0">
                <a:pos x="528" y="1110"/>
              </a:cxn>
              <a:cxn ang="0">
                <a:pos x="559" y="1130"/>
              </a:cxn>
              <a:cxn ang="0">
                <a:pos x="593" y="1148"/>
              </a:cxn>
              <a:cxn ang="0">
                <a:pos x="633" y="1168"/>
              </a:cxn>
              <a:cxn ang="0">
                <a:pos x="675" y="1188"/>
              </a:cxn>
              <a:cxn ang="0">
                <a:pos x="709" y="1202"/>
              </a:cxn>
              <a:cxn ang="0">
                <a:pos x="741" y="1216"/>
              </a:cxn>
              <a:cxn ang="0">
                <a:pos x="771" y="1226"/>
              </a:cxn>
              <a:cxn ang="0">
                <a:pos x="803" y="1236"/>
              </a:cxn>
              <a:cxn ang="0">
                <a:pos x="845" y="1250"/>
              </a:cxn>
              <a:cxn ang="0">
                <a:pos x="825" y="1244"/>
              </a:cxn>
              <a:cxn ang="0">
                <a:pos x="867" y="1258"/>
              </a:cxn>
              <a:cxn ang="0">
                <a:pos x="899" y="1270"/>
              </a:cxn>
              <a:cxn ang="0">
                <a:pos x="954" y="1290"/>
              </a:cxn>
              <a:cxn ang="0">
                <a:pos x="1038" y="1308"/>
              </a:cxn>
              <a:cxn ang="0">
                <a:pos x="1086" y="1320"/>
              </a:cxn>
              <a:cxn ang="0">
                <a:pos x="1087" y="1336"/>
              </a:cxn>
              <a:cxn ang="0">
                <a:pos x="1091" y="1356"/>
              </a:cxn>
              <a:cxn ang="0">
                <a:pos x="0" y="1362"/>
              </a:cxn>
              <a:cxn ang="0">
                <a:pos x="6" y="0"/>
              </a:cxn>
            </a:cxnLst>
            <a:rect l="0" t="0" r="r" b="b"/>
            <a:pathLst>
              <a:path w="1091" h="1362">
                <a:moveTo>
                  <a:pt x="6" y="0"/>
                </a:moveTo>
                <a:lnTo>
                  <a:pt x="12" y="24"/>
                </a:lnTo>
                <a:lnTo>
                  <a:pt x="23" y="58"/>
                </a:lnTo>
                <a:lnTo>
                  <a:pt x="37" y="104"/>
                </a:lnTo>
                <a:lnTo>
                  <a:pt x="49" y="136"/>
                </a:lnTo>
                <a:lnTo>
                  <a:pt x="59" y="174"/>
                </a:lnTo>
                <a:lnTo>
                  <a:pt x="71" y="212"/>
                </a:lnTo>
                <a:lnTo>
                  <a:pt x="84" y="246"/>
                </a:lnTo>
                <a:lnTo>
                  <a:pt x="87" y="284"/>
                </a:lnTo>
                <a:lnTo>
                  <a:pt x="99" y="316"/>
                </a:lnTo>
                <a:lnTo>
                  <a:pt x="108" y="354"/>
                </a:lnTo>
                <a:lnTo>
                  <a:pt x="120" y="390"/>
                </a:lnTo>
                <a:lnTo>
                  <a:pt x="125" y="424"/>
                </a:lnTo>
                <a:lnTo>
                  <a:pt x="139" y="462"/>
                </a:lnTo>
                <a:lnTo>
                  <a:pt x="149" y="498"/>
                </a:lnTo>
                <a:lnTo>
                  <a:pt x="161" y="534"/>
                </a:lnTo>
                <a:lnTo>
                  <a:pt x="175" y="572"/>
                </a:lnTo>
                <a:lnTo>
                  <a:pt x="189" y="606"/>
                </a:lnTo>
                <a:lnTo>
                  <a:pt x="204" y="642"/>
                </a:lnTo>
                <a:lnTo>
                  <a:pt x="216" y="678"/>
                </a:lnTo>
                <a:lnTo>
                  <a:pt x="231" y="712"/>
                </a:lnTo>
                <a:lnTo>
                  <a:pt x="252" y="750"/>
                </a:lnTo>
                <a:lnTo>
                  <a:pt x="264" y="786"/>
                </a:lnTo>
                <a:lnTo>
                  <a:pt x="287" y="824"/>
                </a:lnTo>
                <a:lnTo>
                  <a:pt x="301" y="854"/>
                </a:lnTo>
                <a:lnTo>
                  <a:pt x="321" y="886"/>
                </a:lnTo>
                <a:lnTo>
                  <a:pt x="343" y="918"/>
                </a:lnTo>
                <a:lnTo>
                  <a:pt x="363" y="946"/>
                </a:lnTo>
                <a:lnTo>
                  <a:pt x="383" y="978"/>
                </a:lnTo>
                <a:lnTo>
                  <a:pt x="407" y="1004"/>
                </a:lnTo>
                <a:lnTo>
                  <a:pt x="435" y="1034"/>
                </a:lnTo>
                <a:lnTo>
                  <a:pt x="465" y="1068"/>
                </a:lnTo>
                <a:lnTo>
                  <a:pt x="504" y="1098"/>
                </a:lnTo>
                <a:lnTo>
                  <a:pt x="528" y="1110"/>
                </a:lnTo>
                <a:lnTo>
                  <a:pt x="559" y="1130"/>
                </a:lnTo>
                <a:lnTo>
                  <a:pt x="593" y="1148"/>
                </a:lnTo>
                <a:lnTo>
                  <a:pt x="633" y="1168"/>
                </a:lnTo>
                <a:lnTo>
                  <a:pt x="675" y="1188"/>
                </a:lnTo>
                <a:lnTo>
                  <a:pt x="709" y="1202"/>
                </a:lnTo>
                <a:lnTo>
                  <a:pt x="741" y="1216"/>
                </a:lnTo>
                <a:lnTo>
                  <a:pt x="771" y="1226"/>
                </a:lnTo>
                <a:lnTo>
                  <a:pt x="803" y="1236"/>
                </a:lnTo>
                <a:lnTo>
                  <a:pt x="845" y="1250"/>
                </a:lnTo>
                <a:lnTo>
                  <a:pt x="825" y="1244"/>
                </a:lnTo>
                <a:lnTo>
                  <a:pt x="867" y="1258"/>
                </a:lnTo>
                <a:lnTo>
                  <a:pt x="899" y="1270"/>
                </a:lnTo>
                <a:lnTo>
                  <a:pt x="954" y="1290"/>
                </a:lnTo>
                <a:lnTo>
                  <a:pt x="1038" y="1308"/>
                </a:lnTo>
                <a:lnTo>
                  <a:pt x="1086" y="1320"/>
                </a:lnTo>
                <a:lnTo>
                  <a:pt x="1087" y="1336"/>
                </a:lnTo>
                <a:lnTo>
                  <a:pt x="1091" y="1356"/>
                </a:lnTo>
                <a:lnTo>
                  <a:pt x="0" y="1362"/>
                </a:lnTo>
                <a:lnTo>
                  <a:pt x="6" y="0"/>
                </a:lnTo>
              </a:path>
            </a:pathLst>
          </a:custGeom>
          <a:gradFill flip="none" rotWithShape="1">
            <a:gsLst>
              <a:gs pos="0">
                <a:srgbClr val="72AF2F">
                  <a:shade val="30000"/>
                  <a:satMod val="115000"/>
                </a:srgbClr>
              </a:gs>
              <a:gs pos="50000">
                <a:srgbClr val="72AF2F">
                  <a:shade val="67500"/>
                  <a:satMod val="115000"/>
                </a:srgbClr>
              </a:gs>
              <a:gs pos="100000">
                <a:srgbClr val="72AF2F">
                  <a:shade val="100000"/>
                  <a:satMod val="115000"/>
                </a:srgbClr>
              </a:gs>
            </a:gsLst>
            <a:lin ang="13500000" scaled="1"/>
            <a:tileRect/>
          </a:gradFill>
          <a:ln w="12700" cap="rnd" cmpd="sng">
            <a:noFill/>
            <a:prstDash val="solid"/>
            <a:round/>
            <a:headEnd type="none" w="med" len="med"/>
            <a:tailEnd type="none" w="med" len="med"/>
          </a:ln>
          <a:effectLst/>
        </p:spPr>
        <p:txBody>
          <a:bodyPr/>
          <a:lstStyle/>
          <a:p>
            <a:endParaRPr lang="en-US" dirty="0"/>
          </a:p>
        </p:txBody>
      </p:sp>
      <p:sp>
        <p:nvSpPr>
          <p:cNvPr id="106609" name="Line 113"/>
          <p:cNvSpPr>
            <a:spLocks noChangeShapeType="1"/>
          </p:cNvSpPr>
          <p:nvPr/>
        </p:nvSpPr>
        <p:spPr bwMode="auto">
          <a:xfrm flipH="1">
            <a:off x="4384675" y="5033963"/>
            <a:ext cx="1588" cy="185737"/>
          </a:xfrm>
          <a:prstGeom prst="line">
            <a:avLst/>
          </a:prstGeom>
          <a:noFill/>
          <a:ln w="12700">
            <a:solidFill>
              <a:schemeClr val="tx1"/>
            </a:solidFill>
            <a:round/>
            <a:headEnd/>
            <a:tailEnd/>
          </a:ln>
          <a:effectLst>
            <a:outerShdw dist="17961" dir="2700000" algn="ctr" rotWithShape="0">
              <a:srgbClr val="000000"/>
            </a:outerShdw>
          </a:effectLst>
        </p:spPr>
        <p:txBody>
          <a:bodyPr wrap="none" anchor="ctr"/>
          <a:lstStyle/>
          <a:p>
            <a:endParaRPr lang="en-US" dirty="0"/>
          </a:p>
        </p:txBody>
      </p:sp>
      <p:sp>
        <p:nvSpPr>
          <p:cNvPr id="106610" name="Line 114"/>
          <p:cNvSpPr>
            <a:spLocks noChangeShapeType="1"/>
          </p:cNvSpPr>
          <p:nvPr/>
        </p:nvSpPr>
        <p:spPr bwMode="auto">
          <a:xfrm>
            <a:off x="3589338" y="2747963"/>
            <a:ext cx="889000" cy="400050"/>
          </a:xfrm>
          <a:prstGeom prst="line">
            <a:avLst/>
          </a:prstGeom>
          <a:noFill/>
          <a:ln w="12700">
            <a:solidFill>
              <a:schemeClr val="tx1"/>
            </a:solidFill>
            <a:round/>
            <a:headEnd/>
            <a:tailEnd type="triangle" w="med" len="med"/>
          </a:ln>
          <a:effectLst>
            <a:outerShdw dist="17961" dir="2700000" algn="ctr" rotWithShape="0">
              <a:srgbClr val="000000"/>
            </a:outerShdw>
          </a:effectLst>
        </p:spPr>
        <p:txBody>
          <a:bodyPr wrap="none" anchor="ctr"/>
          <a:lstStyle/>
          <a:p>
            <a:endParaRPr lang="en-US" dirty="0"/>
          </a:p>
        </p:txBody>
      </p:sp>
      <p:sp>
        <p:nvSpPr>
          <p:cNvPr id="106611" name="Rectangle 115"/>
          <p:cNvSpPr>
            <a:spLocks noChangeArrowheads="1"/>
          </p:cNvSpPr>
          <p:nvPr/>
        </p:nvSpPr>
        <p:spPr bwMode="auto">
          <a:xfrm>
            <a:off x="4216400" y="5191125"/>
            <a:ext cx="333375" cy="454025"/>
          </a:xfrm>
          <a:prstGeom prst="rect">
            <a:avLst/>
          </a:prstGeom>
          <a:noFill/>
          <a:ln w="12700">
            <a:noFill/>
            <a:miter lim="800000"/>
            <a:headEnd/>
            <a:tailEnd/>
          </a:ln>
          <a:effectLst/>
        </p:spPr>
        <p:txBody>
          <a:bodyPr wrap="none" lIns="90488" tIns="44450" rIns="90488" bIns="44450">
            <a:spAutoFit/>
          </a:bodyPr>
          <a:lstStyle/>
          <a:p>
            <a:pPr algn="l"/>
            <a:r>
              <a:rPr lang="en-US" sz="2400" dirty="0">
                <a:effectLst>
                  <a:outerShdw blurRad="38100" dist="38100" dir="2700000" algn="tl">
                    <a:srgbClr val="000000"/>
                  </a:outerShdw>
                </a:effectLst>
                <a:latin typeface="Book Antiqua" pitchFamily="18" charset="0"/>
              </a:rPr>
              <a:t>0</a:t>
            </a:r>
          </a:p>
        </p:txBody>
      </p:sp>
      <p:sp>
        <p:nvSpPr>
          <p:cNvPr id="106612" name="Rectangle 116"/>
          <p:cNvSpPr>
            <a:spLocks noChangeArrowheads="1"/>
          </p:cNvSpPr>
          <p:nvPr/>
        </p:nvSpPr>
        <p:spPr bwMode="auto">
          <a:xfrm>
            <a:off x="4676775" y="5194300"/>
            <a:ext cx="561975" cy="454025"/>
          </a:xfrm>
          <a:prstGeom prst="rect">
            <a:avLst/>
          </a:prstGeom>
          <a:noFill/>
          <a:ln w="12700">
            <a:noFill/>
            <a:miter lim="800000"/>
            <a:headEnd/>
            <a:tailEnd/>
          </a:ln>
          <a:effectLst/>
        </p:spPr>
        <p:txBody>
          <a:bodyPr wrap="none" lIns="90488" tIns="44450" rIns="90488" bIns="44450">
            <a:spAutoFit/>
          </a:bodyPr>
          <a:lstStyle/>
          <a:p>
            <a:pPr algn="l"/>
            <a:r>
              <a:rPr lang="en-US" sz="2400" dirty="0">
                <a:effectLst>
                  <a:outerShdw blurRad="38100" dist="38100" dir="2700000" algn="tl">
                    <a:srgbClr val="000000"/>
                  </a:outerShdw>
                </a:effectLst>
                <a:latin typeface="Book Antiqua" pitchFamily="18" charset="0"/>
              </a:rPr>
              <a:t>.83</a:t>
            </a:r>
          </a:p>
        </p:txBody>
      </p:sp>
      <p:sp>
        <p:nvSpPr>
          <p:cNvPr id="106613" name="Line 117"/>
          <p:cNvSpPr>
            <a:spLocks noChangeShapeType="1"/>
          </p:cNvSpPr>
          <p:nvPr/>
        </p:nvSpPr>
        <p:spPr bwMode="auto">
          <a:xfrm>
            <a:off x="1911350" y="5108575"/>
            <a:ext cx="5002213" cy="0"/>
          </a:xfrm>
          <a:prstGeom prst="line">
            <a:avLst/>
          </a:prstGeom>
          <a:noFill/>
          <a:ln w="12700">
            <a:solidFill>
              <a:schemeClr val="tx1"/>
            </a:solidFill>
            <a:round/>
            <a:headEnd/>
            <a:tailEnd/>
          </a:ln>
          <a:effectLst>
            <a:outerShdw dist="17961" dir="2700000" algn="ctr" rotWithShape="0">
              <a:srgbClr val="000000"/>
            </a:outerShdw>
          </a:effectLst>
        </p:spPr>
        <p:txBody>
          <a:bodyPr wrap="none" anchor="ctr"/>
          <a:lstStyle/>
          <a:p>
            <a:endParaRPr lang="en-US" dirty="0"/>
          </a:p>
        </p:txBody>
      </p:sp>
      <p:grpSp>
        <p:nvGrpSpPr>
          <p:cNvPr id="106614" name="Group 118"/>
          <p:cNvGrpSpPr>
            <a:grpSpLocks/>
          </p:cNvGrpSpPr>
          <p:nvPr/>
        </p:nvGrpSpPr>
        <p:grpSpPr bwMode="auto">
          <a:xfrm>
            <a:off x="2044700" y="1976438"/>
            <a:ext cx="4719638" cy="2944812"/>
            <a:chOff x="1312" y="1785"/>
            <a:chExt cx="2973" cy="1855"/>
          </a:xfrm>
        </p:grpSpPr>
        <p:sp>
          <p:nvSpPr>
            <p:cNvPr id="106615" name="Arc 119"/>
            <p:cNvSpPr>
              <a:spLocks/>
            </p:cNvSpPr>
            <p:nvPr/>
          </p:nvSpPr>
          <p:spPr bwMode="auto">
            <a:xfrm rot="6300000">
              <a:off x="2072" y="2155"/>
              <a:ext cx="956" cy="22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a:ln>
            <a:effectLst/>
          </p:spPr>
          <p:txBody>
            <a:bodyPr wrap="none" anchor="ctr"/>
            <a:lstStyle/>
            <a:p>
              <a:endParaRPr lang="en-US" dirty="0"/>
            </a:p>
          </p:txBody>
        </p:sp>
        <p:sp>
          <p:nvSpPr>
            <p:cNvPr id="106616" name="Arc 120"/>
            <p:cNvSpPr>
              <a:spLocks/>
            </p:cNvSpPr>
            <p:nvPr/>
          </p:nvSpPr>
          <p:spPr bwMode="auto">
            <a:xfrm rot="16980000">
              <a:off x="1695" y="2911"/>
              <a:ext cx="790" cy="284"/>
            </a:xfrm>
            <a:custGeom>
              <a:avLst/>
              <a:gdLst>
                <a:gd name="G0" fmla="+- 19433 0 0"/>
                <a:gd name="G1" fmla="+- 0 0 0"/>
                <a:gd name="G2" fmla="+- 21600 0 0"/>
                <a:gd name="T0" fmla="*/ 19433 w 19433"/>
                <a:gd name="T1" fmla="*/ 21600 h 21600"/>
                <a:gd name="T2" fmla="*/ 0 w 19433"/>
                <a:gd name="T3" fmla="*/ 9430 h 21600"/>
                <a:gd name="T4" fmla="*/ 19433 w 19433"/>
                <a:gd name="T5" fmla="*/ 0 h 21600"/>
              </a:gdLst>
              <a:ahLst/>
              <a:cxnLst>
                <a:cxn ang="0">
                  <a:pos x="T0" y="T1"/>
                </a:cxn>
                <a:cxn ang="0">
                  <a:pos x="T2" y="T3"/>
                </a:cxn>
                <a:cxn ang="0">
                  <a:pos x="T4" y="T5"/>
                </a:cxn>
              </a:cxnLst>
              <a:rect l="0" t="0" r="r" b="b"/>
              <a:pathLst>
                <a:path w="19433" h="21600" fill="none" extrusionOk="0">
                  <a:moveTo>
                    <a:pt x="19433" y="21600"/>
                  </a:moveTo>
                  <a:cubicBezTo>
                    <a:pt x="11159" y="21600"/>
                    <a:pt x="3612" y="16873"/>
                    <a:pt x="0" y="9429"/>
                  </a:cubicBezTo>
                </a:path>
                <a:path w="19433" h="21600" stroke="0" extrusionOk="0">
                  <a:moveTo>
                    <a:pt x="19433" y="21600"/>
                  </a:moveTo>
                  <a:cubicBezTo>
                    <a:pt x="11159" y="21600"/>
                    <a:pt x="3612" y="16873"/>
                    <a:pt x="0" y="9429"/>
                  </a:cubicBezTo>
                  <a:lnTo>
                    <a:pt x="19433" y="0"/>
                  </a:lnTo>
                  <a:close/>
                </a:path>
              </a:pathLst>
            </a:custGeom>
            <a:noFill/>
            <a:ln w="12700" cap="rnd">
              <a:solidFill>
                <a:schemeClr val="tx1"/>
              </a:solidFill>
              <a:round/>
              <a:headEnd/>
              <a:tailEnd/>
            </a:ln>
            <a:effectLst/>
          </p:spPr>
          <p:txBody>
            <a:bodyPr wrap="none" anchor="ctr"/>
            <a:lstStyle/>
            <a:p>
              <a:endParaRPr lang="en-US" dirty="0"/>
            </a:p>
          </p:txBody>
        </p:sp>
        <p:sp>
          <p:nvSpPr>
            <p:cNvPr id="106617" name="Arc 121"/>
            <p:cNvSpPr>
              <a:spLocks/>
            </p:cNvSpPr>
            <p:nvPr/>
          </p:nvSpPr>
          <p:spPr bwMode="auto">
            <a:xfrm rot="20700000">
              <a:off x="1312" y="3468"/>
              <a:ext cx="697" cy="164"/>
            </a:xfrm>
            <a:custGeom>
              <a:avLst/>
              <a:gdLst>
                <a:gd name="G0" fmla="+- 0 0 0"/>
                <a:gd name="G1" fmla="+- 0 0 0"/>
                <a:gd name="G2" fmla="+- 21600 0 0"/>
                <a:gd name="T0" fmla="*/ 20693 w 20693"/>
                <a:gd name="T1" fmla="*/ 6194 h 21576"/>
                <a:gd name="T2" fmla="*/ 1014 w 20693"/>
                <a:gd name="T3" fmla="*/ 21576 h 21576"/>
                <a:gd name="T4" fmla="*/ 0 w 20693"/>
                <a:gd name="T5" fmla="*/ 0 h 21576"/>
              </a:gdLst>
              <a:ahLst/>
              <a:cxnLst>
                <a:cxn ang="0">
                  <a:pos x="T0" y="T1"/>
                </a:cxn>
                <a:cxn ang="0">
                  <a:pos x="T2" y="T3"/>
                </a:cxn>
                <a:cxn ang="0">
                  <a:pos x="T4" y="T5"/>
                </a:cxn>
              </a:cxnLst>
              <a:rect l="0" t="0" r="r" b="b"/>
              <a:pathLst>
                <a:path w="20693" h="21576" fill="none" extrusionOk="0">
                  <a:moveTo>
                    <a:pt x="20692" y="6193"/>
                  </a:moveTo>
                  <a:cubicBezTo>
                    <a:pt x="18063" y="14978"/>
                    <a:pt x="10173" y="21145"/>
                    <a:pt x="1014" y="21576"/>
                  </a:cubicBezTo>
                </a:path>
                <a:path w="20693" h="21576" stroke="0" extrusionOk="0">
                  <a:moveTo>
                    <a:pt x="20692" y="6193"/>
                  </a:moveTo>
                  <a:cubicBezTo>
                    <a:pt x="18063" y="14978"/>
                    <a:pt x="10173" y="21145"/>
                    <a:pt x="1014" y="21576"/>
                  </a:cubicBezTo>
                  <a:lnTo>
                    <a:pt x="0" y="0"/>
                  </a:lnTo>
                  <a:close/>
                </a:path>
              </a:pathLst>
            </a:custGeom>
            <a:noFill/>
            <a:ln w="12700" cap="rnd">
              <a:solidFill>
                <a:schemeClr val="tx1"/>
              </a:solidFill>
              <a:round/>
              <a:headEnd/>
              <a:tailEnd/>
            </a:ln>
            <a:effectLst/>
          </p:spPr>
          <p:txBody>
            <a:bodyPr wrap="none" anchor="ctr"/>
            <a:lstStyle/>
            <a:p>
              <a:endParaRPr lang="en-US" dirty="0"/>
            </a:p>
          </p:txBody>
        </p:sp>
        <p:sp>
          <p:nvSpPr>
            <p:cNvPr id="106618" name="Arc 122"/>
            <p:cNvSpPr>
              <a:spLocks/>
            </p:cNvSpPr>
            <p:nvPr/>
          </p:nvSpPr>
          <p:spPr bwMode="auto">
            <a:xfrm rot="816431">
              <a:off x="3561" y="3467"/>
              <a:ext cx="724" cy="173"/>
            </a:xfrm>
            <a:custGeom>
              <a:avLst/>
              <a:gdLst>
                <a:gd name="G0" fmla="+- 20765 0 0"/>
                <a:gd name="G1" fmla="+- 0 0 0"/>
                <a:gd name="G2" fmla="+- 21600 0 0"/>
                <a:gd name="T0" fmla="*/ 20314 w 20765"/>
                <a:gd name="T1" fmla="*/ 21595 h 21595"/>
                <a:gd name="T2" fmla="*/ 0 w 20765"/>
                <a:gd name="T3" fmla="*/ 5948 h 21595"/>
                <a:gd name="T4" fmla="*/ 20765 w 20765"/>
                <a:gd name="T5" fmla="*/ 0 h 21595"/>
              </a:gdLst>
              <a:ahLst/>
              <a:cxnLst>
                <a:cxn ang="0">
                  <a:pos x="T0" y="T1"/>
                </a:cxn>
                <a:cxn ang="0">
                  <a:pos x="T2" y="T3"/>
                </a:cxn>
                <a:cxn ang="0">
                  <a:pos x="T4" y="T5"/>
                </a:cxn>
              </a:cxnLst>
              <a:rect l="0" t="0" r="r" b="b"/>
              <a:pathLst>
                <a:path w="20765" h="21595" fill="none" extrusionOk="0">
                  <a:moveTo>
                    <a:pt x="20313" y="21595"/>
                  </a:moveTo>
                  <a:cubicBezTo>
                    <a:pt x="10844" y="21397"/>
                    <a:pt x="2608" y="15053"/>
                    <a:pt x="0" y="5947"/>
                  </a:cubicBezTo>
                </a:path>
                <a:path w="20765" h="21595" stroke="0" extrusionOk="0">
                  <a:moveTo>
                    <a:pt x="20313" y="21595"/>
                  </a:moveTo>
                  <a:cubicBezTo>
                    <a:pt x="10844" y="21397"/>
                    <a:pt x="2608" y="15053"/>
                    <a:pt x="0" y="5947"/>
                  </a:cubicBezTo>
                  <a:lnTo>
                    <a:pt x="20765" y="0"/>
                  </a:lnTo>
                  <a:close/>
                </a:path>
              </a:pathLst>
            </a:custGeom>
            <a:noFill/>
            <a:ln w="12700" cap="rnd">
              <a:solidFill>
                <a:schemeClr val="tx1"/>
              </a:solidFill>
              <a:round/>
              <a:headEnd/>
              <a:tailEnd/>
            </a:ln>
            <a:effectLst>
              <a:outerShdw dist="17961" dir="13500000" algn="ctr" rotWithShape="0">
                <a:srgbClr val="000000"/>
              </a:outerShdw>
            </a:effectLst>
          </p:spPr>
          <p:txBody>
            <a:bodyPr wrap="none" anchor="ctr"/>
            <a:lstStyle/>
            <a:p>
              <a:endParaRPr lang="en-US" dirty="0"/>
            </a:p>
          </p:txBody>
        </p:sp>
        <p:sp>
          <p:nvSpPr>
            <p:cNvPr id="106619" name="Arc 123"/>
            <p:cNvSpPr>
              <a:spLocks/>
            </p:cNvSpPr>
            <p:nvPr/>
          </p:nvSpPr>
          <p:spPr bwMode="auto">
            <a:xfrm rot="15300000">
              <a:off x="2531" y="2151"/>
              <a:ext cx="957" cy="225"/>
            </a:xfrm>
            <a:custGeom>
              <a:avLst/>
              <a:gdLst>
                <a:gd name="G0" fmla="+- 0 0 0"/>
                <a:gd name="G1" fmla="+- 96 0 0"/>
                <a:gd name="G2" fmla="+- 21600 0 0"/>
                <a:gd name="T0" fmla="*/ 21600 w 21600"/>
                <a:gd name="T1" fmla="*/ 0 h 21696"/>
                <a:gd name="T2" fmla="*/ 0 w 21600"/>
                <a:gd name="T3" fmla="*/ 21696 h 21696"/>
                <a:gd name="T4" fmla="*/ 0 w 21600"/>
                <a:gd name="T5" fmla="*/ 96 h 21696"/>
              </a:gdLst>
              <a:ahLst/>
              <a:cxnLst>
                <a:cxn ang="0">
                  <a:pos x="T0" y="T1"/>
                </a:cxn>
                <a:cxn ang="0">
                  <a:pos x="T2" y="T3"/>
                </a:cxn>
                <a:cxn ang="0">
                  <a:pos x="T4" y="T5"/>
                </a:cxn>
              </a:cxnLst>
              <a:rect l="0" t="0" r="r" b="b"/>
              <a:pathLst>
                <a:path w="21600" h="21696" fill="none" extrusionOk="0">
                  <a:moveTo>
                    <a:pt x="21599" y="0"/>
                  </a:moveTo>
                  <a:cubicBezTo>
                    <a:pt x="21599" y="32"/>
                    <a:pt x="21600" y="64"/>
                    <a:pt x="21600" y="96"/>
                  </a:cubicBezTo>
                  <a:cubicBezTo>
                    <a:pt x="21600" y="12025"/>
                    <a:pt x="11929" y="21695"/>
                    <a:pt x="0" y="21696"/>
                  </a:cubicBezTo>
                </a:path>
                <a:path w="21600" h="21696" stroke="0" extrusionOk="0">
                  <a:moveTo>
                    <a:pt x="21599" y="0"/>
                  </a:moveTo>
                  <a:cubicBezTo>
                    <a:pt x="21599" y="32"/>
                    <a:pt x="21600" y="64"/>
                    <a:pt x="21600" y="96"/>
                  </a:cubicBezTo>
                  <a:cubicBezTo>
                    <a:pt x="21600" y="12025"/>
                    <a:pt x="11929" y="21695"/>
                    <a:pt x="0" y="21696"/>
                  </a:cubicBezTo>
                  <a:lnTo>
                    <a:pt x="0" y="96"/>
                  </a:lnTo>
                  <a:close/>
                </a:path>
              </a:pathLst>
            </a:custGeom>
            <a:noFill/>
            <a:ln w="12700" cap="rnd">
              <a:solidFill>
                <a:schemeClr val="tx1"/>
              </a:solidFill>
              <a:round/>
              <a:headEnd/>
              <a:tailEnd/>
            </a:ln>
            <a:effectLst/>
          </p:spPr>
          <p:txBody>
            <a:bodyPr wrap="none" anchor="ctr"/>
            <a:lstStyle/>
            <a:p>
              <a:endParaRPr lang="en-US" dirty="0"/>
            </a:p>
          </p:txBody>
        </p:sp>
        <p:sp>
          <p:nvSpPr>
            <p:cNvPr id="106620" name="Arc 124"/>
            <p:cNvSpPr>
              <a:spLocks/>
            </p:cNvSpPr>
            <p:nvPr/>
          </p:nvSpPr>
          <p:spPr bwMode="auto">
            <a:xfrm rot="4587037">
              <a:off x="3070" y="2905"/>
              <a:ext cx="802" cy="284"/>
            </a:xfrm>
            <a:custGeom>
              <a:avLst/>
              <a:gdLst>
                <a:gd name="G0" fmla="+- 0 0 0"/>
                <a:gd name="G1" fmla="+- 0 0 0"/>
                <a:gd name="G2" fmla="+- 21600 0 0"/>
                <a:gd name="T0" fmla="*/ 19428 w 19428"/>
                <a:gd name="T1" fmla="*/ 9440 h 21600"/>
                <a:gd name="T2" fmla="*/ 0 w 19428"/>
                <a:gd name="T3" fmla="*/ 21600 h 21600"/>
                <a:gd name="T4" fmla="*/ 0 w 19428"/>
                <a:gd name="T5" fmla="*/ 0 h 21600"/>
              </a:gdLst>
              <a:ahLst/>
              <a:cxnLst>
                <a:cxn ang="0">
                  <a:pos x="T0" y="T1"/>
                </a:cxn>
                <a:cxn ang="0">
                  <a:pos x="T2" y="T3"/>
                </a:cxn>
                <a:cxn ang="0">
                  <a:pos x="T4" y="T5"/>
                </a:cxn>
              </a:cxnLst>
              <a:rect l="0" t="0" r="r" b="b"/>
              <a:pathLst>
                <a:path w="19428" h="21600" fill="none" extrusionOk="0">
                  <a:moveTo>
                    <a:pt x="19427" y="9439"/>
                  </a:moveTo>
                  <a:cubicBezTo>
                    <a:pt x="15813" y="16878"/>
                    <a:pt x="8269" y="21599"/>
                    <a:pt x="0" y="21600"/>
                  </a:cubicBezTo>
                </a:path>
                <a:path w="19428" h="21600" stroke="0" extrusionOk="0">
                  <a:moveTo>
                    <a:pt x="19427" y="9439"/>
                  </a:moveTo>
                  <a:cubicBezTo>
                    <a:pt x="15813" y="16878"/>
                    <a:pt x="8269" y="21599"/>
                    <a:pt x="0" y="21600"/>
                  </a:cubicBezTo>
                  <a:lnTo>
                    <a:pt x="0" y="0"/>
                  </a:lnTo>
                  <a:close/>
                </a:path>
              </a:pathLst>
            </a:custGeom>
            <a:noFill/>
            <a:ln w="12700" cap="rnd">
              <a:solidFill>
                <a:schemeClr val="tx1"/>
              </a:solidFill>
              <a:round/>
              <a:headEnd/>
              <a:tailEnd/>
            </a:ln>
            <a:effectLst/>
          </p:spPr>
          <p:txBody>
            <a:bodyPr wrap="none" anchor="ctr"/>
            <a:lstStyle/>
            <a:p>
              <a:endParaRPr lang="en-US" dirty="0"/>
            </a:p>
          </p:txBody>
        </p:sp>
      </p:grpSp>
      <p:sp>
        <p:nvSpPr>
          <p:cNvPr id="106621" name="Rectangle 125"/>
          <p:cNvSpPr>
            <a:spLocks noChangeArrowheads="1"/>
          </p:cNvSpPr>
          <p:nvPr/>
        </p:nvSpPr>
        <p:spPr bwMode="auto">
          <a:xfrm>
            <a:off x="1771650" y="2466975"/>
            <a:ext cx="1858963" cy="454025"/>
          </a:xfrm>
          <a:prstGeom prst="rect">
            <a:avLst/>
          </a:prstGeom>
          <a:noFill/>
          <a:ln w="12700">
            <a:noFill/>
            <a:miter lim="800000"/>
            <a:headEnd/>
            <a:tailEnd/>
          </a:ln>
          <a:effectLst/>
        </p:spPr>
        <p:txBody>
          <a:bodyPr wrap="none" lIns="90488" tIns="44450" rIns="90488" bIns="44450">
            <a:spAutoFit/>
          </a:bodyPr>
          <a:lstStyle/>
          <a:p>
            <a:pPr algn="l"/>
            <a:r>
              <a:rPr lang="en-US" sz="2400" dirty="0">
                <a:effectLst>
                  <a:outerShdw blurRad="38100" dist="38100" dir="2700000" algn="tl">
                    <a:srgbClr val="000000"/>
                  </a:outerShdw>
                </a:effectLst>
                <a:latin typeface="Book Antiqua" pitchFamily="18" charset="0"/>
              </a:rPr>
              <a:t>Area = .7967</a:t>
            </a:r>
          </a:p>
        </p:txBody>
      </p:sp>
      <p:sp>
        <p:nvSpPr>
          <p:cNvPr id="106622" name="Rectangle 126"/>
          <p:cNvSpPr>
            <a:spLocks noChangeArrowheads="1"/>
          </p:cNvSpPr>
          <p:nvPr/>
        </p:nvSpPr>
        <p:spPr bwMode="auto">
          <a:xfrm>
            <a:off x="5162550" y="2181225"/>
            <a:ext cx="2287487" cy="982320"/>
          </a:xfrm>
          <a:prstGeom prst="rect">
            <a:avLst/>
          </a:prstGeom>
          <a:noFill/>
          <a:ln w="12700">
            <a:noFill/>
            <a:miter lim="800000"/>
            <a:headEnd/>
            <a:tailEnd/>
          </a:ln>
          <a:effectLst/>
        </p:spPr>
        <p:txBody>
          <a:bodyPr wrap="none" lIns="90488" tIns="44450" rIns="90488" bIns="44450">
            <a:spAutoFit/>
          </a:bodyPr>
          <a:lstStyle/>
          <a:p>
            <a:pPr algn="l"/>
            <a:r>
              <a:rPr lang="en-US" sz="2400" dirty="0">
                <a:effectLst>
                  <a:outerShdw blurRad="38100" dist="38100" dir="2700000" algn="tl">
                    <a:srgbClr val="000000"/>
                  </a:outerShdw>
                </a:effectLst>
                <a:latin typeface="Book Antiqua" pitchFamily="18" charset="0"/>
              </a:rPr>
              <a:t>Area = 1 - .</a:t>
            </a:r>
            <a:r>
              <a:rPr lang="en-US" sz="2400" dirty="0" smtClean="0">
                <a:effectLst>
                  <a:outerShdw blurRad="38100" dist="38100" dir="2700000" algn="tl">
                    <a:srgbClr val="000000"/>
                  </a:outerShdw>
                </a:effectLst>
                <a:latin typeface="Book Antiqua" pitchFamily="18" charset="0"/>
              </a:rPr>
              <a:t>7977</a:t>
            </a:r>
            <a:endParaRPr lang="en-US" sz="2400" dirty="0">
              <a:effectLst>
                <a:outerShdw blurRad="38100" dist="38100" dir="2700000" algn="tl">
                  <a:srgbClr val="000000"/>
                </a:outerShdw>
              </a:effectLst>
              <a:latin typeface="Book Antiqua" pitchFamily="18" charset="0"/>
            </a:endParaRPr>
          </a:p>
          <a:p>
            <a:pPr algn="l"/>
            <a:endParaRPr lang="en-US" sz="1000" dirty="0">
              <a:effectLst>
                <a:outerShdw blurRad="38100" dist="38100" dir="2700000" algn="tl">
                  <a:srgbClr val="000000"/>
                </a:outerShdw>
              </a:effectLst>
              <a:latin typeface="Book Antiqua" pitchFamily="18" charset="0"/>
            </a:endParaRPr>
          </a:p>
          <a:p>
            <a:pPr algn="l"/>
            <a:r>
              <a:rPr lang="en-US" sz="2400" dirty="0">
                <a:effectLst>
                  <a:outerShdw blurRad="38100" dist="38100" dir="2700000" algn="tl">
                    <a:srgbClr val="000000"/>
                  </a:outerShdw>
                </a:effectLst>
                <a:latin typeface="Book Antiqua" pitchFamily="18" charset="0"/>
              </a:rPr>
              <a:t>          =   .</a:t>
            </a:r>
            <a:r>
              <a:rPr lang="en-US" sz="2400" dirty="0" smtClean="0">
                <a:effectLst>
                  <a:outerShdw blurRad="38100" dist="38100" dir="2700000" algn="tl">
                    <a:srgbClr val="000000"/>
                  </a:outerShdw>
                </a:effectLst>
                <a:latin typeface="Book Antiqua" pitchFamily="18" charset="0"/>
              </a:rPr>
              <a:t>2023</a:t>
            </a:r>
            <a:endParaRPr lang="en-US" sz="2400" dirty="0">
              <a:effectLst>
                <a:outerShdw blurRad="38100" dist="38100" dir="2700000" algn="tl">
                  <a:srgbClr val="000000"/>
                </a:outerShdw>
              </a:effectLst>
              <a:latin typeface="Book Antiqua" pitchFamily="18" charset="0"/>
            </a:endParaRPr>
          </a:p>
        </p:txBody>
      </p:sp>
      <p:sp>
        <p:nvSpPr>
          <p:cNvPr id="106623" name="Line 127"/>
          <p:cNvSpPr>
            <a:spLocks noChangeShapeType="1"/>
          </p:cNvSpPr>
          <p:nvPr/>
        </p:nvSpPr>
        <p:spPr bwMode="auto">
          <a:xfrm flipH="1">
            <a:off x="5411788" y="3211513"/>
            <a:ext cx="879475" cy="1638300"/>
          </a:xfrm>
          <a:prstGeom prst="line">
            <a:avLst/>
          </a:prstGeom>
          <a:noFill/>
          <a:ln w="12700">
            <a:solidFill>
              <a:schemeClr val="tx1"/>
            </a:solidFill>
            <a:round/>
            <a:headEnd/>
            <a:tailEnd type="triangle" w="med" len="med"/>
          </a:ln>
          <a:effectLst>
            <a:outerShdw dist="17961" dir="2700000" algn="ctr" rotWithShape="0">
              <a:srgbClr val="000000"/>
            </a:outerShdw>
          </a:effectLst>
        </p:spPr>
        <p:txBody>
          <a:bodyPr wrap="none" anchor="ctr"/>
          <a:lstStyle/>
          <a:p>
            <a:endParaRPr lang="en-US" dirty="0"/>
          </a:p>
        </p:txBody>
      </p:sp>
      <p:sp>
        <p:nvSpPr>
          <p:cNvPr id="106624" name="Rectangle 128"/>
          <p:cNvSpPr>
            <a:spLocks noChangeArrowheads="1"/>
          </p:cNvSpPr>
          <p:nvPr/>
        </p:nvSpPr>
        <p:spPr bwMode="auto">
          <a:xfrm>
            <a:off x="6972300" y="4867275"/>
            <a:ext cx="315913" cy="454025"/>
          </a:xfrm>
          <a:prstGeom prst="rect">
            <a:avLst/>
          </a:prstGeom>
          <a:noFill/>
          <a:ln w="12700">
            <a:noFill/>
            <a:miter lim="800000"/>
            <a:headEnd/>
            <a:tailEnd/>
          </a:ln>
          <a:effectLst/>
        </p:spPr>
        <p:txBody>
          <a:bodyPr wrap="none" lIns="90488" tIns="44450" rIns="90488" bIns="44450">
            <a:spAutoFit/>
          </a:bodyPr>
          <a:lstStyle/>
          <a:p>
            <a:pPr algn="l"/>
            <a:r>
              <a:rPr lang="en-US" sz="2400" i="1" dirty="0">
                <a:effectLst>
                  <a:outerShdw blurRad="38100" dist="38100" dir="2700000" algn="tl">
                    <a:srgbClr val="000000"/>
                  </a:outerShdw>
                </a:effectLst>
                <a:latin typeface="Book Antiqua" pitchFamily="18" charset="0"/>
              </a:rPr>
              <a:t>z</a:t>
            </a:r>
          </a:p>
        </p:txBody>
      </p:sp>
      <p:sp>
        <p:nvSpPr>
          <p:cNvPr id="106625" name="Line 129"/>
          <p:cNvSpPr>
            <a:spLocks noChangeShapeType="1"/>
          </p:cNvSpPr>
          <p:nvPr/>
        </p:nvSpPr>
        <p:spPr bwMode="auto">
          <a:xfrm flipH="1">
            <a:off x="4954588" y="2952750"/>
            <a:ext cx="0" cy="2266950"/>
          </a:xfrm>
          <a:prstGeom prst="line">
            <a:avLst/>
          </a:prstGeom>
          <a:noFill/>
          <a:ln w="12700">
            <a:solidFill>
              <a:schemeClr val="tx1"/>
            </a:solidFill>
            <a:round/>
            <a:headEnd/>
            <a:tailEnd/>
          </a:ln>
          <a:effectLst/>
        </p:spPr>
        <p:txBody>
          <a:bodyPr wrap="none" anchor="ctr"/>
          <a:lstStyle/>
          <a:p>
            <a:endParaRPr lang="en-US" dirty="0"/>
          </a:p>
        </p:txBody>
      </p:sp>
      <p:sp>
        <p:nvSpPr>
          <p:cNvPr id="106804" name="Oval 308"/>
          <p:cNvSpPr>
            <a:spLocks noChangeArrowheads="1"/>
          </p:cNvSpPr>
          <p:nvPr/>
        </p:nvSpPr>
        <p:spPr bwMode="auto">
          <a:xfrm>
            <a:off x="6254750" y="2679700"/>
            <a:ext cx="1038225" cy="504825"/>
          </a:xfrm>
          <a:prstGeom prst="ellipse">
            <a:avLst/>
          </a:prstGeom>
          <a:noFill/>
          <a:ln w="12700">
            <a:solidFill>
              <a:srgbClr val="66FFFF"/>
            </a:solidFill>
            <a:round/>
            <a:headEnd/>
            <a:tailEnd/>
          </a:ln>
          <a:effectLst/>
        </p:spPr>
        <p:txBody>
          <a:bodyPr wrap="none" anchor="ctr"/>
          <a:lstStyle/>
          <a:p>
            <a:endParaRPr lang="en-US" dirty="0"/>
          </a:p>
        </p:txBody>
      </p:sp>
      <p:sp>
        <p:nvSpPr>
          <p:cNvPr id="26" name="Rectangle 2"/>
          <p:cNvSpPr>
            <a:spLocks noGrp="1" noChangeArrowheads="1"/>
          </p:cNvSpPr>
          <p:nvPr>
            <p:ph type="title"/>
          </p:nvPr>
        </p:nvSpPr>
        <p:spPr>
          <a:xfrm>
            <a:off x="-18550" y="4798"/>
            <a:ext cx="9139563" cy="706438"/>
          </a:xfrm>
          <a:noFill/>
          <a:ln/>
        </p:spPr>
        <p:txBody>
          <a:bodyPr/>
          <a:lstStyle/>
          <a:p>
            <a:pPr eaLnBrk="0" hangingPunct="0"/>
            <a:r>
              <a:rPr lang="en-US" kern="1200" dirty="0">
                <a:solidFill>
                  <a:srgbClr val="FF0000"/>
                </a:solidFill>
                <a:ea typeface="ＭＳ Ｐゴシック" charset="-128"/>
                <a:cs typeface="+mn-cs"/>
              </a:rPr>
              <a:t>Standard Normal Probability Distribution</a:t>
            </a:r>
          </a:p>
        </p:txBody>
      </p:sp>
    </p:spTree>
    <p:extLst>
      <p:ext uri="{BB962C8B-B14F-4D97-AF65-F5344CB8AC3E}">
        <p14:creationId xmlns:p14="http://schemas.microsoft.com/office/powerpoint/2010/main" val="20260412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06806"/>
                                        </p:tgtEl>
                                        <p:attrNameLst>
                                          <p:attrName>style.visibility</p:attrName>
                                        </p:attrNameLst>
                                      </p:cBhvr>
                                      <p:to>
                                        <p:strVal val="visible"/>
                                      </p:to>
                                    </p:set>
                                    <p:animEffect transition="in" filter="dissolve">
                                      <p:cBhvr>
                                        <p:cTn id="7" dur="500"/>
                                        <p:tgtEl>
                                          <p:spTgt spid="106806"/>
                                        </p:tgtEl>
                                      </p:cBhvr>
                                    </p:animEffect>
                                  </p:childTnLst>
                                </p:cTn>
                              </p:par>
                            </p:childTnLst>
                          </p:cTn>
                        </p:par>
                        <p:par>
                          <p:cTn id="8" fill="hold">
                            <p:stCondLst>
                              <p:cond delay="500"/>
                            </p:stCondLst>
                            <p:childTnLst>
                              <p:par>
                                <p:cTn id="9" presetID="12" presetClass="entr" presetSubtype="8" fill="hold" grpId="0" nodeType="afterEffect">
                                  <p:stCondLst>
                                    <p:cond delay="1000"/>
                                  </p:stCondLst>
                                  <p:childTnLst>
                                    <p:set>
                                      <p:cBhvr>
                                        <p:cTn id="10" dur="1" fill="hold">
                                          <p:stCondLst>
                                            <p:cond delay="0"/>
                                          </p:stCondLst>
                                        </p:cTn>
                                        <p:tgtEl>
                                          <p:spTgt spid="106613"/>
                                        </p:tgtEl>
                                        <p:attrNameLst>
                                          <p:attrName>style.visibility</p:attrName>
                                        </p:attrNameLst>
                                      </p:cBhvr>
                                      <p:to>
                                        <p:strVal val="visible"/>
                                      </p:to>
                                    </p:set>
                                    <p:animEffect transition="in" filter="slide(fromLeft)">
                                      <p:cBhvr>
                                        <p:cTn id="11" dur="500"/>
                                        <p:tgtEl>
                                          <p:spTgt spid="106613"/>
                                        </p:tgtEl>
                                      </p:cBhvr>
                                    </p:animEffect>
                                  </p:childTnLst>
                                </p:cTn>
                              </p:par>
                            </p:childTnLst>
                          </p:cTn>
                        </p:par>
                        <p:par>
                          <p:cTn id="12" fill="hold">
                            <p:stCondLst>
                              <p:cond delay="2000"/>
                            </p:stCondLst>
                            <p:childTnLst>
                              <p:par>
                                <p:cTn id="13" presetID="12" presetClass="entr" presetSubtype="8" fill="hold" grpId="0" nodeType="afterEffect">
                                  <p:stCondLst>
                                    <p:cond delay="0"/>
                                  </p:stCondLst>
                                  <p:childTnLst>
                                    <p:set>
                                      <p:cBhvr>
                                        <p:cTn id="14" dur="1" fill="hold">
                                          <p:stCondLst>
                                            <p:cond delay="0"/>
                                          </p:stCondLst>
                                        </p:cTn>
                                        <p:tgtEl>
                                          <p:spTgt spid="106624"/>
                                        </p:tgtEl>
                                        <p:attrNameLst>
                                          <p:attrName>style.visibility</p:attrName>
                                        </p:attrNameLst>
                                      </p:cBhvr>
                                      <p:to>
                                        <p:strVal val="visible"/>
                                      </p:to>
                                    </p:set>
                                    <p:animEffect transition="in" filter="slide(fromLeft)">
                                      <p:cBhvr>
                                        <p:cTn id="15" dur="500"/>
                                        <p:tgtEl>
                                          <p:spTgt spid="106624"/>
                                        </p:tgtEl>
                                      </p:cBhvr>
                                    </p:animEffect>
                                  </p:childTnLst>
                                </p:cTn>
                              </p:par>
                            </p:childTnLst>
                          </p:cTn>
                        </p:par>
                        <p:par>
                          <p:cTn id="16" fill="hold">
                            <p:stCondLst>
                              <p:cond delay="2500"/>
                            </p:stCondLst>
                            <p:childTnLst>
                              <p:par>
                                <p:cTn id="17" presetID="12" presetClass="entr" presetSubtype="1" fill="hold" grpId="0" nodeType="afterEffect">
                                  <p:stCondLst>
                                    <p:cond delay="1000"/>
                                  </p:stCondLst>
                                  <p:childTnLst>
                                    <p:set>
                                      <p:cBhvr>
                                        <p:cTn id="18" dur="1" fill="hold">
                                          <p:stCondLst>
                                            <p:cond delay="0"/>
                                          </p:stCondLst>
                                        </p:cTn>
                                        <p:tgtEl>
                                          <p:spTgt spid="106609"/>
                                        </p:tgtEl>
                                        <p:attrNameLst>
                                          <p:attrName>style.visibility</p:attrName>
                                        </p:attrNameLst>
                                      </p:cBhvr>
                                      <p:to>
                                        <p:strVal val="visible"/>
                                      </p:to>
                                    </p:set>
                                    <p:animEffect transition="in" filter="slide(fromTop)">
                                      <p:cBhvr>
                                        <p:cTn id="19" dur="500"/>
                                        <p:tgtEl>
                                          <p:spTgt spid="106609"/>
                                        </p:tgtEl>
                                      </p:cBhvr>
                                    </p:animEffect>
                                  </p:childTnLst>
                                </p:cTn>
                              </p:par>
                            </p:childTnLst>
                          </p:cTn>
                        </p:par>
                        <p:par>
                          <p:cTn id="20" fill="hold">
                            <p:stCondLst>
                              <p:cond delay="4000"/>
                            </p:stCondLst>
                            <p:childTnLst>
                              <p:par>
                                <p:cTn id="21" presetID="12" presetClass="entr" presetSubtype="1" fill="hold" grpId="0" nodeType="afterEffect">
                                  <p:stCondLst>
                                    <p:cond delay="0"/>
                                  </p:stCondLst>
                                  <p:childTnLst>
                                    <p:set>
                                      <p:cBhvr>
                                        <p:cTn id="22" dur="1" fill="hold">
                                          <p:stCondLst>
                                            <p:cond delay="0"/>
                                          </p:stCondLst>
                                        </p:cTn>
                                        <p:tgtEl>
                                          <p:spTgt spid="106611"/>
                                        </p:tgtEl>
                                        <p:attrNameLst>
                                          <p:attrName>style.visibility</p:attrName>
                                        </p:attrNameLst>
                                      </p:cBhvr>
                                      <p:to>
                                        <p:strVal val="visible"/>
                                      </p:to>
                                    </p:set>
                                    <p:animEffect transition="in" filter="slide(fromTop)">
                                      <p:cBhvr>
                                        <p:cTn id="23" dur="500"/>
                                        <p:tgtEl>
                                          <p:spTgt spid="106611"/>
                                        </p:tgtEl>
                                      </p:cBhvr>
                                    </p:animEffect>
                                  </p:childTnLst>
                                </p:cTn>
                              </p:par>
                            </p:childTnLst>
                          </p:cTn>
                        </p:par>
                        <p:par>
                          <p:cTn id="24" fill="hold">
                            <p:stCondLst>
                              <p:cond delay="4500"/>
                            </p:stCondLst>
                            <p:childTnLst>
                              <p:par>
                                <p:cTn id="25" presetID="12" presetClass="entr" presetSubtype="4" fill="hold" nodeType="afterEffect">
                                  <p:stCondLst>
                                    <p:cond delay="1000"/>
                                  </p:stCondLst>
                                  <p:childTnLst>
                                    <p:set>
                                      <p:cBhvr>
                                        <p:cTn id="26" dur="1" fill="hold">
                                          <p:stCondLst>
                                            <p:cond delay="0"/>
                                          </p:stCondLst>
                                        </p:cTn>
                                        <p:tgtEl>
                                          <p:spTgt spid="106614"/>
                                        </p:tgtEl>
                                        <p:attrNameLst>
                                          <p:attrName>style.visibility</p:attrName>
                                        </p:attrNameLst>
                                      </p:cBhvr>
                                      <p:to>
                                        <p:strVal val="visible"/>
                                      </p:to>
                                    </p:set>
                                    <p:animEffect transition="in" filter="slide(fromBottom)">
                                      <p:cBhvr>
                                        <p:cTn id="27" dur="500"/>
                                        <p:tgtEl>
                                          <p:spTgt spid="106614"/>
                                        </p:tgtEl>
                                      </p:cBhvr>
                                    </p:animEffect>
                                  </p:childTnLst>
                                </p:cTn>
                              </p:par>
                            </p:childTnLst>
                          </p:cTn>
                        </p:par>
                        <p:par>
                          <p:cTn id="28" fill="hold">
                            <p:stCondLst>
                              <p:cond delay="6000"/>
                            </p:stCondLst>
                            <p:childTnLst>
                              <p:par>
                                <p:cTn id="29" presetID="12" presetClass="entr" presetSubtype="4" fill="hold" grpId="0" nodeType="afterEffect">
                                  <p:stCondLst>
                                    <p:cond delay="0"/>
                                  </p:stCondLst>
                                  <p:childTnLst>
                                    <p:set>
                                      <p:cBhvr>
                                        <p:cTn id="30" dur="1" fill="hold">
                                          <p:stCondLst>
                                            <p:cond delay="0"/>
                                          </p:stCondLst>
                                        </p:cTn>
                                        <p:tgtEl>
                                          <p:spTgt spid="106606"/>
                                        </p:tgtEl>
                                        <p:attrNameLst>
                                          <p:attrName>style.visibility</p:attrName>
                                        </p:attrNameLst>
                                      </p:cBhvr>
                                      <p:to>
                                        <p:strVal val="visible"/>
                                      </p:to>
                                    </p:set>
                                    <p:animEffect transition="in" filter="slide(fromBottom)">
                                      <p:cBhvr>
                                        <p:cTn id="31" dur="500"/>
                                        <p:tgtEl>
                                          <p:spTgt spid="106606"/>
                                        </p:tgtEl>
                                      </p:cBhvr>
                                    </p:animEffect>
                                  </p:childTnLst>
                                </p:cTn>
                              </p:par>
                            </p:childTnLst>
                          </p:cTn>
                        </p:par>
                        <p:par>
                          <p:cTn id="32" fill="hold">
                            <p:stCondLst>
                              <p:cond delay="6500"/>
                            </p:stCondLst>
                            <p:childTnLst>
                              <p:par>
                                <p:cTn id="33" presetID="12" presetClass="entr" presetSubtype="1" fill="hold" grpId="0" nodeType="afterEffect">
                                  <p:stCondLst>
                                    <p:cond delay="1000"/>
                                  </p:stCondLst>
                                  <p:childTnLst>
                                    <p:set>
                                      <p:cBhvr>
                                        <p:cTn id="34" dur="1" fill="hold">
                                          <p:stCondLst>
                                            <p:cond delay="0"/>
                                          </p:stCondLst>
                                        </p:cTn>
                                        <p:tgtEl>
                                          <p:spTgt spid="106625"/>
                                        </p:tgtEl>
                                        <p:attrNameLst>
                                          <p:attrName>style.visibility</p:attrName>
                                        </p:attrNameLst>
                                      </p:cBhvr>
                                      <p:to>
                                        <p:strVal val="visible"/>
                                      </p:to>
                                    </p:set>
                                    <p:animEffect transition="in" filter="slide(fromTop)">
                                      <p:cBhvr>
                                        <p:cTn id="35" dur="500"/>
                                        <p:tgtEl>
                                          <p:spTgt spid="106625"/>
                                        </p:tgtEl>
                                      </p:cBhvr>
                                    </p:animEffect>
                                  </p:childTnLst>
                                </p:cTn>
                              </p:par>
                            </p:childTnLst>
                          </p:cTn>
                        </p:par>
                        <p:par>
                          <p:cTn id="36" fill="hold">
                            <p:stCondLst>
                              <p:cond delay="8000"/>
                            </p:stCondLst>
                            <p:childTnLst>
                              <p:par>
                                <p:cTn id="37" presetID="12" presetClass="entr" presetSubtype="1" fill="hold" grpId="0" nodeType="afterEffect">
                                  <p:stCondLst>
                                    <p:cond delay="0"/>
                                  </p:stCondLst>
                                  <p:childTnLst>
                                    <p:set>
                                      <p:cBhvr>
                                        <p:cTn id="38" dur="1" fill="hold">
                                          <p:stCondLst>
                                            <p:cond delay="0"/>
                                          </p:stCondLst>
                                        </p:cTn>
                                        <p:tgtEl>
                                          <p:spTgt spid="106612"/>
                                        </p:tgtEl>
                                        <p:attrNameLst>
                                          <p:attrName>style.visibility</p:attrName>
                                        </p:attrNameLst>
                                      </p:cBhvr>
                                      <p:to>
                                        <p:strVal val="visible"/>
                                      </p:to>
                                    </p:set>
                                    <p:animEffect transition="in" filter="slide(fromTop)">
                                      <p:cBhvr>
                                        <p:cTn id="39" dur="500"/>
                                        <p:tgtEl>
                                          <p:spTgt spid="106612"/>
                                        </p:tgtEl>
                                      </p:cBhvr>
                                    </p:animEffect>
                                  </p:childTnLst>
                                </p:cTn>
                              </p:par>
                            </p:childTnLst>
                          </p:cTn>
                        </p:par>
                        <p:par>
                          <p:cTn id="40" fill="hold">
                            <p:stCondLst>
                              <p:cond delay="8500"/>
                            </p:stCondLst>
                            <p:childTnLst>
                              <p:par>
                                <p:cTn id="41" presetID="12" presetClass="entr" presetSubtype="8" fill="hold" grpId="0" nodeType="afterEffect">
                                  <p:stCondLst>
                                    <p:cond delay="1000"/>
                                  </p:stCondLst>
                                  <p:childTnLst>
                                    <p:set>
                                      <p:cBhvr>
                                        <p:cTn id="42" dur="1" fill="hold">
                                          <p:stCondLst>
                                            <p:cond delay="0"/>
                                          </p:stCondLst>
                                        </p:cTn>
                                        <p:tgtEl>
                                          <p:spTgt spid="106607"/>
                                        </p:tgtEl>
                                        <p:attrNameLst>
                                          <p:attrName>style.visibility</p:attrName>
                                        </p:attrNameLst>
                                      </p:cBhvr>
                                      <p:to>
                                        <p:strVal val="visible"/>
                                      </p:to>
                                    </p:set>
                                    <p:animEffect transition="in" filter="slide(fromLeft)">
                                      <p:cBhvr>
                                        <p:cTn id="43" dur="500"/>
                                        <p:tgtEl>
                                          <p:spTgt spid="106607"/>
                                        </p:tgtEl>
                                      </p:cBhvr>
                                    </p:animEffect>
                                  </p:childTnLst>
                                </p:cTn>
                              </p:par>
                            </p:childTnLst>
                          </p:cTn>
                        </p:par>
                        <p:par>
                          <p:cTn id="44" fill="hold">
                            <p:stCondLst>
                              <p:cond delay="10000"/>
                            </p:stCondLst>
                            <p:childTnLst>
                              <p:par>
                                <p:cTn id="45" presetID="12" presetClass="entr" presetSubtype="8" fill="hold" grpId="0" nodeType="afterEffect">
                                  <p:stCondLst>
                                    <p:cond delay="1000"/>
                                  </p:stCondLst>
                                  <p:childTnLst>
                                    <p:set>
                                      <p:cBhvr>
                                        <p:cTn id="46" dur="1" fill="hold">
                                          <p:stCondLst>
                                            <p:cond delay="0"/>
                                          </p:stCondLst>
                                        </p:cTn>
                                        <p:tgtEl>
                                          <p:spTgt spid="106621"/>
                                        </p:tgtEl>
                                        <p:attrNameLst>
                                          <p:attrName>style.visibility</p:attrName>
                                        </p:attrNameLst>
                                      </p:cBhvr>
                                      <p:to>
                                        <p:strVal val="visible"/>
                                      </p:to>
                                    </p:set>
                                    <p:animEffect transition="in" filter="slide(fromLeft)">
                                      <p:cBhvr>
                                        <p:cTn id="47" dur="500"/>
                                        <p:tgtEl>
                                          <p:spTgt spid="106621"/>
                                        </p:tgtEl>
                                      </p:cBhvr>
                                    </p:animEffect>
                                  </p:childTnLst>
                                </p:cTn>
                              </p:par>
                            </p:childTnLst>
                          </p:cTn>
                        </p:par>
                        <p:par>
                          <p:cTn id="48" fill="hold">
                            <p:stCondLst>
                              <p:cond delay="11500"/>
                            </p:stCondLst>
                            <p:childTnLst>
                              <p:par>
                                <p:cTn id="49" presetID="12" presetClass="entr" presetSubtype="8" fill="hold" grpId="0" nodeType="afterEffect">
                                  <p:stCondLst>
                                    <p:cond delay="0"/>
                                  </p:stCondLst>
                                  <p:childTnLst>
                                    <p:set>
                                      <p:cBhvr>
                                        <p:cTn id="50" dur="1" fill="hold">
                                          <p:stCondLst>
                                            <p:cond delay="0"/>
                                          </p:stCondLst>
                                        </p:cTn>
                                        <p:tgtEl>
                                          <p:spTgt spid="106610"/>
                                        </p:tgtEl>
                                        <p:attrNameLst>
                                          <p:attrName>style.visibility</p:attrName>
                                        </p:attrNameLst>
                                      </p:cBhvr>
                                      <p:to>
                                        <p:strVal val="visible"/>
                                      </p:to>
                                    </p:set>
                                    <p:animEffect transition="in" filter="slide(fromLeft)">
                                      <p:cBhvr>
                                        <p:cTn id="51" dur="500"/>
                                        <p:tgtEl>
                                          <p:spTgt spid="106610"/>
                                        </p:tgtEl>
                                      </p:cBhvr>
                                    </p:animEffect>
                                  </p:childTnLst>
                                </p:cTn>
                              </p:par>
                            </p:childTnLst>
                          </p:cTn>
                        </p:par>
                        <p:par>
                          <p:cTn id="52" fill="hold">
                            <p:stCondLst>
                              <p:cond delay="12000"/>
                            </p:stCondLst>
                            <p:childTnLst>
                              <p:par>
                                <p:cTn id="53" presetID="12" presetClass="entr" presetSubtype="8" fill="hold" grpId="0" nodeType="afterEffect">
                                  <p:stCondLst>
                                    <p:cond delay="1000"/>
                                  </p:stCondLst>
                                  <p:childTnLst>
                                    <p:set>
                                      <p:cBhvr>
                                        <p:cTn id="54" dur="1" fill="hold">
                                          <p:stCondLst>
                                            <p:cond delay="0"/>
                                          </p:stCondLst>
                                        </p:cTn>
                                        <p:tgtEl>
                                          <p:spTgt spid="106622"/>
                                        </p:tgtEl>
                                        <p:attrNameLst>
                                          <p:attrName>style.visibility</p:attrName>
                                        </p:attrNameLst>
                                      </p:cBhvr>
                                      <p:to>
                                        <p:strVal val="visible"/>
                                      </p:to>
                                    </p:set>
                                    <p:animEffect transition="in" filter="slide(fromLeft)">
                                      <p:cBhvr>
                                        <p:cTn id="55" dur="500"/>
                                        <p:tgtEl>
                                          <p:spTgt spid="106622"/>
                                        </p:tgtEl>
                                      </p:cBhvr>
                                    </p:animEffect>
                                  </p:childTnLst>
                                </p:cTn>
                              </p:par>
                            </p:childTnLst>
                          </p:cTn>
                        </p:par>
                        <p:par>
                          <p:cTn id="56" fill="hold">
                            <p:stCondLst>
                              <p:cond delay="13500"/>
                            </p:stCondLst>
                            <p:childTnLst>
                              <p:par>
                                <p:cTn id="57" presetID="12" presetClass="entr" presetSubtype="1" fill="hold" grpId="0" nodeType="afterEffect">
                                  <p:stCondLst>
                                    <p:cond delay="0"/>
                                  </p:stCondLst>
                                  <p:childTnLst>
                                    <p:set>
                                      <p:cBhvr>
                                        <p:cTn id="58" dur="1" fill="hold">
                                          <p:stCondLst>
                                            <p:cond delay="0"/>
                                          </p:stCondLst>
                                        </p:cTn>
                                        <p:tgtEl>
                                          <p:spTgt spid="106623"/>
                                        </p:tgtEl>
                                        <p:attrNameLst>
                                          <p:attrName>style.visibility</p:attrName>
                                        </p:attrNameLst>
                                      </p:cBhvr>
                                      <p:to>
                                        <p:strVal val="visible"/>
                                      </p:to>
                                    </p:set>
                                    <p:animEffect transition="in" filter="slide(fromTop)">
                                      <p:cBhvr>
                                        <p:cTn id="59" dur="500"/>
                                        <p:tgtEl>
                                          <p:spTgt spid="106623"/>
                                        </p:tgtEl>
                                      </p:cBhvr>
                                    </p:animEffect>
                                  </p:childTnLst>
                                </p:cTn>
                              </p:par>
                            </p:childTnLst>
                          </p:cTn>
                        </p:par>
                        <p:par>
                          <p:cTn id="60" fill="hold">
                            <p:stCondLst>
                              <p:cond delay="14000"/>
                            </p:stCondLst>
                            <p:childTnLst>
                              <p:par>
                                <p:cTn id="61" presetID="16" presetClass="entr" presetSubtype="21" fill="hold" grpId="0" nodeType="afterEffect">
                                  <p:stCondLst>
                                    <p:cond delay="1000"/>
                                  </p:stCondLst>
                                  <p:childTnLst>
                                    <p:set>
                                      <p:cBhvr>
                                        <p:cTn id="62" dur="1" fill="hold">
                                          <p:stCondLst>
                                            <p:cond delay="0"/>
                                          </p:stCondLst>
                                        </p:cTn>
                                        <p:tgtEl>
                                          <p:spTgt spid="106804"/>
                                        </p:tgtEl>
                                        <p:attrNameLst>
                                          <p:attrName>style.visibility</p:attrName>
                                        </p:attrNameLst>
                                      </p:cBhvr>
                                      <p:to>
                                        <p:strVal val="visible"/>
                                      </p:to>
                                    </p:set>
                                    <p:animEffect transition="in" filter="barn(inVertical)">
                                      <p:cBhvr>
                                        <p:cTn id="63" dur="500"/>
                                        <p:tgtEl>
                                          <p:spTgt spid="10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6" grpId="0"/>
      <p:bldP spid="106606" grpId="0" animBg="1"/>
      <p:bldP spid="106607" grpId="0" animBg="1"/>
      <p:bldP spid="106609" grpId="0" animBg="1"/>
      <p:bldP spid="106610" grpId="0" animBg="1"/>
      <p:bldP spid="106611" grpId="0" autoUpdateAnimBg="0"/>
      <p:bldP spid="106612" grpId="0" autoUpdateAnimBg="0"/>
      <p:bldP spid="106613" grpId="0" animBg="1"/>
      <p:bldP spid="106621" grpId="0" autoUpdateAnimBg="0"/>
      <p:bldP spid="106622" grpId="0" autoUpdateAnimBg="0"/>
      <p:bldP spid="106623" grpId="0" animBg="1"/>
      <p:bldP spid="106624" grpId="0" autoUpdateAnimBg="0"/>
      <p:bldP spid="106625" grpId="0" animBg="1"/>
      <p:bldP spid="10680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8550" y="4798"/>
            <a:ext cx="9139563" cy="706438"/>
          </a:xfrm>
          <a:noFill/>
          <a:ln/>
        </p:spPr>
        <p:txBody>
          <a:bodyPr/>
          <a:lstStyle/>
          <a:p>
            <a:pPr eaLnBrk="0" hangingPunct="0"/>
            <a:r>
              <a:rPr lang="en-US" kern="1200" dirty="0">
                <a:solidFill>
                  <a:srgbClr val="FF0000"/>
                </a:solidFill>
                <a:ea typeface="ＭＳ Ｐゴシック" charset="-128"/>
                <a:cs typeface="+mn-cs"/>
              </a:rPr>
              <a:t>Standard Normal Probability Distribution</a:t>
            </a:r>
          </a:p>
        </p:txBody>
      </p:sp>
      <p:sp>
        <p:nvSpPr>
          <p:cNvPr id="2" name="Content Placeholder 1"/>
          <p:cNvSpPr>
            <a:spLocks noGrp="1"/>
          </p:cNvSpPr>
          <p:nvPr>
            <p:ph idx="1"/>
          </p:nvPr>
        </p:nvSpPr>
        <p:spPr>
          <a:xfrm>
            <a:off x="93531" y="1052736"/>
            <a:ext cx="8915400" cy="4530725"/>
          </a:xfrm>
        </p:spPr>
        <p:txBody>
          <a:bodyPr/>
          <a:lstStyle/>
          <a:p>
            <a:pPr>
              <a:buClr>
                <a:srgbClr val="66FFFF"/>
              </a:buClr>
              <a:buSzPct val="75000"/>
              <a:buNone/>
            </a:pPr>
            <a:r>
              <a:rPr lang="en-US" dirty="0"/>
              <a:t>If the manager of Pep Zone wants the </a:t>
            </a:r>
            <a:r>
              <a:rPr lang="en-US" dirty="0" smtClean="0"/>
              <a:t>probability of </a:t>
            </a:r>
            <a:r>
              <a:rPr lang="en-US" dirty="0"/>
              <a:t>a stockout during replenishment lead-time to </a:t>
            </a:r>
            <a:r>
              <a:rPr lang="en-US" dirty="0" smtClean="0"/>
              <a:t>be no </a:t>
            </a:r>
            <a:r>
              <a:rPr lang="en-US" dirty="0"/>
              <a:t>more than .05, what should the reorder point be?</a:t>
            </a:r>
          </a:p>
        </p:txBody>
      </p:sp>
      <p:sp>
        <p:nvSpPr>
          <p:cNvPr id="8" name="Freeform 109"/>
          <p:cNvSpPr>
            <a:spLocks/>
          </p:cNvSpPr>
          <p:nvPr/>
        </p:nvSpPr>
        <p:spPr bwMode="auto">
          <a:xfrm>
            <a:off x="3791966" y="2205780"/>
            <a:ext cx="4543425" cy="3060700"/>
          </a:xfrm>
          <a:custGeom>
            <a:avLst/>
            <a:gdLst/>
            <a:ahLst/>
            <a:cxnLst>
              <a:cxn ang="0">
                <a:pos x="1355" y="16"/>
              </a:cxn>
              <a:cxn ang="0">
                <a:pos x="1263" y="104"/>
              </a:cxn>
              <a:cxn ang="0">
                <a:pos x="1204" y="196"/>
              </a:cxn>
              <a:cxn ang="0">
                <a:pos x="1144" y="314"/>
              </a:cxn>
              <a:cxn ang="0">
                <a:pos x="1102" y="408"/>
              </a:cxn>
              <a:cxn ang="0">
                <a:pos x="1062" y="504"/>
              </a:cxn>
              <a:cxn ang="0">
                <a:pos x="1020" y="624"/>
              </a:cxn>
              <a:cxn ang="0">
                <a:pos x="980" y="736"/>
              </a:cxn>
              <a:cxn ang="0">
                <a:pos x="950" y="852"/>
              </a:cxn>
              <a:cxn ang="0">
                <a:pos x="921" y="974"/>
              </a:cxn>
              <a:cxn ang="0">
                <a:pos x="885" y="1072"/>
              </a:cxn>
              <a:cxn ang="0">
                <a:pos x="843" y="1186"/>
              </a:cxn>
              <a:cxn ang="0">
                <a:pos x="811" y="1288"/>
              </a:cxn>
              <a:cxn ang="0">
                <a:pos x="753" y="1406"/>
              </a:cxn>
              <a:cxn ang="0">
                <a:pos x="675" y="1520"/>
              </a:cxn>
              <a:cxn ang="0">
                <a:pos x="603" y="1616"/>
              </a:cxn>
              <a:cxn ang="0">
                <a:pos x="507" y="1688"/>
              </a:cxn>
              <a:cxn ang="0">
                <a:pos x="398" y="1738"/>
              </a:cxn>
              <a:cxn ang="0">
                <a:pos x="291" y="1784"/>
              </a:cxn>
              <a:cxn ang="0">
                <a:pos x="199" y="1820"/>
              </a:cxn>
              <a:cxn ang="0">
                <a:pos x="75" y="1860"/>
              </a:cxn>
              <a:cxn ang="0">
                <a:pos x="2" y="1882"/>
              </a:cxn>
              <a:cxn ang="0">
                <a:pos x="2860" y="1928"/>
              </a:cxn>
              <a:cxn ang="0">
                <a:pos x="2816" y="1874"/>
              </a:cxn>
              <a:cxn ang="0">
                <a:pos x="2694" y="1846"/>
              </a:cxn>
              <a:cxn ang="0">
                <a:pos x="2577" y="1804"/>
              </a:cxn>
              <a:cxn ang="0">
                <a:pos x="2463" y="1756"/>
              </a:cxn>
              <a:cxn ang="0">
                <a:pos x="2342" y="1700"/>
              </a:cxn>
              <a:cxn ang="0">
                <a:pos x="2284" y="1664"/>
              </a:cxn>
              <a:cxn ang="0">
                <a:pos x="2204" y="1594"/>
              </a:cxn>
              <a:cxn ang="0">
                <a:pos x="2122" y="1502"/>
              </a:cxn>
              <a:cxn ang="0">
                <a:pos x="2066" y="1406"/>
              </a:cxn>
              <a:cxn ang="0">
                <a:pos x="2014" y="1306"/>
              </a:cxn>
              <a:cxn ang="0">
                <a:pos x="1970" y="1196"/>
              </a:cxn>
              <a:cxn ang="0">
                <a:pos x="1940" y="1114"/>
              </a:cxn>
              <a:cxn ang="0">
                <a:pos x="1914" y="1028"/>
              </a:cxn>
              <a:cxn ang="0">
                <a:pos x="1878" y="900"/>
              </a:cxn>
              <a:cxn ang="0">
                <a:pos x="1842" y="770"/>
              </a:cxn>
              <a:cxn ang="0">
                <a:pos x="1803" y="652"/>
              </a:cxn>
              <a:cxn ang="0">
                <a:pos x="1761" y="526"/>
              </a:cxn>
              <a:cxn ang="0">
                <a:pos x="1715" y="404"/>
              </a:cxn>
              <a:cxn ang="0">
                <a:pos x="1683" y="332"/>
              </a:cxn>
              <a:cxn ang="0">
                <a:pos x="1634" y="236"/>
              </a:cxn>
              <a:cxn ang="0">
                <a:pos x="1590" y="156"/>
              </a:cxn>
              <a:cxn ang="0">
                <a:pos x="1610" y="190"/>
              </a:cxn>
              <a:cxn ang="0">
                <a:pos x="1587" y="152"/>
              </a:cxn>
              <a:cxn ang="0">
                <a:pos x="1510" y="52"/>
              </a:cxn>
              <a:cxn ang="0">
                <a:pos x="1452" y="8"/>
              </a:cxn>
            </a:cxnLst>
            <a:rect l="0" t="0" r="r" b="b"/>
            <a:pathLst>
              <a:path w="2862" h="1928">
                <a:moveTo>
                  <a:pt x="1430" y="0"/>
                </a:moveTo>
                <a:lnTo>
                  <a:pt x="1387" y="4"/>
                </a:lnTo>
                <a:lnTo>
                  <a:pt x="1355" y="16"/>
                </a:lnTo>
                <a:lnTo>
                  <a:pt x="1319" y="40"/>
                </a:lnTo>
                <a:lnTo>
                  <a:pt x="1292" y="68"/>
                </a:lnTo>
                <a:lnTo>
                  <a:pt x="1263" y="104"/>
                </a:lnTo>
                <a:lnTo>
                  <a:pt x="1239" y="140"/>
                </a:lnTo>
                <a:lnTo>
                  <a:pt x="1221" y="170"/>
                </a:lnTo>
                <a:lnTo>
                  <a:pt x="1204" y="196"/>
                </a:lnTo>
                <a:lnTo>
                  <a:pt x="1179" y="242"/>
                </a:lnTo>
                <a:lnTo>
                  <a:pt x="1162" y="276"/>
                </a:lnTo>
                <a:lnTo>
                  <a:pt x="1144" y="314"/>
                </a:lnTo>
                <a:lnTo>
                  <a:pt x="1132" y="344"/>
                </a:lnTo>
                <a:lnTo>
                  <a:pt x="1114" y="380"/>
                </a:lnTo>
                <a:lnTo>
                  <a:pt x="1102" y="408"/>
                </a:lnTo>
                <a:lnTo>
                  <a:pt x="1090" y="436"/>
                </a:lnTo>
                <a:lnTo>
                  <a:pt x="1076" y="472"/>
                </a:lnTo>
                <a:lnTo>
                  <a:pt x="1062" y="504"/>
                </a:lnTo>
                <a:lnTo>
                  <a:pt x="1048" y="544"/>
                </a:lnTo>
                <a:lnTo>
                  <a:pt x="1036" y="580"/>
                </a:lnTo>
                <a:lnTo>
                  <a:pt x="1020" y="624"/>
                </a:lnTo>
                <a:lnTo>
                  <a:pt x="1014" y="650"/>
                </a:lnTo>
                <a:lnTo>
                  <a:pt x="994" y="690"/>
                </a:lnTo>
                <a:lnTo>
                  <a:pt x="980" y="736"/>
                </a:lnTo>
                <a:lnTo>
                  <a:pt x="970" y="776"/>
                </a:lnTo>
                <a:lnTo>
                  <a:pt x="960" y="814"/>
                </a:lnTo>
                <a:lnTo>
                  <a:pt x="950" y="852"/>
                </a:lnTo>
                <a:lnTo>
                  <a:pt x="940" y="894"/>
                </a:lnTo>
                <a:lnTo>
                  <a:pt x="930" y="938"/>
                </a:lnTo>
                <a:lnTo>
                  <a:pt x="921" y="974"/>
                </a:lnTo>
                <a:lnTo>
                  <a:pt x="915" y="1004"/>
                </a:lnTo>
                <a:lnTo>
                  <a:pt x="903" y="1040"/>
                </a:lnTo>
                <a:lnTo>
                  <a:pt x="885" y="1072"/>
                </a:lnTo>
                <a:lnTo>
                  <a:pt x="873" y="1114"/>
                </a:lnTo>
                <a:lnTo>
                  <a:pt x="855" y="1168"/>
                </a:lnTo>
                <a:lnTo>
                  <a:pt x="843" y="1186"/>
                </a:lnTo>
                <a:lnTo>
                  <a:pt x="837" y="1222"/>
                </a:lnTo>
                <a:lnTo>
                  <a:pt x="823" y="1264"/>
                </a:lnTo>
                <a:lnTo>
                  <a:pt x="811" y="1288"/>
                </a:lnTo>
                <a:lnTo>
                  <a:pt x="789" y="1330"/>
                </a:lnTo>
                <a:lnTo>
                  <a:pt x="771" y="1366"/>
                </a:lnTo>
                <a:lnTo>
                  <a:pt x="753" y="1406"/>
                </a:lnTo>
                <a:lnTo>
                  <a:pt x="729" y="1442"/>
                </a:lnTo>
                <a:lnTo>
                  <a:pt x="712" y="1478"/>
                </a:lnTo>
                <a:lnTo>
                  <a:pt x="675" y="1520"/>
                </a:lnTo>
                <a:lnTo>
                  <a:pt x="658" y="1546"/>
                </a:lnTo>
                <a:lnTo>
                  <a:pt x="626" y="1584"/>
                </a:lnTo>
                <a:lnTo>
                  <a:pt x="603" y="1616"/>
                </a:lnTo>
                <a:lnTo>
                  <a:pt x="579" y="1628"/>
                </a:lnTo>
                <a:lnTo>
                  <a:pt x="549" y="1658"/>
                </a:lnTo>
                <a:lnTo>
                  <a:pt x="507" y="1688"/>
                </a:lnTo>
                <a:lnTo>
                  <a:pt x="462" y="1708"/>
                </a:lnTo>
                <a:lnTo>
                  <a:pt x="428" y="1724"/>
                </a:lnTo>
                <a:lnTo>
                  <a:pt x="398" y="1738"/>
                </a:lnTo>
                <a:lnTo>
                  <a:pt x="362" y="1756"/>
                </a:lnTo>
                <a:lnTo>
                  <a:pt x="327" y="1772"/>
                </a:lnTo>
                <a:lnTo>
                  <a:pt x="291" y="1784"/>
                </a:lnTo>
                <a:lnTo>
                  <a:pt x="274" y="1792"/>
                </a:lnTo>
                <a:lnTo>
                  <a:pt x="238" y="1804"/>
                </a:lnTo>
                <a:lnTo>
                  <a:pt x="199" y="1820"/>
                </a:lnTo>
                <a:lnTo>
                  <a:pt x="159" y="1832"/>
                </a:lnTo>
                <a:lnTo>
                  <a:pt x="114" y="1846"/>
                </a:lnTo>
                <a:lnTo>
                  <a:pt x="75" y="1860"/>
                </a:lnTo>
                <a:lnTo>
                  <a:pt x="38" y="1870"/>
                </a:lnTo>
                <a:lnTo>
                  <a:pt x="16" y="1876"/>
                </a:lnTo>
                <a:lnTo>
                  <a:pt x="2" y="1882"/>
                </a:lnTo>
                <a:lnTo>
                  <a:pt x="0" y="1902"/>
                </a:lnTo>
                <a:lnTo>
                  <a:pt x="2" y="1924"/>
                </a:lnTo>
                <a:lnTo>
                  <a:pt x="2860" y="1928"/>
                </a:lnTo>
                <a:lnTo>
                  <a:pt x="2860" y="1904"/>
                </a:lnTo>
                <a:lnTo>
                  <a:pt x="2862" y="1886"/>
                </a:lnTo>
                <a:lnTo>
                  <a:pt x="2816" y="1874"/>
                </a:lnTo>
                <a:lnTo>
                  <a:pt x="2764" y="1862"/>
                </a:lnTo>
                <a:lnTo>
                  <a:pt x="2724" y="1852"/>
                </a:lnTo>
                <a:lnTo>
                  <a:pt x="2694" y="1846"/>
                </a:lnTo>
                <a:lnTo>
                  <a:pt x="2668" y="1836"/>
                </a:lnTo>
                <a:lnTo>
                  <a:pt x="2628" y="1822"/>
                </a:lnTo>
                <a:lnTo>
                  <a:pt x="2577" y="1804"/>
                </a:lnTo>
                <a:lnTo>
                  <a:pt x="2535" y="1786"/>
                </a:lnTo>
                <a:lnTo>
                  <a:pt x="2505" y="1774"/>
                </a:lnTo>
                <a:lnTo>
                  <a:pt x="2463" y="1756"/>
                </a:lnTo>
                <a:lnTo>
                  <a:pt x="2424" y="1740"/>
                </a:lnTo>
                <a:lnTo>
                  <a:pt x="2379" y="1720"/>
                </a:lnTo>
                <a:lnTo>
                  <a:pt x="2342" y="1700"/>
                </a:lnTo>
                <a:lnTo>
                  <a:pt x="2316" y="1684"/>
                </a:lnTo>
                <a:lnTo>
                  <a:pt x="2300" y="1670"/>
                </a:lnTo>
                <a:lnTo>
                  <a:pt x="2284" y="1664"/>
                </a:lnTo>
                <a:lnTo>
                  <a:pt x="2260" y="1648"/>
                </a:lnTo>
                <a:lnTo>
                  <a:pt x="2232" y="1622"/>
                </a:lnTo>
                <a:lnTo>
                  <a:pt x="2204" y="1594"/>
                </a:lnTo>
                <a:lnTo>
                  <a:pt x="2180" y="1572"/>
                </a:lnTo>
                <a:lnTo>
                  <a:pt x="2148" y="1538"/>
                </a:lnTo>
                <a:lnTo>
                  <a:pt x="2122" y="1502"/>
                </a:lnTo>
                <a:lnTo>
                  <a:pt x="2102" y="1470"/>
                </a:lnTo>
                <a:lnTo>
                  <a:pt x="2084" y="1438"/>
                </a:lnTo>
                <a:lnTo>
                  <a:pt x="2066" y="1406"/>
                </a:lnTo>
                <a:lnTo>
                  <a:pt x="2048" y="1360"/>
                </a:lnTo>
                <a:lnTo>
                  <a:pt x="2032" y="1336"/>
                </a:lnTo>
                <a:lnTo>
                  <a:pt x="2014" y="1306"/>
                </a:lnTo>
                <a:lnTo>
                  <a:pt x="1998" y="1266"/>
                </a:lnTo>
                <a:lnTo>
                  <a:pt x="1984" y="1232"/>
                </a:lnTo>
                <a:lnTo>
                  <a:pt x="1970" y="1196"/>
                </a:lnTo>
                <a:lnTo>
                  <a:pt x="1956" y="1160"/>
                </a:lnTo>
                <a:lnTo>
                  <a:pt x="1946" y="1138"/>
                </a:lnTo>
                <a:lnTo>
                  <a:pt x="1940" y="1114"/>
                </a:lnTo>
                <a:lnTo>
                  <a:pt x="1932" y="1090"/>
                </a:lnTo>
                <a:lnTo>
                  <a:pt x="1926" y="1062"/>
                </a:lnTo>
                <a:lnTo>
                  <a:pt x="1914" y="1028"/>
                </a:lnTo>
                <a:lnTo>
                  <a:pt x="1904" y="994"/>
                </a:lnTo>
                <a:lnTo>
                  <a:pt x="1888" y="946"/>
                </a:lnTo>
                <a:lnTo>
                  <a:pt x="1878" y="900"/>
                </a:lnTo>
                <a:lnTo>
                  <a:pt x="1862" y="850"/>
                </a:lnTo>
                <a:lnTo>
                  <a:pt x="1854" y="810"/>
                </a:lnTo>
                <a:lnTo>
                  <a:pt x="1842" y="770"/>
                </a:lnTo>
                <a:lnTo>
                  <a:pt x="1830" y="732"/>
                </a:lnTo>
                <a:lnTo>
                  <a:pt x="1814" y="692"/>
                </a:lnTo>
                <a:lnTo>
                  <a:pt x="1803" y="652"/>
                </a:lnTo>
                <a:lnTo>
                  <a:pt x="1786" y="604"/>
                </a:lnTo>
                <a:lnTo>
                  <a:pt x="1773" y="556"/>
                </a:lnTo>
                <a:lnTo>
                  <a:pt x="1761" y="526"/>
                </a:lnTo>
                <a:lnTo>
                  <a:pt x="1742" y="478"/>
                </a:lnTo>
                <a:lnTo>
                  <a:pt x="1725" y="442"/>
                </a:lnTo>
                <a:lnTo>
                  <a:pt x="1715" y="404"/>
                </a:lnTo>
                <a:lnTo>
                  <a:pt x="1698" y="368"/>
                </a:lnTo>
                <a:lnTo>
                  <a:pt x="1692" y="354"/>
                </a:lnTo>
                <a:lnTo>
                  <a:pt x="1683" y="332"/>
                </a:lnTo>
                <a:lnTo>
                  <a:pt x="1662" y="294"/>
                </a:lnTo>
                <a:lnTo>
                  <a:pt x="1647" y="260"/>
                </a:lnTo>
                <a:lnTo>
                  <a:pt x="1634" y="236"/>
                </a:lnTo>
                <a:lnTo>
                  <a:pt x="1624" y="208"/>
                </a:lnTo>
                <a:lnTo>
                  <a:pt x="1596" y="168"/>
                </a:lnTo>
                <a:lnTo>
                  <a:pt x="1590" y="156"/>
                </a:lnTo>
                <a:lnTo>
                  <a:pt x="1574" y="136"/>
                </a:lnTo>
                <a:lnTo>
                  <a:pt x="1582" y="144"/>
                </a:lnTo>
                <a:lnTo>
                  <a:pt x="1610" y="190"/>
                </a:lnTo>
                <a:lnTo>
                  <a:pt x="1602" y="180"/>
                </a:lnTo>
                <a:lnTo>
                  <a:pt x="1608" y="182"/>
                </a:lnTo>
                <a:lnTo>
                  <a:pt x="1587" y="152"/>
                </a:lnTo>
                <a:lnTo>
                  <a:pt x="1560" y="114"/>
                </a:lnTo>
                <a:lnTo>
                  <a:pt x="1536" y="84"/>
                </a:lnTo>
                <a:lnTo>
                  <a:pt x="1510" y="52"/>
                </a:lnTo>
                <a:lnTo>
                  <a:pt x="1491" y="32"/>
                </a:lnTo>
                <a:lnTo>
                  <a:pt x="1473" y="14"/>
                </a:lnTo>
                <a:lnTo>
                  <a:pt x="1452" y="8"/>
                </a:lnTo>
                <a:lnTo>
                  <a:pt x="1410" y="2"/>
                </a:lnTo>
              </a:path>
            </a:pathLst>
          </a:custGeom>
          <a:gradFill rotWithShape="0">
            <a:gsLst>
              <a:gs pos="0">
                <a:srgbClr val="838383">
                  <a:gamma/>
                  <a:shade val="46275"/>
                  <a:invGamma/>
                </a:srgbClr>
              </a:gs>
              <a:gs pos="100000">
                <a:srgbClr val="838383"/>
              </a:gs>
            </a:gsLst>
            <a:lin ang="0" scaled="1"/>
          </a:gradFill>
          <a:ln w="12700" cap="rnd" cmpd="sng">
            <a:noFill/>
            <a:prstDash val="solid"/>
            <a:round/>
            <a:headEnd type="none" w="med" len="med"/>
            <a:tailEnd type="none" w="med" len="med"/>
          </a:ln>
          <a:effectLst/>
        </p:spPr>
        <p:txBody>
          <a:bodyPr/>
          <a:lstStyle/>
          <a:p>
            <a:endParaRPr lang="en-US" dirty="0"/>
          </a:p>
        </p:txBody>
      </p:sp>
      <p:sp>
        <p:nvSpPr>
          <p:cNvPr id="9" name="Line 111"/>
          <p:cNvSpPr>
            <a:spLocks noChangeShapeType="1"/>
          </p:cNvSpPr>
          <p:nvPr/>
        </p:nvSpPr>
        <p:spPr bwMode="auto">
          <a:xfrm flipH="1">
            <a:off x="6033516" y="5193455"/>
            <a:ext cx="1588" cy="185737"/>
          </a:xfrm>
          <a:prstGeom prst="line">
            <a:avLst/>
          </a:prstGeom>
          <a:noFill/>
          <a:ln w="12700">
            <a:solidFill>
              <a:schemeClr val="tx1"/>
            </a:solidFill>
            <a:round/>
            <a:headEnd/>
            <a:tailEnd/>
          </a:ln>
          <a:effectLst>
            <a:outerShdw dist="17961" dir="2700000" algn="ctr" rotWithShape="0">
              <a:srgbClr val="000000"/>
            </a:outerShdw>
          </a:effectLst>
        </p:spPr>
        <p:txBody>
          <a:bodyPr wrap="none" anchor="ctr"/>
          <a:lstStyle/>
          <a:p>
            <a:endParaRPr lang="en-US" dirty="0"/>
          </a:p>
        </p:txBody>
      </p:sp>
      <p:sp>
        <p:nvSpPr>
          <p:cNvPr id="10" name="Line 112"/>
          <p:cNvSpPr>
            <a:spLocks noChangeShapeType="1"/>
          </p:cNvSpPr>
          <p:nvPr/>
        </p:nvSpPr>
        <p:spPr bwMode="auto">
          <a:xfrm>
            <a:off x="5279761" y="2659805"/>
            <a:ext cx="847417" cy="647700"/>
          </a:xfrm>
          <a:prstGeom prst="line">
            <a:avLst/>
          </a:prstGeom>
          <a:noFill/>
          <a:ln w="12700">
            <a:solidFill>
              <a:schemeClr val="tx1"/>
            </a:solidFill>
            <a:round/>
            <a:headEnd/>
            <a:tailEnd type="triangle" w="med" len="med"/>
          </a:ln>
          <a:effectLst>
            <a:outerShdw dist="17961" dir="2700000" algn="ctr" rotWithShape="0">
              <a:srgbClr val="000000"/>
            </a:outerShdw>
          </a:effectLst>
        </p:spPr>
        <p:txBody>
          <a:bodyPr wrap="none" anchor="ctr"/>
          <a:lstStyle/>
          <a:p>
            <a:endParaRPr lang="en-US" dirty="0"/>
          </a:p>
        </p:txBody>
      </p:sp>
      <p:sp>
        <p:nvSpPr>
          <p:cNvPr id="11" name="Rectangle 113"/>
          <p:cNvSpPr>
            <a:spLocks noChangeArrowheads="1"/>
          </p:cNvSpPr>
          <p:nvPr/>
        </p:nvSpPr>
        <p:spPr bwMode="auto">
          <a:xfrm>
            <a:off x="5865241" y="5350617"/>
            <a:ext cx="333375" cy="454025"/>
          </a:xfrm>
          <a:prstGeom prst="rect">
            <a:avLst/>
          </a:prstGeom>
          <a:noFill/>
          <a:ln w="12700">
            <a:noFill/>
            <a:miter lim="800000"/>
            <a:headEnd/>
            <a:tailEnd/>
          </a:ln>
          <a:effectLst/>
        </p:spPr>
        <p:txBody>
          <a:bodyPr wrap="none" lIns="90488" tIns="44450" rIns="90488" bIns="44450">
            <a:spAutoFit/>
          </a:bodyPr>
          <a:lstStyle/>
          <a:p>
            <a:pPr algn="l"/>
            <a:r>
              <a:rPr lang="en-US" sz="2400" dirty="0">
                <a:effectLst>
                  <a:outerShdw blurRad="38100" dist="38100" dir="2700000" algn="tl">
                    <a:srgbClr val="000000"/>
                  </a:outerShdw>
                </a:effectLst>
                <a:latin typeface="Book Antiqua" pitchFamily="18" charset="0"/>
              </a:rPr>
              <a:t>0</a:t>
            </a:r>
          </a:p>
        </p:txBody>
      </p:sp>
      <p:sp>
        <p:nvSpPr>
          <p:cNvPr id="12" name="Rectangle 123"/>
          <p:cNvSpPr>
            <a:spLocks noChangeArrowheads="1"/>
          </p:cNvSpPr>
          <p:nvPr/>
        </p:nvSpPr>
        <p:spPr bwMode="auto">
          <a:xfrm>
            <a:off x="3968886" y="2060848"/>
            <a:ext cx="1858963" cy="454025"/>
          </a:xfrm>
          <a:prstGeom prst="rect">
            <a:avLst/>
          </a:prstGeom>
          <a:noFill/>
          <a:ln w="12700">
            <a:noFill/>
            <a:miter lim="800000"/>
            <a:headEnd/>
            <a:tailEnd/>
          </a:ln>
          <a:effectLst/>
        </p:spPr>
        <p:txBody>
          <a:bodyPr wrap="none" lIns="90488" tIns="44450" rIns="90488" bIns="44450">
            <a:spAutoFit/>
          </a:bodyPr>
          <a:lstStyle/>
          <a:p>
            <a:pPr algn="l"/>
            <a:r>
              <a:rPr lang="en-US" sz="2400" dirty="0">
                <a:effectLst>
                  <a:outerShdw blurRad="38100" dist="38100" dir="2700000" algn="tl">
                    <a:srgbClr val="000000"/>
                  </a:outerShdw>
                </a:effectLst>
                <a:latin typeface="Book Antiqua" pitchFamily="18" charset="0"/>
              </a:rPr>
              <a:t>Area = .9500</a:t>
            </a:r>
          </a:p>
        </p:txBody>
      </p:sp>
      <p:sp>
        <p:nvSpPr>
          <p:cNvPr id="13" name="Rectangle 124"/>
          <p:cNvSpPr>
            <a:spLocks noChangeArrowheads="1"/>
          </p:cNvSpPr>
          <p:nvPr/>
        </p:nvSpPr>
        <p:spPr bwMode="auto">
          <a:xfrm>
            <a:off x="7249541" y="3464667"/>
            <a:ext cx="1858963" cy="454025"/>
          </a:xfrm>
          <a:prstGeom prst="rect">
            <a:avLst/>
          </a:prstGeom>
          <a:noFill/>
          <a:ln w="12700">
            <a:noFill/>
            <a:miter lim="800000"/>
            <a:headEnd/>
            <a:tailEnd/>
          </a:ln>
          <a:effectLst/>
        </p:spPr>
        <p:txBody>
          <a:bodyPr wrap="none" lIns="90488" tIns="44450" rIns="90488" bIns="44450">
            <a:spAutoFit/>
          </a:bodyPr>
          <a:lstStyle/>
          <a:p>
            <a:pPr algn="l"/>
            <a:r>
              <a:rPr lang="en-US" sz="2400" dirty="0">
                <a:effectLst>
                  <a:outerShdw blurRad="38100" dist="38100" dir="2700000" algn="tl">
                    <a:srgbClr val="000000"/>
                  </a:outerShdw>
                </a:effectLst>
                <a:latin typeface="Book Antiqua" pitchFamily="18" charset="0"/>
              </a:rPr>
              <a:t>Area = .0500</a:t>
            </a:r>
          </a:p>
        </p:txBody>
      </p:sp>
      <p:sp>
        <p:nvSpPr>
          <p:cNvPr id="14" name="Rectangle 126"/>
          <p:cNvSpPr>
            <a:spLocks noChangeArrowheads="1"/>
          </p:cNvSpPr>
          <p:nvPr/>
        </p:nvSpPr>
        <p:spPr bwMode="auto">
          <a:xfrm>
            <a:off x="8621141" y="5026767"/>
            <a:ext cx="315913" cy="454025"/>
          </a:xfrm>
          <a:prstGeom prst="rect">
            <a:avLst/>
          </a:prstGeom>
          <a:noFill/>
          <a:ln w="12700">
            <a:noFill/>
            <a:miter lim="800000"/>
            <a:headEnd/>
            <a:tailEnd/>
          </a:ln>
          <a:effectLst/>
        </p:spPr>
        <p:txBody>
          <a:bodyPr wrap="none" lIns="90488" tIns="44450" rIns="90488" bIns="44450">
            <a:spAutoFit/>
          </a:bodyPr>
          <a:lstStyle/>
          <a:p>
            <a:pPr algn="l"/>
            <a:r>
              <a:rPr lang="en-US" sz="2400" i="1" dirty="0">
                <a:effectLst>
                  <a:outerShdw blurRad="38100" dist="38100" dir="2700000" algn="tl">
                    <a:srgbClr val="000000"/>
                  </a:outerShdw>
                </a:effectLst>
                <a:latin typeface="Book Antiqua" pitchFamily="18" charset="0"/>
              </a:rPr>
              <a:t>z</a:t>
            </a:r>
          </a:p>
        </p:txBody>
      </p:sp>
      <p:sp>
        <p:nvSpPr>
          <p:cNvPr id="15" name="Line 132"/>
          <p:cNvSpPr>
            <a:spLocks noChangeShapeType="1"/>
          </p:cNvSpPr>
          <p:nvPr/>
        </p:nvSpPr>
        <p:spPr bwMode="auto">
          <a:xfrm>
            <a:off x="7617841" y="4861667"/>
            <a:ext cx="0" cy="539750"/>
          </a:xfrm>
          <a:prstGeom prst="line">
            <a:avLst/>
          </a:prstGeom>
          <a:noFill/>
          <a:ln w="12700">
            <a:solidFill>
              <a:schemeClr val="tx1"/>
            </a:solidFill>
            <a:round/>
            <a:headEnd/>
            <a:tailEnd/>
          </a:ln>
          <a:effectLst>
            <a:outerShdw dist="17961" dir="2700000" algn="ctr" rotWithShape="0">
              <a:srgbClr val="000000"/>
            </a:outerShdw>
          </a:effectLst>
        </p:spPr>
        <p:txBody>
          <a:bodyPr wrap="none" anchor="ctr"/>
          <a:lstStyle/>
          <a:p>
            <a:endParaRPr lang="en-US" dirty="0"/>
          </a:p>
        </p:txBody>
      </p:sp>
      <p:sp>
        <p:nvSpPr>
          <p:cNvPr id="16" name="Rectangle 133"/>
          <p:cNvSpPr>
            <a:spLocks noChangeArrowheads="1"/>
          </p:cNvSpPr>
          <p:nvPr/>
        </p:nvSpPr>
        <p:spPr bwMode="auto">
          <a:xfrm>
            <a:off x="7349554" y="5355380"/>
            <a:ext cx="569912" cy="454025"/>
          </a:xfrm>
          <a:prstGeom prst="rect">
            <a:avLst/>
          </a:prstGeom>
          <a:noFill/>
          <a:ln w="12700">
            <a:noFill/>
            <a:miter lim="800000"/>
            <a:headEnd/>
            <a:tailEnd/>
          </a:ln>
          <a:effectLst/>
        </p:spPr>
        <p:txBody>
          <a:bodyPr wrap="none" lIns="90488" tIns="44450" rIns="90488" bIns="44450">
            <a:spAutoFit/>
          </a:bodyPr>
          <a:lstStyle/>
          <a:p>
            <a:pPr algn="l">
              <a:spcBef>
                <a:spcPct val="20000"/>
              </a:spcBef>
            </a:pPr>
            <a:r>
              <a:rPr lang="en-US" sz="2400" i="1" dirty="0">
                <a:effectLst>
                  <a:outerShdw blurRad="38100" dist="38100" dir="2700000" algn="tl">
                    <a:srgbClr val="000000"/>
                  </a:outerShdw>
                </a:effectLst>
                <a:latin typeface="Book Antiqua" pitchFamily="18" charset="0"/>
              </a:rPr>
              <a:t>z</a:t>
            </a:r>
            <a:r>
              <a:rPr lang="en-US" sz="2400" baseline="-25000" dirty="0">
                <a:effectLst>
                  <a:outerShdw blurRad="38100" dist="38100" dir="2700000" algn="tl">
                    <a:srgbClr val="000000"/>
                  </a:outerShdw>
                </a:effectLst>
                <a:latin typeface="Book Antiqua" pitchFamily="18" charset="0"/>
              </a:rPr>
              <a:t>.05</a:t>
            </a:r>
          </a:p>
        </p:txBody>
      </p:sp>
      <p:sp>
        <p:nvSpPr>
          <p:cNvPr id="17" name="Freeform 131"/>
          <p:cNvSpPr>
            <a:spLocks/>
          </p:cNvSpPr>
          <p:nvPr/>
        </p:nvSpPr>
        <p:spPr bwMode="auto">
          <a:xfrm>
            <a:off x="7621016" y="4950567"/>
            <a:ext cx="715963" cy="319088"/>
          </a:xfrm>
          <a:custGeom>
            <a:avLst/>
            <a:gdLst/>
            <a:ahLst/>
            <a:cxnLst>
              <a:cxn ang="0">
                <a:pos x="3" y="8"/>
              </a:cxn>
              <a:cxn ang="0">
                <a:pos x="2" y="24"/>
              </a:cxn>
              <a:cxn ang="0">
                <a:pos x="2" y="48"/>
              </a:cxn>
              <a:cxn ang="0">
                <a:pos x="2" y="78"/>
              </a:cxn>
              <a:cxn ang="0">
                <a:pos x="0" y="104"/>
              </a:cxn>
              <a:cxn ang="0">
                <a:pos x="0" y="128"/>
              </a:cxn>
              <a:cxn ang="0">
                <a:pos x="0" y="152"/>
              </a:cxn>
              <a:cxn ang="0">
                <a:pos x="0" y="176"/>
              </a:cxn>
              <a:cxn ang="0">
                <a:pos x="0" y="200"/>
              </a:cxn>
              <a:cxn ang="0">
                <a:pos x="451" y="201"/>
              </a:cxn>
              <a:cxn ang="0">
                <a:pos x="451" y="159"/>
              </a:cxn>
              <a:cxn ang="0">
                <a:pos x="436" y="154"/>
              </a:cxn>
              <a:cxn ang="0">
                <a:pos x="424" y="152"/>
              </a:cxn>
              <a:cxn ang="0">
                <a:pos x="396" y="144"/>
              </a:cxn>
              <a:cxn ang="0">
                <a:pos x="372" y="136"/>
              </a:cxn>
              <a:cxn ang="0">
                <a:pos x="348" y="132"/>
              </a:cxn>
              <a:cxn ang="0">
                <a:pos x="324" y="126"/>
              </a:cxn>
              <a:cxn ang="0">
                <a:pos x="302" y="118"/>
              </a:cxn>
              <a:cxn ang="0">
                <a:pos x="282" y="114"/>
              </a:cxn>
              <a:cxn ang="0">
                <a:pos x="260" y="104"/>
              </a:cxn>
              <a:cxn ang="0">
                <a:pos x="238" y="96"/>
              </a:cxn>
              <a:cxn ang="0">
                <a:pos x="212" y="90"/>
              </a:cxn>
              <a:cxn ang="0">
                <a:pos x="184" y="82"/>
              </a:cxn>
              <a:cxn ang="0">
                <a:pos x="166" y="72"/>
              </a:cxn>
              <a:cxn ang="0">
                <a:pos x="144" y="64"/>
              </a:cxn>
              <a:cxn ang="0">
                <a:pos x="123" y="59"/>
              </a:cxn>
              <a:cxn ang="0">
                <a:pos x="90" y="46"/>
              </a:cxn>
              <a:cxn ang="0">
                <a:pos x="68" y="36"/>
              </a:cxn>
              <a:cxn ang="0">
                <a:pos x="46" y="26"/>
              </a:cxn>
              <a:cxn ang="0">
                <a:pos x="24" y="17"/>
              </a:cxn>
              <a:cxn ang="0">
                <a:pos x="2" y="6"/>
              </a:cxn>
              <a:cxn ang="0">
                <a:pos x="2" y="0"/>
              </a:cxn>
            </a:cxnLst>
            <a:rect l="0" t="0" r="r" b="b"/>
            <a:pathLst>
              <a:path w="451" h="201">
                <a:moveTo>
                  <a:pt x="3" y="8"/>
                </a:moveTo>
                <a:lnTo>
                  <a:pt x="2" y="24"/>
                </a:lnTo>
                <a:lnTo>
                  <a:pt x="2" y="48"/>
                </a:lnTo>
                <a:lnTo>
                  <a:pt x="2" y="78"/>
                </a:lnTo>
                <a:lnTo>
                  <a:pt x="0" y="104"/>
                </a:lnTo>
                <a:lnTo>
                  <a:pt x="0" y="128"/>
                </a:lnTo>
                <a:lnTo>
                  <a:pt x="0" y="152"/>
                </a:lnTo>
                <a:lnTo>
                  <a:pt x="0" y="176"/>
                </a:lnTo>
                <a:lnTo>
                  <a:pt x="0" y="200"/>
                </a:lnTo>
                <a:lnTo>
                  <a:pt x="451" y="201"/>
                </a:lnTo>
                <a:lnTo>
                  <a:pt x="451" y="159"/>
                </a:lnTo>
                <a:lnTo>
                  <a:pt x="436" y="154"/>
                </a:lnTo>
                <a:lnTo>
                  <a:pt x="424" y="152"/>
                </a:lnTo>
                <a:lnTo>
                  <a:pt x="396" y="144"/>
                </a:lnTo>
                <a:lnTo>
                  <a:pt x="372" y="136"/>
                </a:lnTo>
                <a:lnTo>
                  <a:pt x="348" y="132"/>
                </a:lnTo>
                <a:lnTo>
                  <a:pt x="324" y="126"/>
                </a:lnTo>
                <a:lnTo>
                  <a:pt x="302" y="118"/>
                </a:lnTo>
                <a:lnTo>
                  <a:pt x="282" y="114"/>
                </a:lnTo>
                <a:lnTo>
                  <a:pt x="260" y="104"/>
                </a:lnTo>
                <a:lnTo>
                  <a:pt x="238" y="96"/>
                </a:lnTo>
                <a:lnTo>
                  <a:pt x="212" y="90"/>
                </a:lnTo>
                <a:lnTo>
                  <a:pt x="184" y="82"/>
                </a:lnTo>
                <a:lnTo>
                  <a:pt x="166" y="72"/>
                </a:lnTo>
                <a:lnTo>
                  <a:pt x="144" y="64"/>
                </a:lnTo>
                <a:lnTo>
                  <a:pt x="123" y="59"/>
                </a:lnTo>
                <a:lnTo>
                  <a:pt x="90" y="46"/>
                </a:lnTo>
                <a:lnTo>
                  <a:pt x="68" y="36"/>
                </a:lnTo>
                <a:lnTo>
                  <a:pt x="46" y="26"/>
                </a:lnTo>
                <a:lnTo>
                  <a:pt x="24" y="17"/>
                </a:lnTo>
                <a:lnTo>
                  <a:pt x="2" y="6"/>
                </a:lnTo>
                <a:lnTo>
                  <a:pt x="2" y="0"/>
                </a:lnTo>
              </a:path>
            </a:pathLst>
          </a:custGeom>
          <a:gradFill flip="none" rotWithShape="1">
            <a:gsLst>
              <a:gs pos="0">
                <a:srgbClr val="72AF2F">
                  <a:shade val="30000"/>
                  <a:satMod val="115000"/>
                </a:srgbClr>
              </a:gs>
              <a:gs pos="50000">
                <a:srgbClr val="72AF2F">
                  <a:shade val="67500"/>
                  <a:satMod val="115000"/>
                </a:srgbClr>
              </a:gs>
              <a:gs pos="100000">
                <a:srgbClr val="72AF2F">
                  <a:shade val="100000"/>
                  <a:satMod val="115000"/>
                </a:srgbClr>
              </a:gs>
            </a:gsLst>
            <a:lin ang="13500000" scaled="1"/>
            <a:tileRect/>
          </a:gradFill>
          <a:ln w="12700" cap="rnd" cmpd="sng">
            <a:noFill/>
            <a:prstDash val="solid"/>
            <a:round/>
            <a:headEnd type="none" w="med" len="med"/>
            <a:tailEnd type="none" w="med" len="med"/>
          </a:ln>
          <a:effectLst/>
        </p:spPr>
        <p:txBody>
          <a:bodyPr/>
          <a:lstStyle/>
          <a:p>
            <a:endParaRPr lang="en-US" dirty="0"/>
          </a:p>
        </p:txBody>
      </p:sp>
      <p:grpSp>
        <p:nvGrpSpPr>
          <p:cNvPr id="18" name="Group 116"/>
          <p:cNvGrpSpPr>
            <a:grpSpLocks/>
          </p:cNvGrpSpPr>
          <p:nvPr/>
        </p:nvGrpSpPr>
        <p:grpSpPr bwMode="auto">
          <a:xfrm>
            <a:off x="3693541" y="2135930"/>
            <a:ext cx="4719638" cy="2944812"/>
            <a:chOff x="1312" y="1785"/>
            <a:chExt cx="2973" cy="1855"/>
          </a:xfrm>
        </p:grpSpPr>
        <p:sp>
          <p:nvSpPr>
            <p:cNvPr id="19" name="Arc 117"/>
            <p:cNvSpPr>
              <a:spLocks/>
            </p:cNvSpPr>
            <p:nvPr/>
          </p:nvSpPr>
          <p:spPr bwMode="auto">
            <a:xfrm rot="6300000">
              <a:off x="2072" y="2155"/>
              <a:ext cx="956" cy="22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a:ln>
            <a:effectLst/>
          </p:spPr>
          <p:txBody>
            <a:bodyPr wrap="none" anchor="ctr"/>
            <a:lstStyle/>
            <a:p>
              <a:endParaRPr lang="en-US" dirty="0"/>
            </a:p>
          </p:txBody>
        </p:sp>
        <p:sp>
          <p:nvSpPr>
            <p:cNvPr id="20" name="Arc 118"/>
            <p:cNvSpPr>
              <a:spLocks/>
            </p:cNvSpPr>
            <p:nvPr/>
          </p:nvSpPr>
          <p:spPr bwMode="auto">
            <a:xfrm rot="16980000">
              <a:off x="1695" y="2911"/>
              <a:ext cx="790" cy="284"/>
            </a:xfrm>
            <a:custGeom>
              <a:avLst/>
              <a:gdLst>
                <a:gd name="G0" fmla="+- 19433 0 0"/>
                <a:gd name="G1" fmla="+- 0 0 0"/>
                <a:gd name="G2" fmla="+- 21600 0 0"/>
                <a:gd name="T0" fmla="*/ 19433 w 19433"/>
                <a:gd name="T1" fmla="*/ 21600 h 21600"/>
                <a:gd name="T2" fmla="*/ 0 w 19433"/>
                <a:gd name="T3" fmla="*/ 9430 h 21600"/>
                <a:gd name="T4" fmla="*/ 19433 w 19433"/>
                <a:gd name="T5" fmla="*/ 0 h 21600"/>
              </a:gdLst>
              <a:ahLst/>
              <a:cxnLst>
                <a:cxn ang="0">
                  <a:pos x="T0" y="T1"/>
                </a:cxn>
                <a:cxn ang="0">
                  <a:pos x="T2" y="T3"/>
                </a:cxn>
                <a:cxn ang="0">
                  <a:pos x="T4" y="T5"/>
                </a:cxn>
              </a:cxnLst>
              <a:rect l="0" t="0" r="r" b="b"/>
              <a:pathLst>
                <a:path w="19433" h="21600" fill="none" extrusionOk="0">
                  <a:moveTo>
                    <a:pt x="19433" y="21600"/>
                  </a:moveTo>
                  <a:cubicBezTo>
                    <a:pt x="11159" y="21600"/>
                    <a:pt x="3612" y="16873"/>
                    <a:pt x="0" y="9429"/>
                  </a:cubicBezTo>
                </a:path>
                <a:path w="19433" h="21600" stroke="0" extrusionOk="0">
                  <a:moveTo>
                    <a:pt x="19433" y="21600"/>
                  </a:moveTo>
                  <a:cubicBezTo>
                    <a:pt x="11159" y="21600"/>
                    <a:pt x="3612" y="16873"/>
                    <a:pt x="0" y="9429"/>
                  </a:cubicBezTo>
                  <a:lnTo>
                    <a:pt x="19433" y="0"/>
                  </a:lnTo>
                  <a:close/>
                </a:path>
              </a:pathLst>
            </a:custGeom>
            <a:noFill/>
            <a:ln w="12700" cap="rnd">
              <a:solidFill>
                <a:schemeClr val="tx1"/>
              </a:solidFill>
              <a:round/>
              <a:headEnd/>
              <a:tailEnd/>
            </a:ln>
            <a:effectLst/>
          </p:spPr>
          <p:txBody>
            <a:bodyPr wrap="none" anchor="ctr"/>
            <a:lstStyle/>
            <a:p>
              <a:endParaRPr lang="en-US" dirty="0"/>
            </a:p>
          </p:txBody>
        </p:sp>
        <p:sp>
          <p:nvSpPr>
            <p:cNvPr id="21" name="Arc 119"/>
            <p:cNvSpPr>
              <a:spLocks/>
            </p:cNvSpPr>
            <p:nvPr/>
          </p:nvSpPr>
          <p:spPr bwMode="auto">
            <a:xfrm rot="20700000">
              <a:off x="1312" y="3468"/>
              <a:ext cx="697" cy="164"/>
            </a:xfrm>
            <a:custGeom>
              <a:avLst/>
              <a:gdLst>
                <a:gd name="G0" fmla="+- 0 0 0"/>
                <a:gd name="G1" fmla="+- 0 0 0"/>
                <a:gd name="G2" fmla="+- 21600 0 0"/>
                <a:gd name="T0" fmla="*/ 20693 w 20693"/>
                <a:gd name="T1" fmla="*/ 6194 h 21576"/>
                <a:gd name="T2" fmla="*/ 1014 w 20693"/>
                <a:gd name="T3" fmla="*/ 21576 h 21576"/>
                <a:gd name="T4" fmla="*/ 0 w 20693"/>
                <a:gd name="T5" fmla="*/ 0 h 21576"/>
              </a:gdLst>
              <a:ahLst/>
              <a:cxnLst>
                <a:cxn ang="0">
                  <a:pos x="T0" y="T1"/>
                </a:cxn>
                <a:cxn ang="0">
                  <a:pos x="T2" y="T3"/>
                </a:cxn>
                <a:cxn ang="0">
                  <a:pos x="T4" y="T5"/>
                </a:cxn>
              </a:cxnLst>
              <a:rect l="0" t="0" r="r" b="b"/>
              <a:pathLst>
                <a:path w="20693" h="21576" fill="none" extrusionOk="0">
                  <a:moveTo>
                    <a:pt x="20692" y="6193"/>
                  </a:moveTo>
                  <a:cubicBezTo>
                    <a:pt x="18063" y="14978"/>
                    <a:pt x="10173" y="21145"/>
                    <a:pt x="1014" y="21576"/>
                  </a:cubicBezTo>
                </a:path>
                <a:path w="20693" h="21576" stroke="0" extrusionOk="0">
                  <a:moveTo>
                    <a:pt x="20692" y="6193"/>
                  </a:moveTo>
                  <a:cubicBezTo>
                    <a:pt x="18063" y="14978"/>
                    <a:pt x="10173" y="21145"/>
                    <a:pt x="1014" y="21576"/>
                  </a:cubicBezTo>
                  <a:lnTo>
                    <a:pt x="0" y="0"/>
                  </a:lnTo>
                  <a:close/>
                </a:path>
              </a:pathLst>
            </a:custGeom>
            <a:noFill/>
            <a:ln w="12700" cap="rnd">
              <a:solidFill>
                <a:schemeClr val="tx1"/>
              </a:solidFill>
              <a:round/>
              <a:headEnd/>
              <a:tailEnd/>
            </a:ln>
            <a:effectLst/>
          </p:spPr>
          <p:txBody>
            <a:bodyPr wrap="none" anchor="ctr"/>
            <a:lstStyle/>
            <a:p>
              <a:endParaRPr lang="en-US" dirty="0"/>
            </a:p>
          </p:txBody>
        </p:sp>
        <p:sp>
          <p:nvSpPr>
            <p:cNvPr id="22" name="Arc 120"/>
            <p:cNvSpPr>
              <a:spLocks/>
            </p:cNvSpPr>
            <p:nvPr/>
          </p:nvSpPr>
          <p:spPr bwMode="auto">
            <a:xfrm rot="816431">
              <a:off x="3561" y="3467"/>
              <a:ext cx="724" cy="173"/>
            </a:xfrm>
            <a:custGeom>
              <a:avLst/>
              <a:gdLst>
                <a:gd name="G0" fmla="+- 20765 0 0"/>
                <a:gd name="G1" fmla="+- 0 0 0"/>
                <a:gd name="G2" fmla="+- 21600 0 0"/>
                <a:gd name="T0" fmla="*/ 20314 w 20765"/>
                <a:gd name="T1" fmla="*/ 21595 h 21595"/>
                <a:gd name="T2" fmla="*/ 0 w 20765"/>
                <a:gd name="T3" fmla="*/ 5948 h 21595"/>
                <a:gd name="T4" fmla="*/ 20765 w 20765"/>
                <a:gd name="T5" fmla="*/ 0 h 21595"/>
              </a:gdLst>
              <a:ahLst/>
              <a:cxnLst>
                <a:cxn ang="0">
                  <a:pos x="T0" y="T1"/>
                </a:cxn>
                <a:cxn ang="0">
                  <a:pos x="T2" y="T3"/>
                </a:cxn>
                <a:cxn ang="0">
                  <a:pos x="T4" y="T5"/>
                </a:cxn>
              </a:cxnLst>
              <a:rect l="0" t="0" r="r" b="b"/>
              <a:pathLst>
                <a:path w="20765" h="21595" fill="none" extrusionOk="0">
                  <a:moveTo>
                    <a:pt x="20313" y="21595"/>
                  </a:moveTo>
                  <a:cubicBezTo>
                    <a:pt x="10844" y="21397"/>
                    <a:pt x="2608" y="15053"/>
                    <a:pt x="0" y="5947"/>
                  </a:cubicBezTo>
                </a:path>
                <a:path w="20765" h="21595" stroke="0" extrusionOk="0">
                  <a:moveTo>
                    <a:pt x="20313" y="21595"/>
                  </a:moveTo>
                  <a:cubicBezTo>
                    <a:pt x="10844" y="21397"/>
                    <a:pt x="2608" y="15053"/>
                    <a:pt x="0" y="5947"/>
                  </a:cubicBezTo>
                  <a:lnTo>
                    <a:pt x="20765" y="0"/>
                  </a:lnTo>
                  <a:close/>
                </a:path>
              </a:pathLst>
            </a:custGeom>
            <a:noFill/>
            <a:ln w="12700" cap="rnd">
              <a:solidFill>
                <a:schemeClr val="tx1"/>
              </a:solidFill>
              <a:round/>
              <a:headEnd/>
              <a:tailEnd/>
            </a:ln>
            <a:effectLst>
              <a:outerShdw dist="17961" dir="13500000" algn="ctr" rotWithShape="0">
                <a:srgbClr val="000000"/>
              </a:outerShdw>
            </a:effectLst>
          </p:spPr>
          <p:txBody>
            <a:bodyPr wrap="none" anchor="ctr"/>
            <a:lstStyle/>
            <a:p>
              <a:endParaRPr lang="en-US" dirty="0"/>
            </a:p>
          </p:txBody>
        </p:sp>
        <p:sp>
          <p:nvSpPr>
            <p:cNvPr id="23" name="Arc 121"/>
            <p:cNvSpPr>
              <a:spLocks/>
            </p:cNvSpPr>
            <p:nvPr/>
          </p:nvSpPr>
          <p:spPr bwMode="auto">
            <a:xfrm rot="15300000">
              <a:off x="2531" y="2151"/>
              <a:ext cx="957" cy="225"/>
            </a:xfrm>
            <a:custGeom>
              <a:avLst/>
              <a:gdLst>
                <a:gd name="G0" fmla="+- 0 0 0"/>
                <a:gd name="G1" fmla="+- 96 0 0"/>
                <a:gd name="G2" fmla="+- 21600 0 0"/>
                <a:gd name="T0" fmla="*/ 21600 w 21600"/>
                <a:gd name="T1" fmla="*/ 0 h 21696"/>
                <a:gd name="T2" fmla="*/ 0 w 21600"/>
                <a:gd name="T3" fmla="*/ 21696 h 21696"/>
                <a:gd name="T4" fmla="*/ 0 w 21600"/>
                <a:gd name="T5" fmla="*/ 96 h 21696"/>
              </a:gdLst>
              <a:ahLst/>
              <a:cxnLst>
                <a:cxn ang="0">
                  <a:pos x="T0" y="T1"/>
                </a:cxn>
                <a:cxn ang="0">
                  <a:pos x="T2" y="T3"/>
                </a:cxn>
                <a:cxn ang="0">
                  <a:pos x="T4" y="T5"/>
                </a:cxn>
              </a:cxnLst>
              <a:rect l="0" t="0" r="r" b="b"/>
              <a:pathLst>
                <a:path w="21600" h="21696" fill="none" extrusionOk="0">
                  <a:moveTo>
                    <a:pt x="21599" y="0"/>
                  </a:moveTo>
                  <a:cubicBezTo>
                    <a:pt x="21599" y="32"/>
                    <a:pt x="21600" y="64"/>
                    <a:pt x="21600" y="96"/>
                  </a:cubicBezTo>
                  <a:cubicBezTo>
                    <a:pt x="21600" y="12025"/>
                    <a:pt x="11929" y="21695"/>
                    <a:pt x="0" y="21696"/>
                  </a:cubicBezTo>
                </a:path>
                <a:path w="21600" h="21696" stroke="0" extrusionOk="0">
                  <a:moveTo>
                    <a:pt x="21599" y="0"/>
                  </a:moveTo>
                  <a:cubicBezTo>
                    <a:pt x="21599" y="32"/>
                    <a:pt x="21600" y="64"/>
                    <a:pt x="21600" y="96"/>
                  </a:cubicBezTo>
                  <a:cubicBezTo>
                    <a:pt x="21600" y="12025"/>
                    <a:pt x="11929" y="21695"/>
                    <a:pt x="0" y="21696"/>
                  </a:cubicBezTo>
                  <a:lnTo>
                    <a:pt x="0" y="96"/>
                  </a:lnTo>
                  <a:close/>
                </a:path>
              </a:pathLst>
            </a:custGeom>
            <a:noFill/>
            <a:ln w="12700" cap="rnd">
              <a:solidFill>
                <a:schemeClr val="tx1"/>
              </a:solidFill>
              <a:round/>
              <a:headEnd/>
              <a:tailEnd/>
            </a:ln>
            <a:effectLst/>
          </p:spPr>
          <p:txBody>
            <a:bodyPr wrap="none" anchor="ctr"/>
            <a:lstStyle/>
            <a:p>
              <a:endParaRPr lang="en-US" dirty="0"/>
            </a:p>
          </p:txBody>
        </p:sp>
        <p:sp>
          <p:nvSpPr>
            <p:cNvPr id="24" name="Arc 122"/>
            <p:cNvSpPr>
              <a:spLocks/>
            </p:cNvSpPr>
            <p:nvPr/>
          </p:nvSpPr>
          <p:spPr bwMode="auto">
            <a:xfrm rot="4587037">
              <a:off x="3070" y="2905"/>
              <a:ext cx="802" cy="284"/>
            </a:xfrm>
            <a:custGeom>
              <a:avLst/>
              <a:gdLst>
                <a:gd name="G0" fmla="+- 0 0 0"/>
                <a:gd name="G1" fmla="+- 0 0 0"/>
                <a:gd name="G2" fmla="+- 21600 0 0"/>
                <a:gd name="T0" fmla="*/ 19428 w 19428"/>
                <a:gd name="T1" fmla="*/ 9440 h 21600"/>
                <a:gd name="T2" fmla="*/ 0 w 19428"/>
                <a:gd name="T3" fmla="*/ 21600 h 21600"/>
                <a:gd name="T4" fmla="*/ 0 w 19428"/>
                <a:gd name="T5" fmla="*/ 0 h 21600"/>
              </a:gdLst>
              <a:ahLst/>
              <a:cxnLst>
                <a:cxn ang="0">
                  <a:pos x="T0" y="T1"/>
                </a:cxn>
                <a:cxn ang="0">
                  <a:pos x="T2" y="T3"/>
                </a:cxn>
                <a:cxn ang="0">
                  <a:pos x="T4" y="T5"/>
                </a:cxn>
              </a:cxnLst>
              <a:rect l="0" t="0" r="r" b="b"/>
              <a:pathLst>
                <a:path w="19428" h="21600" fill="none" extrusionOk="0">
                  <a:moveTo>
                    <a:pt x="19427" y="9439"/>
                  </a:moveTo>
                  <a:cubicBezTo>
                    <a:pt x="15813" y="16878"/>
                    <a:pt x="8269" y="21599"/>
                    <a:pt x="0" y="21600"/>
                  </a:cubicBezTo>
                </a:path>
                <a:path w="19428" h="21600" stroke="0" extrusionOk="0">
                  <a:moveTo>
                    <a:pt x="19427" y="9439"/>
                  </a:moveTo>
                  <a:cubicBezTo>
                    <a:pt x="15813" y="16878"/>
                    <a:pt x="8269" y="21599"/>
                    <a:pt x="0" y="21600"/>
                  </a:cubicBezTo>
                  <a:lnTo>
                    <a:pt x="0" y="0"/>
                  </a:lnTo>
                  <a:close/>
                </a:path>
              </a:pathLst>
            </a:custGeom>
            <a:noFill/>
            <a:ln w="12700" cap="rnd">
              <a:solidFill>
                <a:schemeClr val="tx1"/>
              </a:solidFill>
              <a:round/>
              <a:headEnd/>
              <a:tailEnd/>
            </a:ln>
            <a:effectLst/>
          </p:spPr>
          <p:txBody>
            <a:bodyPr wrap="none" anchor="ctr"/>
            <a:lstStyle/>
            <a:p>
              <a:endParaRPr lang="en-US" dirty="0"/>
            </a:p>
          </p:txBody>
        </p:sp>
      </p:grpSp>
      <p:sp>
        <p:nvSpPr>
          <p:cNvPr id="25" name="Line 125"/>
          <p:cNvSpPr>
            <a:spLocks noChangeShapeType="1"/>
          </p:cNvSpPr>
          <p:nvPr/>
        </p:nvSpPr>
        <p:spPr bwMode="auto">
          <a:xfrm flipH="1">
            <a:off x="7803579" y="3961555"/>
            <a:ext cx="384175" cy="1219200"/>
          </a:xfrm>
          <a:prstGeom prst="line">
            <a:avLst/>
          </a:prstGeom>
          <a:noFill/>
          <a:ln w="12700">
            <a:solidFill>
              <a:schemeClr val="tx1"/>
            </a:solidFill>
            <a:round/>
            <a:headEnd/>
            <a:tailEnd type="triangle" w="med" len="med"/>
          </a:ln>
          <a:effectLst>
            <a:outerShdw dist="17961" dir="2700000" algn="ctr" rotWithShape="0">
              <a:srgbClr val="000000"/>
            </a:outerShdw>
          </a:effectLst>
        </p:spPr>
        <p:txBody>
          <a:bodyPr wrap="none" anchor="ctr"/>
          <a:lstStyle/>
          <a:p>
            <a:endParaRPr lang="en-US" dirty="0"/>
          </a:p>
        </p:txBody>
      </p:sp>
      <p:sp>
        <p:nvSpPr>
          <p:cNvPr id="26" name="Line 115"/>
          <p:cNvSpPr>
            <a:spLocks noChangeShapeType="1"/>
          </p:cNvSpPr>
          <p:nvPr/>
        </p:nvSpPr>
        <p:spPr bwMode="auto">
          <a:xfrm>
            <a:off x="3560191" y="5268067"/>
            <a:ext cx="5002213" cy="0"/>
          </a:xfrm>
          <a:prstGeom prst="line">
            <a:avLst/>
          </a:prstGeom>
          <a:noFill/>
          <a:ln w="12700">
            <a:solidFill>
              <a:schemeClr val="tx1"/>
            </a:solidFill>
            <a:round/>
            <a:headEnd/>
            <a:tailEnd/>
          </a:ln>
          <a:effectLst>
            <a:outerShdw dist="17961" dir="2700000" algn="ctr" rotWithShape="0">
              <a:srgbClr val="000000"/>
            </a:outerShdw>
          </a:effectLst>
        </p:spPr>
        <p:txBody>
          <a:bodyPr wrap="none" anchor="ctr"/>
          <a:lstStyle/>
          <a:p>
            <a:endParaRPr lang="en-US" dirty="0"/>
          </a:p>
        </p:txBody>
      </p:sp>
      <p:sp>
        <p:nvSpPr>
          <p:cNvPr id="27" name="Rectangle 202"/>
          <p:cNvSpPr>
            <a:spLocks noChangeArrowheads="1"/>
          </p:cNvSpPr>
          <p:nvPr/>
        </p:nvSpPr>
        <p:spPr bwMode="auto">
          <a:xfrm>
            <a:off x="120342" y="2604427"/>
            <a:ext cx="9420210" cy="3341157"/>
          </a:xfrm>
          <a:prstGeom prst="rect">
            <a:avLst/>
          </a:prstGeom>
          <a:noFill/>
          <a:ln w="12700">
            <a:noFill/>
            <a:miter lim="800000"/>
            <a:headEnd/>
            <a:tailEnd/>
          </a:ln>
          <a:effectLst/>
        </p:spPr>
        <p:txBody>
          <a:bodyPr lIns="90488" tIns="44450" rIns="90488" bIns="44450"/>
          <a:lstStyle/>
          <a:p>
            <a:pPr marL="342900" indent="-342900" algn="l">
              <a:spcBef>
                <a:spcPct val="20000"/>
              </a:spcBef>
              <a:buClr>
                <a:srgbClr val="66FFFF"/>
              </a:buClr>
              <a:buSzPct val="75000"/>
              <a:buFont typeface="Monotype Sorts" pitchFamily="2" charset="2"/>
              <a:buNone/>
            </a:pPr>
            <a:r>
              <a:rPr lang="en-US" sz="2400" dirty="0" smtClean="0">
                <a:latin typeface="Book Antiqua" pitchFamily="18" charset="0"/>
              </a:rPr>
              <a:t>=NORM.S.INV(0.95)</a:t>
            </a:r>
          </a:p>
          <a:p>
            <a:pPr marL="342900" indent="-342900" algn="l">
              <a:spcBef>
                <a:spcPct val="20000"/>
              </a:spcBef>
              <a:buClr>
                <a:srgbClr val="66FFFF"/>
              </a:buClr>
              <a:buSzPct val="75000"/>
              <a:buFont typeface="Monotype Sorts" pitchFamily="2" charset="2"/>
              <a:buNone/>
            </a:pPr>
            <a:r>
              <a:rPr lang="en-US" sz="2400" dirty="0" smtClean="0">
                <a:latin typeface="Book Antiqua" pitchFamily="18" charset="0"/>
              </a:rPr>
              <a:t>1.465</a:t>
            </a:r>
          </a:p>
          <a:p>
            <a:pPr marL="342900" indent="-342900" algn="l">
              <a:spcBef>
                <a:spcPct val="20000"/>
              </a:spcBef>
              <a:buClr>
                <a:srgbClr val="66FFFF"/>
              </a:buClr>
              <a:buSzPct val="75000"/>
              <a:buFont typeface="Monotype Sorts" pitchFamily="2" charset="2"/>
              <a:buNone/>
            </a:pPr>
            <a:r>
              <a:rPr lang="en-US" sz="2400" dirty="0" smtClean="0">
                <a:latin typeface="Book Antiqua" pitchFamily="18" charset="0"/>
              </a:rPr>
              <a:t>1.465 standard deviation</a:t>
            </a:r>
          </a:p>
          <a:p>
            <a:pPr marL="342900" indent="-342900" algn="l">
              <a:spcBef>
                <a:spcPct val="20000"/>
              </a:spcBef>
              <a:buClr>
                <a:srgbClr val="66FFFF"/>
              </a:buClr>
              <a:buSzPct val="75000"/>
              <a:buFont typeface="Monotype Sorts" pitchFamily="2" charset="2"/>
              <a:buNone/>
            </a:pPr>
            <a:r>
              <a:rPr lang="en-US" sz="2400" dirty="0" smtClean="0">
                <a:latin typeface="Book Antiqua" pitchFamily="18" charset="0"/>
              </a:rPr>
              <a:t>=1.465(6) = 9.87</a:t>
            </a:r>
          </a:p>
          <a:p>
            <a:pPr marL="342900" indent="-342900" algn="l">
              <a:spcBef>
                <a:spcPct val="20000"/>
              </a:spcBef>
              <a:buClr>
                <a:srgbClr val="66FFFF"/>
              </a:buClr>
              <a:buSzPct val="75000"/>
              <a:buFont typeface="Monotype Sorts" pitchFamily="2" charset="2"/>
              <a:buNone/>
            </a:pPr>
            <a:r>
              <a:rPr lang="en-US" sz="2400" dirty="0" smtClean="0">
                <a:latin typeface="Book Antiqua" pitchFamily="18" charset="0"/>
              </a:rPr>
              <a:t>To right</a:t>
            </a:r>
          </a:p>
          <a:p>
            <a:pPr marL="342900" indent="-342900" algn="l">
              <a:spcBef>
                <a:spcPct val="20000"/>
              </a:spcBef>
              <a:buClr>
                <a:srgbClr val="66FFFF"/>
              </a:buClr>
              <a:buSzPct val="75000"/>
              <a:buFont typeface="Monotype Sorts" pitchFamily="2" charset="2"/>
              <a:buNone/>
            </a:pPr>
            <a:r>
              <a:rPr lang="en-US" sz="2400" dirty="0" smtClean="0">
                <a:latin typeface="Book Antiqua" pitchFamily="18" charset="0"/>
              </a:rPr>
              <a:t>=15+9.87</a:t>
            </a:r>
          </a:p>
          <a:p>
            <a:pPr marL="342900" indent="-342900" algn="l">
              <a:spcBef>
                <a:spcPct val="20000"/>
              </a:spcBef>
              <a:buClr>
                <a:srgbClr val="66FFFF"/>
              </a:buClr>
              <a:buSzPct val="75000"/>
              <a:buFont typeface="Monotype Sorts" pitchFamily="2" charset="2"/>
              <a:buNone/>
            </a:pPr>
            <a:r>
              <a:rPr lang="en-US" sz="2400" dirty="0" smtClean="0">
                <a:latin typeface="Book Antiqua" pitchFamily="18" charset="0"/>
              </a:rPr>
              <a:t>=24.87</a:t>
            </a:r>
          </a:p>
          <a:p>
            <a:r>
              <a:rPr lang="en-US" sz="2400" dirty="0">
                <a:latin typeface="Book Antiqua" pitchFamily="18" charset="0"/>
              </a:rPr>
              <a:t>A reorder point of 25 gallons will place the probability</a:t>
            </a:r>
          </a:p>
          <a:p>
            <a:r>
              <a:rPr lang="en-US" sz="2400" dirty="0">
                <a:latin typeface="Book Antiqua" pitchFamily="18" charset="0"/>
              </a:rPr>
              <a:t>    of a stockout during </a:t>
            </a:r>
            <a:r>
              <a:rPr lang="en-US" sz="2400" dirty="0" smtClean="0">
                <a:latin typeface="Book Antiqua" pitchFamily="18" charset="0"/>
              </a:rPr>
              <a:t>lead-times </a:t>
            </a:r>
            <a:r>
              <a:rPr lang="en-US" sz="2400" dirty="0">
                <a:latin typeface="Book Antiqua" pitchFamily="18" charset="0"/>
              </a:rPr>
              <a:t>at (slightly less than) .05</a:t>
            </a:r>
            <a:endParaRPr lang="en-US" sz="2400" dirty="0" smtClean="0">
              <a:latin typeface="Book Antiqua" pitchFamily="18" charset="0"/>
            </a:endParaRPr>
          </a:p>
          <a:p>
            <a:pPr marL="342900" indent="-342900" algn="l">
              <a:spcBef>
                <a:spcPct val="20000"/>
              </a:spcBef>
              <a:buClr>
                <a:srgbClr val="66FFFF"/>
              </a:buClr>
              <a:buSzPct val="75000"/>
              <a:buFont typeface="Monotype Sorts" pitchFamily="2" charset="2"/>
              <a:buNone/>
            </a:pPr>
            <a:endParaRPr lang="en-US" sz="2400" dirty="0" smtClean="0">
              <a:latin typeface="Book Antiqua" pitchFamily="18" charset="0"/>
            </a:endParaRPr>
          </a:p>
          <a:p>
            <a:pPr marL="342900" indent="-342900" algn="l">
              <a:spcBef>
                <a:spcPct val="20000"/>
              </a:spcBef>
              <a:buClr>
                <a:srgbClr val="66FFFF"/>
              </a:buClr>
              <a:buSzPct val="75000"/>
              <a:buFont typeface="Monotype Sorts" pitchFamily="2" charset="2"/>
              <a:buNone/>
            </a:pPr>
            <a:endParaRPr lang="en-US" sz="2400" dirty="0" smtClean="0">
              <a:latin typeface="Book Antiqua" pitchFamily="18" charset="0"/>
            </a:endParaRPr>
          </a:p>
          <a:p>
            <a:pPr marL="342900" indent="-342900" algn="l">
              <a:spcBef>
                <a:spcPct val="20000"/>
              </a:spcBef>
              <a:buClr>
                <a:srgbClr val="66FFFF"/>
              </a:buClr>
              <a:buSzPct val="75000"/>
              <a:buFont typeface="Monotype Sorts" pitchFamily="2" charset="2"/>
              <a:buNone/>
            </a:pPr>
            <a:endParaRPr lang="en-US" sz="2400" dirty="0">
              <a:latin typeface="Book Antiqua" pitchFamily="18" charset="0"/>
            </a:endParaRPr>
          </a:p>
        </p:txBody>
      </p:sp>
    </p:spTree>
    <p:extLst>
      <p:ext uri="{BB962C8B-B14F-4D97-AF65-F5344CB8AC3E}">
        <p14:creationId xmlns:p14="http://schemas.microsoft.com/office/powerpoint/2010/main" val="4238683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slide(fromLeft)">
                                      <p:cBhvr>
                                        <p:cTn id="7" dur="500"/>
                                        <p:tgtEl>
                                          <p:spTgt spid="26"/>
                                        </p:tgtEl>
                                      </p:cBhvr>
                                    </p:animEffect>
                                  </p:childTnLst>
                                </p:cTn>
                              </p:par>
                            </p:childTnLst>
                          </p:cTn>
                        </p:par>
                        <p:par>
                          <p:cTn id="8" fill="hold">
                            <p:stCondLst>
                              <p:cond delay="1500"/>
                            </p:stCondLst>
                            <p:childTnLst>
                              <p:par>
                                <p:cTn id="9" presetID="1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lide(fromLeft)">
                                      <p:cBhvr>
                                        <p:cTn id="11" dur="500"/>
                                        <p:tgtEl>
                                          <p:spTgt spid="14"/>
                                        </p:tgtEl>
                                      </p:cBhvr>
                                    </p:animEffect>
                                  </p:childTnLst>
                                </p:cTn>
                              </p:par>
                            </p:childTnLst>
                          </p:cTn>
                        </p:par>
                        <p:par>
                          <p:cTn id="12" fill="hold">
                            <p:stCondLst>
                              <p:cond delay="2000"/>
                            </p:stCondLst>
                            <p:childTnLst>
                              <p:par>
                                <p:cTn id="13" presetID="12" presetClass="entr" presetSubtype="1"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slide(fromTop)">
                                      <p:cBhvr>
                                        <p:cTn id="15" dur="500"/>
                                        <p:tgtEl>
                                          <p:spTgt spid="9"/>
                                        </p:tgtEl>
                                      </p:cBhvr>
                                    </p:animEffect>
                                  </p:childTnLst>
                                </p:cTn>
                              </p:par>
                            </p:childTnLst>
                          </p:cTn>
                        </p:par>
                        <p:par>
                          <p:cTn id="16" fill="hold">
                            <p:stCondLst>
                              <p:cond delay="3500"/>
                            </p:stCondLst>
                            <p:childTnLst>
                              <p:par>
                                <p:cTn id="17" presetID="1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lide(fromTop)">
                                      <p:cBhvr>
                                        <p:cTn id="19" dur="500"/>
                                        <p:tgtEl>
                                          <p:spTgt spid="11"/>
                                        </p:tgtEl>
                                      </p:cBhvr>
                                    </p:animEffect>
                                  </p:childTnLst>
                                </p:cTn>
                              </p:par>
                            </p:childTnLst>
                          </p:cTn>
                        </p:par>
                        <p:par>
                          <p:cTn id="20" fill="hold">
                            <p:stCondLst>
                              <p:cond delay="4000"/>
                            </p:stCondLst>
                            <p:childTnLst>
                              <p:par>
                                <p:cTn id="21" presetID="12" presetClass="entr" presetSubtype="4" fill="hold" nodeType="afterEffect">
                                  <p:stCondLst>
                                    <p:cond delay="1000"/>
                                  </p:stCondLst>
                                  <p:childTnLst>
                                    <p:set>
                                      <p:cBhvr>
                                        <p:cTn id="22" dur="1" fill="hold">
                                          <p:stCondLst>
                                            <p:cond delay="0"/>
                                          </p:stCondLst>
                                        </p:cTn>
                                        <p:tgtEl>
                                          <p:spTgt spid="18"/>
                                        </p:tgtEl>
                                        <p:attrNameLst>
                                          <p:attrName>style.visibility</p:attrName>
                                        </p:attrNameLst>
                                      </p:cBhvr>
                                      <p:to>
                                        <p:strVal val="visible"/>
                                      </p:to>
                                    </p:set>
                                    <p:animEffect transition="in" filter="slide(fromBottom)">
                                      <p:cBhvr>
                                        <p:cTn id="23" dur="500"/>
                                        <p:tgtEl>
                                          <p:spTgt spid="18"/>
                                        </p:tgtEl>
                                      </p:cBhvr>
                                    </p:animEffect>
                                  </p:childTnLst>
                                </p:cTn>
                              </p:par>
                            </p:childTnLst>
                          </p:cTn>
                        </p:par>
                        <p:par>
                          <p:cTn id="24" fill="hold">
                            <p:stCondLst>
                              <p:cond delay="5500"/>
                            </p:stCondLst>
                            <p:childTnLst>
                              <p:par>
                                <p:cTn id="25" presetID="1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Bottom)">
                                      <p:cBhvr>
                                        <p:cTn id="27" dur="500"/>
                                        <p:tgtEl>
                                          <p:spTgt spid="8"/>
                                        </p:tgtEl>
                                      </p:cBhvr>
                                    </p:animEffect>
                                  </p:childTnLst>
                                </p:cTn>
                              </p:par>
                            </p:childTnLst>
                          </p:cTn>
                        </p:par>
                        <p:par>
                          <p:cTn id="28" fill="hold">
                            <p:stCondLst>
                              <p:cond delay="6000"/>
                            </p:stCondLst>
                            <p:childTnLst>
                              <p:par>
                                <p:cTn id="29" presetID="12" presetClass="entr" presetSubtype="1" fill="hold" grpId="0" nodeType="after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slide(fromTop)">
                                      <p:cBhvr>
                                        <p:cTn id="31" dur="500"/>
                                        <p:tgtEl>
                                          <p:spTgt spid="15"/>
                                        </p:tgtEl>
                                      </p:cBhvr>
                                    </p:animEffect>
                                  </p:childTnLst>
                                </p:cTn>
                              </p:par>
                            </p:childTnLst>
                          </p:cTn>
                        </p:par>
                        <p:par>
                          <p:cTn id="32" fill="hold">
                            <p:stCondLst>
                              <p:cond delay="7500"/>
                            </p:stCondLst>
                            <p:childTnLst>
                              <p:par>
                                <p:cTn id="33" presetID="1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slide(fromTop)">
                                      <p:cBhvr>
                                        <p:cTn id="35" dur="500"/>
                                        <p:tgtEl>
                                          <p:spTgt spid="16"/>
                                        </p:tgtEl>
                                      </p:cBhvr>
                                    </p:animEffect>
                                  </p:childTnLst>
                                </p:cTn>
                              </p:par>
                            </p:childTnLst>
                          </p:cTn>
                        </p:par>
                        <p:par>
                          <p:cTn id="36" fill="hold">
                            <p:stCondLst>
                              <p:cond delay="8000"/>
                            </p:stCondLst>
                            <p:childTnLst>
                              <p:par>
                                <p:cTn id="37" presetID="12" presetClass="entr" presetSubtype="8" fill="hold" grpId="0" nodeType="afterEffect">
                                  <p:stCondLst>
                                    <p:cond delay="1000"/>
                                  </p:stCondLst>
                                  <p:childTnLst>
                                    <p:set>
                                      <p:cBhvr>
                                        <p:cTn id="38" dur="1" fill="hold">
                                          <p:stCondLst>
                                            <p:cond delay="0"/>
                                          </p:stCondLst>
                                        </p:cTn>
                                        <p:tgtEl>
                                          <p:spTgt spid="17"/>
                                        </p:tgtEl>
                                        <p:attrNameLst>
                                          <p:attrName>style.visibility</p:attrName>
                                        </p:attrNameLst>
                                      </p:cBhvr>
                                      <p:to>
                                        <p:strVal val="visible"/>
                                      </p:to>
                                    </p:set>
                                    <p:animEffect transition="in" filter="slide(fromLeft)">
                                      <p:cBhvr>
                                        <p:cTn id="39" dur="500"/>
                                        <p:tgtEl>
                                          <p:spTgt spid="17"/>
                                        </p:tgtEl>
                                      </p:cBhvr>
                                    </p:animEffect>
                                  </p:childTnLst>
                                </p:cTn>
                              </p:par>
                            </p:childTnLst>
                          </p:cTn>
                        </p:par>
                        <p:par>
                          <p:cTn id="40" fill="hold">
                            <p:stCondLst>
                              <p:cond delay="9500"/>
                            </p:stCondLst>
                            <p:childTnLst>
                              <p:par>
                                <p:cTn id="41" presetID="12" presetClass="entr" presetSubtype="8" fill="hold" grpId="0" nodeType="afterEffect">
                                  <p:stCondLst>
                                    <p:cond delay="1000"/>
                                  </p:stCondLst>
                                  <p:childTnLst>
                                    <p:set>
                                      <p:cBhvr>
                                        <p:cTn id="42" dur="1" fill="hold">
                                          <p:stCondLst>
                                            <p:cond delay="0"/>
                                          </p:stCondLst>
                                        </p:cTn>
                                        <p:tgtEl>
                                          <p:spTgt spid="13"/>
                                        </p:tgtEl>
                                        <p:attrNameLst>
                                          <p:attrName>style.visibility</p:attrName>
                                        </p:attrNameLst>
                                      </p:cBhvr>
                                      <p:to>
                                        <p:strVal val="visible"/>
                                      </p:to>
                                    </p:set>
                                    <p:animEffect transition="in" filter="slide(fromLeft)">
                                      <p:cBhvr>
                                        <p:cTn id="43" dur="500"/>
                                        <p:tgtEl>
                                          <p:spTgt spid="13"/>
                                        </p:tgtEl>
                                      </p:cBhvr>
                                    </p:animEffect>
                                  </p:childTnLst>
                                </p:cTn>
                              </p:par>
                            </p:childTnLst>
                          </p:cTn>
                        </p:par>
                        <p:par>
                          <p:cTn id="44" fill="hold">
                            <p:stCondLst>
                              <p:cond delay="11000"/>
                            </p:stCondLst>
                            <p:childTnLst>
                              <p:par>
                                <p:cTn id="45" presetID="12" presetClass="entr" presetSubtype="1"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lide(fromTop)">
                                      <p:cBhvr>
                                        <p:cTn id="47" dur="500"/>
                                        <p:tgtEl>
                                          <p:spTgt spid="25"/>
                                        </p:tgtEl>
                                      </p:cBhvr>
                                    </p:animEffect>
                                  </p:childTnLst>
                                </p:cTn>
                              </p:par>
                            </p:childTnLst>
                          </p:cTn>
                        </p:par>
                        <p:par>
                          <p:cTn id="48" fill="hold">
                            <p:stCondLst>
                              <p:cond delay="11500"/>
                            </p:stCondLst>
                            <p:childTnLst>
                              <p:par>
                                <p:cTn id="49" presetID="12" presetClass="entr" presetSubtype="8" fill="hold" grpId="0" nodeType="afterEffect">
                                  <p:stCondLst>
                                    <p:cond delay="1000"/>
                                  </p:stCondLst>
                                  <p:childTnLst>
                                    <p:set>
                                      <p:cBhvr>
                                        <p:cTn id="50" dur="1" fill="hold">
                                          <p:stCondLst>
                                            <p:cond delay="0"/>
                                          </p:stCondLst>
                                        </p:cTn>
                                        <p:tgtEl>
                                          <p:spTgt spid="12"/>
                                        </p:tgtEl>
                                        <p:attrNameLst>
                                          <p:attrName>style.visibility</p:attrName>
                                        </p:attrNameLst>
                                      </p:cBhvr>
                                      <p:to>
                                        <p:strVal val="visible"/>
                                      </p:to>
                                    </p:set>
                                    <p:animEffect transition="in" filter="slide(fromLeft)">
                                      <p:cBhvr>
                                        <p:cTn id="51" dur="500"/>
                                        <p:tgtEl>
                                          <p:spTgt spid="12"/>
                                        </p:tgtEl>
                                      </p:cBhvr>
                                    </p:animEffect>
                                  </p:childTnLst>
                                </p:cTn>
                              </p:par>
                            </p:childTnLst>
                          </p:cTn>
                        </p:par>
                        <p:par>
                          <p:cTn id="52" fill="hold">
                            <p:stCondLst>
                              <p:cond delay="13000"/>
                            </p:stCondLst>
                            <p:childTnLst>
                              <p:par>
                                <p:cTn id="53" presetID="12" presetClass="entr" presetSubtype="8"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slide(fromLeft)">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7">
                                            <p:txEl>
                                              <p:pRg st="0" end="0"/>
                                            </p:txEl>
                                          </p:spTgt>
                                        </p:tgtEl>
                                        <p:attrNameLst>
                                          <p:attrName>style.visibility</p:attrName>
                                        </p:attrNameLst>
                                      </p:cBhvr>
                                      <p:to>
                                        <p:strVal val="visible"/>
                                      </p:to>
                                    </p:set>
                                    <p:animEffect transition="in" filter="blinds(horizontal)">
                                      <p:cBhvr>
                                        <p:cTn id="60" dur="500"/>
                                        <p:tgtEl>
                                          <p:spTgt spid="27">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7">
                                            <p:txEl>
                                              <p:pRg st="1" end="1"/>
                                            </p:txEl>
                                          </p:spTgt>
                                        </p:tgtEl>
                                        <p:attrNameLst>
                                          <p:attrName>style.visibility</p:attrName>
                                        </p:attrNameLst>
                                      </p:cBhvr>
                                      <p:to>
                                        <p:strVal val="visible"/>
                                      </p:to>
                                    </p:set>
                                    <p:animEffect transition="in" filter="blinds(horizontal)">
                                      <p:cBhvr>
                                        <p:cTn id="65" dur="500"/>
                                        <p:tgtEl>
                                          <p:spTgt spid="27">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7">
                                            <p:txEl>
                                              <p:pRg st="2" end="2"/>
                                            </p:txEl>
                                          </p:spTgt>
                                        </p:tgtEl>
                                        <p:attrNameLst>
                                          <p:attrName>style.visibility</p:attrName>
                                        </p:attrNameLst>
                                      </p:cBhvr>
                                      <p:to>
                                        <p:strVal val="visible"/>
                                      </p:to>
                                    </p:set>
                                    <p:animEffect transition="in" filter="blinds(horizontal)">
                                      <p:cBhvr>
                                        <p:cTn id="70" dur="500"/>
                                        <p:tgtEl>
                                          <p:spTgt spid="27">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27">
                                            <p:txEl>
                                              <p:pRg st="3" end="3"/>
                                            </p:txEl>
                                          </p:spTgt>
                                        </p:tgtEl>
                                        <p:attrNameLst>
                                          <p:attrName>style.visibility</p:attrName>
                                        </p:attrNameLst>
                                      </p:cBhvr>
                                      <p:to>
                                        <p:strVal val="visible"/>
                                      </p:to>
                                    </p:set>
                                    <p:animEffect transition="in" filter="blinds(horizontal)">
                                      <p:cBhvr>
                                        <p:cTn id="75" dur="500"/>
                                        <p:tgtEl>
                                          <p:spTgt spid="27">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27">
                                            <p:txEl>
                                              <p:pRg st="4" end="4"/>
                                            </p:txEl>
                                          </p:spTgt>
                                        </p:tgtEl>
                                        <p:attrNameLst>
                                          <p:attrName>style.visibility</p:attrName>
                                        </p:attrNameLst>
                                      </p:cBhvr>
                                      <p:to>
                                        <p:strVal val="visible"/>
                                      </p:to>
                                    </p:set>
                                    <p:animEffect transition="in" filter="blinds(horizontal)">
                                      <p:cBhvr>
                                        <p:cTn id="80" dur="500"/>
                                        <p:tgtEl>
                                          <p:spTgt spid="27">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7">
                                            <p:txEl>
                                              <p:pRg st="5" end="5"/>
                                            </p:txEl>
                                          </p:spTgt>
                                        </p:tgtEl>
                                        <p:attrNameLst>
                                          <p:attrName>style.visibility</p:attrName>
                                        </p:attrNameLst>
                                      </p:cBhvr>
                                      <p:to>
                                        <p:strVal val="visible"/>
                                      </p:to>
                                    </p:set>
                                    <p:animEffect transition="in" filter="blinds(horizontal)">
                                      <p:cBhvr>
                                        <p:cTn id="85" dur="500"/>
                                        <p:tgtEl>
                                          <p:spTgt spid="27">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27">
                                            <p:txEl>
                                              <p:pRg st="6" end="6"/>
                                            </p:txEl>
                                          </p:spTgt>
                                        </p:tgtEl>
                                        <p:attrNameLst>
                                          <p:attrName>style.visibility</p:attrName>
                                        </p:attrNameLst>
                                      </p:cBhvr>
                                      <p:to>
                                        <p:strVal val="visible"/>
                                      </p:to>
                                    </p:set>
                                    <p:animEffect transition="in" filter="blinds(horizontal)">
                                      <p:cBhvr>
                                        <p:cTn id="90" dur="500"/>
                                        <p:tgtEl>
                                          <p:spTgt spid="27">
                                            <p:txEl>
                                              <p:pRg st="6" end="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27">
                                            <p:txEl>
                                              <p:pRg st="7" end="7"/>
                                            </p:txEl>
                                          </p:spTgt>
                                        </p:tgtEl>
                                        <p:attrNameLst>
                                          <p:attrName>style.visibility</p:attrName>
                                        </p:attrNameLst>
                                      </p:cBhvr>
                                      <p:to>
                                        <p:strVal val="visible"/>
                                      </p:to>
                                    </p:set>
                                    <p:animEffect transition="in" filter="blinds(horizontal)">
                                      <p:cBhvr>
                                        <p:cTn id="95" dur="500"/>
                                        <p:tgtEl>
                                          <p:spTgt spid="27">
                                            <p:txEl>
                                              <p:pRg st="7" end="7"/>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27">
                                            <p:txEl>
                                              <p:pRg st="8" end="8"/>
                                            </p:txEl>
                                          </p:spTgt>
                                        </p:tgtEl>
                                        <p:attrNameLst>
                                          <p:attrName>style.visibility</p:attrName>
                                        </p:attrNameLst>
                                      </p:cBhvr>
                                      <p:to>
                                        <p:strVal val="visible"/>
                                      </p:to>
                                    </p:set>
                                    <p:animEffect transition="in" filter="blinds(horizontal)">
                                      <p:cBhvr>
                                        <p:cTn id="100" dur="500"/>
                                        <p:tgtEl>
                                          <p:spTgt spid="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utoUpdateAnimBg="0"/>
      <p:bldP spid="12" grpId="0" autoUpdateAnimBg="0"/>
      <p:bldP spid="13" grpId="0" autoUpdateAnimBg="0"/>
      <p:bldP spid="14" grpId="0" autoUpdateAnimBg="0"/>
      <p:bldP spid="15" grpId="0" animBg="1"/>
      <p:bldP spid="16" grpId="0" autoUpdateAnimBg="0"/>
      <p:bldP spid="17" grpId="0" animBg="1"/>
      <p:bldP spid="25" grpId="0" animBg="1"/>
      <p:bldP spid="26" grpId="0" animBg="1"/>
      <p:bldP spid="2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9"/>
          <p:cNvSpPr>
            <a:spLocks/>
          </p:cNvSpPr>
          <p:nvPr/>
        </p:nvSpPr>
        <p:spPr bwMode="auto">
          <a:xfrm>
            <a:off x="1990725" y="2046288"/>
            <a:ext cx="4543425" cy="3060700"/>
          </a:xfrm>
          <a:custGeom>
            <a:avLst/>
            <a:gdLst/>
            <a:ahLst/>
            <a:cxnLst>
              <a:cxn ang="0">
                <a:pos x="1355" y="16"/>
              </a:cxn>
              <a:cxn ang="0">
                <a:pos x="1263" y="104"/>
              </a:cxn>
              <a:cxn ang="0">
                <a:pos x="1204" y="196"/>
              </a:cxn>
              <a:cxn ang="0">
                <a:pos x="1144" y="314"/>
              </a:cxn>
              <a:cxn ang="0">
                <a:pos x="1102" y="408"/>
              </a:cxn>
              <a:cxn ang="0">
                <a:pos x="1062" y="504"/>
              </a:cxn>
              <a:cxn ang="0">
                <a:pos x="1020" y="624"/>
              </a:cxn>
              <a:cxn ang="0">
                <a:pos x="980" y="736"/>
              </a:cxn>
              <a:cxn ang="0">
                <a:pos x="950" y="852"/>
              </a:cxn>
              <a:cxn ang="0">
                <a:pos x="921" y="974"/>
              </a:cxn>
              <a:cxn ang="0">
                <a:pos x="885" y="1072"/>
              </a:cxn>
              <a:cxn ang="0">
                <a:pos x="843" y="1186"/>
              </a:cxn>
              <a:cxn ang="0">
                <a:pos x="811" y="1288"/>
              </a:cxn>
              <a:cxn ang="0">
                <a:pos x="753" y="1406"/>
              </a:cxn>
              <a:cxn ang="0">
                <a:pos x="675" y="1520"/>
              </a:cxn>
              <a:cxn ang="0">
                <a:pos x="603" y="1616"/>
              </a:cxn>
              <a:cxn ang="0">
                <a:pos x="507" y="1688"/>
              </a:cxn>
              <a:cxn ang="0">
                <a:pos x="398" y="1738"/>
              </a:cxn>
              <a:cxn ang="0">
                <a:pos x="291" y="1784"/>
              </a:cxn>
              <a:cxn ang="0">
                <a:pos x="199" y="1820"/>
              </a:cxn>
              <a:cxn ang="0">
                <a:pos x="75" y="1860"/>
              </a:cxn>
              <a:cxn ang="0">
                <a:pos x="2" y="1882"/>
              </a:cxn>
              <a:cxn ang="0">
                <a:pos x="2860" y="1928"/>
              </a:cxn>
              <a:cxn ang="0">
                <a:pos x="2816" y="1874"/>
              </a:cxn>
              <a:cxn ang="0">
                <a:pos x="2694" y="1846"/>
              </a:cxn>
              <a:cxn ang="0">
                <a:pos x="2577" y="1804"/>
              </a:cxn>
              <a:cxn ang="0">
                <a:pos x="2463" y="1756"/>
              </a:cxn>
              <a:cxn ang="0">
                <a:pos x="2342" y="1700"/>
              </a:cxn>
              <a:cxn ang="0">
                <a:pos x="2284" y="1664"/>
              </a:cxn>
              <a:cxn ang="0">
                <a:pos x="2204" y="1594"/>
              </a:cxn>
              <a:cxn ang="0">
                <a:pos x="2122" y="1502"/>
              </a:cxn>
              <a:cxn ang="0">
                <a:pos x="2066" y="1406"/>
              </a:cxn>
              <a:cxn ang="0">
                <a:pos x="2014" y="1306"/>
              </a:cxn>
              <a:cxn ang="0">
                <a:pos x="1970" y="1196"/>
              </a:cxn>
              <a:cxn ang="0">
                <a:pos x="1940" y="1114"/>
              </a:cxn>
              <a:cxn ang="0">
                <a:pos x="1914" y="1028"/>
              </a:cxn>
              <a:cxn ang="0">
                <a:pos x="1878" y="900"/>
              </a:cxn>
              <a:cxn ang="0">
                <a:pos x="1842" y="770"/>
              </a:cxn>
              <a:cxn ang="0">
                <a:pos x="1803" y="652"/>
              </a:cxn>
              <a:cxn ang="0">
                <a:pos x="1761" y="526"/>
              </a:cxn>
              <a:cxn ang="0">
                <a:pos x="1715" y="404"/>
              </a:cxn>
              <a:cxn ang="0">
                <a:pos x="1683" y="332"/>
              </a:cxn>
              <a:cxn ang="0">
                <a:pos x="1634" y="236"/>
              </a:cxn>
              <a:cxn ang="0">
                <a:pos x="1590" y="156"/>
              </a:cxn>
              <a:cxn ang="0">
                <a:pos x="1610" y="190"/>
              </a:cxn>
              <a:cxn ang="0">
                <a:pos x="1587" y="152"/>
              </a:cxn>
              <a:cxn ang="0">
                <a:pos x="1510" y="52"/>
              </a:cxn>
              <a:cxn ang="0">
                <a:pos x="1452" y="8"/>
              </a:cxn>
            </a:cxnLst>
            <a:rect l="0" t="0" r="r" b="b"/>
            <a:pathLst>
              <a:path w="2862" h="1928">
                <a:moveTo>
                  <a:pt x="1430" y="0"/>
                </a:moveTo>
                <a:lnTo>
                  <a:pt x="1387" y="4"/>
                </a:lnTo>
                <a:lnTo>
                  <a:pt x="1355" y="16"/>
                </a:lnTo>
                <a:lnTo>
                  <a:pt x="1319" y="40"/>
                </a:lnTo>
                <a:lnTo>
                  <a:pt x="1292" y="68"/>
                </a:lnTo>
                <a:lnTo>
                  <a:pt x="1263" y="104"/>
                </a:lnTo>
                <a:lnTo>
                  <a:pt x="1239" y="140"/>
                </a:lnTo>
                <a:lnTo>
                  <a:pt x="1221" y="170"/>
                </a:lnTo>
                <a:lnTo>
                  <a:pt x="1204" y="196"/>
                </a:lnTo>
                <a:lnTo>
                  <a:pt x="1179" y="242"/>
                </a:lnTo>
                <a:lnTo>
                  <a:pt x="1162" y="276"/>
                </a:lnTo>
                <a:lnTo>
                  <a:pt x="1144" y="314"/>
                </a:lnTo>
                <a:lnTo>
                  <a:pt x="1132" y="344"/>
                </a:lnTo>
                <a:lnTo>
                  <a:pt x="1114" y="380"/>
                </a:lnTo>
                <a:lnTo>
                  <a:pt x="1102" y="408"/>
                </a:lnTo>
                <a:lnTo>
                  <a:pt x="1090" y="436"/>
                </a:lnTo>
                <a:lnTo>
                  <a:pt x="1076" y="472"/>
                </a:lnTo>
                <a:lnTo>
                  <a:pt x="1062" y="504"/>
                </a:lnTo>
                <a:lnTo>
                  <a:pt x="1048" y="544"/>
                </a:lnTo>
                <a:lnTo>
                  <a:pt x="1036" y="580"/>
                </a:lnTo>
                <a:lnTo>
                  <a:pt x="1020" y="624"/>
                </a:lnTo>
                <a:lnTo>
                  <a:pt x="1014" y="650"/>
                </a:lnTo>
                <a:lnTo>
                  <a:pt x="994" y="690"/>
                </a:lnTo>
                <a:lnTo>
                  <a:pt x="980" y="736"/>
                </a:lnTo>
                <a:lnTo>
                  <a:pt x="970" y="776"/>
                </a:lnTo>
                <a:lnTo>
                  <a:pt x="960" y="814"/>
                </a:lnTo>
                <a:lnTo>
                  <a:pt x="950" y="852"/>
                </a:lnTo>
                <a:lnTo>
                  <a:pt x="940" y="894"/>
                </a:lnTo>
                <a:lnTo>
                  <a:pt x="930" y="938"/>
                </a:lnTo>
                <a:lnTo>
                  <a:pt x="921" y="974"/>
                </a:lnTo>
                <a:lnTo>
                  <a:pt x="915" y="1004"/>
                </a:lnTo>
                <a:lnTo>
                  <a:pt x="903" y="1040"/>
                </a:lnTo>
                <a:lnTo>
                  <a:pt x="885" y="1072"/>
                </a:lnTo>
                <a:lnTo>
                  <a:pt x="873" y="1114"/>
                </a:lnTo>
                <a:lnTo>
                  <a:pt x="855" y="1168"/>
                </a:lnTo>
                <a:lnTo>
                  <a:pt x="843" y="1186"/>
                </a:lnTo>
                <a:lnTo>
                  <a:pt x="837" y="1222"/>
                </a:lnTo>
                <a:lnTo>
                  <a:pt x="823" y="1264"/>
                </a:lnTo>
                <a:lnTo>
                  <a:pt x="811" y="1288"/>
                </a:lnTo>
                <a:lnTo>
                  <a:pt x="789" y="1330"/>
                </a:lnTo>
                <a:lnTo>
                  <a:pt x="771" y="1366"/>
                </a:lnTo>
                <a:lnTo>
                  <a:pt x="753" y="1406"/>
                </a:lnTo>
                <a:lnTo>
                  <a:pt x="729" y="1442"/>
                </a:lnTo>
                <a:lnTo>
                  <a:pt x="712" y="1478"/>
                </a:lnTo>
                <a:lnTo>
                  <a:pt x="675" y="1520"/>
                </a:lnTo>
                <a:lnTo>
                  <a:pt x="658" y="1546"/>
                </a:lnTo>
                <a:lnTo>
                  <a:pt x="626" y="1584"/>
                </a:lnTo>
                <a:lnTo>
                  <a:pt x="603" y="1616"/>
                </a:lnTo>
                <a:lnTo>
                  <a:pt x="579" y="1628"/>
                </a:lnTo>
                <a:lnTo>
                  <a:pt x="549" y="1658"/>
                </a:lnTo>
                <a:lnTo>
                  <a:pt x="507" y="1688"/>
                </a:lnTo>
                <a:lnTo>
                  <a:pt x="462" y="1708"/>
                </a:lnTo>
                <a:lnTo>
                  <a:pt x="428" y="1724"/>
                </a:lnTo>
                <a:lnTo>
                  <a:pt x="398" y="1738"/>
                </a:lnTo>
                <a:lnTo>
                  <a:pt x="362" y="1756"/>
                </a:lnTo>
                <a:lnTo>
                  <a:pt x="327" y="1772"/>
                </a:lnTo>
                <a:lnTo>
                  <a:pt x="291" y="1784"/>
                </a:lnTo>
                <a:lnTo>
                  <a:pt x="274" y="1792"/>
                </a:lnTo>
                <a:lnTo>
                  <a:pt x="238" y="1804"/>
                </a:lnTo>
                <a:lnTo>
                  <a:pt x="199" y="1820"/>
                </a:lnTo>
                <a:lnTo>
                  <a:pt x="159" y="1832"/>
                </a:lnTo>
                <a:lnTo>
                  <a:pt x="114" y="1846"/>
                </a:lnTo>
                <a:lnTo>
                  <a:pt x="75" y="1860"/>
                </a:lnTo>
                <a:lnTo>
                  <a:pt x="38" y="1870"/>
                </a:lnTo>
                <a:lnTo>
                  <a:pt x="16" y="1876"/>
                </a:lnTo>
                <a:lnTo>
                  <a:pt x="2" y="1882"/>
                </a:lnTo>
                <a:lnTo>
                  <a:pt x="0" y="1902"/>
                </a:lnTo>
                <a:lnTo>
                  <a:pt x="2" y="1924"/>
                </a:lnTo>
                <a:lnTo>
                  <a:pt x="2860" y="1928"/>
                </a:lnTo>
                <a:lnTo>
                  <a:pt x="2860" y="1904"/>
                </a:lnTo>
                <a:lnTo>
                  <a:pt x="2862" y="1886"/>
                </a:lnTo>
                <a:lnTo>
                  <a:pt x="2816" y="1874"/>
                </a:lnTo>
                <a:lnTo>
                  <a:pt x="2764" y="1862"/>
                </a:lnTo>
                <a:lnTo>
                  <a:pt x="2724" y="1852"/>
                </a:lnTo>
                <a:lnTo>
                  <a:pt x="2694" y="1846"/>
                </a:lnTo>
                <a:lnTo>
                  <a:pt x="2668" y="1836"/>
                </a:lnTo>
                <a:lnTo>
                  <a:pt x="2628" y="1822"/>
                </a:lnTo>
                <a:lnTo>
                  <a:pt x="2577" y="1804"/>
                </a:lnTo>
                <a:lnTo>
                  <a:pt x="2535" y="1786"/>
                </a:lnTo>
                <a:lnTo>
                  <a:pt x="2505" y="1774"/>
                </a:lnTo>
                <a:lnTo>
                  <a:pt x="2463" y="1756"/>
                </a:lnTo>
                <a:lnTo>
                  <a:pt x="2424" y="1740"/>
                </a:lnTo>
                <a:lnTo>
                  <a:pt x="2379" y="1720"/>
                </a:lnTo>
                <a:lnTo>
                  <a:pt x="2342" y="1700"/>
                </a:lnTo>
                <a:lnTo>
                  <a:pt x="2316" y="1684"/>
                </a:lnTo>
                <a:lnTo>
                  <a:pt x="2300" y="1670"/>
                </a:lnTo>
                <a:lnTo>
                  <a:pt x="2284" y="1664"/>
                </a:lnTo>
                <a:lnTo>
                  <a:pt x="2260" y="1648"/>
                </a:lnTo>
                <a:lnTo>
                  <a:pt x="2232" y="1622"/>
                </a:lnTo>
                <a:lnTo>
                  <a:pt x="2204" y="1594"/>
                </a:lnTo>
                <a:lnTo>
                  <a:pt x="2180" y="1572"/>
                </a:lnTo>
                <a:lnTo>
                  <a:pt x="2148" y="1538"/>
                </a:lnTo>
                <a:lnTo>
                  <a:pt x="2122" y="1502"/>
                </a:lnTo>
                <a:lnTo>
                  <a:pt x="2102" y="1470"/>
                </a:lnTo>
                <a:lnTo>
                  <a:pt x="2084" y="1438"/>
                </a:lnTo>
                <a:lnTo>
                  <a:pt x="2066" y="1406"/>
                </a:lnTo>
                <a:lnTo>
                  <a:pt x="2048" y="1360"/>
                </a:lnTo>
                <a:lnTo>
                  <a:pt x="2032" y="1336"/>
                </a:lnTo>
                <a:lnTo>
                  <a:pt x="2014" y="1306"/>
                </a:lnTo>
                <a:lnTo>
                  <a:pt x="1998" y="1266"/>
                </a:lnTo>
                <a:lnTo>
                  <a:pt x="1984" y="1232"/>
                </a:lnTo>
                <a:lnTo>
                  <a:pt x="1970" y="1196"/>
                </a:lnTo>
                <a:lnTo>
                  <a:pt x="1956" y="1160"/>
                </a:lnTo>
                <a:lnTo>
                  <a:pt x="1946" y="1138"/>
                </a:lnTo>
                <a:lnTo>
                  <a:pt x="1940" y="1114"/>
                </a:lnTo>
                <a:lnTo>
                  <a:pt x="1932" y="1090"/>
                </a:lnTo>
                <a:lnTo>
                  <a:pt x="1926" y="1062"/>
                </a:lnTo>
                <a:lnTo>
                  <a:pt x="1914" y="1028"/>
                </a:lnTo>
                <a:lnTo>
                  <a:pt x="1904" y="994"/>
                </a:lnTo>
                <a:lnTo>
                  <a:pt x="1888" y="946"/>
                </a:lnTo>
                <a:lnTo>
                  <a:pt x="1878" y="900"/>
                </a:lnTo>
                <a:lnTo>
                  <a:pt x="1862" y="850"/>
                </a:lnTo>
                <a:lnTo>
                  <a:pt x="1854" y="810"/>
                </a:lnTo>
                <a:lnTo>
                  <a:pt x="1842" y="770"/>
                </a:lnTo>
                <a:lnTo>
                  <a:pt x="1830" y="732"/>
                </a:lnTo>
                <a:lnTo>
                  <a:pt x="1814" y="692"/>
                </a:lnTo>
                <a:lnTo>
                  <a:pt x="1803" y="652"/>
                </a:lnTo>
                <a:lnTo>
                  <a:pt x="1786" y="604"/>
                </a:lnTo>
                <a:lnTo>
                  <a:pt x="1773" y="556"/>
                </a:lnTo>
                <a:lnTo>
                  <a:pt x="1761" y="526"/>
                </a:lnTo>
                <a:lnTo>
                  <a:pt x="1742" y="478"/>
                </a:lnTo>
                <a:lnTo>
                  <a:pt x="1725" y="442"/>
                </a:lnTo>
                <a:lnTo>
                  <a:pt x="1715" y="404"/>
                </a:lnTo>
                <a:lnTo>
                  <a:pt x="1698" y="368"/>
                </a:lnTo>
                <a:lnTo>
                  <a:pt x="1692" y="354"/>
                </a:lnTo>
                <a:lnTo>
                  <a:pt x="1683" y="332"/>
                </a:lnTo>
                <a:lnTo>
                  <a:pt x="1662" y="294"/>
                </a:lnTo>
                <a:lnTo>
                  <a:pt x="1647" y="260"/>
                </a:lnTo>
                <a:lnTo>
                  <a:pt x="1634" y="236"/>
                </a:lnTo>
                <a:lnTo>
                  <a:pt x="1624" y="208"/>
                </a:lnTo>
                <a:lnTo>
                  <a:pt x="1596" y="168"/>
                </a:lnTo>
                <a:lnTo>
                  <a:pt x="1590" y="156"/>
                </a:lnTo>
                <a:lnTo>
                  <a:pt x="1574" y="136"/>
                </a:lnTo>
                <a:lnTo>
                  <a:pt x="1582" y="144"/>
                </a:lnTo>
                <a:lnTo>
                  <a:pt x="1610" y="190"/>
                </a:lnTo>
                <a:lnTo>
                  <a:pt x="1602" y="180"/>
                </a:lnTo>
                <a:lnTo>
                  <a:pt x="1608" y="182"/>
                </a:lnTo>
                <a:lnTo>
                  <a:pt x="1587" y="152"/>
                </a:lnTo>
                <a:lnTo>
                  <a:pt x="1560" y="114"/>
                </a:lnTo>
                <a:lnTo>
                  <a:pt x="1536" y="84"/>
                </a:lnTo>
                <a:lnTo>
                  <a:pt x="1510" y="52"/>
                </a:lnTo>
                <a:lnTo>
                  <a:pt x="1491" y="32"/>
                </a:lnTo>
                <a:lnTo>
                  <a:pt x="1473" y="14"/>
                </a:lnTo>
                <a:lnTo>
                  <a:pt x="1452" y="8"/>
                </a:lnTo>
                <a:lnTo>
                  <a:pt x="1410" y="2"/>
                </a:lnTo>
              </a:path>
            </a:pathLst>
          </a:custGeom>
          <a:gradFill rotWithShape="0">
            <a:gsLst>
              <a:gs pos="0">
                <a:srgbClr val="838383">
                  <a:gamma/>
                  <a:shade val="46275"/>
                  <a:invGamma/>
                </a:srgbClr>
              </a:gs>
              <a:gs pos="100000">
                <a:srgbClr val="838383"/>
              </a:gs>
            </a:gsLst>
            <a:lin ang="0" scaled="1"/>
          </a:gradFill>
          <a:ln w="12700" cap="rnd" cmpd="sng">
            <a:noFill/>
            <a:prstDash val="solid"/>
            <a:round/>
            <a:headEnd type="none" w="med" len="med"/>
            <a:tailEnd type="none" w="med" len="med"/>
          </a:ln>
          <a:effectLst/>
        </p:spPr>
        <p:txBody>
          <a:bodyPr/>
          <a:lstStyle/>
          <a:p>
            <a:endParaRPr lang="en-US" dirty="0"/>
          </a:p>
        </p:txBody>
      </p:sp>
      <p:sp>
        <p:nvSpPr>
          <p:cNvPr id="5" name="Line 111"/>
          <p:cNvSpPr>
            <a:spLocks noChangeShapeType="1"/>
          </p:cNvSpPr>
          <p:nvPr/>
        </p:nvSpPr>
        <p:spPr bwMode="auto">
          <a:xfrm flipH="1">
            <a:off x="4232275" y="5033963"/>
            <a:ext cx="1588" cy="185737"/>
          </a:xfrm>
          <a:prstGeom prst="line">
            <a:avLst/>
          </a:prstGeom>
          <a:noFill/>
          <a:ln w="12700">
            <a:solidFill>
              <a:schemeClr val="tx1"/>
            </a:solidFill>
            <a:round/>
            <a:headEnd/>
            <a:tailEnd/>
          </a:ln>
          <a:effectLst>
            <a:outerShdw dist="17961" dir="2700000" algn="ctr" rotWithShape="0">
              <a:srgbClr val="000000"/>
            </a:outerShdw>
          </a:effectLst>
        </p:spPr>
        <p:txBody>
          <a:bodyPr wrap="none" anchor="ctr"/>
          <a:lstStyle/>
          <a:p>
            <a:endParaRPr lang="en-US" dirty="0"/>
          </a:p>
        </p:txBody>
      </p:sp>
      <p:sp>
        <p:nvSpPr>
          <p:cNvPr id="6" name="Rectangle 113"/>
          <p:cNvSpPr>
            <a:spLocks noChangeArrowheads="1"/>
          </p:cNvSpPr>
          <p:nvPr/>
        </p:nvSpPr>
        <p:spPr bwMode="auto">
          <a:xfrm>
            <a:off x="3987800" y="5191125"/>
            <a:ext cx="490520" cy="459100"/>
          </a:xfrm>
          <a:prstGeom prst="rect">
            <a:avLst/>
          </a:prstGeom>
          <a:noFill/>
          <a:ln w="12700">
            <a:noFill/>
            <a:miter lim="800000"/>
            <a:headEnd/>
            <a:tailEnd/>
          </a:ln>
          <a:effectLst/>
        </p:spPr>
        <p:txBody>
          <a:bodyPr wrap="none" lIns="90488" tIns="44450" rIns="90488" bIns="44450">
            <a:spAutoFit/>
          </a:bodyPr>
          <a:lstStyle/>
          <a:p>
            <a:pPr algn="l"/>
            <a:r>
              <a:rPr lang="en-US" sz="2400" dirty="0" smtClean="0">
                <a:effectLst>
                  <a:outerShdw blurRad="38100" dist="38100" dir="2700000" algn="tl">
                    <a:srgbClr val="000000"/>
                  </a:outerShdw>
                </a:effectLst>
                <a:latin typeface="Book Antiqua" pitchFamily="18" charset="0"/>
              </a:rPr>
              <a:t>15</a:t>
            </a:r>
            <a:endParaRPr lang="en-US" sz="2400" dirty="0">
              <a:effectLst>
                <a:outerShdw blurRad="38100" dist="38100" dir="2700000" algn="tl">
                  <a:srgbClr val="000000"/>
                </a:outerShdw>
              </a:effectLst>
              <a:latin typeface="Book Antiqua" pitchFamily="18" charset="0"/>
            </a:endParaRPr>
          </a:p>
        </p:txBody>
      </p:sp>
      <p:sp>
        <p:nvSpPr>
          <p:cNvPr id="7" name="Rectangle 126"/>
          <p:cNvSpPr>
            <a:spLocks noChangeArrowheads="1"/>
          </p:cNvSpPr>
          <p:nvPr/>
        </p:nvSpPr>
        <p:spPr bwMode="auto">
          <a:xfrm>
            <a:off x="6819900" y="4867275"/>
            <a:ext cx="336632" cy="459100"/>
          </a:xfrm>
          <a:prstGeom prst="rect">
            <a:avLst/>
          </a:prstGeom>
          <a:noFill/>
          <a:ln w="12700">
            <a:noFill/>
            <a:miter lim="800000"/>
            <a:headEnd/>
            <a:tailEnd/>
          </a:ln>
          <a:effectLst/>
        </p:spPr>
        <p:txBody>
          <a:bodyPr wrap="none" lIns="90488" tIns="44450" rIns="90488" bIns="44450">
            <a:spAutoFit/>
          </a:bodyPr>
          <a:lstStyle/>
          <a:p>
            <a:pPr algn="l"/>
            <a:r>
              <a:rPr lang="en-US" sz="2400" i="1" dirty="0" smtClean="0">
                <a:effectLst>
                  <a:outerShdw blurRad="38100" dist="38100" dir="2700000" algn="tl">
                    <a:srgbClr val="000000"/>
                  </a:outerShdw>
                </a:effectLst>
                <a:latin typeface="Book Antiqua" pitchFamily="18" charset="0"/>
              </a:rPr>
              <a:t>x</a:t>
            </a:r>
            <a:endParaRPr lang="en-US" sz="2400" i="1" dirty="0">
              <a:effectLst>
                <a:outerShdw blurRad="38100" dist="38100" dir="2700000" algn="tl">
                  <a:srgbClr val="000000"/>
                </a:outerShdw>
              </a:effectLst>
              <a:latin typeface="Book Antiqua" pitchFamily="18" charset="0"/>
            </a:endParaRPr>
          </a:p>
        </p:txBody>
      </p:sp>
      <p:sp>
        <p:nvSpPr>
          <p:cNvPr id="9" name="Rectangle 133"/>
          <p:cNvSpPr>
            <a:spLocks noChangeArrowheads="1"/>
          </p:cNvSpPr>
          <p:nvPr/>
        </p:nvSpPr>
        <p:spPr bwMode="auto">
          <a:xfrm>
            <a:off x="5395913" y="5195888"/>
            <a:ext cx="875241" cy="459100"/>
          </a:xfrm>
          <a:prstGeom prst="rect">
            <a:avLst/>
          </a:prstGeom>
          <a:noFill/>
          <a:ln w="12700">
            <a:noFill/>
            <a:miter lim="800000"/>
            <a:headEnd/>
            <a:tailEnd/>
          </a:ln>
          <a:effectLst/>
        </p:spPr>
        <p:txBody>
          <a:bodyPr wrap="none" lIns="90488" tIns="44450" rIns="90488" bIns="44450">
            <a:spAutoFit/>
          </a:bodyPr>
          <a:lstStyle/>
          <a:p>
            <a:pPr algn="l">
              <a:spcBef>
                <a:spcPct val="20000"/>
              </a:spcBef>
            </a:pPr>
            <a:r>
              <a:rPr lang="en-US" sz="2400" dirty="0" smtClean="0">
                <a:effectLst>
                  <a:outerShdw blurRad="38100" dist="38100" dir="2700000" algn="tl">
                    <a:srgbClr val="000000"/>
                  </a:outerShdw>
                </a:effectLst>
                <a:latin typeface="Book Antiqua" pitchFamily="18" charset="0"/>
              </a:rPr>
              <a:t>24.87</a:t>
            </a:r>
            <a:endParaRPr lang="en-US" sz="2400" baseline="-25000" dirty="0">
              <a:effectLst>
                <a:outerShdw blurRad="38100" dist="38100" dir="2700000" algn="tl">
                  <a:srgbClr val="000000"/>
                </a:outerShdw>
              </a:effectLst>
              <a:latin typeface="Book Antiqua" pitchFamily="18" charset="0"/>
            </a:endParaRPr>
          </a:p>
        </p:txBody>
      </p:sp>
      <p:sp>
        <p:nvSpPr>
          <p:cNvPr id="10" name="Freeform 131"/>
          <p:cNvSpPr>
            <a:spLocks/>
          </p:cNvSpPr>
          <p:nvPr/>
        </p:nvSpPr>
        <p:spPr bwMode="auto">
          <a:xfrm>
            <a:off x="5819775" y="4791075"/>
            <a:ext cx="715963" cy="319088"/>
          </a:xfrm>
          <a:custGeom>
            <a:avLst/>
            <a:gdLst/>
            <a:ahLst/>
            <a:cxnLst>
              <a:cxn ang="0">
                <a:pos x="3" y="8"/>
              </a:cxn>
              <a:cxn ang="0">
                <a:pos x="2" y="24"/>
              </a:cxn>
              <a:cxn ang="0">
                <a:pos x="2" y="48"/>
              </a:cxn>
              <a:cxn ang="0">
                <a:pos x="2" y="78"/>
              </a:cxn>
              <a:cxn ang="0">
                <a:pos x="0" y="104"/>
              </a:cxn>
              <a:cxn ang="0">
                <a:pos x="0" y="128"/>
              </a:cxn>
              <a:cxn ang="0">
                <a:pos x="0" y="152"/>
              </a:cxn>
              <a:cxn ang="0">
                <a:pos x="0" y="176"/>
              </a:cxn>
              <a:cxn ang="0">
                <a:pos x="0" y="200"/>
              </a:cxn>
              <a:cxn ang="0">
                <a:pos x="451" y="201"/>
              </a:cxn>
              <a:cxn ang="0">
                <a:pos x="451" y="159"/>
              </a:cxn>
              <a:cxn ang="0">
                <a:pos x="436" y="154"/>
              </a:cxn>
              <a:cxn ang="0">
                <a:pos x="424" y="152"/>
              </a:cxn>
              <a:cxn ang="0">
                <a:pos x="396" y="144"/>
              </a:cxn>
              <a:cxn ang="0">
                <a:pos x="372" y="136"/>
              </a:cxn>
              <a:cxn ang="0">
                <a:pos x="348" y="132"/>
              </a:cxn>
              <a:cxn ang="0">
                <a:pos x="324" y="126"/>
              </a:cxn>
              <a:cxn ang="0">
                <a:pos x="302" y="118"/>
              </a:cxn>
              <a:cxn ang="0">
                <a:pos x="282" y="114"/>
              </a:cxn>
              <a:cxn ang="0">
                <a:pos x="260" y="104"/>
              </a:cxn>
              <a:cxn ang="0">
                <a:pos x="238" y="96"/>
              </a:cxn>
              <a:cxn ang="0">
                <a:pos x="212" y="90"/>
              </a:cxn>
              <a:cxn ang="0">
                <a:pos x="184" y="82"/>
              </a:cxn>
              <a:cxn ang="0">
                <a:pos x="166" y="72"/>
              </a:cxn>
              <a:cxn ang="0">
                <a:pos x="144" y="64"/>
              </a:cxn>
              <a:cxn ang="0">
                <a:pos x="123" y="59"/>
              </a:cxn>
              <a:cxn ang="0">
                <a:pos x="90" y="46"/>
              </a:cxn>
              <a:cxn ang="0">
                <a:pos x="68" y="36"/>
              </a:cxn>
              <a:cxn ang="0">
                <a:pos x="46" y="26"/>
              </a:cxn>
              <a:cxn ang="0">
                <a:pos x="24" y="17"/>
              </a:cxn>
              <a:cxn ang="0">
                <a:pos x="2" y="6"/>
              </a:cxn>
              <a:cxn ang="0">
                <a:pos x="2" y="0"/>
              </a:cxn>
            </a:cxnLst>
            <a:rect l="0" t="0" r="r" b="b"/>
            <a:pathLst>
              <a:path w="451" h="201">
                <a:moveTo>
                  <a:pt x="3" y="8"/>
                </a:moveTo>
                <a:lnTo>
                  <a:pt x="2" y="24"/>
                </a:lnTo>
                <a:lnTo>
                  <a:pt x="2" y="48"/>
                </a:lnTo>
                <a:lnTo>
                  <a:pt x="2" y="78"/>
                </a:lnTo>
                <a:lnTo>
                  <a:pt x="0" y="104"/>
                </a:lnTo>
                <a:lnTo>
                  <a:pt x="0" y="128"/>
                </a:lnTo>
                <a:lnTo>
                  <a:pt x="0" y="152"/>
                </a:lnTo>
                <a:lnTo>
                  <a:pt x="0" y="176"/>
                </a:lnTo>
                <a:lnTo>
                  <a:pt x="0" y="200"/>
                </a:lnTo>
                <a:lnTo>
                  <a:pt x="451" y="201"/>
                </a:lnTo>
                <a:lnTo>
                  <a:pt x="451" y="159"/>
                </a:lnTo>
                <a:lnTo>
                  <a:pt x="436" y="154"/>
                </a:lnTo>
                <a:lnTo>
                  <a:pt x="424" y="152"/>
                </a:lnTo>
                <a:lnTo>
                  <a:pt x="396" y="144"/>
                </a:lnTo>
                <a:lnTo>
                  <a:pt x="372" y="136"/>
                </a:lnTo>
                <a:lnTo>
                  <a:pt x="348" y="132"/>
                </a:lnTo>
                <a:lnTo>
                  <a:pt x="324" y="126"/>
                </a:lnTo>
                <a:lnTo>
                  <a:pt x="302" y="118"/>
                </a:lnTo>
                <a:lnTo>
                  <a:pt x="282" y="114"/>
                </a:lnTo>
                <a:lnTo>
                  <a:pt x="260" y="104"/>
                </a:lnTo>
                <a:lnTo>
                  <a:pt x="238" y="96"/>
                </a:lnTo>
                <a:lnTo>
                  <a:pt x="212" y="90"/>
                </a:lnTo>
                <a:lnTo>
                  <a:pt x="184" y="82"/>
                </a:lnTo>
                <a:lnTo>
                  <a:pt x="166" y="72"/>
                </a:lnTo>
                <a:lnTo>
                  <a:pt x="144" y="64"/>
                </a:lnTo>
                <a:lnTo>
                  <a:pt x="123" y="59"/>
                </a:lnTo>
                <a:lnTo>
                  <a:pt x="90" y="46"/>
                </a:lnTo>
                <a:lnTo>
                  <a:pt x="68" y="36"/>
                </a:lnTo>
                <a:lnTo>
                  <a:pt x="46" y="26"/>
                </a:lnTo>
                <a:lnTo>
                  <a:pt x="24" y="17"/>
                </a:lnTo>
                <a:lnTo>
                  <a:pt x="2" y="6"/>
                </a:lnTo>
                <a:lnTo>
                  <a:pt x="2" y="0"/>
                </a:lnTo>
              </a:path>
            </a:pathLst>
          </a:custGeom>
          <a:gradFill flip="none" rotWithShape="1">
            <a:gsLst>
              <a:gs pos="0">
                <a:srgbClr val="72AF2F">
                  <a:shade val="30000"/>
                  <a:satMod val="115000"/>
                </a:srgbClr>
              </a:gs>
              <a:gs pos="50000">
                <a:srgbClr val="72AF2F">
                  <a:shade val="67500"/>
                  <a:satMod val="115000"/>
                </a:srgbClr>
              </a:gs>
              <a:gs pos="100000">
                <a:srgbClr val="72AF2F">
                  <a:shade val="100000"/>
                  <a:satMod val="115000"/>
                </a:srgbClr>
              </a:gs>
            </a:gsLst>
            <a:lin ang="13500000" scaled="1"/>
            <a:tileRect/>
          </a:gradFill>
          <a:ln w="12700" cap="rnd" cmpd="sng">
            <a:noFill/>
            <a:prstDash val="solid"/>
            <a:round/>
            <a:headEnd type="none" w="med" len="med"/>
            <a:tailEnd type="none" w="med" len="med"/>
          </a:ln>
          <a:effectLst/>
        </p:spPr>
        <p:txBody>
          <a:bodyPr/>
          <a:lstStyle/>
          <a:p>
            <a:endParaRPr lang="en-US" dirty="0"/>
          </a:p>
        </p:txBody>
      </p:sp>
      <p:grpSp>
        <p:nvGrpSpPr>
          <p:cNvPr id="11" name="Group 116"/>
          <p:cNvGrpSpPr>
            <a:grpSpLocks/>
          </p:cNvGrpSpPr>
          <p:nvPr/>
        </p:nvGrpSpPr>
        <p:grpSpPr bwMode="auto">
          <a:xfrm>
            <a:off x="1892300" y="1976438"/>
            <a:ext cx="4719638" cy="2944812"/>
            <a:chOff x="1312" y="1785"/>
            <a:chExt cx="2973" cy="1855"/>
          </a:xfrm>
        </p:grpSpPr>
        <p:sp>
          <p:nvSpPr>
            <p:cNvPr id="12" name="Arc 117"/>
            <p:cNvSpPr>
              <a:spLocks/>
            </p:cNvSpPr>
            <p:nvPr/>
          </p:nvSpPr>
          <p:spPr bwMode="auto">
            <a:xfrm rot="6300000">
              <a:off x="2072" y="2155"/>
              <a:ext cx="956" cy="22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a:ln>
            <a:effectLst/>
          </p:spPr>
          <p:txBody>
            <a:bodyPr wrap="none" anchor="ctr"/>
            <a:lstStyle/>
            <a:p>
              <a:endParaRPr lang="en-US" dirty="0"/>
            </a:p>
          </p:txBody>
        </p:sp>
        <p:sp>
          <p:nvSpPr>
            <p:cNvPr id="13" name="Arc 118"/>
            <p:cNvSpPr>
              <a:spLocks/>
            </p:cNvSpPr>
            <p:nvPr/>
          </p:nvSpPr>
          <p:spPr bwMode="auto">
            <a:xfrm rot="16980000">
              <a:off x="1695" y="2911"/>
              <a:ext cx="790" cy="284"/>
            </a:xfrm>
            <a:custGeom>
              <a:avLst/>
              <a:gdLst>
                <a:gd name="G0" fmla="+- 19433 0 0"/>
                <a:gd name="G1" fmla="+- 0 0 0"/>
                <a:gd name="G2" fmla="+- 21600 0 0"/>
                <a:gd name="T0" fmla="*/ 19433 w 19433"/>
                <a:gd name="T1" fmla="*/ 21600 h 21600"/>
                <a:gd name="T2" fmla="*/ 0 w 19433"/>
                <a:gd name="T3" fmla="*/ 9430 h 21600"/>
                <a:gd name="T4" fmla="*/ 19433 w 19433"/>
                <a:gd name="T5" fmla="*/ 0 h 21600"/>
              </a:gdLst>
              <a:ahLst/>
              <a:cxnLst>
                <a:cxn ang="0">
                  <a:pos x="T0" y="T1"/>
                </a:cxn>
                <a:cxn ang="0">
                  <a:pos x="T2" y="T3"/>
                </a:cxn>
                <a:cxn ang="0">
                  <a:pos x="T4" y="T5"/>
                </a:cxn>
              </a:cxnLst>
              <a:rect l="0" t="0" r="r" b="b"/>
              <a:pathLst>
                <a:path w="19433" h="21600" fill="none" extrusionOk="0">
                  <a:moveTo>
                    <a:pt x="19433" y="21600"/>
                  </a:moveTo>
                  <a:cubicBezTo>
                    <a:pt x="11159" y="21600"/>
                    <a:pt x="3612" y="16873"/>
                    <a:pt x="0" y="9429"/>
                  </a:cubicBezTo>
                </a:path>
                <a:path w="19433" h="21600" stroke="0" extrusionOk="0">
                  <a:moveTo>
                    <a:pt x="19433" y="21600"/>
                  </a:moveTo>
                  <a:cubicBezTo>
                    <a:pt x="11159" y="21600"/>
                    <a:pt x="3612" y="16873"/>
                    <a:pt x="0" y="9429"/>
                  </a:cubicBezTo>
                  <a:lnTo>
                    <a:pt x="19433" y="0"/>
                  </a:lnTo>
                  <a:close/>
                </a:path>
              </a:pathLst>
            </a:custGeom>
            <a:noFill/>
            <a:ln w="12700" cap="rnd">
              <a:solidFill>
                <a:schemeClr val="tx1"/>
              </a:solidFill>
              <a:round/>
              <a:headEnd/>
              <a:tailEnd/>
            </a:ln>
            <a:effectLst/>
          </p:spPr>
          <p:txBody>
            <a:bodyPr wrap="none" anchor="ctr"/>
            <a:lstStyle/>
            <a:p>
              <a:endParaRPr lang="en-US" dirty="0"/>
            </a:p>
          </p:txBody>
        </p:sp>
        <p:sp>
          <p:nvSpPr>
            <p:cNvPr id="14" name="Arc 119"/>
            <p:cNvSpPr>
              <a:spLocks/>
            </p:cNvSpPr>
            <p:nvPr/>
          </p:nvSpPr>
          <p:spPr bwMode="auto">
            <a:xfrm rot="20700000">
              <a:off x="1312" y="3468"/>
              <a:ext cx="697" cy="164"/>
            </a:xfrm>
            <a:custGeom>
              <a:avLst/>
              <a:gdLst>
                <a:gd name="G0" fmla="+- 0 0 0"/>
                <a:gd name="G1" fmla="+- 0 0 0"/>
                <a:gd name="G2" fmla="+- 21600 0 0"/>
                <a:gd name="T0" fmla="*/ 20693 w 20693"/>
                <a:gd name="T1" fmla="*/ 6194 h 21576"/>
                <a:gd name="T2" fmla="*/ 1014 w 20693"/>
                <a:gd name="T3" fmla="*/ 21576 h 21576"/>
                <a:gd name="T4" fmla="*/ 0 w 20693"/>
                <a:gd name="T5" fmla="*/ 0 h 21576"/>
              </a:gdLst>
              <a:ahLst/>
              <a:cxnLst>
                <a:cxn ang="0">
                  <a:pos x="T0" y="T1"/>
                </a:cxn>
                <a:cxn ang="0">
                  <a:pos x="T2" y="T3"/>
                </a:cxn>
                <a:cxn ang="0">
                  <a:pos x="T4" y="T5"/>
                </a:cxn>
              </a:cxnLst>
              <a:rect l="0" t="0" r="r" b="b"/>
              <a:pathLst>
                <a:path w="20693" h="21576" fill="none" extrusionOk="0">
                  <a:moveTo>
                    <a:pt x="20692" y="6193"/>
                  </a:moveTo>
                  <a:cubicBezTo>
                    <a:pt x="18063" y="14978"/>
                    <a:pt x="10173" y="21145"/>
                    <a:pt x="1014" y="21576"/>
                  </a:cubicBezTo>
                </a:path>
                <a:path w="20693" h="21576" stroke="0" extrusionOk="0">
                  <a:moveTo>
                    <a:pt x="20692" y="6193"/>
                  </a:moveTo>
                  <a:cubicBezTo>
                    <a:pt x="18063" y="14978"/>
                    <a:pt x="10173" y="21145"/>
                    <a:pt x="1014" y="21576"/>
                  </a:cubicBezTo>
                  <a:lnTo>
                    <a:pt x="0" y="0"/>
                  </a:lnTo>
                  <a:close/>
                </a:path>
              </a:pathLst>
            </a:custGeom>
            <a:noFill/>
            <a:ln w="12700" cap="rnd">
              <a:solidFill>
                <a:schemeClr val="tx1"/>
              </a:solidFill>
              <a:round/>
              <a:headEnd/>
              <a:tailEnd/>
            </a:ln>
            <a:effectLst/>
          </p:spPr>
          <p:txBody>
            <a:bodyPr wrap="none" anchor="ctr"/>
            <a:lstStyle/>
            <a:p>
              <a:endParaRPr lang="en-US" dirty="0"/>
            </a:p>
          </p:txBody>
        </p:sp>
        <p:sp>
          <p:nvSpPr>
            <p:cNvPr id="15" name="Arc 120"/>
            <p:cNvSpPr>
              <a:spLocks/>
            </p:cNvSpPr>
            <p:nvPr/>
          </p:nvSpPr>
          <p:spPr bwMode="auto">
            <a:xfrm rot="816431">
              <a:off x="3561" y="3467"/>
              <a:ext cx="724" cy="173"/>
            </a:xfrm>
            <a:custGeom>
              <a:avLst/>
              <a:gdLst>
                <a:gd name="G0" fmla="+- 20765 0 0"/>
                <a:gd name="G1" fmla="+- 0 0 0"/>
                <a:gd name="G2" fmla="+- 21600 0 0"/>
                <a:gd name="T0" fmla="*/ 20314 w 20765"/>
                <a:gd name="T1" fmla="*/ 21595 h 21595"/>
                <a:gd name="T2" fmla="*/ 0 w 20765"/>
                <a:gd name="T3" fmla="*/ 5948 h 21595"/>
                <a:gd name="T4" fmla="*/ 20765 w 20765"/>
                <a:gd name="T5" fmla="*/ 0 h 21595"/>
              </a:gdLst>
              <a:ahLst/>
              <a:cxnLst>
                <a:cxn ang="0">
                  <a:pos x="T0" y="T1"/>
                </a:cxn>
                <a:cxn ang="0">
                  <a:pos x="T2" y="T3"/>
                </a:cxn>
                <a:cxn ang="0">
                  <a:pos x="T4" y="T5"/>
                </a:cxn>
              </a:cxnLst>
              <a:rect l="0" t="0" r="r" b="b"/>
              <a:pathLst>
                <a:path w="20765" h="21595" fill="none" extrusionOk="0">
                  <a:moveTo>
                    <a:pt x="20313" y="21595"/>
                  </a:moveTo>
                  <a:cubicBezTo>
                    <a:pt x="10844" y="21397"/>
                    <a:pt x="2608" y="15053"/>
                    <a:pt x="0" y="5947"/>
                  </a:cubicBezTo>
                </a:path>
                <a:path w="20765" h="21595" stroke="0" extrusionOk="0">
                  <a:moveTo>
                    <a:pt x="20313" y="21595"/>
                  </a:moveTo>
                  <a:cubicBezTo>
                    <a:pt x="10844" y="21397"/>
                    <a:pt x="2608" y="15053"/>
                    <a:pt x="0" y="5947"/>
                  </a:cubicBezTo>
                  <a:lnTo>
                    <a:pt x="20765" y="0"/>
                  </a:lnTo>
                  <a:close/>
                </a:path>
              </a:pathLst>
            </a:custGeom>
            <a:noFill/>
            <a:ln w="12700" cap="rnd">
              <a:solidFill>
                <a:schemeClr val="tx1"/>
              </a:solidFill>
              <a:round/>
              <a:headEnd/>
              <a:tailEnd/>
            </a:ln>
            <a:effectLst>
              <a:outerShdw dist="17961" dir="13500000" algn="ctr" rotWithShape="0">
                <a:srgbClr val="000000"/>
              </a:outerShdw>
            </a:effectLst>
          </p:spPr>
          <p:txBody>
            <a:bodyPr wrap="none" anchor="ctr"/>
            <a:lstStyle/>
            <a:p>
              <a:endParaRPr lang="en-US" dirty="0"/>
            </a:p>
          </p:txBody>
        </p:sp>
        <p:sp>
          <p:nvSpPr>
            <p:cNvPr id="16" name="Arc 121"/>
            <p:cNvSpPr>
              <a:spLocks/>
            </p:cNvSpPr>
            <p:nvPr/>
          </p:nvSpPr>
          <p:spPr bwMode="auto">
            <a:xfrm rot="15300000">
              <a:off x="2531" y="2151"/>
              <a:ext cx="957" cy="225"/>
            </a:xfrm>
            <a:custGeom>
              <a:avLst/>
              <a:gdLst>
                <a:gd name="G0" fmla="+- 0 0 0"/>
                <a:gd name="G1" fmla="+- 96 0 0"/>
                <a:gd name="G2" fmla="+- 21600 0 0"/>
                <a:gd name="T0" fmla="*/ 21600 w 21600"/>
                <a:gd name="T1" fmla="*/ 0 h 21696"/>
                <a:gd name="T2" fmla="*/ 0 w 21600"/>
                <a:gd name="T3" fmla="*/ 21696 h 21696"/>
                <a:gd name="T4" fmla="*/ 0 w 21600"/>
                <a:gd name="T5" fmla="*/ 96 h 21696"/>
              </a:gdLst>
              <a:ahLst/>
              <a:cxnLst>
                <a:cxn ang="0">
                  <a:pos x="T0" y="T1"/>
                </a:cxn>
                <a:cxn ang="0">
                  <a:pos x="T2" y="T3"/>
                </a:cxn>
                <a:cxn ang="0">
                  <a:pos x="T4" y="T5"/>
                </a:cxn>
              </a:cxnLst>
              <a:rect l="0" t="0" r="r" b="b"/>
              <a:pathLst>
                <a:path w="21600" h="21696" fill="none" extrusionOk="0">
                  <a:moveTo>
                    <a:pt x="21599" y="0"/>
                  </a:moveTo>
                  <a:cubicBezTo>
                    <a:pt x="21599" y="32"/>
                    <a:pt x="21600" y="64"/>
                    <a:pt x="21600" y="96"/>
                  </a:cubicBezTo>
                  <a:cubicBezTo>
                    <a:pt x="21600" y="12025"/>
                    <a:pt x="11929" y="21695"/>
                    <a:pt x="0" y="21696"/>
                  </a:cubicBezTo>
                </a:path>
                <a:path w="21600" h="21696" stroke="0" extrusionOk="0">
                  <a:moveTo>
                    <a:pt x="21599" y="0"/>
                  </a:moveTo>
                  <a:cubicBezTo>
                    <a:pt x="21599" y="32"/>
                    <a:pt x="21600" y="64"/>
                    <a:pt x="21600" y="96"/>
                  </a:cubicBezTo>
                  <a:cubicBezTo>
                    <a:pt x="21600" y="12025"/>
                    <a:pt x="11929" y="21695"/>
                    <a:pt x="0" y="21696"/>
                  </a:cubicBezTo>
                  <a:lnTo>
                    <a:pt x="0" y="96"/>
                  </a:lnTo>
                  <a:close/>
                </a:path>
              </a:pathLst>
            </a:custGeom>
            <a:noFill/>
            <a:ln w="12700" cap="rnd">
              <a:solidFill>
                <a:schemeClr val="tx1"/>
              </a:solidFill>
              <a:round/>
              <a:headEnd/>
              <a:tailEnd/>
            </a:ln>
            <a:effectLst/>
          </p:spPr>
          <p:txBody>
            <a:bodyPr wrap="none" anchor="ctr"/>
            <a:lstStyle/>
            <a:p>
              <a:endParaRPr lang="en-US" dirty="0"/>
            </a:p>
          </p:txBody>
        </p:sp>
        <p:sp>
          <p:nvSpPr>
            <p:cNvPr id="17" name="Arc 122"/>
            <p:cNvSpPr>
              <a:spLocks/>
            </p:cNvSpPr>
            <p:nvPr/>
          </p:nvSpPr>
          <p:spPr bwMode="auto">
            <a:xfrm rot="4587037">
              <a:off x="3070" y="2905"/>
              <a:ext cx="802" cy="284"/>
            </a:xfrm>
            <a:custGeom>
              <a:avLst/>
              <a:gdLst>
                <a:gd name="G0" fmla="+- 0 0 0"/>
                <a:gd name="G1" fmla="+- 0 0 0"/>
                <a:gd name="G2" fmla="+- 21600 0 0"/>
                <a:gd name="T0" fmla="*/ 19428 w 19428"/>
                <a:gd name="T1" fmla="*/ 9440 h 21600"/>
                <a:gd name="T2" fmla="*/ 0 w 19428"/>
                <a:gd name="T3" fmla="*/ 21600 h 21600"/>
                <a:gd name="T4" fmla="*/ 0 w 19428"/>
                <a:gd name="T5" fmla="*/ 0 h 21600"/>
              </a:gdLst>
              <a:ahLst/>
              <a:cxnLst>
                <a:cxn ang="0">
                  <a:pos x="T0" y="T1"/>
                </a:cxn>
                <a:cxn ang="0">
                  <a:pos x="T2" y="T3"/>
                </a:cxn>
                <a:cxn ang="0">
                  <a:pos x="T4" y="T5"/>
                </a:cxn>
              </a:cxnLst>
              <a:rect l="0" t="0" r="r" b="b"/>
              <a:pathLst>
                <a:path w="19428" h="21600" fill="none" extrusionOk="0">
                  <a:moveTo>
                    <a:pt x="19427" y="9439"/>
                  </a:moveTo>
                  <a:cubicBezTo>
                    <a:pt x="15813" y="16878"/>
                    <a:pt x="8269" y="21599"/>
                    <a:pt x="0" y="21600"/>
                  </a:cubicBezTo>
                </a:path>
                <a:path w="19428" h="21600" stroke="0" extrusionOk="0">
                  <a:moveTo>
                    <a:pt x="19427" y="9439"/>
                  </a:moveTo>
                  <a:cubicBezTo>
                    <a:pt x="15813" y="16878"/>
                    <a:pt x="8269" y="21599"/>
                    <a:pt x="0" y="21600"/>
                  </a:cubicBezTo>
                  <a:lnTo>
                    <a:pt x="0" y="0"/>
                  </a:lnTo>
                  <a:close/>
                </a:path>
              </a:pathLst>
            </a:custGeom>
            <a:noFill/>
            <a:ln w="12700" cap="rnd">
              <a:solidFill>
                <a:schemeClr val="tx1"/>
              </a:solidFill>
              <a:round/>
              <a:headEnd/>
              <a:tailEnd/>
            </a:ln>
            <a:effectLst/>
          </p:spPr>
          <p:txBody>
            <a:bodyPr wrap="none" anchor="ctr"/>
            <a:lstStyle/>
            <a:p>
              <a:endParaRPr lang="en-US" dirty="0"/>
            </a:p>
          </p:txBody>
        </p:sp>
      </p:grpSp>
      <p:sp>
        <p:nvSpPr>
          <p:cNvPr id="18" name="Line 115"/>
          <p:cNvSpPr>
            <a:spLocks noChangeShapeType="1"/>
          </p:cNvSpPr>
          <p:nvPr/>
        </p:nvSpPr>
        <p:spPr bwMode="auto">
          <a:xfrm>
            <a:off x="1758950" y="5108575"/>
            <a:ext cx="5002213" cy="0"/>
          </a:xfrm>
          <a:prstGeom prst="line">
            <a:avLst/>
          </a:prstGeom>
          <a:noFill/>
          <a:ln w="12700">
            <a:solidFill>
              <a:schemeClr val="tx1"/>
            </a:solidFill>
            <a:round/>
            <a:headEnd/>
            <a:tailEnd/>
          </a:ln>
          <a:effectLst>
            <a:outerShdw dist="17961" dir="2700000" algn="ctr" rotWithShape="0">
              <a:srgbClr val="000000"/>
            </a:outerShdw>
          </a:effectLst>
        </p:spPr>
        <p:txBody>
          <a:bodyPr wrap="none" anchor="ctr"/>
          <a:lstStyle/>
          <a:p>
            <a:endParaRPr lang="en-US" dirty="0"/>
          </a:p>
        </p:txBody>
      </p:sp>
      <p:sp>
        <p:nvSpPr>
          <p:cNvPr id="19" name="Rounded Rectangular Callout 18"/>
          <p:cNvSpPr/>
          <p:nvPr/>
        </p:nvSpPr>
        <p:spPr bwMode="auto">
          <a:xfrm>
            <a:off x="6095999" y="2000250"/>
            <a:ext cx="2352676" cy="1543050"/>
          </a:xfrm>
          <a:prstGeom prst="wedgeRoundRectCallout">
            <a:avLst>
              <a:gd name="adj1" fmla="val -49882"/>
              <a:gd name="adj2" fmla="val 137685"/>
              <a:gd name="adj3" fmla="val 16667"/>
            </a:avLst>
          </a:prstGeom>
          <a:solidFill>
            <a:schemeClr val="bg1"/>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457200" marR="0" indent="-45720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Book Antiqua" pitchFamily="18" charset="0"/>
              </a:rPr>
              <a:t>Probability of a</a:t>
            </a:r>
          </a:p>
          <a:p>
            <a:pPr marL="457200" marR="0" indent="-457200" algn="ctr" defTabSz="914400" rtl="0" eaLnBrk="0" fontAlgn="base" latinLnBrk="0" hangingPunct="0">
              <a:lnSpc>
                <a:spcPct val="100000"/>
              </a:lnSpc>
              <a:spcBef>
                <a:spcPct val="0"/>
              </a:spcBef>
              <a:spcAft>
                <a:spcPct val="0"/>
              </a:spcAft>
              <a:buClrTx/>
              <a:buSzTx/>
              <a:buFontTx/>
              <a:buNone/>
              <a:tabLst/>
            </a:pPr>
            <a:r>
              <a:rPr lang="en-US" dirty="0" smtClean="0">
                <a:latin typeface="Book Antiqua" pitchFamily="18" charset="0"/>
              </a:rPr>
              <a:t>stockout during</a:t>
            </a:r>
          </a:p>
          <a:p>
            <a:pPr marL="457200" marR="0" indent="-457200" algn="ctr" defTabSz="914400" rtl="0" eaLnBrk="0" fontAlgn="base" latinLnBrk="0" hangingPunct="0">
              <a:lnSpc>
                <a:spcPct val="100000"/>
              </a:lnSpc>
              <a:spcBef>
                <a:spcPct val="0"/>
              </a:spcBef>
              <a:spcAft>
                <a:spcPct val="0"/>
              </a:spcAft>
              <a:buClrTx/>
              <a:buSzTx/>
              <a:buFontTx/>
              <a:buNone/>
              <a:tabLst/>
            </a:pPr>
            <a:r>
              <a:rPr lang="en-US" dirty="0" smtClean="0">
                <a:latin typeface="Book Antiqua" pitchFamily="18" charset="0"/>
              </a:rPr>
              <a:t>r</a:t>
            </a:r>
            <a:r>
              <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Book Antiqua" pitchFamily="18" charset="0"/>
              </a:rPr>
              <a:t>eplenishment</a:t>
            </a:r>
          </a:p>
          <a:p>
            <a:pPr marL="457200" marR="0" indent="-457200" algn="ctr" defTabSz="914400" rtl="0" eaLnBrk="0" fontAlgn="base" latinLnBrk="0" hangingPunct="0">
              <a:lnSpc>
                <a:spcPct val="100000"/>
              </a:lnSpc>
              <a:spcBef>
                <a:spcPct val="0"/>
              </a:spcBef>
              <a:spcAft>
                <a:spcPct val="0"/>
              </a:spcAft>
              <a:buClrTx/>
              <a:buSzTx/>
              <a:buFontTx/>
              <a:buNone/>
              <a:tabLst/>
            </a:pPr>
            <a:r>
              <a:rPr lang="en-US" dirty="0" smtClean="0">
                <a:latin typeface="Book Antiqua" pitchFamily="18" charset="0"/>
              </a:rPr>
              <a:t>lead-time = .05</a:t>
            </a:r>
            <a:endPar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Book Antiqua" pitchFamily="18" charset="0"/>
            </a:endParaRPr>
          </a:p>
        </p:txBody>
      </p:sp>
      <p:sp>
        <p:nvSpPr>
          <p:cNvPr id="20" name="Rounded Rectangular Callout 19"/>
          <p:cNvSpPr/>
          <p:nvPr/>
        </p:nvSpPr>
        <p:spPr bwMode="auto">
          <a:xfrm>
            <a:off x="809624" y="1857375"/>
            <a:ext cx="2428876" cy="1543050"/>
          </a:xfrm>
          <a:prstGeom prst="wedgeRoundRectCallout">
            <a:avLst>
              <a:gd name="adj1" fmla="val 84531"/>
              <a:gd name="adj2" fmla="val 97562"/>
              <a:gd name="adj3" fmla="val 16667"/>
            </a:avLst>
          </a:prstGeom>
          <a:solidFill>
            <a:schemeClr val="bg1"/>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457200" marR="0" indent="-45720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Book Antiqua" pitchFamily="18" charset="0"/>
              </a:rPr>
              <a:t>Probability of </a:t>
            </a:r>
            <a:r>
              <a:rPr kumimoji="0" lang="en-US" sz="2200" b="0" i="0" u="sng" strike="noStrike" cap="none" normalizeH="0" baseline="0" dirty="0" smtClean="0">
                <a:ln>
                  <a:noFill/>
                </a:ln>
                <a:solidFill>
                  <a:schemeClr val="tx1"/>
                </a:solidFill>
                <a:effectLst>
                  <a:outerShdw blurRad="38100" dist="38100" dir="2700000" algn="tl">
                    <a:srgbClr val="000000">
                      <a:alpha val="43137"/>
                    </a:srgbClr>
                  </a:outerShdw>
                </a:effectLst>
                <a:latin typeface="Book Antiqua" pitchFamily="18" charset="0"/>
              </a:rPr>
              <a:t>no</a:t>
            </a:r>
          </a:p>
          <a:p>
            <a:pPr marL="457200" marR="0" indent="-457200" algn="ctr" defTabSz="914400" rtl="0" eaLnBrk="0" fontAlgn="base" latinLnBrk="0" hangingPunct="0">
              <a:lnSpc>
                <a:spcPct val="100000"/>
              </a:lnSpc>
              <a:spcBef>
                <a:spcPct val="0"/>
              </a:spcBef>
              <a:spcAft>
                <a:spcPct val="0"/>
              </a:spcAft>
              <a:buClrTx/>
              <a:buSzTx/>
              <a:buFontTx/>
              <a:buNone/>
              <a:tabLst/>
            </a:pPr>
            <a:r>
              <a:rPr lang="en-US" dirty="0" smtClean="0">
                <a:latin typeface="Book Antiqua" pitchFamily="18" charset="0"/>
              </a:rPr>
              <a:t>stockout during</a:t>
            </a:r>
          </a:p>
          <a:p>
            <a:pPr marL="457200" marR="0" indent="-457200" algn="ctr" defTabSz="914400" rtl="0" eaLnBrk="0" fontAlgn="base" latinLnBrk="0" hangingPunct="0">
              <a:lnSpc>
                <a:spcPct val="100000"/>
              </a:lnSpc>
              <a:spcBef>
                <a:spcPct val="0"/>
              </a:spcBef>
              <a:spcAft>
                <a:spcPct val="0"/>
              </a:spcAft>
              <a:buClrTx/>
              <a:buSzTx/>
              <a:buFontTx/>
              <a:buNone/>
              <a:tabLst/>
            </a:pPr>
            <a:r>
              <a:rPr lang="en-US" dirty="0" smtClean="0">
                <a:latin typeface="Book Antiqua" pitchFamily="18" charset="0"/>
              </a:rPr>
              <a:t>r</a:t>
            </a:r>
            <a:r>
              <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Book Antiqua" pitchFamily="18" charset="0"/>
              </a:rPr>
              <a:t>eplenishment</a:t>
            </a:r>
          </a:p>
          <a:p>
            <a:pPr marL="457200" marR="0" indent="-457200" algn="ctr" defTabSz="914400" rtl="0" eaLnBrk="0" fontAlgn="base" latinLnBrk="0" hangingPunct="0">
              <a:lnSpc>
                <a:spcPct val="100000"/>
              </a:lnSpc>
              <a:spcBef>
                <a:spcPct val="0"/>
              </a:spcBef>
              <a:spcAft>
                <a:spcPct val="0"/>
              </a:spcAft>
              <a:buClrTx/>
              <a:buSzTx/>
              <a:buFontTx/>
              <a:buNone/>
              <a:tabLst/>
            </a:pPr>
            <a:r>
              <a:rPr lang="en-US" dirty="0" smtClean="0">
                <a:latin typeface="Book Antiqua" pitchFamily="18" charset="0"/>
              </a:rPr>
              <a:t>lead-time = .95</a:t>
            </a:r>
            <a:endPar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Book Antiqua" pitchFamily="18" charset="0"/>
            </a:endParaRPr>
          </a:p>
        </p:txBody>
      </p:sp>
      <p:sp>
        <p:nvSpPr>
          <p:cNvPr id="21" name="Line 132"/>
          <p:cNvSpPr>
            <a:spLocks noChangeShapeType="1"/>
          </p:cNvSpPr>
          <p:nvPr/>
        </p:nvSpPr>
        <p:spPr bwMode="auto">
          <a:xfrm>
            <a:off x="5816600" y="4702175"/>
            <a:ext cx="0" cy="539750"/>
          </a:xfrm>
          <a:prstGeom prst="line">
            <a:avLst/>
          </a:prstGeom>
          <a:noFill/>
          <a:ln w="12700">
            <a:solidFill>
              <a:schemeClr val="tx1"/>
            </a:solidFill>
            <a:round/>
            <a:headEnd/>
            <a:tailEnd/>
          </a:ln>
          <a:effectLst>
            <a:outerShdw dist="17961" dir="2700000" algn="ctr" rotWithShape="0">
              <a:srgbClr val="000000"/>
            </a:outerShdw>
          </a:effectLst>
        </p:spPr>
        <p:txBody>
          <a:bodyPr wrap="none" anchor="ctr"/>
          <a:lstStyle/>
          <a:p>
            <a:endParaRPr lang="en-US" dirty="0"/>
          </a:p>
        </p:txBody>
      </p:sp>
      <p:sp>
        <p:nvSpPr>
          <p:cNvPr id="22" name="Rectangle 2"/>
          <p:cNvSpPr>
            <a:spLocks noGrp="1" noChangeArrowheads="1"/>
          </p:cNvSpPr>
          <p:nvPr>
            <p:ph type="title"/>
          </p:nvPr>
        </p:nvSpPr>
        <p:spPr>
          <a:xfrm>
            <a:off x="0" y="0"/>
            <a:ext cx="8893175" cy="885408"/>
          </a:xfrm>
          <a:noFill/>
          <a:ln/>
        </p:spPr>
        <p:txBody>
          <a:bodyPr/>
          <a:lstStyle/>
          <a:p>
            <a:pPr eaLnBrk="0" hangingPunct="0"/>
            <a:r>
              <a:rPr lang="en-US" kern="1200" dirty="0">
                <a:solidFill>
                  <a:srgbClr val="FF0000"/>
                </a:solidFill>
                <a:ea typeface="ＭＳ Ｐゴシック" charset="-128"/>
                <a:cs typeface="+mn-cs"/>
              </a:rPr>
              <a:t>Standard Normal Probability Distribution</a:t>
            </a:r>
          </a:p>
        </p:txBody>
      </p:sp>
    </p:spTree>
    <p:extLst>
      <p:ext uri="{BB962C8B-B14F-4D97-AF65-F5344CB8AC3E}">
        <p14:creationId xmlns:p14="http://schemas.microsoft.com/office/powerpoint/2010/main" val="1289590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slide(fromLeft)">
                                      <p:cBhvr>
                                        <p:cTn id="7" dur="500"/>
                                        <p:tgtEl>
                                          <p:spTgt spid="18"/>
                                        </p:tgtEl>
                                      </p:cBhvr>
                                    </p:animEffect>
                                  </p:childTnLst>
                                </p:cTn>
                              </p:par>
                            </p:childTnLst>
                          </p:cTn>
                        </p:par>
                        <p:par>
                          <p:cTn id="8" fill="hold">
                            <p:stCondLst>
                              <p:cond delay="1500"/>
                            </p:stCondLst>
                            <p:childTnLst>
                              <p:par>
                                <p:cTn id="9" presetID="1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Left)">
                                      <p:cBhvr>
                                        <p:cTn id="11" dur="500"/>
                                        <p:tgtEl>
                                          <p:spTgt spid="7"/>
                                        </p:tgtEl>
                                      </p:cBhvr>
                                    </p:animEffect>
                                  </p:childTnLst>
                                </p:cTn>
                              </p:par>
                            </p:childTnLst>
                          </p:cTn>
                        </p:par>
                        <p:par>
                          <p:cTn id="12" fill="hold">
                            <p:stCondLst>
                              <p:cond delay="2000"/>
                            </p:stCondLst>
                            <p:childTnLst>
                              <p:par>
                                <p:cTn id="13" presetID="12" presetClass="entr" presetSubtype="1"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par>
                          <p:cTn id="16" fill="hold">
                            <p:stCondLst>
                              <p:cond delay="3500"/>
                            </p:stCondLst>
                            <p:childTnLst>
                              <p:par>
                                <p:cTn id="17" presetID="1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lide(fromTop)">
                                      <p:cBhvr>
                                        <p:cTn id="19" dur="500"/>
                                        <p:tgtEl>
                                          <p:spTgt spid="6"/>
                                        </p:tgtEl>
                                      </p:cBhvr>
                                    </p:animEffect>
                                  </p:childTnLst>
                                </p:cTn>
                              </p:par>
                            </p:childTnLst>
                          </p:cTn>
                        </p:par>
                        <p:par>
                          <p:cTn id="20" fill="hold">
                            <p:stCondLst>
                              <p:cond delay="4000"/>
                            </p:stCondLst>
                            <p:childTnLst>
                              <p:par>
                                <p:cTn id="21" presetID="1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Bottom)">
                                      <p:cBhvr>
                                        <p:cTn id="23" dur="500"/>
                                        <p:tgtEl>
                                          <p:spTgt spid="4"/>
                                        </p:tgtEl>
                                      </p:cBhvr>
                                    </p:animEffect>
                                  </p:childTnLst>
                                </p:cTn>
                              </p:par>
                            </p:childTnLst>
                          </p:cTn>
                        </p:par>
                        <p:par>
                          <p:cTn id="24" fill="hold">
                            <p:stCondLst>
                              <p:cond delay="4500"/>
                            </p:stCondLst>
                            <p:childTnLst>
                              <p:par>
                                <p:cTn id="25" presetID="1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lide(fromBottom)">
                                      <p:cBhvr>
                                        <p:cTn id="27" dur="500"/>
                                        <p:tgtEl>
                                          <p:spTgt spid="11"/>
                                        </p:tgtEl>
                                      </p:cBhvr>
                                    </p:animEffect>
                                  </p:childTnLst>
                                </p:cTn>
                              </p:par>
                            </p:childTnLst>
                          </p:cTn>
                        </p:par>
                        <p:par>
                          <p:cTn id="28" fill="hold">
                            <p:stCondLst>
                              <p:cond delay="5000"/>
                            </p:stCondLst>
                            <p:childTnLst>
                              <p:par>
                                <p:cTn id="29" presetID="12" presetClass="entr" presetSubtype="1" fill="hold" grpId="0" nodeType="afterEffect">
                                  <p:stCondLst>
                                    <p:cond delay="1000"/>
                                  </p:stCondLst>
                                  <p:childTnLst>
                                    <p:set>
                                      <p:cBhvr>
                                        <p:cTn id="30" dur="1" fill="hold">
                                          <p:stCondLst>
                                            <p:cond delay="0"/>
                                          </p:stCondLst>
                                        </p:cTn>
                                        <p:tgtEl>
                                          <p:spTgt spid="21"/>
                                        </p:tgtEl>
                                        <p:attrNameLst>
                                          <p:attrName>style.visibility</p:attrName>
                                        </p:attrNameLst>
                                      </p:cBhvr>
                                      <p:to>
                                        <p:strVal val="visible"/>
                                      </p:to>
                                    </p:set>
                                    <p:animEffect transition="in" filter="slide(fromTop)">
                                      <p:cBhvr>
                                        <p:cTn id="31" dur="500"/>
                                        <p:tgtEl>
                                          <p:spTgt spid="21"/>
                                        </p:tgtEl>
                                      </p:cBhvr>
                                    </p:animEffect>
                                  </p:childTnLst>
                                </p:cTn>
                              </p:par>
                            </p:childTnLst>
                          </p:cTn>
                        </p:par>
                        <p:par>
                          <p:cTn id="32" fill="hold">
                            <p:stCondLst>
                              <p:cond delay="6500"/>
                            </p:stCondLst>
                            <p:childTnLst>
                              <p:par>
                                <p:cTn id="33" presetID="12"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lide(fromTop)">
                                      <p:cBhvr>
                                        <p:cTn id="35" dur="500"/>
                                        <p:tgtEl>
                                          <p:spTgt spid="9"/>
                                        </p:tgtEl>
                                      </p:cBhvr>
                                    </p:animEffect>
                                  </p:childTnLst>
                                </p:cTn>
                              </p:par>
                            </p:childTnLst>
                          </p:cTn>
                        </p:par>
                        <p:par>
                          <p:cTn id="36" fill="hold">
                            <p:stCondLst>
                              <p:cond delay="7000"/>
                            </p:stCondLst>
                            <p:childTnLst>
                              <p:par>
                                <p:cTn id="37" presetID="1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lide(fromLeft)">
                                      <p:cBhvr>
                                        <p:cTn id="39" dur="500"/>
                                        <p:tgtEl>
                                          <p:spTgt spid="10"/>
                                        </p:tgtEl>
                                      </p:cBhvr>
                                    </p:animEffect>
                                  </p:childTnLst>
                                </p:cTn>
                              </p:par>
                            </p:childTnLst>
                          </p:cTn>
                        </p:par>
                        <p:par>
                          <p:cTn id="40" fill="hold">
                            <p:stCondLst>
                              <p:cond delay="7500"/>
                            </p:stCondLst>
                            <p:childTnLst>
                              <p:par>
                                <p:cTn id="41" presetID="2" presetClass="entr" presetSubtype="4" fill="hold" grpId="0" nodeType="after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par>
                          <p:cTn id="45" fill="hold">
                            <p:stCondLst>
                              <p:cond delay="9000"/>
                            </p:stCondLst>
                            <p:childTnLst>
                              <p:par>
                                <p:cTn id="46" presetID="2" presetClass="entr" presetSubtype="4"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utoUpdateAnimBg="0"/>
      <p:bldP spid="7" grpId="0" autoUpdateAnimBg="0"/>
      <p:bldP spid="9" grpId="0" autoUpdateAnimBg="0"/>
      <p:bldP spid="10"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97" name="Rectangle 93"/>
          <p:cNvSpPr>
            <a:spLocks noChangeArrowheads="1"/>
          </p:cNvSpPr>
          <p:nvPr/>
        </p:nvSpPr>
        <p:spPr bwMode="auto">
          <a:xfrm>
            <a:off x="-34534" y="44624"/>
            <a:ext cx="9178534" cy="706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sz="3600" dirty="0">
                <a:solidFill>
                  <a:srgbClr val="FF0000"/>
                </a:solidFill>
                <a:latin typeface="Impact" pitchFamily="34" charset="0"/>
              </a:rPr>
              <a:t>Standard Normal Probability Distribution</a:t>
            </a:r>
          </a:p>
        </p:txBody>
      </p:sp>
      <p:sp>
        <p:nvSpPr>
          <p:cNvPr id="2" name="TextBox 1"/>
          <p:cNvSpPr txBox="1"/>
          <p:nvPr/>
        </p:nvSpPr>
        <p:spPr>
          <a:xfrm>
            <a:off x="14915" y="1052736"/>
            <a:ext cx="8786473" cy="5232202"/>
          </a:xfrm>
          <a:prstGeom prst="rect">
            <a:avLst/>
          </a:prstGeom>
          <a:noFill/>
        </p:spPr>
        <p:txBody>
          <a:bodyPr wrap="square" rtlCol="0">
            <a:spAutoFit/>
          </a:bodyPr>
          <a:lstStyle/>
          <a:p>
            <a:pPr>
              <a:lnSpc>
                <a:spcPct val="110000"/>
              </a:lnSpc>
              <a:spcAft>
                <a:spcPts val="1200"/>
              </a:spcAft>
            </a:pPr>
            <a:r>
              <a:rPr lang="en-US" sz="2400" dirty="0">
                <a:latin typeface="Book Antiqua" pitchFamily="18" charset="0"/>
              </a:rPr>
              <a:t>By raising the reorder point from 20 gallons to 25 gallons on hand, the probability of a </a:t>
            </a:r>
            <a:r>
              <a:rPr lang="en-US" sz="2400" dirty="0" smtClean="0">
                <a:latin typeface="Book Antiqua" pitchFamily="18" charset="0"/>
              </a:rPr>
              <a:t>stockout decreases from 0.20 </a:t>
            </a:r>
            <a:r>
              <a:rPr lang="en-US" sz="2400" dirty="0">
                <a:latin typeface="Book Antiqua" pitchFamily="18" charset="0"/>
              </a:rPr>
              <a:t>to .05.</a:t>
            </a:r>
          </a:p>
          <a:p>
            <a:pPr>
              <a:lnSpc>
                <a:spcPct val="110000"/>
              </a:lnSpc>
              <a:spcAft>
                <a:spcPts val="1200"/>
              </a:spcAft>
            </a:pPr>
            <a:r>
              <a:rPr lang="en-US" sz="2400" dirty="0" smtClean="0">
                <a:latin typeface="Book Antiqua" pitchFamily="18" charset="0"/>
              </a:rPr>
              <a:t>This </a:t>
            </a:r>
            <a:r>
              <a:rPr lang="en-US" sz="2400" dirty="0">
                <a:latin typeface="Book Antiqua" pitchFamily="18" charset="0"/>
              </a:rPr>
              <a:t>is a significant decrease in the chance </a:t>
            </a:r>
            <a:r>
              <a:rPr lang="en-US" sz="2400" dirty="0" smtClean="0">
                <a:latin typeface="Book Antiqua" pitchFamily="18" charset="0"/>
              </a:rPr>
              <a:t>of being out of stock </a:t>
            </a:r>
            <a:r>
              <a:rPr lang="en-US" sz="2400" dirty="0">
                <a:latin typeface="Book Antiqua" pitchFamily="18" charset="0"/>
              </a:rPr>
              <a:t>and unable to meet </a:t>
            </a:r>
            <a:r>
              <a:rPr lang="en-US" sz="2400" dirty="0" smtClean="0">
                <a:latin typeface="Book Antiqua" pitchFamily="18" charset="0"/>
              </a:rPr>
              <a:t>a customer’s </a:t>
            </a:r>
            <a:r>
              <a:rPr lang="en-US" sz="2400" dirty="0">
                <a:latin typeface="Book Antiqua" pitchFamily="18" charset="0"/>
              </a:rPr>
              <a:t>desire to make a purchase</a:t>
            </a:r>
            <a:r>
              <a:rPr lang="en-US" sz="2400" dirty="0" smtClean="0">
                <a:latin typeface="Book Antiqua" pitchFamily="18" charset="0"/>
              </a:rPr>
              <a:t>.</a:t>
            </a:r>
          </a:p>
          <a:p>
            <a:pPr>
              <a:lnSpc>
                <a:spcPct val="110000"/>
              </a:lnSpc>
              <a:spcAft>
                <a:spcPts val="1200"/>
              </a:spcAft>
            </a:pPr>
            <a:r>
              <a:rPr lang="en-US" sz="2400" dirty="0">
                <a:latin typeface="Book Antiqua" pitchFamily="18" charset="0"/>
              </a:rPr>
              <a:t>=NORM.DIST(20,15,6,1</a:t>
            </a:r>
            <a:r>
              <a:rPr lang="en-US" sz="2400" dirty="0" smtClean="0">
                <a:latin typeface="Book Antiqua" pitchFamily="18" charset="0"/>
              </a:rPr>
              <a:t>)</a:t>
            </a:r>
          </a:p>
          <a:p>
            <a:pPr>
              <a:lnSpc>
                <a:spcPct val="110000"/>
              </a:lnSpc>
              <a:spcAft>
                <a:spcPts val="1200"/>
              </a:spcAft>
            </a:pPr>
            <a:r>
              <a:rPr lang="en-US" sz="2400" dirty="0">
                <a:latin typeface="Book Antiqua" pitchFamily="18" charset="0"/>
              </a:rPr>
              <a:t>=</a:t>
            </a:r>
            <a:r>
              <a:rPr lang="en-US" sz="2400" dirty="0" smtClean="0">
                <a:latin typeface="Book Antiqua" pitchFamily="18" charset="0"/>
              </a:rPr>
              <a:t>0.797671619</a:t>
            </a:r>
          </a:p>
          <a:p>
            <a:pPr>
              <a:lnSpc>
                <a:spcPct val="110000"/>
              </a:lnSpc>
              <a:spcAft>
                <a:spcPts val="1200"/>
              </a:spcAft>
            </a:pPr>
            <a:r>
              <a:rPr lang="en-US" sz="2400" dirty="0" smtClean="0">
                <a:latin typeface="Book Antiqua" pitchFamily="18" charset="0"/>
              </a:rPr>
              <a:t>P(x≥20) =1-</a:t>
            </a:r>
            <a:r>
              <a:rPr lang="en-US" sz="2400" dirty="0">
                <a:latin typeface="Book Antiqua" pitchFamily="18" charset="0"/>
              </a:rPr>
              <a:t>0.797671619</a:t>
            </a:r>
          </a:p>
          <a:p>
            <a:pPr>
              <a:lnSpc>
                <a:spcPct val="110000"/>
              </a:lnSpc>
              <a:spcAft>
                <a:spcPts val="1200"/>
              </a:spcAft>
            </a:pPr>
            <a:r>
              <a:rPr lang="en-US" sz="2400" dirty="0" smtClean="0"/>
              <a:t>P(x</a:t>
            </a:r>
            <a:r>
              <a:rPr lang="en-US" sz="2400" dirty="0">
                <a:latin typeface="Book Antiqua" pitchFamily="18" charset="0"/>
              </a:rPr>
              <a:t> </a:t>
            </a:r>
            <a:r>
              <a:rPr lang="en-US" sz="2400" dirty="0" smtClean="0">
                <a:latin typeface="Book Antiqua" pitchFamily="18" charset="0"/>
              </a:rPr>
              <a:t>≥X1)=0.05</a:t>
            </a:r>
            <a:endParaRPr lang="en-US" sz="2400" dirty="0">
              <a:latin typeface="Book Antiqua" pitchFamily="18" charset="0"/>
            </a:endParaRPr>
          </a:p>
          <a:p>
            <a:pPr>
              <a:lnSpc>
                <a:spcPct val="110000"/>
              </a:lnSpc>
              <a:spcAft>
                <a:spcPts val="1200"/>
              </a:spcAft>
            </a:pPr>
            <a:r>
              <a:rPr lang="en-US" sz="2400" dirty="0" smtClean="0">
                <a:latin typeface="Book Antiqua" pitchFamily="18" charset="0"/>
              </a:rPr>
              <a:t>=NORM.INV(0.95,15,6)</a:t>
            </a:r>
          </a:p>
          <a:p>
            <a:pPr>
              <a:lnSpc>
                <a:spcPct val="110000"/>
              </a:lnSpc>
              <a:spcAft>
                <a:spcPts val="1200"/>
              </a:spcAft>
            </a:pPr>
            <a:r>
              <a:rPr lang="en-US" sz="2400" dirty="0" smtClean="0">
                <a:latin typeface="Book Antiqua" pitchFamily="18" charset="0"/>
              </a:rPr>
              <a:t>=</a:t>
            </a:r>
            <a:r>
              <a:rPr lang="en-US" sz="2400" dirty="0">
                <a:latin typeface="Book Antiqua" panose="02040602050305030304" pitchFamily="18" charset="0"/>
              </a:rPr>
              <a:t> 24.869122 </a:t>
            </a:r>
          </a:p>
        </p:txBody>
      </p:sp>
    </p:spTree>
    <p:extLst>
      <p:ext uri="{BB962C8B-B14F-4D97-AF65-F5344CB8AC3E}">
        <p14:creationId xmlns:p14="http://schemas.microsoft.com/office/powerpoint/2010/main" val="2478759240"/>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116632"/>
            <a:ext cx="9143999"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CCFF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sz="3600" dirty="0">
                <a:solidFill>
                  <a:srgbClr val="FF0000"/>
                </a:solidFill>
                <a:latin typeface="Impact" pitchFamily="34" charset="0"/>
              </a:rPr>
              <a:t>Using Excel to Compute Normal Probabilities</a:t>
            </a:r>
          </a:p>
        </p:txBody>
      </p:sp>
      <p:sp>
        <p:nvSpPr>
          <p:cNvPr id="7" name="AutoShape 3"/>
          <p:cNvSpPr>
            <a:spLocks noChangeAspect="1" noChangeArrowheads="1" noTextEdit="1"/>
          </p:cNvSpPr>
          <p:nvPr/>
        </p:nvSpPr>
        <p:spPr bwMode="auto">
          <a:xfrm>
            <a:off x="812119" y="1689100"/>
            <a:ext cx="7634287"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8" name="Group 7"/>
          <p:cNvGrpSpPr>
            <a:grpSpLocks/>
          </p:cNvGrpSpPr>
          <p:nvPr/>
        </p:nvGrpSpPr>
        <p:grpSpPr bwMode="auto">
          <a:xfrm>
            <a:off x="812119" y="1689100"/>
            <a:ext cx="7634287" cy="3030538"/>
            <a:chOff x="475" y="1064"/>
            <a:chExt cx="4809" cy="1909"/>
          </a:xfrm>
        </p:grpSpPr>
        <p:sp>
          <p:nvSpPr>
            <p:cNvPr id="97" name="Rectangle 5"/>
            <p:cNvSpPr>
              <a:spLocks noChangeArrowheads="1"/>
            </p:cNvSpPr>
            <p:nvPr/>
          </p:nvSpPr>
          <p:spPr bwMode="auto">
            <a:xfrm>
              <a:off x="475" y="1064"/>
              <a:ext cx="4809" cy="9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Rectangle 6"/>
            <p:cNvSpPr>
              <a:spLocks noChangeArrowheads="1"/>
            </p:cNvSpPr>
            <p:nvPr/>
          </p:nvSpPr>
          <p:spPr bwMode="auto">
            <a:xfrm>
              <a:off x="475" y="2019"/>
              <a:ext cx="4809" cy="9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 name="Rectangle 8"/>
          <p:cNvSpPr>
            <a:spLocks noChangeArrowheads="1"/>
          </p:cNvSpPr>
          <p:nvPr/>
        </p:nvSpPr>
        <p:spPr bwMode="auto">
          <a:xfrm>
            <a:off x="1272494" y="1698625"/>
            <a:ext cx="7173912" cy="3302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a:spLocks noChangeArrowheads="1"/>
          </p:cNvSpPr>
          <p:nvPr/>
        </p:nvSpPr>
        <p:spPr bwMode="auto">
          <a:xfrm>
            <a:off x="812119" y="2019300"/>
            <a:ext cx="460375" cy="719138"/>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a:spLocks noChangeArrowheads="1"/>
          </p:cNvSpPr>
          <p:nvPr/>
        </p:nvSpPr>
        <p:spPr bwMode="auto">
          <a:xfrm>
            <a:off x="1253444" y="2019300"/>
            <a:ext cx="7192962" cy="71913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3"/>
          <p:cNvSpPr>
            <a:spLocks noChangeArrowheads="1"/>
          </p:cNvSpPr>
          <p:nvPr/>
        </p:nvSpPr>
        <p:spPr bwMode="auto">
          <a:xfrm>
            <a:off x="812119" y="2719388"/>
            <a:ext cx="460375" cy="34925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14"/>
          <p:cNvSpPr>
            <a:spLocks noChangeArrowheads="1"/>
          </p:cNvSpPr>
          <p:nvPr/>
        </p:nvSpPr>
        <p:spPr bwMode="auto">
          <a:xfrm>
            <a:off x="1253444" y="2719388"/>
            <a:ext cx="3471862" cy="3492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5"/>
          <p:cNvSpPr>
            <a:spLocks noChangeArrowheads="1"/>
          </p:cNvSpPr>
          <p:nvPr/>
        </p:nvSpPr>
        <p:spPr bwMode="auto">
          <a:xfrm>
            <a:off x="4706256" y="2719388"/>
            <a:ext cx="3740150" cy="349250"/>
          </a:xfrm>
          <a:prstGeom prst="rect">
            <a:avLst/>
          </a:prstGeom>
          <a:solidFill>
            <a:srgbClr val="018B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7"/>
          <p:cNvSpPr>
            <a:spLocks noChangeArrowheads="1"/>
          </p:cNvSpPr>
          <p:nvPr/>
        </p:nvSpPr>
        <p:spPr bwMode="auto">
          <a:xfrm>
            <a:off x="812119" y="3049588"/>
            <a:ext cx="460375" cy="100965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8"/>
          <p:cNvSpPr>
            <a:spLocks noChangeArrowheads="1"/>
          </p:cNvSpPr>
          <p:nvPr/>
        </p:nvSpPr>
        <p:spPr bwMode="auto">
          <a:xfrm>
            <a:off x="1253444" y="3049588"/>
            <a:ext cx="7192962" cy="10096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20"/>
          <p:cNvSpPr>
            <a:spLocks noChangeArrowheads="1"/>
          </p:cNvSpPr>
          <p:nvPr/>
        </p:nvSpPr>
        <p:spPr bwMode="auto">
          <a:xfrm>
            <a:off x="812119" y="4040188"/>
            <a:ext cx="460375" cy="34925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1"/>
          <p:cNvSpPr>
            <a:spLocks noChangeArrowheads="1"/>
          </p:cNvSpPr>
          <p:nvPr/>
        </p:nvSpPr>
        <p:spPr bwMode="auto">
          <a:xfrm>
            <a:off x="1253444" y="4040188"/>
            <a:ext cx="3471862" cy="3492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22"/>
          <p:cNvSpPr>
            <a:spLocks noChangeArrowheads="1"/>
          </p:cNvSpPr>
          <p:nvPr/>
        </p:nvSpPr>
        <p:spPr bwMode="auto">
          <a:xfrm>
            <a:off x="4706256" y="4040188"/>
            <a:ext cx="3740150" cy="349250"/>
          </a:xfrm>
          <a:prstGeom prst="rect">
            <a:avLst/>
          </a:prstGeom>
          <a:solidFill>
            <a:srgbClr val="018B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24"/>
          <p:cNvSpPr>
            <a:spLocks noChangeArrowheads="1"/>
          </p:cNvSpPr>
          <p:nvPr/>
        </p:nvSpPr>
        <p:spPr bwMode="auto">
          <a:xfrm>
            <a:off x="812119" y="4370388"/>
            <a:ext cx="460375" cy="331788"/>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5"/>
          <p:cNvSpPr>
            <a:spLocks noChangeArrowheads="1"/>
          </p:cNvSpPr>
          <p:nvPr/>
        </p:nvSpPr>
        <p:spPr bwMode="auto">
          <a:xfrm>
            <a:off x="1253444" y="4370388"/>
            <a:ext cx="7192962" cy="3492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Rectangle 27"/>
          <p:cNvSpPr>
            <a:spLocks noChangeArrowheads="1"/>
          </p:cNvSpPr>
          <p:nvPr/>
        </p:nvSpPr>
        <p:spPr bwMode="auto">
          <a:xfrm>
            <a:off x="2902856" y="1708150"/>
            <a:ext cx="287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Rectangle 28"/>
          <p:cNvSpPr>
            <a:spLocks noChangeArrowheads="1"/>
          </p:cNvSpPr>
          <p:nvPr/>
        </p:nvSpPr>
        <p:spPr bwMode="auto">
          <a:xfrm>
            <a:off x="6490606" y="1708150"/>
            <a:ext cx="287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9"/>
          <p:cNvSpPr>
            <a:spLocks noChangeArrowheads="1"/>
          </p:cNvSpPr>
          <p:nvPr/>
        </p:nvSpPr>
        <p:spPr bwMode="auto">
          <a:xfrm>
            <a:off x="985156" y="20780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30"/>
          <p:cNvSpPr>
            <a:spLocks noChangeArrowheads="1"/>
          </p:cNvSpPr>
          <p:nvPr/>
        </p:nvSpPr>
        <p:spPr bwMode="auto">
          <a:xfrm>
            <a:off x="985156" y="24082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31"/>
          <p:cNvSpPr>
            <a:spLocks noChangeArrowheads="1"/>
          </p:cNvSpPr>
          <p:nvPr/>
        </p:nvSpPr>
        <p:spPr bwMode="auto">
          <a:xfrm>
            <a:off x="1310594" y="2408238"/>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Rectangle 32"/>
          <p:cNvSpPr>
            <a:spLocks noChangeArrowheads="1"/>
          </p:cNvSpPr>
          <p:nvPr/>
        </p:nvSpPr>
        <p:spPr bwMode="auto">
          <a:xfrm>
            <a:off x="4763406" y="2408238"/>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33"/>
          <p:cNvSpPr>
            <a:spLocks noChangeArrowheads="1"/>
          </p:cNvSpPr>
          <p:nvPr/>
        </p:nvSpPr>
        <p:spPr bwMode="auto">
          <a:xfrm>
            <a:off x="985156" y="27384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34"/>
          <p:cNvSpPr>
            <a:spLocks noChangeArrowheads="1"/>
          </p:cNvSpPr>
          <p:nvPr/>
        </p:nvSpPr>
        <p:spPr bwMode="auto">
          <a:xfrm>
            <a:off x="3281589" y="2723924"/>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35"/>
          <p:cNvSpPr>
            <a:spLocks noChangeArrowheads="1"/>
          </p:cNvSpPr>
          <p:nvPr/>
        </p:nvSpPr>
        <p:spPr bwMode="auto">
          <a:xfrm>
            <a:off x="3722914" y="2723924"/>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Rectangle 36"/>
          <p:cNvSpPr>
            <a:spLocks noChangeArrowheads="1"/>
          </p:cNvSpPr>
          <p:nvPr/>
        </p:nvSpPr>
        <p:spPr bwMode="auto">
          <a:xfrm>
            <a:off x="3799114" y="2723924"/>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FFFFFF"/>
                </a:solidFill>
                <a:effectLst/>
                <a:latin typeface="Arial" pitchFamily="34" charset="0"/>
                <a:cs typeface="Arial" pitchFamily="34" charset="0"/>
              </a:rPr>
              <a:t>x</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Rectangle 37"/>
          <p:cNvSpPr>
            <a:spLocks noChangeArrowheads="1"/>
          </p:cNvSpPr>
          <p:nvPr/>
        </p:nvSpPr>
        <p:spPr bwMode="auto">
          <a:xfrm>
            <a:off x="3972152" y="2723924"/>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Rectangle 38"/>
          <p:cNvSpPr>
            <a:spLocks noChangeArrowheads="1"/>
          </p:cNvSpPr>
          <p:nvPr/>
        </p:nvSpPr>
        <p:spPr bwMode="auto">
          <a:xfrm>
            <a:off x="4048352" y="2723924"/>
            <a:ext cx="26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&gt;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Rectangle 39"/>
          <p:cNvSpPr>
            <a:spLocks noChangeArrowheads="1"/>
          </p:cNvSpPr>
          <p:nvPr/>
        </p:nvSpPr>
        <p:spPr bwMode="auto">
          <a:xfrm>
            <a:off x="4048352" y="2995386"/>
            <a:ext cx="1539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Rectangle 40"/>
          <p:cNvSpPr>
            <a:spLocks noChangeArrowheads="1"/>
          </p:cNvSpPr>
          <p:nvPr/>
        </p:nvSpPr>
        <p:spPr bwMode="auto">
          <a:xfrm>
            <a:off x="4202339" y="2723924"/>
            <a:ext cx="53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20)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41"/>
          <p:cNvSpPr>
            <a:spLocks noChangeArrowheads="1"/>
          </p:cNvSpPr>
          <p:nvPr/>
        </p:nvSpPr>
        <p:spPr bwMode="auto">
          <a:xfrm>
            <a:off x="4763406" y="2738438"/>
            <a:ext cx="3053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=1-NORM.DIST(20,15,6,1)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42"/>
          <p:cNvSpPr>
            <a:spLocks noChangeArrowheads="1"/>
          </p:cNvSpPr>
          <p:nvPr/>
        </p:nvSpPr>
        <p:spPr bwMode="auto">
          <a:xfrm>
            <a:off x="985156" y="30686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43"/>
          <p:cNvSpPr>
            <a:spLocks noChangeArrowheads="1"/>
          </p:cNvSpPr>
          <p:nvPr/>
        </p:nvSpPr>
        <p:spPr bwMode="auto">
          <a:xfrm>
            <a:off x="1310594" y="3068638"/>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Rectangle 44"/>
          <p:cNvSpPr>
            <a:spLocks noChangeArrowheads="1"/>
          </p:cNvSpPr>
          <p:nvPr/>
        </p:nvSpPr>
        <p:spPr bwMode="auto">
          <a:xfrm>
            <a:off x="4763406" y="3068638"/>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45"/>
          <p:cNvSpPr>
            <a:spLocks noChangeArrowheads="1"/>
          </p:cNvSpPr>
          <p:nvPr/>
        </p:nvSpPr>
        <p:spPr bwMode="auto">
          <a:xfrm>
            <a:off x="985156" y="33988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 name="Rectangle 46"/>
          <p:cNvSpPr>
            <a:spLocks noChangeArrowheads="1"/>
          </p:cNvSpPr>
          <p:nvPr/>
        </p:nvSpPr>
        <p:spPr bwMode="auto">
          <a:xfrm>
            <a:off x="985156" y="37290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Rectangle 47"/>
          <p:cNvSpPr>
            <a:spLocks noChangeArrowheads="1"/>
          </p:cNvSpPr>
          <p:nvPr/>
        </p:nvSpPr>
        <p:spPr bwMode="auto">
          <a:xfrm>
            <a:off x="1310594" y="3729038"/>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 name="Rectangle 48"/>
          <p:cNvSpPr>
            <a:spLocks noChangeArrowheads="1"/>
          </p:cNvSpPr>
          <p:nvPr/>
        </p:nvSpPr>
        <p:spPr bwMode="auto">
          <a:xfrm>
            <a:off x="4763406" y="3729038"/>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0" name="Rectangle 49"/>
          <p:cNvSpPr>
            <a:spLocks noChangeArrowheads="1"/>
          </p:cNvSpPr>
          <p:nvPr/>
        </p:nvSpPr>
        <p:spPr bwMode="auto">
          <a:xfrm>
            <a:off x="985156" y="40592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Rectangle 50"/>
          <p:cNvSpPr>
            <a:spLocks noChangeArrowheads="1"/>
          </p:cNvSpPr>
          <p:nvPr/>
        </p:nvSpPr>
        <p:spPr bwMode="auto">
          <a:xfrm>
            <a:off x="1458233" y="40592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FFFFFF"/>
                </a:solidFill>
                <a:effectLst/>
                <a:latin typeface="Arial" pitchFamily="34" charset="0"/>
                <a:cs typeface="Arial" pitchFamily="34" charset="0"/>
              </a:rPr>
              <a:t>x</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Rectangle 51"/>
          <p:cNvSpPr>
            <a:spLocks noChangeArrowheads="1"/>
          </p:cNvSpPr>
          <p:nvPr/>
        </p:nvSpPr>
        <p:spPr bwMode="auto">
          <a:xfrm>
            <a:off x="1616757" y="4059238"/>
            <a:ext cx="312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value with .05 in upper tail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Rectangle 53"/>
          <p:cNvSpPr>
            <a:spLocks noChangeArrowheads="1"/>
          </p:cNvSpPr>
          <p:nvPr/>
        </p:nvSpPr>
        <p:spPr bwMode="auto">
          <a:xfrm>
            <a:off x="985156" y="43894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5" name="Rectangle 54"/>
          <p:cNvSpPr>
            <a:spLocks noChangeArrowheads="1"/>
          </p:cNvSpPr>
          <p:nvPr/>
        </p:nvSpPr>
        <p:spPr bwMode="auto">
          <a:xfrm>
            <a:off x="1310594" y="4389438"/>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6" name="Rectangle 55"/>
          <p:cNvSpPr>
            <a:spLocks noChangeArrowheads="1"/>
          </p:cNvSpPr>
          <p:nvPr/>
        </p:nvSpPr>
        <p:spPr bwMode="auto">
          <a:xfrm>
            <a:off x="4763406" y="4389438"/>
            <a:ext cx="192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7" name="Rectangle 56"/>
          <p:cNvSpPr>
            <a:spLocks noChangeArrowheads="1"/>
          </p:cNvSpPr>
          <p:nvPr/>
        </p:nvSpPr>
        <p:spPr bwMode="auto">
          <a:xfrm>
            <a:off x="2807606" y="2078038"/>
            <a:ext cx="421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Probabilities:  Normal Distribution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8" name="Rectangle 57"/>
          <p:cNvSpPr>
            <a:spLocks noChangeArrowheads="1"/>
          </p:cNvSpPr>
          <p:nvPr/>
        </p:nvSpPr>
        <p:spPr bwMode="auto">
          <a:xfrm>
            <a:off x="2537731" y="3398838"/>
            <a:ext cx="1189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 Finding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 name="Rectangle 58"/>
          <p:cNvSpPr>
            <a:spLocks noChangeArrowheads="1"/>
          </p:cNvSpPr>
          <p:nvPr/>
        </p:nvSpPr>
        <p:spPr bwMode="auto">
          <a:xfrm>
            <a:off x="3612469" y="3398838"/>
            <a:ext cx="249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FFFFFF"/>
                </a:solidFill>
                <a:effectLst/>
                <a:latin typeface="Arial" pitchFamily="34" charset="0"/>
                <a:cs typeface="Arial" pitchFamily="34" charset="0"/>
              </a:rPr>
              <a:t>x</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0" name="Rectangle 59"/>
          <p:cNvSpPr>
            <a:spLocks noChangeArrowheads="1"/>
          </p:cNvSpPr>
          <p:nvPr/>
        </p:nvSpPr>
        <p:spPr bwMode="auto">
          <a:xfrm>
            <a:off x="3785506" y="3398838"/>
            <a:ext cx="3490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 Values, Given Probabilities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 name="Rectangle 60"/>
          <p:cNvSpPr>
            <a:spLocks noChangeArrowheads="1"/>
          </p:cNvSpPr>
          <p:nvPr/>
        </p:nvSpPr>
        <p:spPr bwMode="auto">
          <a:xfrm>
            <a:off x="812119" y="1689100"/>
            <a:ext cx="19050"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Rectangle 61"/>
          <p:cNvSpPr>
            <a:spLocks noChangeArrowheads="1"/>
          </p:cNvSpPr>
          <p:nvPr/>
        </p:nvSpPr>
        <p:spPr bwMode="auto">
          <a:xfrm>
            <a:off x="1253444" y="1689100"/>
            <a:ext cx="19050"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62"/>
          <p:cNvSpPr>
            <a:spLocks noChangeArrowheads="1"/>
          </p:cNvSpPr>
          <p:nvPr/>
        </p:nvSpPr>
        <p:spPr bwMode="auto">
          <a:xfrm>
            <a:off x="4706256" y="1689100"/>
            <a:ext cx="19050"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Line 64"/>
          <p:cNvSpPr>
            <a:spLocks noChangeShapeType="1"/>
          </p:cNvSpPr>
          <p:nvPr/>
        </p:nvSpPr>
        <p:spPr bwMode="auto">
          <a:xfrm>
            <a:off x="4706256" y="1708150"/>
            <a:ext cx="0" cy="33020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6" name="Rectangle 65"/>
          <p:cNvSpPr>
            <a:spLocks noChangeArrowheads="1"/>
          </p:cNvSpPr>
          <p:nvPr/>
        </p:nvSpPr>
        <p:spPr bwMode="auto">
          <a:xfrm>
            <a:off x="4706256" y="1708150"/>
            <a:ext cx="19050" cy="330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Line 66"/>
          <p:cNvSpPr>
            <a:spLocks noChangeShapeType="1"/>
          </p:cNvSpPr>
          <p:nvPr/>
        </p:nvSpPr>
        <p:spPr bwMode="auto">
          <a:xfrm>
            <a:off x="4706256" y="2408238"/>
            <a:ext cx="0" cy="99060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8" name="Rectangle 67"/>
          <p:cNvSpPr>
            <a:spLocks noChangeArrowheads="1"/>
          </p:cNvSpPr>
          <p:nvPr/>
        </p:nvSpPr>
        <p:spPr bwMode="auto">
          <a:xfrm>
            <a:off x="4706256" y="2408238"/>
            <a:ext cx="19050" cy="990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Line 68"/>
          <p:cNvSpPr>
            <a:spLocks noChangeShapeType="1"/>
          </p:cNvSpPr>
          <p:nvPr/>
        </p:nvSpPr>
        <p:spPr bwMode="auto">
          <a:xfrm>
            <a:off x="812119" y="1689100"/>
            <a:ext cx="1587" cy="303053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69"/>
          <p:cNvSpPr>
            <a:spLocks noChangeArrowheads="1"/>
          </p:cNvSpPr>
          <p:nvPr/>
        </p:nvSpPr>
        <p:spPr bwMode="auto">
          <a:xfrm>
            <a:off x="812119" y="1674586"/>
            <a:ext cx="19050" cy="3049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71"/>
          <p:cNvSpPr>
            <a:spLocks noChangeArrowheads="1"/>
          </p:cNvSpPr>
          <p:nvPr/>
        </p:nvSpPr>
        <p:spPr bwMode="auto">
          <a:xfrm>
            <a:off x="1253444" y="1693636"/>
            <a:ext cx="19050" cy="3030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Rectangle 73"/>
          <p:cNvSpPr>
            <a:spLocks noChangeArrowheads="1"/>
          </p:cNvSpPr>
          <p:nvPr/>
        </p:nvSpPr>
        <p:spPr bwMode="auto">
          <a:xfrm>
            <a:off x="4706256" y="3714524"/>
            <a:ext cx="19050" cy="1009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Line 76"/>
          <p:cNvSpPr>
            <a:spLocks noChangeShapeType="1"/>
          </p:cNvSpPr>
          <p:nvPr/>
        </p:nvSpPr>
        <p:spPr bwMode="auto">
          <a:xfrm>
            <a:off x="831169" y="1689100"/>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8" name="Rectangle 77"/>
          <p:cNvSpPr>
            <a:spLocks noChangeArrowheads="1"/>
          </p:cNvSpPr>
          <p:nvPr/>
        </p:nvSpPr>
        <p:spPr bwMode="auto">
          <a:xfrm>
            <a:off x="831169" y="1689100"/>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Line 78"/>
          <p:cNvSpPr>
            <a:spLocks noChangeShapeType="1"/>
          </p:cNvSpPr>
          <p:nvPr/>
        </p:nvSpPr>
        <p:spPr bwMode="auto">
          <a:xfrm>
            <a:off x="831169" y="2019300"/>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Rectangle 79"/>
          <p:cNvSpPr>
            <a:spLocks noChangeArrowheads="1"/>
          </p:cNvSpPr>
          <p:nvPr/>
        </p:nvSpPr>
        <p:spPr bwMode="auto">
          <a:xfrm>
            <a:off x="831169" y="2019300"/>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80"/>
          <p:cNvSpPr>
            <a:spLocks noChangeShapeType="1"/>
          </p:cNvSpPr>
          <p:nvPr/>
        </p:nvSpPr>
        <p:spPr bwMode="auto">
          <a:xfrm>
            <a:off x="831169" y="2389188"/>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81"/>
          <p:cNvSpPr>
            <a:spLocks noChangeArrowheads="1"/>
          </p:cNvSpPr>
          <p:nvPr/>
        </p:nvSpPr>
        <p:spPr bwMode="auto">
          <a:xfrm>
            <a:off x="831169" y="2389188"/>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2"/>
          <p:cNvSpPr>
            <a:spLocks noChangeShapeType="1"/>
          </p:cNvSpPr>
          <p:nvPr/>
        </p:nvSpPr>
        <p:spPr bwMode="auto">
          <a:xfrm>
            <a:off x="831169" y="2719388"/>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83"/>
          <p:cNvSpPr>
            <a:spLocks noChangeArrowheads="1"/>
          </p:cNvSpPr>
          <p:nvPr/>
        </p:nvSpPr>
        <p:spPr bwMode="auto">
          <a:xfrm>
            <a:off x="831169" y="2719388"/>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4"/>
          <p:cNvSpPr>
            <a:spLocks noChangeShapeType="1"/>
          </p:cNvSpPr>
          <p:nvPr/>
        </p:nvSpPr>
        <p:spPr bwMode="auto">
          <a:xfrm>
            <a:off x="831169" y="3049588"/>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85"/>
          <p:cNvSpPr>
            <a:spLocks noChangeArrowheads="1"/>
          </p:cNvSpPr>
          <p:nvPr/>
        </p:nvSpPr>
        <p:spPr bwMode="auto">
          <a:xfrm>
            <a:off x="831169" y="3049588"/>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6"/>
          <p:cNvSpPr>
            <a:spLocks noChangeShapeType="1"/>
          </p:cNvSpPr>
          <p:nvPr/>
        </p:nvSpPr>
        <p:spPr bwMode="auto">
          <a:xfrm>
            <a:off x="831169" y="3379788"/>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87"/>
          <p:cNvSpPr>
            <a:spLocks noChangeArrowheads="1"/>
          </p:cNvSpPr>
          <p:nvPr/>
        </p:nvSpPr>
        <p:spPr bwMode="auto">
          <a:xfrm>
            <a:off x="831169" y="3379788"/>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88"/>
          <p:cNvSpPr>
            <a:spLocks noChangeShapeType="1"/>
          </p:cNvSpPr>
          <p:nvPr/>
        </p:nvSpPr>
        <p:spPr bwMode="auto">
          <a:xfrm>
            <a:off x="831169" y="3709988"/>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0" name="Rectangle 89"/>
          <p:cNvSpPr>
            <a:spLocks noChangeArrowheads="1"/>
          </p:cNvSpPr>
          <p:nvPr/>
        </p:nvSpPr>
        <p:spPr bwMode="auto">
          <a:xfrm>
            <a:off x="831169" y="3709988"/>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Line 90"/>
          <p:cNvSpPr>
            <a:spLocks noChangeShapeType="1"/>
          </p:cNvSpPr>
          <p:nvPr/>
        </p:nvSpPr>
        <p:spPr bwMode="auto">
          <a:xfrm>
            <a:off x="831169" y="4040188"/>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Rectangle 91"/>
          <p:cNvSpPr>
            <a:spLocks noChangeArrowheads="1"/>
          </p:cNvSpPr>
          <p:nvPr/>
        </p:nvSpPr>
        <p:spPr bwMode="auto">
          <a:xfrm>
            <a:off x="831169" y="4040188"/>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Line 92"/>
          <p:cNvSpPr>
            <a:spLocks noChangeShapeType="1"/>
          </p:cNvSpPr>
          <p:nvPr/>
        </p:nvSpPr>
        <p:spPr bwMode="auto">
          <a:xfrm>
            <a:off x="831169" y="4370388"/>
            <a:ext cx="76152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93"/>
          <p:cNvSpPr>
            <a:spLocks noChangeArrowheads="1"/>
          </p:cNvSpPr>
          <p:nvPr/>
        </p:nvSpPr>
        <p:spPr bwMode="auto">
          <a:xfrm>
            <a:off x="831169" y="4370388"/>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Rectangle 95"/>
          <p:cNvSpPr>
            <a:spLocks noChangeArrowheads="1"/>
          </p:cNvSpPr>
          <p:nvPr/>
        </p:nvSpPr>
        <p:spPr bwMode="auto">
          <a:xfrm>
            <a:off x="831169" y="4700588"/>
            <a:ext cx="76342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Rectangle 98"/>
          <p:cNvSpPr>
            <a:spLocks noChangeArrowheads="1"/>
          </p:cNvSpPr>
          <p:nvPr/>
        </p:nvSpPr>
        <p:spPr bwMode="auto">
          <a:xfrm>
            <a:off x="8453895" y="1680369"/>
            <a:ext cx="19050" cy="3049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Right Triangle 99"/>
          <p:cNvSpPr/>
          <p:nvPr/>
        </p:nvSpPr>
        <p:spPr bwMode="auto">
          <a:xfrm flipH="1">
            <a:off x="918594" y="1758949"/>
            <a:ext cx="318634" cy="246742"/>
          </a:xfrm>
          <a:prstGeom prst="rtTriangle">
            <a:avLst/>
          </a:prstGeom>
          <a:solidFill>
            <a:srgbClr val="68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MS Reference Serif" pitchFamily="18" charset="0"/>
            </a:endParaRPr>
          </a:p>
        </p:txBody>
      </p:sp>
      <p:sp>
        <p:nvSpPr>
          <p:cNvPr id="95" name="Rectangle 94"/>
          <p:cNvSpPr>
            <a:spLocks noChangeArrowheads="1"/>
          </p:cNvSpPr>
          <p:nvPr/>
        </p:nvSpPr>
        <p:spPr bwMode="auto">
          <a:xfrm>
            <a:off x="4775724" y="3084823"/>
            <a:ext cx="932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solidFill>
                  <a:srgbClr val="FFFFFF"/>
                </a:solidFill>
                <a:effectLst/>
                <a:latin typeface="Arial" pitchFamily="34" charset="0"/>
                <a:cs typeface="Arial" pitchFamily="34" charset="0"/>
              </a:rPr>
              <a:t>=0.2023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 name="Rectangle 101"/>
          <p:cNvSpPr>
            <a:spLocks noChangeArrowheads="1"/>
          </p:cNvSpPr>
          <p:nvPr/>
        </p:nvSpPr>
        <p:spPr bwMode="auto">
          <a:xfrm>
            <a:off x="4760913" y="4062413"/>
            <a:ext cx="266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=NORM.INV(0.95,15,6)</a:t>
            </a:r>
            <a:endParaRPr lang="en-US" sz="1800" dirty="0">
              <a:effectLst/>
              <a:latin typeface="Arial" pitchFamily="34" charset="0"/>
              <a:cs typeface="Arial" pitchFamily="34" charset="0"/>
            </a:endParaRPr>
          </a:p>
        </p:txBody>
      </p:sp>
      <p:sp>
        <p:nvSpPr>
          <p:cNvPr id="106" name="Rectangle 105"/>
          <p:cNvSpPr>
            <a:spLocks noChangeArrowheads="1"/>
          </p:cNvSpPr>
          <p:nvPr/>
        </p:nvSpPr>
        <p:spPr bwMode="auto">
          <a:xfrm>
            <a:off x="4756221" y="4381347"/>
            <a:ext cx="7902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=24.87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 name="Text Box 4"/>
          <p:cNvSpPr txBox="1">
            <a:spLocks noChangeArrowheads="1"/>
          </p:cNvSpPr>
          <p:nvPr/>
        </p:nvSpPr>
        <p:spPr bwMode="auto">
          <a:xfrm>
            <a:off x="1177925" y="4776788"/>
            <a:ext cx="73228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dirty="0">
                <a:latin typeface="Book Antiqua" pitchFamily="18" charset="0"/>
              </a:rPr>
              <a:t>Note:  P(</a:t>
            </a:r>
            <a:r>
              <a:rPr lang="en-US" sz="2400" i="1" dirty="0">
                <a:latin typeface="Book Antiqua" pitchFamily="18" charset="0"/>
              </a:rPr>
              <a:t>x</a:t>
            </a:r>
            <a:r>
              <a:rPr lang="en-US" sz="2400" dirty="0">
                <a:latin typeface="Book Antiqua" pitchFamily="18" charset="0"/>
              </a:rPr>
              <a:t> </a:t>
            </a:r>
            <a:r>
              <a:rPr lang="en-US" sz="2400" u="sng" dirty="0">
                <a:latin typeface="Book Antiqua" pitchFamily="18" charset="0"/>
              </a:rPr>
              <a:t>&gt;</a:t>
            </a:r>
            <a:r>
              <a:rPr lang="en-US" sz="2400" dirty="0">
                <a:latin typeface="Book Antiqua" pitchFamily="18" charset="0"/>
              </a:rPr>
              <a:t> 20) = .2023 here using Excel, while our </a:t>
            </a:r>
          </a:p>
          <a:p>
            <a:pPr algn="l"/>
            <a:r>
              <a:rPr lang="en-US" sz="2400" dirty="0">
                <a:latin typeface="Book Antiqua" pitchFamily="18" charset="0"/>
              </a:rPr>
              <a:t>previous manual approach using the </a:t>
            </a:r>
            <a:r>
              <a:rPr lang="en-US" sz="2400" i="1" dirty="0">
                <a:latin typeface="Book Antiqua" pitchFamily="18" charset="0"/>
              </a:rPr>
              <a:t>z</a:t>
            </a:r>
            <a:r>
              <a:rPr lang="en-US" sz="2400" dirty="0">
                <a:latin typeface="Book Antiqua" pitchFamily="18" charset="0"/>
              </a:rPr>
              <a:t> table yielded </a:t>
            </a:r>
          </a:p>
          <a:p>
            <a:pPr algn="l"/>
            <a:r>
              <a:rPr lang="en-US" sz="2400" dirty="0">
                <a:latin typeface="Book Antiqua" pitchFamily="18" charset="0"/>
              </a:rPr>
              <a:t>.2033 due to our rounding of the </a:t>
            </a:r>
            <a:r>
              <a:rPr lang="en-US" sz="2400" i="1" dirty="0">
                <a:latin typeface="Book Antiqua" pitchFamily="18" charset="0"/>
              </a:rPr>
              <a:t>z</a:t>
            </a:r>
            <a:r>
              <a:rPr lang="en-US" sz="2400" dirty="0">
                <a:latin typeface="Book Antiqua" pitchFamily="18" charset="0"/>
              </a:rPr>
              <a:t> value.</a:t>
            </a:r>
          </a:p>
        </p:txBody>
      </p:sp>
    </p:spTree>
    <p:extLst>
      <p:ext uri="{BB962C8B-B14F-4D97-AF65-F5344CB8AC3E}">
        <p14:creationId xmlns:p14="http://schemas.microsoft.com/office/powerpoint/2010/main" val="317897953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dissolv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dissolve">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dissolve">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dissolve">
                                      <p:cBhvr>
                                        <p:cTn id="2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5" grpId="0"/>
      <p:bldP spid="102" grpId="0"/>
      <p:bldP spid="106"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0" hangingPunct="0"/>
            <a:r>
              <a:rPr lang="en-US" kern="1200" dirty="0">
                <a:solidFill>
                  <a:srgbClr val="FF0000"/>
                </a:solidFill>
                <a:ea typeface="ＭＳ Ｐゴシック" charset="-128"/>
                <a:cs typeface="+mn-cs"/>
              </a:rPr>
              <a:t>Reorder Point</a:t>
            </a:r>
          </a:p>
        </p:txBody>
      </p:sp>
      <p:sp>
        <p:nvSpPr>
          <p:cNvPr id="4" name="Text Box 2"/>
          <p:cNvSpPr txBox="1">
            <a:spLocks noChangeArrowheads="1"/>
          </p:cNvSpPr>
          <p:nvPr/>
        </p:nvSpPr>
        <p:spPr bwMode="auto">
          <a:xfrm>
            <a:off x="0" y="838200"/>
            <a:ext cx="9144000" cy="1815882"/>
          </a:xfrm>
          <a:prstGeom prst="rect">
            <a:avLst/>
          </a:prstGeom>
          <a:noFill/>
          <a:ln w="12700">
            <a:noFill/>
            <a:miter lim="800000"/>
            <a:headEnd/>
            <a:tailEnd/>
          </a:ln>
          <a:effectLst/>
        </p:spPr>
        <p:txBody>
          <a:bodyPr>
            <a:spAutoFit/>
          </a:bodyPr>
          <a:lstStyle/>
          <a:p>
            <a:pPr marL="457200" indent="-457200" algn="l"/>
            <a:r>
              <a:rPr lang="en-US" sz="2800" dirty="0" smtClean="0">
                <a:latin typeface="Book Antiqua" pitchFamily="18" charset="0"/>
              </a:rPr>
              <a:t>If </a:t>
            </a:r>
            <a:r>
              <a:rPr lang="en-US" sz="2800" dirty="0">
                <a:latin typeface="Book Antiqua" pitchFamily="18" charset="0"/>
              </a:rPr>
              <a:t>average demand during the lead time is 200 and standard deviation of demand during lead time is 25. </a:t>
            </a:r>
            <a:r>
              <a:rPr lang="en-US" sz="2800" dirty="0" smtClean="0">
                <a:latin typeface="Book Antiqua" pitchFamily="18" charset="0"/>
              </a:rPr>
              <a:t> At what level of inventory we should order such that with 90% confidence we will not have stockout. </a:t>
            </a:r>
            <a:endParaRPr lang="en-US" sz="2400" dirty="0"/>
          </a:p>
        </p:txBody>
      </p:sp>
      <p:sp>
        <p:nvSpPr>
          <p:cNvPr id="31" name="Text Box 3"/>
          <p:cNvSpPr txBox="1">
            <a:spLocks noChangeArrowheads="1"/>
          </p:cNvSpPr>
          <p:nvPr/>
        </p:nvSpPr>
        <p:spPr bwMode="auto">
          <a:xfrm>
            <a:off x="0" y="2564904"/>
            <a:ext cx="8977086" cy="4031873"/>
          </a:xfrm>
          <a:prstGeom prst="rect">
            <a:avLst/>
          </a:prstGeom>
          <a:noFill/>
          <a:ln w="12700">
            <a:noFill/>
            <a:miter lim="800000"/>
            <a:headEnd/>
            <a:tailEnd/>
          </a:ln>
          <a:effectLst/>
        </p:spPr>
        <p:txBody>
          <a:bodyPr wrap="square">
            <a:spAutoFit/>
          </a:bodyPr>
          <a:lstStyle/>
          <a:p>
            <a:pPr algn="l">
              <a:spcAft>
                <a:spcPts val="1200"/>
              </a:spcAft>
            </a:pPr>
            <a:r>
              <a:rPr lang="en-US" sz="2800" dirty="0">
                <a:latin typeface="Book Antiqua" pitchFamily="18" charset="0"/>
              </a:rPr>
              <a:t>=</a:t>
            </a:r>
            <a:r>
              <a:rPr lang="en-US" sz="2800" dirty="0" smtClean="0">
                <a:latin typeface="Book Antiqua" pitchFamily="18" charset="0"/>
              </a:rPr>
              <a:t>NORM.S.INV(0.9) = 1.2816</a:t>
            </a:r>
            <a:endParaRPr lang="en-US" sz="2800" dirty="0">
              <a:latin typeface="Book Antiqua" pitchFamily="18" charset="0"/>
            </a:endParaRPr>
          </a:p>
          <a:p>
            <a:pPr algn="l">
              <a:spcAft>
                <a:spcPts val="1200"/>
              </a:spcAft>
            </a:pPr>
            <a:r>
              <a:rPr lang="en-US" sz="2800" dirty="0" smtClean="0">
                <a:latin typeface="Book Antiqua" pitchFamily="18" charset="0"/>
                <a:cs typeface="Times New Roman" pitchFamily="18" charset="0"/>
              </a:rPr>
              <a:t>We need to go 1.2816 away from average</a:t>
            </a:r>
          </a:p>
          <a:p>
            <a:pPr>
              <a:spcAft>
                <a:spcPts val="1200"/>
              </a:spcAft>
            </a:pPr>
            <a:r>
              <a:rPr lang="en-US" sz="2800" dirty="0">
                <a:latin typeface="Book Antiqua" pitchFamily="18" charset="0"/>
                <a:cs typeface="Times New Roman" pitchFamily="18" charset="0"/>
              </a:rPr>
              <a:t>1.2816(25) </a:t>
            </a:r>
            <a:r>
              <a:rPr lang="en-US" sz="2800" dirty="0" smtClean="0">
                <a:latin typeface="Book Antiqua" pitchFamily="18" charset="0"/>
                <a:cs typeface="Times New Roman" pitchFamily="18" charset="0"/>
                <a:sym typeface="Symbol" panose="05050102010706020507" pitchFamily="18" charset="2"/>
              </a:rPr>
              <a:t> 32</a:t>
            </a:r>
          </a:p>
          <a:p>
            <a:pPr>
              <a:spcAft>
                <a:spcPts val="1200"/>
              </a:spcAft>
            </a:pPr>
            <a:r>
              <a:rPr lang="en-US" sz="2800" dirty="0" smtClean="0">
                <a:latin typeface="Book Antiqua" pitchFamily="18" charset="0"/>
                <a:cs typeface="Times New Roman" pitchFamily="18" charset="0"/>
                <a:sym typeface="Symbol" panose="05050102010706020507" pitchFamily="18" charset="2"/>
              </a:rPr>
              <a:t>To right</a:t>
            </a:r>
          </a:p>
          <a:p>
            <a:pPr>
              <a:spcAft>
                <a:spcPts val="1200"/>
              </a:spcAft>
            </a:pPr>
            <a:r>
              <a:rPr lang="en-US" sz="2800" dirty="0" smtClean="0">
                <a:latin typeface="Book Antiqua" pitchFamily="18" charset="0"/>
                <a:cs typeface="Times New Roman" pitchFamily="18" charset="0"/>
                <a:sym typeface="Symbol" panose="05050102010706020507" pitchFamily="18" charset="2"/>
              </a:rPr>
              <a:t>200+32 = 232</a:t>
            </a:r>
            <a:endParaRPr lang="en-US" sz="2800" dirty="0">
              <a:latin typeface="Book Antiqua" pitchFamily="18" charset="0"/>
              <a:cs typeface="Times New Roman" pitchFamily="18" charset="0"/>
            </a:endParaRPr>
          </a:p>
          <a:p>
            <a:pPr algn="l">
              <a:spcAft>
                <a:spcPts val="1200"/>
              </a:spcAft>
            </a:pPr>
            <a:r>
              <a:rPr lang="en-US" sz="2800" dirty="0" smtClean="0">
                <a:latin typeface="Book Antiqua" pitchFamily="18" charset="0"/>
                <a:cs typeface="Times New Roman" pitchFamily="18" charset="0"/>
              </a:rPr>
              <a:t>=</a:t>
            </a:r>
            <a:r>
              <a:rPr lang="en-US" sz="2800" dirty="0">
                <a:latin typeface="Book Antiqua" pitchFamily="18" charset="0"/>
                <a:cs typeface="Times New Roman" pitchFamily="18" charset="0"/>
              </a:rPr>
              <a:t>NORM.INV(0.9,200,25)</a:t>
            </a:r>
          </a:p>
          <a:p>
            <a:pPr algn="l">
              <a:spcAft>
                <a:spcPts val="1200"/>
              </a:spcAft>
            </a:pPr>
            <a:r>
              <a:rPr lang="en-US" sz="2800" dirty="0">
                <a:latin typeface="Book Antiqua" pitchFamily="18" charset="0"/>
                <a:cs typeface="Times New Roman" pitchFamily="18" charset="0"/>
              </a:rPr>
              <a:t> 232.0388 </a:t>
            </a:r>
          </a:p>
        </p:txBody>
      </p:sp>
    </p:spTree>
    <p:extLst>
      <p:ext uri="{BB962C8B-B14F-4D97-AF65-F5344CB8AC3E}">
        <p14:creationId xmlns:p14="http://schemas.microsoft.com/office/powerpoint/2010/main" val="123015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dissolv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dissolve">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dissolve">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dissolve">
                                      <p:cBhvr>
                                        <p:cTn id="22" dur="500"/>
                                        <p:tgtEl>
                                          <p:spTgt spid="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
                                            <p:txEl>
                                              <p:pRg st="4" end="4"/>
                                            </p:txEl>
                                          </p:spTgt>
                                        </p:tgtEl>
                                        <p:attrNameLst>
                                          <p:attrName>style.visibility</p:attrName>
                                        </p:attrNameLst>
                                      </p:cBhvr>
                                      <p:to>
                                        <p:strVal val="visible"/>
                                      </p:to>
                                    </p:set>
                                    <p:animEffect transition="in" filter="dissolve">
                                      <p:cBhvr>
                                        <p:cTn id="27" dur="500"/>
                                        <p:tgtEl>
                                          <p:spTgt spid="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1">
                                            <p:txEl>
                                              <p:pRg st="5" end="5"/>
                                            </p:txEl>
                                          </p:spTgt>
                                        </p:tgtEl>
                                        <p:attrNameLst>
                                          <p:attrName>style.visibility</p:attrName>
                                        </p:attrNameLst>
                                      </p:cBhvr>
                                      <p:to>
                                        <p:strVal val="visible"/>
                                      </p:to>
                                    </p:set>
                                    <p:animEffect transition="in" filter="dissolve">
                                      <p:cBhvr>
                                        <p:cTn id="32" dur="500"/>
                                        <p:tgtEl>
                                          <p:spTgt spid="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1">
                                            <p:txEl>
                                              <p:pRg st="6" end="6"/>
                                            </p:txEl>
                                          </p:spTgt>
                                        </p:tgtEl>
                                        <p:attrNameLst>
                                          <p:attrName>style.visibility</p:attrName>
                                        </p:attrNameLst>
                                      </p:cBhvr>
                                      <p:to>
                                        <p:strVal val="visible"/>
                                      </p:to>
                                    </p:set>
                                    <p:animEffect transition="in" filter="dissolve">
                                      <p:cBhvr>
                                        <p:cTn id="37" dur="500"/>
                                        <p:tgtEl>
                                          <p:spTgt spid="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54359"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0" y="1052736"/>
            <a:ext cx="9072561" cy="4970591"/>
          </a:xfrm>
          <a:prstGeom prst="rect">
            <a:avLst/>
          </a:prstGeom>
          <a:noFill/>
          <a:ln w="12700">
            <a:noFill/>
            <a:miter lim="800000"/>
            <a:headEnd/>
            <a:tailEnd/>
          </a:ln>
        </p:spPr>
        <p:txBody>
          <a:bodyPr wrap="square">
            <a:spAutoFit/>
          </a:bodyPr>
          <a:lstStyle/>
          <a:p>
            <a:pPr algn="l"/>
            <a:r>
              <a:rPr lang="en-US" sz="2400" dirty="0" smtClean="0">
                <a:latin typeface="Book Antiqua" pitchFamily="18" charset="0"/>
              </a:rPr>
              <a:t>Average lead </a:t>
            </a:r>
            <a:r>
              <a:rPr lang="en-US" sz="2400" dirty="0">
                <a:latin typeface="Book Antiqua" pitchFamily="18" charset="0"/>
              </a:rPr>
              <a:t>time demand </a:t>
            </a:r>
            <a:r>
              <a:rPr lang="en-US" sz="2400" dirty="0" smtClean="0">
                <a:latin typeface="Book Antiqua" pitchFamily="18" charset="0"/>
              </a:rPr>
              <a:t>is 20,000 </a:t>
            </a:r>
            <a:r>
              <a:rPr lang="en-US" sz="2400" dirty="0">
                <a:latin typeface="Book Antiqua" pitchFamily="18" charset="0"/>
              </a:rPr>
              <a:t>units.  </a:t>
            </a:r>
            <a:r>
              <a:rPr lang="en-US" sz="2400" dirty="0" smtClean="0">
                <a:latin typeface="Book Antiqua" pitchFamily="18" charset="0"/>
              </a:rPr>
              <a:t>Standard </a:t>
            </a:r>
            <a:r>
              <a:rPr lang="en-US" sz="2400" dirty="0">
                <a:latin typeface="Book Antiqua" pitchFamily="18" charset="0"/>
              </a:rPr>
              <a:t>deviation of lead time demand </a:t>
            </a:r>
            <a:r>
              <a:rPr lang="en-US" sz="2400" dirty="0" smtClean="0">
                <a:latin typeface="Book Antiqua" pitchFamily="18" charset="0"/>
              </a:rPr>
              <a:t>is 5,000 </a:t>
            </a:r>
            <a:r>
              <a:rPr lang="en-US" sz="2400" dirty="0">
                <a:latin typeface="Book Antiqua" pitchFamily="18" charset="0"/>
              </a:rPr>
              <a:t>units. The warehouse currently orders a 14-day </a:t>
            </a:r>
            <a:r>
              <a:rPr lang="en-US" sz="2400" dirty="0" smtClean="0">
                <a:latin typeface="Book Antiqua" pitchFamily="18" charset="0"/>
              </a:rPr>
              <a:t>supply, </a:t>
            </a:r>
            <a:r>
              <a:rPr lang="en-US" sz="2400" dirty="0">
                <a:latin typeface="Book Antiqua" pitchFamily="18" charset="0"/>
              </a:rPr>
              <a:t>28,000 </a:t>
            </a:r>
            <a:r>
              <a:rPr lang="en-US" sz="2400" dirty="0" smtClean="0">
                <a:latin typeface="Book Antiqua" pitchFamily="18" charset="0"/>
              </a:rPr>
              <a:t>units, each </a:t>
            </a:r>
            <a:r>
              <a:rPr lang="en-US" sz="2400" dirty="0">
                <a:latin typeface="Book Antiqua" pitchFamily="18" charset="0"/>
              </a:rPr>
              <a:t>time the inventory level drops to 24,000 units</a:t>
            </a:r>
            <a:r>
              <a:rPr lang="en-US" sz="2400" dirty="0" smtClean="0">
                <a:latin typeface="Book Antiqua" pitchFamily="18" charset="0"/>
              </a:rPr>
              <a:t>. What is the probability that the demand during the period exceeds inventory?</a:t>
            </a:r>
          </a:p>
          <a:p>
            <a:pPr algn="l"/>
            <a:endParaRPr lang="en-US" sz="2400" dirty="0">
              <a:latin typeface="Book Antiqua" pitchFamily="18" charset="0"/>
            </a:endParaRPr>
          </a:p>
          <a:p>
            <a:pPr algn="l"/>
            <a:r>
              <a:rPr lang="en-US" sz="2400" dirty="0" smtClean="0">
                <a:latin typeface="Book Antiqua" pitchFamily="18" charset="0"/>
                <a:cs typeface="Times New Roman" pitchFamily="18" charset="0"/>
              </a:rPr>
              <a:t>X= 24000</a:t>
            </a:r>
          </a:p>
          <a:p>
            <a:pPr marL="342900" indent="-342900" algn="l">
              <a:buFont typeface="Symbol" pitchFamily="18" charset="2"/>
              <a:buChar char="m"/>
            </a:pPr>
            <a:r>
              <a:rPr lang="en-US" sz="2400" dirty="0" smtClean="0">
                <a:latin typeface="Book Antiqua" pitchFamily="18" charset="0"/>
                <a:cs typeface="Times New Roman" pitchFamily="18" charset="0"/>
                <a:sym typeface="Symbol"/>
              </a:rPr>
              <a:t>= 2</a:t>
            </a:r>
            <a:r>
              <a:rPr lang="en-US" sz="2400" dirty="0" smtClean="0">
                <a:latin typeface="Book Antiqua" pitchFamily="18" charset="0"/>
                <a:cs typeface="Times New Roman" pitchFamily="18" charset="0"/>
              </a:rPr>
              <a:t>0000</a:t>
            </a:r>
          </a:p>
          <a:p>
            <a:pPr algn="l"/>
            <a:r>
              <a:rPr lang="el-GR" sz="2400" dirty="0" smtClean="0">
                <a:latin typeface="Book Antiqua" pitchFamily="18" charset="0"/>
                <a:cs typeface="Times New Roman" pitchFamily="18" charset="0"/>
              </a:rPr>
              <a:t>σ </a:t>
            </a:r>
            <a:r>
              <a:rPr lang="en-US" sz="2400" dirty="0" smtClean="0">
                <a:latin typeface="Book Antiqua" pitchFamily="18" charset="0"/>
                <a:cs typeface="Times New Roman" pitchFamily="18" charset="0"/>
              </a:rPr>
              <a:t>= 5000</a:t>
            </a:r>
          </a:p>
          <a:p>
            <a:pPr algn="l"/>
            <a:r>
              <a:rPr lang="en-US" sz="2400" dirty="0">
                <a:latin typeface="Book Antiqua" pitchFamily="18" charset="0"/>
                <a:cs typeface="Times New Roman" pitchFamily="18" charset="0"/>
              </a:rPr>
              <a:t>=NORM.DIST(24000,20000,5000,1</a:t>
            </a:r>
            <a:r>
              <a:rPr lang="en-US" sz="2400" dirty="0" smtClean="0">
                <a:latin typeface="Book Antiqua" pitchFamily="18" charset="0"/>
                <a:cs typeface="Times New Roman" pitchFamily="18" charset="0"/>
              </a:rPr>
              <a:t>)</a:t>
            </a:r>
          </a:p>
          <a:p>
            <a:pPr algn="l"/>
            <a:r>
              <a:rPr lang="en-US" sz="2400" dirty="0" smtClean="0">
                <a:latin typeface="Book Antiqua" pitchFamily="18" charset="0"/>
                <a:cs typeface="Times New Roman" pitchFamily="18" charset="0"/>
              </a:rPr>
              <a:t>= </a:t>
            </a:r>
            <a:r>
              <a:rPr lang="en-US" sz="2400" dirty="0">
                <a:effectLst/>
              </a:rPr>
              <a:t>0.788145</a:t>
            </a:r>
            <a:r>
              <a:rPr lang="en-US" sz="2400" dirty="0"/>
              <a:t> </a:t>
            </a:r>
            <a:endParaRPr lang="en-US" sz="2400" dirty="0" smtClean="0"/>
          </a:p>
          <a:p>
            <a:pPr algn="l">
              <a:spcBef>
                <a:spcPts val="600"/>
              </a:spcBef>
              <a:spcAft>
                <a:spcPts val="600"/>
              </a:spcAft>
            </a:pPr>
            <a:r>
              <a:rPr lang="en-US" sz="2400" dirty="0" smtClean="0">
                <a:latin typeface="Book Antiqua" pitchFamily="18" charset="0"/>
              </a:rPr>
              <a:t>In </a:t>
            </a:r>
            <a:r>
              <a:rPr lang="en-US" sz="2400" dirty="0">
                <a:latin typeface="Book Antiqua" pitchFamily="18" charset="0"/>
              </a:rPr>
              <a:t>78.81 </a:t>
            </a:r>
            <a:r>
              <a:rPr lang="en-US" sz="2400" dirty="0" smtClean="0">
                <a:latin typeface="Book Antiqua" pitchFamily="18" charset="0"/>
              </a:rPr>
              <a:t>% </a:t>
            </a:r>
            <a:r>
              <a:rPr lang="en-US" sz="2400" dirty="0">
                <a:latin typeface="Book Antiqua" pitchFamily="18" charset="0"/>
              </a:rPr>
              <a:t>of the order cycles, the warehouse will not have a </a:t>
            </a:r>
            <a:r>
              <a:rPr lang="en-US" sz="2400" dirty="0" smtClean="0">
                <a:latin typeface="Book Antiqua" pitchFamily="18" charset="0"/>
              </a:rPr>
              <a:t>stockout.  Risk = 21.19%.</a:t>
            </a:r>
          </a:p>
        </p:txBody>
      </p:sp>
      <p:sp>
        <p:nvSpPr>
          <p:cNvPr id="5" name="Title 2"/>
          <p:cNvSpPr txBox="1">
            <a:spLocks/>
          </p:cNvSpPr>
          <p:nvPr/>
        </p:nvSpPr>
        <p:spPr bwMode="gray">
          <a:xfrm>
            <a:off x="15213" y="0"/>
            <a:ext cx="9144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Book Antiqua" pitchFamily="18" charset="0"/>
              </a:defRPr>
            </a:lvl2pPr>
            <a:lvl3pPr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Book Antiqua" pitchFamily="18" charset="0"/>
              </a:defRPr>
            </a:lvl3pPr>
            <a:lvl4pPr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Book Antiqua" pitchFamily="18" charset="0"/>
              </a:defRPr>
            </a:lvl4pPr>
            <a:lvl5pPr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Book Antiqua" pitchFamily="18" charset="0"/>
              </a:defRPr>
            </a:lvl5pPr>
            <a:lvl6pPr marL="457200"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Book Antiqua" pitchFamily="18" charset="0"/>
              </a:defRPr>
            </a:lvl6pPr>
            <a:lvl7pPr marL="914400"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Book Antiqua" pitchFamily="18" charset="0"/>
              </a:defRPr>
            </a:lvl7pPr>
            <a:lvl8pPr marL="1371600"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Book Antiqua" pitchFamily="18" charset="0"/>
              </a:defRPr>
            </a:lvl8pPr>
            <a:lvl9pPr marL="1828800" algn="ctr" rtl="0" eaLnBrk="0" fontAlgn="base" hangingPunct="0">
              <a:spcBef>
                <a:spcPct val="0"/>
              </a:spcBef>
              <a:spcAft>
                <a:spcPct val="0"/>
              </a:spcAft>
              <a:defRPr sz="2800">
                <a:solidFill>
                  <a:srgbClr val="66FFFF"/>
                </a:solidFill>
                <a:effectLst>
                  <a:outerShdw blurRad="38100" dist="38100" dir="2700000" algn="tl">
                    <a:srgbClr val="000000"/>
                  </a:outerShdw>
                </a:effectLst>
                <a:latin typeface="Book Antiqua" pitchFamily="18" charset="0"/>
              </a:defRPr>
            </a:lvl9pPr>
          </a:lstStyle>
          <a:p>
            <a:pPr algn="l"/>
            <a:r>
              <a:rPr lang="en-US" sz="3600" dirty="0">
                <a:solidFill>
                  <a:srgbClr val="FF0000"/>
                </a:solidFill>
                <a:latin typeface="Impact" pitchFamily="34" charset="0"/>
                <a:ea typeface="ＭＳ Ｐゴシック" charset="-128"/>
                <a:cs typeface="+mn-cs"/>
              </a:rPr>
              <a:t>Service Level</a:t>
            </a:r>
          </a:p>
        </p:txBody>
      </p:sp>
    </p:spTree>
    <p:extLst>
      <p:ext uri="{BB962C8B-B14F-4D97-AF65-F5344CB8AC3E}">
        <p14:creationId xmlns:p14="http://schemas.microsoft.com/office/powerpoint/2010/main" val="1515832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2" end="2"/>
                                            </p:txEl>
                                          </p:spTgt>
                                        </p:tgtEl>
                                        <p:attrNameLst>
                                          <p:attrName>style.visibility</p:attrName>
                                        </p:attrNameLst>
                                      </p:cBhvr>
                                      <p:to>
                                        <p:strVal val="visible"/>
                                      </p:to>
                                    </p:set>
                                    <p:animEffect transition="in" filter="dissolve">
                                      <p:cBhvr>
                                        <p:cTn id="12" dur="500"/>
                                        <p:tgtEl>
                                          <p:spTgt spid="6389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3" end="3"/>
                                            </p:txEl>
                                          </p:spTgt>
                                        </p:tgtEl>
                                        <p:attrNameLst>
                                          <p:attrName>style.visibility</p:attrName>
                                        </p:attrNameLst>
                                      </p:cBhvr>
                                      <p:to>
                                        <p:strVal val="visible"/>
                                      </p:to>
                                    </p:set>
                                    <p:animEffect transition="in" filter="dissolve">
                                      <p:cBhvr>
                                        <p:cTn id="17" dur="500"/>
                                        <p:tgtEl>
                                          <p:spTgt spid="6389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4" end="4"/>
                                            </p:txEl>
                                          </p:spTgt>
                                        </p:tgtEl>
                                        <p:attrNameLst>
                                          <p:attrName>style.visibility</p:attrName>
                                        </p:attrNameLst>
                                      </p:cBhvr>
                                      <p:to>
                                        <p:strVal val="visible"/>
                                      </p:to>
                                    </p:set>
                                    <p:animEffect transition="in" filter="dissolve">
                                      <p:cBhvr>
                                        <p:cTn id="22" dur="500"/>
                                        <p:tgtEl>
                                          <p:spTgt spid="6389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5" end="5"/>
                                            </p:txEl>
                                          </p:spTgt>
                                        </p:tgtEl>
                                        <p:attrNameLst>
                                          <p:attrName>style.visibility</p:attrName>
                                        </p:attrNameLst>
                                      </p:cBhvr>
                                      <p:to>
                                        <p:strVal val="visible"/>
                                      </p:to>
                                    </p:set>
                                    <p:animEffect transition="in" filter="dissolve">
                                      <p:cBhvr>
                                        <p:cTn id="27" dur="500"/>
                                        <p:tgtEl>
                                          <p:spTgt spid="6389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6" end="6"/>
                                            </p:txEl>
                                          </p:spTgt>
                                        </p:tgtEl>
                                        <p:attrNameLst>
                                          <p:attrName>style.visibility</p:attrName>
                                        </p:attrNameLst>
                                      </p:cBhvr>
                                      <p:to>
                                        <p:strVal val="visible"/>
                                      </p:to>
                                    </p:set>
                                    <p:animEffect transition="in" filter="dissolve">
                                      <p:cBhvr>
                                        <p:cTn id="32" dur="500"/>
                                        <p:tgtEl>
                                          <p:spTgt spid="6389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7" end="7"/>
                                            </p:txEl>
                                          </p:spTgt>
                                        </p:tgtEl>
                                        <p:attrNameLst>
                                          <p:attrName>style.visibility</p:attrName>
                                        </p:attrNameLst>
                                      </p:cBhvr>
                                      <p:to>
                                        <p:strVal val="visible"/>
                                      </p:to>
                                    </p:set>
                                    <p:animEffect transition="in" filter="dissolve">
                                      <p:cBhvr>
                                        <p:cTn id="37" dur="500"/>
                                        <p:tgtEl>
                                          <p:spTgt spid="6389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47251"/>
            <a:ext cx="9144000" cy="717453"/>
          </a:xfrm>
        </p:spPr>
        <p:txBody>
          <a:bodyPr/>
          <a:lstStyle/>
          <a:p>
            <a:pPr eaLnBrk="0" hangingPunct="0"/>
            <a:r>
              <a:rPr lang="en-US" kern="1200" dirty="0">
                <a:solidFill>
                  <a:srgbClr val="FF0000"/>
                </a:solidFill>
                <a:ea typeface="ＭＳ Ｐゴシック" charset="-128"/>
                <a:cs typeface="+mn-cs"/>
              </a:rPr>
              <a:t>Optimal Service Level:  The News Vendor Problem</a:t>
            </a:r>
          </a:p>
        </p:txBody>
      </p:sp>
      <p:sp>
        <p:nvSpPr>
          <p:cNvPr id="1028" name="Text Box 69"/>
          <p:cNvSpPr txBox="1">
            <a:spLocks noChangeArrowheads="1"/>
          </p:cNvSpPr>
          <p:nvPr/>
        </p:nvSpPr>
        <p:spPr bwMode="auto">
          <a:xfrm>
            <a:off x="0" y="1069145"/>
            <a:ext cx="9144000" cy="5632311"/>
          </a:xfrm>
          <a:prstGeom prst="rect">
            <a:avLst/>
          </a:prstGeom>
          <a:noFill/>
          <a:ln w="9525">
            <a:noFill/>
            <a:miter lim="800000"/>
            <a:headEnd/>
            <a:tailEnd/>
          </a:ln>
        </p:spPr>
        <p:txBody>
          <a:bodyPr wrap="square">
            <a:spAutoFit/>
          </a:bodyPr>
          <a:lstStyle/>
          <a:p>
            <a:pPr algn="l" hangingPunct="0"/>
            <a:r>
              <a:rPr lang="en-US" sz="2400" dirty="0" smtClean="0">
                <a:latin typeface="Book Antiqua" pitchFamily="18" charset="0"/>
              </a:rPr>
              <a:t>An </a:t>
            </a:r>
            <a:r>
              <a:rPr lang="en-US" sz="2400" dirty="0">
                <a:latin typeface="Book Antiqua" pitchFamily="18" charset="0"/>
              </a:rPr>
              <a:t>electronics superstore </a:t>
            </a:r>
            <a:r>
              <a:rPr lang="en-US" sz="2400" dirty="0" smtClean="0">
                <a:latin typeface="Book Antiqua" pitchFamily="18" charset="0"/>
              </a:rPr>
              <a:t>is </a:t>
            </a:r>
            <a:r>
              <a:rPr lang="en-US" sz="2400" dirty="0">
                <a:latin typeface="Book Antiqua" pitchFamily="18" charset="0"/>
              </a:rPr>
              <a:t>carrying a </a:t>
            </a:r>
            <a:r>
              <a:rPr lang="en-US" sz="2400" dirty="0" smtClean="0">
                <a:latin typeface="Book Antiqua" pitchFamily="18" charset="0"/>
              </a:rPr>
              <a:t>60”  LEDTV </a:t>
            </a:r>
            <a:r>
              <a:rPr lang="en-US" sz="2400" dirty="0">
                <a:latin typeface="Book Antiqua" pitchFamily="18" charset="0"/>
              </a:rPr>
              <a:t>for the upcoming Christmas holiday sales. Each </a:t>
            </a:r>
            <a:r>
              <a:rPr lang="en-US" sz="2400" dirty="0" smtClean="0">
                <a:latin typeface="Book Antiqua" pitchFamily="18" charset="0"/>
              </a:rPr>
              <a:t>TV </a:t>
            </a:r>
            <a:r>
              <a:rPr lang="en-US" sz="2400" dirty="0">
                <a:latin typeface="Book Antiqua" pitchFamily="18" charset="0"/>
              </a:rPr>
              <a:t>can be sold at $2,500. </a:t>
            </a:r>
            <a:r>
              <a:rPr lang="en-US" sz="2400" dirty="0" smtClean="0">
                <a:latin typeface="Book Antiqua" pitchFamily="18" charset="0"/>
              </a:rPr>
              <a:t>The store can </a:t>
            </a:r>
            <a:r>
              <a:rPr lang="en-US" sz="2400" dirty="0">
                <a:latin typeface="Book Antiqua" pitchFamily="18" charset="0"/>
              </a:rPr>
              <a:t>purchase each unit for $1,800. Any unsold TVs can be salvaged, through end of year sales, for $1,700. The retailer estimates that the demand for this </a:t>
            </a:r>
            <a:r>
              <a:rPr lang="en-US" sz="2400" dirty="0" smtClean="0">
                <a:latin typeface="Book Antiqua" pitchFamily="18" charset="0"/>
              </a:rPr>
              <a:t>TV </a:t>
            </a:r>
            <a:r>
              <a:rPr lang="en-US" sz="2400" dirty="0">
                <a:latin typeface="Book Antiqua" pitchFamily="18" charset="0"/>
              </a:rPr>
              <a:t>will </a:t>
            </a:r>
            <a:r>
              <a:rPr lang="en-US" sz="2400" dirty="0" smtClean="0">
                <a:latin typeface="Book Antiqua" pitchFamily="18" charset="0"/>
              </a:rPr>
              <a:t>be Normally distributed with mean of 150 and standard deviation of 15.  How many units should they order? </a:t>
            </a:r>
          </a:p>
          <a:p>
            <a:pPr algn="l" hangingPunct="0"/>
            <a:r>
              <a:rPr lang="en-US" sz="2400" dirty="0" smtClean="0">
                <a:latin typeface="Book Antiqua" pitchFamily="18" charset="0"/>
              </a:rPr>
              <a:t>Note: If they order 150, they </a:t>
            </a:r>
            <a:r>
              <a:rPr lang="en-US" sz="2400" dirty="0">
                <a:latin typeface="Book Antiqua" pitchFamily="18" charset="0"/>
              </a:rPr>
              <a:t>will be out of </a:t>
            </a:r>
            <a:r>
              <a:rPr lang="en-US" sz="2400" dirty="0" smtClean="0">
                <a:latin typeface="Book Antiqua" pitchFamily="18" charset="0"/>
              </a:rPr>
              <a:t>stock 50% of the time.</a:t>
            </a:r>
          </a:p>
          <a:p>
            <a:pPr algn="l" hangingPunct="0"/>
            <a:r>
              <a:rPr lang="en-US" sz="2400" dirty="0" smtClean="0">
                <a:latin typeface="Book Antiqua" pitchFamily="18" charset="0"/>
              </a:rPr>
              <a:t>Which service level is optimal? 80%, 90%, 95%, 99%??</a:t>
            </a:r>
          </a:p>
          <a:p>
            <a:pPr algn="l"/>
            <a:r>
              <a:rPr lang="en-US" sz="2400" dirty="0" smtClean="0">
                <a:latin typeface="Book Antiqua" pitchFamily="18" charset="0"/>
              </a:rPr>
              <a:t>Cost </a:t>
            </a:r>
            <a:r>
              <a:rPr lang="en-US" sz="2400" dirty="0">
                <a:latin typeface="Book Antiqua" pitchFamily="18" charset="0"/>
              </a:rPr>
              <a:t>=1800, Sales Price = 2500, Salvage </a:t>
            </a:r>
            <a:r>
              <a:rPr lang="en-US" sz="2400" dirty="0" smtClean="0">
                <a:latin typeface="Book Antiqua" pitchFamily="18" charset="0"/>
              </a:rPr>
              <a:t>Value  </a:t>
            </a:r>
            <a:r>
              <a:rPr lang="en-US" sz="2400" dirty="0">
                <a:latin typeface="Book Antiqua" pitchFamily="18" charset="0"/>
              </a:rPr>
              <a:t>= 1700</a:t>
            </a:r>
          </a:p>
          <a:p>
            <a:pPr algn="l"/>
            <a:r>
              <a:rPr lang="en-US" sz="2400" dirty="0" smtClean="0">
                <a:latin typeface="Book Antiqua" pitchFamily="18" charset="0"/>
              </a:rPr>
              <a:t>Underage Cost  = Marginal Benefit = p-c =  </a:t>
            </a:r>
            <a:r>
              <a:rPr lang="en-US" sz="2400" dirty="0">
                <a:latin typeface="Book Antiqua" pitchFamily="18" charset="0"/>
              </a:rPr>
              <a:t>2500-1800 = </a:t>
            </a:r>
            <a:r>
              <a:rPr lang="en-US" sz="2400" dirty="0" smtClean="0">
                <a:latin typeface="Book Antiqua" pitchFamily="18" charset="0"/>
              </a:rPr>
              <a:t>700</a:t>
            </a:r>
          </a:p>
          <a:p>
            <a:pPr algn="l"/>
            <a:r>
              <a:rPr lang="en-US" sz="2400" dirty="0" smtClean="0">
                <a:latin typeface="Book Antiqua" pitchFamily="18" charset="0"/>
              </a:rPr>
              <a:t>Overage </a:t>
            </a:r>
            <a:r>
              <a:rPr lang="en-US" sz="2400" dirty="0">
                <a:latin typeface="Book Antiqua" pitchFamily="18" charset="0"/>
              </a:rPr>
              <a:t>Cost = </a:t>
            </a:r>
            <a:r>
              <a:rPr lang="en-US" sz="2400" dirty="0" smtClean="0">
                <a:latin typeface="Book Antiqua" pitchFamily="18" charset="0"/>
              </a:rPr>
              <a:t>Marginal Cost = c-v  = 1800-1700 </a:t>
            </a:r>
            <a:r>
              <a:rPr lang="en-US" sz="2400" dirty="0">
                <a:latin typeface="Book Antiqua" pitchFamily="18" charset="0"/>
              </a:rPr>
              <a:t>= </a:t>
            </a:r>
            <a:r>
              <a:rPr lang="en-US" sz="2400" dirty="0" smtClean="0">
                <a:latin typeface="Book Antiqua" pitchFamily="18" charset="0"/>
              </a:rPr>
              <a:t>100</a:t>
            </a:r>
          </a:p>
          <a:p>
            <a:pPr algn="l"/>
            <a:r>
              <a:rPr lang="en-US" sz="2400" dirty="0">
                <a:latin typeface="Book Antiqua" pitchFamily="18" charset="0"/>
              </a:rPr>
              <a:t>Optimal Service Level = </a:t>
            </a:r>
            <a:r>
              <a:rPr lang="en-US" sz="2400" dirty="0" smtClean="0">
                <a:latin typeface="Book Antiqua" pitchFamily="18" charset="0"/>
              </a:rPr>
              <a:t>SL* </a:t>
            </a:r>
            <a:r>
              <a:rPr lang="en-US" sz="2400" dirty="0">
                <a:latin typeface="Book Antiqua" pitchFamily="18" charset="0"/>
              </a:rPr>
              <a:t>= P(</a:t>
            </a:r>
            <a:r>
              <a:rPr lang="en-US" sz="2400" b="1" dirty="0">
                <a:latin typeface="Book Antiqua" pitchFamily="18" charset="0"/>
              </a:rPr>
              <a:t>LTD</a:t>
            </a:r>
            <a:r>
              <a:rPr lang="en-US" sz="2400" dirty="0">
                <a:latin typeface="Book Antiqua" pitchFamily="18" charset="0"/>
              </a:rPr>
              <a:t> ≤ ROP</a:t>
            </a:r>
            <a:r>
              <a:rPr lang="en-US" sz="2400" dirty="0" smtClean="0">
                <a:latin typeface="Book Antiqua" pitchFamily="18" charset="0"/>
              </a:rPr>
              <a:t>) = Cu/(Cu+Co)</a:t>
            </a:r>
          </a:p>
          <a:p>
            <a:pPr algn="l"/>
            <a:r>
              <a:rPr lang="en-US" sz="2400" dirty="0" smtClean="0">
                <a:latin typeface="Book Antiqua" pitchFamily="18" charset="0"/>
              </a:rPr>
              <a:t>Or in NVP  Terminology SL* = P(</a:t>
            </a:r>
            <a:r>
              <a:rPr lang="en-US" sz="2400" b="1" dirty="0" smtClean="0">
                <a:latin typeface="Book Antiqua" pitchFamily="18" charset="0"/>
              </a:rPr>
              <a:t>R</a:t>
            </a:r>
            <a:r>
              <a:rPr lang="en-US" sz="2400" dirty="0" smtClean="0">
                <a:latin typeface="Book Antiqua" pitchFamily="18" charset="0"/>
              </a:rPr>
              <a:t> </a:t>
            </a:r>
            <a:r>
              <a:rPr lang="en-US" sz="2400" dirty="0">
                <a:latin typeface="Book Antiqua" pitchFamily="18" charset="0"/>
              </a:rPr>
              <a:t>≤ </a:t>
            </a:r>
            <a:r>
              <a:rPr lang="en-US" sz="2400" dirty="0" smtClean="0">
                <a:latin typeface="Book Antiqua" pitchFamily="18" charset="0"/>
              </a:rPr>
              <a:t>Q*) </a:t>
            </a:r>
            <a:r>
              <a:rPr lang="en-US" sz="2400" dirty="0">
                <a:latin typeface="Book Antiqua" pitchFamily="18" charset="0"/>
              </a:rPr>
              <a:t>= Cu/(Cu+Co)</a:t>
            </a:r>
          </a:p>
          <a:p>
            <a:endParaRPr lang="en-US" dirty="0" smtClean="0">
              <a:solidFill>
                <a:srgbClr val="C00000"/>
              </a:solidFill>
              <a:latin typeface="Book Antiqua" pitchFamily="18" charset="0"/>
            </a:endParaRPr>
          </a:p>
        </p:txBody>
      </p:sp>
    </p:spTree>
    <p:extLst>
      <p:ext uri="{BB962C8B-B14F-4D97-AF65-F5344CB8AC3E}">
        <p14:creationId xmlns:p14="http://schemas.microsoft.com/office/powerpoint/2010/main" val="12950735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dissolve">
                                      <p:cBhvr>
                                        <p:cTn id="7" dur="500"/>
                                        <p:tgtEl>
                                          <p:spTgt spid="10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8">
                                            <p:txEl>
                                              <p:pRg st="1" end="1"/>
                                            </p:txEl>
                                          </p:spTgt>
                                        </p:tgtEl>
                                        <p:attrNameLst>
                                          <p:attrName>style.visibility</p:attrName>
                                        </p:attrNameLst>
                                      </p:cBhvr>
                                      <p:to>
                                        <p:strVal val="visible"/>
                                      </p:to>
                                    </p:set>
                                    <p:animEffect transition="in" filter="dissolve">
                                      <p:cBhvr>
                                        <p:cTn id="12" dur="500"/>
                                        <p:tgtEl>
                                          <p:spTgt spid="10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8">
                                            <p:txEl>
                                              <p:pRg st="2" end="2"/>
                                            </p:txEl>
                                          </p:spTgt>
                                        </p:tgtEl>
                                        <p:attrNameLst>
                                          <p:attrName>style.visibility</p:attrName>
                                        </p:attrNameLst>
                                      </p:cBhvr>
                                      <p:to>
                                        <p:strVal val="visible"/>
                                      </p:to>
                                    </p:set>
                                    <p:animEffect transition="in" filter="dissolve">
                                      <p:cBhvr>
                                        <p:cTn id="17" dur="500"/>
                                        <p:tgtEl>
                                          <p:spTgt spid="10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8">
                                            <p:txEl>
                                              <p:pRg st="3" end="3"/>
                                            </p:txEl>
                                          </p:spTgt>
                                        </p:tgtEl>
                                        <p:attrNameLst>
                                          <p:attrName>style.visibility</p:attrName>
                                        </p:attrNameLst>
                                      </p:cBhvr>
                                      <p:to>
                                        <p:strVal val="visible"/>
                                      </p:to>
                                    </p:set>
                                    <p:animEffect transition="in" filter="dissolve">
                                      <p:cBhvr>
                                        <p:cTn id="22" dur="500"/>
                                        <p:tgtEl>
                                          <p:spTgt spid="10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8">
                                            <p:txEl>
                                              <p:pRg st="4" end="4"/>
                                            </p:txEl>
                                          </p:spTgt>
                                        </p:tgtEl>
                                        <p:attrNameLst>
                                          <p:attrName>style.visibility</p:attrName>
                                        </p:attrNameLst>
                                      </p:cBhvr>
                                      <p:to>
                                        <p:strVal val="visible"/>
                                      </p:to>
                                    </p:set>
                                    <p:animEffect transition="in" filter="dissolve">
                                      <p:cBhvr>
                                        <p:cTn id="27" dur="500"/>
                                        <p:tgtEl>
                                          <p:spTgt spid="10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8">
                                            <p:txEl>
                                              <p:pRg st="5" end="5"/>
                                            </p:txEl>
                                          </p:spTgt>
                                        </p:tgtEl>
                                        <p:attrNameLst>
                                          <p:attrName>style.visibility</p:attrName>
                                        </p:attrNameLst>
                                      </p:cBhvr>
                                      <p:to>
                                        <p:strVal val="visible"/>
                                      </p:to>
                                    </p:set>
                                    <p:animEffect transition="in" filter="dissolve">
                                      <p:cBhvr>
                                        <p:cTn id="32" dur="500"/>
                                        <p:tgtEl>
                                          <p:spTgt spid="10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28">
                                            <p:txEl>
                                              <p:pRg st="6" end="6"/>
                                            </p:txEl>
                                          </p:spTgt>
                                        </p:tgtEl>
                                        <p:attrNameLst>
                                          <p:attrName>style.visibility</p:attrName>
                                        </p:attrNameLst>
                                      </p:cBhvr>
                                      <p:to>
                                        <p:strVal val="visible"/>
                                      </p:to>
                                    </p:set>
                                    <p:animEffect transition="in" filter="dissolve">
                                      <p:cBhvr>
                                        <p:cTn id="37" dur="500"/>
                                        <p:tgtEl>
                                          <p:spTgt spid="10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28">
                                            <p:txEl>
                                              <p:pRg st="7" end="7"/>
                                            </p:txEl>
                                          </p:spTgt>
                                        </p:tgtEl>
                                        <p:attrNameLst>
                                          <p:attrName>style.visibility</p:attrName>
                                        </p:attrNameLst>
                                      </p:cBhvr>
                                      <p:to>
                                        <p:strVal val="visible"/>
                                      </p:to>
                                    </p:set>
                                    <p:animEffect transition="in" filter="dissolve">
                                      <p:cBhvr>
                                        <p:cTn id="42" dur="500"/>
                                        <p:tgtEl>
                                          <p:spTgt spid="10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r>
              <a:rPr lang="en-US" dirty="0" smtClean="0"/>
              <a:t>Basic Probability Distributions</a:t>
            </a:r>
            <a:endParaRPr lang="en-US" dirty="0" smtClean="0">
              <a:ea typeface="ＭＳ Ｐゴシック" charset="-128"/>
            </a:endParaRPr>
          </a:p>
        </p:txBody>
      </p:sp>
      <p:sp>
        <p:nvSpPr>
          <p:cNvPr id="4" name="Content Placeholder 5"/>
          <p:cNvSpPr>
            <a:spLocks noGrp="1"/>
          </p:cNvSpPr>
          <p:nvPr>
            <p:ph sz="half" idx="2"/>
          </p:nvPr>
        </p:nvSpPr>
        <p:spPr>
          <a:xfrm>
            <a:off x="0" y="2420888"/>
            <a:ext cx="5758113" cy="2358752"/>
          </a:xfrm>
        </p:spPr>
        <p:txBody>
          <a:bodyPr/>
          <a:lstStyle/>
          <a:p>
            <a:pPr>
              <a:spcBef>
                <a:spcPct val="0"/>
              </a:spcBef>
            </a:pPr>
            <a:r>
              <a:rPr lang="en-US" altLang="en-US" dirty="0" smtClean="0">
                <a:latin typeface="Book Antiqua" pitchFamily="18" charset="0"/>
              </a:rPr>
              <a:t>How </a:t>
            </a:r>
            <a:r>
              <a:rPr lang="en-US" altLang="en-US" dirty="0">
                <a:latin typeface="Book Antiqua" pitchFamily="18" charset="0"/>
              </a:rPr>
              <a:t>can it be that mathematics, being after all a product of human thought independent of experience, is so admirably adapted to the objects </a:t>
            </a:r>
            <a:r>
              <a:rPr lang="en-US" altLang="en-US" dirty="0" smtClean="0">
                <a:latin typeface="Book Antiqua" pitchFamily="18" charset="0"/>
              </a:rPr>
              <a:t>of reality</a:t>
            </a:r>
            <a:endParaRPr lang="en-US" altLang="en-US" dirty="0">
              <a:latin typeface="Book Antiqua" pitchFamily="18" charset="0"/>
            </a:endParaRPr>
          </a:p>
          <a:p>
            <a:pPr>
              <a:spcBef>
                <a:spcPct val="0"/>
              </a:spcBef>
            </a:pPr>
            <a:r>
              <a:rPr lang="en-US" altLang="en-US" dirty="0">
                <a:latin typeface="Book Antiqua" pitchFamily="18" charset="0"/>
              </a:rPr>
              <a:t>Albert Einstein</a:t>
            </a:r>
          </a:p>
          <a:p>
            <a:pPr algn="l"/>
            <a:endParaRPr lang="en-US" dirty="0"/>
          </a:p>
        </p:txBody>
      </p:sp>
      <p:pic>
        <p:nvPicPr>
          <p:cNvPr id="5" name="Picture 2" descr="C:\Program Files\Microsoft Office\MEDIA\CAGCAT10\j0234687.gif"/>
          <p:cNvPicPr>
            <a:picLocks noChangeAspect="1" noChangeArrowheads="1" noCrop="1"/>
          </p:cNvPicPr>
          <p:nvPr/>
        </p:nvPicPr>
        <p:blipFill>
          <a:blip r:embed="rId3"/>
          <a:srcRect/>
          <a:stretch>
            <a:fillRect/>
          </a:stretch>
        </p:blipFill>
        <p:spPr bwMode="auto">
          <a:xfrm>
            <a:off x="5834313" y="2438400"/>
            <a:ext cx="3233487" cy="1905000"/>
          </a:xfrm>
          <a:prstGeom prst="rect">
            <a:avLst/>
          </a:prstGeom>
          <a:noFill/>
        </p:spPr>
      </p:pic>
      <p:sp>
        <p:nvSpPr>
          <p:cNvPr id="6" name="TextBox 5"/>
          <p:cNvSpPr txBox="1"/>
          <p:nvPr/>
        </p:nvSpPr>
        <p:spPr>
          <a:xfrm>
            <a:off x="0" y="5380672"/>
            <a:ext cx="9144000" cy="1200329"/>
          </a:xfrm>
          <a:prstGeom prst="rect">
            <a:avLst/>
          </a:prstGeom>
          <a:noFill/>
        </p:spPr>
        <p:txBody>
          <a:bodyPr wrap="square" rtlCol="0">
            <a:spAutoFit/>
          </a:bodyPr>
          <a:lstStyle/>
          <a:p>
            <a:r>
              <a:rPr lang="en-US" dirty="0" smtClean="0">
                <a:solidFill>
                  <a:schemeClr val="bg1"/>
                </a:solidFill>
                <a:latin typeface="Book Antiqua" pitchFamily="18" charset="0"/>
              </a:rPr>
              <a:t>Some parts of these slides were prepared based on </a:t>
            </a:r>
          </a:p>
          <a:p>
            <a:r>
              <a:rPr lang="en-US" dirty="0">
                <a:solidFill>
                  <a:schemeClr val="bg1"/>
                </a:solidFill>
                <a:latin typeface="Book Antiqua" pitchFamily="18" charset="0"/>
              </a:rPr>
              <a:t>Essentials of Modern </a:t>
            </a:r>
            <a:r>
              <a:rPr lang="en-US" dirty="0" err="1">
                <a:solidFill>
                  <a:schemeClr val="bg1"/>
                </a:solidFill>
                <a:latin typeface="Book Antiqua" pitchFamily="18" charset="0"/>
              </a:rPr>
              <a:t>Busines</a:t>
            </a:r>
            <a:r>
              <a:rPr lang="en-US" dirty="0">
                <a:solidFill>
                  <a:schemeClr val="bg1"/>
                </a:solidFill>
                <a:latin typeface="Book Antiqua" pitchFamily="18" charset="0"/>
              </a:rPr>
              <a:t> Statistics, Anderson et al. </a:t>
            </a:r>
            <a:r>
              <a:rPr lang="en-US" dirty="0" smtClean="0">
                <a:solidFill>
                  <a:schemeClr val="bg1"/>
                </a:solidFill>
                <a:latin typeface="Book Antiqua" pitchFamily="18" charset="0"/>
              </a:rPr>
              <a:t>2012, Cengage</a:t>
            </a:r>
            <a:r>
              <a:rPr lang="en-US" dirty="0">
                <a:solidFill>
                  <a:schemeClr val="bg1"/>
                </a:solidFill>
                <a:latin typeface="Book Antiqua" pitchFamily="18" charset="0"/>
              </a:rPr>
              <a:t>.</a:t>
            </a:r>
          </a:p>
          <a:p>
            <a:r>
              <a:rPr lang="en-US" dirty="0" smtClean="0">
                <a:solidFill>
                  <a:schemeClr val="bg1"/>
                </a:solidFill>
                <a:latin typeface="Book Antiqua" pitchFamily="18" charset="0"/>
              </a:rPr>
              <a:t>Managing Business Process Flow, Anupindi et al. 2012,  Pearson.</a:t>
            </a:r>
          </a:p>
          <a:p>
            <a:r>
              <a:rPr lang="en-US" dirty="0">
                <a:solidFill>
                  <a:schemeClr val="bg1"/>
                </a:solidFill>
                <a:latin typeface="Book Antiqua" pitchFamily="18" charset="0"/>
              </a:rPr>
              <a:t>Project Management in Practice, </a:t>
            </a:r>
            <a:r>
              <a:rPr lang="en-US" dirty="0" smtClean="0">
                <a:solidFill>
                  <a:schemeClr val="bg1"/>
                </a:solidFill>
                <a:latin typeface="Book Antiqua" pitchFamily="18" charset="0"/>
              </a:rPr>
              <a:t>Meredith et al. 2014, Wiley</a:t>
            </a:r>
            <a:endParaRPr lang="en-US" dirty="0">
              <a:solidFill>
                <a:schemeClr val="bg1"/>
              </a:solidFill>
              <a:latin typeface="Book Antiqua"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035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002831"/>
            <a:ext cx="52863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7" name="Rectangle 2"/>
          <p:cNvSpPr>
            <a:spLocks noGrp="1" noChangeArrowheads="1"/>
          </p:cNvSpPr>
          <p:nvPr>
            <p:ph type="title"/>
          </p:nvPr>
        </p:nvSpPr>
        <p:spPr>
          <a:xfrm>
            <a:off x="-21156" y="58296"/>
            <a:ext cx="9144000" cy="680701"/>
          </a:xfrm>
        </p:spPr>
        <p:txBody>
          <a:bodyPr/>
          <a:lstStyle/>
          <a:p>
            <a:pPr eaLnBrk="0" hangingPunct="0"/>
            <a:r>
              <a:rPr lang="en-US" kern="1200" dirty="0">
                <a:solidFill>
                  <a:srgbClr val="FF0000"/>
                </a:solidFill>
                <a:ea typeface="ＭＳ Ｐゴシック" charset="-128"/>
                <a:cs typeface="+mn-cs"/>
              </a:rPr>
              <a:t>Optimal Service Level:  The Newsvendor Problem</a:t>
            </a:r>
          </a:p>
        </p:txBody>
      </p:sp>
      <p:sp>
        <p:nvSpPr>
          <p:cNvPr id="1028" name="Text Box 69"/>
          <p:cNvSpPr txBox="1">
            <a:spLocks noChangeArrowheads="1"/>
          </p:cNvSpPr>
          <p:nvPr/>
        </p:nvSpPr>
        <p:spPr bwMode="auto">
          <a:xfrm>
            <a:off x="-21156" y="891397"/>
            <a:ext cx="9085495" cy="1569660"/>
          </a:xfrm>
          <a:prstGeom prst="rect">
            <a:avLst/>
          </a:prstGeom>
          <a:noFill/>
          <a:ln w="9525">
            <a:noFill/>
            <a:miter lim="800000"/>
            <a:headEnd/>
            <a:tailEnd/>
          </a:ln>
        </p:spPr>
        <p:txBody>
          <a:bodyPr wrap="square">
            <a:spAutoFit/>
          </a:bodyPr>
          <a:lstStyle/>
          <a:p>
            <a:pPr algn="l"/>
            <a:r>
              <a:rPr lang="en-US" sz="2400" dirty="0" smtClean="0">
                <a:latin typeface="Book Antiqua" pitchFamily="18" charset="0"/>
              </a:rPr>
              <a:t>Underage cost = Marginal Benefit =Cu =  </a:t>
            </a:r>
            <a:r>
              <a:rPr lang="en-US" sz="2400" dirty="0">
                <a:latin typeface="Book Antiqua" pitchFamily="18" charset="0"/>
              </a:rPr>
              <a:t>2500-1800 = </a:t>
            </a:r>
            <a:r>
              <a:rPr lang="en-US" sz="2400" dirty="0" smtClean="0">
                <a:latin typeface="Book Antiqua" pitchFamily="18" charset="0"/>
              </a:rPr>
              <a:t>700</a:t>
            </a:r>
          </a:p>
          <a:p>
            <a:pPr algn="l"/>
            <a:r>
              <a:rPr lang="en-US" sz="2400" dirty="0" smtClean="0">
                <a:latin typeface="Book Antiqua" pitchFamily="18" charset="0"/>
              </a:rPr>
              <a:t>Overage </a:t>
            </a:r>
            <a:r>
              <a:rPr lang="en-US" sz="2400" dirty="0">
                <a:latin typeface="Book Antiqua" pitchFamily="18" charset="0"/>
              </a:rPr>
              <a:t>Cost = </a:t>
            </a:r>
            <a:r>
              <a:rPr lang="en-US" sz="2400" dirty="0" smtClean="0">
                <a:latin typeface="Book Antiqua" pitchFamily="18" charset="0"/>
              </a:rPr>
              <a:t> Marginal Cost = Co = 1800-1700 </a:t>
            </a:r>
            <a:r>
              <a:rPr lang="en-US" sz="2400" dirty="0">
                <a:latin typeface="Book Antiqua" pitchFamily="18" charset="0"/>
              </a:rPr>
              <a:t>= </a:t>
            </a:r>
            <a:r>
              <a:rPr lang="en-US" sz="2400" dirty="0" smtClean="0">
                <a:latin typeface="Book Antiqua" pitchFamily="18" charset="0"/>
              </a:rPr>
              <a:t>100</a:t>
            </a:r>
          </a:p>
          <a:p>
            <a:pPr algn="l"/>
            <a:r>
              <a:rPr lang="en-US" sz="2400" dirty="0" smtClean="0">
                <a:latin typeface="Book Antiqua" pitchFamily="18" charset="0"/>
              </a:rPr>
              <a:t>SL* = Cu/(Cu+Co)</a:t>
            </a:r>
          </a:p>
          <a:p>
            <a:pPr algn="l"/>
            <a:r>
              <a:rPr lang="en-US" sz="2400" dirty="0" smtClean="0">
                <a:latin typeface="Book Antiqua" pitchFamily="18" charset="0"/>
              </a:rPr>
              <a:t>SL* = 700/800 = 0.875 </a:t>
            </a:r>
            <a:endParaRPr lang="en-US" sz="2400" dirty="0">
              <a:latin typeface="Book Antiqua" pitchFamily="18" charset="0"/>
            </a:endParaRPr>
          </a:p>
        </p:txBody>
      </p:sp>
      <p:sp>
        <p:nvSpPr>
          <p:cNvPr id="5" name="Line 4"/>
          <p:cNvSpPr>
            <a:spLocks noChangeShapeType="1"/>
          </p:cNvSpPr>
          <p:nvPr/>
        </p:nvSpPr>
        <p:spPr bwMode="auto">
          <a:xfrm flipV="1">
            <a:off x="3913606" y="4184104"/>
            <a:ext cx="0" cy="1981200"/>
          </a:xfrm>
          <a:prstGeom prst="line">
            <a:avLst/>
          </a:prstGeom>
          <a:noFill/>
          <a:ln w="38100">
            <a:solidFill>
              <a:schemeClr val="tx1"/>
            </a:solidFill>
            <a:round/>
            <a:headEnd/>
            <a:tailEnd/>
          </a:ln>
        </p:spPr>
        <p:txBody>
          <a:bodyPr wrap="none" anchor="ctr"/>
          <a:lstStyle/>
          <a:p>
            <a:endParaRPr lang="en-US" dirty="0"/>
          </a:p>
        </p:txBody>
      </p:sp>
      <p:sp>
        <p:nvSpPr>
          <p:cNvPr id="6" name="Text Box 5"/>
          <p:cNvSpPr txBox="1">
            <a:spLocks noChangeArrowheads="1"/>
          </p:cNvSpPr>
          <p:nvPr/>
        </p:nvSpPr>
        <p:spPr bwMode="auto">
          <a:xfrm>
            <a:off x="3521485" y="3879304"/>
            <a:ext cx="625492" cy="369332"/>
          </a:xfrm>
          <a:prstGeom prst="rect">
            <a:avLst/>
          </a:prstGeom>
          <a:noFill/>
          <a:ln w="9525">
            <a:noFill/>
            <a:miter lim="800000"/>
            <a:headEnd/>
            <a:tailEnd/>
          </a:ln>
        </p:spPr>
        <p:txBody>
          <a:bodyPr wrap="none">
            <a:spAutoFit/>
          </a:bodyPr>
          <a:lstStyle/>
          <a:p>
            <a:pPr algn="ctr" eaLnBrk="0" hangingPunct="0"/>
            <a:r>
              <a:rPr lang="en-US" sz="1800" b="1" dirty="0" smtClean="0">
                <a:latin typeface="Georgia" pitchFamily="18" charset="0"/>
              </a:rPr>
              <a:t>1.15</a:t>
            </a:r>
            <a:endParaRPr lang="en-US" sz="1800" b="1" dirty="0">
              <a:latin typeface="Georgia" pitchFamily="18" charset="0"/>
            </a:endParaRPr>
          </a:p>
        </p:txBody>
      </p:sp>
      <p:grpSp>
        <p:nvGrpSpPr>
          <p:cNvPr id="7" name="Group 6"/>
          <p:cNvGrpSpPr/>
          <p:nvPr/>
        </p:nvGrpSpPr>
        <p:grpSpPr>
          <a:xfrm>
            <a:off x="457619" y="3345904"/>
            <a:ext cx="2559898" cy="2136577"/>
            <a:chOff x="1836093" y="1950368"/>
            <a:chExt cx="2559898" cy="2136577"/>
          </a:xfrm>
        </p:grpSpPr>
        <p:sp>
          <p:nvSpPr>
            <p:cNvPr id="8" name="Text Box 7"/>
            <p:cNvSpPr txBox="1">
              <a:spLocks noChangeArrowheads="1"/>
            </p:cNvSpPr>
            <p:nvPr/>
          </p:nvSpPr>
          <p:spPr bwMode="auto">
            <a:xfrm>
              <a:off x="1836093" y="1950368"/>
              <a:ext cx="1849438" cy="641350"/>
            </a:xfrm>
            <a:prstGeom prst="rect">
              <a:avLst/>
            </a:prstGeom>
            <a:noFill/>
            <a:ln w="9525">
              <a:noFill/>
              <a:miter lim="800000"/>
              <a:headEnd/>
              <a:tailEnd/>
            </a:ln>
          </p:spPr>
          <p:txBody>
            <a:bodyPr wrap="none">
              <a:spAutoFit/>
            </a:bodyPr>
            <a:lstStyle/>
            <a:p>
              <a:pPr algn="ctr" eaLnBrk="0" hangingPunct="0"/>
              <a:r>
                <a:rPr lang="en-US" sz="1800" dirty="0">
                  <a:latin typeface="Georgia" pitchFamily="18" charset="0"/>
                </a:rPr>
                <a:t>Probability of </a:t>
              </a:r>
            </a:p>
            <a:p>
              <a:pPr algn="ctr" eaLnBrk="0" hangingPunct="0"/>
              <a:r>
                <a:rPr lang="en-US" sz="1800" dirty="0">
                  <a:latin typeface="Georgia" pitchFamily="18" charset="0"/>
                </a:rPr>
                <a:t>excess inventory</a:t>
              </a:r>
            </a:p>
          </p:txBody>
        </p:sp>
        <p:sp>
          <p:nvSpPr>
            <p:cNvPr id="9" name="Line 8"/>
            <p:cNvSpPr>
              <a:spLocks noChangeShapeType="1"/>
            </p:cNvSpPr>
            <p:nvPr/>
          </p:nvSpPr>
          <p:spPr bwMode="auto">
            <a:xfrm>
              <a:off x="2436168" y="2636168"/>
              <a:ext cx="1371600" cy="1295400"/>
            </a:xfrm>
            <a:prstGeom prst="line">
              <a:avLst/>
            </a:prstGeom>
            <a:noFill/>
            <a:ln w="9525">
              <a:solidFill>
                <a:schemeClr val="tx1"/>
              </a:solidFill>
              <a:round/>
              <a:headEnd/>
              <a:tailEnd type="triangle" w="med" len="med"/>
            </a:ln>
          </p:spPr>
          <p:txBody>
            <a:bodyPr wrap="none" anchor="ctr"/>
            <a:lstStyle/>
            <a:p>
              <a:endParaRPr lang="en-US" dirty="0"/>
            </a:p>
          </p:txBody>
        </p:sp>
        <p:sp>
          <p:nvSpPr>
            <p:cNvPr id="10" name="Text Box 11"/>
            <p:cNvSpPr txBox="1">
              <a:spLocks noChangeArrowheads="1"/>
            </p:cNvSpPr>
            <p:nvPr/>
          </p:nvSpPr>
          <p:spPr bwMode="auto">
            <a:xfrm>
              <a:off x="3760881" y="3779168"/>
              <a:ext cx="635110" cy="307777"/>
            </a:xfrm>
            <a:prstGeom prst="rect">
              <a:avLst/>
            </a:prstGeom>
            <a:noFill/>
            <a:ln w="9525">
              <a:noFill/>
              <a:miter lim="800000"/>
              <a:headEnd/>
              <a:tailEnd/>
            </a:ln>
          </p:spPr>
          <p:txBody>
            <a:bodyPr wrap="none">
              <a:spAutoFit/>
            </a:bodyPr>
            <a:lstStyle/>
            <a:p>
              <a:pPr algn="ctr" eaLnBrk="0" hangingPunct="0"/>
              <a:r>
                <a:rPr lang="en-US" sz="1400" dirty="0" smtClean="0">
                  <a:latin typeface="Georgia" pitchFamily="18" charset="0"/>
                </a:rPr>
                <a:t>0.875</a:t>
              </a:r>
              <a:endParaRPr lang="en-US" sz="1400" dirty="0">
                <a:latin typeface="Georgia" pitchFamily="18" charset="0"/>
              </a:endParaRPr>
            </a:p>
          </p:txBody>
        </p:sp>
      </p:grpSp>
      <p:grpSp>
        <p:nvGrpSpPr>
          <p:cNvPr id="11" name="Group 10"/>
          <p:cNvGrpSpPr/>
          <p:nvPr/>
        </p:nvGrpSpPr>
        <p:grpSpPr>
          <a:xfrm>
            <a:off x="3841598" y="3345904"/>
            <a:ext cx="1748409" cy="2429254"/>
            <a:chOff x="5220072" y="1950368"/>
            <a:chExt cx="1748409" cy="2429254"/>
          </a:xfrm>
        </p:grpSpPr>
        <p:sp>
          <p:nvSpPr>
            <p:cNvPr id="12" name="Text Box 9"/>
            <p:cNvSpPr txBox="1">
              <a:spLocks noChangeArrowheads="1"/>
            </p:cNvSpPr>
            <p:nvPr/>
          </p:nvSpPr>
          <p:spPr bwMode="auto">
            <a:xfrm>
              <a:off x="5353993" y="1950368"/>
              <a:ext cx="1614488" cy="641350"/>
            </a:xfrm>
            <a:prstGeom prst="rect">
              <a:avLst/>
            </a:prstGeom>
            <a:noFill/>
            <a:ln w="9525">
              <a:noFill/>
              <a:miter lim="800000"/>
              <a:headEnd/>
              <a:tailEnd/>
            </a:ln>
          </p:spPr>
          <p:txBody>
            <a:bodyPr wrap="none">
              <a:spAutoFit/>
            </a:bodyPr>
            <a:lstStyle/>
            <a:p>
              <a:pPr algn="ctr" eaLnBrk="0" hangingPunct="0"/>
              <a:r>
                <a:rPr lang="en-US" sz="1800" dirty="0">
                  <a:latin typeface="Georgia" pitchFamily="18" charset="0"/>
                </a:rPr>
                <a:t>Probability of </a:t>
              </a:r>
            </a:p>
            <a:p>
              <a:pPr algn="ctr" eaLnBrk="0" hangingPunct="0"/>
              <a:r>
                <a:rPr lang="en-US" sz="1800" dirty="0">
                  <a:latin typeface="Georgia" pitchFamily="18" charset="0"/>
                </a:rPr>
                <a:t>shortage</a:t>
              </a:r>
            </a:p>
          </p:txBody>
        </p:sp>
        <p:sp>
          <p:nvSpPr>
            <p:cNvPr id="13" name="Line 10"/>
            <p:cNvSpPr>
              <a:spLocks noChangeShapeType="1"/>
            </p:cNvSpPr>
            <p:nvPr/>
          </p:nvSpPr>
          <p:spPr bwMode="auto">
            <a:xfrm flipH="1">
              <a:off x="5492898" y="2636168"/>
              <a:ext cx="1058069" cy="1524000"/>
            </a:xfrm>
            <a:prstGeom prst="line">
              <a:avLst/>
            </a:prstGeom>
            <a:noFill/>
            <a:ln w="9525">
              <a:solidFill>
                <a:schemeClr val="tx1"/>
              </a:solidFill>
              <a:round/>
              <a:headEnd/>
              <a:tailEnd type="triangle" w="med" len="med"/>
            </a:ln>
          </p:spPr>
          <p:txBody>
            <a:bodyPr wrap="none" anchor="ctr"/>
            <a:lstStyle/>
            <a:p>
              <a:endParaRPr lang="en-US" dirty="0"/>
            </a:p>
          </p:txBody>
        </p:sp>
        <p:sp>
          <p:nvSpPr>
            <p:cNvPr id="14" name="Text Box 12"/>
            <p:cNvSpPr txBox="1">
              <a:spLocks noChangeArrowheads="1"/>
            </p:cNvSpPr>
            <p:nvPr/>
          </p:nvSpPr>
          <p:spPr bwMode="auto">
            <a:xfrm>
              <a:off x="5220072" y="4041068"/>
              <a:ext cx="679994" cy="338554"/>
            </a:xfrm>
            <a:prstGeom prst="rect">
              <a:avLst/>
            </a:prstGeom>
            <a:noFill/>
            <a:ln w="9525">
              <a:noFill/>
              <a:miter lim="800000"/>
              <a:headEnd/>
              <a:tailEnd/>
            </a:ln>
          </p:spPr>
          <p:txBody>
            <a:bodyPr wrap="none">
              <a:spAutoFit/>
            </a:bodyPr>
            <a:lstStyle/>
            <a:p>
              <a:pPr algn="ctr" eaLnBrk="0" hangingPunct="0"/>
              <a:r>
                <a:rPr lang="en-US" sz="1600" dirty="0" smtClean="0">
                  <a:latin typeface="Georgia" pitchFamily="18" charset="0"/>
                </a:rPr>
                <a:t>0.125</a:t>
              </a:r>
              <a:endParaRPr lang="en-US" sz="1600" dirty="0">
                <a:latin typeface="Georgia" pitchFamily="18" charset="0"/>
              </a:endParaRPr>
            </a:p>
          </p:txBody>
        </p:sp>
      </p:grpSp>
      <p:sp>
        <p:nvSpPr>
          <p:cNvPr id="21" name="Text Box 69"/>
          <p:cNvSpPr txBox="1">
            <a:spLocks noChangeArrowheads="1"/>
          </p:cNvSpPr>
          <p:nvPr/>
        </p:nvSpPr>
        <p:spPr bwMode="auto">
          <a:xfrm>
            <a:off x="5845643" y="2278298"/>
            <a:ext cx="3239852" cy="3293209"/>
          </a:xfrm>
          <a:prstGeom prst="rect">
            <a:avLst/>
          </a:prstGeom>
          <a:noFill/>
          <a:ln w="9525">
            <a:noFill/>
            <a:miter lim="800000"/>
            <a:headEnd/>
            <a:tailEnd/>
          </a:ln>
        </p:spPr>
        <p:txBody>
          <a:bodyPr wrap="square">
            <a:spAutoFit/>
          </a:bodyPr>
          <a:lstStyle/>
          <a:p>
            <a:pPr algn="l">
              <a:spcAft>
                <a:spcPts val="1200"/>
              </a:spcAft>
            </a:pPr>
            <a:r>
              <a:rPr lang="en-US" sz="2400" dirty="0" smtClean="0">
                <a:latin typeface="Book Antiqua" pitchFamily="18" charset="0"/>
              </a:rPr>
              <a:t>LTD =N(150,15)</a:t>
            </a:r>
          </a:p>
          <a:p>
            <a:pPr algn="l">
              <a:spcAft>
                <a:spcPts val="0"/>
              </a:spcAft>
            </a:pPr>
            <a:r>
              <a:rPr lang="en-US" sz="2400" dirty="0" smtClean="0">
                <a:latin typeface="Book Antiqua" pitchFamily="18" charset="0"/>
              </a:rPr>
              <a:t>ROP = LTD + Isafety</a:t>
            </a:r>
          </a:p>
          <a:p>
            <a:pPr algn="l">
              <a:spcAft>
                <a:spcPts val="0"/>
              </a:spcAft>
            </a:pPr>
            <a:r>
              <a:rPr lang="en-US" sz="2400" dirty="0" smtClean="0">
                <a:latin typeface="Book Antiqua" pitchFamily="18" charset="0"/>
              </a:rPr>
              <a:t>= </a:t>
            </a:r>
            <a:r>
              <a:rPr lang="en-US" sz="2400" dirty="0">
                <a:latin typeface="Book Antiqua" pitchFamily="18" charset="0"/>
              </a:rPr>
              <a:t>LTD + </a:t>
            </a:r>
            <a:r>
              <a:rPr lang="en-US" sz="2400" dirty="0" smtClean="0">
                <a:latin typeface="Book Antiqua" pitchFamily="18" charset="0"/>
              </a:rPr>
              <a:t>z</a:t>
            </a:r>
            <a:r>
              <a:rPr lang="el-GR" sz="2400" dirty="0" smtClean="0">
                <a:latin typeface="Book Antiqua" pitchFamily="18" charset="0"/>
              </a:rPr>
              <a:t>σ</a:t>
            </a:r>
            <a:r>
              <a:rPr lang="en-US" sz="2400" baseline="-25000" dirty="0" smtClean="0">
                <a:latin typeface="Book Antiqua" pitchFamily="18" charset="0"/>
              </a:rPr>
              <a:t>LTD</a:t>
            </a:r>
          </a:p>
          <a:p>
            <a:pPr algn="l">
              <a:spcAft>
                <a:spcPts val="1200"/>
              </a:spcAft>
            </a:pPr>
            <a:r>
              <a:rPr lang="en-US" sz="2400" dirty="0" smtClean="0">
                <a:latin typeface="Book Antiqua" pitchFamily="18" charset="0"/>
              </a:rPr>
              <a:t>= 150+1.15(15)</a:t>
            </a:r>
          </a:p>
          <a:p>
            <a:pPr algn="l">
              <a:spcAft>
                <a:spcPts val="1200"/>
              </a:spcAft>
            </a:pPr>
            <a:r>
              <a:rPr lang="en-US" sz="2400" dirty="0" smtClean="0">
                <a:latin typeface="Book Antiqua" pitchFamily="18" charset="0"/>
              </a:rPr>
              <a:t>Isafety = 17.25 = 18</a:t>
            </a:r>
          </a:p>
          <a:p>
            <a:pPr algn="l">
              <a:spcAft>
                <a:spcPts val="1200"/>
              </a:spcAft>
            </a:pPr>
            <a:r>
              <a:rPr lang="en-US" sz="2400" dirty="0" smtClean="0">
                <a:latin typeface="Book Antiqua" pitchFamily="18" charset="0"/>
              </a:rPr>
              <a:t>ROP = 168</a:t>
            </a:r>
          </a:p>
          <a:p>
            <a:pPr algn="l">
              <a:spcAft>
                <a:spcPts val="1200"/>
              </a:spcAft>
            </a:pPr>
            <a:r>
              <a:rPr lang="en-US" sz="2400" dirty="0" smtClean="0">
                <a:latin typeface="Book Antiqua" pitchFamily="18" charset="0"/>
              </a:rPr>
              <a:t>Risk = 12.5%</a:t>
            </a:r>
          </a:p>
        </p:txBody>
      </p:sp>
    </p:spTree>
    <p:extLst>
      <p:ext uri="{BB962C8B-B14F-4D97-AF65-F5344CB8AC3E}">
        <p14:creationId xmlns:p14="http://schemas.microsoft.com/office/powerpoint/2010/main" val="4277653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dissolve">
                                      <p:cBhvr>
                                        <p:cTn id="7" dur="500"/>
                                        <p:tgtEl>
                                          <p:spTgt spid="10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8">
                                            <p:txEl>
                                              <p:pRg st="1" end="1"/>
                                            </p:txEl>
                                          </p:spTgt>
                                        </p:tgtEl>
                                        <p:attrNameLst>
                                          <p:attrName>style.visibility</p:attrName>
                                        </p:attrNameLst>
                                      </p:cBhvr>
                                      <p:to>
                                        <p:strVal val="visible"/>
                                      </p:to>
                                    </p:set>
                                    <p:animEffect transition="in" filter="dissolve">
                                      <p:cBhvr>
                                        <p:cTn id="12" dur="500"/>
                                        <p:tgtEl>
                                          <p:spTgt spid="10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8">
                                            <p:txEl>
                                              <p:pRg st="2" end="2"/>
                                            </p:txEl>
                                          </p:spTgt>
                                        </p:tgtEl>
                                        <p:attrNameLst>
                                          <p:attrName>style.visibility</p:attrName>
                                        </p:attrNameLst>
                                      </p:cBhvr>
                                      <p:to>
                                        <p:strVal val="visible"/>
                                      </p:to>
                                    </p:set>
                                    <p:animEffect transition="in" filter="dissolve">
                                      <p:cBhvr>
                                        <p:cTn id="17" dur="500"/>
                                        <p:tgtEl>
                                          <p:spTgt spid="10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8">
                                            <p:txEl>
                                              <p:pRg st="3" end="3"/>
                                            </p:txEl>
                                          </p:spTgt>
                                        </p:tgtEl>
                                        <p:attrNameLst>
                                          <p:attrName>style.visibility</p:attrName>
                                        </p:attrNameLst>
                                      </p:cBhvr>
                                      <p:to>
                                        <p:strVal val="visible"/>
                                      </p:to>
                                    </p:set>
                                    <p:animEffect transition="in" filter="dissolve">
                                      <p:cBhvr>
                                        <p:cTn id="22" dur="500"/>
                                        <p:tgtEl>
                                          <p:spTgt spid="10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dissolve">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1">
                                            <p:txEl>
                                              <p:pRg st="1" end="1"/>
                                            </p:txEl>
                                          </p:spTgt>
                                        </p:tgtEl>
                                        <p:attrNameLst>
                                          <p:attrName>style.visibility</p:attrName>
                                        </p:attrNameLst>
                                      </p:cBhvr>
                                      <p:to>
                                        <p:strVal val="visible"/>
                                      </p:to>
                                    </p:set>
                                    <p:animEffect transition="in" filter="dissolve">
                                      <p:cBhvr>
                                        <p:cTn id="51" dur="500"/>
                                        <p:tgtEl>
                                          <p:spTgt spid="21">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21">
                                            <p:txEl>
                                              <p:pRg st="2" end="2"/>
                                            </p:txEl>
                                          </p:spTgt>
                                        </p:tgtEl>
                                        <p:attrNameLst>
                                          <p:attrName>style.visibility</p:attrName>
                                        </p:attrNameLst>
                                      </p:cBhvr>
                                      <p:to>
                                        <p:strVal val="visible"/>
                                      </p:to>
                                    </p:set>
                                    <p:animEffect transition="in" filter="dissolve">
                                      <p:cBhvr>
                                        <p:cTn id="56" dur="500"/>
                                        <p:tgtEl>
                                          <p:spTgt spid="21">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1">
                                            <p:txEl>
                                              <p:pRg st="3" end="3"/>
                                            </p:txEl>
                                          </p:spTgt>
                                        </p:tgtEl>
                                        <p:attrNameLst>
                                          <p:attrName>style.visibility</p:attrName>
                                        </p:attrNameLst>
                                      </p:cBhvr>
                                      <p:to>
                                        <p:strVal val="visible"/>
                                      </p:to>
                                    </p:set>
                                    <p:animEffect transition="in" filter="dissolve">
                                      <p:cBhvr>
                                        <p:cTn id="61" dur="500"/>
                                        <p:tgtEl>
                                          <p:spTgt spid="21">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21">
                                            <p:txEl>
                                              <p:pRg st="4" end="4"/>
                                            </p:txEl>
                                          </p:spTgt>
                                        </p:tgtEl>
                                        <p:attrNameLst>
                                          <p:attrName>style.visibility</p:attrName>
                                        </p:attrNameLst>
                                      </p:cBhvr>
                                      <p:to>
                                        <p:strVal val="visible"/>
                                      </p:to>
                                    </p:set>
                                    <p:animEffect transition="in" filter="dissolve">
                                      <p:cBhvr>
                                        <p:cTn id="66" dur="500"/>
                                        <p:tgtEl>
                                          <p:spTgt spid="21">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21">
                                            <p:txEl>
                                              <p:pRg st="5" end="5"/>
                                            </p:txEl>
                                          </p:spTgt>
                                        </p:tgtEl>
                                        <p:attrNameLst>
                                          <p:attrName>style.visibility</p:attrName>
                                        </p:attrNameLst>
                                      </p:cBhvr>
                                      <p:to>
                                        <p:strVal val="visible"/>
                                      </p:to>
                                    </p:set>
                                    <p:animEffect transition="in" filter="dissolve">
                                      <p:cBhvr>
                                        <p:cTn id="71" dur="500"/>
                                        <p:tgtEl>
                                          <p:spTgt spid="21">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21">
                                            <p:txEl>
                                              <p:pRg st="6" end="6"/>
                                            </p:txEl>
                                          </p:spTgt>
                                        </p:tgtEl>
                                        <p:attrNameLst>
                                          <p:attrName>style.visibility</p:attrName>
                                        </p:attrNameLst>
                                      </p:cBhvr>
                                      <p:to>
                                        <p:strVal val="visible"/>
                                      </p:to>
                                    </p:set>
                                    <p:animEffect transition="in" filter="dissolve">
                                      <p:cBhvr>
                                        <p:cTn id="76"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P spid="5" grpId="0" animBg="1"/>
      <p:bldP spid="6" grpId="0"/>
      <p:bldP spid="2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 y="0"/>
            <a:ext cx="9144000" cy="764704"/>
          </a:xfrm>
        </p:spPr>
        <p:txBody>
          <a:bodyPr/>
          <a:lstStyle/>
          <a:p>
            <a:pPr eaLnBrk="0" hangingPunct="0"/>
            <a:r>
              <a:rPr lang="en-US" kern="1200" dirty="0">
                <a:solidFill>
                  <a:srgbClr val="FF0000"/>
                </a:solidFill>
                <a:ea typeface="ＭＳ Ｐゴシック" charset="-128"/>
                <a:cs typeface="+mn-cs"/>
              </a:rPr>
              <a:t>The News Vendor Problem</a:t>
            </a:r>
          </a:p>
        </p:txBody>
      </p:sp>
      <p:sp>
        <p:nvSpPr>
          <p:cNvPr id="41987" name="Rectangle 3"/>
          <p:cNvSpPr>
            <a:spLocks noGrp="1" noChangeArrowheads="1"/>
          </p:cNvSpPr>
          <p:nvPr>
            <p:ph type="body" idx="1"/>
          </p:nvPr>
        </p:nvSpPr>
        <p:spPr>
          <a:xfrm>
            <a:off x="0" y="866775"/>
            <a:ext cx="9144000" cy="2804589"/>
          </a:xfrm>
        </p:spPr>
        <p:txBody>
          <a:bodyPr/>
          <a:lstStyle/>
          <a:p>
            <a:pPr>
              <a:buNone/>
            </a:pPr>
            <a:r>
              <a:rPr lang="en-US" dirty="0" smtClean="0">
                <a:latin typeface="Book Antiqua" pitchFamily="18" charset="0"/>
              </a:rPr>
              <a:t>The expected number of participants in a conference is normally  distributed with mean of 500 and standard deviation of 150. The participants spend one night in the hotel and the cost is paid by the conference. The hotel has offered a rate of $200 per room if a block of rooms is reserved (non-refundable) in advance. The rate in the conference day is </a:t>
            </a:r>
            <a:r>
              <a:rPr lang="en-US" dirty="0">
                <a:latin typeface="Book Antiqua" pitchFamily="18" charset="0"/>
              </a:rPr>
              <a:t>$</a:t>
            </a:r>
            <a:r>
              <a:rPr lang="en-US" dirty="0" smtClean="0">
                <a:latin typeface="Book Antiqua" pitchFamily="18" charset="0"/>
              </a:rPr>
              <a:t>300. All rooms will be single occupied. </a:t>
            </a:r>
            <a:r>
              <a:rPr lang="en-US" dirty="0">
                <a:latin typeface="Book Antiqua" pitchFamily="18" charset="0"/>
              </a:rPr>
              <a:t>How many rooms should we reserve in the non-refundable block to minimize our expected total cost.   </a:t>
            </a:r>
            <a:endParaRPr lang="en-US" dirty="0"/>
          </a:p>
          <a:p>
            <a:pPr>
              <a:buFont typeface="Wingdings" pitchFamily="2" charset="2"/>
              <a:buNone/>
            </a:pPr>
            <a:endParaRPr lang="en-US" dirty="0" smtClean="0">
              <a:latin typeface="Book Antiqua" pitchFamily="18" charset="0"/>
            </a:endParaRPr>
          </a:p>
        </p:txBody>
      </p:sp>
      <p:sp>
        <p:nvSpPr>
          <p:cNvPr id="20" name="Rectangle 3"/>
          <p:cNvSpPr txBox="1">
            <a:spLocks noChangeArrowheads="1"/>
          </p:cNvSpPr>
          <p:nvPr/>
        </p:nvSpPr>
        <p:spPr bwMode="auto">
          <a:xfrm>
            <a:off x="402773" y="3933056"/>
            <a:ext cx="8600550" cy="2767542"/>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66FFFF"/>
              </a:buClr>
              <a:buSzPct val="75000"/>
              <a:buFont typeface="Monotype Sort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66FFFF"/>
              </a:buClr>
              <a:buSzPct val="125000"/>
              <a:buChar char="•"/>
              <a:defRPr sz="24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66FFFF"/>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0" indent="0">
              <a:buNone/>
            </a:pPr>
            <a:r>
              <a:rPr lang="en-US" dirty="0" smtClean="0">
                <a:effectLst/>
                <a:latin typeface="Book Antiqua" pitchFamily="18" charset="0"/>
              </a:rPr>
              <a:t>Service level (Probability of demand not exceeding what we have ordered)  SL* = Cu/(Cu+Co)</a:t>
            </a:r>
          </a:p>
          <a:p>
            <a:pPr marL="0" indent="0">
              <a:buNone/>
            </a:pPr>
            <a:r>
              <a:rPr lang="en-US" dirty="0" smtClean="0">
                <a:effectLst/>
              </a:rPr>
              <a:t>Co = 200, Cu = 300-200 = 100</a:t>
            </a:r>
          </a:p>
          <a:p>
            <a:pPr marL="0" indent="0">
              <a:buNone/>
            </a:pPr>
            <a:r>
              <a:rPr lang="en-US" dirty="0">
                <a:effectLst/>
                <a:latin typeface="Georgia" pitchFamily="18" charset="0"/>
              </a:rPr>
              <a:t>SL* = Cu/(Cu+Co</a:t>
            </a:r>
            <a:r>
              <a:rPr lang="en-US" dirty="0" smtClean="0">
                <a:effectLst/>
                <a:latin typeface="Georgia" pitchFamily="18" charset="0"/>
              </a:rPr>
              <a:t>) = </a:t>
            </a:r>
            <a:r>
              <a:rPr lang="en-US" dirty="0">
                <a:effectLst/>
                <a:latin typeface="Georgia" pitchFamily="18" charset="0"/>
              </a:rPr>
              <a:t>100/(100+200) = 1/3</a:t>
            </a:r>
          </a:p>
          <a:p>
            <a:pPr marL="0" indent="0">
              <a:buNone/>
            </a:pPr>
            <a:r>
              <a:rPr lang="en-US" dirty="0">
                <a:effectLst/>
                <a:latin typeface="Georgia" pitchFamily="18" charset="0"/>
              </a:rPr>
              <a:t>=</a:t>
            </a:r>
            <a:r>
              <a:rPr lang="en-US" dirty="0">
                <a:effectLst/>
                <a:latin typeface="Book Antiqua" panose="02040602050305030304" pitchFamily="18" charset="0"/>
              </a:rPr>
              <a:t>NORM.INV(1/3,500,150</a:t>
            </a:r>
            <a:r>
              <a:rPr lang="en-US" dirty="0" smtClean="0">
                <a:effectLst/>
                <a:latin typeface="Georgia" pitchFamily="18" charset="0"/>
              </a:rPr>
              <a:t>) </a:t>
            </a:r>
          </a:p>
          <a:p>
            <a:pPr marL="0" indent="0">
              <a:buNone/>
            </a:pPr>
            <a:r>
              <a:rPr lang="en-US" dirty="0" smtClean="0">
                <a:effectLst/>
                <a:latin typeface="Georgia" pitchFamily="18" charset="0"/>
              </a:rPr>
              <a:t>=</a:t>
            </a:r>
            <a:r>
              <a:rPr lang="en-US" dirty="0">
                <a:effectLst/>
                <a:latin typeface="Georgia" pitchFamily="18" charset="0"/>
              </a:rPr>
              <a:t>436</a:t>
            </a:r>
          </a:p>
          <a:p>
            <a:pPr marL="0" indent="0">
              <a:buNone/>
            </a:pPr>
            <a:endParaRPr lang="en-US" dirty="0" smtClean="0">
              <a:effectLst/>
            </a:endParaRPr>
          </a:p>
          <a:p>
            <a:pPr>
              <a:buFont typeface="Wingdings" pitchFamily="2" charset="2"/>
              <a:buNone/>
            </a:pPr>
            <a:endParaRPr lang="en-US" kern="0" dirty="0" smtClean="0">
              <a:effectLst/>
              <a:latin typeface="Book Antiqua" pitchFamily="18" charset="0"/>
            </a:endParaRPr>
          </a:p>
          <a:p>
            <a:pPr>
              <a:buFont typeface="Wingdings" pitchFamily="2" charset="2"/>
              <a:buNone/>
            </a:pPr>
            <a:endParaRPr lang="en-US" kern="0" dirty="0" smtClean="0">
              <a:effectLst/>
            </a:endParaRPr>
          </a:p>
        </p:txBody>
      </p:sp>
    </p:spTree>
    <p:extLst>
      <p:ext uri="{BB962C8B-B14F-4D97-AF65-F5344CB8AC3E}">
        <p14:creationId xmlns:p14="http://schemas.microsoft.com/office/powerpoint/2010/main" val="1123813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dissolve">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dissolv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dissolve">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dissolve">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dissolve">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dissolve">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P spid="2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388"/>
            <a:ext cx="9144000" cy="814387"/>
          </a:xfrm>
        </p:spPr>
        <p:txBody>
          <a:bodyPr/>
          <a:lstStyle/>
          <a:p>
            <a:r>
              <a:rPr lang="en-US" dirty="0" smtClean="0"/>
              <a:t>100,000 in One Stock</a:t>
            </a:r>
            <a:endParaRPr lang="en-US" dirty="0"/>
          </a:p>
        </p:txBody>
      </p:sp>
      <p:sp>
        <p:nvSpPr>
          <p:cNvPr id="3" name="Content Placeholder 2"/>
          <p:cNvSpPr>
            <a:spLocks noGrp="1"/>
          </p:cNvSpPr>
          <p:nvPr>
            <p:ph idx="1"/>
          </p:nvPr>
        </p:nvSpPr>
        <p:spPr>
          <a:xfrm>
            <a:off x="0" y="878093"/>
            <a:ext cx="8930140" cy="1866900"/>
          </a:xfrm>
        </p:spPr>
        <p:txBody>
          <a:bodyPr/>
          <a:lstStyle/>
          <a:p>
            <a:pPr marL="0" indent="0">
              <a:buNone/>
            </a:pPr>
            <a:r>
              <a:rPr lang="en-US" dirty="0" smtClean="0"/>
              <a:t>Suppose there is a stock with its return following </a:t>
            </a:r>
            <a:r>
              <a:rPr lang="en-US" dirty="0" err="1" smtClean="0"/>
              <a:t>Nomal</a:t>
            </a:r>
            <a:r>
              <a:rPr lang="en-US" dirty="0" smtClean="0"/>
              <a:t> distribution with mean </a:t>
            </a:r>
            <a:r>
              <a:rPr lang="en-US" dirty="0"/>
              <a:t>of </a:t>
            </a:r>
            <a:r>
              <a:rPr lang="en-US" dirty="0" smtClean="0"/>
              <a:t>4% </a:t>
            </a:r>
            <a:r>
              <a:rPr lang="en-US" dirty="0"/>
              <a:t>and </a:t>
            </a:r>
            <a:r>
              <a:rPr lang="en-US" dirty="0" smtClean="0"/>
              <a:t>standard deviation of 4%.  Therefore if we invest one dollar in this stock, our investment after one year will have pdf of N(1.04, 0.04).</a:t>
            </a:r>
          </a:p>
          <a:p>
            <a:pPr marL="0" indent="0">
              <a:buNone/>
            </a:pPr>
            <a:r>
              <a:rPr lang="en-US" dirty="0" smtClean="0"/>
              <a:t>What will be mean and standard deviation of our investment if we invest 100,000. </a:t>
            </a:r>
          </a:p>
          <a:p>
            <a:pPr marL="0" indent="0">
              <a:buNone/>
            </a:pPr>
            <a:endParaRPr lang="en-US" dirty="0" smtClean="0"/>
          </a:p>
          <a:p>
            <a:pPr marL="0" indent="0">
              <a:buNone/>
            </a:pPr>
            <a:endParaRPr lang="en-US" dirty="0"/>
          </a:p>
          <a:p>
            <a:pPr marL="0" indent="0">
              <a:buNone/>
            </a:pP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593072440"/>
              </p:ext>
            </p:extLst>
          </p:nvPr>
        </p:nvGraphicFramePr>
        <p:xfrm>
          <a:off x="107504" y="3284984"/>
          <a:ext cx="2433752" cy="3096344"/>
        </p:xfrm>
        <a:graphic>
          <a:graphicData uri="http://schemas.openxmlformats.org/presentationml/2006/ole">
            <mc:AlternateContent xmlns:mc="http://schemas.openxmlformats.org/markup-compatibility/2006">
              <mc:Choice xmlns:v="urn:schemas-microsoft-com:vml" Requires="v">
                <p:oleObj spid="_x0000_s77932" name="Worksheet" r:id="rId4" imgW="1819359" imgH="2314656" progId="Excel.Sheet.12">
                  <p:embed/>
                </p:oleObj>
              </mc:Choice>
              <mc:Fallback>
                <p:oleObj name="Worksheet" r:id="rId4" imgW="1819359" imgH="2314656" progId="Excel.Sheet.12">
                  <p:embed/>
                  <p:pic>
                    <p:nvPicPr>
                      <p:cNvPr id="0" name=""/>
                      <p:cNvPicPr/>
                      <p:nvPr/>
                    </p:nvPicPr>
                    <p:blipFill>
                      <a:blip r:embed="rId5"/>
                      <a:stretch>
                        <a:fillRect/>
                      </a:stretch>
                    </p:blipFill>
                    <p:spPr>
                      <a:xfrm>
                        <a:off x="107504" y="3284984"/>
                        <a:ext cx="2433752" cy="309634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51900822"/>
              </p:ext>
            </p:extLst>
          </p:nvPr>
        </p:nvGraphicFramePr>
        <p:xfrm>
          <a:off x="3203848" y="4365104"/>
          <a:ext cx="4729174" cy="1944216"/>
        </p:xfrm>
        <a:graphic>
          <a:graphicData uri="http://schemas.openxmlformats.org/presentationml/2006/ole">
            <mc:AlternateContent xmlns:mc="http://schemas.openxmlformats.org/markup-compatibility/2006">
              <mc:Choice xmlns:v="urn:schemas-microsoft-com:vml" Requires="v">
                <p:oleObj spid="_x0000_s77933" name="Worksheet" r:id="rId7" imgW="2571649" imgH="1057225" progId="Excel.Sheet.12">
                  <p:embed/>
                </p:oleObj>
              </mc:Choice>
              <mc:Fallback>
                <p:oleObj name="Worksheet" r:id="rId7" imgW="2571649" imgH="1057225" progId="Excel.Sheet.12">
                  <p:embed/>
                  <p:pic>
                    <p:nvPicPr>
                      <p:cNvPr id="0" name=""/>
                      <p:cNvPicPr/>
                      <p:nvPr/>
                    </p:nvPicPr>
                    <p:blipFill>
                      <a:blip r:embed="rId8"/>
                      <a:stretch>
                        <a:fillRect/>
                      </a:stretch>
                    </p:blipFill>
                    <p:spPr>
                      <a:xfrm>
                        <a:off x="3203848" y="4365104"/>
                        <a:ext cx="4729174" cy="1944216"/>
                      </a:xfrm>
                      <a:prstGeom prst="rect">
                        <a:avLst/>
                      </a:prstGeom>
                    </p:spPr>
                  </p:pic>
                </p:oleObj>
              </mc:Fallback>
            </mc:AlternateContent>
          </a:graphicData>
        </a:graphic>
      </p:graphicFrame>
      <p:sp>
        <p:nvSpPr>
          <p:cNvPr id="9" name="Rectangle 8"/>
          <p:cNvSpPr/>
          <p:nvPr/>
        </p:nvSpPr>
        <p:spPr>
          <a:xfrm>
            <a:off x="2771800" y="2918880"/>
            <a:ext cx="6158340" cy="1200329"/>
          </a:xfrm>
          <a:prstGeom prst="rect">
            <a:avLst/>
          </a:prstGeom>
        </p:spPr>
        <p:txBody>
          <a:bodyPr wrap="square">
            <a:spAutoFit/>
          </a:bodyPr>
          <a:lstStyle/>
          <a:p>
            <a:pPr marL="0" indent="0">
              <a:buNone/>
            </a:pPr>
            <a:r>
              <a:rPr lang="en-US" sz="2400" kern="0" dirty="0">
                <a:latin typeface="Book Antiqua" panose="02040602050305030304" pitchFamily="18" charset="0"/>
              </a:rPr>
              <a:t>=NORM.INV(probability, mu, sigma)</a:t>
            </a:r>
          </a:p>
          <a:p>
            <a:pPr marL="0" indent="0">
              <a:buNone/>
            </a:pPr>
            <a:r>
              <a:rPr lang="en-US" sz="2400" kern="0" dirty="0">
                <a:latin typeface="Book Antiqua" panose="02040602050305030304" pitchFamily="18" charset="0"/>
              </a:rPr>
              <a:t>=NORM.INV(probability, 5%, 5%)</a:t>
            </a:r>
          </a:p>
          <a:p>
            <a:pPr marL="0" indent="0">
              <a:buNone/>
            </a:pPr>
            <a:r>
              <a:rPr lang="en-US" sz="2400" kern="0" dirty="0">
                <a:latin typeface="Book Antiqua" panose="02040602050305030304" pitchFamily="18" charset="0"/>
              </a:rPr>
              <a:t>=NORM.INV(rand(), 5%, 5%)</a:t>
            </a:r>
          </a:p>
        </p:txBody>
      </p:sp>
    </p:spTree>
    <p:extLst>
      <p:ext uri="{BB962C8B-B14F-4D97-AF65-F5344CB8AC3E}">
        <p14:creationId xmlns:p14="http://schemas.microsoft.com/office/powerpoint/2010/main" val="308674727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Text Box 3"/>
          <p:cNvSpPr txBox="1">
            <a:spLocks noChangeArrowheads="1"/>
          </p:cNvSpPr>
          <p:nvPr/>
        </p:nvSpPr>
        <p:spPr bwMode="auto">
          <a:xfrm>
            <a:off x="-16099" y="89893"/>
            <a:ext cx="94114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3600" dirty="0" smtClean="0">
                <a:latin typeface="Impact" pitchFamily="34" charset="0"/>
                <a:cs typeface="Arial" charset="0"/>
              </a:rPr>
              <a:t>y = </a:t>
            </a:r>
            <a:r>
              <a:rPr lang="en-US" sz="3600" dirty="0" err="1" smtClean="0">
                <a:latin typeface="Impact" pitchFamily="34" charset="0"/>
                <a:cs typeface="Arial" charset="0"/>
              </a:rPr>
              <a:t>Kx</a:t>
            </a:r>
            <a:r>
              <a:rPr lang="en-US" sz="3600" dirty="0" smtClean="0">
                <a:latin typeface="Impact" pitchFamily="34" charset="0"/>
                <a:cs typeface="Arial" charset="0"/>
                <a:sym typeface="Wingdings" panose="05000000000000000000" pitchFamily="2" charset="2"/>
              </a:rPr>
              <a:t> </a:t>
            </a:r>
            <a:r>
              <a:rPr lang="en-US" sz="4400" b="1" dirty="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(y) = k</a:t>
            </a:r>
            <a:r>
              <a:rPr lang="en-US" sz="3600" dirty="0">
                <a:latin typeface="Impact" pitchFamily="34" charset="0"/>
                <a:cs typeface="Arial" charset="0"/>
                <a:sym typeface="Wingdings" panose="05000000000000000000" pitchFamily="2" charset="2"/>
              </a:rPr>
              <a:t> </a:t>
            </a:r>
            <a:r>
              <a:rPr lang="en-US" sz="4400" b="1" dirty="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(x), </a:t>
            </a:r>
            <a:r>
              <a:rPr lang="en-US" sz="4400" b="1" dirty="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(y) = K</a:t>
            </a:r>
            <a:r>
              <a:rPr lang="en-US" sz="4400" b="1" dirty="0" smtClean="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(x) </a:t>
            </a:r>
            <a:endParaRPr lang="en-US" sz="3600" dirty="0">
              <a:latin typeface="Impact" pitchFamily="34" charset="0"/>
              <a:cs typeface="Arial" charset="0"/>
            </a:endParaRPr>
          </a:p>
        </p:txBody>
      </p:sp>
      <p:sp>
        <p:nvSpPr>
          <p:cNvPr id="907268" name="Text Box 4"/>
          <p:cNvSpPr txBox="1">
            <a:spLocks noChangeArrowheads="1"/>
          </p:cNvSpPr>
          <p:nvPr/>
        </p:nvSpPr>
        <p:spPr bwMode="auto">
          <a:xfrm>
            <a:off x="0" y="1059875"/>
            <a:ext cx="903649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a:latin typeface="Book Antiqua" pitchFamily="18" charset="0"/>
              </a:rPr>
              <a:t>A random variable </a:t>
            </a:r>
            <a:r>
              <a:rPr lang="en-US" b="1" dirty="0" smtClean="0">
                <a:latin typeface="Book Antiqua" pitchFamily="18" charset="0"/>
              </a:rPr>
              <a:t>x</a:t>
            </a:r>
            <a:r>
              <a:rPr lang="en-US" dirty="0" smtClean="0">
                <a:latin typeface="Book Antiqua" pitchFamily="18" charset="0"/>
              </a:rPr>
              <a:t> with mean of </a:t>
            </a:r>
            <a:r>
              <a:rPr lang="en-US" b="1" dirty="0" smtClean="0">
                <a:latin typeface="Impact" pitchFamily="34" charset="0"/>
                <a:cs typeface="Arial" charset="0"/>
                <a:sym typeface="Symbol" panose="05050102010706020507" pitchFamily="18" charset="2"/>
              </a:rPr>
              <a:t> </a:t>
            </a:r>
            <a:r>
              <a:rPr lang="en-US" dirty="0" smtClean="0">
                <a:latin typeface="Book Antiqua" pitchFamily="18" charset="0"/>
              </a:rPr>
              <a:t>, and standard deviation of </a:t>
            </a:r>
            <a:r>
              <a:rPr lang="el-GR" dirty="0" smtClean="0">
                <a:latin typeface="Book Antiqua" pitchFamily="18" charset="0"/>
                <a:cs typeface="Times New Roman" pitchFamily="18" charset="0"/>
              </a:rPr>
              <a:t>σ</a:t>
            </a:r>
            <a:r>
              <a:rPr lang="en-US" dirty="0" smtClean="0">
                <a:latin typeface="Book Antiqua" pitchFamily="18" charset="0"/>
                <a:cs typeface="Times New Roman" pitchFamily="18" charset="0"/>
              </a:rPr>
              <a:t> </a:t>
            </a:r>
            <a:r>
              <a:rPr lang="en-US" dirty="0">
                <a:latin typeface="Book Antiqua" pitchFamily="18" charset="0"/>
                <a:cs typeface="Times New Roman" pitchFamily="18" charset="0"/>
              </a:rPr>
              <a:t>is multiplied by a constant K</a:t>
            </a:r>
            <a:r>
              <a:rPr lang="en-US" dirty="0" smtClean="0">
                <a:latin typeface="Book Antiqua" pitchFamily="18" charset="0"/>
                <a:cs typeface="Times New Roman" pitchFamily="18" charset="0"/>
              </a:rPr>
              <a:t> </a:t>
            </a:r>
            <a:r>
              <a:rPr lang="en-US" dirty="0">
                <a:latin typeface="Book Antiqua" pitchFamily="18" charset="0"/>
                <a:cs typeface="Times New Roman" pitchFamily="18" charset="0"/>
              </a:rPr>
              <a:t>and generates the random variable </a:t>
            </a:r>
            <a:r>
              <a:rPr lang="en-US" dirty="0" smtClean="0">
                <a:latin typeface="Book Antiqua" pitchFamily="18" charset="0"/>
                <a:cs typeface="Times New Roman" pitchFamily="18" charset="0"/>
              </a:rPr>
              <a:t>y=</a:t>
            </a:r>
            <a:r>
              <a:rPr lang="en-US" dirty="0" err="1" smtClean="0">
                <a:latin typeface="Book Antiqua" pitchFamily="18" charset="0"/>
                <a:cs typeface="Times New Roman" pitchFamily="18" charset="0"/>
              </a:rPr>
              <a:t>Kx</a:t>
            </a:r>
            <a:r>
              <a:rPr lang="en-US" dirty="0" smtClean="0">
                <a:latin typeface="Book Antiqua" pitchFamily="18" charset="0"/>
                <a:cs typeface="Times New Roman" pitchFamily="18" charset="0"/>
              </a:rPr>
              <a:t>.  </a:t>
            </a:r>
          </a:p>
          <a:p>
            <a:r>
              <a:rPr lang="en-US" dirty="0" smtClean="0">
                <a:latin typeface="Book Antiqua" pitchFamily="18" charset="0"/>
                <a:cs typeface="Times New Roman" pitchFamily="18" charset="0"/>
              </a:rPr>
              <a:t>Then</a:t>
            </a:r>
          </a:p>
          <a:p>
            <a:r>
              <a:rPr lang="en-US" b="1" dirty="0" smtClean="0">
                <a:solidFill>
                  <a:srgbClr val="C00000"/>
                </a:solidFill>
                <a:latin typeface="Book Antiqua" pitchFamily="18" charset="0"/>
                <a:cs typeface="Times New Roman" pitchFamily="18" charset="0"/>
              </a:rPr>
              <a:t>Mean (y) = K*Mean(x)</a:t>
            </a:r>
          </a:p>
          <a:p>
            <a:r>
              <a:rPr lang="en-US" b="1" dirty="0" smtClean="0">
                <a:solidFill>
                  <a:srgbClr val="C00000"/>
                </a:solidFill>
                <a:latin typeface="Book Antiqua" pitchFamily="18" charset="0"/>
                <a:cs typeface="Times New Roman" pitchFamily="18" charset="0"/>
              </a:rPr>
              <a:t>StdDev (y) = |K|*StdDev(x)</a:t>
            </a:r>
          </a:p>
          <a:p>
            <a:r>
              <a:rPr lang="en-US" dirty="0" smtClean="0">
                <a:latin typeface="Book Antiqua" pitchFamily="18" charset="0"/>
                <a:cs typeface="Times New Roman" pitchFamily="18" charset="0"/>
              </a:rPr>
              <a:t>If $1 after one year has mean of $1.04 and StdDev of 0.04</a:t>
            </a:r>
          </a:p>
          <a:p>
            <a:r>
              <a:rPr lang="en-US" dirty="0" smtClean="0">
                <a:latin typeface="Book Antiqua" pitchFamily="18" charset="0"/>
                <a:cs typeface="Times New Roman" pitchFamily="18" charset="0"/>
              </a:rPr>
              <a:t>Then</a:t>
            </a:r>
          </a:p>
          <a:p>
            <a:r>
              <a:rPr lang="en-US" dirty="0" smtClean="0">
                <a:latin typeface="Book Antiqua" pitchFamily="18" charset="0"/>
                <a:cs typeface="Times New Roman" pitchFamily="18" charset="0"/>
              </a:rPr>
              <a:t>100,000 </a:t>
            </a:r>
            <a:r>
              <a:rPr lang="en-US" dirty="0">
                <a:latin typeface="Book Antiqua" pitchFamily="18" charset="0"/>
                <a:cs typeface="Times New Roman" pitchFamily="18" charset="0"/>
              </a:rPr>
              <a:t>after one year has mean of </a:t>
            </a:r>
            <a:r>
              <a:rPr lang="en-US" dirty="0" smtClean="0">
                <a:latin typeface="Book Antiqua" pitchFamily="18" charset="0"/>
                <a:cs typeface="Times New Roman" pitchFamily="18" charset="0"/>
              </a:rPr>
              <a:t>$(100,000)1.04 </a:t>
            </a:r>
            <a:r>
              <a:rPr lang="en-US" dirty="0">
                <a:latin typeface="Book Antiqua" pitchFamily="18" charset="0"/>
                <a:cs typeface="Times New Roman" pitchFamily="18" charset="0"/>
              </a:rPr>
              <a:t>and StdDev of </a:t>
            </a:r>
            <a:r>
              <a:rPr lang="en-US" dirty="0" smtClean="0">
                <a:latin typeface="Book Antiqua" pitchFamily="18" charset="0"/>
                <a:cs typeface="Times New Roman" pitchFamily="18" charset="0"/>
              </a:rPr>
              <a:t>100,000(0.04)</a:t>
            </a:r>
            <a:endParaRPr lang="en-US" dirty="0">
              <a:latin typeface="Book Antiqua" pitchFamily="18" charset="0"/>
              <a:cs typeface="Times New Roman" pitchFamily="18" charset="0"/>
            </a:endParaRPr>
          </a:p>
          <a:p>
            <a:endParaRPr lang="en-US" dirty="0" smtClean="0">
              <a:latin typeface="Book Antiqua" pitchFamily="18" charset="0"/>
              <a:cs typeface="Times New Roman" pitchFamily="18" charset="0"/>
            </a:endParaRPr>
          </a:p>
          <a:p>
            <a:endParaRPr lang="en-US" b="1" dirty="0">
              <a:latin typeface="Book Antiqua" pitchFamily="18" charset="0"/>
              <a:cs typeface="Times New Roman" pitchFamily="18" charset="0"/>
            </a:endParaRPr>
          </a:p>
          <a:p>
            <a:endParaRPr lang="en-US" b="1" i="1" dirty="0" smtClean="0">
              <a:solidFill>
                <a:srgbClr val="1A1A7E"/>
              </a:solidFill>
              <a:latin typeface="Book Antiqua" pitchFamily="18" charset="0"/>
              <a:cs typeface="Times New Roman" pitchFamily="18" charset="0"/>
            </a:endParaRPr>
          </a:p>
        </p:txBody>
      </p:sp>
    </p:spTree>
    <p:extLst>
      <p:ext uri="{BB962C8B-B14F-4D97-AF65-F5344CB8AC3E}">
        <p14:creationId xmlns:p14="http://schemas.microsoft.com/office/powerpoint/2010/main" val="2954085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7268">
                                            <p:txEl>
                                              <p:pRg st="0" end="0"/>
                                            </p:txEl>
                                          </p:spTgt>
                                        </p:tgtEl>
                                        <p:attrNameLst>
                                          <p:attrName>style.visibility</p:attrName>
                                        </p:attrNameLst>
                                      </p:cBhvr>
                                      <p:to>
                                        <p:strVal val="visible"/>
                                      </p:to>
                                    </p:set>
                                    <p:animEffect transition="in" filter="dissolve">
                                      <p:cBhvr>
                                        <p:cTn id="7" dur="500"/>
                                        <p:tgtEl>
                                          <p:spTgt spid="907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7268">
                                            <p:txEl>
                                              <p:pRg st="1" end="1"/>
                                            </p:txEl>
                                          </p:spTgt>
                                        </p:tgtEl>
                                        <p:attrNameLst>
                                          <p:attrName>style.visibility</p:attrName>
                                        </p:attrNameLst>
                                      </p:cBhvr>
                                      <p:to>
                                        <p:strVal val="visible"/>
                                      </p:to>
                                    </p:set>
                                    <p:animEffect transition="in" filter="dissolve">
                                      <p:cBhvr>
                                        <p:cTn id="12" dur="500"/>
                                        <p:tgtEl>
                                          <p:spTgt spid="9072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7268">
                                            <p:txEl>
                                              <p:pRg st="2" end="2"/>
                                            </p:txEl>
                                          </p:spTgt>
                                        </p:tgtEl>
                                        <p:attrNameLst>
                                          <p:attrName>style.visibility</p:attrName>
                                        </p:attrNameLst>
                                      </p:cBhvr>
                                      <p:to>
                                        <p:strVal val="visible"/>
                                      </p:to>
                                    </p:set>
                                    <p:animEffect transition="in" filter="dissolve">
                                      <p:cBhvr>
                                        <p:cTn id="17" dur="500"/>
                                        <p:tgtEl>
                                          <p:spTgt spid="9072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07268">
                                            <p:txEl>
                                              <p:pRg st="3" end="3"/>
                                            </p:txEl>
                                          </p:spTgt>
                                        </p:tgtEl>
                                        <p:attrNameLst>
                                          <p:attrName>style.visibility</p:attrName>
                                        </p:attrNameLst>
                                      </p:cBhvr>
                                      <p:to>
                                        <p:strVal val="visible"/>
                                      </p:to>
                                    </p:set>
                                    <p:animEffect transition="in" filter="dissolve">
                                      <p:cBhvr>
                                        <p:cTn id="22" dur="500"/>
                                        <p:tgtEl>
                                          <p:spTgt spid="9072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07268">
                                            <p:txEl>
                                              <p:pRg st="4" end="4"/>
                                            </p:txEl>
                                          </p:spTgt>
                                        </p:tgtEl>
                                        <p:attrNameLst>
                                          <p:attrName>style.visibility</p:attrName>
                                        </p:attrNameLst>
                                      </p:cBhvr>
                                      <p:to>
                                        <p:strVal val="visible"/>
                                      </p:to>
                                    </p:set>
                                    <p:animEffect transition="in" filter="dissolve">
                                      <p:cBhvr>
                                        <p:cTn id="27" dur="500"/>
                                        <p:tgtEl>
                                          <p:spTgt spid="9072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07268">
                                            <p:txEl>
                                              <p:pRg st="5" end="5"/>
                                            </p:txEl>
                                          </p:spTgt>
                                        </p:tgtEl>
                                        <p:attrNameLst>
                                          <p:attrName>style.visibility</p:attrName>
                                        </p:attrNameLst>
                                      </p:cBhvr>
                                      <p:to>
                                        <p:strVal val="visible"/>
                                      </p:to>
                                    </p:set>
                                    <p:animEffect transition="in" filter="dissolve">
                                      <p:cBhvr>
                                        <p:cTn id="32" dur="500"/>
                                        <p:tgtEl>
                                          <p:spTgt spid="90726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07268">
                                            <p:txEl>
                                              <p:pRg st="6" end="6"/>
                                            </p:txEl>
                                          </p:spTgt>
                                        </p:tgtEl>
                                        <p:attrNameLst>
                                          <p:attrName>style.visibility</p:attrName>
                                        </p:attrNameLst>
                                      </p:cBhvr>
                                      <p:to>
                                        <p:strVal val="visible"/>
                                      </p:to>
                                    </p:set>
                                    <p:animEffect transition="in" filter="dissolve">
                                      <p:cBhvr>
                                        <p:cTn id="37" dur="500"/>
                                        <p:tgtEl>
                                          <p:spTgt spid="9072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388"/>
            <a:ext cx="9144000" cy="814387"/>
          </a:xfrm>
        </p:spPr>
        <p:txBody>
          <a:bodyPr/>
          <a:lstStyle/>
          <a:p>
            <a:r>
              <a:rPr lang="en-US" sz="3200" dirty="0" smtClean="0"/>
              <a:t>90000 in One </a:t>
            </a:r>
            <a:r>
              <a:rPr lang="en-US" sz="3200" dirty="0"/>
              <a:t>S</a:t>
            </a:r>
            <a:r>
              <a:rPr lang="en-US" sz="3200" dirty="0" smtClean="0"/>
              <a:t>tock or 10000 in Each of 10 stocks</a:t>
            </a:r>
            <a:endParaRPr lang="en-US" sz="3200" dirty="0"/>
          </a:p>
        </p:txBody>
      </p:sp>
      <p:sp>
        <p:nvSpPr>
          <p:cNvPr id="3" name="Content Placeholder 2"/>
          <p:cNvSpPr>
            <a:spLocks noGrp="1"/>
          </p:cNvSpPr>
          <p:nvPr>
            <p:ph idx="1"/>
          </p:nvPr>
        </p:nvSpPr>
        <p:spPr>
          <a:xfrm>
            <a:off x="106930" y="1027239"/>
            <a:ext cx="8930140" cy="1866900"/>
          </a:xfrm>
        </p:spPr>
        <p:txBody>
          <a:bodyPr/>
          <a:lstStyle/>
          <a:p>
            <a:pPr marL="0" indent="0">
              <a:buNone/>
            </a:pPr>
            <a:r>
              <a:rPr lang="en-US" dirty="0" smtClean="0"/>
              <a:t>Suppose there are 9 stocks and with high probability they all have Normal pdf </a:t>
            </a:r>
            <a:r>
              <a:rPr lang="en-US" dirty="0"/>
              <a:t>return </a:t>
            </a:r>
            <a:r>
              <a:rPr lang="en-US" dirty="0" smtClean="0"/>
              <a:t>with </a:t>
            </a:r>
            <a:r>
              <a:rPr lang="en-US" dirty="0"/>
              <a:t>mean of 5% and </a:t>
            </a:r>
            <a:r>
              <a:rPr lang="en-US" dirty="0" smtClean="0"/>
              <a:t>standard deviation of 5%.  </a:t>
            </a:r>
            <a:r>
              <a:rPr lang="en-US" dirty="0"/>
              <a:t>These stocks are your only options and no more information </a:t>
            </a:r>
            <a:r>
              <a:rPr lang="en-US" dirty="0" smtClean="0"/>
              <a:t>is available. You have to invest $100,000. What do you do?</a:t>
            </a:r>
          </a:p>
          <a:p>
            <a:pPr marL="0" indent="0">
              <a:buNone/>
            </a:pPr>
            <a:endParaRPr lang="en-US" dirty="0" smtClean="0"/>
          </a:p>
          <a:p>
            <a:pPr marL="0" indent="0">
              <a:buNone/>
            </a:pPr>
            <a:endParaRPr lang="en-US" dirty="0"/>
          </a:p>
          <a:p>
            <a:pPr marL="0" indent="0">
              <a:buNone/>
            </a:pPr>
            <a:endParaRPr lang="en-US" dirty="0"/>
          </a:p>
        </p:txBody>
      </p:sp>
      <p:sp>
        <p:nvSpPr>
          <p:cNvPr id="4" name="Content Placeholder 2"/>
          <p:cNvSpPr txBox="1">
            <a:spLocks/>
          </p:cNvSpPr>
          <p:nvPr/>
        </p:nvSpPr>
        <p:spPr bwMode="auto">
          <a:xfrm>
            <a:off x="213859" y="2922814"/>
            <a:ext cx="9338355" cy="3935186"/>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66FFFF"/>
              </a:buClr>
              <a:buSzPct val="75000"/>
              <a:buFont typeface="Monotype Sort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66FFFF"/>
              </a:buClr>
              <a:buSzPct val="125000"/>
              <a:buChar char="•"/>
              <a:defRPr sz="24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66FFFF"/>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0" indent="0">
              <a:buFont typeface="Monotype Sorts" pitchFamily="2" charset="2"/>
              <a:buNone/>
            </a:pPr>
            <a:r>
              <a:rPr lang="en-US" kern="0" dirty="0" smtClean="0">
                <a:effectLst/>
                <a:latin typeface="Book Antiqua" panose="02040602050305030304" pitchFamily="18" charset="0"/>
              </a:rPr>
              <a:t>=NORM.S.INV(rand())</a:t>
            </a:r>
          </a:p>
          <a:p>
            <a:pPr marL="0" indent="0">
              <a:buNone/>
            </a:pPr>
            <a:r>
              <a:rPr lang="en-US" kern="0" dirty="0" smtClean="0">
                <a:effectLst/>
                <a:latin typeface="Book Antiqua" panose="02040602050305030304" pitchFamily="18" charset="0"/>
              </a:rPr>
              <a:t>=z  = </a:t>
            </a:r>
            <a:r>
              <a:rPr lang="en-US" kern="0" dirty="0">
                <a:effectLst/>
                <a:latin typeface="Book Antiqua" panose="02040602050305030304" pitchFamily="18" charset="0"/>
              </a:rPr>
              <a:t>0.441475 </a:t>
            </a:r>
          </a:p>
          <a:p>
            <a:pPr marL="0" indent="0">
              <a:buFont typeface="Monotype Sorts" pitchFamily="2" charset="2"/>
              <a:buNone/>
            </a:pPr>
            <a:r>
              <a:rPr lang="en-US" kern="0" dirty="0" smtClean="0">
                <a:effectLst/>
                <a:latin typeface="Book Antiqua" panose="02040602050305030304" pitchFamily="18" charset="0"/>
              </a:rPr>
              <a:t>X= µ + sz = X = 5%+ 0.441475(5%) </a:t>
            </a:r>
          </a:p>
          <a:p>
            <a:pPr marL="0" indent="0">
              <a:buFont typeface="Monotype Sorts" pitchFamily="2" charset="2"/>
              <a:buNone/>
            </a:pPr>
            <a:r>
              <a:rPr lang="en-US" kern="0" dirty="0" smtClean="0">
                <a:effectLst/>
                <a:latin typeface="Book Antiqua" panose="02040602050305030304" pitchFamily="18" charset="0"/>
              </a:rPr>
              <a:t>X= 5%+2.21% = 7.21%</a:t>
            </a:r>
          </a:p>
          <a:p>
            <a:pPr marL="0" indent="0">
              <a:buNone/>
            </a:pPr>
            <a:r>
              <a:rPr lang="en-US" kern="0" dirty="0">
                <a:effectLst/>
                <a:latin typeface="Book Antiqua" panose="02040602050305030304" pitchFamily="18" charset="0"/>
              </a:rPr>
              <a:t>=NORM.INV(probability, mu, sigma)</a:t>
            </a:r>
          </a:p>
          <a:p>
            <a:pPr marL="0" indent="0">
              <a:buNone/>
            </a:pPr>
            <a:r>
              <a:rPr lang="en-US" kern="0" dirty="0">
                <a:effectLst/>
                <a:latin typeface="Book Antiqua" panose="02040602050305030304" pitchFamily="18" charset="0"/>
              </a:rPr>
              <a:t>=NORM.INV(probability, 5%, 5%)</a:t>
            </a:r>
          </a:p>
          <a:p>
            <a:pPr marL="0" indent="0">
              <a:buNone/>
            </a:pPr>
            <a:r>
              <a:rPr lang="en-US" kern="0" dirty="0">
                <a:effectLst/>
                <a:latin typeface="Book Antiqua" panose="02040602050305030304" pitchFamily="18" charset="0"/>
              </a:rPr>
              <a:t>=NORM.INV(rand(), 5%, 5%)</a:t>
            </a:r>
          </a:p>
          <a:p>
            <a:pPr marL="0" indent="0">
              <a:buNone/>
            </a:pPr>
            <a:r>
              <a:rPr lang="en-US" kern="0" dirty="0">
                <a:effectLst/>
                <a:latin typeface="Book Antiqua" panose="02040602050305030304" pitchFamily="18" charset="0"/>
              </a:rPr>
              <a:t>= -8.1%</a:t>
            </a:r>
          </a:p>
          <a:p>
            <a:pPr marL="0" indent="0">
              <a:buNone/>
            </a:pPr>
            <a:endParaRPr lang="en-US" kern="0" dirty="0"/>
          </a:p>
          <a:p>
            <a:pPr marL="0" indent="0">
              <a:buFont typeface="Monotype Sorts" pitchFamily="2" charset="2"/>
              <a:buNone/>
            </a:pPr>
            <a:endParaRPr lang="en-US" kern="0" dirty="0" smtClean="0"/>
          </a:p>
          <a:p>
            <a:pPr marL="0" indent="0">
              <a:buFont typeface="Monotype Sorts" pitchFamily="2" charset="2"/>
              <a:buNone/>
            </a:pPr>
            <a:endParaRPr lang="en-US" kern="0" dirty="0" smtClean="0"/>
          </a:p>
          <a:p>
            <a:pPr marL="0" indent="0">
              <a:buFont typeface="Monotype Sorts" pitchFamily="2" charset="2"/>
              <a:buNone/>
            </a:pPr>
            <a:endParaRPr lang="en-US" kern="0" dirty="0" smtClean="0"/>
          </a:p>
          <a:p>
            <a:pPr marL="0" indent="0">
              <a:buFont typeface="Monotype Sorts" pitchFamily="2" charset="2"/>
              <a:buNone/>
            </a:pPr>
            <a:endParaRPr lang="en-US" kern="0" dirty="0"/>
          </a:p>
        </p:txBody>
      </p:sp>
    </p:spTree>
    <p:extLst>
      <p:ext uri="{BB962C8B-B14F-4D97-AF65-F5344CB8AC3E}">
        <p14:creationId xmlns:p14="http://schemas.microsoft.com/office/powerpoint/2010/main" val="3267297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dissolv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2"/>
            <a:ext cx="8928849" cy="814387"/>
          </a:xfrm>
        </p:spPr>
        <p:txBody>
          <a:bodyPr/>
          <a:lstStyle/>
          <a:p>
            <a:r>
              <a:rPr lang="en-US" dirty="0" smtClean="0"/>
              <a:t>100,000 vs. 10(10,000) investment in N(5%, 5%)</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504966150"/>
              </p:ext>
            </p:extLst>
          </p:nvPr>
        </p:nvGraphicFramePr>
        <p:xfrm>
          <a:off x="683568" y="1124744"/>
          <a:ext cx="7776864" cy="3144389"/>
        </p:xfrm>
        <a:graphic>
          <a:graphicData uri="http://schemas.openxmlformats.org/presentationml/2006/ole">
            <mc:AlternateContent xmlns:mc="http://schemas.openxmlformats.org/markup-compatibility/2006">
              <mc:Choice xmlns:v="urn:schemas-microsoft-com:vml" Requires="v">
                <p:oleObj spid="_x0000_s56488" name="Worksheet" r:id="rId4" imgW="5724657" imgH="2314710" progId="Excel.Sheet.12">
                  <p:embed/>
                </p:oleObj>
              </mc:Choice>
              <mc:Fallback>
                <p:oleObj name="Worksheet" r:id="rId4" imgW="5724657" imgH="2314710" progId="Excel.Sheet.12">
                  <p:embed/>
                  <p:pic>
                    <p:nvPicPr>
                      <p:cNvPr id="0" name=""/>
                      <p:cNvPicPr/>
                      <p:nvPr/>
                    </p:nvPicPr>
                    <p:blipFill>
                      <a:blip r:embed="rId5"/>
                      <a:stretch>
                        <a:fillRect/>
                      </a:stretch>
                    </p:blipFill>
                    <p:spPr>
                      <a:xfrm>
                        <a:off x="683568" y="1124744"/>
                        <a:ext cx="7776864" cy="314438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25855421"/>
              </p:ext>
            </p:extLst>
          </p:nvPr>
        </p:nvGraphicFramePr>
        <p:xfrm>
          <a:off x="5744786" y="4437112"/>
          <a:ext cx="2690660" cy="1872208"/>
        </p:xfrm>
        <a:graphic>
          <a:graphicData uri="http://schemas.openxmlformats.org/presentationml/2006/ole">
            <mc:AlternateContent xmlns:mc="http://schemas.openxmlformats.org/markup-compatibility/2006">
              <mc:Choice xmlns:v="urn:schemas-microsoft-com:vml" Requires="v">
                <p:oleObj spid="_x0000_s56489" name="Worksheet" r:id="rId7" imgW="2504943" imgH="1743120" progId="Excel.Sheet.12">
                  <p:embed/>
                </p:oleObj>
              </mc:Choice>
              <mc:Fallback>
                <p:oleObj name="Worksheet" r:id="rId7" imgW="2504943" imgH="1743120" progId="Excel.Sheet.12">
                  <p:embed/>
                  <p:pic>
                    <p:nvPicPr>
                      <p:cNvPr id="0" name=""/>
                      <p:cNvPicPr/>
                      <p:nvPr/>
                    </p:nvPicPr>
                    <p:blipFill>
                      <a:blip r:embed="rId8"/>
                      <a:stretch>
                        <a:fillRect/>
                      </a:stretch>
                    </p:blipFill>
                    <p:spPr>
                      <a:xfrm>
                        <a:off x="5744786" y="4437112"/>
                        <a:ext cx="2690660" cy="1872208"/>
                      </a:xfrm>
                      <a:prstGeom prst="rect">
                        <a:avLst/>
                      </a:prstGeom>
                    </p:spPr>
                  </p:pic>
                </p:oleObj>
              </mc:Fallback>
            </mc:AlternateContent>
          </a:graphicData>
        </a:graphic>
      </p:graphicFrame>
    </p:spTree>
    <p:extLst>
      <p:ext uri="{BB962C8B-B14F-4D97-AF65-F5344CB8AC3E}">
        <p14:creationId xmlns:p14="http://schemas.microsoft.com/office/powerpoint/2010/main" val="16996987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2" y="0"/>
            <a:ext cx="9238328" cy="836712"/>
          </a:xfrm>
        </p:spPr>
        <p:txBody>
          <a:bodyPr/>
          <a:lstStyle/>
          <a:p>
            <a:r>
              <a:rPr lang="en-US" dirty="0"/>
              <a:t>Risk Aversion Individual</a:t>
            </a:r>
          </a:p>
        </p:txBody>
      </p:sp>
      <p:graphicFrame>
        <p:nvGraphicFramePr>
          <p:cNvPr id="3" name="Object 2"/>
          <p:cNvGraphicFramePr>
            <a:graphicFrameLocks noChangeAspect="1"/>
          </p:cNvGraphicFramePr>
          <p:nvPr>
            <p:extLst>
              <p:ext uri="{D42A27DB-BD31-4B8C-83A1-F6EECF244321}">
                <p14:modId xmlns:p14="http://schemas.microsoft.com/office/powerpoint/2010/main" val="2113194369"/>
              </p:ext>
            </p:extLst>
          </p:nvPr>
        </p:nvGraphicFramePr>
        <p:xfrm>
          <a:off x="-13486" y="1052736"/>
          <a:ext cx="9171375" cy="5183906"/>
        </p:xfrm>
        <a:graphic>
          <a:graphicData uri="http://schemas.openxmlformats.org/presentationml/2006/ole">
            <mc:AlternateContent xmlns:mc="http://schemas.openxmlformats.org/markup-compatibility/2006">
              <mc:Choice xmlns:v="urn:schemas-microsoft-com:vml" Requires="v">
                <p:oleObj spid="_x0000_s57429" name="Worksheet" r:id="rId4" imgW="7386659" imgH="4175858" progId="Excel.Sheet.12">
                  <p:embed/>
                </p:oleObj>
              </mc:Choice>
              <mc:Fallback>
                <p:oleObj name="Worksheet" r:id="rId4" imgW="7386659" imgH="4175858" progId="Excel.Sheet.12">
                  <p:embed/>
                  <p:pic>
                    <p:nvPicPr>
                      <p:cNvPr id="0" name=""/>
                      <p:cNvPicPr/>
                      <p:nvPr/>
                    </p:nvPicPr>
                    <p:blipFill>
                      <a:blip r:embed="rId5"/>
                      <a:stretch>
                        <a:fillRect/>
                      </a:stretch>
                    </p:blipFill>
                    <p:spPr>
                      <a:xfrm>
                        <a:off x="-13486" y="1052736"/>
                        <a:ext cx="9171375" cy="5183906"/>
                      </a:xfrm>
                      <a:prstGeom prst="rect">
                        <a:avLst/>
                      </a:prstGeom>
                    </p:spPr>
                  </p:pic>
                </p:oleObj>
              </mc:Fallback>
            </mc:AlternateContent>
          </a:graphicData>
        </a:graphic>
      </p:graphicFrame>
    </p:spTree>
    <p:extLst>
      <p:ext uri="{BB962C8B-B14F-4D97-AF65-F5344CB8AC3E}">
        <p14:creationId xmlns:p14="http://schemas.microsoft.com/office/powerpoint/2010/main" val="201652852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6" name="Text Box 11"/>
          <p:cNvSpPr txBox="1">
            <a:spLocks noChangeArrowheads="1"/>
          </p:cNvSpPr>
          <p:nvPr/>
        </p:nvSpPr>
        <p:spPr bwMode="auto">
          <a:xfrm>
            <a:off x="25730" y="927874"/>
            <a:ext cx="91182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a:solidFill>
                  <a:srgbClr val="1A1A7E"/>
                </a:solidFill>
                <a:latin typeface="Book Antiqua" pitchFamily="18" charset="0"/>
              </a:rPr>
              <a:t>A random </a:t>
            </a:r>
            <a:r>
              <a:rPr lang="en-US" dirty="0" smtClean="0">
                <a:solidFill>
                  <a:srgbClr val="1A1A7E"/>
                </a:solidFill>
                <a:latin typeface="Book Antiqua" pitchFamily="18" charset="0"/>
              </a:rPr>
              <a:t>y is equal to summation of K random variable x each with mean of </a:t>
            </a:r>
            <a:r>
              <a:rPr lang="en-US" dirty="0" smtClean="0">
                <a:solidFill>
                  <a:srgbClr val="1A1A7E"/>
                </a:solidFill>
                <a:latin typeface="Book Antiqua" pitchFamily="18" charset="0"/>
                <a:sym typeface="Symbol" panose="05050102010706020507" pitchFamily="18" charset="2"/>
              </a:rPr>
              <a:t> and standard deviation of .</a:t>
            </a:r>
          </a:p>
          <a:p>
            <a:r>
              <a:rPr lang="en-US" dirty="0" smtClean="0">
                <a:solidFill>
                  <a:srgbClr val="1A1A7E"/>
                </a:solidFill>
                <a:latin typeface="Book Antiqua" pitchFamily="18" charset="0"/>
                <a:sym typeface="Symbol" panose="05050102010706020507" pitchFamily="18" charset="2"/>
              </a:rPr>
              <a:t>y = x1+x2+….</a:t>
            </a:r>
            <a:r>
              <a:rPr lang="en-US" dirty="0" err="1" smtClean="0">
                <a:solidFill>
                  <a:srgbClr val="1A1A7E"/>
                </a:solidFill>
                <a:latin typeface="Book Antiqua" pitchFamily="18" charset="0"/>
                <a:sym typeface="Symbol" panose="05050102010706020507" pitchFamily="18" charset="2"/>
              </a:rPr>
              <a:t>xK</a:t>
            </a:r>
            <a:endParaRPr lang="en-US" dirty="0" smtClean="0">
              <a:solidFill>
                <a:srgbClr val="1A1A7E"/>
              </a:solidFill>
              <a:latin typeface="Book Antiqua" pitchFamily="18" charset="0"/>
              <a:sym typeface="Symbol" panose="05050102010706020507" pitchFamily="18" charset="2"/>
            </a:endParaRPr>
          </a:p>
          <a:p>
            <a:r>
              <a:rPr lang="en-US" b="1" dirty="0">
                <a:solidFill>
                  <a:srgbClr val="C00000"/>
                </a:solidFill>
                <a:latin typeface="Book Antiqua" pitchFamily="18" charset="0"/>
                <a:cs typeface="Times New Roman" pitchFamily="18" charset="0"/>
              </a:rPr>
              <a:t>Mean (y) = </a:t>
            </a:r>
            <a:r>
              <a:rPr lang="en-US" b="1" dirty="0" smtClean="0">
                <a:solidFill>
                  <a:srgbClr val="C00000"/>
                </a:solidFill>
                <a:latin typeface="Book Antiqua" pitchFamily="18" charset="0"/>
                <a:cs typeface="Times New Roman" pitchFamily="18" charset="0"/>
              </a:rPr>
              <a:t>K*Mean(x)</a:t>
            </a:r>
            <a:endParaRPr lang="en-US" b="1" dirty="0">
              <a:solidFill>
                <a:srgbClr val="C00000"/>
              </a:solidFill>
              <a:latin typeface="Book Antiqua" pitchFamily="18" charset="0"/>
              <a:cs typeface="Times New Roman" pitchFamily="18" charset="0"/>
            </a:endParaRPr>
          </a:p>
          <a:p>
            <a:r>
              <a:rPr lang="en-US" b="1" dirty="0" smtClean="0">
                <a:solidFill>
                  <a:srgbClr val="C00000"/>
                </a:solidFill>
                <a:latin typeface="Book Antiqua" pitchFamily="18" charset="0"/>
                <a:cs typeface="Times New Roman" pitchFamily="18" charset="0"/>
              </a:rPr>
              <a:t>VAR </a:t>
            </a:r>
            <a:r>
              <a:rPr lang="en-US" b="1" dirty="0">
                <a:solidFill>
                  <a:srgbClr val="C00000"/>
                </a:solidFill>
                <a:latin typeface="Book Antiqua" pitchFamily="18" charset="0"/>
                <a:cs typeface="Times New Roman" pitchFamily="18" charset="0"/>
              </a:rPr>
              <a:t>(y) = </a:t>
            </a:r>
            <a:r>
              <a:rPr lang="en-US" b="1" dirty="0" smtClean="0">
                <a:solidFill>
                  <a:srgbClr val="C00000"/>
                </a:solidFill>
                <a:latin typeface="Book Antiqua" pitchFamily="18" charset="0"/>
                <a:cs typeface="Times New Roman" pitchFamily="18" charset="0"/>
              </a:rPr>
              <a:t>K*VAR(x</a:t>
            </a:r>
            <a:r>
              <a:rPr lang="en-US" b="1" dirty="0">
                <a:solidFill>
                  <a:srgbClr val="C00000"/>
                </a:solidFill>
                <a:latin typeface="Book Antiqua" pitchFamily="18" charset="0"/>
                <a:cs typeface="Times New Roman" pitchFamily="18" charset="0"/>
              </a:rPr>
              <a:t>)</a:t>
            </a:r>
          </a:p>
        </p:txBody>
      </p:sp>
      <p:graphicFrame>
        <p:nvGraphicFramePr>
          <p:cNvPr id="904206" name="Object 14"/>
          <p:cNvGraphicFramePr>
            <a:graphicFrameLocks noGrp="1" noChangeAspect="1"/>
          </p:cNvGraphicFramePr>
          <p:nvPr>
            <p:ph sz="quarter" idx="2"/>
            <p:extLst>
              <p:ext uri="{D42A27DB-BD31-4B8C-83A1-F6EECF244321}">
                <p14:modId xmlns:p14="http://schemas.microsoft.com/office/powerpoint/2010/main" val="1223523845"/>
              </p:ext>
            </p:extLst>
          </p:nvPr>
        </p:nvGraphicFramePr>
        <p:xfrm>
          <a:off x="307975" y="2867025"/>
          <a:ext cx="1579563" cy="561975"/>
        </p:xfrm>
        <a:graphic>
          <a:graphicData uri="http://schemas.openxmlformats.org/presentationml/2006/ole">
            <mc:AlternateContent xmlns:mc="http://schemas.openxmlformats.org/markup-compatibility/2006">
              <mc:Choice xmlns:v="urn:schemas-microsoft-com:vml" Requires="v">
                <p:oleObj spid="_x0000_s79935" name="Equation" r:id="rId4" imgW="749160" imgH="266400" progId="Equation.3">
                  <p:embed/>
                </p:oleObj>
              </mc:Choice>
              <mc:Fallback>
                <p:oleObj name="Equation" r:id="rId4" imgW="749160" imgH="266400" progId="Equation.3">
                  <p:embed/>
                  <p:pic>
                    <p:nvPicPr>
                      <p:cNvPr id="0" name=""/>
                      <p:cNvPicPr>
                        <a:picLocks noChangeAspect="1" noChangeArrowheads="1"/>
                      </p:cNvPicPr>
                      <p:nvPr/>
                    </p:nvPicPr>
                    <p:blipFill>
                      <a:blip r:embed="rId5"/>
                      <a:srcRect/>
                      <a:stretch>
                        <a:fillRect/>
                      </a:stretch>
                    </p:blipFill>
                    <p:spPr bwMode="auto">
                      <a:xfrm>
                        <a:off x="307975" y="2867025"/>
                        <a:ext cx="1579563" cy="561975"/>
                      </a:xfrm>
                      <a:prstGeom prst="rect">
                        <a:avLst/>
                      </a:prstGeom>
                      <a:noFill/>
                      <a:extLst/>
                    </p:spPr>
                  </p:pic>
                </p:oleObj>
              </mc:Fallback>
            </mc:AlternateContent>
          </a:graphicData>
        </a:graphic>
      </p:graphicFrame>
      <p:sp>
        <p:nvSpPr>
          <p:cNvPr id="14" name="Text Box 3"/>
          <p:cNvSpPr txBox="1">
            <a:spLocks noChangeArrowheads="1"/>
          </p:cNvSpPr>
          <p:nvPr/>
        </p:nvSpPr>
        <p:spPr bwMode="auto">
          <a:xfrm>
            <a:off x="-16099" y="89893"/>
            <a:ext cx="94114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3600" dirty="0" smtClean="0">
                <a:latin typeface="Impact" pitchFamily="34" charset="0"/>
                <a:cs typeface="Arial" charset="0"/>
              </a:rPr>
              <a:t>y = x1+x2+…+</a:t>
            </a:r>
            <a:r>
              <a:rPr lang="en-US" sz="3600" dirty="0" err="1" smtClean="0">
                <a:latin typeface="Impact" pitchFamily="34" charset="0"/>
                <a:cs typeface="Arial" charset="0"/>
              </a:rPr>
              <a:t>xk</a:t>
            </a:r>
            <a:r>
              <a:rPr lang="en-US" sz="3600" dirty="0" smtClean="0">
                <a:latin typeface="Impact" pitchFamily="34" charset="0"/>
                <a:cs typeface="Arial" charset="0"/>
                <a:sym typeface="Wingdings" panose="05000000000000000000" pitchFamily="2" charset="2"/>
              </a:rPr>
              <a:t> </a:t>
            </a:r>
            <a:r>
              <a:rPr lang="en-US" sz="4400" b="1" dirty="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(y) = k</a:t>
            </a:r>
            <a:r>
              <a:rPr lang="en-US" sz="3600" dirty="0">
                <a:latin typeface="Impact" pitchFamily="34" charset="0"/>
                <a:cs typeface="Arial" charset="0"/>
                <a:sym typeface="Wingdings" panose="05000000000000000000" pitchFamily="2" charset="2"/>
              </a:rPr>
              <a:t> </a:t>
            </a:r>
            <a:r>
              <a:rPr lang="en-US" sz="4400" b="1" dirty="0">
                <a:latin typeface="Impact" pitchFamily="34" charset="0"/>
                <a:cs typeface="Arial" charset="0"/>
                <a:sym typeface="Symbol" panose="05050102010706020507" pitchFamily="18" charset="2"/>
              </a:rPr>
              <a:t></a:t>
            </a:r>
            <a:r>
              <a:rPr lang="en-US" sz="3600" dirty="0" smtClean="0">
                <a:latin typeface="Impact" pitchFamily="34" charset="0"/>
                <a:cs typeface="Arial" charset="0"/>
                <a:sym typeface="Symbol" panose="05050102010706020507" pitchFamily="18" charset="2"/>
              </a:rPr>
              <a:t>(x), </a:t>
            </a:r>
            <a:r>
              <a:rPr lang="en-US" sz="3200" b="1" dirty="0" smtClean="0">
                <a:latin typeface="Impact" pitchFamily="34" charset="0"/>
                <a:cs typeface="Arial" charset="0"/>
                <a:sym typeface="Symbol" panose="05050102010706020507" pitchFamily="18" charset="2"/>
              </a:rPr>
              <a:t>VAR</a:t>
            </a:r>
            <a:r>
              <a:rPr lang="en-US" sz="3600" dirty="0" smtClean="0">
                <a:latin typeface="Impact" pitchFamily="34" charset="0"/>
                <a:cs typeface="Arial" charset="0"/>
                <a:sym typeface="Symbol" panose="05050102010706020507" pitchFamily="18" charset="2"/>
              </a:rPr>
              <a:t>(y) = K</a:t>
            </a:r>
            <a:r>
              <a:rPr lang="en-US" sz="3200" b="1" dirty="0" smtClean="0">
                <a:latin typeface="Impact" pitchFamily="34" charset="0"/>
                <a:cs typeface="Arial" charset="0"/>
                <a:sym typeface="Symbol" panose="05050102010706020507" pitchFamily="18" charset="2"/>
              </a:rPr>
              <a:t>VAR</a:t>
            </a:r>
            <a:r>
              <a:rPr lang="en-US" sz="3600" dirty="0" smtClean="0">
                <a:latin typeface="Impact" pitchFamily="34" charset="0"/>
                <a:cs typeface="Arial" charset="0"/>
                <a:sym typeface="Symbol" panose="05050102010706020507" pitchFamily="18" charset="2"/>
              </a:rPr>
              <a:t>(y</a:t>
            </a:r>
            <a:r>
              <a:rPr lang="en-US" sz="3600" dirty="0">
                <a:latin typeface="Impact" pitchFamily="34" charset="0"/>
                <a:cs typeface="Arial" charset="0"/>
                <a:sym typeface="Symbol" panose="05050102010706020507" pitchFamily="18" charset="2"/>
              </a:rPr>
              <a:t>) </a:t>
            </a:r>
            <a:endParaRPr lang="en-US" sz="3600" dirty="0">
              <a:latin typeface="Impact" pitchFamily="34" charset="0"/>
              <a:cs typeface="Arial" charset="0"/>
            </a:endParaRPr>
          </a:p>
        </p:txBody>
      </p:sp>
    </p:spTree>
    <p:extLst>
      <p:ext uri="{BB962C8B-B14F-4D97-AF65-F5344CB8AC3E}">
        <p14:creationId xmlns:p14="http://schemas.microsoft.com/office/powerpoint/2010/main" val="2405754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4206"/>
                                        </p:tgtEl>
                                        <p:attrNameLst>
                                          <p:attrName>style.visibility</p:attrName>
                                        </p:attrNameLst>
                                      </p:cBhvr>
                                      <p:to>
                                        <p:strVal val="visible"/>
                                      </p:to>
                                    </p:set>
                                    <p:animEffect transition="in" filter="dissolve">
                                      <p:cBhvr>
                                        <p:cTn id="7" dur="500"/>
                                        <p:tgtEl>
                                          <p:spTgt spid="904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0" name="Text Box 4"/>
          <p:cNvSpPr txBox="1">
            <a:spLocks noChangeArrowheads="1"/>
          </p:cNvSpPr>
          <p:nvPr/>
        </p:nvSpPr>
        <p:spPr bwMode="auto">
          <a:xfrm>
            <a:off x="0" y="0"/>
            <a:ext cx="9144000" cy="584775"/>
          </a:xfrm>
          <a:prstGeom prst="rect">
            <a:avLst/>
          </a:prstGeom>
          <a:noFill/>
          <a:ln w="12700">
            <a:noFill/>
            <a:miter lim="800000"/>
            <a:headEnd/>
            <a:tailEnd/>
          </a:ln>
          <a:effectLst/>
        </p:spPr>
        <p:txBody>
          <a:bodyPr wrap="square">
            <a:spAutoFit/>
          </a:bodyPr>
          <a:lstStyle/>
          <a:p>
            <a:r>
              <a:rPr lang="en-US" sz="3200" dirty="0">
                <a:latin typeface="Impact" pitchFamily="34" charset="0"/>
              </a:rPr>
              <a:t>ROP; total demand during lead time is variable</a:t>
            </a:r>
          </a:p>
        </p:txBody>
      </p:sp>
      <p:sp>
        <p:nvSpPr>
          <p:cNvPr id="9" name="Text Box 2"/>
          <p:cNvSpPr txBox="1">
            <a:spLocks noChangeArrowheads="1"/>
          </p:cNvSpPr>
          <p:nvPr/>
        </p:nvSpPr>
        <p:spPr bwMode="auto">
          <a:xfrm>
            <a:off x="-66127" y="908720"/>
            <a:ext cx="9144000" cy="1200329"/>
          </a:xfrm>
          <a:prstGeom prst="rect">
            <a:avLst/>
          </a:prstGeom>
          <a:noFill/>
          <a:ln w="12700">
            <a:noFill/>
            <a:miter lim="800000"/>
            <a:headEnd/>
            <a:tailEnd/>
          </a:ln>
          <a:effectLst/>
        </p:spPr>
        <p:txBody>
          <a:bodyPr>
            <a:spAutoFit/>
          </a:bodyPr>
          <a:lstStyle/>
          <a:p>
            <a:pPr marL="457200" indent="-457200"/>
            <a:r>
              <a:rPr lang="en-US" sz="2400" b="1" dirty="0" smtClean="0">
                <a:latin typeface="Book Antiqua" pitchFamily="18" charset="0"/>
              </a:rPr>
              <a:t>If </a:t>
            </a:r>
            <a:r>
              <a:rPr lang="en-US" sz="2400" b="1" dirty="0">
                <a:solidFill>
                  <a:srgbClr val="C00000"/>
                </a:solidFill>
                <a:latin typeface="Book Antiqua" pitchFamily="18" charset="0"/>
              </a:rPr>
              <a:t>average demand during the lead </a:t>
            </a:r>
            <a:r>
              <a:rPr lang="en-US" sz="2400" b="1" dirty="0">
                <a:latin typeface="Book Antiqua" pitchFamily="18" charset="0"/>
              </a:rPr>
              <a:t>time is 200 and </a:t>
            </a:r>
            <a:r>
              <a:rPr lang="en-US" sz="2400" b="1" dirty="0">
                <a:solidFill>
                  <a:srgbClr val="C00000"/>
                </a:solidFill>
                <a:latin typeface="Book Antiqua" pitchFamily="18" charset="0"/>
              </a:rPr>
              <a:t>standard deviation of demand during lead</a:t>
            </a:r>
            <a:r>
              <a:rPr lang="en-US" sz="2400" b="1" dirty="0">
                <a:latin typeface="Book Antiqua" pitchFamily="18" charset="0"/>
              </a:rPr>
              <a:t> time is 25. </a:t>
            </a:r>
            <a:r>
              <a:rPr lang="en-US" sz="2400" b="1" dirty="0" smtClean="0">
                <a:latin typeface="Book Antiqua" pitchFamily="18" charset="0"/>
              </a:rPr>
              <a:t> Compute </a:t>
            </a:r>
            <a:r>
              <a:rPr lang="en-US" sz="2400" b="1" dirty="0">
                <a:latin typeface="Book Antiqua" pitchFamily="18" charset="0"/>
              </a:rPr>
              <a:t>ROP at 90% service level</a:t>
            </a:r>
            <a:r>
              <a:rPr lang="en-US" sz="2400" b="1" dirty="0" smtClean="0">
                <a:latin typeface="Book Antiqua" pitchFamily="18" charset="0"/>
              </a:rPr>
              <a:t>. Compute safety stock.</a:t>
            </a:r>
            <a:endParaRPr lang="en-US" sz="2400" dirty="0"/>
          </a:p>
        </p:txBody>
      </p:sp>
      <p:graphicFrame>
        <p:nvGraphicFramePr>
          <p:cNvPr id="3" name="Object 2"/>
          <p:cNvGraphicFramePr>
            <a:graphicFrameLocks noChangeAspect="1"/>
          </p:cNvGraphicFramePr>
          <p:nvPr>
            <p:extLst>
              <p:ext uri="{D42A27DB-BD31-4B8C-83A1-F6EECF244321}">
                <p14:modId xmlns:p14="http://schemas.microsoft.com/office/powerpoint/2010/main" val="1809290247"/>
              </p:ext>
            </p:extLst>
          </p:nvPr>
        </p:nvGraphicFramePr>
        <p:xfrm>
          <a:off x="107504" y="2237731"/>
          <a:ext cx="3856285" cy="615205"/>
        </p:xfrm>
        <a:graphic>
          <a:graphicData uri="http://schemas.openxmlformats.org/presentationml/2006/ole">
            <mc:AlternateContent xmlns:mc="http://schemas.openxmlformats.org/markup-compatibility/2006">
              <mc:Choice xmlns:v="urn:schemas-microsoft-com:vml" Requires="v">
                <p:oleObj spid="_x0000_s96304" name="Worksheet" r:id="rId5" imgW="2447841" imgH="390414" progId="Excel.Sheet.12">
                  <p:embed/>
                </p:oleObj>
              </mc:Choice>
              <mc:Fallback>
                <p:oleObj name="Worksheet" r:id="rId5" imgW="2447841" imgH="390414" progId="Excel.Sheet.12">
                  <p:embed/>
                  <p:pic>
                    <p:nvPicPr>
                      <p:cNvPr id="0" name=""/>
                      <p:cNvPicPr/>
                      <p:nvPr/>
                    </p:nvPicPr>
                    <p:blipFill>
                      <a:blip r:embed="rId6"/>
                      <a:stretch>
                        <a:fillRect/>
                      </a:stretch>
                    </p:blipFill>
                    <p:spPr>
                      <a:xfrm>
                        <a:off x="107504" y="2237731"/>
                        <a:ext cx="3856285" cy="615205"/>
                      </a:xfrm>
                      <a:prstGeom prst="rect">
                        <a:avLst/>
                      </a:prstGeom>
                    </p:spPr>
                  </p:pic>
                </p:oleObj>
              </mc:Fallback>
            </mc:AlternateContent>
          </a:graphicData>
        </a:graphic>
      </p:graphicFrame>
      <p:sp>
        <p:nvSpPr>
          <p:cNvPr id="10" name="Text Box 2"/>
          <p:cNvSpPr txBox="1">
            <a:spLocks noChangeArrowheads="1"/>
          </p:cNvSpPr>
          <p:nvPr/>
        </p:nvSpPr>
        <p:spPr bwMode="auto">
          <a:xfrm>
            <a:off x="0" y="2981618"/>
            <a:ext cx="9144000" cy="3539430"/>
          </a:xfrm>
          <a:prstGeom prst="rect">
            <a:avLst/>
          </a:prstGeom>
          <a:noFill/>
          <a:ln w="12700">
            <a:noFill/>
            <a:miter lim="800000"/>
            <a:headEnd/>
            <a:tailEnd/>
          </a:ln>
          <a:effectLst/>
        </p:spPr>
        <p:txBody>
          <a:bodyPr wrap="square">
            <a:spAutoFit/>
          </a:bodyPr>
          <a:lstStyle/>
          <a:p>
            <a:pPr marL="457200" indent="-457200"/>
            <a:r>
              <a:rPr lang="en-US" sz="2800" dirty="0" smtClean="0">
                <a:latin typeface="Book Antiqua" pitchFamily="18" charset="0"/>
              </a:rPr>
              <a:t>This Problem: If </a:t>
            </a:r>
            <a:r>
              <a:rPr lang="en-US" sz="2800" dirty="0" smtClean="0">
                <a:solidFill>
                  <a:srgbClr val="C00000"/>
                </a:solidFill>
                <a:latin typeface="Book Antiqua" pitchFamily="18" charset="0"/>
              </a:rPr>
              <a:t>average demand per day </a:t>
            </a:r>
            <a:r>
              <a:rPr lang="en-US" sz="2800" dirty="0" smtClean="0">
                <a:latin typeface="Book Antiqua" pitchFamily="18" charset="0"/>
              </a:rPr>
              <a:t>is 20 units and </a:t>
            </a:r>
            <a:r>
              <a:rPr lang="en-US" sz="2800" dirty="0" smtClean="0">
                <a:solidFill>
                  <a:srgbClr val="C00000"/>
                </a:solidFill>
                <a:latin typeface="Book Antiqua" pitchFamily="18" charset="0"/>
              </a:rPr>
              <a:t>standard deviation of demand </a:t>
            </a:r>
            <a:r>
              <a:rPr lang="en-US" sz="2800" dirty="0">
                <a:solidFill>
                  <a:srgbClr val="C00000"/>
                </a:solidFill>
                <a:latin typeface="Book Antiqua" pitchFamily="18" charset="0"/>
              </a:rPr>
              <a:t>per </a:t>
            </a:r>
            <a:r>
              <a:rPr lang="en-US" sz="2800" dirty="0" smtClean="0">
                <a:solidFill>
                  <a:srgbClr val="C00000"/>
                </a:solidFill>
                <a:latin typeface="Book Antiqua" pitchFamily="18" charset="0"/>
              </a:rPr>
              <a:t>day </a:t>
            </a:r>
            <a:r>
              <a:rPr lang="en-US" sz="2800" dirty="0" smtClean="0">
                <a:latin typeface="Book Antiqua" pitchFamily="18" charset="0"/>
              </a:rPr>
              <a:t>is </a:t>
            </a:r>
            <a:r>
              <a:rPr lang="en-US" sz="2800" dirty="0">
                <a:latin typeface="Book Antiqua" pitchFamily="18" charset="0"/>
              </a:rPr>
              <a:t>5, </a:t>
            </a:r>
            <a:r>
              <a:rPr lang="en-US" sz="2800" dirty="0" smtClean="0">
                <a:latin typeface="Book Antiqua" pitchFamily="18" charset="0"/>
              </a:rPr>
              <a:t>and lead time is 16 days. Compute ROP at 90% service level. Compute </a:t>
            </a:r>
            <a:r>
              <a:rPr lang="en-US" sz="2800" dirty="0">
                <a:solidFill>
                  <a:srgbClr val="000000"/>
                </a:solidFill>
                <a:latin typeface="Book Antiqua" pitchFamily="18" charset="0"/>
              </a:rPr>
              <a:t>safety stock</a:t>
            </a:r>
            <a:r>
              <a:rPr lang="en-US" sz="2800" dirty="0" smtClean="0">
                <a:latin typeface="Book Antiqua" pitchFamily="18" charset="0"/>
              </a:rPr>
              <a:t>.</a:t>
            </a:r>
          </a:p>
          <a:p>
            <a:pPr marL="457200" indent="-457200"/>
            <a:endParaRPr lang="en-US" sz="2800" dirty="0" smtClean="0">
              <a:latin typeface="Book Antiqua" pitchFamily="18" charset="0"/>
            </a:endParaRPr>
          </a:p>
          <a:p>
            <a:pPr marL="457200" indent="-457200"/>
            <a:r>
              <a:rPr lang="en-US" sz="2800" dirty="0" smtClean="0">
                <a:latin typeface="Book Antiqua" pitchFamily="18" charset="0"/>
              </a:rPr>
              <a:t>If we can </a:t>
            </a:r>
            <a:r>
              <a:rPr lang="en-US" sz="2800" dirty="0" smtClean="0">
                <a:solidFill>
                  <a:srgbClr val="C00000"/>
                </a:solidFill>
                <a:latin typeface="Book Antiqua" pitchFamily="18" charset="0"/>
              </a:rPr>
              <a:t>transform this problem into the previous problem</a:t>
            </a:r>
            <a:r>
              <a:rPr lang="en-US" sz="2800" dirty="0" smtClean="0">
                <a:latin typeface="Book Antiqua" pitchFamily="18" charset="0"/>
              </a:rPr>
              <a:t>, then we are done, because we already know how to solve the previous problem. </a:t>
            </a:r>
            <a:endParaRPr lang="en-US" sz="2800" dirty="0">
              <a:latin typeface="Book Antiqua" pitchFamily="18" charset="0"/>
            </a:endParaRPr>
          </a:p>
        </p:txBody>
      </p:sp>
    </p:spTree>
    <p:extLst>
      <p:ext uri="{BB962C8B-B14F-4D97-AF65-F5344CB8AC3E}">
        <p14:creationId xmlns:p14="http://schemas.microsoft.com/office/powerpoint/2010/main" val="40075173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85042"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83313" y="928163"/>
            <a:ext cx="9072561" cy="4893647"/>
          </a:xfrm>
          <a:prstGeom prst="rect">
            <a:avLst/>
          </a:prstGeom>
          <a:noFill/>
          <a:ln w="12700">
            <a:noFill/>
            <a:miter lim="800000"/>
            <a:headEnd/>
            <a:tailEnd/>
          </a:ln>
        </p:spPr>
        <p:txBody>
          <a:bodyPr wrap="square">
            <a:spAutoFit/>
          </a:bodyPr>
          <a:lstStyle/>
          <a:p>
            <a:r>
              <a:rPr lang="en-US" sz="2800" dirty="0">
                <a:latin typeface="Book Antiqua" pitchFamily="18" charset="0"/>
              </a:rPr>
              <a:t>If </a:t>
            </a:r>
            <a:r>
              <a:rPr lang="en-US" sz="2800" dirty="0" smtClean="0">
                <a:solidFill>
                  <a:srgbClr val="C00000"/>
                </a:solidFill>
                <a:latin typeface="Book Antiqua" pitchFamily="18" charset="0"/>
              </a:rPr>
              <a:t>Demand</a:t>
            </a:r>
            <a:r>
              <a:rPr lang="en-US" sz="2800" dirty="0" smtClean="0">
                <a:solidFill>
                  <a:srgbClr val="CC0000"/>
                </a:solidFill>
                <a:latin typeface="Book Antiqua" pitchFamily="18" charset="0"/>
              </a:rPr>
              <a:t> </a:t>
            </a:r>
            <a:r>
              <a:rPr lang="en-US" sz="2800" dirty="0">
                <a:latin typeface="Book Antiqua" pitchFamily="18" charset="0"/>
              </a:rPr>
              <a:t>is variable and </a:t>
            </a:r>
            <a:r>
              <a:rPr lang="en-US" sz="2800" dirty="0">
                <a:solidFill>
                  <a:srgbClr val="00863D"/>
                </a:solidFill>
                <a:latin typeface="Book Antiqua" pitchFamily="18" charset="0"/>
              </a:rPr>
              <a:t>Lead time </a:t>
            </a:r>
            <a:r>
              <a:rPr lang="en-US" sz="2800" dirty="0">
                <a:latin typeface="Book Antiqua" pitchFamily="18" charset="0"/>
              </a:rPr>
              <a:t>is </a:t>
            </a:r>
            <a:r>
              <a:rPr lang="en-US" sz="2800" dirty="0" smtClean="0">
                <a:latin typeface="Book Antiqua" pitchFamily="18" charset="0"/>
              </a:rPr>
              <a:t>fixed</a:t>
            </a:r>
          </a:p>
          <a:p>
            <a:endParaRPr lang="en-US" sz="2800" dirty="0">
              <a:latin typeface="Book Antiqua" pitchFamily="18" charset="0"/>
            </a:endParaRPr>
          </a:p>
          <a:p>
            <a:pPr>
              <a:spcAft>
                <a:spcPts val="1200"/>
              </a:spcAft>
            </a:pPr>
            <a:r>
              <a:rPr lang="en-US" sz="2800" dirty="0" smtClean="0">
                <a:latin typeface="Book Antiqua" pitchFamily="18" charset="0"/>
              </a:rPr>
              <a:t>L: Lead Time</a:t>
            </a:r>
          </a:p>
          <a:p>
            <a:pPr>
              <a:spcAft>
                <a:spcPts val="1200"/>
              </a:spcAft>
            </a:pPr>
            <a:r>
              <a:rPr lang="en-US" sz="2800" b="1" dirty="0" smtClean="0">
                <a:latin typeface="Book Antiqua" pitchFamily="18" charset="0"/>
              </a:rPr>
              <a:t>R</a:t>
            </a:r>
            <a:r>
              <a:rPr lang="en-US" sz="2800" dirty="0" smtClean="0">
                <a:latin typeface="Book Antiqua" pitchFamily="18" charset="0"/>
              </a:rPr>
              <a:t>: Demand per period (per day, week, month)</a:t>
            </a:r>
          </a:p>
          <a:p>
            <a:pPr>
              <a:spcAft>
                <a:spcPts val="1200"/>
              </a:spcAft>
            </a:pPr>
            <a:r>
              <a:rPr lang="en-US" sz="2800" dirty="0" smtClean="0">
                <a:latin typeface="Book Antiqua" pitchFamily="18" charset="0"/>
              </a:rPr>
              <a:t>R: Average Demand per period (day, week, month)</a:t>
            </a:r>
          </a:p>
          <a:p>
            <a:pPr>
              <a:spcAft>
                <a:spcPts val="1200"/>
              </a:spcAft>
            </a:pPr>
            <a:r>
              <a:rPr lang="en-US" sz="2800" dirty="0" smtClean="0">
                <a:latin typeface="Book Antiqua" pitchFamily="18" charset="0"/>
                <a:sym typeface="Symbol"/>
              </a:rPr>
              <a:t></a:t>
            </a:r>
            <a:r>
              <a:rPr lang="en-US" sz="2800" baseline="-25000" dirty="0" smtClean="0">
                <a:latin typeface="Book Antiqua" pitchFamily="18" charset="0"/>
                <a:sym typeface="Symbol"/>
              </a:rPr>
              <a:t>R</a:t>
            </a:r>
            <a:r>
              <a:rPr lang="en-US" sz="2800" dirty="0" smtClean="0">
                <a:latin typeface="Book Antiqua" pitchFamily="18" charset="0"/>
                <a:sym typeface="Symbol"/>
              </a:rPr>
              <a:t>: Standard deviation of demand (per period)</a:t>
            </a:r>
          </a:p>
          <a:p>
            <a:pPr>
              <a:spcAft>
                <a:spcPts val="1200"/>
              </a:spcAft>
            </a:pPr>
            <a:r>
              <a:rPr lang="en-US" sz="2800" dirty="0" smtClean="0">
                <a:latin typeface="Book Antiqua" pitchFamily="18" charset="0"/>
                <a:sym typeface="Symbol"/>
              </a:rPr>
              <a:t>LTD: Average Demand During Lead Time</a:t>
            </a:r>
          </a:p>
          <a:p>
            <a:pPr>
              <a:spcAft>
                <a:spcPts val="1200"/>
              </a:spcAft>
            </a:pPr>
            <a:r>
              <a:rPr lang="en-US" sz="2800" dirty="0" smtClean="0">
                <a:solidFill>
                  <a:srgbClr val="C00000"/>
                </a:solidFill>
                <a:latin typeface="Book Antiqua" pitchFamily="18" charset="0"/>
                <a:sym typeface="Symbol"/>
              </a:rPr>
              <a:t>LTD = L × R</a:t>
            </a:r>
          </a:p>
          <a:p>
            <a:pPr>
              <a:spcAft>
                <a:spcPts val="1200"/>
              </a:spcAft>
            </a:pPr>
            <a:r>
              <a:rPr lang="en-US" sz="2800" dirty="0" smtClean="0">
                <a:latin typeface="Book Antiqua" pitchFamily="18" charset="0"/>
                <a:sym typeface="Symbol"/>
              </a:rPr>
              <a:t></a:t>
            </a:r>
            <a:r>
              <a:rPr lang="en-US" sz="2800" baseline="-25000" dirty="0" smtClean="0">
                <a:latin typeface="Book Antiqua" pitchFamily="18" charset="0"/>
                <a:sym typeface="Symbol"/>
              </a:rPr>
              <a:t>LTD</a:t>
            </a:r>
            <a:r>
              <a:rPr lang="en-US" sz="2800" dirty="0" smtClean="0">
                <a:latin typeface="Book Antiqua" pitchFamily="18" charset="0"/>
                <a:sym typeface="Symbol"/>
              </a:rPr>
              <a:t>: </a:t>
            </a:r>
            <a:r>
              <a:rPr lang="en-US" sz="2800" dirty="0">
                <a:latin typeface="Book Antiqua" pitchFamily="18" charset="0"/>
                <a:sym typeface="Symbol"/>
              </a:rPr>
              <a:t>Standard deviation of demand </a:t>
            </a:r>
            <a:r>
              <a:rPr lang="en-US" sz="2800" dirty="0" smtClean="0">
                <a:latin typeface="Book Antiqua" pitchFamily="18" charset="0"/>
                <a:sym typeface="Symbol"/>
              </a:rPr>
              <a:t>during lead time</a:t>
            </a:r>
            <a:endParaRPr lang="en-US" sz="2800" dirty="0">
              <a:latin typeface="Book Antiqua" pitchFamily="18" charset="0"/>
            </a:endParaRPr>
          </a:p>
        </p:txBody>
      </p:sp>
      <p:sp>
        <p:nvSpPr>
          <p:cNvPr id="15374" name="Text Box 14"/>
          <p:cNvSpPr txBox="1">
            <a:spLocks noChangeArrowheads="1"/>
          </p:cNvSpPr>
          <p:nvPr/>
        </p:nvSpPr>
        <p:spPr bwMode="auto">
          <a:xfrm>
            <a:off x="0" y="0"/>
            <a:ext cx="9143999" cy="584775"/>
          </a:xfrm>
          <a:prstGeom prst="rect">
            <a:avLst/>
          </a:prstGeom>
          <a:noFill/>
          <a:ln w="12700">
            <a:noFill/>
            <a:miter lim="800000"/>
            <a:headEnd/>
            <a:tailEnd/>
          </a:ln>
        </p:spPr>
        <p:txBody>
          <a:bodyPr wrap="square">
            <a:spAutoFit/>
          </a:bodyPr>
          <a:lstStyle/>
          <a:p>
            <a:r>
              <a:rPr lang="el-GR" sz="3200" dirty="0">
                <a:latin typeface="Impact" pitchFamily="34" charset="0"/>
              </a:rPr>
              <a:t>μ</a:t>
            </a:r>
            <a:r>
              <a:rPr lang="en-US" sz="3200" dirty="0">
                <a:latin typeface="Impact" pitchFamily="34" charset="0"/>
              </a:rPr>
              <a:t> and </a:t>
            </a:r>
            <a:r>
              <a:rPr lang="el-GR" sz="3200" dirty="0">
                <a:latin typeface="Impact" pitchFamily="34" charset="0"/>
              </a:rPr>
              <a:t>σ</a:t>
            </a:r>
            <a:r>
              <a:rPr lang="en-US" sz="3200" dirty="0">
                <a:latin typeface="Impact" pitchFamily="34" charset="0"/>
              </a:rPr>
              <a:t> of demand per period and fixed </a:t>
            </a:r>
            <a:r>
              <a:rPr lang="en-US" sz="3200" dirty="0" smtClean="0">
                <a:latin typeface="Impact" pitchFamily="34" charset="0"/>
              </a:rPr>
              <a:t>L</a:t>
            </a:r>
            <a:endParaRPr lang="en-US" sz="3200" dirty="0">
              <a:latin typeface="Impact"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2971800" y="5791200"/>
                <a:ext cx="2252348" cy="631198"/>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14:m>
                  <m:oMath xmlns:m="http://schemas.openxmlformats.org/officeDocument/2006/math">
                    <m:rad>
                      <m:radPr>
                        <m:degHide m:val="on"/>
                        <m:ctrlPr>
                          <a:rPr lang="en-US" sz="3200" i="1" dirty="0" smtClean="0">
                            <a:solidFill>
                              <a:srgbClr val="C00000"/>
                            </a:solidFill>
                            <a:latin typeface="Cambria Math" panose="02040503050406030204" pitchFamily="18" charset="0"/>
                          </a:rPr>
                        </m:ctrlPr>
                      </m:radPr>
                      <m:deg/>
                      <m:e>
                        <m:r>
                          <a:rPr lang="en-US" sz="3200" b="0" i="1" dirty="0" smtClean="0">
                            <a:solidFill>
                              <a:srgbClr val="C00000"/>
                            </a:solidFill>
                            <a:latin typeface="Cambria Math"/>
                          </a:rPr>
                          <m:t>𝐿</m:t>
                        </m:r>
                      </m:e>
                    </m:rad>
                    <m:sSub>
                      <m:sSubPr>
                        <m:ctrlPr>
                          <a:rPr lang="en-US" sz="3200" b="0" i="1" dirty="0" smtClean="0">
                            <a:solidFill>
                              <a:srgbClr val="C00000"/>
                            </a:solidFill>
                            <a:latin typeface="Cambria Math" panose="02040503050406030204" pitchFamily="18" charset="0"/>
                          </a:rPr>
                        </m:ctrlPr>
                      </m:sSubPr>
                      <m:e>
                        <m:r>
                          <a:rPr lang="en-US" sz="3200" b="0" i="1" dirty="0" smtClean="0">
                            <a:solidFill>
                              <a:srgbClr val="C00000"/>
                            </a:solidFill>
                            <a:latin typeface="Cambria Math"/>
                            <a:ea typeface="Cambria Math"/>
                          </a:rPr>
                          <m:t>𝜎</m:t>
                        </m:r>
                      </m:e>
                      <m:sub>
                        <m:r>
                          <a:rPr lang="en-US" sz="3200" b="0" i="1" dirty="0" smtClean="0">
                            <a:solidFill>
                              <a:srgbClr val="C00000"/>
                            </a:solidFill>
                            <a:latin typeface="Cambria Math"/>
                          </a:rPr>
                          <m:t>𝑅</m:t>
                        </m:r>
                      </m:sub>
                    </m:sSub>
                  </m:oMath>
                </a14:m>
                <a:endParaRPr lang="en-US" sz="32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971800" y="5791200"/>
                <a:ext cx="2252348" cy="631198"/>
              </a:xfrm>
              <a:prstGeom prst="rect">
                <a:avLst/>
              </a:prstGeom>
              <a:blipFill rotWithShape="1">
                <a:blip r:embed="rId6"/>
                <a:stretch>
                  <a:fillRect t="-5769" b="-29808"/>
                </a:stretch>
              </a:blipFill>
            </p:spPr>
            <p:txBody>
              <a:bodyPr/>
              <a:lstStyle/>
              <a:p>
                <a:r>
                  <a:rPr lang="en-US">
                    <a:noFill/>
                  </a:rPr>
                  <a:t> </a:t>
                </a:r>
              </a:p>
            </p:txBody>
          </p:sp>
        </mc:Fallback>
      </mc:AlternateContent>
    </p:spTree>
    <p:extLst>
      <p:ext uri="{BB962C8B-B14F-4D97-AF65-F5344CB8AC3E}">
        <p14:creationId xmlns:p14="http://schemas.microsoft.com/office/powerpoint/2010/main" val="621025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2" end="2"/>
                                            </p:txEl>
                                          </p:spTgt>
                                        </p:tgtEl>
                                        <p:attrNameLst>
                                          <p:attrName>style.visibility</p:attrName>
                                        </p:attrNameLst>
                                      </p:cBhvr>
                                      <p:to>
                                        <p:strVal val="visible"/>
                                      </p:to>
                                    </p:set>
                                    <p:animEffect transition="in" filter="dissolve">
                                      <p:cBhvr>
                                        <p:cTn id="12" dur="500"/>
                                        <p:tgtEl>
                                          <p:spTgt spid="6389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3" end="3"/>
                                            </p:txEl>
                                          </p:spTgt>
                                        </p:tgtEl>
                                        <p:attrNameLst>
                                          <p:attrName>style.visibility</p:attrName>
                                        </p:attrNameLst>
                                      </p:cBhvr>
                                      <p:to>
                                        <p:strVal val="visible"/>
                                      </p:to>
                                    </p:set>
                                    <p:animEffect transition="in" filter="dissolve">
                                      <p:cBhvr>
                                        <p:cTn id="17" dur="500"/>
                                        <p:tgtEl>
                                          <p:spTgt spid="6389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4" end="4"/>
                                            </p:txEl>
                                          </p:spTgt>
                                        </p:tgtEl>
                                        <p:attrNameLst>
                                          <p:attrName>style.visibility</p:attrName>
                                        </p:attrNameLst>
                                      </p:cBhvr>
                                      <p:to>
                                        <p:strVal val="visible"/>
                                      </p:to>
                                    </p:set>
                                    <p:animEffect transition="in" filter="dissolve">
                                      <p:cBhvr>
                                        <p:cTn id="22" dur="500"/>
                                        <p:tgtEl>
                                          <p:spTgt spid="6389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5" end="5"/>
                                            </p:txEl>
                                          </p:spTgt>
                                        </p:tgtEl>
                                        <p:attrNameLst>
                                          <p:attrName>style.visibility</p:attrName>
                                        </p:attrNameLst>
                                      </p:cBhvr>
                                      <p:to>
                                        <p:strVal val="visible"/>
                                      </p:to>
                                    </p:set>
                                    <p:animEffect transition="in" filter="dissolve">
                                      <p:cBhvr>
                                        <p:cTn id="27" dur="500"/>
                                        <p:tgtEl>
                                          <p:spTgt spid="6389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6" end="6"/>
                                            </p:txEl>
                                          </p:spTgt>
                                        </p:tgtEl>
                                        <p:attrNameLst>
                                          <p:attrName>style.visibility</p:attrName>
                                        </p:attrNameLst>
                                      </p:cBhvr>
                                      <p:to>
                                        <p:strVal val="visible"/>
                                      </p:to>
                                    </p:set>
                                    <p:animEffect transition="in" filter="dissolve">
                                      <p:cBhvr>
                                        <p:cTn id="32" dur="500"/>
                                        <p:tgtEl>
                                          <p:spTgt spid="6389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7" end="7"/>
                                            </p:txEl>
                                          </p:spTgt>
                                        </p:tgtEl>
                                        <p:attrNameLst>
                                          <p:attrName>style.visibility</p:attrName>
                                        </p:attrNameLst>
                                      </p:cBhvr>
                                      <p:to>
                                        <p:strVal val="visible"/>
                                      </p:to>
                                    </p:set>
                                    <p:animEffect transition="in" filter="dissolve">
                                      <p:cBhvr>
                                        <p:cTn id="37" dur="500"/>
                                        <p:tgtEl>
                                          <p:spTgt spid="63898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8" end="8"/>
                                            </p:txEl>
                                          </p:spTgt>
                                        </p:tgtEl>
                                        <p:attrNameLst>
                                          <p:attrName>style.visibility</p:attrName>
                                        </p:attrNameLst>
                                      </p:cBhvr>
                                      <p:to>
                                        <p:strVal val="visible"/>
                                      </p:to>
                                    </p:set>
                                    <p:animEffect transition="in" filter="dissolve">
                                      <p:cBhvr>
                                        <p:cTn id="42" dur="500"/>
                                        <p:tgtEl>
                                          <p:spTgt spid="63898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r>
              <a:rPr lang="en-US" dirty="0" smtClean="0"/>
              <a:t>Normal Probability Distribution</a:t>
            </a:r>
            <a:endParaRPr lang="en-US" dirty="0" smtClean="0">
              <a:ea typeface="ＭＳ Ｐゴシック" charset="-128"/>
            </a:endParaRPr>
          </a:p>
        </p:txBody>
      </p:sp>
      <p:sp>
        <p:nvSpPr>
          <p:cNvPr id="2" name="Rectangle 1"/>
          <p:cNvSpPr/>
          <p:nvPr/>
        </p:nvSpPr>
        <p:spPr>
          <a:xfrm>
            <a:off x="251520" y="2348880"/>
            <a:ext cx="6048672" cy="646331"/>
          </a:xfrm>
          <a:prstGeom prst="rect">
            <a:avLst/>
          </a:prstGeom>
          <a:solidFill>
            <a:srgbClr val="00B050"/>
          </a:solidFill>
        </p:spPr>
        <p:txBody>
          <a:bodyPr wrap="square">
            <a:spAutoFit/>
          </a:bodyPr>
          <a:lstStyle/>
          <a:p>
            <a:r>
              <a:rPr lang="en-US" dirty="0">
                <a:hlinkClick r:id="rId3"/>
              </a:rPr>
              <a:t>https://</a:t>
            </a:r>
            <a:r>
              <a:rPr lang="en-US" dirty="0" smtClean="0">
                <a:hlinkClick r:id="rId3"/>
              </a:rPr>
              <a:t>www.youtube.com/watch?v=iYiOVISWXS4</a:t>
            </a:r>
            <a:endParaRPr lang="en-US" dirty="0" smtClean="0"/>
          </a:p>
          <a:p>
            <a:endParaRPr lang="en-US" dirty="0"/>
          </a:p>
        </p:txBody>
      </p:sp>
      <p:sp>
        <p:nvSpPr>
          <p:cNvPr id="3" name="Rectangle 2"/>
          <p:cNvSpPr/>
          <p:nvPr/>
        </p:nvSpPr>
        <p:spPr>
          <a:xfrm>
            <a:off x="234504" y="3356992"/>
            <a:ext cx="6408712" cy="646331"/>
          </a:xfrm>
          <a:prstGeom prst="rect">
            <a:avLst/>
          </a:prstGeom>
          <a:solidFill>
            <a:srgbClr val="00B050"/>
          </a:solidFill>
        </p:spPr>
        <p:txBody>
          <a:bodyPr wrap="square">
            <a:spAutoFit/>
          </a:bodyPr>
          <a:lstStyle/>
          <a:p>
            <a:r>
              <a:rPr lang="en-US" dirty="0">
                <a:hlinkClick r:id="rId4"/>
              </a:rPr>
              <a:t>https://</a:t>
            </a:r>
            <a:r>
              <a:rPr lang="en-US" dirty="0" smtClean="0">
                <a:hlinkClick r:id="rId4"/>
              </a:rPr>
              <a:t>www.youtube.com/watch?v=4R8xm19DmPM</a:t>
            </a:r>
            <a:endParaRPr lang="en-US" dirty="0" smtClean="0"/>
          </a:p>
          <a:p>
            <a:endParaRPr lang="en-US" dirty="0"/>
          </a:p>
        </p:txBody>
      </p:sp>
    </p:spTree>
    <p:extLst>
      <p:ext uri="{BB962C8B-B14F-4D97-AF65-F5344CB8AC3E}">
        <p14:creationId xmlns:p14="http://schemas.microsoft.com/office/powerpoint/2010/main" val="344529399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86066"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71438" y="762000"/>
            <a:ext cx="9072561" cy="4893647"/>
          </a:xfrm>
          <a:prstGeom prst="rect">
            <a:avLst/>
          </a:prstGeom>
          <a:noFill/>
          <a:ln w="12700">
            <a:noFill/>
            <a:miter lim="800000"/>
            <a:headEnd/>
            <a:tailEnd/>
          </a:ln>
        </p:spPr>
        <p:txBody>
          <a:bodyPr wrap="square">
            <a:spAutoFit/>
          </a:bodyPr>
          <a:lstStyle/>
          <a:p>
            <a:r>
              <a:rPr lang="en-US" sz="2800" dirty="0">
                <a:latin typeface="Book Antiqua" pitchFamily="18" charset="0"/>
              </a:rPr>
              <a:t>If </a:t>
            </a:r>
            <a:r>
              <a:rPr lang="en-US" sz="2800" dirty="0">
                <a:solidFill>
                  <a:srgbClr val="C00000"/>
                </a:solidFill>
                <a:latin typeface="Book Antiqua" pitchFamily="18" charset="0"/>
              </a:rPr>
              <a:t>demand</a:t>
            </a:r>
            <a:r>
              <a:rPr lang="en-US" sz="2800" dirty="0">
                <a:solidFill>
                  <a:srgbClr val="CC0000"/>
                </a:solidFill>
                <a:latin typeface="Book Antiqua" pitchFamily="18" charset="0"/>
              </a:rPr>
              <a:t> </a:t>
            </a:r>
            <a:r>
              <a:rPr lang="en-US" sz="2800" dirty="0">
                <a:latin typeface="Book Antiqua" pitchFamily="18" charset="0"/>
              </a:rPr>
              <a:t>is variable and </a:t>
            </a:r>
            <a:r>
              <a:rPr lang="en-US" sz="2800" dirty="0">
                <a:solidFill>
                  <a:srgbClr val="00863D"/>
                </a:solidFill>
                <a:latin typeface="Book Antiqua" pitchFamily="18" charset="0"/>
              </a:rPr>
              <a:t>Lead time </a:t>
            </a:r>
            <a:r>
              <a:rPr lang="en-US" sz="2800" dirty="0">
                <a:latin typeface="Book Antiqua" pitchFamily="18" charset="0"/>
              </a:rPr>
              <a:t>is </a:t>
            </a:r>
            <a:r>
              <a:rPr lang="en-US" sz="2800" dirty="0" smtClean="0">
                <a:latin typeface="Book Antiqua" pitchFamily="18" charset="0"/>
              </a:rPr>
              <a:t>fixed</a:t>
            </a:r>
          </a:p>
          <a:p>
            <a:endParaRPr lang="en-US" sz="2800" dirty="0">
              <a:latin typeface="Book Antiqua" pitchFamily="18" charset="0"/>
            </a:endParaRPr>
          </a:p>
          <a:p>
            <a:pPr>
              <a:spcAft>
                <a:spcPts val="1200"/>
              </a:spcAft>
            </a:pPr>
            <a:r>
              <a:rPr lang="en-US" sz="2800" dirty="0" smtClean="0">
                <a:latin typeface="Book Antiqua" pitchFamily="18" charset="0"/>
              </a:rPr>
              <a:t>L: Lead Time = 16 </a:t>
            </a:r>
            <a:r>
              <a:rPr lang="en-US" sz="2800" dirty="0" smtClean="0">
                <a:solidFill>
                  <a:srgbClr val="C00000"/>
                </a:solidFill>
                <a:latin typeface="Book Antiqua" pitchFamily="18" charset="0"/>
              </a:rPr>
              <a:t>days</a:t>
            </a:r>
          </a:p>
          <a:p>
            <a:pPr>
              <a:spcAft>
                <a:spcPts val="1200"/>
              </a:spcAft>
            </a:pPr>
            <a:r>
              <a:rPr lang="en-US" sz="2800" b="1" dirty="0" smtClean="0">
                <a:latin typeface="Book Antiqua" pitchFamily="18" charset="0"/>
              </a:rPr>
              <a:t>R</a:t>
            </a:r>
            <a:r>
              <a:rPr lang="en-US" sz="2800" dirty="0" smtClean="0">
                <a:latin typeface="Book Antiqua" pitchFamily="18" charset="0"/>
              </a:rPr>
              <a:t>: Demand per </a:t>
            </a:r>
            <a:r>
              <a:rPr lang="en-US" sz="2800" dirty="0" smtClean="0">
                <a:solidFill>
                  <a:srgbClr val="C00000"/>
                </a:solidFill>
                <a:latin typeface="Book Antiqua" pitchFamily="18" charset="0"/>
              </a:rPr>
              <a:t>day</a:t>
            </a:r>
            <a:r>
              <a:rPr lang="en-US" sz="2800" dirty="0" smtClean="0">
                <a:solidFill>
                  <a:srgbClr val="FF0000"/>
                </a:solidFill>
                <a:latin typeface="Book Antiqua" pitchFamily="18" charset="0"/>
              </a:rPr>
              <a:t> </a:t>
            </a:r>
          </a:p>
          <a:p>
            <a:pPr>
              <a:spcAft>
                <a:spcPts val="1200"/>
              </a:spcAft>
            </a:pPr>
            <a:r>
              <a:rPr lang="en-US" sz="2800" dirty="0" smtClean="0">
                <a:latin typeface="Book Antiqua" pitchFamily="18" charset="0"/>
              </a:rPr>
              <a:t>R: Average </a:t>
            </a:r>
            <a:r>
              <a:rPr lang="en-US" sz="2800" dirty="0" smtClean="0">
                <a:solidFill>
                  <a:srgbClr val="C00000"/>
                </a:solidFill>
                <a:latin typeface="Book Antiqua" pitchFamily="18" charset="0"/>
                <a:sym typeface="Symbol"/>
              </a:rPr>
              <a:t>daily</a:t>
            </a:r>
            <a:r>
              <a:rPr lang="en-US" sz="2800" dirty="0" smtClean="0">
                <a:latin typeface="Book Antiqua" pitchFamily="18" charset="0"/>
              </a:rPr>
              <a:t> demand =20</a:t>
            </a:r>
          </a:p>
          <a:p>
            <a:pPr>
              <a:spcAft>
                <a:spcPts val="1200"/>
              </a:spcAft>
            </a:pPr>
            <a:r>
              <a:rPr lang="en-US" sz="2800" dirty="0" smtClean="0">
                <a:latin typeface="Book Antiqua" pitchFamily="18" charset="0"/>
                <a:sym typeface="Symbol"/>
              </a:rPr>
              <a:t></a:t>
            </a:r>
            <a:r>
              <a:rPr lang="en-US" sz="2800" baseline="-25000" dirty="0" smtClean="0">
                <a:latin typeface="Book Antiqua" pitchFamily="18" charset="0"/>
                <a:sym typeface="Symbol"/>
              </a:rPr>
              <a:t>R</a:t>
            </a:r>
            <a:r>
              <a:rPr lang="en-US" sz="2800" dirty="0" smtClean="0">
                <a:latin typeface="Book Antiqua" pitchFamily="18" charset="0"/>
                <a:sym typeface="Symbol"/>
              </a:rPr>
              <a:t>: Standard deviation of </a:t>
            </a:r>
            <a:r>
              <a:rPr lang="en-US" sz="2800" dirty="0" smtClean="0">
                <a:solidFill>
                  <a:srgbClr val="C00000"/>
                </a:solidFill>
                <a:latin typeface="Book Antiqua" pitchFamily="18" charset="0"/>
                <a:sym typeface="Symbol"/>
              </a:rPr>
              <a:t>daily</a:t>
            </a:r>
            <a:r>
              <a:rPr lang="en-US" sz="2800" dirty="0" smtClean="0">
                <a:latin typeface="Book Antiqua" pitchFamily="18" charset="0"/>
                <a:sym typeface="Symbol"/>
              </a:rPr>
              <a:t> demand =5</a:t>
            </a:r>
          </a:p>
          <a:p>
            <a:pPr>
              <a:spcAft>
                <a:spcPts val="1200"/>
              </a:spcAft>
            </a:pPr>
            <a:r>
              <a:rPr lang="en-US" sz="2800" dirty="0" smtClean="0">
                <a:latin typeface="Book Antiqua" pitchFamily="18" charset="0"/>
                <a:sym typeface="Symbol"/>
              </a:rPr>
              <a:t>LTD: Average Demand During </a:t>
            </a:r>
            <a:r>
              <a:rPr lang="en-US" sz="2800" dirty="0" smtClean="0">
                <a:solidFill>
                  <a:srgbClr val="C00000"/>
                </a:solidFill>
                <a:latin typeface="Book Antiqua" pitchFamily="18" charset="0"/>
                <a:sym typeface="Symbol"/>
              </a:rPr>
              <a:t>Lead Time</a:t>
            </a:r>
          </a:p>
          <a:p>
            <a:pPr>
              <a:spcAft>
                <a:spcPts val="1200"/>
              </a:spcAft>
            </a:pPr>
            <a:r>
              <a:rPr lang="en-US" sz="2800" dirty="0" smtClean="0">
                <a:solidFill>
                  <a:srgbClr val="C00000"/>
                </a:solidFill>
                <a:latin typeface="Book Antiqua" pitchFamily="18" charset="0"/>
                <a:sym typeface="Symbol"/>
              </a:rPr>
              <a:t>LTD = L × R = 16 </a:t>
            </a:r>
            <a:r>
              <a:rPr lang="en-US" sz="2800" dirty="0">
                <a:solidFill>
                  <a:srgbClr val="C00000"/>
                </a:solidFill>
                <a:latin typeface="Book Antiqua" pitchFamily="18" charset="0"/>
                <a:sym typeface="Symbol"/>
              </a:rPr>
              <a:t>× </a:t>
            </a:r>
            <a:r>
              <a:rPr lang="en-US" sz="2800" dirty="0" smtClean="0">
                <a:solidFill>
                  <a:srgbClr val="C00000"/>
                </a:solidFill>
                <a:latin typeface="Book Antiqua" pitchFamily="18" charset="0"/>
                <a:sym typeface="Symbol"/>
              </a:rPr>
              <a:t>20 = 320</a:t>
            </a:r>
          </a:p>
          <a:p>
            <a:pPr>
              <a:spcAft>
                <a:spcPts val="1200"/>
              </a:spcAft>
            </a:pPr>
            <a:r>
              <a:rPr lang="en-US" sz="2800" dirty="0" smtClean="0">
                <a:latin typeface="Book Antiqua" pitchFamily="18" charset="0"/>
                <a:sym typeface="Symbol"/>
              </a:rPr>
              <a:t></a:t>
            </a:r>
            <a:r>
              <a:rPr lang="en-US" sz="2800" baseline="-25000" dirty="0" smtClean="0">
                <a:latin typeface="Book Antiqua" pitchFamily="18" charset="0"/>
                <a:sym typeface="Symbol"/>
              </a:rPr>
              <a:t>LTD</a:t>
            </a:r>
            <a:r>
              <a:rPr lang="en-US" sz="2800" dirty="0" smtClean="0">
                <a:latin typeface="Book Antiqua" pitchFamily="18" charset="0"/>
                <a:sym typeface="Symbol"/>
              </a:rPr>
              <a:t>: </a:t>
            </a:r>
            <a:r>
              <a:rPr lang="en-US" sz="2800" dirty="0">
                <a:latin typeface="Book Antiqua" pitchFamily="18" charset="0"/>
                <a:sym typeface="Symbol"/>
              </a:rPr>
              <a:t>Standard deviation of demand </a:t>
            </a:r>
            <a:r>
              <a:rPr lang="en-US" sz="2800" dirty="0" smtClean="0">
                <a:latin typeface="Book Antiqua" pitchFamily="18" charset="0"/>
                <a:sym typeface="Symbol"/>
              </a:rPr>
              <a:t>during lead time</a:t>
            </a:r>
            <a:endParaRPr lang="en-US" sz="2800" dirty="0">
              <a:latin typeface="Book Antiqua" pitchFamily="18" charset="0"/>
            </a:endParaRPr>
          </a:p>
        </p:txBody>
      </p:sp>
      <p:sp>
        <p:nvSpPr>
          <p:cNvPr id="15374" name="Text Box 14"/>
          <p:cNvSpPr txBox="1">
            <a:spLocks noChangeArrowheads="1"/>
          </p:cNvSpPr>
          <p:nvPr/>
        </p:nvSpPr>
        <p:spPr bwMode="auto">
          <a:xfrm>
            <a:off x="1" y="24825"/>
            <a:ext cx="9143999" cy="584775"/>
          </a:xfrm>
          <a:prstGeom prst="rect">
            <a:avLst/>
          </a:prstGeom>
          <a:noFill/>
          <a:ln w="12700">
            <a:noFill/>
            <a:miter lim="800000"/>
            <a:headEnd/>
            <a:tailEnd/>
          </a:ln>
        </p:spPr>
        <p:txBody>
          <a:bodyPr wrap="square">
            <a:spAutoFit/>
          </a:bodyPr>
          <a:lstStyle/>
          <a:p>
            <a:r>
              <a:rPr lang="el-GR" sz="3200" dirty="0">
                <a:latin typeface="Impact" pitchFamily="34" charset="0"/>
              </a:rPr>
              <a:t>μ</a:t>
            </a:r>
            <a:r>
              <a:rPr lang="en-US" sz="3200" dirty="0">
                <a:latin typeface="Impact" pitchFamily="34" charset="0"/>
              </a:rPr>
              <a:t> and </a:t>
            </a:r>
            <a:r>
              <a:rPr lang="el-GR" sz="3200" dirty="0">
                <a:latin typeface="Impact" pitchFamily="34" charset="0"/>
              </a:rPr>
              <a:t>σ</a:t>
            </a:r>
            <a:r>
              <a:rPr lang="en-US" sz="3200" dirty="0">
                <a:latin typeface="Impact" pitchFamily="34" charset="0"/>
              </a:rPr>
              <a:t> of demand per period and fixed </a:t>
            </a:r>
            <a:r>
              <a:rPr lang="en-US" sz="3200" dirty="0" smtClean="0">
                <a:latin typeface="Impact" pitchFamily="34" charset="0"/>
              </a:rPr>
              <a:t>L</a:t>
            </a:r>
            <a:endParaRPr lang="en-US" sz="3200" dirty="0">
              <a:latin typeface="Impact"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719452" y="5697211"/>
                <a:ext cx="2252348" cy="631198"/>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14:m>
                  <m:oMath xmlns:m="http://schemas.openxmlformats.org/officeDocument/2006/math">
                    <m:rad>
                      <m:radPr>
                        <m:degHide m:val="on"/>
                        <m:ctrlPr>
                          <a:rPr lang="en-US" sz="3200" i="1" dirty="0" smtClean="0">
                            <a:solidFill>
                              <a:srgbClr val="C00000"/>
                            </a:solidFill>
                            <a:latin typeface="Cambria Math" panose="02040503050406030204" pitchFamily="18" charset="0"/>
                          </a:rPr>
                        </m:ctrlPr>
                      </m:radPr>
                      <m:deg/>
                      <m:e>
                        <m:r>
                          <a:rPr lang="en-US" sz="3200" b="0" i="1" dirty="0" smtClean="0">
                            <a:solidFill>
                              <a:srgbClr val="C00000"/>
                            </a:solidFill>
                            <a:latin typeface="Cambria Math"/>
                          </a:rPr>
                          <m:t>𝐿</m:t>
                        </m:r>
                      </m:e>
                    </m:rad>
                    <m:sSub>
                      <m:sSubPr>
                        <m:ctrlPr>
                          <a:rPr lang="en-US" sz="3200" b="0" i="1" dirty="0" smtClean="0">
                            <a:solidFill>
                              <a:srgbClr val="C00000"/>
                            </a:solidFill>
                            <a:latin typeface="Cambria Math" panose="02040503050406030204" pitchFamily="18" charset="0"/>
                          </a:rPr>
                        </m:ctrlPr>
                      </m:sSubPr>
                      <m:e>
                        <m:r>
                          <a:rPr lang="en-US" sz="3200" b="0" i="1" dirty="0" smtClean="0">
                            <a:solidFill>
                              <a:srgbClr val="C00000"/>
                            </a:solidFill>
                            <a:latin typeface="Cambria Math"/>
                            <a:ea typeface="Cambria Math"/>
                          </a:rPr>
                          <m:t>𝜎</m:t>
                        </m:r>
                      </m:e>
                      <m:sub>
                        <m:r>
                          <a:rPr lang="en-US" sz="3200" b="0" i="1" dirty="0" smtClean="0">
                            <a:solidFill>
                              <a:srgbClr val="C00000"/>
                            </a:solidFill>
                            <a:latin typeface="Cambria Math"/>
                          </a:rPr>
                          <m:t>𝑅</m:t>
                        </m:r>
                      </m:sub>
                    </m:sSub>
                  </m:oMath>
                </a14:m>
                <a:endParaRPr lang="en-US" sz="32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19452" y="5697211"/>
                <a:ext cx="2252348" cy="631198"/>
              </a:xfrm>
              <a:prstGeom prst="rect">
                <a:avLst/>
              </a:prstGeom>
              <a:blipFill rotWithShape="1">
                <a:blip r:embed="rId6"/>
                <a:stretch>
                  <a:fillRect t="-5825" b="-31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445825" y="5777345"/>
                <a:ext cx="3603166" cy="631198"/>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14:m>
                  <m:oMath xmlns:m="http://schemas.openxmlformats.org/officeDocument/2006/math">
                    <m:rad>
                      <m:radPr>
                        <m:degHide m:val="on"/>
                        <m:ctrlPr>
                          <a:rPr lang="en-US" sz="3200" i="1" dirty="0" smtClean="0">
                            <a:solidFill>
                              <a:srgbClr val="C00000"/>
                            </a:solidFill>
                            <a:latin typeface="Cambria Math" panose="02040503050406030204" pitchFamily="18" charset="0"/>
                          </a:rPr>
                        </m:ctrlPr>
                      </m:radPr>
                      <m:deg/>
                      <m:e>
                        <m:r>
                          <a:rPr lang="en-US" sz="3200" b="0" i="1" dirty="0" smtClean="0">
                            <a:solidFill>
                              <a:srgbClr val="C00000"/>
                            </a:solidFill>
                            <a:latin typeface="Cambria Math"/>
                          </a:rPr>
                          <m:t>16</m:t>
                        </m:r>
                      </m:e>
                    </m:rad>
                    <m:d>
                      <m:dPr>
                        <m:ctrlPr>
                          <a:rPr lang="en-US" sz="3200" b="0" i="1" dirty="0" smtClean="0">
                            <a:solidFill>
                              <a:srgbClr val="C00000"/>
                            </a:solidFill>
                            <a:latin typeface="Cambria Math" panose="02040503050406030204" pitchFamily="18" charset="0"/>
                          </a:rPr>
                        </m:ctrlPr>
                      </m:dPr>
                      <m:e>
                        <m:r>
                          <a:rPr lang="en-US" sz="3200" b="0" i="0" dirty="0" smtClean="0">
                            <a:solidFill>
                              <a:srgbClr val="C00000"/>
                            </a:solidFill>
                            <a:latin typeface="Cambria Math"/>
                          </a:rPr>
                          <m:t>5</m:t>
                        </m:r>
                      </m:e>
                    </m:d>
                    <m:r>
                      <a:rPr lang="en-US" sz="3200" b="0" i="0" dirty="0" smtClean="0">
                        <a:solidFill>
                          <a:srgbClr val="C00000"/>
                        </a:solidFill>
                        <a:latin typeface="Cambria Math"/>
                      </a:rPr>
                      <m:t>=20</m:t>
                    </m:r>
                  </m:oMath>
                </a14:m>
                <a:endParaRPr lang="en-US" sz="3200" dirty="0">
                  <a:solidFill>
                    <a:srgbClr val="FF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445825" y="5777345"/>
                <a:ext cx="3603166" cy="631198"/>
              </a:xfrm>
              <a:prstGeom prst="rect">
                <a:avLst/>
              </a:prstGeom>
              <a:blipFill rotWithShape="1">
                <a:blip r:embed="rId7"/>
                <a:stretch>
                  <a:fillRect t="-5825" b="-31068"/>
                </a:stretch>
              </a:blipFill>
            </p:spPr>
            <p:txBody>
              <a:bodyPr/>
              <a:lstStyle/>
              <a:p>
                <a:r>
                  <a:rPr lang="en-US">
                    <a:noFill/>
                  </a:rPr>
                  <a:t> </a:t>
                </a:r>
              </a:p>
            </p:txBody>
          </p:sp>
        </mc:Fallback>
      </mc:AlternateContent>
    </p:spTree>
    <p:extLst>
      <p:ext uri="{BB962C8B-B14F-4D97-AF65-F5344CB8AC3E}">
        <p14:creationId xmlns:p14="http://schemas.microsoft.com/office/powerpoint/2010/main" val="3498153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2" end="2"/>
                                            </p:txEl>
                                          </p:spTgt>
                                        </p:tgtEl>
                                        <p:attrNameLst>
                                          <p:attrName>style.visibility</p:attrName>
                                        </p:attrNameLst>
                                      </p:cBhvr>
                                      <p:to>
                                        <p:strVal val="visible"/>
                                      </p:to>
                                    </p:set>
                                    <p:animEffect transition="in" filter="dissolve">
                                      <p:cBhvr>
                                        <p:cTn id="12" dur="500"/>
                                        <p:tgtEl>
                                          <p:spTgt spid="6389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3" end="3"/>
                                            </p:txEl>
                                          </p:spTgt>
                                        </p:tgtEl>
                                        <p:attrNameLst>
                                          <p:attrName>style.visibility</p:attrName>
                                        </p:attrNameLst>
                                      </p:cBhvr>
                                      <p:to>
                                        <p:strVal val="visible"/>
                                      </p:to>
                                    </p:set>
                                    <p:animEffect transition="in" filter="dissolve">
                                      <p:cBhvr>
                                        <p:cTn id="17" dur="500"/>
                                        <p:tgtEl>
                                          <p:spTgt spid="6389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4" end="4"/>
                                            </p:txEl>
                                          </p:spTgt>
                                        </p:tgtEl>
                                        <p:attrNameLst>
                                          <p:attrName>style.visibility</p:attrName>
                                        </p:attrNameLst>
                                      </p:cBhvr>
                                      <p:to>
                                        <p:strVal val="visible"/>
                                      </p:to>
                                    </p:set>
                                    <p:animEffect transition="in" filter="dissolve">
                                      <p:cBhvr>
                                        <p:cTn id="22" dur="500"/>
                                        <p:tgtEl>
                                          <p:spTgt spid="6389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5" end="5"/>
                                            </p:txEl>
                                          </p:spTgt>
                                        </p:tgtEl>
                                        <p:attrNameLst>
                                          <p:attrName>style.visibility</p:attrName>
                                        </p:attrNameLst>
                                      </p:cBhvr>
                                      <p:to>
                                        <p:strVal val="visible"/>
                                      </p:to>
                                    </p:set>
                                    <p:animEffect transition="in" filter="dissolve">
                                      <p:cBhvr>
                                        <p:cTn id="27" dur="500"/>
                                        <p:tgtEl>
                                          <p:spTgt spid="6389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6" end="6"/>
                                            </p:txEl>
                                          </p:spTgt>
                                        </p:tgtEl>
                                        <p:attrNameLst>
                                          <p:attrName>style.visibility</p:attrName>
                                        </p:attrNameLst>
                                      </p:cBhvr>
                                      <p:to>
                                        <p:strVal val="visible"/>
                                      </p:to>
                                    </p:set>
                                    <p:animEffect transition="in" filter="dissolve">
                                      <p:cBhvr>
                                        <p:cTn id="32" dur="500"/>
                                        <p:tgtEl>
                                          <p:spTgt spid="6389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7" end="7"/>
                                            </p:txEl>
                                          </p:spTgt>
                                        </p:tgtEl>
                                        <p:attrNameLst>
                                          <p:attrName>style.visibility</p:attrName>
                                        </p:attrNameLst>
                                      </p:cBhvr>
                                      <p:to>
                                        <p:strVal val="visible"/>
                                      </p:to>
                                    </p:set>
                                    <p:animEffect transition="in" filter="dissolve">
                                      <p:cBhvr>
                                        <p:cTn id="37" dur="500"/>
                                        <p:tgtEl>
                                          <p:spTgt spid="63898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8" end="8"/>
                                            </p:txEl>
                                          </p:spTgt>
                                        </p:tgtEl>
                                        <p:attrNameLst>
                                          <p:attrName>style.visibility</p:attrName>
                                        </p:attrNameLst>
                                      </p:cBhvr>
                                      <p:to>
                                        <p:strVal val="visible"/>
                                      </p:to>
                                    </p:set>
                                    <p:animEffect transition="in" filter="dissolve">
                                      <p:cBhvr>
                                        <p:cTn id="42" dur="500"/>
                                        <p:tgtEl>
                                          <p:spTgt spid="63898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19527" y="69343"/>
            <a:ext cx="86769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l-GR" sz="3600" b="1" dirty="0">
                <a:latin typeface="Impact" pitchFamily="34" charset="0"/>
                <a:cs typeface="Arial" charset="0"/>
              </a:rPr>
              <a:t>μ</a:t>
            </a:r>
            <a:r>
              <a:rPr lang="en-US" sz="3600" dirty="0">
                <a:latin typeface="Impact" pitchFamily="34" charset="0"/>
                <a:cs typeface="Arial" charset="0"/>
              </a:rPr>
              <a:t> and </a:t>
            </a:r>
            <a:r>
              <a:rPr lang="el-GR" sz="3600" b="1" dirty="0">
                <a:latin typeface="Impact" pitchFamily="34" charset="0"/>
                <a:cs typeface="Arial" charset="0"/>
              </a:rPr>
              <a:t>σ</a:t>
            </a:r>
            <a:r>
              <a:rPr lang="en-US" sz="3600" b="1" dirty="0">
                <a:latin typeface="Impact" pitchFamily="34" charset="0"/>
                <a:cs typeface="Arial" charset="0"/>
              </a:rPr>
              <a:t> </a:t>
            </a:r>
            <a:r>
              <a:rPr lang="en-US" sz="3600" dirty="0">
                <a:latin typeface="Impact" pitchFamily="34" charset="0"/>
                <a:cs typeface="Arial" charset="0"/>
              </a:rPr>
              <a:t>of demand per period and fixed LT</a:t>
            </a:r>
          </a:p>
        </p:txBody>
      </p:sp>
      <p:sp>
        <p:nvSpPr>
          <p:cNvPr id="903173" name="Line 5"/>
          <p:cNvSpPr>
            <a:spLocks noChangeShapeType="1"/>
          </p:cNvSpPr>
          <p:nvPr/>
        </p:nvSpPr>
        <p:spPr bwMode="auto">
          <a:xfrm>
            <a:off x="3024188" y="5986636"/>
            <a:ext cx="2916237" cy="0"/>
          </a:xfrm>
          <a:prstGeom prst="line">
            <a:avLst/>
          </a:prstGeom>
          <a:noFill/>
          <a:ln w="38100">
            <a:solidFill>
              <a:srgbClr val="36CC5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3174" name="Line 6"/>
          <p:cNvSpPr>
            <a:spLocks noChangeShapeType="1"/>
          </p:cNvSpPr>
          <p:nvPr/>
        </p:nvSpPr>
        <p:spPr bwMode="auto">
          <a:xfrm flipV="1">
            <a:off x="3059113" y="4654724"/>
            <a:ext cx="0" cy="13319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3175" name="Line 7"/>
          <p:cNvSpPr>
            <a:spLocks noChangeShapeType="1"/>
          </p:cNvSpPr>
          <p:nvPr/>
        </p:nvSpPr>
        <p:spPr bwMode="auto">
          <a:xfrm flipV="1">
            <a:off x="3779838" y="4653136"/>
            <a:ext cx="0" cy="13319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3176" name="Line 8"/>
          <p:cNvSpPr>
            <a:spLocks noChangeShapeType="1"/>
          </p:cNvSpPr>
          <p:nvPr/>
        </p:nvSpPr>
        <p:spPr bwMode="auto">
          <a:xfrm flipV="1">
            <a:off x="4500563" y="4653136"/>
            <a:ext cx="0" cy="13319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3177" name="Line 9"/>
          <p:cNvSpPr>
            <a:spLocks noChangeShapeType="1"/>
          </p:cNvSpPr>
          <p:nvPr/>
        </p:nvSpPr>
        <p:spPr bwMode="auto">
          <a:xfrm flipV="1">
            <a:off x="5219700" y="4654724"/>
            <a:ext cx="0" cy="13319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3178" name="Line 10"/>
          <p:cNvSpPr>
            <a:spLocks noChangeShapeType="1"/>
          </p:cNvSpPr>
          <p:nvPr/>
        </p:nvSpPr>
        <p:spPr bwMode="auto">
          <a:xfrm flipV="1">
            <a:off x="5940425" y="4653136"/>
            <a:ext cx="0" cy="13319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3179" name="Text Box 11"/>
          <p:cNvSpPr txBox="1">
            <a:spLocks noChangeArrowheads="1"/>
          </p:cNvSpPr>
          <p:nvPr/>
        </p:nvSpPr>
        <p:spPr bwMode="auto">
          <a:xfrm>
            <a:off x="0" y="1039633"/>
            <a:ext cx="844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dirty="0">
                <a:solidFill>
                  <a:srgbClr val="1A1A7E"/>
                </a:solidFill>
                <a:latin typeface="Book Antiqua" pitchFamily="18" charset="0"/>
                <a:cs typeface="Times New Roman" pitchFamily="18" charset="0"/>
              </a:rPr>
              <a:t>R</a:t>
            </a:r>
            <a:r>
              <a:rPr lang="en-US" dirty="0">
                <a:solidFill>
                  <a:srgbClr val="1A1A7E"/>
                </a:solidFill>
                <a:latin typeface="Book Antiqua" pitchFamily="18" charset="0"/>
                <a:cs typeface="Times New Roman" pitchFamily="18" charset="0"/>
              </a:rPr>
              <a:t>: demand rate per</a:t>
            </a:r>
            <a:r>
              <a:rPr lang="en-US" dirty="0">
                <a:solidFill>
                  <a:srgbClr val="000000"/>
                </a:solidFill>
                <a:latin typeface="Book Antiqua" pitchFamily="18" charset="0"/>
                <a:cs typeface="Times New Roman" pitchFamily="18" charset="0"/>
              </a:rPr>
              <a:t> </a:t>
            </a:r>
            <a:r>
              <a:rPr lang="en-US" dirty="0">
                <a:solidFill>
                  <a:srgbClr val="CC0066"/>
                </a:solidFill>
                <a:latin typeface="Book Antiqua" pitchFamily="18" charset="0"/>
                <a:cs typeface="Times New Roman" pitchFamily="18" charset="0"/>
              </a:rPr>
              <a:t>period</a:t>
            </a:r>
            <a:r>
              <a:rPr lang="en-US" dirty="0">
                <a:solidFill>
                  <a:srgbClr val="000000"/>
                </a:solidFill>
                <a:latin typeface="Book Antiqua" pitchFamily="18" charset="0"/>
                <a:cs typeface="Times New Roman" pitchFamily="18" charset="0"/>
              </a:rPr>
              <a:t> </a:t>
            </a:r>
            <a:r>
              <a:rPr lang="en-US" dirty="0">
                <a:solidFill>
                  <a:srgbClr val="1A1A7E"/>
                </a:solidFill>
                <a:latin typeface="Book Antiqua" pitchFamily="18" charset="0"/>
                <a:cs typeface="Times New Roman" pitchFamily="18" charset="0"/>
              </a:rPr>
              <a:t>(a random variable)</a:t>
            </a:r>
            <a:r>
              <a:rPr lang="en-US" dirty="0">
                <a:solidFill>
                  <a:srgbClr val="1A1A7E"/>
                </a:solidFill>
                <a:latin typeface="Book Antiqua" pitchFamily="18" charset="0"/>
              </a:rPr>
              <a:t> </a:t>
            </a:r>
          </a:p>
          <a:p>
            <a:r>
              <a:rPr lang="en-US" i="1" dirty="0">
                <a:solidFill>
                  <a:srgbClr val="1A1A7E"/>
                </a:solidFill>
                <a:latin typeface="Book Antiqua" pitchFamily="18" charset="0"/>
              </a:rPr>
              <a:t>R</a:t>
            </a:r>
            <a:r>
              <a:rPr lang="en-US" dirty="0">
                <a:solidFill>
                  <a:srgbClr val="1A1A7E"/>
                </a:solidFill>
                <a:latin typeface="Book Antiqua" pitchFamily="18" charset="0"/>
              </a:rPr>
              <a:t>: Average demand rate per</a:t>
            </a:r>
            <a:r>
              <a:rPr lang="en-US" dirty="0">
                <a:solidFill>
                  <a:srgbClr val="000000"/>
                </a:solidFill>
                <a:latin typeface="Book Antiqua" pitchFamily="18" charset="0"/>
              </a:rPr>
              <a:t> </a:t>
            </a:r>
            <a:r>
              <a:rPr lang="en-US" dirty="0">
                <a:solidFill>
                  <a:srgbClr val="CC0066"/>
                </a:solidFill>
                <a:latin typeface="Book Antiqua" pitchFamily="18" charset="0"/>
              </a:rPr>
              <a:t>period</a:t>
            </a:r>
          </a:p>
          <a:p>
            <a:r>
              <a:rPr lang="el-GR" i="1" dirty="0">
                <a:solidFill>
                  <a:srgbClr val="1A1A7E"/>
                </a:solidFill>
                <a:latin typeface="Book Antiqua" pitchFamily="18" charset="0"/>
                <a:cs typeface="Times New Roman" pitchFamily="18" charset="0"/>
              </a:rPr>
              <a:t>σ</a:t>
            </a:r>
            <a:r>
              <a:rPr lang="en-US" i="1" baseline="-25000" dirty="0">
                <a:solidFill>
                  <a:srgbClr val="1A1A7E"/>
                </a:solidFill>
                <a:latin typeface="Book Antiqua" pitchFamily="18" charset="0"/>
                <a:cs typeface="Times New Roman" pitchFamily="18" charset="0"/>
              </a:rPr>
              <a:t>R</a:t>
            </a:r>
            <a:r>
              <a:rPr lang="en-US" dirty="0">
                <a:solidFill>
                  <a:srgbClr val="1A1A7E"/>
                </a:solidFill>
                <a:latin typeface="Book Antiqua" pitchFamily="18" charset="0"/>
                <a:cs typeface="Times New Roman" pitchFamily="18" charset="0"/>
              </a:rPr>
              <a:t>:</a:t>
            </a:r>
            <a:r>
              <a:rPr lang="en-US" baseline="-25000" dirty="0">
                <a:solidFill>
                  <a:srgbClr val="1A1A7E"/>
                </a:solidFill>
                <a:latin typeface="Book Antiqua" pitchFamily="18" charset="0"/>
                <a:cs typeface="Times New Roman" pitchFamily="18" charset="0"/>
              </a:rPr>
              <a:t> </a:t>
            </a:r>
            <a:r>
              <a:rPr lang="en-US" dirty="0">
                <a:solidFill>
                  <a:srgbClr val="1A1A7E"/>
                </a:solidFill>
                <a:latin typeface="Book Antiqua" pitchFamily="18" charset="0"/>
                <a:cs typeface="Times New Roman" pitchFamily="18" charset="0"/>
              </a:rPr>
              <a:t>Standard deviation of the demand rate per</a:t>
            </a:r>
            <a:r>
              <a:rPr lang="en-US" dirty="0">
                <a:solidFill>
                  <a:srgbClr val="000000"/>
                </a:solidFill>
                <a:latin typeface="Book Antiqua" pitchFamily="18" charset="0"/>
                <a:cs typeface="Times New Roman" pitchFamily="18" charset="0"/>
              </a:rPr>
              <a:t> </a:t>
            </a:r>
            <a:r>
              <a:rPr lang="en-US" dirty="0">
                <a:solidFill>
                  <a:srgbClr val="CC0066"/>
                </a:solidFill>
                <a:latin typeface="Book Antiqua" pitchFamily="18" charset="0"/>
                <a:cs typeface="Times New Roman" pitchFamily="18" charset="0"/>
              </a:rPr>
              <a:t>period</a:t>
            </a:r>
          </a:p>
        </p:txBody>
      </p:sp>
      <p:sp>
        <p:nvSpPr>
          <p:cNvPr id="903181" name="Text Box 13"/>
          <p:cNvSpPr txBox="1">
            <a:spLocks noChangeArrowheads="1"/>
          </p:cNvSpPr>
          <p:nvPr/>
        </p:nvSpPr>
        <p:spPr bwMode="auto">
          <a:xfrm>
            <a:off x="0" y="2424409"/>
            <a:ext cx="844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a:solidFill>
                  <a:srgbClr val="1A1A7E"/>
                </a:solidFill>
                <a:latin typeface="Book Antiqua" pitchFamily="18" charset="0"/>
              </a:rPr>
              <a:t>L: Lead time (a constant number of periods)</a:t>
            </a:r>
            <a:endParaRPr lang="en-US" b="1" i="1" dirty="0">
              <a:solidFill>
                <a:srgbClr val="1A1A7E"/>
              </a:solidFill>
              <a:latin typeface="Book Antiqua" pitchFamily="18" charset="0"/>
              <a:cs typeface="Times New Roman" pitchFamily="18" charset="0"/>
            </a:endParaRPr>
          </a:p>
        </p:txBody>
      </p:sp>
      <p:sp>
        <p:nvSpPr>
          <p:cNvPr id="903182" name="Text Box 14"/>
          <p:cNvSpPr txBox="1">
            <a:spLocks noChangeArrowheads="1"/>
          </p:cNvSpPr>
          <p:nvPr/>
        </p:nvSpPr>
        <p:spPr bwMode="auto">
          <a:xfrm>
            <a:off x="-13479" y="3246873"/>
            <a:ext cx="844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dirty="0">
                <a:solidFill>
                  <a:srgbClr val="1A1A7E"/>
                </a:solidFill>
                <a:latin typeface="Book Antiqua" pitchFamily="18" charset="0"/>
                <a:cs typeface="Times New Roman" pitchFamily="18" charset="0"/>
              </a:rPr>
              <a:t>LTD</a:t>
            </a:r>
            <a:r>
              <a:rPr lang="en-US" dirty="0">
                <a:solidFill>
                  <a:srgbClr val="1A1A7E"/>
                </a:solidFill>
                <a:latin typeface="Book Antiqua" pitchFamily="18" charset="0"/>
                <a:cs typeface="Times New Roman" pitchFamily="18" charset="0"/>
              </a:rPr>
              <a:t>: demand during the lead time (a random variable)</a:t>
            </a:r>
            <a:r>
              <a:rPr lang="en-US" dirty="0">
                <a:solidFill>
                  <a:srgbClr val="1A1A7E"/>
                </a:solidFill>
                <a:latin typeface="Book Antiqua" pitchFamily="18" charset="0"/>
              </a:rPr>
              <a:t> </a:t>
            </a:r>
          </a:p>
          <a:p>
            <a:r>
              <a:rPr lang="en-US" i="1" dirty="0">
                <a:solidFill>
                  <a:srgbClr val="1A1A7E"/>
                </a:solidFill>
                <a:latin typeface="Book Antiqua" pitchFamily="18" charset="0"/>
              </a:rPr>
              <a:t>LTD</a:t>
            </a:r>
            <a:r>
              <a:rPr lang="en-US" dirty="0">
                <a:solidFill>
                  <a:srgbClr val="1A1A7E"/>
                </a:solidFill>
                <a:latin typeface="Book Antiqua" pitchFamily="18" charset="0"/>
              </a:rPr>
              <a:t>: Average demand during the lead time </a:t>
            </a:r>
          </a:p>
          <a:p>
            <a:r>
              <a:rPr lang="el-GR" i="1" dirty="0">
                <a:solidFill>
                  <a:srgbClr val="1A1A7E"/>
                </a:solidFill>
                <a:latin typeface="Book Antiqua" pitchFamily="18" charset="0"/>
                <a:cs typeface="Times New Roman" pitchFamily="18" charset="0"/>
              </a:rPr>
              <a:t>σ</a:t>
            </a:r>
            <a:r>
              <a:rPr lang="en-US" i="1" baseline="-25000" dirty="0">
                <a:solidFill>
                  <a:srgbClr val="1A1A7E"/>
                </a:solidFill>
                <a:latin typeface="Book Antiqua" pitchFamily="18" charset="0"/>
                <a:cs typeface="Times New Roman" pitchFamily="18" charset="0"/>
              </a:rPr>
              <a:t>LTD</a:t>
            </a:r>
            <a:r>
              <a:rPr lang="en-US" dirty="0">
                <a:solidFill>
                  <a:srgbClr val="1A1A7E"/>
                </a:solidFill>
                <a:latin typeface="Book Antiqua" pitchFamily="18" charset="0"/>
                <a:cs typeface="Times New Roman" pitchFamily="18" charset="0"/>
              </a:rPr>
              <a:t>:</a:t>
            </a:r>
            <a:r>
              <a:rPr lang="en-US" baseline="-25000" dirty="0">
                <a:solidFill>
                  <a:srgbClr val="1A1A7E"/>
                </a:solidFill>
                <a:latin typeface="Book Antiqua" pitchFamily="18" charset="0"/>
                <a:cs typeface="Times New Roman" pitchFamily="18" charset="0"/>
              </a:rPr>
              <a:t> </a:t>
            </a:r>
            <a:r>
              <a:rPr lang="en-US" dirty="0">
                <a:solidFill>
                  <a:srgbClr val="1A1A7E"/>
                </a:solidFill>
                <a:latin typeface="Book Antiqua" pitchFamily="18" charset="0"/>
                <a:cs typeface="Times New Roman" pitchFamily="18" charset="0"/>
              </a:rPr>
              <a:t>Standard deviation of the demand during lead time</a:t>
            </a:r>
            <a:endParaRPr lang="en-US" dirty="0">
              <a:solidFill>
                <a:srgbClr val="1A1A7E"/>
              </a:solidFill>
              <a:latin typeface="Book Antiqua" pitchFamily="18" charset="0"/>
            </a:endParaRPr>
          </a:p>
        </p:txBody>
      </p:sp>
    </p:spTree>
    <p:extLst>
      <p:ext uri="{BB962C8B-B14F-4D97-AF65-F5344CB8AC3E}">
        <p14:creationId xmlns:p14="http://schemas.microsoft.com/office/powerpoint/2010/main" val="228616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3179">
                                            <p:txEl>
                                              <p:pRg st="0" end="0"/>
                                            </p:txEl>
                                          </p:spTgt>
                                        </p:tgtEl>
                                        <p:attrNameLst>
                                          <p:attrName>style.visibility</p:attrName>
                                        </p:attrNameLst>
                                      </p:cBhvr>
                                      <p:to>
                                        <p:strVal val="visible"/>
                                      </p:to>
                                    </p:set>
                                    <p:animEffect transition="in" filter="dissolve">
                                      <p:cBhvr>
                                        <p:cTn id="7" dur="500"/>
                                        <p:tgtEl>
                                          <p:spTgt spid="903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3179">
                                            <p:txEl>
                                              <p:pRg st="1" end="1"/>
                                            </p:txEl>
                                          </p:spTgt>
                                        </p:tgtEl>
                                        <p:attrNameLst>
                                          <p:attrName>style.visibility</p:attrName>
                                        </p:attrNameLst>
                                      </p:cBhvr>
                                      <p:to>
                                        <p:strVal val="visible"/>
                                      </p:to>
                                    </p:set>
                                    <p:animEffect transition="in" filter="dissolve">
                                      <p:cBhvr>
                                        <p:cTn id="12" dur="500"/>
                                        <p:tgtEl>
                                          <p:spTgt spid="903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3179">
                                            <p:txEl>
                                              <p:pRg st="2" end="2"/>
                                            </p:txEl>
                                          </p:spTgt>
                                        </p:tgtEl>
                                        <p:attrNameLst>
                                          <p:attrName>style.visibility</p:attrName>
                                        </p:attrNameLst>
                                      </p:cBhvr>
                                      <p:to>
                                        <p:strVal val="visible"/>
                                      </p:to>
                                    </p:set>
                                    <p:animEffect transition="in" filter="dissolve">
                                      <p:cBhvr>
                                        <p:cTn id="17" dur="500"/>
                                        <p:tgtEl>
                                          <p:spTgt spid="903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03174"/>
                                        </p:tgtEl>
                                        <p:attrNameLst>
                                          <p:attrName>style.visibility</p:attrName>
                                        </p:attrNameLst>
                                      </p:cBhvr>
                                      <p:to>
                                        <p:strVal val="visible"/>
                                      </p:to>
                                    </p:set>
                                    <p:animEffect transition="in" filter="dissolve">
                                      <p:cBhvr>
                                        <p:cTn id="22" dur="500"/>
                                        <p:tgtEl>
                                          <p:spTgt spid="9031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03181">
                                            <p:txEl>
                                              <p:pRg st="0" end="0"/>
                                            </p:txEl>
                                          </p:spTgt>
                                        </p:tgtEl>
                                        <p:attrNameLst>
                                          <p:attrName>style.visibility</p:attrName>
                                        </p:attrNameLst>
                                      </p:cBhvr>
                                      <p:to>
                                        <p:strVal val="visible"/>
                                      </p:to>
                                    </p:set>
                                    <p:animEffect transition="in" filter="dissolve">
                                      <p:cBhvr>
                                        <p:cTn id="27" dur="500"/>
                                        <p:tgtEl>
                                          <p:spTgt spid="903181">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03173"/>
                                        </p:tgtEl>
                                        <p:attrNameLst>
                                          <p:attrName>style.visibility</p:attrName>
                                        </p:attrNameLst>
                                      </p:cBhvr>
                                      <p:to>
                                        <p:strVal val="visible"/>
                                      </p:to>
                                    </p:set>
                                    <p:animEffect transition="in" filter="dissolve">
                                      <p:cBhvr>
                                        <p:cTn id="32" dur="500"/>
                                        <p:tgtEl>
                                          <p:spTgt spid="9031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03175"/>
                                        </p:tgtEl>
                                        <p:attrNameLst>
                                          <p:attrName>style.visibility</p:attrName>
                                        </p:attrNameLst>
                                      </p:cBhvr>
                                      <p:to>
                                        <p:strVal val="visible"/>
                                      </p:to>
                                    </p:set>
                                    <p:animEffect transition="in" filter="dissolve">
                                      <p:cBhvr>
                                        <p:cTn id="37" dur="500"/>
                                        <p:tgtEl>
                                          <p:spTgt spid="903175"/>
                                        </p:tgtEl>
                                      </p:cBhvr>
                                    </p:animEffect>
                                  </p:childTnLst>
                                </p:cTn>
                              </p:par>
                            </p:childTnLst>
                          </p:cTn>
                        </p:par>
                        <p:par>
                          <p:cTn id="38" fill="hold" nodeType="afterGroup">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903176"/>
                                        </p:tgtEl>
                                        <p:attrNameLst>
                                          <p:attrName>style.visibility</p:attrName>
                                        </p:attrNameLst>
                                      </p:cBhvr>
                                      <p:to>
                                        <p:strVal val="visible"/>
                                      </p:to>
                                    </p:set>
                                    <p:animEffect transition="in" filter="dissolve">
                                      <p:cBhvr>
                                        <p:cTn id="41" dur="500"/>
                                        <p:tgtEl>
                                          <p:spTgt spid="903176"/>
                                        </p:tgtEl>
                                      </p:cBhvr>
                                    </p:animEffect>
                                  </p:childTnLst>
                                </p:cTn>
                              </p:par>
                            </p:childTnLst>
                          </p:cTn>
                        </p:par>
                        <p:par>
                          <p:cTn id="42" fill="hold" nodeType="afterGroup">
                            <p:stCondLst>
                              <p:cond delay="1000"/>
                            </p:stCondLst>
                            <p:childTnLst>
                              <p:par>
                                <p:cTn id="43" presetID="9" presetClass="entr" presetSubtype="0" fill="hold" grpId="0" nodeType="afterEffect">
                                  <p:stCondLst>
                                    <p:cond delay="0"/>
                                  </p:stCondLst>
                                  <p:childTnLst>
                                    <p:set>
                                      <p:cBhvr>
                                        <p:cTn id="44" dur="1" fill="hold">
                                          <p:stCondLst>
                                            <p:cond delay="0"/>
                                          </p:stCondLst>
                                        </p:cTn>
                                        <p:tgtEl>
                                          <p:spTgt spid="903177"/>
                                        </p:tgtEl>
                                        <p:attrNameLst>
                                          <p:attrName>style.visibility</p:attrName>
                                        </p:attrNameLst>
                                      </p:cBhvr>
                                      <p:to>
                                        <p:strVal val="visible"/>
                                      </p:to>
                                    </p:set>
                                    <p:animEffect transition="in" filter="dissolve">
                                      <p:cBhvr>
                                        <p:cTn id="45" dur="500"/>
                                        <p:tgtEl>
                                          <p:spTgt spid="903177"/>
                                        </p:tgtEl>
                                      </p:cBhvr>
                                    </p:animEffect>
                                  </p:childTnLst>
                                </p:cTn>
                              </p:par>
                            </p:childTnLst>
                          </p:cTn>
                        </p:par>
                        <p:par>
                          <p:cTn id="46" fill="hold" nodeType="afterGroup">
                            <p:stCondLst>
                              <p:cond delay="1500"/>
                            </p:stCondLst>
                            <p:childTnLst>
                              <p:par>
                                <p:cTn id="47" presetID="9" presetClass="entr" presetSubtype="0" fill="hold" grpId="0" nodeType="afterEffect">
                                  <p:stCondLst>
                                    <p:cond delay="0"/>
                                  </p:stCondLst>
                                  <p:childTnLst>
                                    <p:set>
                                      <p:cBhvr>
                                        <p:cTn id="48" dur="1" fill="hold">
                                          <p:stCondLst>
                                            <p:cond delay="0"/>
                                          </p:stCondLst>
                                        </p:cTn>
                                        <p:tgtEl>
                                          <p:spTgt spid="903178"/>
                                        </p:tgtEl>
                                        <p:attrNameLst>
                                          <p:attrName>style.visibility</p:attrName>
                                        </p:attrNameLst>
                                      </p:cBhvr>
                                      <p:to>
                                        <p:strVal val="visible"/>
                                      </p:to>
                                    </p:set>
                                    <p:animEffect transition="in" filter="dissolve">
                                      <p:cBhvr>
                                        <p:cTn id="49" dur="500"/>
                                        <p:tgtEl>
                                          <p:spTgt spid="90317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03182">
                                            <p:txEl>
                                              <p:pRg st="0" end="0"/>
                                            </p:txEl>
                                          </p:spTgt>
                                        </p:tgtEl>
                                        <p:attrNameLst>
                                          <p:attrName>style.visibility</p:attrName>
                                        </p:attrNameLst>
                                      </p:cBhvr>
                                      <p:to>
                                        <p:strVal val="visible"/>
                                      </p:to>
                                    </p:set>
                                    <p:animEffect transition="in" filter="dissolve">
                                      <p:cBhvr>
                                        <p:cTn id="54" dur="500"/>
                                        <p:tgtEl>
                                          <p:spTgt spid="903182">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903182">
                                            <p:txEl>
                                              <p:pRg st="1" end="1"/>
                                            </p:txEl>
                                          </p:spTgt>
                                        </p:tgtEl>
                                        <p:attrNameLst>
                                          <p:attrName>style.visibility</p:attrName>
                                        </p:attrNameLst>
                                      </p:cBhvr>
                                      <p:to>
                                        <p:strVal val="visible"/>
                                      </p:to>
                                    </p:set>
                                    <p:animEffect transition="in" filter="dissolve">
                                      <p:cBhvr>
                                        <p:cTn id="59" dur="500"/>
                                        <p:tgtEl>
                                          <p:spTgt spid="903182">
                                            <p:txEl>
                                              <p:pRg st="1" end="1"/>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903182">
                                            <p:txEl>
                                              <p:pRg st="2" end="2"/>
                                            </p:txEl>
                                          </p:spTgt>
                                        </p:tgtEl>
                                        <p:attrNameLst>
                                          <p:attrName>style.visibility</p:attrName>
                                        </p:attrNameLst>
                                      </p:cBhvr>
                                      <p:to>
                                        <p:strVal val="visible"/>
                                      </p:to>
                                    </p:set>
                                    <p:animEffect transition="in" filter="dissolve">
                                      <p:cBhvr>
                                        <p:cTn id="64" dur="500"/>
                                        <p:tgtEl>
                                          <p:spTgt spid="9031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3" grpId="0" animBg="1"/>
      <p:bldP spid="903174" grpId="0" animBg="1"/>
      <p:bldP spid="903175" grpId="0" animBg="1"/>
      <p:bldP spid="903176" grpId="0" animBg="1"/>
      <p:bldP spid="903177" grpId="0" animBg="1"/>
      <p:bldP spid="903178" grpId="0" animBg="1"/>
      <p:bldP spid="903179" grpId="0" build="p"/>
      <p:bldP spid="903181" grpId="0" build="p"/>
      <p:bldP spid="903182"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Text Box 3"/>
          <p:cNvSpPr txBox="1">
            <a:spLocks noChangeArrowheads="1"/>
          </p:cNvSpPr>
          <p:nvPr/>
        </p:nvSpPr>
        <p:spPr bwMode="auto">
          <a:xfrm>
            <a:off x="-9896" y="109688"/>
            <a:ext cx="86409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l-GR" sz="3600" b="1" dirty="0">
                <a:latin typeface="Impact" pitchFamily="34" charset="0"/>
                <a:cs typeface="Arial" charset="0"/>
              </a:rPr>
              <a:t>μ</a:t>
            </a:r>
            <a:r>
              <a:rPr lang="en-US" sz="3600" dirty="0">
                <a:latin typeface="Impact" pitchFamily="34" charset="0"/>
                <a:cs typeface="Arial" charset="0"/>
              </a:rPr>
              <a:t> and </a:t>
            </a:r>
            <a:r>
              <a:rPr lang="el-GR" sz="3600" b="1" dirty="0">
                <a:latin typeface="Impact" pitchFamily="34" charset="0"/>
                <a:cs typeface="Arial" charset="0"/>
              </a:rPr>
              <a:t>σ</a:t>
            </a:r>
            <a:r>
              <a:rPr lang="en-US" sz="3600" dirty="0">
                <a:latin typeface="Impact" pitchFamily="34" charset="0"/>
                <a:cs typeface="Arial" charset="0"/>
              </a:rPr>
              <a:t> of</a:t>
            </a:r>
            <a:r>
              <a:rPr lang="en-US" sz="3600" b="1" dirty="0"/>
              <a:t> </a:t>
            </a:r>
            <a:r>
              <a:rPr lang="en-US" sz="3600" dirty="0">
                <a:latin typeface="Impact" pitchFamily="34" charset="0"/>
                <a:cs typeface="Arial" charset="0"/>
              </a:rPr>
              <a:t>demand per period and fixed LT</a:t>
            </a:r>
          </a:p>
        </p:txBody>
      </p:sp>
      <p:sp>
        <p:nvSpPr>
          <p:cNvPr id="11270" name="Line 5"/>
          <p:cNvSpPr>
            <a:spLocks noChangeShapeType="1"/>
          </p:cNvSpPr>
          <p:nvPr/>
        </p:nvSpPr>
        <p:spPr bwMode="auto">
          <a:xfrm>
            <a:off x="5832475" y="6130652"/>
            <a:ext cx="2916238" cy="0"/>
          </a:xfrm>
          <a:prstGeom prst="line">
            <a:avLst/>
          </a:prstGeom>
          <a:noFill/>
          <a:ln w="38100">
            <a:solidFill>
              <a:srgbClr val="36CC5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1" name="Line 6"/>
          <p:cNvSpPr>
            <a:spLocks noChangeShapeType="1"/>
          </p:cNvSpPr>
          <p:nvPr/>
        </p:nvSpPr>
        <p:spPr bwMode="auto">
          <a:xfrm flipV="1">
            <a:off x="5867400" y="4798740"/>
            <a:ext cx="0" cy="13319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2" name="Line 7"/>
          <p:cNvSpPr>
            <a:spLocks noChangeShapeType="1"/>
          </p:cNvSpPr>
          <p:nvPr/>
        </p:nvSpPr>
        <p:spPr bwMode="auto">
          <a:xfrm flipV="1">
            <a:off x="6588125" y="4797152"/>
            <a:ext cx="0" cy="13319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3" name="Line 8"/>
          <p:cNvSpPr>
            <a:spLocks noChangeShapeType="1"/>
          </p:cNvSpPr>
          <p:nvPr/>
        </p:nvSpPr>
        <p:spPr bwMode="auto">
          <a:xfrm flipV="1">
            <a:off x="7308850" y="4797152"/>
            <a:ext cx="0" cy="13319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4" name="Line 9"/>
          <p:cNvSpPr>
            <a:spLocks noChangeShapeType="1"/>
          </p:cNvSpPr>
          <p:nvPr/>
        </p:nvSpPr>
        <p:spPr bwMode="auto">
          <a:xfrm flipV="1">
            <a:off x="8027988" y="4798740"/>
            <a:ext cx="0" cy="13319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5" name="Line 10"/>
          <p:cNvSpPr>
            <a:spLocks noChangeShapeType="1"/>
          </p:cNvSpPr>
          <p:nvPr/>
        </p:nvSpPr>
        <p:spPr bwMode="auto">
          <a:xfrm flipV="1">
            <a:off x="8748713" y="4797152"/>
            <a:ext cx="0" cy="13319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76" name="Text Box 11"/>
          <p:cNvSpPr txBox="1">
            <a:spLocks noChangeArrowheads="1"/>
          </p:cNvSpPr>
          <p:nvPr/>
        </p:nvSpPr>
        <p:spPr bwMode="auto">
          <a:xfrm>
            <a:off x="-9896" y="1071568"/>
            <a:ext cx="844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a:solidFill>
                  <a:srgbClr val="1A1A7E"/>
                </a:solidFill>
                <a:latin typeface="Book Antiqua" pitchFamily="18" charset="0"/>
              </a:rPr>
              <a:t>A random variable </a:t>
            </a:r>
            <a:r>
              <a:rPr lang="en-US" b="1" i="1" dirty="0">
                <a:solidFill>
                  <a:srgbClr val="1A1A7E"/>
                </a:solidFill>
                <a:latin typeface="Book Antiqua" pitchFamily="18" charset="0"/>
              </a:rPr>
              <a:t>R</a:t>
            </a:r>
            <a:r>
              <a:rPr lang="en-US" i="1" dirty="0">
                <a:solidFill>
                  <a:srgbClr val="1A1A7E"/>
                </a:solidFill>
                <a:latin typeface="Book Antiqua" pitchFamily="18" charset="0"/>
              </a:rPr>
              <a:t>:</a:t>
            </a:r>
            <a:r>
              <a:rPr lang="en-US" b="1" i="1" dirty="0">
                <a:solidFill>
                  <a:srgbClr val="1A1A7E"/>
                </a:solidFill>
                <a:latin typeface="Book Antiqua" pitchFamily="18" charset="0"/>
              </a:rPr>
              <a:t> </a:t>
            </a:r>
            <a:r>
              <a:rPr lang="en-US" i="1" dirty="0">
                <a:solidFill>
                  <a:srgbClr val="1A1A7E"/>
                </a:solidFill>
                <a:latin typeface="Book Antiqua" pitchFamily="18" charset="0"/>
              </a:rPr>
              <a:t>N(R, </a:t>
            </a:r>
            <a:r>
              <a:rPr lang="el-GR" i="1" dirty="0">
                <a:solidFill>
                  <a:srgbClr val="1A1A7E"/>
                </a:solidFill>
                <a:latin typeface="Book Antiqua" pitchFamily="18" charset="0"/>
                <a:cs typeface="Times New Roman" pitchFamily="18" charset="0"/>
              </a:rPr>
              <a:t>σ</a:t>
            </a:r>
            <a:r>
              <a:rPr lang="en-US" i="1" baseline="-25000" dirty="0">
                <a:solidFill>
                  <a:srgbClr val="1A1A7E"/>
                </a:solidFill>
                <a:latin typeface="Book Antiqua" pitchFamily="18" charset="0"/>
                <a:cs typeface="Times New Roman" pitchFamily="18" charset="0"/>
              </a:rPr>
              <a:t>R</a:t>
            </a:r>
            <a:r>
              <a:rPr lang="en-US" i="1" dirty="0">
                <a:solidFill>
                  <a:srgbClr val="1A1A7E"/>
                </a:solidFill>
                <a:latin typeface="Book Antiqua" pitchFamily="18" charset="0"/>
                <a:cs typeface="Times New Roman" pitchFamily="18" charset="0"/>
              </a:rPr>
              <a:t>) </a:t>
            </a:r>
            <a:r>
              <a:rPr lang="en-US" dirty="0">
                <a:solidFill>
                  <a:srgbClr val="1A1A7E"/>
                </a:solidFill>
                <a:latin typeface="Book Antiqua" pitchFamily="18" charset="0"/>
                <a:cs typeface="Times New Roman" pitchFamily="18" charset="0"/>
              </a:rPr>
              <a:t>repeats itself</a:t>
            </a:r>
            <a:r>
              <a:rPr lang="en-US" i="1" dirty="0">
                <a:solidFill>
                  <a:srgbClr val="1A1A7E"/>
                </a:solidFill>
                <a:latin typeface="Book Antiqua" pitchFamily="18" charset="0"/>
                <a:cs typeface="Times New Roman" pitchFamily="18" charset="0"/>
              </a:rPr>
              <a:t> L </a:t>
            </a:r>
            <a:r>
              <a:rPr lang="en-US" dirty="0">
                <a:solidFill>
                  <a:srgbClr val="1A1A7E"/>
                </a:solidFill>
                <a:latin typeface="Book Antiqua" pitchFamily="18" charset="0"/>
                <a:cs typeface="Times New Roman" pitchFamily="18" charset="0"/>
              </a:rPr>
              <a:t>times during the lead time. The summation of these </a:t>
            </a:r>
            <a:r>
              <a:rPr lang="en-US" i="1" dirty="0">
                <a:solidFill>
                  <a:srgbClr val="1A1A7E"/>
                </a:solidFill>
                <a:latin typeface="Book Antiqua" pitchFamily="18" charset="0"/>
                <a:cs typeface="Times New Roman" pitchFamily="18" charset="0"/>
              </a:rPr>
              <a:t>L </a:t>
            </a:r>
            <a:r>
              <a:rPr lang="en-US" dirty="0">
                <a:solidFill>
                  <a:srgbClr val="1A1A7E"/>
                </a:solidFill>
                <a:latin typeface="Book Antiqua" pitchFamily="18" charset="0"/>
                <a:cs typeface="Times New Roman" pitchFamily="18" charset="0"/>
              </a:rPr>
              <a:t>random variables </a:t>
            </a:r>
            <a:r>
              <a:rPr lang="en-US" b="1" i="1" dirty="0">
                <a:solidFill>
                  <a:srgbClr val="1A1A7E"/>
                </a:solidFill>
                <a:latin typeface="Book Antiqua" pitchFamily="18" charset="0"/>
                <a:cs typeface="Times New Roman" pitchFamily="18" charset="0"/>
              </a:rPr>
              <a:t>R</a:t>
            </a:r>
            <a:r>
              <a:rPr lang="en-US" dirty="0">
                <a:solidFill>
                  <a:srgbClr val="1A1A7E"/>
                </a:solidFill>
                <a:latin typeface="Book Antiqua" pitchFamily="18" charset="0"/>
                <a:cs typeface="Times New Roman" pitchFamily="18" charset="0"/>
              </a:rPr>
              <a:t>, is a random variable  </a:t>
            </a:r>
            <a:r>
              <a:rPr lang="en-US" b="1" i="1" dirty="0">
                <a:solidFill>
                  <a:srgbClr val="1A1A7E"/>
                </a:solidFill>
                <a:latin typeface="Book Antiqua" pitchFamily="18" charset="0"/>
                <a:cs typeface="Times New Roman" pitchFamily="18" charset="0"/>
              </a:rPr>
              <a:t>LTD</a:t>
            </a:r>
          </a:p>
        </p:txBody>
      </p:sp>
      <p:graphicFrame>
        <p:nvGraphicFramePr>
          <p:cNvPr id="904204" name="Object 12"/>
          <p:cNvGraphicFramePr>
            <a:graphicFrameLocks noGrp="1" noChangeAspect="1"/>
          </p:cNvGraphicFramePr>
          <p:nvPr>
            <p:ph sz="half" idx="1"/>
            <p:extLst>
              <p:ext uri="{D42A27DB-BD31-4B8C-83A1-F6EECF244321}">
                <p14:modId xmlns:p14="http://schemas.microsoft.com/office/powerpoint/2010/main" val="2956404560"/>
              </p:ext>
            </p:extLst>
          </p:nvPr>
        </p:nvGraphicFramePr>
        <p:xfrm>
          <a:off x="827088" y="4581128"/>
          <a:ext cx="1763712" cy="433387"/>
        </p:xfrm>
        <a:graphic>
          <a:graphicData uri="http://schemas.openxmlformats.org/presentationml/2006/ole">
            <mc:AlternateContent xmlns:mc="http://schemas.openxmlformats.org/markup-compatibility/2006">
              <mc:Choice xmlns:v="urn:schemas-microsoft-com:vml" Requires="v">
                <p:oleObj spid="_x0000_s97423" name="Equation" r:id="rId4" imgW="889200" imgH="203400" progId="Equation.3">
                  <p:embed/>
                </p:oleObj>
              </mc:Choice>
              <mc:Fallback>
                <p:oleObj name="Equation" r:id="rId4" imgW="889200" imgH="203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581128"/>
                        <a:ext cx="1763712"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04206" name="Object 14"/>
          <p:cNvGraphicFramePr>
            <a:graphicFrameLocks noGrp="1" noChangeAspect="1"/>
          </p:cNvGraphicFramePr>
          <p:nvPr>
            <p:ph sz="quarter" idx="2"/>
            <p:extLst>
              <p:ext uri="{D42A27DB-BD31-4B8C-83A1-F6EECF244321}">
                <p14:modId xmlns:p14="http://schemas.microsoft.com/office/powerpoint/2010/main" val="683696894"/>
              </p:ext>
            </p:extLst>
          </p:nvPr>
        </p:nvGraphicFramePr>
        <p:xfrm>
          <a:off x="792163" y="5603478"/>
          <a:ext cx="1979612" cy="561975"/>
        </p:xfrm>
        <a:graphic>
          <a:graphicData uri="http://schemas.openxmlformats.org/presentationml/2006/ole">
            <mc:AlternateContent xmlns:mc="http://schemas.openxmlformats.org/markup-compatibility/2006">
              <mc:Choice xmlns:v="urn:schemas-microsoft-com:vml" Requires="v">
                <p:oleObj spid="_x0000_s97424" name="Equation" r:id="rId6" imgW="1117800" imgH="304920" progId="Equation.3">
                  <p:embed/>
                </p:oleObj>
              </mc:Choice>
              <mc:Fallback>
                <p:oleObj name="Equation" r:id="rId6" imgW="1117800" imgH="3049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163" y="5603478"/>
                        <a:ext cx="1979612"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4205" name="Text Box 13"/>
          <p:cNvSpPr txBox="1">
            <a:spLocks noChangeArrowheads="1"/>
          </p:cNvSpPr>
          <p:nvPr/>
        </p:nvSpPr>
        <p:spPr bwMode="auto">
          <a:xfrm>
            <a:off x="87834" y="2250513"/>
            <a:ext cx="84455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a:solidFill>
                  <a:srgbClr val="1A1A7E"/>
                </a:solidFill>
                <a:latin typeface="Book Antiqua" pitchFamily="18" charset="0"/>
                <a:cs typeface="Times New Roman" pitchFamily="18" charset="0"/>
              </a:rPr>
              <a:t>If we have a random variable </a:t>
            </a:r>
            <a:r>
              <a:rPr lang="en-US" b="1" i="1" dirty="0">
                <a:solidFill>
                  <a:srgbClr val="1A1A7E"/>
                </a:solidFill>
                <a:latin typeface="Book Antiqua" pitchFamily="18" charset="0"/>
                <a:cs typeface="Times New Roman" pitchFamily="18" charset="0"/>
              </a:rPr>
              <a:t>LTD</a:t>
            </a:r>
            <a:r>
              <a:rPr lang="en-US" dirty="0">
                <a:solidFill>
                  <a:srgbClr val="1A1A7E"/>
                </a:solidFill>
                <a:latin typeface="Book Antiqua" pitchFamily="18" charset="0"/>
                <a:cs typeface="Times New Roman" pitchFamily="18" charset="0"/>
              </a:rPr>
              <a:t>  which is equal to summation of L random variables </a:t>
            </a:r>
            <a:r>
              <a:rPr lang="en-US" b="1" i="1" dirty="0">
                <a:solidFill>
                  <a:srgbClr val="1A1A7E"/>
                </a:solidFill>
                <a:latin typeface="Book Antiqua" pitchFamily="18" charset="0"/>
                <a:cs typeface="Times New Roman" pitchFamily="18" charset="0"/>
              </a:rPr>
              <a:t>R</a:t>
            </a:r>
          </a:p>
          <a:p>
            <a:r>
              <a:rPr lang="en-US" b="1" i="1" dirty="0">
                <a:solidFill>
                  <a:srgbClr val="1A1A7E"/>
                </a:solidFill>
                <a:latin typeface="Book Antiqua" pitchFamily="18" charset="0"/>
                <a:cs typeface="Times New Roman" pitchFamily="18" charset="0"/>
              </a:rPr>
              <a:t>LTD = R</a:t>
            </a:r>
            <a:r>
              <a:rPr lang="en-US" b="1" i="1" baseline="-25000" dirty="0">
                <a:solidFill>
                  <a:srgbClr val="1A1A7E"/>
                </a:solidFill>
                <a:latin typeface="Book Antiqua" pitchFamily="18" charset="0"/>
                <a:cs typeface="Times New Roman" pitchFamily="18" charset="0"/>
              </a:rPr>
              <a:t>1</a:t>
            </a:r>
            <a:r>
              <a:rPr lang="en-US" b="1" i="1" dirty="0">
                <a:solidFill>
                  <a:srgbClr val="1A1A7E"/>
                </a:solidFill>
                <a:latin typeface="Book Antiqua" pitchFamily="18" charset="0"/>
                <a:cs typeface="Times New Roman" pitchFamily="18" charset="0"/>
              </a:rPr>
              <a:t>+R</a:t>
            </a:r>
            <a:r>
              <a:rPr lang="en-US" b="1" i="1" baseline="-25000" dirty="0">
                <a:solidFill>
                  <a:srgbClr val="1A1A7E"/>
                </a:solidFill>
                <a:latin typeface="Book Antiqua" pitchFamily="18" charset="0"/>
                <a:cs typeface="Times New Roman" pitchFamily="18" charset="0"/>
              </a:rPr>
              <a:t>2</a:t>
            </a:r>
            <a:r>
              <a:rPr lang="en-US" b="1" i="1" dirty="0">
                <a:solidFill>
                  <a:srgbClr val="1A1A7E"/>
                </a:solidFill>
                <a:latin typeface="Book Antiqua" pitchFamily="18" charset="0"/>
                <a:cs typeface="Times New Roman" pitchFamily="18" charset="0"/>
              </a:rPr>
              <a:t>+R</a:t>
            </a:r>
            <a:r>
              <a:rPr lang="en-US" b="1" i="1" baseline="-25000" dirty="0">
                <a:solidFill>
                  <a:srgbClr val="1A1A7E"/>
                </a:solidFill>
                <a:latin typeface="Book Antiqua" pitchFamily="18" charset="0"/>
                <a:cs typeface="Times New Roman" pitchFamily="18" charset="0"/>
              </a:rPr>
              <a:t>3</a:t>
            </a:r>
            <a:r>
              <a:rPr lang="en-US" b="1" i="1" dirty="0">
                <a:solidFill>
                  <a:srgbClr val="1A1A7E"/>
                </a:solidFill>
                <a:latin typeface="Book Antiqua" pitchFamily="18" charset="0"/>
                <a:cs typeface="Times New Roman" pitchFamily="18" charset="0"/>
              </a:rPr>
              <a:t>+…….+R</a:t>
            </a:r>
            <a:r>
              <a:rPr lang="en-US" b="1" i="1" baseline="-25000" dirty="0">
                <a:solidFill>
                  <a:srgbClr val="1A1A7E"/>
                </a:solidFill>
                <a:latin typeface="Book Antiqua" pitchFamily="18" charset="0"/>
                <a:cs typeface="Times New Roman" pitchFamily="18" charset="0"/>
              </a:rPr>
              <a:t>L</a:t>
            </a:r>
          </a:p>
          <a:p>
            <a:r>
              <a:rPr lang="en-US" dirty="0">
                <a:solidFill>
                  <a:srgbClr val="1A1A7E"/>
                </a:solidFill>
                <a:latin typeface="Book Antiqua" pitchFamily="18" charset="0"/>
                <a:cs typeface="Times New Roman" pitchFamily="18" charset="0"/>
              </a:rPr>
              <a:t>Then there is a relationship between mean and standard deviation of the two random variables</a:t>
            </a:r>
            <a:endParaRPr lang="en-US" i="1" dirty="0">
              <a:solidFill>
                <a:srgbClr val="1A1A7E"/>
              </a:solidFill>
              <a:latin typeface="Book Antiqua" pitchFamily="18" charset="0"/>
              <a:cs typeface="Times New Roman" pitchFamily="18" charset="0"/>
            </a:endParaRPr>
          </a:p>
        </p:txBody>
      </p:sp>
      <p:graphicFrame>
        <p:nvGraphicFramePr>
          <p:cNvPr id="904209" name="Object 17"/>
          <p:cNvGraphicFramePr>
            <a:graphicFrameLocks noGrp="1" noChangeAspect="1"/>
          </p:cNvGraphicFramePr>
          <p:nvPr>
            <p:ph sz="quarter" idx="3"/>
            <p:extLst>
              <p:ext uri="{D42A27DB-BD31-4B8C-83A1-F6EECF244321}">
                <p14:modId xmlns:p14="http://schemas.microsoft.com/office/powerpoint/2010/main" val="3689062"/>
              </p:ext>
            </p:extLst>
          </p:nvPr>
        </p:nvGraphicFramePr>
        <p:xfrm>
          <a:off x="792163" y="5022453"/>
          <a:ext cx="1979612" cy="604837"/>
        </p:xfrm>
        <a:graphic>
          <a:graphicData uri="http://schemas.openxmlformats.org/presentationml/2006/ole">
            <mc:AlternateContent xmlns:mc="http://schemas.openxmlformats.org/markup-compatibility/2006">
              <mc:Choice xmlns:v="urn:schemas-microsoft-com:vml" Requires="v">
                <p:oleObj spid="_x0000_s97425" name="Equation" r:id="rId8" imgW="990720" imgH="292320" progId="Equation.3">
                  <p:embed/>
                </p:oleObj>
              </mc:Choice>
              <mc:Fallback>
                <p:oleObj name="Equation" r:id="rId8" imgW="990720" imgH="2923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163" y="5022453"/>
                        <a:ext cx="1979612" cy="604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988800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4205">
                                            <p:txEl>
                                              <p:pRg st="0" end="0"/>
                                            </p:txEl>
                                          </p:spTgt>
                                        </p:tgtEl>
                                        <p:attrNameLst>
                                          <p:attrName>style.visibility</p:attrName>
                                        </p:attrNameLst>
                                      </p:cBhvr>
                                      <p:to>
                                        <p:strVal val="visible"/>
                                      </p:to>
                                    </p:set>
                                    <p:animEffect transition="in" filter="dissolve">
                                      <p:cBhvr>
                                        <p:cTn id="7" dur="500"/>
                                        <p:tgtEl>
                                          <p:spTgt spid="904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4205">
                                            <p:txEl>
                                              <p:pRg st="1" end="1"/>
                                            </p:txEl>
                                          </p:spTgt>
                                        </p:tgtEl>
                                        <p:attrNameLst>
                                          <p:attrName>style.visibility</p:attrName>
                                        </p:attrNameLst>
                                      </p:cBhvr>
                                      <p:to>
                                        <p:strVal val="visible"/>
                                      </p:to>
                                    </p:set>
                                    <p:animEffect transition="in" filter="dissolve">
                                      <p:cBhvr>
                                        <p:cTn id="12" dur="500"/>
                                        <p:tgtEl>
                                          <p:spTgt spid="904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4205">
                                            <p:txEl>
                                              <p:pRg st="2" end="2"/>
                                            </p:txEl>
                                          </p:spTgt>
                                        </p:tgtEl>
                                        <p:attrNameLst>
                                          <p:attrName>style.visibility</p:attrName>
                                        </p:attrNameLst>
                                      </p:cBhvr>
                                      <p:to>
                                        <p:strVal val="visible"/>
                                      </p:to>
                                    </p:set>
                                    <p:animEffect transition="in" filter="dissolve">
                                      <p:cBhvr>
                                        <p:cTn id="17" dur="500"/>
                                        <p:tgtEl>
                                          <p:spTgt spid="904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04204"/>
                                        </p:tgtEl>
                                        <p:attrNameLst>
                                          <p:attrName>style.visibility</p:attrName>
                                        </p:attrNameLst>
                                      </p:cBhvr>
                                      <p:to>
                                        <p:strVal val="visible"/>
                                      </p:to>
                                    </p:set>
                                    <p:animEffect transition="in" filter="dissolve">
                                      <p:cBhvr>
                                        <p:cTn id="22" dur="500"/>
                                        <p:tgtEl>
                                          <p:spTgt spid="9042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04209"/>
                                        </p:tgtEl>
                                        <p:attrNameLst>
                                          <p:attrName>style.visibility</p:attrName>
                                        </p:attrNameLst>
                                      </p:cBhvr>
                                      <p:to>
                                        <p:strVal val="visible"/>
                                      </p:to>
                                    </p:set>
                                    <p:animEffect transition="in" filter="dissolve">
                                      <p:cBhvr>
                                        <p:cTn id="27" dur="500"/>
                                        <p:tgtEl>
                                          <p:spTgt spid="9042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04206"/>
                                        </p:tgtEl>
                                        <p:attrNameLst>
                                          <p:attrName>style.visibility</p:attrName>
                                        </p:attrNameLst>
                                      </p:cBhvr>
                                      <p:to>
                                        <p:strVal val="visible"/>
                                      </p:to>
                                    </p:set>
                                    <p:animEffect transition="in" filter="dissolve">
                                      <p:cBhvr>
                                        <p:cTn id="32" dur="500"/>
                                        <p:tgtEl>
                                          <p:spTgt spid="904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ext Box 2"/>
          <p:cNvSpPr txBox="1">
            <a:spLocks noChangeArrowheads="1"/>
          </p:cNvSpPr>
          <p:nvPr/>
        </p:nvSpPr>
        <p:spPr bwMode="auto">
          <a:xfrm>
            <a:off x="-55562" y="831478"/>
            <a:ext cx="9144000" cy="5693866"/>
          </a:xfrm>
          <a:prstGeom prst="rect">
            <a:avLst/>
          </a:prstGeom>
          <a:noFill/>
          <a:ln w="12700">
            <a:noFill/>
            <a:miter lim="800000"/>
            <a:headEnd/>
            <a:tailEnd/>
          </a:ln>
          <a:effectLst/>
        </p:spPr>
        <p:txBody>
          <a:bodyPr>
            <a:spAutoFit/>
          </a:bodyPr>
          <a:lstStyle/>
          <a:p>
            <a:pPr marL="457200" indent="-457200"/>
            <a:r>
              <a:rPr lang="en-US" sz="2800" dirty="0" smtClean="0">
                <a:latin typeface="Book Antiqua" pitchFamily="18" charset="0"/>
              </a:rPr>
              <a:t>The Problem originally was: If average demand per day is 20 units and standard deviation of demand is 5 per day, and lead time is 16 days. Compute ROP at 90% service level. Compute </a:t>
            </a:r>
            <a:r>
              <a:rPr lang="en-US" sz="2800" dirty="0">
                <a:solidFill>
                  <a:srgbClr val="000000"/>
                </a:solidFill>
                <a:latin typeface="Book Antiqua" pitchFamily="18" charset="0"/>
              </a:rPr>
              <a:t>safety stock</a:t>
            </a:r>
            <a:r>
              <a:rPr lang="en-US" sz="2800" dirty="0" smtClean="0">
                <a:latin typeface="Book Antiqua" pitchFamily="18" charset="0"/>
              </a:rPr>
              <a:t>.</a:t>
            </a:r>
          </a:p>
          <a:p>
            <a:pPr marL="457200" indent="-457200"/>
            <a:endParaRPr lang="en-US" sz="1400" dirty="0" smtClean="0">
              <a:latin typeface="Book Antiqua" pitchFamily="18" charset="0"/>
            </a:endParaRPr>
          </a:p>
          <a:p>
            <a:pPr marL="457200" indent="-457200"/>
            <a:r>
              <a:rPr lang="en-US" sz="2800" dirty="0" smtClean="0">
                <a:latin typeface="Book Antiqua" pitchFamily="18" charset="0"/>
              </a:rPr>
              <a:t>We transformed it to: The </a:t>
            </a:r>
            <a:r>
              <a:rPr lang="en-US" sz="2800" dirty="0">
                <a:latin typeface="Book Antiqua" pitchFamily="18" charset="0"/>
              </a:rPr>
              <a:t>average demand during the lead time is 320 and the standard deviation of demand during the lead time is 20. </a:t>
            </a:r>
            <a:r>
              <a:rPr lang="en-US" sz="2800" dirty="0" smtClean="0">
                <a:latin typeface="Book Antiqua" pitchFamily="18" charset="0"/>
              </a:rPr>
              <a:t>Compute </a:t>
            </a:r>
            <a:r>
              <a:rPr lang="en-US" sz="2800" dirty="0">
                <a:latin typeface="Book Antiqua" pitchFamily="18" charset="0"/>
              </a:rPr>
              <a:t>ROP at 90% service level</a:t>
            </a:r>
            <a:r>
              <a:rPr lang="en-US" sz="2800" dirty="0" smtClean="0">
                <a:latin typeface="Book Antiqua" pitchFamily="18" charset="0"/>
              </a:rPr>
              <a:t>. Compute </a:t>
            </a:r>
            <a:r>
              <a:rPr lang="en-US" sz="2800" dirty="0">
                <a:solidFill>
                  <a:srgbClr val="000000"/>
                </a:solidFill>
                <a:latin typeface="Book Antiqua" pitchFamily="18" charset="0"/>
              </a:rPr>
              <a:t>safety stock</a:t>
            </a:r>
            <a:r>
              <a:rPr lang="en-US" sz="2800" dirty="0" smtClean="0">
                <a:latin typeface="Book Antiqua" pitchFamily="18" charset="0"/>
              </a:rPr>
              <a:t>.</a:t>
            </a:r>
          </a:p>
          <a:p>
            <a:pPr marL="457200" indent="-457200"/>
            <a:endParaRPr lang="en-US" sz="1400" dirty="0" smtClean="0">
              <a:latin typeface="Book Antiqua" pitchFamily="18" charset="0"/>
            </a:endParaRPr>
          </a:p>
          <a:p>
            <a:pPr marL="457200" indent="-457200"/>
            <a:r>
              <a:rPr lang="en-US" sz="2800" dirty="0" smtClean="0">
                <a:latin typeface="Book Antiqua" pitchFamily="18" charset="0"/>
              </a:rPr>
              <a:t>Which is the same as the previous problem: If average demand during the lead time is 200 and standard deviation of demand during lead time is 25. Compute ROP at 90% service level. Compute </a:t>
            </a:r>
            <a:r>
              <a:rPr lang="en-US" sz="2800" dirty="0">
                <a:solidFill>
                  <a:srgbClr val="000000"/>
                </a:solidFill>
                <a:latin typeface="Book Antiqua" pitchFamily="18" charset="0"/>
              </a:rPr>
              <a:t>safety stock</a:t>
            </a:r>
            <a:r>
              <a:rPr lang="en-US" sz="2800" dirty="0" smtClean="0">
                <a:latin typeface="Book Antiqua" pitchFamily="18" charset="0"/>
              </a:rPr>
              <a:t>. </a:t>
            </a:r>
            <a:endParaRPr lang="en-US" sz="2400" dirty="0">
              <a:latin typeface="Book Antiqua" pitchFamily="18" charset="0"/>
            </a:endParaRPr>
          </a:p>
        </p:txBody>
      </p:sp>
      <p:sp>
        <p:nvSpPr>
          <p:cNvPr id="557076" name="Text Box 20"/>
          <p:cNvSpPr txBox="1">
            <a:spLocks noChangeArrowheads="1"/>
          </p:cNvSpPr>
          <p:nvPr/>
        </p:nvSpPr>
        <p:spPr bwMode="auto">
          <a:xfrm>
            <a:off x="0" y="0"/>
            <a:ext cx="9088438" cy="584775"/>
          </a:xfrm>
          <a:prstGeom prst="rect">
            <a:avLst/>
          </a:prstGeom>
          <a:noFill/>
          <a:ln w="12700">
            <a:noFill/>
            <a:miter lim="800000"/>
            <a:headEnd/>
            <a:tailEnd/>
          </a:ln>
          <a:effectLst/>
        </p:spPr>
        <p:txBody>
          <a:bodyPr wrap="square">
            <a:spAutoFit/>
          </a:bodyPr>
          <a:lstStyle/>
          <a:p>
            <a:r>
              <a:rPr lang="en-US" sz="3200" dirty="0" smtClean="0">
                <a:latin typeface="Impact" pitchFamily="34" charset="0"/>
              </a:rPr>
              <a:t>Now It is Transformed</a:t>
            </a:r>
            <a:endParaRPr lang="en-US" sz="3200" dirty="0">
              <a:latin typeface="Impact" pitchFamily="34" charset="0"/>
            </a:endParaRPr>
          </a:p>
        </p:txBody>
      </p:sp>
    </p:spTree>
    <p:extLst>
      <p:ext uri="{BB962C8B-B14F-4D97-AF65-F5344CB8AC3E}">
        <p14:creationId xmlns:p14="http://schemas.microsoft.com/office/powerpoint/2010/main" val="3768116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7058">
                                            <p:txEl>
                                              <p:pRg st="0" end="0"/>
                                            </p:txEl>
                                          </p:spTgt>
                                        </p:tgtEl>
                                        <p:attrNameLst>
                                          <p:attrName>style.visibility</p:attrName>
                                        </p:attrNameLst>
                                      </p:cBhvr>
                                      <p:to>
                                        <p:strVal val="visible"/>
                                      </p:to>
                                    </p:set>
                                    <p:animEffect transition="in" filter="dissolve">
                                      <p:cBhvr>
                                        <p:cTn id="7" dur="500"/>
                                        <p:tgtEl>
                                          <p:spTgt spid="557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7058">
                                            <p:txEl>
                                              <p:pRg st="2" end="2"/>
                                            </p:txEl>
                                          </p:spTgt>
                                        </p:tgtEl>
                                        <p:attrNameLst>
                                          <p:attrName>style.visibility</p:attrName>
                                        </p:attrNameLst>
                                      </p:cBhvr>
                                      <p:to>
                                        <p:strVal val="visible"/>
                                      </p:to>
                                    </p:set>
                                    <p:animEffect transition="in" filter="dissolve">
                                      <p:cBhvr>
                                        <p:cTn id="12" dur="500"/>
                                        <p:tgtEl>
                                          <p:spTgt spid="5570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7058">
                                            <p:txEl>
                                              <p:pRg st="4" end="4"/>
                                            </p:txEl>
                                          </p:spTgt>
                                        </p:tgtEl>
                                        <p:attrNameLst>
                                          <p:attrName>style.visibility</p:attrName>
                                        </p:attrNameLst>
                                      </p:cBhvr>
                                      <p:to>
                                        <p:strVal val="visible"/>
                                      </p:to>
                                    </p:set>
                                    <p:animEffect transition="in" filter="dissolve">
                                      <p:cBhvr>
                                        <p:cTn id="17" dur="500"/>
                                        <p:tgtEl>
                                          <p:spTgt spid="5570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3" name="Text Box 3"/>
          <p:cNvSpPr txBox="1">
            <a:spLocks noChangeArrowheads="1"/>
          </p:cNvSpPr>
          <p:nvPr/>
        </p:nvSpPr>
        <p:spPr bwMode="auto">
          <a:xfrm>
            <a:off x="0" y="873125"/>
            <a:ext cx="9144000" cy="3908762"/>
          </a:xfrm>
          <a:prstGeom prst="rect">
            <a:avLst/>
          </a:prstGeom>
          <a:noFill/>
          <a:ln w="12700">
            <a:noFill/>
            <a:miter lim="800000"/>
            <a:headEnd/>
            <a:tailEnd/>
          </a:ln>
          <a:effectLst/>
        </p:spPr>
        <p:txBody>
          <a:bodyPr>
            <a:spAutoFit/>
          </a:bodyPr>
          <a:lstStyle/>
          <a:p>
            <a:pPr marL="457200" indent="-457200"/>
            <a:r>
              <a:rPr lang="en-US" sz="2800" b="1" dirty="0" smtClean="0">
                <a:latin typeface="Book Antiqua" pitchFamily="18" charset="0"/>
              </a:rPr>
              <a:t>e</a:t>
            </a:r>
            <a:r>
              <a:rPr lang="en-US" sz="2800" b="1" dirty="0">
                <a:latin typeface="Book Antiqua" pitchFamily="18" charset="0"/>
              </a:rPr>
              <a:t>) </a:t>
            </a:r>
            <a:r>
              <a:rPr lang="en-US" sz="2800" b="1" dirty="0" smtClean="0">
                <a:latin typeface="Book Antiqua" pitchFamily="18" charset="0"/>
              </a:rPr>
              <a:t>If  </a:t>
            </a:r>
            <a:r>
              <a:rPr lang="en-US" sz="2800" b="1" dirty="0">
                <a:latin typeface="Book Antiqua" pitchFamily="18" charset="0"/>
              </a:rPr>
              <a:t>demand per day is 20 units and lead time is 16 days and standard deviation of lead time is 4 days. </a:t>
            </a:r>
            <a:r>
              <a:rPr lang="en-US" sz="2800" b="1" dirty="0" smtClean="0">
                <a:latin typeface="Book Antiqua" pitchFamily="18" charset="0"/>
              </a:rPr>
              <a:t>Compute </a:t>
            </a:r>
            <a:r>
              <a:rPr lang="en-US" sz="2800" b="1" dirty="0">
                <a:latin typeface="Book Antiqua" pitchFamily="18" charset="0"/>
              </a:rPr>
              <a:t>ROP at 90% service level</a:t>
            </a:r>
            <a:r>
              <a:rPr lang="en-US" sz="2800" b="1" dirty="0" smtClean="0">
                <a:latin typeface="Book Antiqua" pitchFamily="18" charset="0"/>
              </a:rPr>
              <a:t>.  Compute </a:t>
            </a:r>
            <a:r>
              <a:rPr lang="en-US" sz="2800" b="1" dirty="0" err="1" smtClean="0">
                <a:latin typeface="Book Antiqua" pitchFamily="18" charset="0"/>
              </a:rPr>
              <a:t>Isafety</a:t>
            </a:r>
            <a:r>
              <a:rPr lang="en-US" sz="2800" b="1" dirty="0" smtClean="0">
                <a:latin typeface="Book Antiqua" pitchFamily="18" charset="0"/>
              </a:rPr>
              <a:t>.</a:t>
            </a:r>
          </a:p>
          <a:p>
            <a:pPr marL="457200" indent="-457200"/>
            <a:r>
              <a:rPr lang="en-US" sz="2800" b="1" dirty="0" smtClean="0">
                <a:solidFill>
                  <a:srgbClr val="C00000"/>
                </a:solidFill>
                <a:latin typeface="Book Antiqua" pitchFamily="18" charset="0"/>
              </a:rPr>
              <a:t>What is the average demand during the lead time</a:t>
            </a:r>
          </a:p>
          <a:p>
            <a:pPr marL="457200" indent="-457200"/>
            <a:r>
              <a:rPr lang="en-US" sz="2800" b="1" dirty="0" smtClean="0">
                <a:solidFill>
                  <a:srgbClr val="C00000"/>
                </a:solidFill>
                <a:latin typeface="Book Antiqua" pitchFamily="18" charset="0"/>
              </a:rPr>
              <a:t>What is standard deviation of demand during lead time</a:t>
            </a:r>
          </a:p>
          <a:p>
            <a:pPr marL="457200" indent="-457200"/>
            <a:endParaRPr lang="en-US" sz="2800" b="1" dirty="0"/>
          </a:p>
          <a:p>
            <a:pPr marL="457200" indent="-457200"/>
            <a:endParaRPr lang="en-US" sz="2400" dirty="0"/>
          </a:p>
        </p:txBody>
      </p:sp>
      <p:sp>
        <p:nvSpPr>
          <p:cNvPr id="568324" name="Text Box 4"/>
          <p:cNvSpPr txBox="1">
            <a:spLocks noChangeArrowheads="1"/>
          </p:cNvSpPr>
          <p:nvPr/>
        </p:nvSpPr>
        <p:spPr bwMode="auto">
          <a:xfrm>
            <a:off x="1" y="71917"/>
            <a:ext cx="9144000" cy="584775"/>
          </a:xfrm>
          <a:prstGeom prst="rect">
            <a:avLst/>
          </a:prstGeom>
          <a:noFill/>
          <a:ln w="12700">
            <a:noFill/>
            <a:miter lim="800000"/>
            <a:headEnd/>
            <a:tailEnd/>
          </a:ln>
          <a:effectLst/>
        </p:spPr>
        <p:txBody>
          <a:bodyPr wrap="square">
            <a:spAutoFit/>
          </a:bodyPr>
          <a:lstStyle/>
          <a:p>
            <a:r>
              <a:rPr lang="en-US" sz="3200" dirty="0">
                <a:latin typeface="Impact" pitchFamily="34" charset="0"/>
              </a:rPr>
              <a:t>ROP; Variable  R, Fixed L</a:t>
            </a:r>
          </a:p>
        </p:txBody>
      </p:sp>
    </p:spTree>
    <p:extLst>
      <p:ext uri="{BB962C8B-B14F-4D97-AF65-F5344CB8AC3E}">
        <p14:creationId xmlns:p14="http://schemas.microsoft.com/office/powerpoint/2010/main" val="7347839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8323">
                                            <p:txEl>
                                              <p:pRg st="0" end="0"/>
                                            </p:txEl>
                                          </p:spTgt>
                                        </p:tgtEl>
                                        <p:attrNameLst>
                                          <p:attrName>style.visibility</p:attrName>
                                        </p:attrNameLst>
                                      </p:cBhvr>
                                      <p:to>
                                        <p:strVal val="visible"/>
                                      </p:to>
                                    </p:set>
                                    <p:animEffect transition="in" filter="dissolve">
                                      <p:cBhvr>
                                        <p:cTn id="7" dur="500"/>
                                        <p:tgtEl>
                                          <p:spTgt spid="568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8323">
                                            <p:txEl>
                                              <p:pRg st="1" end="1"/>
                                            </p:txEl>
                                          </p:spTgt>
                                        </p:tgtEl>
                                        <p:attrNameLst>
                                          <p:attrName>style.visibility</p:attrName>
                                        </p:attrNameLst>
                                      </p:cBhvr>
                                      <p:to>
                                        <p:strVal val="visible"/>
                                      </p:to>
                                    </p:set>
                                    <p:animEffect transition="in" filter="dissolve">
                                      <p:cBhvr>
                                        <p:cTn id="12" dur="500"/>
                                        <p:tgtEl>
                                          <p:spTgt spid="568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8323">
                                            <p:txEl>
                                              <p:pRg st="2" end="2"/>
                                            </p:txEl>
                                          </p:spTgt>
                                        </p:tgtEl>
                                        <p:attrNameLst>
                                          <p:attrName>style.visibility</p:attrName>
                                        </p:attrNameLst>
                                      </p:cBhvr>
                                      <p:to>
                                        <p:strVal val="visible"/>
                                      </p:to>
                                    </p:set>
                                    <p:animEffect transition="in" filter="dissolve">
                                      <p:cBhvr>
                                        <p:cTn id="17" dur="500"/>
                                        <p:tgtEl>
                                          <p:spTgt spid="568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87090"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59810" y="830354"/>
            <a:ext cx="9072561" cy="4893647"/>
          </a:xfrm>
          <a:prstGeom prst="rect">
            <a:avLst/>
          </a:prstGeom>
          <a:noFill/>
          <a:ln w="12700">
            <a:noFill/>
            <a:miter lim="800000"/>
            <a:headEnd/>
            <a:tailEnd/>
          </a:ln>
        </p:spPr>
        <p:txBody>
          <a:bodyPr wrap="square">
            <a:spAutoFit/>
          </a:bodyPr>
          <a:lstStyle/>
          <a:p>
            <a:r>
              <a:rPr lang="en-US" sz="2800" dirty="0">
                <a:solidFill>
                  <a:srgbClr val="000000"/>
                </a:solidFill>
                <a:latin typeface="Book Antiqua" pitchFamily="18" charset="0"/>
              </a:rPr>
              <a:t>If </a:t>
            </a:r>
            <a:r>
              <a:rPr lang="en-US" sz="2800" dirty="0">
                <a:solidFill>
                  <a:srgbClr val="CC0000"/>
                </a:solidFill>
                <a:latin typeface="Book Antiqua" pitchFamily="18" charset="0"/>
              </a:rPr>
              <a:t>L</a:t>
            </a:r>
            <a:r>
              <a:rPr lang="en-US" sz="2800" dirty="0" smtClean="0">
                <a:solidFill>
                  <a:srgbClr val="CC0000"/>
                </a:solidFill>
                <a:latin typeface="Book Antiqua" pitchFamily="18" charset="0"/>
              </a:rPr>
              <a:t>ead time </a:t>
            </a:r>
            <a:r>
              <a:rPr lang="en-US" sz="2800" dirty="0">
                <a:solidFill>
                  <a:srgbClr val="000000"/>
                </a:solidFill>
                <a:latin typeface="Book Antiqua" pitchFamily="18" charset="0"/>
              </a:rPr>
              <a:t>is variable and </a:t>
            </a:r>
            <a:r>
              <a:rPr lang="en-US" sz="2800" dirty="0" smtClean="0">
                <a:solidFill>
                  <a:srgbClr val="00863D"/>
                </a:solidFill>
                <a:latin typeface="Book Antiqua" pitchFamily="18" charset="0"/>
              </a:rPr>
              <a:t>Demand</a:t>
            </a:r>
            <a:r>
              <a:rPr lang="en-US" sz="2800" dirty="0" smtClean="0">
                <a:solidFill>
                  <a:srgbClr val="3333CC"/>
                </a:solidFill>
                <a:latin typeface="Book Antiqua" pitchFamily="18" charset="0"/>
              </a:rPr>
              <a:t> </a:t>
            </a:r>
            <a:r>
              <a:rPr lang="en-US" sz="2800" dirty="0" smtClean="0">
                <a:solidFill>
                  <a:srgbClr val="000000"/>
                </a:solidFill>
                <a:latin typeface="Book Antiqua" pitchFamily="18" charset="0"/>
              </a:rPr>
              <a:t>is fixed</a:t>
            </a:r>
          </a:p>
          <a:p>
            <a:endParaRPr lang="en-US" sz="2800" dirty="0">
              <a:solidFill>
                <a:srgbClr val="000000"/>
              </a:solidFill>
              <a:latin typeface="Book Antiqua" pitchFamily="18" charset="0"/>
            </a:endParaRPr>
          </a:p>
          <a:p>
            <a:pPr>
              <a:spcAft>
                <a:spcPts val="1200"/>
              </a:spcAft>
            </a:pPr>
            <a:r>
              <a:rPr lang="en-US" sz="2800" b="1" dirty="0" smtClean="0">
                <a:solidFill>
                  <a:srgbClr val="000000"/>
                </a:solidFill>
                <a:latin typeface="Book Antiqua" pitchFamily="18" charset="0"/>
              </a:rPr>
              <a:t>L</a:t>
            </a:r>
            <a:r>
              <a:rPr lang="en-US" sz="2800" dirty="0" smtClean="0">
                <a:solidFill>
                  <a:srgbClr val="000000"/>
                </a:solidFill>
                <a:latin typeface="Book Antiqua" pitchFamily="18" charset="0"/>
              </a:rPr>
              <a:t>: Lead Time</a:t>
            </a:r>
            <a:endParaRPr lang="en-US" sz="2800" dirty="0" smtClean="0">
              <a:solidFill>
                <a:srgbClr val="FF0000"/>
              </a:solidFill>
              <a:latin typeface="Book Antiqua" pitchFamily="18" charset="0"/>
            </a:endParaRPr>
          </a:p>
          <a:p>
            <a:pPr>
              <a:spcAft>
                <a:spcPts val="1200"/>
              </a:spcAft>
            </a:pPr>
            <a:r>
              <a:rPr lang="en-US" sz="2800" dirty="0" smtClean="0">
                <a:solidFill>
                  <a:srgbClr val="000000"/>
                </a:solidFill>
                <a:latin typeface="Book Antiqua" pitchFamily="18" charset="0"/>
              </a:rPr>
              <a:t>L: Average Lead Time</a:t>
            </a:r>
          </a:p>
          <a:p>
            <a:pPr>
              <a:spcAft>
                <a:spcPts val="1200"/>
              </a:spcAft>
            </a:pPr>
            <a:r>
              <a:rPr lang="en-US" sz="2800" dirty="0" smtClean="0">
                <a:solidFill>
                  <a:srgbClr val="000000"/>
                </a:solidFill>
                <a:latin typeface="Book Antiqua" pitchFamily="18" charset="0"/>
                <a:sym typeface="Symbol"/>
              </a:rPr>
              <a:t></a:t>
            </a:r>
            <a:r>
              <a:rPr lang="en-US" sz="2800" baseline="-25000" dirty="0">
                <a:solidFill>
                  <a:srgbClr val="000000"/>
                </a:solidFill>
                <a:latin typeface="Book Antiqua" pitchFamily="18" charset="0"/>
                <a:sym typeface="Symbol"/>
              </a:rPr>
              <a:t>L</a:t>
            </a:r>
            <a:r>
              <a:rPr lang="en-US" sz="2800" dirty="0" smtClean="0">
                <a:solidFill>
                  <a:srgbClr val="000000"/>
                </a:solidFill>
                <a:latin typeface="Book Antiqua" pitchFamily="18" charset="0"/>
                <a:sym typeface="Symbol"/>
              </a:rPr>
              <a:t>: Standard deviation of </a:t>
            </a:r>
            <a:r>
              <a:rPr lang="en-US" sz="2800" dirty="0" smtClean="0">
                <a:latin typeface="Book Antiqua" pitchFamily="18" charset="0"/>
                <a:sym typeface="Symbol"/>
              </a:rPr>
              <a:t>Lead time</a:t>
            </a:r>
          </a:p>
          <a:p>
            <a:pPr>
              <a:spcAft>
                <a:spcPts val="1200"/>
              </a:spcAft>
            </a:pPr>
            <a:r>
              <a:rPr lang="en-US" sz="2800" dirty="0" smtClean="0">
                <a:solidFill>
                  <a:srgbClr val="000000"/>
                </a:solidFill>
                <a:latin typeface="Book Antiqua" pitchFamily="18" charset="0"/>
              </a:rPr>
              <a:t>R: Demand per period</a:t>
            </a:r>
            <a:endParaRPr lang="en-US" sz="2800" dirty="0">
              <a:solidFill>
                <a:srgbClr val="FF0000"/>
              </a:solidFill>
              <a:latin typeface="Book Antiqua" pitchFamily="18" charset="0"/>
            </a:endParaRPr>
          </a:p>
          <a:p>
            <a:pPr>
              <a:spcAft>
                <a:spcPts val="1200"/>
              </a:spcAft>
            </a:pPr>
            <a:r>
              <a:rPr lang="en-US" sz="2800" dirty="0" smtClean="0">
                <a:solidFill>
                  <a:srgbClr val="000000"/>
                </a:solidFill>
                <a:latin typeface="Book Antiqua" pitchFamily="18" charset="0"/>
                <a:sym typeface="Symbol"/>
              </a:rPr>
              <a:t>LTD: Average Demand during lead time</a:t>
            </a:r>
          </a:p>
          <a:p>
            <a:pPr>
              <a:spcAft>
                <a:spcPts val="1200"/>
              </a:spcAft>
            </a:pPr>
            <a:r>
              <a:rPr lang="en-US" sz="2800" dirty="0" smtClean="0">
                <a:solidFill>
                  <a:srgbClr val="C00000"/>
                </a:solidFill>
                <a:latin typeface="Book Antiqua" pitchFamily="18" charset="0"/>
                <a:sym typeface="Symbol"/>
              </a:rPr>
              <a:t>LTD = L × R </a:t>
            </a:r>
          </a:p>
          <a:p>
            <a:pPr>
              <a:spcAft>
                <a:spcPts val="1200"/>
              </a:spcAft>
            </a:pPr>
            <a:r>
              <a:rPr lang="en-US" sz="2800" dirty="0" smtClean="0">
                <a:solidFill>
                  <a:srgbClr val="000000"/>
                </a:solidFill>
                <a:latin typeface="Book Antiqua" pitchFamily="18" charset="0"/>
                <a:sym typeface="Symbol"/>
              </a:rPr>
              <a:t></a:t>
            </a:r>
            <a:r>
              <a:rPr lang="en-US" sz="2800" baseline="-25000" dirty="0" smtClean="0">
                <a:solidFill>
                  <a:srgbClr val="000000"/>
                </a:solidFill>
                <a:latin typeface="Book Antiqua" pitchFamily="18" charset="0"/>
                <a:sym typeface="Symbol"/>
              </a:rPr>
              <a:t>LTD</a:t>
            </a:r>
            <a:r>
              <a:rPr lang="en-US" sz="2800" dirty="0" smtClean="0">
                <a:solidFill>
                  <a:srgbClr val="000000"/>
                </a:solidFill>
                <a:latin typeface="Book Antiqua" pitchFamily="18" charset="0"/>
                <a:sym typeface="Symbol"/>
              </a:rPr>
              <a:t>: </a:t>
            </a:r>
            <a:r>
              <a:rPr lang="en-US" sz="2800" dirty="0">
                <a:solidFill>
                  <a:srgbClr val="000000"/>
                </a:solidFill>
                <a:latin typeface="Book Antiqua" pitchFamily="18" charset="0"/>
                <a:sym typeface="Symbol"/>
              </a:rPr>
              <a:t>Standard deviation of demand </a:t>
            </a:r>
            <a:r>
              <a:rPr lang="en-US" sz="2800" dirty="0" smtClean="0">
                <a:solidFill>
                  <a:srgbClr val="000000"/>
                </a:solidFill>
                <a:latin typeface="Book Antiqua" pitchFamily="18" charset="0"/>
                <a:sym typeface="Symbol"/>
              </a:rPr>
              <a:t>during lead time</a:t>
            </a:r>
            <a:endParaRPr lang="en-US" sz="2800" dirty="0">
              <a:solidFill>
                <a:srgbClr val="000000"/>
              </a:solidFill>
              <a:latin typeface="Book Antiqua" pitchFamily="18" charset="0"/>
            </a:endParaRPr>
          </a:p>
        </p:txBody>
      </p:sp>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l-GR" sz="3200" dirty="0">
                <a:solidFill>
                  <a:srgbClr val="000000"/>
                </a:solidFill>
                <a:latin typeface="Impact" pitchFamily="34" charset="0"/>
              </a:rPr>
              <a:t>μ</a:t>
            </a:r>
            <a:r>
              <a:rPr lang="en-US" sz="3200" dirty="0">
                <a:solidFill>
                  <a:srgbClr val="000000"/>
                </a:solidFill>
                <a:latin typeface="Impact" pitchFamily="34" charset="0"/>
              </a:rPr>
              <a:t> and </a:t>
            </a:r>
            <a:r>
              <a:rPr lang="el-GR" sz="3200" dirty="0">
                <a:solidFill>
                  <a:srgbClr val="000000"/>
                </a:solidFill>
                <a:latin typeface="Impact" pitchFamily="34" charset="0"/>
              </a:rPr>
              <a:t>σ</a:t>
            </a:r>
            <a:r>
              <a:rPr lang="en-US" sz="3200" dirty="0">
                <a:solidFill>
                  <a:srgbClr val="000000"/>
                </a:solidFill>
                <a:latin typeface="Impact" pitchFamily="34" charset="0"/>
              </a:rPr>
              <a:t> of </a:t>
            </a:r>
            <a:r>
              <a:rPr lang="en-US" sz="3200" dirty="0" smtClean="0">
                <a:solidFill>
                  <a:srgbClr val="000000"/>
                </a:solidFill>
                <a:latin typeface="Impact" pitchFamily="34" charset="0"/>
              </a:rPr>
              <a:t>L and Fixed R</a:t>
            </a:r>
            <a:endParaRPr lang="en-US" sz="3200" dirty="0">
              <a:solidFill>
                <a:srgbClr val="000000"/>
              </a:solidFill>
              <a:latin typeface="Impact"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3276600" y="5700203"/>
                <a:ext cx="1995867" cy="584775"/>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r>
                  <a:rPr lang="en-US" sz="3200" dirty="0" smtClean="0">
                    <a:solidFill>
                      <a:srgbClr val="C00000"/>
                    </a:solidFill>
                    <a:latin typeface="Book Antiqua" pitchFamily="18" charset="0"/>
                  </a:rPr>
                  <a:t>R</a:t>
                </a:r>
                <a14:m>
                  <m:oMath xmlns:m="http://schemas.openxmlformats.org/officeDocument/2006/math">
                    <m:sSub>
                      <m:sSubPr>
                        <m:ctrlPr>
                          <a:rPr lang="en-US" sz="3200" b="0" i="1" dirty="0" smtClean="0">
                            <a:solidFill>
                              <a:srgbClr val="C00000"/>
                            </a:solidFill>
                            <a:latin typeface="Cambria Math" panose="02040503050406030204" pitchFamily="18" charset="0"/>
                          </a:rPr>
                        </m:ctrlPr>
                      </m:sSubPr>
                      <m:e>
                        <m:r>
                          <a:rPr lang="en-US" sz="3200" b="0" i="1" dirty="0" smtClean="0">
                            <a:solidFill>
                              <a:srgbClr val="C00000"/>
                            </a:solidFill>
                            <a:latin typeface="Cambria Math"/>
                            <a:ea typeface="Cambria Math"/>
                          </a:rPr>
                          <m:t>𝜎</m:t>
                        </m:r>
                      </m:e>
                      <m:sub>
                        <m:r>
                          <a:rPr lang="en-US" sz="3200" b="0" i="1" dirty="0" smtClean="0">
                            <a:solidFill>
                              <a:srgbClr val="C00000"/>
                            </a:solidFill>
                            <a:latin typeface="Cambria Math"/>
                            <a:ea typeface="Cambria Math"/>
                          </a:rPr>
                          <m:t>𝐿</m:t>
                        </m:r>
                      </m:sub>
                    </m:sSub>
                  </m:oMath>
                </a14:m>
                <a:endParaRPr lang="en-US" sz="3200"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276600" y="5700203"/>
                <a:ext cx="1995867" cy="584775"/>
              </a:xfrm>
              <a:prstGeom prst="rect">
                <a:avLst/>
              </a:prstGeom>
              <a:blipFill rotWithShape="1">
                <a:blip r:embed="rId6"/>
                <a:stretch>
                  <a:fillRect t="-16667" b="-34375"/>
                </a:stretch>
              </a:blipFill>
            </p:spPr>
            <p:txBody>
              <a:bodyPr/>
              <a:lstStyle/>
              <a:p>
                <a:r>
                  <a:rPr lang="en-US">
                    <a:noFill/>
                  </a:rPr>
                  <a:t> </a:t>
                </a:r>
              </a:p>
            </p:txBody>
          </p:sp>
        </mc:Fallback>
      </mc:AlternateContent>
    </p:spTree>
    <p:extLst>
      <p:ext uri="{BB962C8B-B14F-4D97-AF65-F5344CB8AC3E}">
        <p14:creationId xmlns:p14="http://schemas.microsoft.com/office/powerpoint/2010/main" val="1692640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2" end="2"/>
                                            </p:txEl>
                                          </p:spTgt>
                                        </p:tgtEl>
                                        <p:attrNameLst>
                                          <p:attrName>style.visibility</p:attrName>
                                        </p:attrNameLst>
                                      </p:cBhvr>
                                      <p:to>
                                        <p:strVal val="visible"/>
                                      </p:to>
                                    </p:set>
                                    <p:animEffect transition="in" filter="dissolve">
                                      <p:cBhvr>
                                        <p:cTn id="12" dur="500"/>
                                        <p:tgtEl>
                                          <p:spTgt spid="6389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3" end="3"/>
                                            </p:txEl>
                                          </p:spTgt>
                                        </p:tgtEl>
                                        <p:attrNameLst>
                                          <p:attrName>style.visibility</p:attrName>
                                        </p:attrNameLst>
                                      </p:cBhvr>
                                      <p:to>
                                        <p:strVal val="visible"/>
                                      </p:to>
                                    </p:set>
                                    <p:animEffect transition="in" filter="dissolve">
                                      <p:cBhvr>
                                        <p:cTn id="17" dur="500"/>
                                        <p:tgtEl>
                                          <p:spTgt spid="6389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4" end="4"/>
                                            </p:txEl>
                                          </p:spTgt>
                                        </p:tgtEl>
                                        <p:attrNameLst>
                                          <p:attrName>style.visibility</p:attrName>
                                        </p:attrNameLst>
                                      </p:cBhvr>
                                      <p:to>
                                        <p:strVal val="visible"/>
                                      </p:to>
                                    </p:set>
                                    <p:animEffect transition="in" filter="dissolve">
                                      <p:cBhvr>
                                        <p:cTn id="22" dur="500"/>
                                        <p:tgtEl>
                                          <p:spTgt spid="6389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5" end="5"/>
                                            </p:txEl>
                                          </p:spTgt>
                                        </p:tgtEl>
                                        <p:attrNameLst>
                                          <p:attrName>style.visibility</p:attrName>
                                        </p:attrNameLst>
                                      </p:cBhvr>
                                      <p:to>
                                        <p:strVal val="visible"/>
                                      </p:to>
                                    </p:set>
                                    <p:animEffect transition="in" filter="dissolve">
                                      <p:cBhvr>
                                        <p:cTn id="27" dur="500"/>
                                        <p:tgtEl>
                                          <p:spTgt spid="6389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6" end="6"/>
                                            </p:txEl>
                                          </p:spTgt>
                                        </p:tgtEl>
                                        <p:attrNameLst>
                                          <p:attrName>style.visibility</p:attrName>
                                        </p:attrNameLst>
                                      </p:cBhvr>
                                      <p:to>
                                        <p:strVal val="visible"/>
                                      </p:to>
                                    </p:set>
                                    <p:animEffect transition="in" filter="dissolve">
                                      <p:cBhvr>
                                        <p:cTn id="32" dur="500"/>
                                        <p:tgtEl>
                                          <p:spTgt spid="6389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7" end="7"/>
                                            </p:txEl>
                                          </p:spTgt>
                                        </p:tgtEl>
                                        <p:attrNameLst>
                                          <p:attrName>style.visibility</p:attrName>
                                        </p:attrNameLst>
                                      </p:cBhvr>
                                      <p:to>
                                        <p:strVal val="visible"/>
                                      </p:to>
                                    </p:set>
                                    <p:animEffect transition="in" filter="dissolve">
                                      <p:cBhvr>
                                        <p:cTn id="37" dur="500"/>
                                        <p:tgtEl>
                                          <p:spTgt spid="63898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8" end="8"/>
                                            </p:txEl>
                                          </p:spTgt>
                                        </p:tgtEl>
                                        <p:attrNameLst>
                                          <p:attrName>style.visibility</p:attrName>
                                        </p:attrNameLst>
                                      </p:cBhvr>
                                      <p:to>
                                        <p:strVal val="visible"/>
                                      </p:to>
                                    </p:set>
                                    <p:animEffect transition="in" filter="dissolve">
                                      <p:cBhvr>
                                        <p:cTn id="42" dur="500"/>
                                        <p:tgtEl>
                                          <p:spTgt spid="63898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88114"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71438" y="1016000"/>
            <a:ext cx="9072561" cy="4893647"/>
          </a:xfrm>
          <a:prstGeom prst="rect">
            <a:avLst/>
          </a:prstGeom>
          <a:noFill/>
          <a:ln w="12700">
            <a:noFill/>
            <a:miter lim="800000"/>
            <a:headEnd/>
            <a:tailEnd/>
          </a:ln>
        </p:spPr>
        <p:txBody>
          <a:bodyPr wrap="square">
            <a:spAutoFit/>
          </a:bodyPr>
          <a:lstStyle/>
          <a:p>
            <a:r>
              <a:rPr lang="en-US" sz="2800" dirty="0">
                <a:solidFill>
                  <a:srgbClr val="000000"/>
                </a:solidFill>
                <a:latin typeface="Book Antiqua" pitchFamily="18" charset="0"/>
              </a:rPr>
              <a:t>If </a:t>
            </a:r>
            <a:r>
              <a:rPr lang="en-US" sz="2800" dirty="0">
                <a:solidFill>
                  <a:srgbClr val="C00000"/>
                </a:solidFill>
                <a:latin typeface="Book Antiqua" pitchFamily="18" charset="0"/>
              </a:rPr>
              <a:t>L</a:t>
            </a:r>
            <a:r>
              <a:rPr lang="en-US" sz="2800" dirty="0" smtClean="0">
                <a:solidFill>
                  <a:srgbClr val="C00000"/>
                </a:solidFill>
                <a:latin typeface="Book Antiqua" pitchFamily="18" charset="0"/>
              </a:rPr>
              <a:t>ead time </a:t>
            </a:r>
            <a:r>
              <a:rPr lang="en-US" sz="2800" dirty="0">
                <a:solidFill>
                  <a:srgbClr val="000000"/>
                </a:solidFill>
                <a:latin typeface="Book Antiqua" pitchFamily="18" charset="0"/>
              </a:rPr>
              <a:t>is variable and </a:t>
            </a:r>
            <a:r>
              <a:rPr lang="en-US" sz="2800" dirty="0" smtClean="0">
                <a:solidFill>
                  <a:srgbClr val="00863D"/>
                </a:solidFill>
                <a:latin typeface="Book Antiqua" pitchFamily="18" charset="0"/>
              </a:rPr>
              <a:t>Demand</a:t>
            </a:r>
            <a:r>
              <a:rPr lang="en-US" sz="2800" dirty="0" smtClean="0">
                <a:solidFill>
                  <a:srgbClr val="3333CC"/>
                </a:solidFill>
                <a:latin typeface="Book Antiqua" pitchFamily="18" charset="0"/>
              </a:rPr>
              <a:t> </a:t>
            </a:r>
            <a:r>
              <a:rPr lang="en-US" sz="2800" dirty="0" smtClean="0">
                <a:solidFill>
                  <a:srgbClr val="000000"/>
                </a:solidFill>
                <a:latin typeface="Book Antiqua" pitchFamily="18" charset="0"/>
              </a:rPr>
              <a:t>is fixed</a:t>
            </a:r>
          </a:p>
          <a:p>
            <a:endParaRPr lang="en-US" sz="2800" dirty="0">
              <a:solidFill>
                <a:srgbClr val="000000"/>
              </a:solidFill>
              <a:latin typeface="Book Antiqua" pitchFamily="18" charset="0"/>
            </a:endParaRPr>
          </a:p>
          <a:p>
            <a:pPr>
              <a:spcAft>
                <a:spcPts val="1200"/>
              </a:spcAft>
            </a:pPr>
            <a:r>
              <a:rPr lang="en-US" sz="2800" b="1" dirty="0" smtClean="0">
                <a:solidFill>
                  <a:srgbClr val="000000"/>
                </a:solidFill>
                <a:latin typeface="Book Antiqua" pitchFamily="18" charset="0"/>
              </a:rPr>
              <a:t>L</a:t>
            </a:r>
            <a:r>
              <a:rPr lang="en-US" sz="2800" dirty="0" smtClean="0">
                <a:solidFill>
                  <a:srgbClr val="000000"/>
                </a:solidFill>
                <a:latin typeface="Book Antiqua" pitchFamily="18" charset="0"/>
              </a:rPr>
              <a:t>: Lead Time</a:t>
            </a:r>
            <a:endParaRPr lang="en-US" sz="2800" dirty="0" smtClean="0">
              <a:solidFill>
                <a:srgbClr val="FF0000"/>
              </a:solidFill>
              <a:latin typeface="Book Antiqua" pitchFamily="18" charset="0"/>
            </a:endParaRPr>
          </a:p>
          <a:p>
            <a:pPr>
              <a:spcAft>
                <a:spcPts val="1200"/>
              </a:spcAft>
            </a:pPr>
            <a:r>
              <a:rPr lang="en-US" sz="2800" dirty="0" smtClean="0">
                <a:solidFill>
                  <a:srgbClr val="000000"/>
                </a:solidFill>
                <a:latin typeface="Book Antiqua" pitchFamily="18" charset="0"/>
              </a:rPr>
              <a:t>L: Average Lead Time = </a:t>
            </a:r>
            <a:r>
              <a:rPr lang="en-US" sz="2800" dirty="0" smtClean="0">
                <a:solidFill>
                  <a:srgbClr val="C00000"/>
                </a:solidFill>
                <a:latin typeface="Book Antiqua" pitchFamily="18" charset="0"/>
              </a:rPr>
              <a:t>16 days</a:t>
            </a:r>
          </a:p>
          <a:p>
            <a:pPr>
              <a:spcAft>
                <a:spcPts val="1200"/>
              </a:spcAft>
            </a:pPr>
            <a:r>
              <a:rPr lang="en-US" sz="2800" dirty="0" smtClean="0">
                <a:solidFill>
                  <a:srgbClr val="000000"/>
                </a:solidFill>
                <a:latin typeface="Book Antiqua" pitchFamily="18" charset="0"/>
                <a:sym typeface="Symbol"/>
              </a:rPr>
              <a:t></a:t>
            </a:r>
            <a:r>
              <a:rPr lang="en-US" sz="2800" baseline="-25000" dirty="0">
                <a:solidFill>
                  <a:srgbClr val="000000"/>
                </a:solidFill>
                <a:latin typeface="Book Antiqua" pitchFamily="18" charset="0"/>
                <a:sym typeface="Symbol"/>
              </a:rPr>
              <a:t>L</a:t>
            </a:r>
            <a:r>
              <a:rPr lang="en-US" sz="2800" dirty="0" smtClean="0">
                <a:solidFill>
                  <a:srgbClr val="000000"/>
                </a:solidFill>
                <a:latin typeface="Book Antiqua" pitchFamily="18" charset="0"/>
                <a:sym typeface="Symbol"/>
              </a:rPr>
              <a:t>: Standard deviation of </a:t>
            </a:r>
            <a:r>
              <a:rPr lang="en-US" sz="2800" dirty="0" smtClean="0">
                <a:latin typeface="Book Antiqua" pitchFamily="18" charset="0"/>
                <a:sym typeface="Symbol"/>
              </a:rPr>
              <a:t>Lead time = </a:t>
            </a:r>
            <a:r>
              <a:rPr lang="en-US" sz="2800" dirty="0" smtClean="0">
                <a:solidFill>
                  <a:srgbClr val="C00000"/>
                </a:solidFill>
                <a:latin typeface="Book Antiqua" pitchFamily="18" charset="0"/>
                <a:sym typeface="Symbol"/>
              </a:rPr>
              <a:t>4 days</a:t>
            </a:r>
          </a:p>
          <a:p>
            <a:pPr>
              <a:spcAft>
                <a:spcPts val="1200"/>
              </a:spcAft>
            </a:pPr>
            <a:r>
              <a:rPr lang="en-US" sz="2800" dirty="0" smtClean="0">
                <a:solidFill>
                  <a:srgbClr val="000000"/>
                </a:solidFill>
                <a:latin typeface="Book Antiqua" pitchFamily="18" charset="0"/>
              </a:rPr>
              <a:t>R: Demand per period = 20 </a:t>
            </a:r>
            <a:r>
              <a:rPr lang="en-US" sz="2800" dirty="0" smtClean="0">
                <a:solidFill>
                  <a:srgbClr val="C00000"/>
                </a:solidFill>
                <a:latin typeface="Book Antiqua" pitchFamily="18" charset="0"/>
              </a:rPr>
              <a:t>per day</a:t>
            </a:r>
            <a:endParaRPr lang="en-US" sz="2800" dirty="0">
              <a:solidFill>
                <a:srgbClr val="C00000"/>
              </a:solidFill>
              <a:latin typeface="Book Antiqua" pitchFamily="18" charset="0"/>
            </a:endParaRPr>
          </a:p>
          <a:p>
            <a:pPr>
              <a:spcAft>
                <a:spcPts val="1200"/>
              </a:spcAft>
            </a:pPr>
            <a:r>
              <a:rPr lang="en-US" sz="2800" dirty="0" smtClean="0">
                <a:solidFill>
                  <a:srgbClr val="000000"/>
                </a:solidFill>
                <a:latin typeface="Book Antiqua" pitchFamily="18" charset="0"/>
                <a:sym typeface="Symbol"/>
              </a:rPr>
              <a:t>LTD: Average Demand During Lead Time</a:t>
            </a:r>
          </a:p>
          <a:p>
            <a:pPr>
              <a:spcAft>
                <a:spcPts val="1200"/>
              </a:spcAft>
            </a:pPr>
            <a:r>
              <a:rPr lang="en-US" sz="2800" dirty="0" smtClean="0">
                <a:solidFill>
                  <a:srgbClr val="C00000"/>
                </a:solidFill>
                <a:latin typeface="Book Antiqua" pitchFamily="18" charset="0"/>
                <a:sym typeface="Symbol"/>
              </a:rPr>
              <a:t>LTD = 16 × 20 = 320 </a:t>
            </a:r>
          </a:p>
          <a:p>
            <a:pPr>
              <a:spcAft>
                <a:spcPts val="1200"/>
              </a:spcAft>
            </a:pPr>
            <a:r>
              <a:rPr lang="en-US" sz="2800" dirty="0" smtClean="0">
                <a:solidFill>
                  <a:srgbClr val="000000"/>
                </a:solidFill>
                <a:latin typeface="Book Antiqua" pitchFamily="18" charset="0"/>
                <a:sym typeface="Symbol"/>
              </a:rPr>
              <a:t></a:t>
            </a:r>
            <a:r>
              <a:rPr lang="en-US" sz="2800" baseline="-25000" dirty="0" smtClean="0">
                <a:solidFill>
                  <a:srgbClr val="000000"/>
                </a:solidFill>
                <a:latin typeface="Book Antiqua" pitchFamily="18" charset="0"/>
                <a:sym typeface="Symbol"/>
              </a:rPr>
              <a:t>LTD</a:t>
            </a:r>
            <a:r>
              <a:rPr lang="en-US" sz="2800" dirty="0" smtClean="0">
                <a:solidFill>
                  <a:srgbClr val="000000"/>
                </a:solidFill>
                <a:latin typeface="Book Antiqua" pitchFamily="18" charset="0"/>
                <a:sym typeface="Symbol"/>
              </a:rPr>
              <a:t>: </a:t>
            </a:r>
            <a:r>
              <a:rPr lang="en-US" sz="2800" dirty="0">
                <a:solidFill>
                  <a:srgbClr val="000000"/>
                </a:solidFill>
                <a:latin typeface="Book Antiqua" pitchFamily="18" charset="0"/>
                <a:sym typeface="Symbol"/>
              </a:rPr>
              <a:t>Standard deviation of demand </a:t>
            </a:r>
            <a:r>
              <a:rPr lang="en-US" sz="2800" dirty="0" smtClean="0">
                <a:solidFill>
                  <a:srgbClr val="000000"/>
                </a:solidFill>
                <a:latin typeface="Book Antiqua" pitchFamily="18" charset="0"/>
                <a:sym typeface="Symbol"/>
              </a:rPr>
              <a:t>during lead time</a:t>
            </a:r>
            <a:endParaRPr lang="en-US" sz="2800" dirty="0">
              <a:solidFill>
                <a:srgbClr val="000000"/>
              </a:solidFill>
              <a:latin typeface="Book Antiqua" pitchFamily="18" charset="0"/>
            </a:endParaRPr>
          </a:p>
        </p:txBody>
      </p:sp>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l-GR" sz="3200" dirty="0">
                <a:solidFill>
                  <a:srgbClr val="000000"/>
                </a:solidFill>
                <a:latin typeface="Impact" pitchFamily="34" charset="0"/>
              </a:rPr>
              <a:t>μ</a:t>
            </a:r>
            <a:r>
              <a:rPr lang="en-US" sz="3200" dirty="0">
                <a:solidFill>
                  <a:srgbClr val="000000"/>
                </a:solidFill>
                <a:latin typeface="Impact" pitchFamily="34" charset="0"/>
              </a:rPr>
              <a:t> and </a:t>
            </a:r>
            <a:r>
              <a:rPr lang="el-GR" sz="3200" dirty="0">
                <a:solidFill>
                  <a:srgbClr val="000000"/>
                </a:solidFill>
                <a:latin typeface="Impact" pitchFamily="34" charset="0"/>
              </a:rPr>
              <a:t>σ</a:t>
            </a:r>
            <a:r>
              <a:rPr lang="en-US" sz="3200" dirty="0">
                <a:solidFill>
                  <a:srgbClr val="000000"/>
                </a:solidFill>
                <a:latin typeface="Impact" pitchFamily="34" charset="0"/>
              </a:rPr>
              <a:t> of </a:t>
            </a:r>
            <a:r>
              <a:rPr lang="en-US" sz="3200" dirty="0" smtClean="0">
                <a:solidFill>
                  <a:srgbClr val="000000"/>
                </a:solidFill>
                <a:latin typeface="Impact" pitchFamily="34" charset="0"/>
              </a:rPr>
              <a:t>L and Fixed R</a:t>
            </a:r>
            <a:endParaRPr lang="en-US" sz="3200" dirty="0">
              <a:solidFill>
                <a:srgbClr val="000000"/>
              </a:solidFill>
              <a:latin typeface="Impact"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152400" y="5867400"/>
                <a:ext cx="1995867" cy="584775"/>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r>
                  <a:rPr lang="en-US" sz="3200" dirty="0" smtClean="0">
                    <a:solidFill>
                      <a:srgbClr val="C00000"/>
                    </a:solidFill>
                    <a:latin typeface="Book Antiqua" pitchFamily="18" charset="0"/>
                  </a:rPr>
                  <a:t>R</a:t>
                </a:r>
                <a14:m>
                  <m:oMath xmlns:m="http://schemas.openxmlformats.org/officeDocument/2006/math">
                    <m:sSub>
                      <m:sSubPr>
                        <m:ctrlPr>
                          <a:rPr lang="en-US" sz="3200" b="0" i="1" dirty="0" smtClean="0">
                            <a:solidFill>
                              <a:srgbClr val="C00000"/>
                            </a:solidFill>
                            <a:latin typeface="Cambria Math" panose="02040503050406030204" pitchFamily="18" charset="0"/>
                          </a:rPr>
                        </m:ctrlPr>
                      </m:sSubPr>
                      <m:e>
                        <m:r>
                          <a:rPr lang="en-US" sz="3200" b="0" i="1" dirty="0" smtClean="0">
                            <a:solidFill>
                              <a:srgbClr val="C00000"/>
                            </a:solidFill>
                            <a:latin typeface="Cambria Math"/>
                            <a:ea typeface="Cambria Math"/>
                          </a:rPr>
                          <m:t>𝜎</m:t>
                        </m:r>
                      </m:e>
                      <m:sub>
                        <m:r>
                          <a:rPr lang="en-US" sz="3200" b="0" i="1" dirty="0" smtClean="0">
                            <a:solidFill>
                              <a:srgbClr val="C00000"/>
                            </a:solidFill>
                            <a:latin typeface="Cambria Math"/>
                            <a:ea typeface="Cambria Math"/>
                          </a:rPr>
                          <m:t>𝐿</m:t>
                        </m:r>
                      </m:sub>
                    </m:sSub>
                  </m:oMath>
                </a14:m>
                <a:endParaRPr lang="en-US" sz="32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2400" y="5867400"/>
                <a:ext cx="1995867" cy="584775"/>
              </a:xfrm>
              <a:prstGeom prst="rect">
                <a:avLst/>
              </a:prstGeom>
              <a:blipFill rotWithShape="1">
                <a:blip r:embed="rId6"/>
                <a:stretch>
                  <a:fillRect t="-16842"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820963" y="5892225"/>
                <a:ext cx="2970237" cy="584775"/>
              </a:xfrm>
              <a:prstGeom prst="rect">
                <a:avLst/>
              </a:prstGeom>
              <a:noFill/>
            </p:spPr>
            <p:txBody>
              <a:bodyPr wrap="none" rtlCol="0">
                <a:spAutoFit/>
              </a:bodyPr>
              <a:lstStyle/>
              <a:p>
                <a14:m>
                  <m:oMath xmlns:m="http://schemas.openxmlformats.org/officeDocument/2006/math">
                    <m:sSub>
                      <m:sSubPr>
                        <m:ctrlPr>
                          <a:rPr lang="en-US" sz="3200" i="1" smtClean="0">
                            <a:solidFill>
                              <a:srgbClr val="C00000"/>
                            </a:solidFill>
                            <a:latin typeface="Cambria Math" panose="02040503050406030204" pitchFamily="18" charset="0"/>
                          </a:rPr>
                        </m:ctrlPr>
                      </m:sSubPr>
                      <m:e>
                        <m:r>
                          <a:rPr lang="en-US" sz="3200" b="0" i="1" smtClean="0">
                            <a:solidFill>
                              <a:srgbClr val="C00000"/>
                            </a:solidFill>
                            <a:latin typeface="Cambria Math"/>
                            <a:ea typeface="Cambria Math"/>
                          </a:rPr>
                          <m:t>𝜎</m:t>
                        </m:r>
                      </m:e>
                      <m:sub>
                        <m:r>
                          <a:rPr lang="en-US" sz="3200" b="0" i="1" smtClean="0">
                            <a:solidFill>
                              <a:srgbClr val="C00000"/>
                            </a:solidFill>
                            <a:latin typeface="Cambria Math"/>
                          </a:rPr>
                          <m:t>𝐿𝑇𝐷</m:t>
                        </m:r>
                      </m:sub>
                    </m:sSub>
                  </m:oMath>
                </a14:m>
                <a:r>
                  <a:rPr lang="en-US" sz="3200" dirty="0" smtClean="0">
                    <a:solidFill>
                      <a:srgbClr val="C00000"/>
                    </a:solidFill>
                  </a:rPr>
                  <a:t>=</a:t>
                </a:r>
                <a:r>
                  <a:rPr lang="en-US" sz="3200" dirty="0">
                    <a:solidFill>
                      <a:srgbClr val="C00000"/>
                    </a:solidFill>
                    <a:latin typeface="Book Antiqua" pitchFamily="18" charset="0"/>
                  </a:rPr>
                  <a:t>2</a:t>
                </a:r>
                <a:r>
                  <a:rPr lang="en-US" sz="3200" dirty="0" smtClean="0">
                    <a:solidFill>
                      <a:srgbClr val="C00000"/>
                    </a:solidFill>
                    <a:latin typeface="Book Antiqua" pitchFamily="18" charset="0"/>
                  </a:rPr>
                  <a:t>0(4) =80</a:t>
                </a:r>
                <a:endParaRPr lang="en-US" sz="32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820963" y="5892225"/>
                <a:ext cx="2970237" cy="584775"/>
              </a:xfrm>
              <a:prstGeom prst="rect">
                <a:avLst/>
              </a:prstGeom>
              <a:blipFill rotWithShape="1">
                <a:blip r:embed="rId7"/>
                <a:stretch>
                  <a:fillRect t="-16667" r="-4723" b="-34375"/>
                </a:stretch>
              </a:blipFill>
            </p:spPr>
            <p:txBody>
              <a:bodyPr/>
              <a:lstStyle/>
              <a:p>
                <a:r>
                  <a:rPr lang="en-US">
                    <a:noFill/>
                  </a:rPr>
                  <a:t> </a:t>
                </a:r>
              </a:p>
            </p:txBody>
          </p:sp>
        </mc:Fallback>
      </mc:AlternateContent>
    </p:spTree>
    <p:extLst>
      <p:ext uri="{BB962C8B-B14F-4D97-AF65-F5344CB8AC3E}">
        <p14:creationId xmlns:p14="http://schemas.microsoft.com/office/powerpoint/2010/main" val="1179974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2" end="2"/>
                                            </p:txEl>
                                          </p:spTgt>
                                        </p:tgtEl>
                                        <p:attrNameLst>
                                          <p:attrName>style.visibility</p:attrName>
                                        </p:attrNameLst>
                                      </p:cBhvr>
                                      <p:to>
                                        <p:strVal val="visible"/>
                                      </p:to>
                                    </p:set>
                                    <p:animEffect transition="in" filter="dissolve">
                                      <p:cBhvr>
                                        <p:cTn id="12" dur="500"/>
                                        <p:tgtEl>
                                          <p:spTgt spid="6389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3" end="3"/>
                                            </p:txEl>
                                          </p:spTgt>
                                        </p:tgtEl>
                                        <p:attrNameLst>
                                          <p:attrName>style.visibility</p:attrName>
                                        </p:attrNameLst>
                                      </p:cBhvr>
                                      <p:to>
                                        <p:strVal val="visible"/>
                                      </p:to>
                                    </p:set>
                                    <p:animEffect transition="in" filter="dissolve">
                                      <p:cBhvr>
                                        <p:cTn id="17" dur="500"/>
                                        <p:tgtEl>
                                          <p:spTgt spid="6389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4" end="4"/>
                                            </p:txEl>
                                          </p:spTgt>
                                        </p:tgtEl>
                                        <p:attrNameLst>
                                          <p:attrName>style.visibility</p:attrName>
                                        </p:attrNameLst>
                                      </p:cBhvr>
                                      <p:to>
                                        <p:strVal val="visible"/>
                                      </p:to>
                                    </p:set>
                                    <p:animEffect transition="in" filter="dissolve">
                                      <p:cBhvr>
                                        <p:cTn id="22" dur="500"/>
                                        <p:tgtEl>
                                          <p:spTgt spid="6389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5" end="5"/>
                                            </p:txEl>
                                          </p:spTgt>
                                        </p:tgtEl>
                                        <p:attrNameLst>
                                          <p:attrName>style.visibility</p:attrName>
                                        </p:attrNameLst>
                                      </p:cBhvr>
                                      <p:to>
                                        <p:strVal val="visible"/>
                                      </p:to>
                                    </p:set>
                                    <p:animEffect transition="in" filter="dissolve">
                                      <p:cBhvr>
                                        <p:cTn id="27" dur="500"/>
                                        <p:tgtEl>
                                          <p:spTgt spid="6389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6" end="6"/>
                                            </p:txEl>
                                          </p:spTgt>
                                        </p:tgtEl>
                                        <p:attrNameLst>
                                          <p:attrName>style.visibility</p:attrName>
                                        </p:attrNameLst>
                                      </p:cBhvr>
                                      <p:to>
                                        <p:strVal val="visible"/>
                                      </p:to>
                                    </p:set>
                                    <p:animEffect transition="in" filter="dissolve">
                                      <p:cBhvr>
                                        <p:cTn id="32" dur="500"/>
                                        <p:tgtEl>
                                          <p:spTgt spid="6389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7" end="7"/>
                                            </p:txEl>
                                          </p:spTgt>
                                        </p:tgtEl>
                                        <p:attrNameLst>
                                          <p:attrName>style.visibility</p:attrName>
                                        </p:attrNameLst>
                                      </p:cBhvr>
                                      <p:to>
                                        <p:strVal val="visible"/>
                                      </p:to>
                                    </p:set>
                                    <p:animEffect transition="in" filter="dissolve">
                                      <p:cBhvr>
                                        <p:cTn id="37" dur="500"/>
                                        <p:tgtEl>
                                          <p:spTgt spid="63898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8" end="8"/>
                                            </p:txEl>
                                          </p:spTgt>
                                        </p:tgtEl>
                                        <p:attrNameLst>
                                          <p:attrName>style.visibility</p:attrName>
                                        </p:attrNameLst>
                                      </p:cBhvr>
                                      <p:to>
                                        <p:strVal val="visible"/>
                                      </p:to>
                                    </p:set>
                                    <p:animEffect transition="in" filter="dissolve">
                                      <p:cBhvr>
                                        <p:cTn id="42" dur="500"/>
                                        <p:tgtEl>
                                          <p:spTgt spid="63898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9870" y="130176"/>
            <a:ext cx="87129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l-GR" sz="3200" b="1" dirty="0">
                <a:latin typeface="Impact" pitchFamily="34" charset="0"/>
                <a:cs typeface="Arial" charset="0"/>
              </a:rPr>
              <a:t>μ</a:t>
            </a:r>
            <a:r>
              <a:rPr lang="en-US" sz="3200" dirty="0">
                <a:latin typeface="Impact" pitchFamily="34" charset="0"/>
                <a:cs typeface="Arial" charset="0"/>
              </a:rPr>
              <a:t> and </a:t>
            </a:r>
            <a:r>
              <a:rPr lang="el-GR" sz="3200" b="1" dirty="0">
                <a:latin typeface="Impact" pitchFamily="34" charset="0"/>
                <a:cs typeface="Arial" charset="0"/>
              </a:rPr>
              <a:t>σ</a:t>
            </a:r>
            <a:r>
              <a:rPr lang="en-US" sz="3200" dirty="0">
                <a:latin typeface="Impact" pitchFamily="34" charset="0"/>
                <a:cs typeface="Arial" charset="0"/>
              </a:rPr>
              <a:t> of</a:t>
            </a:r>
            <a:r>
              <a:rPr lang="en-US" sz="3200" b="1" dirty="0"/>
              <a:t> </a:t>
            </a:r>
            <a:r>
              <a:rPr lang="en-US" sz="3200" dirty="0">
                <a:latin typeface="Impact" pitchFamily="34" charset="0"/>
                <a:cs typeface="Arial" charset="0"/>
              </a:rPr>
              <a:t>lead time and fixed Demand per period</a:t>
            </a:r>
          </a:p>
        </p:txBody>
      </p:sp>
      <p:sp>
        <p:nvSpPr>
          <p:cNvPr id="906244" name="Text Box 4"/>
          <p:cNvSpPr txBox="1">
            <a:spLocks noChangeArrowheads="1"/>
          </p:cNvSpPr>
          <p:nvPr/>
        </p:nvSpPr>
        <p:spPr bwMode="auto">
          <a:xfrm>
            <a:off x="287338" y="909737"/>
            <a:ext cx="844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dirty="0">
                <a:solidFill>
                  <a:srgbClr val="1A1A7E"/>
                </a:solidFill>
                <a:latin typeface="Book Antiqua" pitchFamily="18" charset="0"/>
                <a:cs typeface="Times New Roman" pitchFamily="18" charset="0"/>
              </a:rPr>
              <a:t>L</a:t>
            </a:r>
            <a:r>
              <a:rPr lang="en-US" dirty="0">
                <a:solidFill>
                  <a:srgbClr val="1A1A7E"/>
                </a:solidFill>
                <a:latin typeface="Book Antiqua" pitchFamily="18" charset="0"/>
                <a:cs typeface="Times New Roman" pitchFamily="18" charset="0"/>
              </a:rPr>
              <a:t>: lead time (a random variable)</a:t>
            </a:r>
            <a:r>
              <a:rPr lang="en-US" dirty="0">
                <a:solidFill>
                  <a:srgbClr val="1A1A7E"/>
                </a:solidFill>
                <a:latin typeface="Book Antiqua" pitchFamily="18" charset="0"/>
              </a:rPr>
              <a:t> </a:t>
            </a:r>
          </a:p>
          <a:p>
            <a:r>
              <a:rPr lang="en-US" i="1" dirty="0">
                <a:solidFill>
                  <a:srgbClr val="1A1A7E"/>
                </a:solidFill>
                <a:latin typeface="Book Antiqua" pitchFamily="18" charset="0"/>
              </a:rPr>
              <a:t>L</a:t>
            </a:r>
            <a:r>
              <a:rPr lang="en-US" dirty="0">
                <a:solidFill>
                  <a:srgbClr val="1A1A7E"/>
                </a:solidFill>
                <a:latin typeface="Book Antiqua" pitchFamily="18" charset="0"/>
              </a:rPr>
              <a:t>: Average lead time</a:t>
            </a:r>
          </a:p>
          <a:p>
            <a:r>
              <a:rPr lang="el-GR" i="1" dirty="0">
                <a:solidFill>
                  <a:srgbClr val="1A1A7E"/>
                </a:solidFill>
                <a:latin typeface="Book Antiqua" pitchFamily="18" charset="0"/>
                <a:cs typeface="Times New Roman" pitchFamily="18" charset="0"/>
              </a:rPr>
              <a:t>σ</a:t>
            </a:r>
            <a:r>
              <a:rPr lang="en-US" i="1" baseline="-25000" dirty="0">
                <a:solidFill>
                  <a:srgbClr val="1A1A7E"/>
                </a:solidFill>
                <a:latin typeface="Book Antiqua" pitchFamily="18" charset="0"/>
                <a:cs typeface="Times New Roman" pitchFamily="18" charset="0"/>
              </a:rPr>
              <a:t>L</a:t>
            </a:r>
            <a:r>
              <a:rPr lang="en-US" dirty="0">
                <a:solidFill>
                  <a:srgbClr val="1A1A7E"/>
                </a:solidFill>
                <a:latin typeface="Book Antiqua" pitchFamily="18" charset="0"/>
                <a:cs typeface="Times New Roman" pitchFamily="18" charset="0"/>
              </a:rPr>
              <a:t>:</a:t>
            </a:r>
            <a:r>
              <a:rPr lang="en-US" baseline="-25000" dirty="0">
                <a:solidFill>
                  <a:srgbClr val="1A1A7E"/>
                </a:solidFill>
                <a:latin typeface="Book Antiqua" pitchFamily="18" charset="0"/>
                <a:cs typeface="Times New Roman" pitchFamily="18" charset="0"/>
              </a:rPr>
              <a:t> </a:t>
            </a:r>
            <a:r>
              <a:rPr lang="en-US" dirty="0">
                <a:solidFill>
                  <a:srgbClr val="1A1A7E"/>
                </a:solidFill>
                <a:latin typeface="Book Antiqua" pitchFamily="18" charset="0"/>
                <a:cs typeface="Times New Roman" pitchFamily="18" charset="0"/>
              </a:rPr>
              <a:t>Standard deviation of the lead time </a:t>
            </a:r>
          </a:p>
        </p:txBody>
      </p:sp>
      <p:grpSp>
        <p:nvGrpSpPr>
          <p:cNvPr id="2" name="Group 16"/>
          <p:cNvGrpSpPr>
            <a:grpSpLocks/>
          </p:cNvGrpSpPr>
          <p:nvPr/>
        </p:nvGrpSpPr>
        <p:grpSpPr bwMode="auto">
          <a:xfrm>
            <a:off x="5380038" y="4907062"/>
            <a:ext cx="487362" cy="1331912"/>
            <a:chOff x="3389" y="3385"/>
            <a:chExt cx="307" cy="839"/>
          </a:xfrm>
        </p:grpSpPr>
        <p:sp>
          <p:nvSpPr>
            <p:cNvPr id="34829" name="Line 7"/>
            <p:cNvSpPr>
              <a:spLocks noChangeShapeType="1"/>
            </p:cNvSpPr>
            <p:nvPr/>
          </p:nvSpPr>
          <p:spPr bwMode="auto">
            <a:xfrm flipV="1">
              <a:off x="3696" y="3385"/>
              <a:ext cx="0" cy="839"/>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30" name="Text Box 9"/>
            <p:cNvSpPr txBox="1">
              <a:spLocks noChangeArrowheads="1"/>
            </p:cNvSpPr>
            <p:nvPr/>
          </p:nvSpPr>
          <p:spPr bwMode="auto">
            <a:xfrm>
              <a:off x="3389" y="3646"/>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i="1">
                  <a:solidFill>
                    <a:srgbClr val="008000"/>
                  </a:solidFill>
                  <a:latin typeface="Times New Roman" pitchFamily="18" charset="0"/>
                </a:rPr>
                <a:t>R</a:t>
              </a:r>
            </a:p>
          </p:txBody>
        </p:sp>
      </p:grpSp>
      <p:grpSp>
        <p:nvGrpSpPr>
          <p:cNvPr id="3" name="Group 15"/>
          <p:cNvGrpSpPr>
            <a:grpSpLocks/>
          </p:cNvGrpSpPr>
          <p:nvPr/>
        </p:nvGrpSpPr>
        <p:grpSpPr bwMode="auto">
          <a:xfrm>
            <a:off x="5832475" y="5734149"/>
            <a:ext cx="2916238" cy="504825"/>
            <a:chOff x="3674" y="3906"/>
            <a:chExt cx="1837" cy="318"/>
          </a:xfrm>
        </p:grpSpPr>
        <p:sp>
          <p:nvSpPr>
            <p:cNvPr id="34827" name="Line 6"/>
            <p:cNvSpPr>
              <a:spLocks noChangeShapeType="1"/>
            </p:cNvSpPr>
            <p:nvPr/>
          </p:nvSpPr>
          <p:spPr bwMode="auto">
            <a:xfrm>
              <a:off x="3674" y="4224"/>
              <a:ext cx="183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Text Box 10"/>
            <p:cNvSpPr txBox="1">
              <a:spLocks noChangeArrowheads="1"/>
            </p:cNvSpPr>
            <p:nvPr/>
          </p:nvSpPr>
          <p:spPr bwMode="auto">
            <a:xfrm>
              <a:off x="4490" y="3906"/>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solidFill>
                    <a:srgbClr val="FF0000"/>
                  </a:solidFill>
                  <a:latin typeface="Times New Roman" pitchFamily="18" charset="0"/>
                </a:rPr>
                <a:t>L</a:t>
              </a:r>
            </a:p>
          </p:txBody>
        </p:sp>
      </p:grpSp>
      <p:grpSp>
        <p:nvGrpSpPr>
          <p:cNvPr id="4" name="Group 18"/>
          <p:cNvGrpSpPr>
            <a:grpSpLocks/>
          </p:cNvGrpSpPr>
          <p:nvPr/>
        </p:nvGrpSpPr>
        <p:grpSpPr bwMode="auto">
          <a:xfrm>
            <a:off x="8243888" y="836712"/>
            <a:ext cx="555625" cy="5400675"/>
            <a:chOff x="5193" y="821"/>
            <a:chExt cx="350" cy="3402"/>
          </a:xfrm>
        </p:grpSpPr>
        <p:sp>
          <p:nvSpPr>
            <p:cNvPr id="34825" name="Line 8"/>
            <p:cNvSpPr>
              <a:spLocks noChangeShapeType="1"/>
            </p:cNvSpPr>
            <p:nvPr/>
          </p:nvSpPr>
          <p:spPr bwMode="auto">
            <a:xfrm flipV="1">
              <a:off x="5511" y="821"/>
              <a:ext cx="0" cy="340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6" name="Text Box 11"/>
            <p:cNvSpPr txBox="1">
              <a:spLocks noChangeArrowheads="1"/>
            </p:cNvSpPr>
            <p:nvPr/>
          </p:nvSpPr>
          <p:spPr bwMode="auto">
            <a:xfrm>
              <a:off x="5193" y="1342"/>
              <a:ext cx="3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i="1">
                  <a:latin typeface="Times New Roman" pitchFamily="18" charset="0"/>
                </a:rPr>
                <a:t>R</a:t>
              </a:r>
              <a:r>
                <a:rPr lang="en-US" b="1" i="1">
                  <a:latin typeface="Times New Roman" pitchFamily="18" charset="0"/>
                </a:rPr>
                <a:t>L</a:t>
              </a:r>
            </a:p>
          </p:txBody>
        </p:sp>
      </p:grpSp>
      <p:sp>
        <p:nvSpPr>
          <p:cNvPr id="906252" name="Text Box 12"/>
          <p:cNvSpPr txBox="1">
            <a:spLocks noChangeArrowheads="1"/>
          </p:cNvSpPr>
          <p:nvPr/>
        </p:nvSpPr>
        <p:spPr bwMode="auto">
          <a:xfrm>
            <a:off x="323850" y="2422624"/>
            <a:ext cx="5688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a:solidFill>
                  <a:srgbClr val="1A1A7E"/>
                </a:solidFill>
                <a:latin typeface="Book Antiqua" pitchFamily="18" charset="0"/>
              </a:rPr>
              <a:t>R: Demand per period (a constant value)</a:t>
            </a:r>
          </a:p>
        </p:txBody>
      </p:sp>
      <p:sp>
        <p:nvSpPr>
          <p:cNvPr id="906253" name="Text Box 13"/>
          <p:cNvSpPr txBox="1">
            <a:spLocks noChangeArrowheads="1"/>
          </p:cNvSpPr>
          <p:nvPr/>
        </p:nvSpPr>
        <p:spPr bwMode="auto">
          <a:xfrm>
            <a:off x="358775" y="3249712"/>
            <a:ext cx="8445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dirty="0">
                <a:solidFill>
                  <a:srgbClr val="1A1A7E"/>
                </a:solidFill>
                <a:latin typeface="Book Antiqua" pitchFamily="18" charset="0"/>
                <a:cs typeface="Times New Roman" pitchFamily="18" charset="0"/>
              </a:rPr>
              <a:t>LTD</a:t>
            </a:r>
            <a:r>
              <a:rPr lang="en-US" dirty="0">
                <a:solidFill>
                  <a:srgbClr val="1A1A7E"/>
                </a:solidFill>
                <a:latin typeface="Book Antiqua" pitchFamily="18" charset="0"/>
                <a:cs typeface="Times New Roman" pitchFamily="18" charset="0"/>
              </a:rPr>
              <a:t>: demand during the lead time (a random variable)</a:t>
            </a:r>
            <a:r>
              <a:rPr lang="en-US" dirty="0">
                <a:solidFill>
                  <a:srgbClr val="1A1A7E"/>
                </a:solidFill>
                <a:latin typeface="Book Antiqua" pitchFamily="18" charset="0"/>
              </a:rPr>
              <a:t> </a:t>
            </a:r>
          </a:p>
          <a:p>
            <a:r>
              <a:rPr lang="en-US" i="1" dirty="0">
                <a:solidFill>
                  <a:srgbClr val="1A1A7E"/>
                </a:solidFill>
                <a:latin typeface="Book Antiqua" pitchFamily="18" charset="0"/>
              </a:rPr>
              <a:t>LTD</a:t>
            </a:r>
            <a:r>
              <a:rPr lang="en-US" dirty="0">
                <a:solidFill>
                  <a:srgbClr val="1A1A7E"/>
                </a:solidFill>
                <a:latin typeface="Book Antiqua" pitchFamily="18" charset="0"/>
              </a:rPr>
              <a:t>: Average demand during the lead time </a:t>
            </a:r>
          </a:p>
          <a:p>
            <a:r>
              <a:rPr lang="el-GR" i="1" dirty="0">
                <a:solidFill>
                  <a:srgbClr val="1A1A7E"/>
                </a:solidFill>
                <a:latin typeface="Book Antiqua" pitchFamily="18" charset="0"/>
                <a:cs typeface="Times New Roman" pitchFamily="18" charset="0"/>
              </a:rPr>
              <a:t>σ</a:t>
            </a:r>
            <a:r>
              <a:rPr lang="en-US" i="1" baseline="-25000" dirty="0">
                <a:solidFill>
                  <a:srgbClr val="1A1A7E"/>
                </a:solidFill>
                <a:latin typeface="Book Antiqua" pitchFamily="18" charset="0"/>
                <a:cs typeface="Times New Roman" pitchFamily="18" charset="0"/>
              </a:rPr>
              <a:t>LTD</a:t>
            </a:r>
            <a:r>
              <a:rPr lang="en-US" dirty="0">
                <a:solidFill>
                  <a:srgbClr val="1A1A7E"/>
                </a:solidFill>
                <a:latin typeface="Book Antiqua" pitchFamily="18" charset="0"/>
                <a:cs typeface="Times New Roman" pitchFamily="18" charset="0"/>
              </a:rPr>
              <a:t>:</a:t>
            </a:r>
            <a:r>
              <a:rPr lang="en-US" baseline="-25000" dirty="0">
                <a:solidFill>
                  <a:srgbClr val="1A1A7E"/>
                </a:solidFill>
                <a:latin typeface="Book Antiqua" pitchFamily="18" charset="0"/>
                <a:cs typeface="Times New Roman" pitchFamily="18" charset="0"/>
              </a:rPr>
              <a:t> </a:t>
            </a:r>
            <a:r>
              <a:rPr lang="en-US" dirty="0">
                <a:solidFill>
                  <a:srgbClr val="1A1A7E"/>
                </a:solidFill>
                <a:latin typeface="Book Antiqua" pitchFamily="18" charset="0"/>
                <a:cs typeface="Times New Roman" pitchFamily="18" charset="0"/>
              </a:rPr>
              <a:t>Standard deviation of the demand during lead </a:t>
            </a:r>
            <a:r>
              <a:rPr lang="en-US" dirty="0" smtClean="0">
                <a:solidFill>
                  <a:srgbClr val="1A1A7E"/>
                </a:solidFill>
                <a:latin typeface="Book Antiqua" pitchFamily="18" charset="0"/>
                <a:cs typeface="Times New Roman" pitchFamily="18" charset="0"/>
              </a:rPr>
              <a:t>time</a:t>
            </a:r>
            <a:endParaRPr lang="en-US" sz="2800" dirty="0">
              <a:solidFill>
                <a:schemeClr val="tx2"/>
              </a:solidFill>
              <a:latin typeface="Times New Roman" pitchFamily="18" charset="0"/>
            </a:endParaRPr>
          </a:p>
        </p:txBody>
      </p:sp>
    </p:spTree>
    <p:extLst>
      <p:ext uri="{BB962C8B-B14F-4D97-AF65-F5344CB8AC3E}">
        <p14:creationId xmlns:p14="http://schemas.microsoft.com/office/powerpoint/2010/main" val="882293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6244">
                                            <p:txEl>
                                              <p:pRg st="0" end="0"/>
                                            </p:txEl>
                                          </p:spTgt>
                                        </p:tgtEl>
                                        <p:attrNameLst>
                                          <p:attrName>style.visibility</p:attrName>
                                        </p:attrNameLst>
                                      </p:cBhvr>
                                      <p:to>
                                        <p:strVal val="visible"/>
                                      </p:to>
                                    </p:set>
                                    <p:animEffect transition="in" filter="dissolve">
                                      <p:cBhvr>
                                        <p:cTn id="7" dur="500"/>
                                        <p:tgtEl>
                                          <p:spTgt spid="9062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6244">
                                            <p:txEl>
                                              <p:pRg st="1" end="1"/>
                                            </p:txEl>
                                          </p:spTgt>
                                        </p:tgtEl>
                                        <p:attrNameLst>
                                          <p:attrName>style.visibility</p:attrName>
                                        </p:attrNameLst>
                                      </p:cBhvr>
                                      <p:to>
                                        <p:strVal val="visible"/>
                                      </p:to>
                                    </p:set>
                                    <p:animEffect transition="in" filter="dissolve">
                                      <p:cBhvr>
                                        <p:cTn id="12" dur="500"/>
                                        <p:tgtEl>
                                          <p:spTgt spid="9062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6244">
                                            <p:txEl>
                                              <p:pRg st="2" end="2"/>
                                            </p:txEl>
                                          </p:spTgt>
                                        </p:tgtEl>
                                        <p:attrNameLst>
                                          <p:attrName>style.visibility</p:attrName>
                                        </p:attrNameLst>
                                      </p:cBhvr>
                                      <p:to>
                                        <p:strVal val="visible"/>
                                      </p:to>
                                    </p:set>
                                    <p:animEffect transition="in" filter="dissolve">
                                      <p:cBhvr>
                                        <p:cTn id="17" dur="500"/>
                                        <p:tgtEl>
                                          <p:spTgt spid="9062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06252"/>
                                        </p:tgtEl>
                                        <p:attrNameLst>
                                          <p:attrName>style.visibility</p:attrName>
                                        </p:attrNameLst>
                                      </p:cBhvr>
                                      <p:to>
                                        <p:strVal val="visible"/>
                                      </p:to>
                                    </p:set>
                                    <p:animEffect transition="in" filter="dissolve">
                                      <p:cBhvr>
                                        <p:cTn id="27" dur="500"/>
                                        <p:tgtEl>
                                          <p:spTgt spid="9062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06253">
                                            <p:txEl>
                                              <p:pRg st="0" end="0"/>
                                            </p:txEl>
                                          </p:spTgt>
                                        </p:tgtEl>
                                        <p:attrNameLst>
                                          <p:attrName>style.visibility</p:attrName>
                                        </p:attrNameLst>
                                      </p:cBhvr>
                                      <p:to>
                                        <p:strVal val="visible"/>
                                      </p:to>
                                    </p:set>
                                    <p:animEffect transition="in" filter="dissolve">
                                      <p:cBhvr>
                                        <p:cTn id="37" dur="500"/>
                                        <p:tgtEl>
                                          <p:spTgt spid="906253">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06253">
                                            <p:txEl>
                                              <p:pRg st="1" end="1"/>
                                            </p:txEl>
                                          </p:spTgt>
                                        </p:tgtEl>
                                        <p:attrNameLst>
                                          <p:attrName>style.visibility</p:attrName>
                                        </p:attrNameLst>
                                      </p:cBhvr>
                                      <p:to>
                                        <p:strVal val="visible"/>
                                      </p:to>
                                    </p:set>
                                    <p:animEffect transition="in" filter="dissolve">
                                      <p:cBhvr>
                                        <p:cTn id="42" dur="500"/>
                                        <p:tgtEl>
                                          <p:spTgt spid="906253">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06253">
                                            <p:txEl>
                                              <p:pRg st="2" end="2"/>
                                            </p:txEl>
                                          </p:spTgt>
                                        </p:tgtEl>
                                        <p:attrNameLst>
                                          <p:attrName>style.visibility</p:attrName>
                                        </p:attrNameLst>
                                      </p:cBhvr>
                                      <p:to>
                                        <p:strVal val="visible"/>
                                      </p:to>
                                    </p:set>
                                    <p:animEffect transition="in" filter="dissolve">
                                      <p:cBhvr>
                                        <p:cTn id="47" dur="500"/>
                                        <p:tgtEl>
                                          <p:spTgt spid="906253">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dissolv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4" grpId="0" build="p"/>
      <p:bldP spid="906252" grpId="0"/>
      <p:bldP spid="90625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Text Box 3"/>
          <p:cNvSpPr txBox="1">
            <a:spLocks noChangeArrowheads="1"/>
          </p:cNvSpPr>
          <p:nvPr/>
        </p:nvSpPr>
        <p:spPr bwMode="auto">
          <a:xfrm>
            <a:off x="0" y="132556"/>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l-GR" sz="3200" b="1" dirty="0">
                <a:latin typeface="Impact" pitchFamily="34" charset="0"/>
                <a:cs typeface="Arial" charset="0"/>
              </a:rPr>
              <a:t>μ</a:t>
            </a:r>
            <a:r>
              <a:rPr lang="en-US" sz="3200" dirty="0">
                <a:latin typeface="Impact" pitchFamily="34" charset="0"/>
                <a:cs typeface="Arial" charset="0"/>
              </a:rPr>
              <a:t> and </a:t>
            </a:r>
            <a:r>
              <a:rPr lang="el-GR" sz="3200" b="1" dirty="0">
                <a:latin typeface="Impact" pitchFamily="34" charset="0"/>
                <a:cs typeface="Arial" charset="0"/>
              </a:rPr>
              <a:t>σ</a:t>
            </a:r>
            <a:r>
              <a:rPr lang="en-US" sz="3200" dirty="0">
                <a:latin typeface="Impact" pitchFamily="34" charset="0"/>
                <a:cs typeface="Arial" charset="0"/>
              </a:rPr>
              <a:t> of demand per period and fixed LT</a:t>
            </a:r>
          </a:p>
        </p:txBody>
      </p:sp>
      <p:sp>
        <p:nvSpPr>
          <p:cNvPr id="907268" name="Text Box 4"/>
          <p:cNvSpPr txBox="1">
            <a:spLocks noChangeArrowheads="1"/>
          </p:cNvSpPr>
          <p:nvPr/>
        </p:nvSpPr>
        <p:spPr bwMode="auto">
          <a:xfrm>
            <a:off x="179512" y="945233"/>
            <a:ext cx="84455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dirty="0">
                <a:solidFill>
                  <a:srgbClr val="1A1A7E"/>
                </a:solidFill>
                <a:latin typeface="Book Antiqua" pitchFamily="18" charset="0"/>
              </a:rPr>
              <a:t>A random variable </a:t>
            </a:r>
            <a:r>
              <a:rPr lang="en-US" b="1" i="1" dirty="0">
                <a:solidFill>
                  <a:srgbClr val="1A1A7E"/>
                </a:solidFill>
                <a:latin typeface="Book Antiqua" pitchFamily="18" charset="0"/>
              </a:rPr>
              <a:t>L</a:t>
            </a:r>
            <a:r>
              <a:rPr lang="en-US" i="1" dirty="0">
                <a:solidFill>
                  <a:srgbClr val="1A1A7E"/>
                </a:solidFill>
                <a:latin typeface="Book Antiqua" pitchFamily="18" charset="0"/>
              </a:rPr>
              <a:t>:</a:t>
            </a:r>
            <a:r>
              <a:rPr lang="en-US" b="1" i="1" dirty="0">
                <a:solidFill>
                  <a:srgbClr val="1A1A7E"/>
                </a:solidFill>
                <a:latin typeface="Book Antiqua" pitchFamily="18" charset="0"/>
              </a:rPr>
              <a:t> </a:t>
            </a:r>
            <a:r>
              <a:rPr lang="en-US" i="1" dirty="0">
                <a:solidFill>
                  <a:srgbClr val="1A1A7E"/>
                </a:solidFill>
                <a:latin typeface="Book Antiqua" pitchFamily="18" charset="0"/>
              </a:rPr>
              <a:t>N(L, </a:t>
            </a:r>
            <a:r>
              <a:rPr lang="el-GR" i="1" dirty="0">
                <a:solidFill>
                  <a:srgbClr val="1A1A7E"/>
                </a:solidFill>
                <a:latin typeface="Book Antiqua" pitchFamily="18" charset="0"/>
                <a:cs typeface="Times New Roman" pitchFamily="18" charset="0"/>
              </a:rPr>
              <a:t>σ</a:t>
            </a:r>
            <a:r>
              <a:rPr lang="en-US" i="1" baseline="-25000" dirty="0">
                <a:solidFill>
                  <a:srgbClr val="1A1A7E"/>
                </a:solidFill>
                <a:latin typeface="Book Antiqua" pitchFamily="18" charset="0"/>
                <a:cs typeface="Times New Roman" pitchFamily="18" charset="0"/>
              </a:rPr>
              <a:t>L</a:t>
            </a:r>
            <a:r>
              <a:rPr lang="en-US" i="1" dirty="0">
                <a:solidFill>
                  <a:srgbClr val="1A1A7E"/>
                </a:solidFill>
                <a:latin typeface="Book Antiqua" pitchFamily="18" charset="0"/>
                <a:cs typeface="Times New Roman" pitchFamily="18" charset="0"/>
              </a:rPr>
              <a:t>) </a:t>
            </a:r>
            <a:r>
              <a:rPr lang="en-US" dirty="0">
                <a:solidFill>
                  <a:srgbClr val="1A1A7E"/>
                </a:solidFill>
                <a:latin typeface="Book Antiqua" pitchFamily="18" charset="0"/>
                <a:cs typeface="Times New Roman" pitchFamily="18" charset="0"/>
              </a:rPr>
              <a:t>is multiplied</a:t>
            </a:r>
            <a:r>
              <a:rPr lang="en-US" i="1" dirty="0">
                <a:solidFill>
                  <a:srgbClr val="1A1A7E"/>
                </a:solidFill>
                <a:latin typeface="Book Antiqua" pitchFamily="18" charset="0"/>
                <a:cs typeface="Times New Roman" pitchFamily="18" charset="0"/>
              </a:rPr>
              <a:t> </a:t>
            </a:r>
            <a:r>
              <a:rPr lang="en-US" dirty="0">
                <a:solidFill>
                  <a:srgbClr val="1A1A7E"/>
                </a:solidFill>
                <a:latin typeface="Book Antiqua" pitchFamily="18" charset="0"/>
                <a:cs typeface="Times New Roman" pitchFamily="18" charset="0"/>
              </a:rPr>
              <a:t>by a constant </a:t>
            </a:r>
            <a:r>
              <a:rPr lang="en-US" i="1" dirty="0">
                <a:solidFill>
                  <a:srgbClr val="1A1A7E"/>
                </a:solidFill>
                <a:latin typeface="Book Antiqua" pitchFamily="18" charset="0"/>
                <a:cs typeface="Times New Roman" pitchFamily="18" charset="0"/>
              </a:rPr>
              <a:t>R</a:t>
            </a:r>
            <a:r>
              <a:rPr lang="en-US" dirty="0">
                <a:solidFill>
                  <a:srgbClr val="1A1A7E"/>
                </a:solidFill>
                <a:latin typeface="Book Antiqua" pitchFamily="18" charset="0"/>
                <a:cs typeface="Times New Roman" pitchFamily="18" charset="0"/>
              </a:rPr>
              <a:t> and generates the random variable </a:t>
            </a:r>
            <a:r>
              <a:rPr lang="en-US" b="1" i="1" dirty="0">
                <a:solidFill>
                  <a:srgbClr val="1A1A7E"/>
                </a:solidFill>
                <a:latin typeface="Book Antiqua" pitchFamily="18" charset="0"/>
                <a:cs typeface="Times New Roman" pitchFamily="18" charset="0"/>
              </a:rPr>
              <a:t>LTD. </a:t>
            </a:r>
            <a:r>
              <a:rPr lang="en-US" i="1" dirty="0">
                <a:solidFill>
                  <a:srgbClr val="1A1A7E"/>
                </a:solidFill>
                <a:latin typeface="Book Antiqua" pitchFamily="18" charset="0"/>
                <a:cs typeface="Times New Roman" pitchFamily="18" charset="0"/>
              </a:rPr>
              <a:t> </a:t>
            </a:r>
            <a:endParaRPr lang="en-US" b="1" i="1" dirty="0">
              <a:solidFill>
                <a:srgbClr val="1A1A7E"/>
              </a:solidFill>
              <a:latin typeface="Book Antiqua" pitchFamily="18" charset="0"/>
              <a:cs typeface="Times New Roman" pitchFamily="18" charset="0"/>
            </a:endParaRPr>
          </a:p>
          <a:p>
            <a:endParaRPr lang="en-US" b="1" i="1" dirty="0">
              <a:solidFill>
                <a:srgbClr val="1A1A7E"/>
              </a:solidFill>
              <a:latin typeface="Book Antiqua" pitchFamily="18" charset="0"/>
              <a:cs typeface="Times New Roman" pitchFamily="18" charset="0"/>
            </a:endParaRPr>
          </a:p>
          <a:p>
            <a:r>
              <a:rPr lang="en-US" dirty="0">
                <a:solidFill>
                  <a:srgbClr val="1A1A7E"/>
                </a:solidFill>
                <a:latin typeface="Book Antiqua" pitchFamily="18" charset="0"/>
                <a:cs typeface="Times New Roman" pitchFamily="18" charset="0"/>
              </a:rPr>
              <a:t>If we have a random variable </a:t>
            </a:r>
            <a:r>
              <a:rPr lang="en-US" b="1" i="1" dirty="0">
                <a:solidFill>
                  <a:srgbClr val="1A1A7E"/>
                </a:solidFill>
                <a:latin typeface="Book Antiqua" pitchFamily="18" charset="0"/>
                <a:cs typeface="Times New Roman" pitchFamily="18" charset="0"/>
              </a:rPr>
              <a:t>LTD</a:t>
            </a:r>
            <a:r>
              <a:rPr lang="en-US" dirty="0">
                <a:solidFill>
                  <a:srgbClr val="1A1A7E"/>
                </a:solidFill>
                <a:latin typeface="Book Antiqua" pitchFamily="18" charset="0"/>
                <a:cs typeface="Times New Roman" pitchFamily="18" charset="0"/>
              </a:rPr>
              <a:t>  which is equal to a constant </a:t>
            </a:r>
            <a:r>
              <a:rPr lang="en-US" i="1" dirty="0">
                <a:solidFill>
                  <a:srgbClr val="1A1A7E"/>
                </a:solidFill>
                <a:latin typeface="Book Antiqua" pitchFamily="18" charset="0"/>
                <a:cs typeface="Times New Roman" pitchFamily="18" charset="0"/>
              </a:rPr>
              <a:t>R</a:t>
            </a:r>
            <a:r>
              <a:rPr lang="en-US" dirty="0">
                <a:solidFill>
                  <a:srgbClr val="1A1A7E"/>
                </a:solidFill>
                <a:latin typeface="Book Antiqua" pitchFamily="18" charset="0"/>
              </a:rPr>
              <a:t> </a:t>
            </a:r>
            <a:r>
              <a:rPr lang="en-US" dirty="0">
                <a:solidFill>
                  <a:srgbClr val="1A1A7E"/>
                </a:solidFill>
                <a:latin typeface="Book Antiqua" pitchFamily="18" charset="0"/>
                <a:cs typeface="Times New Roman" pitchFamily="18" charset="0"/>
              </a:rPr>
              <a:t>times a random variables </a:t>
            </a:r>
            <a:r>
              <a:rPr lang="en-US" b="1" i="1" dirty="0">
                <a:solidFill>
                  <a:srgbClr val="1A1A7E"/>
                </a:solidFill>
                <a:latin typeface="Book Antiqua" pitchFamily="18" charset="0"/>
                <a:cs typeface="Times New Roman" pitchFamily="18" charset="0"/>
              </a:rPr>
              <a:t>L</a:t>
            </a:r>
          </a:p>
          <a:p>
            <a:r>
              <a:rPr lang="en-US" b="1" i="1" dirty="0">
                <a:solidFill>
                  <a:srgbClr val="1A1A7E"/>
                </a:solidFill>
                <a:latin typeface="Book Antiqua" pitchFamily="18" charset="0"/>
                <a:cs typeface="Times New Roman" pitchFamily="18" charset="0"/>
              </a:rPr>
              <a:t>LTD</a:t>
            </a:r>
            <a:r>
              <a:rPr lang="en-US" i="1" dirty="0">
                <a:solidFill>
                  <a:srgbClr val="1A1A7E"/>
                </a:solidFill>
                <a:latin typeface="Book Antiqua" pitchFamily="18" charset="0"/>
                <a:cs typeface="Times New Roman" pitchFamily="18" charset="0"/>
              </a:rPr>
              <a:t> = R</a:t>
            </a:r>
            <a:r>
              <a:rPr lang="en-US" b="1" i="1" dirty="0">
                <a:solidFill>
                  <a:srgbClr val="1A1A7E"/>
                </a:solidFill>
                <a:latin typeface="Book Antiqua" pitchFamily="18" charset="0"/>
                <a:cs typeface="Times New Roman" pitchFamily="18" charset="0"/>
              </a:rPr>
              <a:t>L</a:t>
            </a:r>
            <a:endParaRPr lang="en-US" b="1" i="1" baseline="-25000" dirty="0">
              <a:solidFill>
                <a:srgbClr val="1A1A7E"/>
              </a:solidFill>
              <a:latin typeface="Book Antiqua" pitchFamily="18" charset="0"/>
              <a:cs typeface="Times New Roman" pitchFamily="18" charset="0"/>
            </a:endParaRPr>
          </a:p>
          <a:p>
            <a:r>
              <a:rPr lang="en-US" dirty="0">
                <a:solidFill>
                  <a:srgbClr val="1A1A7E"/>
                </a:solidFill>
                <a:latin typeface="Book Antiqua" pitchFamily="18" charset="0"/>
                <a:cs typeface="Times New Roman" pitchFamily="18" charset="0"/>
              </a:rPr>
              <a:t>Then there is a relationship between mean and standard deviation of the two random variables</a:t>
            </a:r>
          </a:p>
        </p:txBody>
      </p:sp>
      <p:graphicFrame>
        <p:nvGraphicFramePr>
          <p:cNvPr id="907269" name="Object 5"/>
          <p:cNvGraphicFramePr>
            <a:graphicFrameLocks noGrp="1" noChangeAspect="1"/>
          </p:cNvGraphicFramePr>
          <p:nvPr>
            <p:ph sz="half" idx="1"/>
            <p:extLst>
              <p:ext uri="{D42A27DB-BD31-4B8C-83A1-F6EECF244321}">
                <p14:modId xmlns:p14="http://schemas.microsoft.com/office/powerpoint/2010/main" val="3117451793"/>
              </p:ext>
            </p:extLst>
          </p:nvPr>
        </p:nvGraphicFramePr>
        <p:xfrm>
          <a:off x="1692400" y="4655220"/>
          <a:ext cx="1344612" cy="330200"/>
        </p:xfrm>
        <a:graphic>
          <a:graphicData uri="http://schemas.openxmlformats.org/presentationml/2006/ole">
            <mc:AlternateContent xmlns:mc="http://schemas.openxmlformats.org/markup-compatibility/2006">
              <mc:Choice xmlns:v="urn:schemas-microsoft-com:vml" Requires="v">
                <p:oleObj spid="_x0000_s98447" name="Equation" r:id="rId4" imgW="889200" imgH="203400" progId="Equation.3">
                  <p:embed/>
                </p:oleObj>
              </mc:Choice>
              <mc:Fallback>
                <p:oleObj name="Equation" r:id="rId4" imgW="889200" imgH="203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400" y="4655220"/>
                        <a:ext cx="1344612"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07277" name="Object 13"/>
          <p:cNvGraphicFramePr>
            <a:graphicFrameLocks noGrp="1" noChangeAspect="1"/>
          </p:cNvGraphicFramePr>
          <p:nvPr>
            <p:ph sz="quarter" idx="2"/>
            <p:extLst>
              <p:ext uri="{D42A27DB-BD31-4B8C-83A1-F6EECF244321}">
                <p14:modId xmlns:p14="http://schemas.microsoft.com/office/powerpoint/2010/main" val="2612680105"/>
              </p:ext>
            </p:extLst>
          </p:nvPr>
        </p:nvGraphicFramePr>
        <p:xfrm>
          <a:off x="1690812" y="5133058"/>
          <a:ext cx="1598613" cy="457200"/>
        </p:xfrm>
        <a:graphic>
          <a:graphicData uri="http://schemas.openxmlformats.org/presentationml/2006/ole">
            <mc:AlternateContent xmlns:mc="http://schemas.openxmlformats.org/markup-compatibility/2006">
              <mc:Choice xmlns:v="urn:schemas-microsoft-com:vml" Requires="v">
                <p:oleObj spid="_x0000_s98448" name="Equation" r:id="rId6" imgW="1054440" imgH="292320" progId="Equation.3">
                  <p:embed/>
                </p:oleObj>
              </mc:Choice>
              <mc:Fallback>
                <p:oleObj name="Equation" r:id="rId6" imgW="1054440" imgH="2923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0812" y="5133058"/>
                        <a:ext cx="1598613"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344" name="Group 6"/>
          <p:cNvGrpSpPr>
            <a:grpSpLocks/>
          </p:cNvGrpSpPr>
          <p:nvPr/>
        </p:nvGrpSpPr>
        <p:grpSpPr bwMode="auto">
          <a:xfrm>
            <a:off x="5437312" y="908720"/>
            <a:ext cx="3419475" cy="5402263"/>
            <a:chOff x="3389" y="754"/>
            <a:chExt cx="2154" cy="3403"/>
          </a:xfrm>
        </p:grpSpPr>
        <p:sp>
          <p:nvSpPr>
            <p:cNvPr id="14345" name="Line 7"/>
            <p:cNvSpPr>
              <a:spLocks noChangeShapeType="1"/>
            </p:cNvSpPr>
            <p:nvPr/>
          </p:nvSpPr>
          <p:spPr bwMode="auto">
            <a:xfrm>
              <a:off x="3674" y="4157"/>
              <a:ext cx="18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6" name="Line 8"/>
            <p:cNvSpPr>
              <a:spLocks noChangeShapeType="1"/>
            </p:cNvSpPr>
            <p:nvPr/>
          </p:nvSpPr>
          <p:spPr bwMode="auto">
            <a:xfrm flipV="1">
              <a:off x="3696" y="3318"/>
              <a:ext cx="0" cy="8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7" name="Line 9"/>
            <p:cNvSpPr>
              <a:spLocks noChangeShapeType="1"/>
            </p:cNvSpPr>
            <p:nvPr/>
          </p:nvSpPr>
          <p:spPr bwMode="auto">
            <a:xfrm flipV="1">
              <a:off x="5511" y="754"/>
              <a:ext cx="0" cy="340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8" name="Text Box 10"/>
            <p:cNvSpPr txBox="1">
              <a:spLocks noChangeArrowheads="1"/>
            </p:cNvSpPr>
            <p:nvPr/>
          </p:nvSpPr>
          <p:spPr bwMode="auto">
            <a:xfrm>
              <a:off x="3389" y="3579"/>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i="1">
                  <a:latin typeface="Times New Roman" pitchFamily="18" charset="0"/>
                </a:rPr>
                <a:t>R</a:t>
              </a:r>
            </a:p>
          </p:txBody>
        </p:sp>
        <p:sp>
          <p:nvSpPr>
            <p:cNvPr id="14349" name="Text Box 11"/>
            <p:cNvSpPr txBox="1">
              <a:spLocks noChangeArrowheads="1"/>
            </p:cNvSpPr>
            <p:nvPr/>
          </p:nvSpPr>
          <p:spPr bwMode="auto">
            <a:xfrm>
              <a:off x="4490" y="3839"/>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latin typeface="Times New Roman" pitchFamily="18" charset="0"/>
                </a:rPr>
                <a:t>L</a:t>
              </a:r>
            </a:p>
          </p:txBody>
        </p:sp>
        <p:sp>
          <p:nvSpPr>
            <p:cNvPr id="14350" name="Text Box 12"/>
            <p:cNvSpPr txBox="1">
              <a:spLocks noChangeArrowheads="1"/>
            </p:cNvSpPr>
            <p:nvPr/>
          </p:nvSpPr>
          <p:spPr bwMode="auto">
            <a:xfrm>
              <a:off x="5193" y="1275"/>
              <a:ext cx="3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i="1">
                  <a:latin typeface="Times New Roman" pitchFamily="18" charset="0"/>
                </a:rPr>
                <a:t>R</a:t>
              </a:r>
              <a:r>
                <a:rPr lang="en-US" b="1" i="1">
                  <a:latin typeface="Times New Roman" pitchFamily="18" charset="0"/>
                </a:rPr>
                <a:t>L</a:t>
              </a:r>
            </a:p>
          </p:txBody>
        </p:sp>
      </p:grpSp>
      <p:graphicFrame>
        <p:nvGraphicFramePr>
          <p:cNvPr id="907280" name="Object 16"/>
          <p:cNvGraphicFramePr>
            <a:graphicFrameLocks noGrp="1" noChangeAspect="1"/>
          </p:cNvGraphicFramePr>
          <p:nvPr>
            <p:ph sz="quarter" idx="3"/>
            <p:extLst>
              <p:ext uri="{D42A27DB-BD31-4B8C-83A1-F6EECF244321}">
                <p14:modId xmlns:p14="http://schemas.microsoft.com/office/powerpoint/2010/main" val="3257245272"/>
              </p:ext>
            </p:extLst>
          </p:nvPr>
        </p:nvGraphicFramePr>
        <p:xfrm>
          <a:off x="1655887" y="5734720"/>
          <a:ext cx="1498600" cy="431800"/>
        </p:xfrm>
        <a:graphic>
          <a:graphicData uri="http://schemas.openxmlformats.org/presentationml/2006/ole">
            <mc:AlternateContent xmlns:mc="http://schemas.openxmlformats.org/markup-compatibility/2006">
              <mc:Choice xmlns:v="urn:schemas-microsoft-com:vml" Requires="v">
                <p:oleObj spid="_x0000_s98449" name="Equation" r:id="rId8" imgW="990720" imgH="279360" progId="Equation.3">
                  <p:embed/>
                </p:oleObj>
              </mc:Choice>
              <mc:Fallback>
                <p:oleObj name="Equation" r:id="rId8" imgW="990720" imgH="2793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5887" y="5734720"/>
                        <a:ext cx="14986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59027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7268">
                                            <p:txEl>
                                              <p:pRg st="0" end="0"/>
                                            </p:txEl>
                                          </p:spTgt>
                                        </p:tgtEl>
                                        <p:attrNameLst>
                                          <p:attrName>style.visibility</p:attrName>
                                        </p:attrNameLst>
                                      </p:cBhvr>
                                      <p:to>
                                        <p:strVal val="visible"/>
                                      </p:to>
                                    </p:set>
                                    <p:animEffect transition="in" filter="dissolve">
                                      <p:cBhvr>
                                        <p:cTn id="7" dur="500"/>
                                        <p:tgtEl>
                                          <p:spTgt spid="9072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7268">
                                            <p:txEl>
                                              <p:pRg st="2" end="2"/>
                                            </p:txEl>
                                          </p:spTgt>
                                        </p:tgtEl>
                                        <p:attrNameLst>
                                          <p:attrName>style.visibility</p:attrName>
                                        </p:attrNameLst>
                                      </p:cBhvr>
                                      <p:to>
                                        <p:strVal val="visible"/>
                                      </p:to>
                                    </p:set>
                                    <p:animEffect transition="in" filter="dissolve">
                                      <p:cBhvr>
                                        <p:cTn id="12" dur="500"/>
                                        <p:tgtEl>
                                          <p:spTgt spid="90726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7268">
                                            <p:txEl>
                                              <p:pRg st="3" end="3"/>
                                            </p:txEl>
                                          </p:spTgt>
                                        </p:tgtEl>
                                        <p:attrNameLst>
                                          <p:attrName>style.visibility</p:attrName>
                                        </p:attrNameLst>
                                      </p:cBhvr>
                                      <p:to>
                                        <p:strVal val="visible"/>
                                      </p:to>
                                    </p:set>
                                    <p:animEffect transition="in" filter="dissolve">
                                      <p:cBhvr>
                                        <p:cTn id="17" dur="500"/>
                                        <p:tgtEl>
                                          <p:spTgt spid="90726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07268">
                                            <p:txEl>
                                              <p:pRg st="4" end="4"/>
                                            </p:txEl>
                                          </p:spTgt>
                                        </p:tgtEl>
                                        <p:attrNameLst>
                                          <p:attrName>style.visibility</p:attrName>
                                        </p:attrNameLst>
                                      </p:cBhvr>
                                      <p:to>
                                        <p:strVal val="visible"/>
                                      </p:to>
                                    </p:set>
                                    <p:animEffect transition="in" filter="dissolve">
                                      <p:cBhvr>
                                        <p:cTn id="22" dur="500"/>
                                        <p:tgtEl>
                                          <p:spTgt spid="90726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07269"/>
                                        </p:tgtEl>
                                        <p:attrNameLst>
                                          <p:attrName>style.visibility</p:attrName>
                                        </p:attrNameLst>
                                      </p:cBhvr>
                                      <p:to>
                                        <p:strVal val="visible"/>
                                      </p:to>
                                    </p:set>
                                    <p:animEffect transition="in" filter="dissolve">
                                      <p:cBhvr>
                                        <p:cTn id="27" dur="500"/>
                                        <p:tgtEl>
                                          <p:spTgt spid="9072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07277"/>
                                        </p:tgtEl>
                                        <p:attrNameLst>
                                          <p:attrName>style.visibility</p:attrName>
                                        </p:attrNameLst>
                                      </p:cBhvr>
                                      <p:to>
                                        <p:strVal val="visible"/>
                                      </p:to>
                                    </p:set>
                                    <p:animEffect transition="in" filter="dissolve">
                                      <p:cBhvr>
                                        <p:cTn id="32" dur="500"/>
                                        <p:tgtEl>
                                          <p:spTgt spid="90727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07280"/>
                                        </p:tgtEl>
                                        <p:attrNameLst>
                                          <p:attrName>style.visibility</p:attrName>
                                        </p:attrNameLst>
                                      </p:cBhvr>
                                      <p:to>
                                        <p:strVal val="visible"/>
                                      </p:to>
                                    </p:set>
                                    <p:animEffect transition="in" filter="dissolve">
                                      <p:cBhvr>
                                        <p:cTn id="37" dur="500"/>
                                        <p:tgtEl>
                                          <p:spTgt spid="907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8"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4" name="Text Box 3"/>
          <p:cNvSpPr txBox="1">
            <a:spLocks noChangeArrowheads="1"/>
          </p:cNvSpPr>
          <p:nvPr/>
        </p:nvSpPr>
        <p:spPr bwMode="auto">
          <a:xfrm>
            <a:off x="0" y="94107"/>
            <a:ext cx="86776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3600" dirty="0">
                <a:latin typeface="Impact" pitchFamily="34" charset="0"/>
                <a:cs typeface="Arial" charset="0"/>
              </a:rPr>
              <a:t>Variable R fixed </a:t>
            </a:r>
            <a:r>
              <a:rPr lang="en-US" sz="3600" dirty="0" smtClean="0">
                <a:latin typeface="Impact" pitchFamily="34" charset="0"/>
                <a:cs typeface="Arial" charset="0"/>
              </a:rPr>
              <a:t>L</a:t>
            </a:r>
            <a:r>
              <a:rPr lang="en-US" sz="3600" dirty="0" smtClean="0">
                <a:cs typeface="Arial" charset="0"/>
              </a:rPr>
              <a:t>…………</a:t>
            </a:r>
            <a:r>
              <a:rPr lang="en-US" sz="3600" dirty="0" smtClean="0">
                <a:latin typeface="Impact" pitchFamily="34" charset="0"/>
                <a:cs typeface="Arial" charset="0"/>
              </a:rPr>
              <a:t>.</a:t>
            </a:r>
            <a:r>
              <a:rPr lang="en-US" sz="3600" dirty="0">
                <a:latin typeface="Impact" pitchFamily="34" charset="0"/>
                <a:cs typeface="Arial" charset="0"/>
              </a:rPr>
              <a:t>Variable L fixed R</a:t>
            </a:r>
          </a:p>
        </p:txBody>
      </p:sp>
      <p:graphicFrame>
        <p:nvGraphicFramePr>
          <p:cNvPr id="908292" name="Object 4"/>
          <p:cNvGraphicFramePr>
            <a:graphicFrameLocks noGrp="1" noChangeAspect="1"/>
          </p:cNvGraphicFramePr>
          <p:nvPr>
            <p:ph sz="half" idx="1"/>
            <p:extLst>
              <p:ext uri="{D42A27DB-BD31-4B8C-83A1-F6EECF244321}">
                <p14:modId xmlns:p14="http://schemas.microsoft.com/office/powerpoint/2010/main" val="3239092889"/>
              </p:ext>
            </p:extLst>
          </p:nvPr>
        </p:nvGraphicFramePr>
        <p:xfrm>
          <a:off x="6084888" y="1737519"/>
          <a:ext cx="1743075" cy="1546225"/>
        </p:xfrm>
        <a:graphic>
          <a:graphicData uri="http://schemas.openxmlformats.org/presentationml/2006/ole">
            <mc:AlternateContent xmlns:mc="http://schemas.openxmlformats.org/markup-compatibility/2006">
              <mc:Choice xmlns:v="urn:schemas-microsoft-com:vml" Requires="v">
                <p:oleObj spid="_x0000_s99424" name="Equation" r:id="rId4" imgW="1067040" imgH="901800" progId="Equation.3">
                  <p:embed/>
                </p:oleObj>
              </mc:Choice>
              <mc:Fallback>
                <p:oleObj name="Equation" r:id="rId4" imgW="1067040" imgH="90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737519"/>
                        <a:ext cx="1743075" cy="154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33"/>
          <p:cNvGrpSpPr>
            <a:grpSpLocks/>
          </p:cNvGrpSpPr>
          <p:nvPr/>
        </p:nvGrpSpPr>
        <p:grpSpPr bwMode="auto">
          <a:xfrm>
            <a:off x="5380038" y="4466432"/>
            <a:ext cx="3368675" cy="1331912"/>
            <a:chOff x="3389" y="3199"/>
            <a:chExt cx="2122" cy="839"/>
          </a:xfrm>
        </p:grpSpPr>
        <p:sp>
          <p:nvSpPr>
            <p:cNvPr id="15387" name="Line 5"/>
            <p:cNvSpPr>
              <a:spLocks noChangeShapeType="1"/>
            </p:cNvSpPr>
            <p:nvPr/>
          </p:nvSpPr>
          <p:spPr bwMode="auto">
            <a:xfrm>
              <a:off x="3674" y="4038"/>
              <a:ext cx="18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8" name="Line 6"/>
            <p:cNvSpPr>
              <a:spLocks noChangeShapeType="1"/>
            </p:cNvSpPr>
            <p:nvPr/>
          </p:nvSpPr>
          <p:spPr bwMode="auto">
            <a:xfrm flipV="1">
              <a:off x="3696" y="3199"/>
              <a:ext cx="0" cy="8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9" name="Text Box 8"/>
            <p:cNvSpPr txBox="1">
              <a:spLocks noChangeArrowheads="1"/>
            </p:cNvSpPr>
            <p:nvPr/>
          </p:nvSpPr>
          <p:spPr bwMode="auto">
            <a:xfrm>
              <a:off x="3389" y="3460"/>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i="1">
                  <a:latin typeface="Times New Roman" pitchFamily="18" charset="0"/>
                </a:rPr>
                <a:t>R</a:t>
              </a:r>
            </a:p>
          </p:txBody>
        </p:sp>
        <p:sp>
          <p:nvSpPr>
            <p:cNvPr id="15390" name="Text Box 9"/>
            <p:cNvSpPr txBox="1">
              <a:spLocks noChangeArrowheads="1"/>
            </p:cNvSpPr>
            <p:nvPr/>
          </p:nvSpPr>
          <p:spPr bwMode="auto">
            <a:xfrm>
              <a:off x="4490" y="3720"/>
              <a:ext cx="2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latin typeface="Times New Roman" pitchFamily="18" charset="0"/>
                </a:rPr>
                <a:t>L</a:t>
              </a:r>
            </a:p>
          </p:txBody>
        </p:sp>
      </p:grpSp>
      <p:grpSp>
        <p:nvGrpSpPr>
          <p:cNvPr id="3" name="Group 32"/>
          <p:cNvGrpSpPr>
            <a:grpSpLocks/>
          </p:cNvGrpSpPr>
          <p:nvPr/>
        </p:nvGrpSpPr>
        <p:grpSpPr bwMode="auto">
          <a:xfrm>
            <a:off x="8208963" y="1124744"/>
            <a:ext cx="573087" cy="4672013"/>
            <a:chOff x="5171" y="1094"/>
            <a:chExt cx="361" cy="2943"/>
          </a:xfrm>
        </p:grpSpPr>
        <p:sp>
          <p:nvSpPr>
            <p:cNvPr id="15385" name="Line 7"/>
            <p:cNvSpPr>
              <a:spLocks noChangeShapeType="1"/>
            </p:cNvSpPr>
            <p:nvPr/>
          </p:nvSpPr>
          <p:spPr bwMode="auto">
            <a:xfrm flipV="1">
              <a:off x="5511" y="1094"/>
              <a:ext cx="0" cy="2943"/>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6" name="Text Box 10"/>
            <p:cNvSpPr txBox="1">
              <a:spLocks noChangeArrowheads="1"/>
            </p:cNvSpPr>
            <p:nvPr/>
          </p:nvSpPr>
          <p:spPr bwMode="auto">
            <a:xfrm>
              <a:off x="5171" y="1156"/>
              <a:ext cx="3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solidFill>
                    <a:srgbClr val="CC0000"/>
                  </a:solidFill>
                  <a:latin typeface="Times New Roman" pitchFamily="18" charset="0"/>
                </a:rPr>
                <a:t>RL</a:t>
              </a:r>
            </a:p>
          </p:txBody>
        </p:sp>
      </p:grpSp>
      <p:graphicFrame>
        <p:nvGraphicFramePr>
          <p:cNvPr id="908306" name="Object 18"/>
          <p:cNvGraphicFramePr>
            <a:graphicFrameLocks noGrp="1" noChangeAspect="1"/>
          </p:cNvGraphicFramePr>
          <p:nvPr>
            <p:ph sz="half" idx="2"/>
            <p:extLst>
              <p:ext uri="{D42A27DB-BD31-4B8C-83A1-F6EECF244321}">
                <p14:modId xmlns:p14="http://schemas.microsoft.com/office/powerpoint/2010/main" val="579597084"/>
              </p:ext>
            </p:extLst>
          </p:nvPr>
        </p:nvGraphicFramePr>
        <p:xfrm>
          <a:off x="1116013" y="1701007"/>
          <a:ext cx="1831975" cy="1609725"/>
        </p:xfrm>
        <a:graphic>
          <a:graphicData uri="http://schemas.openxmlformats.org/presentationml/2006/ole">
            <mc:AlternateContent xmlns:mc="http://schemas.openxmlformats.org/markup-compatibility/2006">
              <mc:Choice xmlns:v="urn:schemas-microsoft-com:vml" Requires="v">
                <p:oleObj spid="_x0000_s99425" name="Equation" r:id="rId6" imgW="1117800" imgH="939960" progId="Equation.3">
                  <p:embed/>
                </p:oleObj>
              </mc:Choice>
              <mc:Fallback>
                <p:oleObj name="Equation" r:id="rId6" imgW="1117800" imgH="939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013" y="1701007"/>
                        <a:ext cx="1831975" cy="160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9"/>
          <p:cNvGrpSpPr>
            <a:grpSpLocks/>
          </p:cNvGrpSpPr>
          <p:nvPr/>
        </p:nvGrpSpPr>
        <p:grpSpPr bwMode="auto">
          <a:xfrm>
            <a:off x="611188" y="4055269"/>
            <a:ext cx="3240087" cy="2208213"/>
            <a:chOff x="385" y="2940"/>
            <a:chExt cx="2041" cy="1391"/>
          </a:xfrm>
        </p:grpSpPr>
        <p:grpSp>
          <p:nvGrpSpPr>
            <p:cNvPr id="15371" name="Group 27"/>
            <p:cNvGrpSpPr>
              <a:grpSpLocks/>
            </p:cNvGrpSpPr>
            <p:nvPr/>
          </p:nvGrpSpPr>
          <p:grpSpPr bwMode="auto">
            <a:xfrm>
              <a:off x="385" y="2940"/>
              <a:ext cx="2041" cy="1121"/>
              <a:chOff x="385" y="2940"/>
              <a:chExt cx="2041" cy="1121"/>
            </a:xfrm>
          </p:grpSpPr>
          <p:grpSp>
            <p:nvGrpSpPr>
              <p:cNvPr id="15373" name="Group 11"/>
              <p:cNvGrpSpPr>
                <a:grpSpLocks/>
              </p:cNvGrpSpPr>
              <p:nvPr/>
            </p:nvGrpSpPr>
            <p:grpSpPr bwMode="auto">
              <a:xfrm>
                <a:off x="476" y="3221"/>
                <a:ext cx="1837" cy="840"/>
                <a:chOff x="703" y="2341"/>
                <a:chExt cx="1837" cy="840"/>
              </a:xfrm>
            </p:grpSpPr>
            <p:sp>
              <p:nvSpPr>
                <p:cNvPr id="15379" name="Line 12"/>
                <p:cNvSpPr>
                  <a:spLocks noChangeShapeType="1"/>
                </p:cNvSpPr>
                <p:nvPr/>
              </p:nvSpPr>
              <p:spPr bwMode="auto">
                <a:xfrm>
                  <a:off x="703" y="3181"/>
                  <a:ext cx="18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0" name="Line 13"/>
                <p:cNvSpPr>
                  <a:spLocks noChangeShapeType="1"/>
                </p:cNvSpPr>
                <p:nvPr/>
              </p:nvSpPr>
              <p:spPr bwMode="auto">
                <a:xfrm flipV="1">
                  <a:off x="725" y="2342"/>
                  <a:ext cx="0" cy="8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1" name="Line 14"/>
                <p:cNvSpPr>
                  <a:spLocks noChangeShapeType="1"/>
                </p:cNvSpPr>
                <p:nvPr/>
              </p:nvSpPr>
              <p:spPr bwMode="auto">
                <a:xfrm flipV="1">
                  <a:off x="1179" y="2341"/>
                  <a:ext cx="0" cy="8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2" name="Line 15"/>
                <p:cNvSpPr>
                  <a:spLocks noChangeShapeType="1"/>
                </p:cNvSpPr>
                <p:nvPr/>
              </p:nvSpPr>
              <p:spPr bwMode="auto">
                <a:xfrm flipV="1">
                  <a:off x="1633" y="2341"/>
                  <a:ext cx="0" cy="8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3" name="Line 16"/>
                <p:cNvSpPr>
                  <a:spLocks noChangeShapeType="1"/>
                </p:cNvSpPr>
                <p:nvPr/>
              </p:nvSpPr>
              <p:spPr bwMode="auto">
                <a:xfrm flipV="1">
                  <a:off x="2086" y="2342"/>
                  <a:ext cx="0" cy="8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17"/>
                <p:cNvSpPr>
                  <a:spLocks noChangeShapeType="1"/>
                </p:cNvSpPr>
                <p:nvPr/>
              </p:nvSpPr>
              <p:spPr bwMode="auto">
                <a:xfrm flipV="1">
                  <a:off x="2540" y="2341"/>
                  <a:ext cx="0" cy="8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374" name="Text Box 19"/>
              <p:cNvSpPr txBox="1">
                <a:spLocks noChangeArrowheads="1"/>
              </p:cNvSpPr>
              <p:nvPr/>
            </p:nvSpPr>
            <p:spPr bwMode="auto">
              <a:xfrm>
                <a:off x="385" y="2940"/>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latin typeface="Times New Roman" pitchFamily="18" charset="0"/>
                  </a:rPr>
                  <a:t>R</a:t>
                </a:r>
              </a:p>
            </p:txBody>
          </p:sp>
          <p:sp>
            <p:nvSpPr>
              <p:cNvPr id="15375" name="Text Box 20"/>
              <p:cNvSpPr txBox="1">
                <a:spLocks noChangeArrowheads="1"/>
              </p:cNvSpPr>
              <p:nvPr/>
            </p:nvSpPr>
            <p:spPr bwMode="auto">
              <a:xfrm>
                <a:off x="839" y="2956"/>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latin typeface="Times New Roman" pitchFamily="18" charset="0"/>
                  </a:rPr>
                  <a:t>R</a:t>
                </a:r>
              </a:p>
            </p:txBody>
          </p:sp>
          <p:sp>
            <p:nvSpPr>
              <p:cNvPr id="15376" name="Text Box 21"/>
              <p:cNvSpPr txBox="1">
                <a:spLocks noChangeArrowheads="1"/>
              </p:cNvSpPr>
              <p:nvPr/>
            </p:nvSpPr>
            <p:spPr bwMode="auto">
              <a:xfrm>
                <a:off x="1247" y="2956"/>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latin typeface="Times New Roman" pitchFamily="18" charset="0"/>
                  </a:rPr>
                  <a:t>R</a:t>
                </a:r>
              </a:p>
            </p:txBody>
          </p:sp>
          <p:sp>
            <p:nvSpPr>
              <p:cNvPr id="15377" name="Text Box 22"/>
              <p:cNvSpPr txBox="1">
                <a:spLocks noChangeArrowheads="1"/>
              </p:cNvSpPr>
              <p:nvPr/>
            </p:nvSpPr>
            <p:spPr bwMode="auto">
              <a:xfrm>
                <a:off x="1723" y="2971"/>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latin typeface="Times New Roman" pitchFamily="18" charset="0"/>
                  </a:rPr>
                  <a:t>R</a:t>
                </a:r>
              </a:p>
            </p:txBody>
          </p:sp>
          <p:sp>
            <p:nvSpPr>
              <p:cNvPr id="15378" name="Text Box 23"/>
              <p:cNvSpPr txBox="1">
                <a:spLocks noChangeArrowheads="1"/>
              </p:cNvSpPr>
              <p:nvPr/>
            </p:nvSpPr>
            <p:spPr bwMode="auto">
              <a:xfrm>
                <a:off x="2182" y="2971"/>
                <a:ext cx="2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latin typeface="Times New Roman" pitchFamily="18" charset="0"/>
                  </a:rPr>
                  <a:t>R</a:t>
                </a:r>
              </a:p>
            </p:txBody>
          </p:sp>
        </p:grpSp>
        <p:sp>
          <p:nvSpPr>
            <p:cNvPr id="15372" name="Text Box 24"/>
            <p:cNvSpPr txBox="1">
              <a:spLocks noChangeArrowheads="1"/>
            </p:cNvSpPr>
            <p:nvPr/>
          </p:nvSpPr>
          <p:spPr bwMode="auto">
            <a:xfrm>
              <a:off x="1270" y="4043"/>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i="1">
                  <a:latin typeface="Times New Roman" pitchFamily="18" charset="0"/>
                </a:rPr>
                <a:t>L</a:t>
              </a:r>
            </a:p>
          </p:txBody>
        </p:sp>
      </p:grpSp>
      <p:grpSp>
        <p:nvGrpSpPr>
          <p:cNvPr id="7" name="Group 31"/>
          <p:cNvGrpSpPr>
            <a:grpSpLocks/>
          </p:cNvGrpSpPr>
          <p:nvPr/>
        </p:nvGrpSpPr>
        <p:grpSpPr bwMode="auto">
          <a:xfrm>
            <a:off x="3816350" y="1124744"/>
            <a:ext cx="422275" cy="4718050"/>
            <a:chOff x="2404" y="1094"/>
            <a:chExt cx="266" cy="2972"/>
          </a:xfrm>
        </p:grpSpPr>
        <p:sp>
          <p:nvSpPr>
            <p:cNvPr id="15369" name="Line 25"/>
            <p:cNvSpPr>
              <a:spLocks noChangeShapeType="1"/>
            </p:cNvSpPr>
            <p:nvPr/>
          </p:nvSpPr>
          <p:spPr bwMode="auto">
            <a:xfrm flipV="1">
              <a:off x="2404" y="1094"/>
              <a:ext cx="0" cy="2972"/>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0" name="Text Box 26"/>
            <p:cNvSpPr txBox="1">
              <a:spLocks noChangeArrowheads="1"/>
            </p:cNvSpPr>
            <p:nvPr/>
          </p:nvSpPr>
          <p:spPr bwMode="auto">
            <a:xfrm>
              <a:off x="2426" y="1140"/>
              <a:ext cx="244" cy="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b="1" i="1">
                  <a:solidFill>
                    <a:srgbClr val="CC0000"/>
                  </a:solidFill>
                  <a:latin typeface="Times New Roman" pitchFamily="18" charset="0"/>
                </a:rPr>
                <a:t>R</a:t>
              </a:r>
            </a:p>
            <a:p>
              <a:r>
                <a:rPr lang="en-US" b="1" i="1">
                  <a:solidFill>
                    <a:srgbClr val="CC0000"/>
                  </a:solidFill>
                  <a:latin typeface="Times New Roman" pitchFamily="18" charset="0"/>
                </a:rPr>
                <a:t>+</a:t>
              </a:r>
            </a:p>
            <a:p>
              <a:r>
                <a:rPr lang="en-US" b="1" i="1">
                  <a:solidFill>
                    <a:srgbClr val="CC0000"/>
                  </a:solidFill>
                  <a:latin typeface="Times New Roman" pitchFamily="18" charset="0"/>
                </a:rPr>
                <a:t>R</a:t>
              </a:r>
            </a:p>
            <a:p>
              <a:r>
                <a:rPr lang="en-US" b="1" i="1">
                  <a:solidFill>
                    <a:srgbClr val="CC0000"/>
                  </a:solidFill>
                  <a:latin typeface="Times New Roman" pitchFamily="18" charset="0"/>
                </a:rPr>
                <a:t>+</a:t>
              </a:r>
            </a:p>
            <a:p>
              <a:r>
                <a:rPr lang="en-US" b="1" i="1">
                  <a:solidFill>
                    <a:srgbClr val="CC0000"/>
                  </a:solidFill>
                  <a:latin typeface="Times New Roman" pitchFamily="18" charset="0"/>
                </a:rPr>
                <a:t>R</a:t>
              </a:r>
            </a:p>
            <a:p>
              <a:r>
                <a:rPr lang="en-US" b="1" i="1">
                  <a:solidFill>
                    <a:srgbClr val="CC0000"/>
                  </a:solidFill>
                  <a:latin typeface="Times New Roman" pitchFamily="18" charset="0"/>
                </a:rPr>
                <a:t>+</a:t>
              </a:r>
            </a:p>
            <a:p>
              <a:r>
                <a:rPr lang="en-US" b="1" i="1">
                  <a:solidFill>
                    <a:srgbClr val="CC0000"/>
                  </a:solidFill>
                  <a:latin typeface="Times New Roman" pitchFamily="18" charset="0"/>
                </a:rPr>
                <a:t>R</a:t>
              </a:r>
            </a:p>
            <a:p>
              <a:r>
                <a:rPr lang="en-US" b="1" i="1">
                  <a:solidFill>
                    <a:srgbClr val="CC0000"/>
                  </a:solidFill>
                  <a:latin typeface="Times New Roman" pitchFamily="18" charset="0"/>
                </a:rPr>
                <a:t>+</a:t>
              </a:r>
            </a:p>
            <a:p>
              <a:r>
                <a:rPr lang="en-US" b="1" i="1">
                  <a:solidFill>
                    <a:srgbClr val="CC0000"/>
                  </a:solidFill>
                  <a:latin typeface="Times New Roman" pitchFamily="18" charset="0"/>
                </a:rPr>
                <a:t>R</a:t>
              </a:r>
            </a:p>
          </p:txBody>
        </p:sp>
      </p:grpSp>
    </p:spTree>
    <p:extLst>
      <p:ext uri="{BB962C8B-B14F-4D97-AF65-F5344CB8AC3E}">
        <p14:creationId xmlns:p14="http://schemas.microsoft.com/office/powerpoint/2010/main" val="3020702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08306"/>
                                        </p:tgtEl>
                                        <p:attrNameLst>
                                          <p:attrName>style.visibility</p:attrName>
                                        </p:attrNameLst>
                                      </p:cBhvr>
                                      <p:to>
                                        <p:strVal val="visible"/>
                                      </p:to>
                                    </p:set>
                                    <p:animEffect transition="in" filter="dissolve">
                                      <p:cBhvr>
                                        <p:cTn id="27" dur="500"/>
                                        <p:tgtEl>
                                          <p:spTgt spid="90830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08292"/>
                                        </p:tgtEl>
                                        <p:attrNameLst>
                                          <p:attrName>style.visibility</p:attrName>
                                        </p:attrNameLst>
                                      </p:cBhvr>
                                      <p:to>
                                        <p:strVal val="visible"/>
                                      </p:to>
                                    </p:set>
                                    <p:animEffect transition="in" filter="dissolve">
                                      <p:cBhvr>
                                        <p:cTn id="32"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0"/>
            <a:ext cx="9144000" cy="814387"/>
          </a:xfrm>
        </p:spPr>
        <p:txBody>
          <a:bodyPr/>
          <a:lstStyle/>
          <a:p>
            <a:pPr eaLnBrk="0" hangingPunct="0"/>
            <a:r>
              <a:rPr lang="en-US" kern="1200" dirty="0">
                <a:solidFill>
                  <a:srgbClr val="FF0000"/>
                </a:solidFill>
                <a:ea typeface="ＭＳ Ｐゴシック" charset="-128"/>
                <a:cs typeface="+mn-cs"/>
              </a:rPr>
              <a:t>Normal Probability Distribution</a:t>
            </a:r>
          </a:p>
        </p:txBody>
      </p:sp>
      <p:sp>
        <p:nvSpPr>
          <p:cNvPr id="89091" name="Rectangle 3"/>
          <p:cNvSpPr>
            <a:spLocks noGrp="1" noChangeArrowheads="1"/>
          </p:cNvSpPr>
          <p:nvPr>
            <p:ph type="body" idx="1"/>
          </p:nvPr>
        </p:nvSpPr>
        <p:spPr>
          <a:xfrm>
            <a:off x="0" y="839786"/>
            <a:ext cx="9144000" cy="4749453"/>
          </a:xfrm>
        </p:spPr>
        <p:txBody>
          <a:bodyPr/>
          <a:lstStyle/>
          <a:p>
            <a:pPr marL="0" indent="0">
              <a:spcBef>
                <a:spcPts val="0"/>
              </a:spcBef>
              <a:spcAft>
                <a:spcPts val="1200"/>
              </a:spcAft>
              <a:buNone/>
            </a:pPr>
            <a:r>
              <a:rPr lang="en-US" dirty="0"/>
              <a:t>The </a:t>
            </a:r>
            <a:r>
              <a:rPr lang="en-US" b="1" dirty="0" smtClean="0"/>
              <a:t>Normal</a:t>
            </a:r>
            <a:r>
              <a:rPr lang="en-US" dirty="0" smtClean="0"/>
              <a:t> </a:t>
            </a:r>
            <a:r>
              <a:rPr lang="en-US" dirty="0"/>
              <a:t>probability distribution is the </a:t>
            </a:r>
            <a:r>
              <a:rPr lang="en-US" b="1" dirty="0"/>
              <a:t>most </a:t>
            </a:r>
            <a:r>
              <a:rPr lang="en-US" b="1" dirty="0" smtClean="0"/>
              <a:t>applied </a:t>
            </a:r>
            <a:r>
              <a:rPr lang="en-US" dirty="0" smtClean="0"/>
              <a:t>distribution </a:t>
            </a:r>
            <a:r>
              <a:rPr lang="en-US" dirty="0"/>
              <a:t>for describing a continuous random variable</a:t>
            </a:r>
            <a:r>
              <a:rPr lang="en-US" dirty="0" smtClean="0"/>
              <a:t>.</a:t>
            </a:r>
          </a:p>
          <a:p>
            <a:pPr marL="0" indent="0">
              <a:spcBef>
                <a:spcPts val="0"/>
              </a:spcBef>
              <a:spcAft>
                <a:spcPts val="1200"/>
              </a:spcAft>
              <a:buClr>
                <a:srgbClr val="66FFFF"/>
              </a:buClr>
              <a:buSzPct val="75000"/>
              <a:buNone/>
            </a:pPr>
            <a:r>
              <a:rPr lang="en-US" dirty="0"/>
              <a:t>It has been </a:t>
            </a:r>
            <a:r>
              <a:rPr lang="en-US" b="1" dirty="0"/>
              <a:t>used in a wide variety of </a:t>
            </a:r>
            <a:r>
              <a:rPr lang="en-US" b="1" dirty="0" smtClean="0"/>
              <a:t>applications </a:t>
            </a:r>
            <a:r>
              <a:rPr lang="en-US" dirty="0" smtClean="0"/>
              <a:t>such as weight of people, test scores, life of a light bulb, number of votes in an election. </a:t>
            </a:r>
          </a:p>
          <a:p>
            <a:pPr marL="0" indent="0">
              <a:spcBef>
                <a:spcPts val="0"/>
              </a:spcBef>
              <a:spcAft>
                <a:spcPts val="1200"/>
              </a:spcAft>
              <a:buClr>
                <a:srgbClr val="66FFFF"/>
              </a:buClr>
              <a:buSzPct val="75000"/>
              <a:buNone/>
            </a:pPr>
            <a:endParaRPr lang="en-US" dirty="0"/>
          </a:p>
          <a:p>
            <a:pPr marL="0" indent="0">
              <a:spcBef>
                <a:spcPts val="0"/>
              </a:spcBef>
              <a:spcAft>
                <a:spcPts val="1200"/>
              </a:spcAft>
              <a:buClr>
                <a:srgbClr val="66FFFF"/>
              </a:buClr>
              <a:buSzPct val="75000"/>
              <a:buNone/>
            </a:pPr>
            <a:endParaRPr lang="en-US" dirty="0"/>
          </a:p>
          <a:p>
            <a:pPr marL="0" indent="0">
              <a:buNone/>
            </a:pPr>
            <a:endParaRPr lang="en-US" dirty="0"/>
          </a:p>
        </p:txBody>
      </p:sp>
      <p:sp>
        <p:nvSpPr>
          <p:cNvPr id="89095" name="Rectangle 7"/>
          <p:cNvSpPr>
            <a:spLocks noChangeArrowheads="1"/>
          </p:cNvSpPr>
          <p:nvPr/>
        </p:nvSpPr>
        <p:spPr bwMode="auto">
          <a:xfrm>
            <a:off x="21261" y="1819790"/>
            <a:ext cx="7772400" cy="973137"/>
          </a:xfrm>
          <a:prstGeom prst="rect">
            <a:avLst/>
          </a:prstGeom>
          <a:noFill/>
          <a:ln w="12700">
            <a:noFill/>
            <a:miter lim="800000"/>
            <a:headEnd/>
            <a:tailEnd/>
          </a:ln>
          <a:effectLst/>
        </p:spPr>
        <p:txBody>
          <a:bodyPr lIns="90488" tIns="44450" rIns="90488" bIns="44450"/>
          <a:lstStyle/>
          <a:p>
            <a:pPr algn="l">
              <a:spcBef>
                <a:spcPct val="20000"/>
              </a:spcBef>
              <a:buClr>
                <a:srgbClr val="66FFFF"/>
              </a:buClr>
              <a:buSzPct val="75000"/>
            </a:pPr>
            <a:endParaRPr lang="en-US" sz="2400" dirty="0">
              <a:effectLst>
                <a:outerShdw blurRad="38100" dist="38100" dir="2700000" algn="tl">
                  <a:srgbClr val="000000"/>
                </a:outerShdw>
              </a:effectLst>
              <a:latin typeface="Book Antiqua" pitchFamily="18" charset="0"/>
            </a:endParaRPr>
          </a:p>
        </p:txBody>
      </p:sp>
      <p:sp>
        <p:nvSpPr>
          <p:cNvPr id="89099" name="Rectangle 11"/>
          <p:cNvSpPr>
            <a:spLocks noChangeArrowheads="1"/>
          </p:cNvSpPr>
          <p:nvPr/>
        </p:nvSpPr>
        <p:spPr bwMode="auto">
          <a:xfrm>
            <a:off x="700088" y="4522788"/>
            <a:ext cx="7772400" cy="1219200"/>
          </a:xfrm>
          <a:prstGeom prst="rect">
            <a:avLst/>
          </a:prstGeom>
          <a:noFill/>
          <a:ln w="12700">
            <a:noFill/>
            <a:miter lim="800000"/>
            <a:headEnd/>
            <a:tailEnd/>
          </a:ln>
          <a:effectLst/>
        </p:spPr>
        <p:txBody>
          <a:bodyPr lIns="90488" tIns="44450" rIns="90488" bIns="44450"/>
          <a:lstStyle/>
          <a:p>
            <a:pPr marL="342900" indent="-342900" algn="l">
              <a:spcBef>
                <a:spcPct val="20000"/>
              </a:spcBef>
              <a:buClr>
                <a:srgbClr val="66FFFF"/>
              </a:buClr>
              <a:buSzPct val="75000"/>
              <a:buFont typeface="Monotype Sorts" pitchFamily="2" charset="2"/>
              <a:buChar char="n"/>
            </a:pPr>
            <a:endParaRPr lang="en-US" sz="2400" dirty="0">
              <a:effectLst>
                <a:outerShdw blurRad="38100" dist="38100" dir="2700000" algn="tl">
                  <a:srgbClr val="000000"/>
                </a:outerShdw>
              </a:effectLst>
              <a:latin typeface="Book Antiqua" pitchFamily="18" charset="0"/>
            </a:endParaRPr>
          </a:p>
        </p:txBody>
      </p:sp>
      <p:sp>
        <p:nvSpPr>
          <p:cNvPr id="10" name="Rectangle 2"/>
          <p:cNvSpPr>
            <a:spLocks noChangeArrowheads="1"/>
          </p:cNvSpPr>
          <p:nvPr/>
        </p:nvSpPr>
        <p:spPr bwMode="auto">
          <a:xfrm>
            <a:off x="1" y="2921514"/>
            <a:ext cx="9143999" cy="144462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t"/>
          <a:lstStyle/>
          <a:p>
            <a:r>
              <a:rPr lang="en-US" sz="2400" dirty="0" smtClean="0">
                <a:latin typeface="Book Antiqua" pitchFamily="18" charset="0"/>
              </a:rPr>
              <a:t>Normal distribution </a:t>
            </a:r>
            <a:r>
              <a:rPr lang="en-US" sz="2400" dirty="0">
                <a:latin typeface="Book Antiqua" pitchFamily="18" charset="0"/>
              </a:rPr>
              <a:t>is symmetric; its </a:t>
            </a:r>
            <a:r>
              <a:rPr lang="en-US" sz="2400" dirty="0" smtClean="0">
                <a:latin typeface="Book Antiqua" pitchFamily="18" charset="0"/>
              </a:rPr>
              <a:t>skewness measure </a:t>
            </a:r>
            <a:r>
              <a:rPr lang="en-US" sz="2400" dirty="0">
                <a:latin typeface="Book Antiqua" pitchFamily="18" charset="0"/>
              </a:rPr>
              <a:t>is </a:t>
            </a:r>
            <a:r>
              <a:rPr lang="en-US" sz="2400" dirty="0" smtClean="0">
                <a:latin typeface="Book Antiqua" pitchFamily="18" charset="0"/>
              </a:rPr>
              <a:t>zero.</a:t>
            </a:r>
          </a:p>
          <a:p>
            <a:r>
              <a:rPr lang="en-US" sz="2400" dirty="0" smtClean="0">
                <a:latin typeface="Book Antiqua" pitchFamily="18" charset="0"/>
              </a:rPr>
              <a:t>The </a:t>
            </a:r>
            <a:r>
              <a:rPr lang="en-US" sz="2400" dirty="0">
                <a:latin typeface="Book Antiqua" pitchFamily="18" charset="0"/>
              </a:rPr>
              <a:t>highest point on the normal curve is at </a:t>
            </a:r>
            <a:r>
              <a:rPr lang="en-US" sz="2400" dirty="0" smtClean="0">
                <a:latin typeface="Book Antiqua" pitchFamily="18" charset="0"/>
              </a:rPr>
              <a:t>the mean</a:t>
            </a:r>
            <a:r>
              <a:rPr lang="en-US" sz="2400" dirty="0">
                <a:latin typeface="Book Antiqua" pitchFamily="18" charset="0"/>
              </a:rPr>
              <a:t>, which is </a:t>
            </a:r>
            <a:endParaRPr lang="en-US" sz="2400" dirty="0" smtClean="0">
              <a:latin typeface="Book Antiqua" pitchFamily="18" charset="0"/>
            </a:endParaRPr>
          </a:p>
          <a:p>
            <a:r>
              <a:rPr lang="en-US" sz="2400" dirty="0" smtClean="0">
                <a:latin typeface="Book Antiqua" pitchFamily="18" charset="0"/>
              </a:rPr>
              <a:t>also </a:t>
            </a:r>
            <a:r>
              <a:rPr lang="en-US" sz="2400" dirty="0">
                <a:latin typeface="Book Antiqua" pitchFamily="18" charset="0"/>
              </a:rPr>
              <a:t>the median and mode</a:t>
            </a:r>
            <a:r>
              <a:rPr lang="en-US" sz="2400" dirty="0" smtClean="0">
                <a:latin typeface="Book Antiqua" pitchFamily="18" charset="0"/>
              </a:rPr>
              <a:t>. </a:t>
            </a:r>
            <a:endParaRPr lang="en-US" sz="2400" dirty="0">
              <a:latin typeface="Book Antiqua" pitchFamily="18" charset="0"/>
            </a:endParaRPr>
          </a:p>
        </p:txBody>
      </p:sp>
      <p:sp>
        <p:nvSpPr>
          <p:cNvPr id="11" name="Line 13"/>
          <p:cNvSpPr>
            <a:spLocks noChangeShapeType="1"/>
          </p:cNvSpPr>
          <p:nvPr/>
        </p:nvSpPr>
        <p:spPr bwMode="auto">
          <a:xfrm>
            <a:off x="2516708" y="5934447"/>
            <a:ext cx="4591050" cy="0"/>
          </a:xfrm>
          <a:prstGeom prst="line">
            <a:avLst/>
          </a:prstGeom>
          <a:noFill/>
          <a:ln w="19050">
            <a:solidFill>
              <a:schemeClr val="tx1"/>
            </a:solidFill>
            <a:round/>
            <a:headEnd/>
            <a:tailEnd/>
          </a:ln>
          <a:effectLst/>
        </p:spPr>
        <p:txBody>
          <a:bodyPr/>
          <a:lstStyle/>
          <a:p>
            <a:endParaRPr lang="en-US" dirty="0"/>
          </a:p>
        </p:txBody>
      </p:sp>
      <p:sp>
        <p:nvSpPr>
          <p:cNvPr id="12" name="Freeform 14"/>
          <p:cNvSpPr>
            <a:spLocks/>
          </p:cNvSpPr>
          <p:nvPr/>
        </p:nvSpPr>
        <p:spPr bwMode="auto">
          <a:xfrm>
            <a:off x="2850083" y="4077072"/>
            <a:ext cx="3937000" cy="1862137"/>
          </a:xfrm>
          <a:custGeom>
            <a:avLst/>
            <a:gdLst/>
            <a:ahLst/>
            <a:cxnLst>
              <a:cxn ang="0">
                <a:pos x="1209" y="12"/>
              </a:cxn>
              <a:cxn ang="0">
                <a:pos x="1132" y="66"/>
              </a:cxn>
              <a:cxn ang="0">
                <a:pos x="1082" y="131"/>
              </a:cxn>
              <a:cxn ang="0">
                <a:pos x="1040" y="197"/>
              </a:cxn>
              <a:cxn ang="0">
                <a:pos x="1003" y="262"/>
              </a:cxn>
              <a:cxn ang="0">
                <a:pos x="975" y="320"/>
              </a:cxn>
              <a:cxn ang="0">
                <a:pos x="941" y="395"/>
              </a:cxn>
              <a:cxn ang="0">
                <a:pos x="910" y="462"/>
              </a:cxn>
              <a:cxn ang="0">
                <a:pos x="881" y="528"/>
              </a:cxn>
              <a:cxn ang="0">
                <a:pos x="856" y="591"/>
              </a:cxn>
              <a:cxn ang="0">
                <a:pos x="826" y="663"/>
              </a:cxn>
              <a:cxn ang="0">
                <a:pos x="796" y="727"/>
              </a:cxn>
              <a:cxn ang="0">
                <a:pos x="765" y="790"/>
              </a:cxn>
              <a:cxn ang="0">
                <a:pos x="717" y="862"/>
              </a:cxn>
              <a:cxn ang="0">
                <a:pos x="653" y="932"/>
              </a:cxn>
              <a:cxn ang="0">
                <a:pos x="592" y="981"/>
              </a:cxn>
              <a:cxn ang="0">
                <a:pos x="506" y="1031"/>
              </a:cxn>
              <a:cxn ang="0">
                <a:pos x="423" y="1063"/>
              </a:cxn>
              <a:cxn ang="0">
                <a:pos x="333" y="1089"/>
              </a:cxn>
              <a:cxn ang="0">
                <a:pos x="258" y="1108"/>
              </a:cxn>
              <a:cxn ang="0">
                <a:pos x="155" y="1129"/>
              </a:cxn>
              <a:cxn ang="0">
                <a:pos x="54" y="1146"/>
              </a:cxn>
              <a:cxn ang="0">
                <a:pos x="2480" y="1170"/>
              </a:cxn>
              <a:cxn ang="0">
                <a:pos x="2395" y="1143"/>
              </a:cxn>
              <a:cxn ang="0">
                <a:pos x="2341" y="1132"/>
              </a:cxn>
              <a:cxn ang="0">
                <a:pos x="2224" y="1104"/>
              </a:cxn>
              <a:cxn ang="0">
                <a:pos x="2118" y="1071"/>
              </a:cxn>
              <a:cxn ang="0">
                <a:pos x="2011" y="1029"/>
              </a:cxn>
              <a:cxn ang="0">
                <a:pos x="1980" y="1013"/>
              </a:cxn>
              <a:cxn ang="0">
                <a:pos x="1914" y="969"/>
              </a:cxn>
              <a:cxn ang="0">
                <a:pos x="1859" y="915"/>
              </a:cxn>
              <a:cxn ang="0">
                <a:pos x="1801" y="845"/>
              </a:cxn>
              <a:cxn ang="0">
                <a:pos x="1765" y="792"/>
              </a:cxn>
              <a:cxn ang="0">
                <a:pos x="1735" y="729"/>
              </a:cxn>
              <a:cxn ang="0">
                <a:pos x="1710" y="674"/>
              </a:cxn>
              <a:cxn ang="0">
                <a:pos x="1686" y="619"/>
              </a:cxn>
              <a:cxn ang="0">
                <a:pos x="1651" y="546"/>
              </a:cxn>
              <a:cxn ang="0">
                <a:pos x="1618" y="476"/>
              </a:cxn>
              <a:cxn ang="0">
                <a:pos x="1580" y="397"/>
              </a:cxn>
              <a:cxn ang="0">
                <a:pos x="1543" y="322"/>
              </a:cxn>
              <a:cxn ang="0">
                <a:pos x="1506" y="251"/>
              </a:cxn>
              <a:cxn ang="0">
                <a:pos x="1479" y="203"/>
              </a:cxn>
              <a:cxn ang="0">
                <a:pos x="1449" y="150"/>
              </a:cxn>
              <a:cxn ang="0">
                <a:pos x="1423" y="114"/>
              </a:cxn>
              <a:cxn ang="0">
                <a:pos x="1407" y="95"/>
              </a:cxn>
              <a:cxn ang="0">
                <a:pos x="1378" y="62"/>
              </a:cxn>
              <a:cxn ang="0">
                <a:pos x="1341" y="30"/>
              </a:cxn>
              <a:cxn ang="0">
                <a:pos x="1286" y="4"/>
              </a:cxn>
            </a:cxnLst>
            <a:rect l="0" t="0" r="r" b="b"/>
            <a:pathLst>
              <a:path w="2480" h="1173">
                <a:moveTo>
                  <a:pt x="1260" y="0"/>
                </a:moveTo>
                <a:lnTo>
                  <a:pt x="1236" y="5"/>
                </a:lnTo>
                <a:lnTo>
                  <a:pt x="1209" y="12"/>
                </a:lnTo>
                <a:lnTo>
                  <a:pt x="1179" y="27"/>
                </a:lnTo>
                <a:lnTo>
                  <a:pt x="1155" y="45"/>
                </a:lnTo>
                <a:lnTo>
                  <a:pt x="1132" y="66"/>
                </a:lnTo>
                <a:lnTo>
                  <a:pt x="1114" y="85"/>
                </a:lnTo>
                <a:lnTo>
                  <a:pt x="1099" y="106"/>
                </a:lnTo>
                <a:lnTo>
                  <a:pt x="1082" y="131"/>
                </a:lnTo>
                <a:lnTo>
                  <a:pt x="1070" y="149"/>
                </a:lnTo>
                <a:lnTo>
                  <a:pt x="1054" y="175"/>
                </a:lnTo>
                <a:lnTo>
                  <a:pt x="1040" y="197"/>
                </a:lnTo>
                <a:lnTo>
                  <a:pt x="1024" y="223"/>
                </a:lnTo>
                <a:lnTo>
                  <a:pt x="1015" y="240"/>
                </a:lnTo>
                <a:lnTo>
                  <a:pt x="1003" y="262"/>
                </a:lnTo>
                <a:lnTo>
                  <a:pt x="994" y="282"/>
                </a:lnTo>
                <a:lnTo>
                  <a:pt x="984" y="300"/>
                </a:lnTo>
                <a:lnTo>
                  <a:pt x="975" y="320"/>
                </a:lnTo>
                <a:lnTo>
                  <a:pt x="964" y="344"/>
                </a:lnTo>
                <a:lnTo>
                  <a:pt x="951" y="373"/>
                </a:lnTo>
                <a:lnTo>
                  <a:pt x="941" y="395"/>
                </a:lnTo>
                <a:lnTo>
                  <a:pt x="933" y="412"/>
                </a:lnTo>
                <a:lnTo>
                  <a:pt x="921" y="437"/>
                </a:lnTo>
                <a:lnTo>
                  <a:pt x="910" y="462"/>
                </a:lnTo>
                <a:lnTo>
                  <a:pt x="902" y="479"/>
                </a:lnTo>
                <a:lnTo>
                  <a:pt x="890" y="506"/>
                </a:lnTo>
                <a:lnTo>
                  <a:pt x="881" y="528"/>
                </a:lnTo>
                <a:lnTo>
                  <a:pt x="873" y="549"/>
                </a:lnTo>
                <a:lnTo>
                  <a:pt x="865" y="570"/>
                </a:lnTo>
                <a:lnTo>
                  <a:pt x="856" y="591"/>
                </a:lnTo>
                <a:lnTo>
                  <a:pt x="848" y="612"/>
                </a:lnTo>
                <a:lnTo>
                  <a:pt x="839" y="633"/>
                </a:lnTo>
                <a:lnTo>
                  <a:pt x="826" y="663"/>
                </a:lnTo>
                <a:lnTo>
                  <a:pt x="814" y="690"/>
                </a:lnTo>
                <a:lnTo>
                  <a:pt x="805" y="708"/>
                </a:lnTo>
                <a:lnTo>
                  <a:pt x="796" y="727"/>
                </a:lnTo>
                <a:lnTo>
                  <a:pt x="787" y="747"/>
                </a:lnTo>
                <a:lnTo>
                  <a:pt x="778" y="765"/>
                </a:lnTo>
                <a:lnTo>
                  <a:pt x="765" y="790"/>
                </a:lnTo>
                <a:lnTo>
                  <a:pt x="751" y="814"/>
                </a:lnTo>
                <a:lnTo>
                  <a:pt x="735" y="838"/>
                </a:lnTo>
                <a:lnTo>
                  <a:pt x="717" y="862"/>
                </a:lnTo>
                <a:lnTo>
                  <a:pt x="699" y="885"/>
                </a:lnTo>
                <a:lnTo>
                  <a:pt x="677" y="907"/>
                </a:lnTo>
                <a:lnTo>
                  <a:pt x="653" y="932"/>
                </a:lnTo>
                <a:lnTo>
                  <a:pt x="636" y="947"/>
                </a:lnTo>
                <a:lnTo>
                  <a:pt x="616" y="963"/>
                </a:lnTo>
                <a:lnTo>
                  <a:pt x="592" y="981"/>
                </a:lnTo>
                <a:lnTo>
                  <a:pt x="572" y="994"/>
                </a:lnTo>
                <a:lnTo>
                  <a:pt x="546" y="1009"/>
                </a:lnTo>
                <a:lnTo>
                  <a:pt x="506" y="1031"/>
                </a:lnTo>
                <a:lnTo>
                  <a:pt x="472" y="1045"/>
                </a:lnTo>
                <a:lnTo>
                  <a:pt x="446" y="1054"/>
                </a:lnTo>
                <a:lnTo>
                  <a:pt x="423" y="1063"/>
                </a:lnTo>
                <a:lnTo>
                  <a:pt x="393" y="1073"/>
                </a:lnTo>
                <a:lnTo>
                  <a:pt x="363" y="1082"/>
                </a:lnTo>
                <a:lnTo>
                  <a:pt x="333" y="1089"/>
                </a:lnTo>
                <a:lnTo>
                  <a:pt x="310" y="1095"/>
                </a:lnTo>
                <a:lnTo>
                  <a:pt x="282" y="1102"/>
                </a:lnTo>
                <a:lnTo>
                  <a:pt x="258" y="1108"/>
                </a:lnTo>
                <a:lnTo>
                  <a:pt x="226" y="1115"/>
                </a:lnTo>
                <a:lnTo>
                  <a:pt x="183" y="1123"/>
                </a:lnTo>
                <a:lnTo>
                  <a:pt x="155" y="1129"/>
                </a:lnTo>
                <a:lnTo>
                  <a:pt x="130" y="1134"/>
                </a:lnTo>
                <a:lnTo>
                  <a:pt x="109" y="1137"/>
                </a:lnTo>
                <a:lnTo>
                  <a:pt x="54" y="1146"/>
                </a:lnTo>
                <a:lnTo>
                  <a:pt x="3" y="1158"/>
                </a:lnTo>
                <a:lnTo>
                  <a:pt x="0" y="1173"/>
                </a:lnTo>
                <a:lnTo>
                  <a:pt x="2480" y="1170"/>
                </a:lnTo>
                <a:lnTo>
                  <a:pt x="2454" y="1161"/>
                </a:lnTo>
                <a:lnTo>
                  <a:pt x="2427" y="1152"/>
                </a:lnTo>
                <a:lnTo>
                  <a:pt x="2395" y="1143"/>
                </a:lnTo>
                <a:lnTo>
                  <a:pt x="2361" y="1138"/>
                </a:lnTo>
                <a:lnTo>
                  <a:pt x="2320" y="1129"/>
                </a:lnTo>
                <a:lnTo>
                  <a:pt x="2341" y="1132"/>
                </a:lnTo>
                <a:lnTo>
                  <a:pt x="2295" y="1123"/>
                </a:lnTo>
                <a:lnTo>
                  <a:pt x="2268" y="1116"/>
                </a:lnTo>
                <a:lnTo>
                  <a:pt x="2224" y="1104"/>
                </a:lnTo>
                <a:lnTo>
                  <a:pt x="2184" y="1092"/>
                </a:lnTo>
                <a:lnTo>
                  <a:pt x="2150" y="1081"/>
                </a:lnTo>
                <a:lnTo>
                  <a:pt x="2118" y="1071"/>
                </a:lnTo>
                <a:lnTo>
                  <a:pt x="2082" y="1059"/>
                </a:lnTo>
                <a:lnTo>
                  <a:pt x="2051" y="1047"/>
                </a:lnTo>
                <a:lnTo>
                  <a:pt x="2011" y="1029"/>
                </a:lnTo>
                <a:lnTo>
                  <a:pt x="1994" y="1020"/>
                </a:lnTo>
                <a:lnTo>
                  <a:pt x="1993" y="1020"/>
                </a:lnTo>
                <a:lnTo>
                  <a:pt x="1980" y="1013"/>
                </a:lnTo>
                <a:lnTo>
                  <a:pt x="1956" y="1001"/>
                </a:lnTo>
                <a:lnTo>
                  <a:pt x="1936" y="986"/>
                </a:lnTo>
                <a:lnTo>
                  <a:pt x="1914" y="969"/>
                </a:lnTo>
                <a:lnTo>
                  <a:pt x="1898" y="955"/>
                </a:lnTo>
                <a:lnTo>
                  <a:pt x="1880" y="938"/>
                </a:lnTo>
                <a:lnTo>
                  <a:pt x="1859" y="915"/>
                </a:lnTo>
                <a:lnTo>
                  <a:pt x="1838" y="891"/>
                </a:lnTo>
                <a:lnTo>
                  <a:pt x="1820" y="868"/>
                </a:lnTo>
                <a:lnTo>
                  <a:pt x="1801" y="845"/>
                </a:lnTo>
                <a:lnTo>
                  <a:pt x="1788" y="825"/>
                </a:lnTo>
                <a:lnTo>
                  <a:pt x="1776" y="809"/>
                </a:lnTo>
                <a:lnTo>
                  <a:pt x="1765" y="792"/>
                </a:lnTo>
                <a:lnTo>
                  <a:pt x="1754" y="772"/>
                </a:lnTo>
                <a:lnTo>
                  <a:pt x="1744" y="751"/>
                </a:lnTo>
                <a:lnTo>
                  <a:pt x="1735" y="729"/>
                </a:lnTo>
                <a:lnTo>
                  <a:pt x="1725" y="707"/>
                </a:lnTo>
                <a:lnTo>
                  <a:pt x="1718" y="692"/>
                </a:lnTo>
                <a:lnTo>
                  <a:pt x="1710" y="674"/>
                </a:lnTo>
                <a:lnTo>
                  <a:pt x="1703" y="657"/>
                </a:lnTo>
                <a:lnTo>
                  <a:pt x="1695" y="641"/>
                </a:lnTo>
                <a:lnTo>
                  <a:pt x="1686" y="619"/>
                </a:lnTo>
                <a:lnTo>
                  <a:pt x="1676" y="598"/>
                </a:lnTo>
                <a:lnTo>
                  <a:pt x="1663" y="568"/>
                </a:lnTo>
                <a:lnTo>
                  <a:pt x="1651" y="546"/>
                </a:lnTo>
                <a:lnTo>
                  <a:pt x="1639" y="522"/>
                </a:lnTo>
                <a:lnTo>
                  <a:pt x="1627" y="497"/>
                </a:lnTo>
                <a:lnTo>
                  <a:pt x="1618" y="476"/>
                </a:lnTo>
                <a:lnTo>
                  <a:pt x="1607" y="452"/>
                </a:lnTo>
                <a:lnTo>
                  <a:pt x="1597" y="430"/>
                </a:lnTo>
                <a:lnTo>
                  <a:pt x="1580" y="397"/>
                </a:lnTo>
                <a:lnTo>
                  <a:pt x="1566" y="366"/>
                </a:lnTo>
                <a:lnTo>
                  <a:pt x="1553" y="340"/>
                </a:lnTo>
                <a:lnTo>
                  <a:pt x="1543" y="322"/>
                </a:lnTo>
                <a:lnTo>
                  <a:pt x="1531" y="298"/>
                </a:lnTo>
                <a:lnTo>
                  <a:pt x="1517" y="271"/>
                </a:lnTo>
                <a:lnTo>
                  <a:pt x="1506" y="251"/>
                </a:lnTo>
                <a:lnTo>
                  <a:pt x="1497" y="236"/>
                </a:lnTo>
                <a:lnTo>
                  <a:pt x="1490" y="223"/>
                </a:lnTo>
                <a:lnTo>
                  <a:pt x="1479" y="203"/>
                </a:lnTo>
                <a:lnTo>
                  <a:pt x="1468" y="183"/>
                </a:lnTo>
                <a:lnTo>
                  <a:pt x="1459" y="167"/>
                </a:lnTo>
                <a:lnTo>
                  <a:pt x="1449" y="150"/>
                </a:lnTo>
                <a:lnTo>
                  <a:pt x="1438" y="135"/>
                </a:lnTo>
                <a:lnTo>
                  <a:pt x="1429" y="125"/>
                </a:lnTo>
                <a:lnTo>
                  <a:pt x="1423" y="114"/>
                </a:lnTo>
                <a:lnTo>
                  <a:pt x="1417" y="107"/>
                </a:lnTo>
                <a:lnTo>
                  <a:pt x="1411" y="99"/>
                </a:lnTo>
                <a:lnTo>
                  <a:pt x="1407" y="95"/>
                </a:lnTo>
                <a:lnTo>
                  <a:pt x="1399" y="86"/>
                </a:lnTo>
                <a:lnTo>
                  <a:pt x="1389" y="74"/>
                </a:lnTo>
                <a:lnTo>
                  <a:pt x="1378" y="62"/>
                </a:lnTo>
                <a:lnTo>
                  <a:pt x="1366" y="50"/>
                </a:lnTo>
                <a:lnTo>
                  <a:pt x="1354" y="39"/>
                </a:lnTo>
                <a:lnTo>
                  <a:pt x="1341" y="30"/>
                </a:lnTo>
                <a:lnTo>
                  <a:pt x="1327" y="19"/>
                </a:lnTo>
                <a:lnTo>
                  <a:pt x="1306" y="11"/>
                </a:lnTo>
                <a:lnTo>
                  <a:pt x="1286" y="4"/>
                </a:lnTo>
                <a:lnTo>
                  <a:pt x="1261" y="0"/>
                </a:lnTo>
              </a:path>
            </a:pathLst>
          </a:custGeom>
          <a:gradFill flip="none" rotWithShape="1">
            <a:gsLst>
              <a:gs pos="0">
                <a:srgbClr val="527B0F">
                  <a:shade val="30000"/>
                  <a:satMod val="115000"/>
                </a:srgbClr>
              </a:gs>
              <a:gs pos="50000">
                <a:srgbClr val="527B0F">
                  <a:shade val="67500"/>
                  <a:satMod val="115000"/>
                </a:srgbClr>
              </a:gs>
              <a:gs pos="100000">
                <a:srgbClr val="527B0F">
                  <a:shade val="100000"/>
                  <a:satMod val="115000"/>
                </a:srgbClr>
              </a:gs>
            </a:gsLst>
            <a:lin ang="16200000" scaled="1"/>
            <a:tileRect/>
          </a:gradFill>
          <a:ln w="12700" cap="rnd" cmpd="sng">
            <a:solidFill>
              <a:schemeClr val="tx1"/>
            </a:solidFill>
            <a:prstDash val="solid"/>
            <a:round/>
            <a:headEnd type="none" w="med" len="med"/>
            <a:tailEnd type="none" w="med" len="med"/>
          </a:ln>
          <a:effectLst/>
        </p:spPr>
        <p:txBody>
          <a:bodyPr/>
          <a:lstStyle/>
          <a:p>
            <a:endParaRPr lang="en-US" dirty="0"/>
          </a:p>
        </p:txBody>
      </p:sp>
      <p:sp>
        <p:nvSpPr>
          <p:cNvPr id="13" name="Line 16"/>
          <p:cNvSpPr>
            <a:spLocks noChangeShapeType="1"/>
          </p:cNvSpPr>
          <p:nvPr/>
        </p:nvSpPr>
        <p:spPr bwMode="auto">
          <a:xfrm>
            <a:off x="4855016" y="5828084"/>
            <a:ext cx="0" cy="231775"/>
          </a:xfrm>
          <a:prstGeom prst="line">
            <a:avLst/>
          </a:prstGeom>
          <a:noFill/>
          <a:ln w="12700">
            <a:solidFill>
              <a:schemeClr val="tx1"/>
            </a:solidFill>
            <a:round/>
            <a:headEnd/>
            <a:tailEnd/>
          </a:ln>
          <a:effectLst/>
        </p:spPr>
        <p:txBody>
          <a:bodyPr/>
          <a:lstStyle/>
          <a:p>
            <a:endParaRPr lang="en-US" dirty="0"/>
          </a:p>
        </p:txBody>
      </p:sp>
      <p:sp>
        <p:nvSpPr>
          <p:cNvPr id="14" name="Text Box 17"/>
          <p:cNvSpPr txBox="1">
            <a:spLocks noChangeArrowheads="1"/>
          </p:cNvSpPr>
          <p:nvPr/>
        </p:nvSpPr>
        <p:spPr bwMode="auto">
          <a:xfrm>
            <a:off x="5407546" y="4205659"/>
            <a:ext cx="2836862" cy="427038"/>
          </a:xfrm>
          <a:prstGeom prst="rect">
            <a:avLst/>
          </a:prstGeom>
          <a:noFill/>
          <a:ln w="12700">
            <a:noFill/>
            <a:miter lim="800000"/>
            <a:headEnd/>
            <a:tailEnd/>
          </a:ln>
          <a:effectLst/>
        </p:spPr>
        <p:txBody>
          <a:bodyPr wrap="none">
            <a:spAutoFit/>
          </a:bodyPr>
          <a:lstStyle/>
          <a:p>
            <a:r>
              <a:rPr lang="en-US" dirty="0">
                <a:effectLst>
                  <a:outerShdw blurRad="38100" dist="38100" dir="2700000" algn="tl">
                    <a:srgbClr val="000000"/>
                  </a:outerShdw>
                </a:effectLst>
                <a:latin typeface="Book Antiqua" pitchFamily="18" charset="0"/>
              </a:rPr>
              <a:t>Standard Deviation </a:t>
            </a:r>
            <a:r>
              <a:rPr lang="en-US" i="1" dirty="0">
                <a:effectLst>
                  <a:outerShdw blurRad="38100" dist="38100" dir="2700000" algn="tl">
                    <a:srgbClr val="000000"/>
                  </a:outerShdw>
                </a:effectLst>
                <a:latin typeface="Symbol" pitchFamily="18" charset="2"/>
              </a:rPr>
              <a:t>s</a:t>
            </a:r>
          </a:p>
        </p:txBody>
      </p:sp>
      <p:sp>
        <p:nvSpPr>
          <p:cNvPr id="15" name="Text Box 18"/>
          <p:cNvSpPr txBox="1">
            <a:spLocks noChangeArrowheads="1"/>
          </p:cNvSpPr>
          <p:nvPr/>
        </p:nvSpPr>
        <p:spPr bwMode="auto">
          <a:xfrm>
            <a:off x="4337571" y="6075734"/>
            <a:ext cx="1112837" cy="427038"/>
          </a:xfrm>
          <a:prstGeom prst="rect">
            <a:avLst/>
          </a:prstGeom>
          <a:noFill/>
          <a:ln w="12700">
            <a:noFill/>
            <a:miter lim="800000"/>
            <a:headEnd/>
            <a:tailEnd/>
          </a:ln>
          <a:effectLst/>
        </p:spPr>
        <p:txBody>
          <a:bodyPr wrap="none">
            <a:spAutoFit/>
          </a:bodyPr>
          <a:lstStyle/>
          <a:p>
            <a:r>
              <a:rPr lang="en-US" dirty="0">
                <a:effectLst>
                  <a:outerShdw blurRad="38100" dist="38100" dir="2700000" algn="tl">
                    <a:srgbClr val="000000"/>
                  </a:outerShdw>
                </a:effectLst>
                <a:latin typeface="Book Antiqua" pitchFamily="18" charset="0"/>
              </a:rPr>
              <a:t>Mean </a:t>
            </a:r>
            <a:r>
              <a:rPr lang="en-US" i="1" dirty="0">
                <a:effectLst>
                  <a:outerShdw blurRad="38100" dist="38100" dir="2700000" algn="tl">
                    <a:srgbClr val="000000"/>
                  </a:outerShdw>
                </a:effectLst>
                <a:latin typeface="Symbol" pitchFamily="18" charset="2"/>
              </a:rPr>
              <a:t>m</a:t>
            </a:r>
          </a:p>
        </p:txBody>
      </p:sp>
      <p:sp>
        <p:nvSpPr>
          <p:cNvPr id="16" name="Text Box 19"/>
          <p:cNvSpPr txBox="1">
            <a:spLocks noChangeArrowheads="1"/>
          </p:cNvSpPr>
          <p:nvPr/>
        </p:nvSpPr>
        <p:spPr bwMode="auto">
          <a:xfrm>
            <a:off x="7110933" y="5712197"/>
            <a:ext cx="336550" cy="457200"/>
          </a:xfrm>
          <a:prstGeom prst="rect">
            <a:avLst/>
          </a:prstGeom>
          <a:noFill/>
          <a:ln w="12700">
            <a:noFill/>
            <a:miter lim="800000"/>
            <a:headEnd/>
            <a:tailEnd/>
          </a:ln>
          <a:effectLst/>
        </p:spPr>
        <p:txBody>
          <a:bodyPr wrap="none">
            <a:spAutoFit/>
          </a:bodyPr>
          <a:lstStyle/>
          <a:p>
            <a:r>
              <a:rPr lang="en-US" sz="2400" i="1" dirty="0">
                <a:effectLst>
                  <a:outerShdw blurRad="38100" dist="38100" dir="2700000" algn="tl">
                    <a:srgbClr val="000000"/>
                  </a:outerShdw>
                </a:effectLst>
                <a:latin typeface="Book Antiqua" pitchFamily="18" charset="0"/>
              </a:rPr>
              <a:t>x</a:t>
            </a:r>
          </a:p>
        </p:txBody>
      </p:sp>
      <p:sp>
        <p:nvSpPr>
          <p:cNvPr id="17" name="Line 8"/>
          <p:cNvSpPr>
            <a:spLocks noChangeShapeType="1"/>
          </p:cNvSpPr>
          <p:nvPr/>
        </p:nvSpPr>
        <p:spPr bwMode="auto">
          <a:xfrm>
            <a:off x="4855016" y="4077072"/>
            <a:ext cx="0" cy="1943100"/>
          </a:xfrm>
          <a:prstGeom prst="line">
            <a:avLst/>
          </a:prstGeom>
          <a:noFill/>
          <a:ln w="28575">
            <a:solidFill>
              <a:schemeClr val="tx1"/>
            </a:solidFill>
            <a:prstDash val="dash"/>
            <a:round/>
            <a:headEnd/>
            <a:tailEnd/>
          </a:ln>
          <a:effectLst/>
        </p:spPr>
        <p:txBody>
          <a:bodyPr/>
          <a:lstStyle/>
          <a:p>
            <a:endParaRPr lang="en-US" dirty="0"/>
          </a:p>
        </p:txBody>
      </p:sp>
    </p:spTree>
    <p:extLst>
      <p:ext uri="{BB962C8B-B14F-4D97-AF65-F5344CB8AC3E}">
        <p14:creationId xmlns:p14="http://schemas.microsoft.com/office/powerpoint/2010/main" val="3456414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2/3*#ppt_w"/>
                                          </p:val>
                                        </p:tav>
                                        <p:tav tm="100000">
                                          <p:val>
                                            <p:strVal val="#ppt_w"/>
                                          </p:val>
                                        </p:tav>
                                      </p:tavLst>
                                    </p:anim>
                                    <p:anim calcmode="lin" valueType="num">
                                      <p:cBhvr>
                                        <p:cTn id="8" dur="500" fill="hold"/>
                                        <p:tgtEl>
                                          <p:spTgt spid="10"/>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2" presetClass="entr" presetSubtype="8" fill="hold" grpId="0" nodeType="after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slide(fromLeft)">
                                      <p:cBhvr>
                                        <p:cTn id="12" dur="500"/>
                                        <p:tgtEl>
                                          <p:spTgt spid="11"/>
                                        </p:tgtEl>
                                      </p:cBhvr>
                                    </p:animEffec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499"/>
                                          </p:stCondLst>
                                        </p:cTn>
                                        <p:tgtEl>
                                          <p:spTgt spid="16"/>
                                        </p:tgtEl>
                                        <p:attrNameLst>
                                          <p:attrName>style.visibility</p:attrName>
                                        </p:attrNameLst>
                                      </p:cBhvr>
                                      <p:to>
                                        <p:strVal val="visible"/>
                                      </p:to>
                                    </p:set>
                                  </p:childTnLst>
                                </p:cTn>
                              </p:par>
                            </p:childTnLst>
                          </p:cTn>
                        </p:par>
                        <p:par>
                          <p:cTn id="16" fill="hold">
                            <p:stCondLst>
                              <p:cond delay="2500"/>
                            </p:stCondLst>
                            <p:childTnLst>
                              <p:par>
                                <p:cTn id="17" presetID="1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lide(fromBottom)">
                                      <p:cBhvr>
                                        <p:cTn id="19" dur="500"/>
                                        <p:tgtEl>
                                          <p:spTgt spid="13"/>
                                        </p:tgtEl>
                                      </p:cBhvr>
                                    </p:animEffect>
                                  </p:childTnLst>
                                </p:cTn>
                              </p:par>
                            </p:childTnLst>
                          </p:cTn>
                        </p:par>
                        <p:par>
                          <p:cTn id="20" fill="hold">
                            <p:stCondLst>
                              <p:cond delay="3000"/>
                            </p:stCondLst>
                            <p:childTnLst>
                              <p:par>
                                <p:cTn id="21" presetID="12" presetClass="entr" presetSubtype="8" fill="hold" grpId="0" nodeType="afterEffect">
                                  <p:stCondLst>
                                    <p:cond delay="1000"/>
                                  </p:stCondLst>
                                  <p:childTnLst>
                                    <p:set>
                                      <p:cBhvr>
                                        <p:cTn id="22" dur="1" fill="hold">
                                          <p:stCondLst>
                                            <p:cond delay="0"/>
                                          </p:stCondLst>
                                        </p:cTn>
                                        <p:tgtEl>
                                          <p:spTgt spid="15"/>
                                        </p:tgtEl>
                                        <p:attrNameLst>
                                          <p:attrName>style.visibility</p:attrName>
                                        </p:attrNameLst>
                                      </p:cBhvr>
                                      <p:to>
                                        <p:strVal val="visible"/>
                                      </p:to>
                                    </p:set>
                                    <p:animEffect transition="in" filter="slide(fromLeft)">
                                      <p:cBhvr>
                                        <p:cTn id="23" dur="500"/>
                                        <p:tgtEl>
                                          <p:spTgt spid="15"/>
                                        </p:tgtEl>
                                      </p:cBhvr>
                                    </p:animEffect>
                                  </p:childTnLst>
                                </p:cTn>
                              </p:par>
                            </p:childTnLst>
                          </p:cTn>
                        </p:par>
                        <p:par>
                          <p:cTn id="24" fill="hold">
                            <p:stCondLst>
                              <p:cond delay="4500"/>
                            </p:stCondLst>
                            <p:childTnLst>
                              <p:par>
                                <p:cTn id="25" presetID="12" presetClass="entr" presetSubtype="4"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animEffect transition="in" filter="slide(fromBottom)">
                                      <p:cBhvr>
                                        <p:cTn id="27" dur="500"/>
                                        <p:tgtEl>
                                          <p:spTgt spid="12"/>
                                        </p:tgtEl>
                                      </p:cBhvr>
                                    </p:animEffect>
                                  </p:childTnLst>
                                </p:cTn>
                              </p:par>
                            </p:childTnLst>
                          </p:cTn>
                        </p:par>
                        <p:par>
                          <p:cTn id="28" fill="hold">
                            <p:stCondLst>
                              <p:cond delay="6000"/>
                            </p:stCondLst>
                            <p:childTnLst>
                              <p:par>
                                <p:cTn id="29" presetID="12" presetClass="entr" presetSubtype="8" fill="hold" grpId="0" nodeType="after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slide(fromLeft)">
                                      <p:cBhvr>
                                        <p:cTn id="31" dur="500"/>
                                        <p:tgtEl>
                                          <p:spTgt spid="14"/>
                                        </p:tgtEl>
                                      </p:cBhvr>
                                    </p:animEffect>
                                  </p:childTnLst>
                                </p:cTn>
                              </p:par>
                            </p:childTnLst>
                          </p:cTn>
                        </p:par>
                        <p:par>
                          <p:cTn id="32" fill="hold">
                            <p:stCondLst>
                              <p:cond delay="7500"/>
                            </p:stCondLst>
                            <p:childTnLst>
                              <p:par>
                                <p:cTn id="33" presetID="12" presetClass="entr" presetSubtype="4" fill="hold" grpId="0" nodeType="afterEffect">
                                  <p:stCondLst>
                                    <p:cond delay="2000"/>
                                  </p:stCondLst>
                                  <p:childTnLst>
                                    <p:set>
                                      <p:cBhvr>
                                        <p:cTn id="34" dur="1" fill="hold">
                                          <p:stCondLst>
                                            <p:cond delay="0"/>
                                          </p:stCondLst>
                                        </p:cTn>
                                        <p:tgtEl>
                                          <p:spTgt spid="17"/>
                                        </p:tgtEl>
                                        <p:attrNameLst>
                                          <p:attrName>style.visibility</p:attrName>
                                        </p:attrNameLst>
                                      </p:cBhvr>
                                      <p:to>
                                        <p:strVal val="visible"/>
                                      </p:to>
                                    </p:set>
                                    <p:animEffect transition="in" filter="slide(fromBottom)">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utoUpdateAnimBg="0"/>
      <p:bldP spid="15" grpId="0" autoUpdateAnimBg="0"/>
      <p:bldP spid="16" grpId="0" autoUpdateAnimBg="0"/>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89138"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0" y="1016000"/>
            <a:ext cx="9072561" cy="5155257"/>
          </a:xfrm>
          <a:prstGeom prst="rect">
            <a:avLst/>
          </a:prstGeom>
          <a:noFill/>
          <a:ln w="12700">
            <a:noFill/>
            <a:miter lim="800000"/>
            <a:headEnd/>
            <a:tailEnd/>
          </a:ln>
        </p:spPr>
        <p:txBody>
          <a:bodyPr wrap="square">
            <a:spAutoFit/>
          </a:bodyPr>
          <a:lstStyle/>
          <a:p>
            <a:pPr>
              <a:spcAft>
                <a:spcPts val="1800"/>
              </a:spcAft>
            </a:pPr>
            <a:r>
              <a:rPr lang="en-US" sz="2800" dirty="0" smtClean="0">
                <a:latin typeface="Book Antiqua" pitchFamily="18" charset="0"/>
                <a:sym typeface="Symbol"/>
              </a:rPr>
              <a:t>LDT = 320 </a:t>
            </a:r>
          </a:p>
          <a:p>
            <a:pPr lvl="0">
              <a:spcAft>
                <a:spcPts val="1800"/>
              </a:spcAft>
            </a:pPr>
            <a:r>
              <a:rPr lang="en-US" sz="2800" dirty="0">
                <a:solidFill>
                  <a:srgbClr val="000000"/>
                </a:solidFill>
                <a:latin typeface="Book Antiqua" pitchFamily="18" charset="0"/>
                <a:sym typeface="Symbol"/>
              </a:rPr>
              <a:t></a:t>
            </a:r>
            <a:r>
              <a:rPr lang="en-US" sz="2800" baseline="-25000" dirty="0" smtClean="0">
                <a:solidFill>
                  <a:srgbClr val="000000"/>
                </a:solidFill>
                <a:latin typeface="Book Antiqua" pitchFamily="18" charset="0"/>
                <a:sym typeface="Symbol"/>
              </a:rPr>
              <a:t>LTD  </a:t>
            </a:r>
            <a:r>
              <a:rPr lang="en-US" sz="2800" dirty="0">
                <a:solidFill>
                  <a:srgbClr val="000000"/>
                </a:solidFill>
                <a:latin typeface="Book Antiqua" pitchFamily="18" charset="0"/>
                <a:sym typeface="Symbol"/>
              </a:rPr>
              <a:t>= </a:t>
            </a:r>
            <a:r>
              <a:rPr lang="en-US" sz="2800" dirty="0" smtClean="0">
                <a:solidFill>
                  <a:srgbClr val="000000"/>
                </a:solidFill>
                <a:latin typeface="Book Antiqua" pitchFamily="18" charset="0"/>
                <a:sym typeface="Symbol"/>
              </a:rPr>
              <a:t>80</a:t>
            </a:r>
            <a:endParaRPr lang="en-US" sz="2800" dirty="0">
              <a:solidFill>
                <a:srgbClr val="000000"/>
              </a:solidFill>
              <a:latin typeface="Book Antiqua" pitchFamily="18" charset="0"/>
              <a:sym typeface="Symbol"/>
            </a:endParaRPr>
          </a:p>
          <a:p>
            <a:pPr lvl="0">
              <a:spcAft>
                <a:spcPts val="1800"/>
              </a:spcAft>
            </a:pPr>
            <a:r>
              <a:rPr lang="en-US" sz="2800" dirty="0" smtClean="0">
                <a:solidFill>
                  <a:srgbClr val="000000"/>
                </a:solidFill>
                <a:latin typeface="Book Antiqua" pitchFamily="18" charset="0"/>
                <a:sym typeface="Symbol"/>
              </a:rPr>
              <a:t>SL = 90%</a:t>
            </a:r>
          </a:p>
          <a:p>
            <a:pPr lvl="0">
              <a:spcAft>
                <a:spcPts val="1800"/>
              </a:spcAft>
            </a:pPr>
            <a:r>
              <a:rPr lang="en-US" sz="2800" dirty="0" smtClean="0">
                <a:solidFill>
                  <a:srgbClr val="000000"/>
                </a:solidFill>
                <a:latin typeface="Book Antiqua" pitchFamily="18" charset="0"/>
                <a:sym typeface="Symbol"/>
              </a:rPr>
              <a:t>z =1.28</a:t>
            </a:r>
            <a:endParaRPr lang="en-US" sz="2800" dirty="0">
              <a:solidFill>
                <a:srgbClr val="000000"/>
              </a:solidFill>
              <a:latin typeface="Book Antiqua" pitchFamily="18" charset="0"/>
              <a:sym typeface="Symbol"/>
            </a:endParaRPr>
          </a:p>
          <a:p>
            <a:pPr>
              <a:spcAft>
                <a:spcPts val="1800"/>
              </a:spcAft>
            </a:pPr>
            <a:r>
              <a:rPr lang="en-US" sz="2800" dirty="0">
                <a:latin typeface="Book Antiqua" pitchFamily="18" charset="0"/>
              </a:rPr>
              <a:t>ROP = LTD +</a:t>
            </a:r>
            <a:r>
              <a:rPr lang="en-US" sz="2800" dirty="0" err="1">
                <a:latin typeface="Book Antiqua" pitchFamily="18" charset="0"/>
              </a:rPr>
              <a:t>z</a:t>
            </a:r>
            <a:r>
              <a:rPr lang="en-US" sz="2800" dirty="0" err="1">
                <a:latin typeface="Book Antiqua" pitchFamily="18" charset="0"/>
                <a:sym typeface="Symbol"/>
              </a:rPr>
              <a:t></a:t>
            </a:r>
            <a:r>
              <a:rPr lang="en-US" sz="2800" baseline="-25000" dirty="0" err="1">
                <a:latin typeface="Book Antiqua" pitchFamily="18" charset="0"/>
                <a:sym typeface="Symbol"/>
              </a:rPr>
              <a:t>LTD</a:t>
            </a:r>
            <a:endParaRPr lang="en-US" sz="2800" dirty="0">
              <a:latin typeface="Book Antiqua" pitchFamily="18" charset="0"/>
            </a:endParaRPr>
          </a:p>
          <a:p>
            <a:pPr lvl="0">
              <a:spcAft>
                <a:spcPts val="1800"/>
              </a:spcAft>
            </a:pPr>
            <a:r>
              <a:rPr lang="en-US" sz="2800" dirty="0" smtClean="0">
                <a:solidFill>
                  <a:srgbClr val="000000"/>
                </a:solidFill>
                <a:latin typeface="Book Antiqua" pitchFamily="18" charset="0"/>
                <a:sym typeface="Symbol"/>
              </a:rPr>
              <a:t>ROP = 320 +1.28(80)</a:t>
            </a:r>
            <a:endParaRPr lang="en-US" sz="2800" dirty="0">
              <a:solidFill>
                <a:srgbClr val="000000"/>
              </a:solidFill>
              <a:latin typeface="Book Antiqua" pitchFamily="18" charset="0"/>
              <a:sym typeface="Symbol"/>
            </a:endParaRPr>
          </a:p>
          <a:p>
            <a:pPr lvl="0">
              <a:spcAft>
                <a:spcPts val="1800"/>
              </a:spcAft>
            </a:pPr>
            <a:r>
              <a:rPr lang="en-US" sz="2800" dirty="0" smtClean="0">
                <a:solidFill>
                  <a:srgbClr val="000000"/>
                </a:solidFill>
                <a:latin typeface="Book Antiqua" pitchFamily="18" charset="0"/>
                <a:sym typeface="Symbol"/>
              </a:rPr>
              <a:t>ROP = 320 + </a:t>
            </a:r>
            <a:r>
              <a:rPr lang="en-US" sz="2800" dirty="0" smtClean="0">
                <a:solidFill>
                  <a:srgbClr val="C00000"/>
                </a:solidFill>
                <a:latin typeface="Book Antiqua" pitchFamily="18" charset="0"/>
                <a:sym typeface="Symbol"/>
              </a:rPr>
              <a:t>102.</a:t>
            </a:r>
            <a:r>
              <a:rPr lang="en-US" altLang="zh-CN" sz="2800" dirty="0" smtClean="0">
                <a:solidFill>
                  <a:srgbClr val="C00000"/>
                </a:solidFill>
                <a:latin typeface="Book Antiqua" pitchFamily="18" charset="0"/>
                <a:sym typeface="Symbol"/>
              </a:rPr>
              <a:t>4</a:t>
            </a:r>
            <a:endParaRPr lang="en-US" sz="2800" dirty="0" smtClean="0">
              <a:solidFill>
                <a:srgbClr val="C00000"/>
              </a:solidFill>
              <a:latin typeface="Book Antiqua" pitchFamily="18" charset="0"/>
              <a:sym typeface="Symbol"/>
            </a:endParaRPr>
          </a:p>
          <a:p>
            <a:pPr lvl="0">
              <a:spcAft>
                <a:spcPts val="1800"/>
              </a:spcAft>
            </a:pPr>
            <a:r>
              <a:rPr lang="en-US" sz="2800" dirty="0" smtClean="0">
                <a:solidFill>
                  <a:srgbClr val="000000"/>
                </a:solidFill>
                <a:latin typeface="Book Antiqua" pitchFamily="18" charset="0"/>
                <a:sym typeface="Symbol"/>
              </a:rPr>
              <a:t>Isafety = </a:t>
            </a:r>
            <a:r>
              <a:rPr lang="en-US" sz="2800" dirty="0" smtClean="0">
                <a:solidFill>
                  <a:srgbClr val="C00000"/>
                </a:solidFill>
                <a:latin typeface="Book Antiqua" pitchFamily="18" charset="0"/>
                <a:sym typeface="Symbol"/>
              </a:rPr>
              <a:t>102.</a:t>
            </a:r>
            <a:r>
              <a:rPr lang="en-US" altLang="zh-CN" sz="2800" dirty="0" smtClean="0">
                <a:solidFill>
                  <a:srgbClr val="C00000"/>
                </a:solidFill>
                <a:latin typeface="Book Antiqua" pitchFamily="18" charset="0"/>
                <a:sym typeface="Symbol"/>
              </a:rPr>
              <a:t>4</a:t>
            </a:r>
            <a:endParaRPr lang="en-US" sz="2800" dirty="0">
              <a:solidFill>
                <a:srgbClr val="C00000"/>
              </a:solidFill>
              <a:latin typeface="Book Antiqua" pitchFamily="18" charset="0"/>
            </a:endParaRPr>
          </a:p>
        </p:txBody>
      </p:sp>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l-GR" sz="3200" dirty="0">
                <a:solidFill>
                  <a:srgbClr val="000000"/>
                </a:solidFill>
                <a:latin typeface="Impact" pitchFamily="34" charset="0"/>
              </a:rPr>
              <a:t>μ</a:t>
            </a:r>
            <a:r>
              <a:rPr lang="en-US" sz="3200" dirty="0">
                <a:solidFill>
                  <a:srgbClr val="000000"/>
                </a:solidFill>
                <a:latin typeface="Impact" pitchFamily="34" charset="0"/>
              </a:rPr>
              <a:t> and </a:t>
            </a:r>
            <a:r>
              <a:rPr lang="el-GR" sz="3200" dirty="0">
                <a:solidFill>
                  <a:srgbClr val="000000"/>
                </a:solidFill>
                <a:latin typeface="Impact" pitchFamily="34" charset="0"/>
              </a:rPr>
              <a:t>σ</a:t>
            </a:r>
            <a:r>
              <a:rPr lang="en-US" sz="3200" dirty="0">
                <a:solidFill>
                  <a:srgbClr val="000000"/>
                </a:solidFill>
                <a:latin typeface="Impact" pitchFamily="34" charset="0"/>
              </a:rPr>
              <a:t> of </a:t>
            </a:r>
            <a:r>
              <a:rPr lang="en-US" sz="3200" dirty="0" smtClean="0">
                <a:solidFill>
                  <a:srgbClr val="000000"/>
                </a:solidFill>
                <a:latin typeface="Impact" pitchFamily="34" charset="0"/>
              </a:rPr>
              <a:t>L and Fixed R</a:t>
            </a:r>
            <a:endParaRPr lang="en-US" sz="3200" dirty="0">
              <a:solidFill>
                <a:srgbClr val="000000"/>
              </a:solidFill>
              <a:latin typeface="Impact" pitchFamily="34" charset="0"/>
            </a:endParaRPr>
          </a:p>
        </p:txBody>
      </p:sp>
    </p:spTree>
    <p:extLst>
      <p:ext uri="{BB962C8B-B14F-4D97-AF65-F5344CB8AC3E}">
        <p14:creationId xmlns:p14="http://schemas.microsoft.com/office/powerpoint/2010/main" val="3752177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1" end="1"/>
                                            </p:txEl>
                                          </p:spTgt>
                                        </p:tgtEl>
                                        <p:attrNameLst>
                                          <p:attrName>style.visibility</p:attrName>
                                        </p:attrNameLst>
                                      </p:cBhvr>
                                      <p:to>
                                        <p:strVal val="visible"/>
                                      </p:to>
                                    </p:set>
                                    <p:animEffect transition="in" filter="dissolve">
                                      <p:cBhvr>
                                        <p:cTn id="12" dur="500"/>
                                        <p:tgtEl>
                                          <p:spTgt spid="6389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2" end="2"/>
                                            </p:txEl>
                                          </p:spTgt>
                                        </p:tgtEl>
                                        <p:attrNameLst>
                                          <p:attrName>style.visibility</p:attrName>
                                        </p:attrNameLst>
                                      </p:cBhvr>
                                      <p:to>
                                        <p:strVal val="visible"/>
                                      </p:to>
                                    </p:set>
                                    <p:animEffect transition="in" filter="dissolve">
                                      <p:cBhvr>
                                        <p:cTn id="17" dur="500"/>
                                        <p:tgtEl>
                                          <p:spTgt spid="6389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3" end="3"/>
                                            </p:txEl>
                                          </p:spTgt>
                                        </p:tgtEl>
                                        <p:attrNameLst>
                                          <p:attrName>style.visibility</p:attrName>
                                        </p:attrNameLst>
                                      </p:cBhvr>
                                      <p:to>
                                        <p:strVal val="visible"/>
                                      </p:to>
                                    </p:set>
                                    <p:animEffect transition="in" filter="dissolve">
                                      <p:cBhvr>
                                        <p:cTn id="22" dur="500"/>
                                        <p:tgtEl>
                                          <p:spTgt spid="6389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4" end="4"/>
                                            </p:txEl>
                                          </p:spTgt>
                                        </p:tgtEl>
                                        <p:attrNameLst>
                                          <p:attrName>style.visibility</p:attrName>
                                        </p:attrNameLst>
                                      </p:cBhvr>
                                      <p:to>
                                        <p:strVal val="visible"/>
                                      </p:to>
                                    </p:set>
                                    <p:animEffect transition="in" filter="dissolve">
                                      <p:cBhvr>
                                        <p:cTn id="27" dur="500"/>
                                        <p:tgtEl>
                                          <p:spTgt spid="6389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5" end="5"/>
                                            </p:txEl>
                                          </p:spTgt>
                                        </p:tgtEl>
                                        <p:attrNameLst>
                                          <p:attrName>style.visibility</p:attrName>
                                        </p:attrNameLst>
                                      </p:cBhvr>
                                      <p:to>
                                        <p:strVal val="visible"/>
                                      </p:to>
                                    </p:set>
                                    <p:animEffect transition="in" filter="dissolve">
                                      <p:cBhvr>
                                        <p:cTn id="32" dur="500"/>
                                        <p:tgtEl>
                                          <p:spTgt spid="6389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6" end="6"/>
                                            </p:txEl>
                                          </p:spTgt>
                                        </p:tgtEl>
                                        <p:attrNameLst>
                                          <p:attrName>style.visibility</p:attrName>
                                        </p:attrNameLst>
                                      </p:cBhvr>
                                      <p:to>
                                        <p:strVal val="visible"/>
                                      </p:to>
                                    </p:set>
                                    <p:animEffect transition="in" filter="dissolve">
                                      <p:cBhvr>
                                        <p:cTn id="37" dur="500"/>
                                        <p:tgtEl>
                                          <p:spTgt spid="63898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7" end="7"/>
                                            </p:txEl>
                                          </p:spTgt>
                                        </p:tgtEl>
                                        <p:attrNameLst>
                                          <p:attrName>style.visibility</p:attrName>
                                        </p:attrNameLst>
                                      </p:cBhvr>
                                      <p:to>
                                        <p:strVal val="visible"/>
                                      </p:to>
                                    </p:set>
                                    <p:animEffect transition="in" filter="dissolve">
                                      <p:cBhvr>
                                        <p:cTn id="42" dur="500"/>
                                        <p:tgtEl>
                                          <p:spTgt spid="6389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90210"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0" y="865569"/>
            <a:ext cx="9072561" cy="2246769"/>
          </a:xfrm>
          <a:prstGeom prst="rect">
            <a:avLst/>
          </a:prstGeom>
          <a:noFill/>
          <a:ln w="12700">
            <a:noFill/>
            <a:miter lim="800000"/>
            <a:headEnd/>
            <a:tailEnd/>
          </a:ln>
        </p:spPr>
        <p:txBody>
          <a:bodyPr wrap="square">
            <a:spAutoFit/>
          </a:bodyPr>
          <a:lstStyle/>
          <a:p>
            <a:pPr marL="571500" indent="-571500">
              <a:buAutoNum type="romanUcPeriod"/>
            </a:pPr>
            <a:r>
              <a:rPr lang="en-US" sz="2800" dirty="0">
                <a:latin typeface="Book Antiqua" pitchFamily="18" charset="0"/>
              </a:rPr>
              <a:t>A</a:t>
            </a:r>
            <a:r>
              <a:rPr lang="en-US" sz="2800" dirty="0" smtClean="0">
                <a:latin typeface="Book Antiqua" pitchFamily="18" charset="0"/>
              </a:rPr>
              <a:t>verage </a:t>
            </a:r>
            <a:r>
              <a:rPr lang="en-US" sz="2800" dirty="0">
                <a:latin typeface="Book Antiqua" pitchFamily="18" charset="0"/>
              </a:rPr>
              <a:t>demand per day is </a:t>
            </a:r>
            <a:r>
              <a:rPr lang="en-US" sz="2800" dirty="0" smtClean="0">
                <a:latin typeface="Book Antiqua" pitchFamily="18" charset="0"/>
              </a:rPr>
              <a:t>10 </a:t>
            </a:r>
            <a:r>
              <a:rPr lang="en-US" sz="2800" dirty="0">
                <a:latin typeface="Book Antiqua" pitchFamily="18" charset="0"/>
              </a:rPr>
              <a:t>units and standard deviation of demand </a:t>
            </a:r>
            <a:r>
              <a:rPr lang="en-US" sz="2800" dirty="0" smtClean="0">
                <a:latin typeface="Book Antiqua" pitchFamily="18" charset="0"/>
              </a:rPr>
              <a:t>per day is </a:t>
            </a:r>
            <a:r>
              <a:rPr lang="en-US" sz="2800" dirty="0">
                <a:latin typeface="Book Antiqua" pitchFamily="18" charset="0"/>
              </a:rPr>
              <a:t>3 </a:t>
            </a:r>
            <a:r>
              <a:rPr lang="en-US" sz="2800" dirty="0" smtClean="0">
                <a:latin typeface="Book Antiqua" pitchFamily="18" charset="0"/>
              </a:rPr>
              <a:t>units. The </a:t>
            </a:r>
            <a:r>
              <a:rPr lang="en-US" sz="2800" dirty="0">
                <a:latin typeface="Book Antiqua" pitchFamily="18" charset="0"/>
              </a:rPr>
              <a:t>lead time is </a:t>
            </a:r>
            <a:r>
              <a:rPr lang="en-US" sz="2800" dirty="0" smtClean="0">
                <a:latin typeface="Book Antiqua" pitchFamily="18" charset="0"/>
              </a:rPr>
              <a:t>5 days</a:t>
            </a:r>
          </a:p>
          <a:p>
            <a:pPr marL="571500" indent="-571500">
              <a:buAutoNum type="romanUcPeriod"/>
            </a:pPr>
            <a:r>
              <a:rPr lang="en-US" sz="2800" dirty="0">
                <a:latin typeface="Book Antiqua" pitchFamily="18" charset="0"/>
              </a:rPr>
              <a:t>D</a:t>
            </a:r>
            <a:r>
              <a:rPr lang="en-US" sz="2800" dirty="0" smtClean="0">
                <a:latin typeface="Book Antiqua" pitchFamily="18" charset="0"/>
              </a:rPr>
              <a:t>emand </a:t>
            </a:r>
            <a:r>
              <a:rPr lang="en-US" sz="2800" dirty="0">
                <a:latin typeface="Book Antiqua" pitchFamily="18" charset="0"/>
              </a:rPr>
              <a:t>per day is </a:t>
            </a:r>
            <a:r>
              <a:rPr lang="en-US" sz="2800" dirty="0" smtClean="0">
                <a:latin typeface="Book Antiqua" pitchFamily="18" charset="0"/>
              </a:rPr>
              <a:t>10 units. The average lead </a:t>
            </a:r>
            <a:r>
              <a:rPr lang="en-US" sz="2800" dirty="0">
                <a:latin typeface="Book Antiqua" pitchFamily="18" charset="0"/>
              </a:rPr>
              <a:t>time is </a:t>
            </a:r>
            <a:r>
              <a:rPr lang="en-US" sz="2800" dirty="0" smtClean="0">
                <a:latin typeface="Book Antiqua" pitchFamily="18" charset="0"/>
              </a:rPr>
              <a:t>3 days </a:t>
            </a:r>
            <a:r>
              <a:rPr lang="en-US" sz="2800" dirty="0">
                <a:latin typeface="Book Antiqua" pitchFamily="18" charset="0"/>
              </a:rPr>
              <a:t>and standard deviation of lead time is </a:t>
            </a:r>
            <a:r>
              <a:rPr lang="en-US" sz="2800" dirty="0" smtClean="0">
                <a:latin typeface="Book Antiqua" pitchFamily="18" charset="0"/>
              </a:rPr>
              <a:t>1 days.  </a:t>
            </a:r>
            <a:endParaRPr lang="en-US" sz="2800" dirty="0">
              <a:latin typeface="Book Antiqua" pitchFamily="18" charset="0"/>
            </a:endParaRPr>
          </a:p>
        </p:txBody>
      </p:sp>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n-US" sz="3200" dirty="0" smtClean="0">
                <a:solidFill>
                  <a:srgbClr val="000000"/>
                </a:solidFill>
                <a:latin typeface="Impact" pitchFamily="34" charset="0"/>
              </a:rPr>
              <a:t>Comparing the two problems</a:t>
            </a:r>
            <a:endParaRPr lang="en-US" sz="3200" dirty="0">
              <a:solidFill>
                <a:srgbClr val="000000"/>
              </a:solidFill>
              <a:latin typeface="Impact"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887928581"/>
              </p:ext>
            </p:extLst>
          </p:nvPr>
        </p:nvGraphicFramePr>
        <p:xfrm>
          <a:off x="92486" y="3429000"/>
          <a:ext cx="8980075" cy="3000375"/>
        </p:xfrm>
        <a:graphic>
          <a:graphicData uri="http://schemas.openxmlformats.org/presentationml/2006/ole">
            <mc:AlternateContent xmlns:mc="http://schemas.openxmlformats.org/markup-compatibility/2006">
              <mc:Choice xmlns:v="urn:schemas-microsoft-com:vml" Requires="v">
                <p:oleObj spid="_x0000_s90211" name="Worksheet" r:id="rId7" imgW="9153455" imgH="3057480" progId="Excel.Sheet.12">
                  <p:embed/>
                </p:oleObj>
              </mc:Choice>
              <mc:Fallback>
                <p:oleObj name="Worksheet" r:id="rId7" imgW="9153455" imgH="3057480" progId="Excel.Sheet.12">
                  <p:embed/>
                  <p:pic>
                    <p:nvPicPr>
                      <p:cNvPr id="0" name=""/>
                      <p:cNvPicPr/>
                      <p:nvPr/>
                    </p:nvPicPr>
                    <p:blipFill>
                      <a:blip r:embed="rId8"/>
                      <a:stretch>
                        <a:fillRect/>
                      </a:stretch>
                    </p:blipFill>
                    <p:spPr>
                      <a:xfrm>
                        <a:off x="92486" y="3429000"/>
                        <a:ext cx="8980075" cy="3000375"/>
                      </a:xfrm>
                      <a:prstGeom prst="rect">
                        <a:avLst/>
                      </a:prstGeom>
                    </p:spPr>
                  </p:pic>
                </p:oleObj>
              </mc:Fallback>
            </mc:AlternateContent>
          </a:graphicData>
        </a:graphic>
      </p:graphicFrame>
    </p:spTree>
    <p:extLst>
      <p:ext uri="{BB962C8B-B14F-4D97-AF65-F5344CB8AC3E}">
        <p14:creationId xmlns:p14="http://schemas.microsoft.com/office/powerpoint/2010/main" val="139610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1" end="1"/>
                                            </p:txEl>
                                          </p:spTgt>
                                        </p:tgtEl>
                                        <p:attrNameLst>
                                          <p:attrName>style.visibility</p:attrName>
                                        </p:attrNameLst>
                                      </p:cBhvr>
                                      <p:to>
                                        <p:strVal val="visible"/>
                                      </p:to>
                                    </p:set>
                                    <p:animEffect transition="in" filter="dissolve">
                                      <p:cBhvr>
                                        <p:cTn id="12" dur="500"/>
                                        <p:tgtEl>
                                          <p:spTgt spid="6389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95282"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0" y="838200"/>
            <a:ext cx="9072561" cy="5586145"/>
          </a:xfrm>
          <a:prstGeom prst="rect">
            <a:avLst/>
          </a:prstGeom>
          <a:noFill/>
          <a:ln w="12700">
            <a:noFill/>
            <a:miter lim="800000"/>
            <a:headEnd/>
            <a:tailEnd/>
          </a:ln>
        </p:spPr>
        <p:txBody>
          <a:bodyPr wrap="square">
            <a:spAutoFit/>
          </a:bodyPr>
          <a:lstStyle/>
          <a:p>
            <a:pPr>
              <a:spcAft>
                <a:spcPts val="600"/>
              </a:spcAft>
            </a:pPr>
            <a:r>
              <a:rPr lang="en-US" sz="2400" dirty="0">
                <a:latin typeface="Book Antiqua" pitchFamily="18" charset="0"/>
              </a:rPr>
              <a:t>W</a:t>
            </a:r>
            <a:r>
              <a:rPr lang="en-US" sz="2400" dirty="0" smtClean="0">
                <a:latin typeface="Book Antiqua" pitchFamily="18" charset="0"/>
              </a:rPr>
              <a:t>ithin </a:t>
            </a:r>
            <a:r>
              <a:rPr lang="en-US" sz="2400" dirty="0">
                <a:latin typeface="Book Antiqua" pitchFamily="18" charset="0"/>
              </a:rPr>
              <a:t>100 time intervals, </a:t>
            </a:r>
            <a:r>
              <a:rPr lang="en-US" sz="2400" dirty="0" err="1">
                <a:latin typeface="Book Antiqua" pitchFamily="18" charset="0"/>
              </a:rPr>
              <a:t>stockouts</a:t>
            </a:r>
            <a:r>
              <a:rPr lang="en-US" sz="2400" dirty="0">
                <a:latin typeface="Book Antiqua" pitchFamily="18" charset="0"/>
              </a:rPr>
              <a:t> occur in 20. </a:t>
            </a:r>
            <a:endParaRPr lang="en-US" sz="2400" dirty="0" smtClean="0">
              <a:latin typeface="Book Antiqua" pitchFamily="18" charset="0"/>
            </a:endParaRPr>
          </a:p>
          <a:p>
            <a:pPr>
              <a:spcAft>
                <a:spcPts val="600"/>
              </a:spcAft>
            </a:pPr>
            <a:r>
              <a:rPr lang="en-US" sz="2400" dirty="0" smtClean="0">
                <a:latin typeface="Book Antiqua" pitchFamily="18" charset="0"/>
              </a:rPr>
              <a:t>Service </a:t>
            </a:r>
            <a:r>
              <a:rPr lang="en-US" sz="2400" dirty="0">
                <a:latin typeface="Book Antiqua" pitchFamily="18" charset="0"/>
              </a:rPr>
              <a:t>L</a:t>
            </a:r>
            <a:r>
              <a:rPr lang="en-US" sz="2400" dirty="0" smtClean="0">
                <a:latin typeface="Book Antiqua" pitchFamily="18" charset="0"/>
              </a:rPr>
              <a:t>evel  = 80/100 </a:t>
            </a:r>
            <a:r>
              <a:rPr lang="en-US" sz="2400" dirty="0">
                <a:latin typeface="Book Antiqua" pitchFamily="18" charset="0"/>
              </a:rPr>
              <a:t>= </a:t>
            </a:r>
            <a:r>
              <a:rPr lang="en-US" sz="2400" dirty="0" smtClean="0">
                <a:latin typeface="Book Antiqua" pitchFamily="18" charset="0"/>
              </a:rPr>
              <a:t>80%.</a:t>
            </a:r>
          </a:p>
          <a:p>
            <a:pPr>
              <a:spcAft>
                <a:spcPts val="600"/>
              </a:spcAft>
            </a:pPr>
            <a:r>
              <a:rPr lang="en-US" sz="2400" dirty="0">
                <a:latin typeface="Book Antiqua" pitchFamily="18" charset="0"/>
              </a:rPr>
              <a:t>P</a:t>
            </a:r>
            <a:r>
              <a:rPr lang="en-US" sz="2400" dirty="0" smtClean="0">
                <a:latin typeface="Book Antiqua" pitchFamily="18" charset="0"/>
              </a:rPr>
              <a:t>robability </a:t>
            </a:r>
            <a:r>
              <a:rPr lang="en-US" sz="2400" dirty="0">
                <a:latin typeface="Book Antiqua" pitchFamily="18" charset="0"/>
              </a:rPr>
              <a:t>of stock-out = 20%.</a:t>
            </a:r>
          </a:p>
          <a:p>
            <a:pPr>
              <a:spcAft>
                <a:spcPts val="600"/>
              </a:spcAft>
            </a:pPr>
            <a:r>
              <a:rPr lang="en-US" sz="2400" dirty="0" smtClean="0">
                <a:solidFill>
                  <a:srgbClr val="C00000"/>
                </a:solidFill>
                <a:latin typeface="Book Antiqua" pitchFamily="18" charset="0"/>
              </a:rPr>
              <a:t>Risk = </a:t>
            </a:r>
            <a:r>
              <a:rPr lang="en-US" sz="2400" dirty="0">
                <a:solidFill>
                  <a:srgbClr val="C00000"/>
                </a:solidFill>
                <a:latin typeface="Book Antiqua" pitchFamily="18" charset="0"/>
              </a:rPr>
              <a:t># of </a:t>
            </a:r>
            <a:r>
              <a:rPr lang="en-US" sz="2400" dirty="0" err="1">
                <a:solidFill>
                  <a:srgbClr val="C00000"/>
                </a:solidFill>
                <a:latin typeface="Book Antiqua" pitchFamily="18" charset="0"/>
              </a:rPr>
              <a:t>stockout</a:t>
            </a:r>
            <a:r>
              <a:rPr lang="en-US" sz="2400" dirty="0">
                <a:solidFill>
                  <a:srgbClr val="C00000"/>
                </a:solidFill>
                <a:latin typeface="Book Antiqua" pitchFamily="18" charset="0"/>
              </a:rPr>
              <a:t> intervals/ Total # of  intervals </a:t>
            </a:r>
          </a:p>
          <a:p>
            <a:pPr>
              <a:spcAft>
                <a:spcPts val="600"/>
              </a:spcAft>
            </a:pPr>
            <a:r>
              <a:rPr lang="en-US" sz="2400" dirty="0" smtClean="0">
                <a:solidFill>
                  <a:srgbClr val="C00000"/>
                </a:solidFill>
                <a:latin typeface="Book Antiqua" pitchFamily="18" charset="0"/>
              </a:rPr>
              <a:t>Service </a:t>
            </a:r>
            <a:r>
              <a:rPr lang="en-US" sz="2400" dirty="0">
                <a:solidFill>
                  <a:srgbClr val="C00000"/>
                </a:solidFill>
                <a:latin typeface="Book Antiqua" pitchFamily="18" charset="0"/>
              </a:rPr>
              <a:t>Level  = </a:t>
            </a:r>
            <a:r>
              <a:rPr lang="en-US" sz="2400" dirty="0" smtClean="0">
                <a:solidFill>
                  <a:srgbClr val="C00000"/>
                </a:solidFill>
                <a:latin typeface="Book Antiqua" pitchFamily="18" charset="0"/>
              </a:rPr>
              <a:t>1- (# of </a:t>
            </a:r>
            <a:r>
              <a:rPr lang="en-US" sz="2400" dirty="0" err="1" smtClean="0">
                <a:solidFill>
                  <a:srgbClr val="C00000"/>
                </a:solidFill>
                <a:latin typeface="Book Antiqua" pitchFamily="18" charset="0"/>
              </a:rPr>
              <a:t>stockout</a:t>
            </a:r>
            <a:r>
              <a:rPr lang="en-US" sz="2400" dirty="0" smtClean="0">
                <a:solidFill>
                  <a:srgbClr val="C00000"/>
                </a:solidFill>
                <a:latin typeface="Book Antiqua" pitchFamily="18" charset="0"/>
              </a:rPr>
              <a:t> intervals/ Total # </a:t>
            </a:r>
            <a:r>
              <a:rPr lang="en-US" sz="2400">
                <a:solidFill>
                  <a:srgbClr val="C00000"/>
                </a:solidFill>
                <a:latin typeface="Book Antiqua" pitchFamily="18" charset="0"/>
              </a:rPr>
              <a:t>of </a:t>
            </a:r>
            <a:r>
              <a:rPr lang="en-US" sz="2400" smtClean="0">
                <a:solidFill>
                  <a:srgbClr val="C00000"/>
                </a:solidFill>
                <a:latin typeface="Book Antiqua" pitchFamily="18" charset="0"/>
              </a:rPr>
              <a:t> intervals) </a:t>
            </a:r>
            <a:endParaRPr lang="en-US" sz="2400" dirty="0" smtClean="0">
              <a:solidFill>
                <a:srgbClr val="C00000"/>
              </a:solidFill>
              <a:latin typeface="Book Antiqua" pitchFamily="18" charset="0"/>
            </a:endParaRPr>
          </a:p>
          <a:p>
            <a:pPr>
              <a:spcAft>
                <a:spcPts val="600"/>
              </a:spcAft>
            </a:pPr>
            <a:r>
              <a:rPr lang="en-US" sz="2400" dirty="0" smtClean="0">
                <a:latin typeface="Book Antiqua" pitchFamily="18" charset="0"/>
              </a:rPr>
              <a:t>Suppose </a:t>
            </a:r>
            <a:r>
              <a:rPr lang="en-US" sz="2400" dirty="0">
                <a:latin typeface="Book Antiqua" pitchFamily="18" charset="0"/>
              </a:rPr>
              <a:t>that in each time interval in which a </a:t>
            </a:r>
            <a:r>
              <a:rPr lang="en-US" sz="2400" dirty="0" err="1">
                <a:latin typeface="Book Antiqua" pitchFamily="18" charset="0"/>
              </a:rPr>
              <a:t>stockout</a:t>
            </a:r>
            <a:r>
              <a:rPr lang="en-US" sz="2400" dirty="0">
                <a:latin typeface="Book Antiqua" pitchFamily="18" charset="0"/>
              </a:rPr>
              <a:t> occurred, </a:t>
            </a:r>
            <a:r>
              <a:rPr lang="en-US" sz="2400" dirty="0" smtClean="0">
                <a:latin typeface="Book Antiqua" pitchFamily="18" charset="0"/>
              </a:rPr>
              <a:t>the </a:t>
            </a:r>
            <a:r>
              <a:rPr lang="en-US" sz="2400" dirty="0">
                <a:latin typeface="Book Antiqua" pitchFamily="18" charset="0"/>
              </a:rPr>
              <a:t>number of units by which we were short. </a:t>
            </a:r>
            <a:endParaRPr lang="en-US" sz="2400" dirty="0" smtClean="0">
              <a:latin typeface="Book Antiqua" pitchFamily="18" charset="0"/>
            </a:endParaRPr>
          </a:p>
          <a:p>
            <a:pPr>
              <a:spcAft>
                <a:spcPts val="600"/>
              </a:spcAft>
            </a:pPr>
            <a:r>
              <a:rPr lang="en-US" sz="2400" dirty="0" smtClean="0">
                <a:latin typeface="Book Antiqua" pitchFamily="18" charset="0"/>
              </a:rPr>
              <a:t>Suppose </a:t>
            </a:r>
            <a:r>
              <a:rPr lang="en-US" sz="2400" dirty="0">
                <a:latin typeface="Book Antiqua" pitchFamily="18" charset="0"/>
              </a:rPr>
              <a:t>that cumulative demand during the 100 time intervals was 15,000 units and the total number of units short in the 20 intervals with </a:t>
            </a:r>
            <a:r>
              <a:rPr lang="en-US" sz="2400" dirty="0" err="1">
                <a:latin typeface="Book Antiqua" pitchFamily="18" charset="0"/>
              </a:rPr>
              <a:t>stockouts</a:t>
            </a:r>
            <a:r>
              <a:rPr lang="en-US" sz="2400" dirty="0">
                <a:latin typeface="Book Antiqua" pitchFamily="18" charset="0"/>
              </a:rPr>
              <a:t> was 1,500 units. </a:t>
            </a:r>
            <a:endParaRPr lang="en-US" sz="2400" dirty="0" smtClean="0">
              <a:latin typeface="Book Antiqua" pitchFamily="18" charset="0"/>
            </a:endParaRPr>
          </a:p>
          <a:p>
            <a:pPr>
              <a:spcAft>
                <a:spcPts val="600"/>
              </a:spcAft>
            </a:pPr>
            <a:r>
              <a:rPr lang="en-US" sz="2400" dirty="0">
                <a:latin typeface="Book Antiqua" pitchFamily="18" charset="0"/>
              </a:rPr>
              <a:t>F</a:t>
            </a:r>
            <a:r>
              <a:rPr lang="en-US" sz="2400" dirty="0" smtClean="0">
                <a:latin typeface="Book Antiqua" pitchFamily="18" charset="0"/>
              </a:rPr>
              <a:t>ill rate =  (15,000-1,500)/15,000 = 13,500/15,000 = 90%.</a:t>
            </a:r>
          </a:p>
          <a:p>
            <a:pPr>
              <a:spcAft>
                <a:spcPts val="600"/>
              </a:spcAft>
            </a:pPr>
            <a:r>
              <a:rPr lang="en-US" sz="2400" dirty="0" smtClean="0">
                <a:latin typeface="Book Antiqua" pitchFamily="18" charset="0"/>
              </a:rPr>
              <a:t>Fill </a:t>
            </a:r>
            <a:r>
              <a:rPr lang="en-US" sz="2400" dirty="0">
                <a:latin typeface="Book Antiqua" pitchFamily="18" charset="0"/>
              </a:rPr>
              <a:t>Rate = Expected Sales / Expected Demand </a:t>
            </a:r>
            <a:r>
              <a:rPr lang="en-US" sz="2400" dirty="0" smtClean="0">
                <a:latin typeface="Book Antiqua" pitchFamily="18" charset="0"/>
              </a:rPr>
              <a:t> </a:t>
            </a:r>
          </a:p>
          <a:p>
            <a:pPr>
              <a:spcAft>
                <a:spcPts val="600"/>
              </a:spcAft>
            </a:pPr>
            <a:r>
              <a:rPr lang="en-US" sz="2400" dirty="0" smtClean="0">
                <a:solidFill>
                  <a:srgbClr val="C00000"/>
                </a:solidFill>
                <a:latin typeface="Book Antiqua" pitchFamily="18" charset="0"/>
              </a:rPr>
              <a:t>Fill Rate = (1- Expected </a:t>
            </a:r>
            <a:r>
              <a:rPr lang="en-US" sz="2400" dirty="0" err="1" smtClean="0">
                <a:solidFill>
                  <a:srgbClr val="C00000"/>
                </a:solidFill>
                <a:latin typeface="Book Antiqua" pitchFamily="18" charset="0"/>
              </a:rPr>
              <a:t>Stockout</a:t>
            </a:r>
            <a:r>
              <a:rPr lang="en-US" sz="2400" dirty="0" smtClean="0">
                <a:solidFill>
                  <a:srgbClr val="C00000"/>
                </a:solidFill>
                <a:latin typeface="Book Antiqua" pitchFamily="18" charset="0"/>
              </a:rPr>
              <a:t> )/ Expected Demand</a:t>
            </a:r>
            <a:endParaRPr lang="en-US" sz="2400" dirty="0">
              <a:solidFill>
                <a:srgbClr val="C00000"/>
              </a:solidFill>
              <a:latin typeface="Book Antiqua" pitchFamily="18" charset="0"/>
            </a:endParaRPr>
          </a:p>
        </p:txBody>
      </p:sp>
      <p:sp>
        <p:nvSpPr>
          <p:cNvPr id="15374" name="Text Box 14"/>
          <p:cNvSpPr txBox="1">
            <a:spLocks noChangeArrowheads="1"/>
          </p:cNvSpPr>
          <p:nvPr/>
        </p:nvSpPr>
        <p:spPr bwMode="auto">
          <a:xfrm>
            <a:off x="0" y="107921"/>
            <a:ext cx="9143999" cy="584775"/>
          </a:xfrm>
          <a:prstGeom prst="rect">
            <a:avLst/>
          </a:prstGeom>
          <a:noFill/>
          <a:ln w="12700">
            <a:noFill/>
            <a:miter lim="800000"/>
            <a:headEnd/>
            <a:tailEnd/>
          </a:ln>
        </p:spPr>
        <p:txBody>
          <a:bodyPr wrap="square">
            <a:spAutoFit/>
          </a:bodyPr>
          <a:lstStyle/>
          <a:p>
            <a:r>
              <a:rPr lang="en-US" sz="3200" dirty="0" smtClean="0">
                <a:solidFill>
                  <a:srgbClr val="000000"/>
                </a:solidFill>
                <a:latin typeface="Impact" pitchFamily="34" charset="0"/>
              </a:rPr>
              <a:t>Service Level, Fill Rate</a:t>
            </a:r>
            <a:endParaRPr lang="en-US" sz="3200" dirty="0">
              <a:solidFill>
                <a:srgbClr val="000000"/>
              </a:solidFill>
              <a:latin typeface="Impact" pitchFamily="34" charset="0"/>
            </a:endParaRPr>
          </a:p>
        </p:txBody>
      </p:sp>
    </p:spTree>
    <p:extLst>
      <p:ext uri="{BB962C8B-B14F-4D97-AF65-F5344CB8AC3E}">
        <p14:creationId xmlns:p14="http://schemas.microsoft.com/office/powerpoint/2010/main" val="2031555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8986">
                                            <p:txEl>
                                              <p:pRg st="0" end="0"/>
                                            </p:txEl>
                                          </p:spTgt>
                                        </p:tgtEl>
                                        <p:attrNameLst>
                                          <p:attrName>style.visibility</p:attrName>
                                        </p:attrNameLst>
                                      </p:cBhvr>
                                      <p:to>
                                        <p:strVal val="visible"/>
                                      </p:to>
                                    </p:set>
                                    <p:animEffect transition="in" filter="dissolve">
                                      <p:cBhvr>
                                        <p:cTn id="7" dur="500"/>
                                        <p:tgtEl>
                                          <p:spTgt spid="638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6">
                                            <p:txEl>
                                              <p:pRg st="1" end="1"/>
                                            </p:txEl>
                                          </p:spTgt>
                                        </p:tgtEl>
                                        <p:attrNameLst>
                                          <p:attrName>style.visibility</p:attrName>
                                        </p:attrNameLst>
                                      </p:cBhvr>
                                      <p:to>
                                        <p:strVal val="visible"/>
                                      </p:to>
                                    </p:set>
                                    <p:animEffect transition="in" filter="dissolve">
                                      <p:cBhvr>
                                        <p:cTn id="12" dur="500"/>
                                        <p:tgtEl>
                                          <p:spTgt spid="6389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8986">
                                            <p:txEl>
                                              <p:pRg st="2" end="2"/>
                                            </p:txEl>
                                          </p:spTgt>
                                        </p:tgtEl>
                                        <p:attrNameLst>
                                          <p:attrName>style.visibility</p:attrName>
                                        </p:attrNameLst>
                                      </p:cBhvr>
                                      <p:to>
                                        <p:strVal val="visible"/>
                                      </p:to>
                                    </p:set>
                                    <p:animEffect transition="in" filter="dissolve">
                                      <p:cBhvr>
                                        <p:cTn id="17" dur="500"/>
                                        <p:tgtEl>
                                          <p:spTgt spid="6389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38986">
                                            <p:txEl>
                                              <p:pRg st="3" end="3"/>
                                            </p:txEl>
                                          </p:spTgt>
                                        </p:tgtEl>
                                        <p:attrNameLst>
                                          <p:attrName>style.visibility</p:attrName>
                                        </p:attrNameLst>
                                      </p:cBhvr>
                                      <p:to>
                                        <p:strVal val="visible"/>
                                      </p:to>
                                    </p:set>
                                    <p:animEffect transition="in" filter="dissolve">
                                      <p:cBhvr>
                                        <p:cTn id="22" dur="500"/>
                                        <p:tgtEl>
                                          <p:spTgt spid="6389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38986">
                                            <p:txEl>
                                              <p:pRg st="4" end="4"/>
                                            </p:txEl>
                                          </p:spTgt>
                                        </p:tgtEl>
                                        <p:attrNameLst>
                                          <p:attrName>style.visibility</p:attrName>
                                        </p:attrNameLst>
                                      </p:cBhvr>
                                      <p:to>
                                        <p:strVal val="visible"/>
                                      </p:to>
                                    </p:set>
                                    <p:animEffect transition="in" filter="dissolve">
                                      <p:cBhvr>
                                        <p:cTn id="27" dur="500"/>
                                        <p:tgtEl>
                                          <p:spTgt spid="6389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38986">
                                            <p:txEl>
                                              <p:pRg st="5" end="5"/>
                                            </p:txEl>
                                          </p:spTgt>
                                        </p:tgtEl>
                                        <p:attrNameLst>
                                          <p:attrName>style.visibility</p:attrName>
                                        </p:attrNameLst>
                                      </p:cBhvr>
                                      <p:to>
                                        <p:strVal val="visible"/>
                                      </p:to>
                                    </p:set>
                                    <p:animEffect transition="in" filter="dissolve">
                                      <p:cBhvr>
                                        <p:cTn id="32" dur="500"/>
                                        <p:tgtEl>
                                          <p:spTgt spid="6389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38986">
                                            <p:txEl>
                                              <p:pRg st="6" end="6"/>
                                            </p:txEl>
                                          </p:spTgt>
                                        </p:tgtEl>
                                        <p:attrNameLst>
                                          <p:attrName>style.visibility</p:attrName>
                                        </p:attrNameLst>
                                      </p:cBhvr>
                                      <p:to>
                                        <p:strVal val="visible"/>
                                      </p:to>
                                    </p:set>
                                    <p:animEffect transition="in" filter="dissolve">
                                      <p:cBhvr>
                                        <p:cTn id="37" dur="500"/>
                                        <p:tgtEl>
                                          <p:spTgt spid="63898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38986">
                                            <p:txEl>
                                              <p:pRg st="7" end="7"/>
                                            </p:txEl>
                                          </p:spTgt>
                                        </p:tgtEl>
                                        <p:attrNameLst>
                                          <p:attrName>style.visibility</p:attrName>
                                        </p:attrNameLst>
                                      </p:cBhvr>
                                      <p:to>
                                        <p:strVal val="visible"/>
                                      </p:to>
                                    </p:set>
                                    <p:animEffect transition="in" filter="dissolve">
                                      <p:cBhvr>
                                        <p:cTn id="42" dur="500"/>
                                        <p:tgtEl>
                                          <p:spTgt spid="63898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38986">
                                            <p:txEl>
                                              <p:pRg st="8" end="8"/>
                                            </p:txEl>
                                          </p:spTgt>
                                        </p:tgtEl>
                                        <p:attrNameLst>
                                          <p:attrName>style.visibility</p:attrName>
                                        </p:attrNameLst>
                                      </p:cBhvr>
                                      <p:to>
                                        <p:strVal val="visible"/>
                                      </p:to>
                                    </p:set>
                                    <p:animEffect transition="in" filter="dissolve">
                                      <p:cBhvr>
                                        <p:cTn id="47" dur="500"/>
                                        <p:tgtEl>
                                          <p:spTgt spid="63898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38986">
                                            <p:txEl>
                                              <p:pRg st="9" end="9"/>
                                            </p:txEl>
                                          </p:spTgt>
                                        </p:tgtEl>
                                        <p:attrNameLst>
                                          <p:attrName>style.visibility</p:attrName>
                                        </p:attrNameLst>
                                      </p:cBhvr>
                                      <p:to>
                                        <p:strVal val="visible"/>
                                      </p:to>
                                    </p:set>
                                    <p:animEffect transition="in" filter="dissolve">
                                      <p:cBhvr>
                                        <p:cTn id="52" dur="500"/>
                                        <p:tgtEl>
                                          <p:spTgt spid="63898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6"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51521" y="368300"/>
            <a:ext cx="86769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3200" b="1" dirty="0" smtClean="0">
                <a:solidFill>
                  <a:schemeClr val="bg1"/>
                </a:solidFill>
                <a:latin typeface="Impact" pitchFamily="34" charset="0"/>
                <a:cs typeface="Arial" charset="0"/>
              </a:rPr>
              <a:t>Demand During the Lead Time</a:t>
            </a:r>
            <a:endParaRPr lang="en-US" sz="3200" dirty="0">
              <a:solidFill>
                <a:schemeClr val="bg1"/>
              </a:solidFill>
              <a:latin typeface="Impact" pitchFamily="34" charset="0"/>
              <a:cs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73631121"/>
              </p:ext>
            </p:extLst>
          </p:nvPr>
        </p:nvGraphicFramePr>
        <p:xfrm>
          <a:off x="-3508375" y="-71438"/>
          <a:ext cx="15916275" cy="7969251"/>
        </p:xfrm>
        <a:graphic>
          <a:graphicData uri="http://schemas.openxmlformats.org/presentationml/2006/ole">
            <mc:AlternateContent xmlns:mc="http://schemas.openxmlformats.org/markup-compatibility/2006">
              <mc:Choice xmlns:v="urn:schemas-microsoft-com:vml" Requires="v">
                <p:oleObj spid="_x0000_s80947" name="Worksheet" r:id="rId3" imgW="9153455" imgH="4581457" progId="Excel.Sheet.12">
                  <p:link updateAutomatic="1"/>
                </p:oleObj>
              </mc:Choice>
              <mc:Fallback>
                <p:oleObj name="Worksheet" r:id="rId3" imgW="9153455" imgH="4581457" progId="Excel.Sheet.12">
                  <p:link updateAutomatic="1"/>
                  <p:pic>
                    <p:nvPicPr>
                      <p:cNvPr id="0" name=""/>
                      <p:cNvPicPr/>
                      <p:nvPr/>
                    </p:nvPicPr>
                    <p:blipFill>
                      <a:blip r:embed="rId4"/>
                      <a:stretch>
                        <a:fillRect/>
                      </a:stretch>
                    </p:blipFill>
                    <p:spPr>
                      <a:xfrm>
                        <a:off x="-3508375" y="-71438"/>
                        <a:ext cx="15916275" cy="7969251"/>
                      </a:xfrm>
                      <a:prstGeom prst="rect">
                        <a:avLst/>
                      </a:prstGeom>
                    </p:spPr>
                  </p:pic>
                </p:oleObj>
              </mc:Fallback>
            </mc:AlternateContent>
          </a:graphicData>
        </a:graphic>
      </p:graphicFrame>
    </p:spTree>
    <p:extLst>
      <p:ext uri="{BB962C8B-B14F-4D97-AF65-F5344CB8AC3E}">
        <p14:creationId xmlns:p14="http://schemas.microsoft.com/office/powerpoint/2010/main" val="33442474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5363" name="Object 3"/>
          <p:cNvGraphicFramePr>
            <a:graphicFrameLocks noGrp="1" noChangeAspect="1"/>
          </p:cNvGraphicFramePr>
          <p:nvPr>
            <p:ph sz="quarter" idx="2"/>
            <p:extLst/>
          </p:nvPr>
        </p:nvGraphicFramePr>
        <p:xfrm>
          <a:off x="6496050" y="2882900"/>
          <a:ext cx="114300" cy="177800"/>
        </p:xfrm>
        <a:graphic>
          <a:graphicData uri="http://schemas.openxmlformats.org/presentationml/2006/ole">
            <mc:AlternateContent xmlns:mc="http://schemas.openxmlformats.org/markup-compatibility/2006">
              <mc:Choice xmlns:v="urn:schemas-microsoft-com:vml" Requires="v">
                <p:oleObj spid="_x0000_s100398" name="Equation" r:id="rId4" imgW="114102" imgH="177492" progId="">
                  <p:embed/>
                </p:oleObj>
              </mc:Choice>
              <mc:Fallback>
                <p:oleObj name="Equation" r:id="rId4" imgW="114102" imgH="17749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28829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8986" name="Text Box 10"/>
          <p:cNvSpPr txBox="1">
            <a:spLocks noChangeArrowheads="1"/>
          </p:cNvSpPr>
          <p:nvPr/>
        </p:nvSpPr>
        <p:spPr bwMode="auto">
          <a:xfrm>
            <a:off x="-4761" y="913944"/>
            <a:ext cx="9072561" cy="2677656"/>
          </a:xfrm>
          <a:prstGeom prst="rect">
            <a:avLst/>
          </a:prstGeom>
          <a:noFill/>
          <a:ln w="12700">
            <a:noFill/>
            <a:miter lim="800000"/>
            <a:headEnd/>
            <a:tailEnd/>
          </a:ln>
        </p:spPr>
        <p:txBody>
          <a:bodyPr wrap="square">
            <a:spAutoFit/>
          </a:bodyPr>
          <a:lstStyle/>
          <a:p>
            <a:pPr algn="l"/>
            <a:r>
              <a:rPr lang="en-US" sz="2400" dirty="0" smtClean="0">
                <a:latin typeface="Book Antiqua" pitchFamily="18" charset="0"/>
              </a:rPr>
              <a:t>Daily demand for your merchandise has mean of 20 and standard deviation of 5. Sales price is $100 per unit of product.</a:t>
            </a:r>
          </a:p>
          <a:p>
            <a:pPr algn="l"/>
            <a:r>
              <a:rPr lang="en-US" sz="2400" dirty="0" smtClean="0">
                <a:latin typeface="Book Antiqua" pitchFamily="18" charset="0"/>
              </a:rPr>
              <a:t>You have decided to close this business line in 64 days. Your supplier has also decided to close this line immediately, but has agreed to provide your last order at a cost of $60 per unit. Any unsold product will be disposed at cost of $10 per unit. How many units do you order</a:t>
            </a:r>
            <a:endParaRPr lang="en-US" sz="2400" dirty="0">
              <a:latin typeface="Book Antiqua" pitchFamily="18" charset="0"/>
            </a:endParaRPr>
          </a:p>
        </p:txBody>
      </p:sp>
      <p:sp>
        <p:nvSpPr>
          <p:cNvPr id="15374" name="Text Box 14"/>
          <p:cNvSpPr txBox="1">
            <a:spLocks noChangeArrowheads="1"/>
          </p:cNvSpPr>
          <p:nvPr/>
        </p:nvSpPr>
        <p:spPr bwMode="auto">
          <a:xfrm>
            <a:off x="0" y="107921"/>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Problem Game- The News Vendor Problem</a:t>
            </a:r>
            <a:endParaRPr lang="en-US" sz="3600" dirty="0">
              <a:latin typeface="Impact" pitchFamily="34" charset="0"/>
            </a:endParaRPr>
          </a:p>
        </p:txBody>
      </p:sp>
      <mc:AlternateContent xmlns:mc="http://schemas.openxmlformats.org/markup-compatibility/2006" xmlns:a14="http://schemas.microsoft.com/office/drawing/2010/main">
        <mc:Choice Requires="a14">
          <p:sp>
            <p:nvSpPr>
              <p:cNvPr id="6" name="Text Box 21"/>
              <p:cNvSpPr txBox="1">
                <a:spLocks noChangeArrowheads="1"/>
              </p:cNvSpPr>
              <p:nvPr/>
            </p:nvSpPr>
            <p:spPr bwMode="auto">
              <a:xfrm>
                <a:off x="-4762" y="3616071"/>
                <a:ext cx="9070258" cy="25750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gn="l">
                  <a:spcAft>
                    <a:spcPts val="1000"/>
                  </a:spcAft>
                </a:pPr>
                <a:r>
                  <a:rPr lang="en-US" sz="2400" dirty="0">
                    <a:latin typeface="Book Antiqua" pitchFamily="18" charset="0"/>
                  </a:rPr>
                  <a:t>LTD = R ×L =20 ×</a:t>
                </a:r>
                <a:r>
                  <a:rPr lang="en-US" sz="2400" dirty="0" smtClean="0">
                    <a:latin typeface="Book Antiqua" pitchFamily="18" charset="0"/>
                  </a:rPr>
                  <a:t>64 </a:t>
                </a:r>
                <a:r>
                  <a:rPr lang="en-US" sz="2400" dirty="0">
                    <a:latin typeface="Book Antiqua" pitchFamily="18" charset="0"/>
                  </a:rPr>
                  <a:t>= </a:t>
                </a:r>
                <a:r>
                  <a:rPr lang="en-US" sz="2400" dirty="0" smtClean="0">
                    <a:latin typeface="Book Antiqua" pitchFamily="18" charset="0"/>
                  </a:rPr>
                  <a:t>1280.</a:t>
                </a:r>
              </a:p>
              <a:p>
                <a:pPr algn="l">
                  <a:spcAft>
                    <a:spcPts val="1000"/>
                  </a:spcAft>
                </a:pPr>
                <a:r>
                  <a:rPr lang="en-US" sz="2400" dirty="0">
                    <a:latin typeface="Book Antiqua" pitchFamily="18" charset="0"/>
                  </a:rPr>
                  <a:t>Should we order </a:t>
                </a:r>
                <a:r>
                  <a:rPr lang="en-US" sz="2400" dirty="0" smtClean="0">
                    <a:latin typeface="Book Antiqua" pitchFamily="18" charset="0"/>
                  </a:rPr>
                  <a:t>1280 </a:t>
                </a:r>
                <a:r>
                  <a:rPr lang="en-US" sz="2400" dirty="0">
                    <a:latin typeface="Book Antiqua" pitchFamily="18" charset="0"/>
                  </a:rPr>
                  <a:t>units or more or less?</a:t>
                </a:r>
              </a:p>
              <a:p>
                <a:pPr algn="l">
                  <a:spcAft>
                    <a:spcPts val="1000"/>
                  </a:spcAft>
                </a:pPr>
                <a:r>
                  <a:rPr lang="en-US" sz="2400" dirty="0">
                    <a:latin typeface="Book Antiqua" pitchFamily="18" charset="0"/>
                  </a:rPr>
                  <a:t>It depends on our service level. </a:t>
                </a:r>
              </a:p>
              <a:p>
                <a:pPr algn="l">
                  <a:spcAft>
                    <a:spcPts val="1000"/>
                  </a:spcAft>
                </a:pPr>
                <a:r>
                  <a:rPr lang="en-US" sz="2400" dirty="0" smtClean="0">
                    <a:latin typeface="Symbol" panose="05050102010706020507" pitchFamily="18" charset="2"/>
                  </a:rPr>
                  <a:t>s</a:t>
                </a:r>
                <a:r>
                  <a:rPr lang="en-US" sz="2000" baseline="-25000" dirty="0" smtClean="0">
                    <a:latin typeface="Book Antiqua" pitchFamily="18" charset="0"/>
                  </a:rPr>
                  <a:t>LTD  </a:t>
                </a:r>
                <a:r>
                  <a:rPr lang="en-US" sz="2400" dirty="0">
                    <a:latin typeface="Book Antiqua" pitchFamily="18" charset="0"/>
                  </a:rPr>
                  <a:t>= </a:t>
                </a:r>
                <a:r>
                  <a:rPr lang="en-US" sz="2400" dirty="0" smtClean="0">
                    <a:latin typeface="Book Antiqua" pitchFamily="18" charset="0"/>
                  </a:rPr>
                  <a:t>(</a:t>
                </a:r>
                <a14:m>
                  <m:oMath xmlns:m="http://schemas.openxmlformats.org/officeDocument/2006/math">
                    <m:r>
                      <a:rPr lang="en-US" sz="2400" i="1">
                        <a:latin typeface="Cambria Math"/>
                      </a:rPr>
                      <m:t>√</m:t>
                    </m:r>
                  </m:oMath>
                </a14:m>
                <a:r>
                  <a:rPr lang="en-US" sz="2400" dirty="0" smtClean="0">
                    <a:latin typeface="Book Antiqua" pitchFamily="18" charset="0"/>
                  </a:rPr>
                  <a:t>L)*(</a:t>
                </a:r>
                <a:r>
                  <a:rPr lang="en-US" sz="2800" dirty="0" smtClean="0">
                    <a:latin typeface="Symbol" panose="05050102010706020507" pitchFamily="18" charset="2"/>
                  </a:rPr>
                  <a:t>s</a:t>
                </a:r>
                <a:r>
                  <a:rPr lang="en-US" sz="2400" baseline="-25000" dirty="0" smtClean="0">
                    <a:latin typeface="Book Antiqua" pitchFamily="18" charset="0"/>
                  </a:rPr>
                  <a:t>R</a:t>
                </a:r>
                <a:r>
                  <a:rPr lang="en-US" sz="2400" dirty="0">
                    <a:latin typeface="Book Antiqua" pitchFamily="18" charset="0"/>
                  </a:rPr>
                  <a:t>)</a:t>
                </a:r>
              </a:p>
              <a:p>
                <a:pPr algn="l">
                  <a:spcAft>
                    <a:spcPts val="1000"/>
                  </a:spcAft>
                </a:pPr>
                <a:r>
                  <a:rPr lang="en-US" sz="2400" dirty="0">
                    <a:latin typeface="Symbol" panose="05050102010706020507" pitchFamily="18" charset="2"/>
                  </a:rPr>
                  <a:t>s</a:t>
                </a:r>
                <a:r>
                  <a:rPr lang="en-US" sz="2000" baseline="-25000" dirty="0">
                    <a:latin typeface="Book Antiqua" pitchFamily="18" charset="0"/>
                  </a:rPr>
                  <a:t>LTD  </a:t>
                </a:r>
                <a:r>
                  <a:rPr lang="en-US" sz="2400" dirty="0">
                    <a:latin typeface="Book Antiqua" pitchFamily="18" charset="0"/>
                  </a:rPr>
                  <a:t>=  (</a:t>
                </a:r>
                <a14:m>
                  <m:oMath xmlns:m="http://schemas.openxmlformats.org/officeDocument/2006/math">
                    <m:r>
                      <a:rPr lang="en-US" sz="2400" i="1">
                        <a:latin typeface="Cambria Math"/>
                      </a:rPr>
                      <m:t>√</m:t>
                    </m:r>
                  </m:oMath>
                </a14:m>
                <a:r>
                  <a:rPr lang="en-US" sz="2400" dirty="0" smtClean="0">
                    <a:latin typeface="Book Antiqua" pitchFamily="18" charset="0"/>
                  </a:rPr>
                  <a:t>64)*</a:t>
                </a:r>
                <a:r>
                  <a:rPr lang="en-US" sz="2800" dirty="0" smtClean="0">
                    <a:latin typeface="Symbol" panose="05050102010706020507" pitchFamily="18" charset="2"/>
                  </a:rPr>
                  <a:t> (5)</a:t>
                </a:r>
              </a:p>
            </p:txBody>
          </p:sp>
        </mc:Choice>
        <mc:Fallback xmlns="">
          <p:sp>
            <p:nvSpPr>
              <p:cNvPr id="6" name="Text Box 21"/>
              <p:cNvSpPr txBox="1">
                <a:spLocks noRot="1" noChangeAspect="1" noMove="1" noResize="1" noEditPoints="1" noAdjustHandles="1" noChangeArrowheads="1" noChangeShapeType="1" noTextEdit="1"/>
              </p:cNvSpPr>
              <p:nvPr/>
            </p:nvSpPr>
            <p:spPr bwMode="auto">
              <a:xfrm>
                <a:off x="-4762" y="3616071"/>
                <a:ext cx="9070258" cy="2575064"/>
              </a:xfrm>
              <a:prstGeom prst="rect">
                <a:avLst/>
              </a:prstGeom>
              <a:blipFill rotWithShape="0">
                <a:blip r:embed="rId6"/>
                <a:stretch>
                  <a:fillRect l="-1008" t="-3073" b="-54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615475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0488" name="Text Box 8"/>
          <p:cNvSpPr txBox="1">
            <a:spLocks noChangeArrowheads="1"/>
          </p:cNvSpPr>
          <p:nvPr/>
        </p:nvSpPr>
        <p:spPr bwMode="auto">
          <a:xfrm>
            <a:off x="0" y="836712"/>
            <a:ext cx="9159240"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a:latin typeface="Symbol" panose="05050102010706020507" pitchFamily="18" charset="2"/>
              </a:rPr>
              <a:t>s</a:t>
            </a:r>
            <a:r>
              <a:rPr lang="en-US" sz="2000" baseline="-25000" dirty="0">
                <a:latin typeface="Book Antiqua" pitchFamily="18" charset="0"/>
              </a:rPr>
              <a:t>LTD  </a:t>
            </a:r>
            <a:r>
              <a:rPr lang="en-US" sz="2400" dirty="0">
                <a:latin typeface="Book Antiqua" pitchFamily="18" charset="0"/>
              </a:rPr>
              <a:t>= 8*</a:t>
            </a:r>
            <a:r>
              <a:rPr lang="en-US" sz="2800" dirty="0">
                <a:latin typeface="Symbol" panose="05050102010706020507" pitchFamily="18" charset="2"/>
              </a:rPr>
              <a:t> 5 = 40</a:t>
            </a:r>
          </a:p>
          <a:p>
            <a:pPr>
              <a:spcAft>
                <a:spcPts val="0"/>
              </a:spcAft>
            </a:pPr>
            <a:r>
              <a:rPr lang="en-US" sz="2400" dirty="0">
                <a:latin typeface="Book Antiqua" pitchFamily="18" charset="0"/>
              </a:rPr>
              <a:t>Underage cost = Cu = = 100 – 60 = 40.  </a:t>
            </a:r>
          </a:p>
          <a:p>
            <a:pPr>
              <a:spcAft>
                <a:spcPts val="0"/>
              </a:spcAft>
            </a:pPr>
            <a:r>
              <a:rPr lang="en-US" sz="2400" dirty="0">
                <a:latin typeface="Book Antiqua" pitchFamily="18" charset="0"/>
              </a:rPr>
              <a:t>Overage cost = Co = 60 +</a:t>
            </a:r>
            <a:r>
              <a:rPr lang="en-US" sz="2400" dirty="0">
                <a:solidFill>
                  <a:srgbClr val="FF0000"/>
                </a:solidFill>
                <a:latin typeface="Book Antiqua" pitchFamily="18" charset="0"/>
              </a:rPr>
              <a:t>10</a:t>
            </a:r>
            <a:r>
              <a:rPr lang="en-US" sz="2400" dirty="0">
                <a:latin typeface="Book Antiqua" pitchFamily="18" charset="0"/>
              </a:rPr>
              <a:t> =</a:t>
            </a:r>
            <a:r>
              <a:rPr lang="en-US" sz="2400" dirty="0">
                <a:solidFill>
                  <a:srgbClr val="FF0000"/>
                </a:solidFill>
                <a:latin typeface="Book Antiqua" pitchFamily="18" charset="0"/>
              </a:rPr>
              <a:t>70</a:t>
            </a:r>
            <a:r>
              <a:rPr lang="en-US" sz="2400" dirty="0">
                <a:latin typeface="Book Antiqua" pitchFamily="18" charset="0"/>
              </a:rPr>
              <a:t> </a:t>
            </a:r>
          </a:p>
          <a:p>
            <a:pPr algn="l">
              <a:spcAft>
                <a:spcPts val="0"/>
              </a:spcAft>
            </a:pPr>
            <a:r>
              <a:rPr lang="en-US" sz="2400" dirty="0" smtClean="0">
                <a:latin typeface="Book Antiqua" pitchFamily="18" charset="0"/>
              </a:rPr>
              <a:t>SL </a:t>
            </a:r>
            <a:r>
              <a:rPr lang="en-US" sz="2400" dirty="0">
                <a:latin typeface="Book Antiqua" pitchFamily="18" charset="0"/>
              </a:rPr>
              <a:t>= Cu/(Cu+Co)  =  40/(40+70) = 0.3636.</a:t>
            </a:r>
          </a:p>
          <a:p>
            <a:pPr algn="l">
              <a:spcAft>
                <a:spcPts val="0"/>
              </a:spcAft>
            </a:pPr>
            <a:r>
              <a:rPr lang="en-US" sz="2400" dirty="0">
                <a:latin typeface="Book Antiqua" pitchFamily="18" charset="0"/>
              </a:rPr>
              <a:t>Due to high overage cost, </a:t>
            </a:r>
            <a:r>
              <a:rPr lang="en-US" sz="2400" b="1" dirty="0">
                <a:solidFill>
                  <a:srgbClr val="FF0000"/>
                </a:solidFill>
                <a:latin typeface="Book Antiqua" pitchFamily="18" charset="0"/>
              </a:rPr>
              <a:t>SL*&lt; 50%. </a:t>
            </a:r>
          </a:p>
          <a:p>
            <a:pPr algn="l">
              <a:spcAft>
                <a:spcPts val="0"/>
              </a:spcAft>
            </a:pPr>
            <a:r>
              <a:rPr lang="en-US" sz="2400" dirty="0">
                <a:latin typeface="Book Antiqua" pitchFamily="18" charset="0"/>
              </a:rPr>
              <a:t>Z(0.3636) = </a:t>
            </a:r>
            <a:r>
              <a:rPr lang="zh-CN" altLang="en-US" sz="2400" dirty="0">
                <a:solidFill>
                  <a:srgbClr val="FF0000"/>
                </a:solidFill>
                <a:latin typeface="Book Antiqua" pitchFamily="18" charset="0"/>
              </a:rPr>
              <a:t>？</a:t>
            </a:r>
            <a:endParaRPr lang="en-US" sz="2400" dirty="0">
              <a:solidFill>
                <a:srgbClr val="FF0000"/>
              </a:solidFill>
              <a:latin typeface="Book Antiqua" pitchFamily="18" charset="0"/>
            </a:endParaRPr>
          </a:p>
          <a:p>
            <a:pPr algn="l"/>
            <a:r>
              <a:rPr lang="en-US" sz="2400" dirty="0" smtClean="0">
                <a:latin typeface="Book Antiqua" pitchFamily="18" charset="0"/>
              </a:rPr>
              <a:t>The </a:t>
            </a:r>
            <a:r>
              <a:rPr lang="en-US" sz="2400" dirty="0">
                <a:latin typeface="Book Antiqua" pitchFamily="18" charset="0"/>
              </a:rPr>
              <a:t>optimal Q</a:t>
            </a:r>
            <a:r>
              <a:rPr lang="en-US" sz="2400" dirty="0" smtClean="0">
                <a:latin typeface="Book Antiqua" pitchFamily="18" charset="0"/>
              </a:rPr>
              <a:t> = LTD + </a:t>
            </a:r>
            <a:r>
              <a:rPr lang="en-US" sz="2400" dirty="0">
                <a:latin typeface="Book Antiqua" pitchFamily="18" charset="0"/>
              </a:rPr>
              <a:t>z </a:t>
            </a:r>
            <a:r>
              <a:rPr lang="el-GR" sz="2400" dirty="0" smtClean="0">
                <a:latin typeface="Book Antiqua" pitchFamily="18" charset="0"/>
              </a:rPr>
              <a:t>σ</a:t>
            </a:r>
            <a:r>
              <a:rPr lang="en-US" sz="2400" baseline="-25000" dirty="0" smtClean="0">
                <a:latin typeface="Book Antiqua" pitchFamily="18" charset="0"/>
              </a:rPr>
              <a:t>LTD</a:t>
            </a:r>
            <a:endParaRPr lang="en-US" sz="2400" dirty="0" smtClean="0">
              <a:latin typeface="Book Antiqua" pitchFamily="18" charset="0"/>
            </a:endParaRPr>
          </a:p>
          <a:p>
            <a:pPr algn="l"/>
            <a:r>
              <a:rPr lang="en-US" sz="2400" dirty="0">
                <a:latin typeface="Book Antiqua" pitchFamily="18" charset="0"/>
              </a:rPr>
              <a:t>=NORM.S.INV(0.3636</a:t>
            </a:r>
            <a:r>
              <a:rPr lang="en-US" sz="2400" dirty="0" smtClean="0">
                <a:latin typeface="Book Antiqua" pitchFamily="18" charset="0"/>
              </a:rPr>
              <a:t>) = -0.34885</a:t>
            </a:r>
            <a:endParaRPr lang="en-US" sz="2400" dirty="0">
              <a:latin typeface="Book Antiqua" pitchFamily="18" charset="0"/>
            </a:endParaRPr>
          </a:p>
          <a:p>
            <a:pPr algn="l">
              <a:spcAft>
                <a:spcPts val="1200"/>
              </a:spcAft>
            </a:pPr>
            <a:r>
              <a:rPr lang="en-US" sz="2400" dirty="0" smtClean="0">
                <a:latin typeface="Book Antiqua" pitchFamily="18" charset="0"/>
              </a:rPr>
              <a:t>Q = 1280 -0.34885(40)</a:t>
            </a:r>
            <a:endParaRPr lang="en-US" sz="2400" dirty="0">
              <a:latin typeface="Book Antiqua" pitchFamily="18" charset="0"/>
            </a:endParaRPr>
          </a:p>
          <a:p>
            <a:pPr algn="l"/>
            <a:r>
              <a:rPr lang="en-US" sz="2400" dirty="0" smtClean="0">
                <a:latin typeface="Book Antiqua" pitchFamily="18" charset="0"/>
              </a:rPr>
              <a:t>ROP = 1280-13.9541</a:t>
            </a:r>
          </a:p>
          <a:p>
            <a:pPr algn="l"/>
            <a:r>
              <a:rPr lang="en-US" sz="2400" dirty="0" smtClean="0">
                <a:latin typeface="Book Antiqua" pitchFamily="18" charset="0"/>
              </a:rPr>
              <a:t>ROP = 1266.0459 </a:t>
            </a:r>
          </a:p>
          <a:p>
            <a:pPr algn="l"/>
            <a:r>
              <a:rPr lang="en-US" sz="2400" dirty="0" smtClean="0">
                <a:latin typeface="Book Antiqua" pitchFamily="18" charset="0"/>
              </a:rPr>
              <a:t>=</a:t>
            </a:r>
            <a:r>
              <a:rPr lang="en-US" sz="2400" dirty="0">
                <a:latin typeface="Book Antiqua" pitchFamily="18" charset="0"/>
              </a:rPr>
              <a:t>NORM.INV(probability</a:t>
            </a:r>
            <a:r>
              <a:rPr lang="en-US" sz="2400" dirty="0" smtClean="0">
                <a:latin typeface="Book Antiqua" pitchFamily="18" charset="0"/>
              </a:rPr>
              <a:t>, mean, standard_dev)</a:t>
            </a:r>
          </a:p>
          <a:p>
            <a:pPr algn="l"/>
            <a:r>
              <a:rPr lang="en-US" sz="2400" dirty="0" smtClean="0">
                <a:latin typeface="Book Antiqua" pitchFamily="18" charset="0"/>
              </a:rPr>
              <a:t>=NORM.INV(0.3636,1280,40</a:t>
            </a:r>
            <a:endParaRPr lang="en-US" sz="2400" dirty="0">
              <a:latin typeface="Book Antiqua" pitchFamily="18" charset="0"/>
            </a:endParaRPr>
          </a:p>
          <a:p>
            <a:pPr algn="l"/>
            <a:r>
              <a:rPr lang="en-US" sz="2400" dirty="0" smtClean="0">
                <a:latin typeface="Book Antiqua" pitchFamily="18" charset="0"/>
              </a:rPr>
              <a:t>=1266.0459</a:t>
            </a:r>
            <a:endParaRPr lang="en-US" sz="2400" dirty="0">
              <a:latin typeface="Book Antiqua" pitchFamily="18" charset="0"/>
            </a:endParaRPr>
          </a:p>
          <a:p>
            <a:pPr algn="l"/>
            <a:endParaRPr lang="en-US" sz="2400" dirty="0">
              <a:latin typeface="Book Antiqua" pitchFamily="18" charset="0"/>
            </a:endParaRPr>
          </a:p>
        </p:txBody>
      </p:sp>
      <p:sp>
        <p:nvSpPr>
          <p:cNvPr id="9"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a:latin typeface="Impact" pitchFamily="34" charset="0"/>
              </a:rPr>
              <a:t>Problem Game- The News Vendor Problem</a:t>
            </a:r>
          </a:p>
        </p:txBody>
      </p:sp>
    </p:spTree>
    <p:extLst>
      <p:ext uri="{BB962C8B-B14F-4D97-AF65-F5344CB8AC3E}">
        <p14:creationId xmlns:p14="http://schemas.microsoft.com/office/powerpoint/2010/main" val="11699643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8">
                                            <p:txEl>
                                              <p:pRg st="0" end="0"/>
                                            </p:txEl>
                                          </p:spTgt>
                                        </p:tgtEl>
                                        <p:attrNameLst>
                                          <p:attrName>style.visibility</p:attrName>
                                        </p:attrNameLst>
                                      </p:cBhvr>
                                      <p:to>
                                        <p:strVal val="visible"/>
                                      </p:to>
                                    </p:set>
                                    <p:animEffect transition="in" filter="dissolve">
                                      <p:cBhvr>
                                        <p:cTn id="7" dur="500"/>
                                        <p:tgtEl>
                                          <p:spTgt spid="204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8">
                                            <p:txEl>
                                              <p:pRg st="1" end="1"/>
                                            </p:txEl>
                                          </p:spTgt>
                                        </p:tgtEl>
                                        <p:attrNameLst>
                                          <p:attrName>style.visibility</p:attrName>
                                        </p:attrNameLst>
                                      </p:cBhvr>
                                      <p:to>
                                        <p:strVal val="visible"/>
                                      </p:to>
                                    </p:set>
                                    <p:animEffect transition="in" filter="dissolve">
                                      <p:cBhvr>
                                        <p:cTn id="12" dur="500"/>
                                        <p:tgtEl>
                                          <p:spTgt spid="204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88">
                                            <p:txEl>
                                              <p:pRg st="2" end="2"/>
                                            </p:txEl>
                                          </p:spTgt>
                                        </p:tgtEl>
                                        <p:attrNameLst>
                                          <p:attrName>style.visibility</p:attrName>
                                        </p:attrNameLst>
                                      </p:cBhvr>
                                      <p:to>
                                        <p:strVal val="visible"/>
                                      </p:to>
                                    </p:set>
                                    <p:animEffect transition="in" filter="dissolve">
                                      <p:cBhvr>
                                        <p:cTn id="17" dur="500"/>
                                        <p:tgtEl>
                                          <p:spTgt spid="204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488">
                                            <p:txEl>
                                              <p:pRg st="3" end="3"/>
                                            </p:txEl>
                                          </p:spTgt>
                                        </p:tgtEl>
                                        <p:attrNameLst>
                                          <p:attrName>style.visibility</p:attrName>
                                        </p:attrNameLst>
                                      </p:cBhvr>
                                      <p:to>
                                        <p:strVal val="visible"/>
                                      </p:to>
                                    </p:set>
                                    <p:animEffect transition="in" filter="dissolve">
                                      <p:cBhvr>
                                        <p:cTn id="22" dur="500"/>
                                        <p:tgtEl>
                                          <p:spTgt spid="204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488">
                                            <p:txEl>
                                              <p:pRg st="4" end="4"/>
                                            </p:txEl>
                                          </p:spTgt>
                                        </p:tgtEl>
                                        <p:attrNameLst>
                                          <p:attrName>style.visibility</p:attrName>
                                        </p:attrNameLst>
                                      </p:cBhvr>
                                      <p:to>
                                        <p:strVal val="visible"/>
                                      </p:to>
                                    </p:set>
                                    <p:animEffect transition="in" filter="dissolve">
                                      <p:cBhvr>
                                        <p:cTn id="27" dur="500"/>
                                        <p:tgtEl>
                                          <p:spTgt spid="204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488">
                                            <p:txEl>
                                              <p:pRg st="5" end="5"/>
                                            </p:txEl>
                                          </p:spTgt>
                                        </p:tgtEl>
                                        <p:attrNameLst>
                                          <p:attrName>style.visibility</p:attrName>
                                        </p:attrNameLst>
                                      </p:cBhvr>
                                      <p:to>
                                        <p:strVal val="visible"/>
                                      </p:to>
                                    </p:set>
                                    <p:animEffect transition="in" filter="dissolve">
                                      <p:cBhvr>
                                        <p:cTn id="32" dur="500"/>
                                        <p:tgtEl>
                                          <p:spTgt spid="204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488">
                                            <p:txEl>
                                              <p:pRg st="6" end="6"/>
                                            </p:txEl>
                                          </p:spTgt>
                                        </p:tgtEl>
                                        <p:attrNameLst>
                                          <p:attrName>style.visibility</p:attrName>
                                        </p:attrNameLst>
                                      </p:cBhvr>
                                      <p:to>
                                        <p:strVal val="visible"/>
                                      </p:to>
                                    </p:set>
                                    <p:animEffect transition="in" filter="dissolve">
                                      <p:cBhvr>
                                        <p:cTn id="37" dur="500"/>
                                        <p:tgtEl>
                                          <p:spTgt spid="2048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0488">
                                            <p:txEl>
                                              <p:pRg st="7" end="7"/>
                                            </p:txEl>
                                          </p:spTgt>
                                        </p:tgtEl>
                                        <p:attrNameLst>
                                          <p:attrName>style.visibility</p:attrName>
                                        </p:attrNameLst>
                                      </p:cBhvr>
                                      <p:to>
                                        <p:strVal val="visible"/>
                                      </p:to>
                                    </p:set>
                                    <p:animEffect transition="in" filter="dissolve">
                                      <p:cBhvr>
                                        <p:cTn id="42" dur="500"/>
                                        <p:tgtEl>
                                          <p:spTgt spid="2048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488">
                                            <p:txEl>
                                              <p:pRg st="8" end="8"/>
                                            </p:txEl>
                                          </p:spTgt>
                                        </p:tgtEl>
                                        <p:attrNameLst>
                                          <p:attrName>style.visibility</p:attrName>
                                        </p:attrNameLst>
                                      </p:cBhvr>
                                      <p:to>
                                        <p:strVal val="visible"/>
                                      </p:to>
                                    </p:set>
                                    <p:animEffect transition="in" filter="dissolve">
                                      <p:cBhvr>
                                        <p:cTn id="47" dur="500"/>
                                        <p:tgtEl>
                                          <p:spTgt spid="2048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0488">
                                            <p:txEl>
                                              <p:pRg st="9" end="9"/>
                                            </p:txEl>
                                          </p:spTgt>
                                        </p:tgtEl>
                                        <p:attrNameLst>
                                          <p:attrName>style.visibility</p:attrName>
                                        </p:attrNameLst>
                                      </p:cBhvr>
                                      <p:to>
                                        <p:strVal val="visible"/>
                                      </p:to>
                                    </p:set>
                                    <p:animEffect transition="in" filter="dissolve">
                                      <p:cBhvr>
                                        <p:cTn id="52" dur="500"/>
                                        <p:tgtEl>
                                          <p:spTgt spid="2048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0488">
                                            <p:txEl>
                                              <p:pRg st="10" end="10"/>
                                            </p:txEl>
                                          </p:spTgt>
                                        </p:tgtEl>
                                        <p:attrNameLst>
                                          <p:attrName>style.visibility</p:attrName>
                                        </p:attrNameLst>
                                      </p:cBhvr>
                                      <p:to>
                                        <p:strVal val="visible"/>
                                      </p:to>
                                    </p:set>
                                    <p:animEffect transition="in" filter="dissolve">
                                      <p:cBhvr>
                                        <p:cTn id="57" dur="500"/>
                                        <p:tgtEl>
                                          <p:spTgt spid="2048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0488">
                                            <p:txEl>
                                              <p:pRg st="11" end="11"/>
                                            </p:txEl>
                                          </p:spTgt>
                                        </p:tgtEl>
                                        <p:attrNameLst>
                                          <p:attrName>style.visibility</p:attrName>
                                        </p:attrNameLst>
                                      </p:cBhvr>
                                      <p:to>
                                        <p:strVal val="visible"/>
                                      </p:to>
                                    </p:set>
                                    <p:animEffect transition="in" filter="dissolve">
                                      <p:cBhvr>
                                        <p:cTn id="62" dur="500"/>
                                        <p:tgtEl>
                                          <p:spTgt spid="2048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0488">
                                            <p:txEl>
                                              <p:pRg st="12" end="12"/>
                                            </p:txEl>
                                          </p:spTgt>
                                        </p:tgtEl>
                                        <p:attrNameLst>
                                          <p:attrName>style.visibility</p:attrName>
                                        </p:attrNameLst>
                                      </p:cBhvr>
                                      <p:to>
                                        <p:strVal val="visible"/>
                                      </p:to>
                                    </p:set>
                                    <p:animEffect transition="in" filter="dissolve">
                                      <p:cBhvr>
                                        <p:cTn id="67" dur="500"/>
                                        <p:tgtEl>
                                          <p:spTgt spid="2048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20488">
                                            <p:txEl>
                                              <p:pRg st="13" end="13"/>
                                            </p:txEl>
                                          </p:spTgt>
                                        </p:tgtEl>
                                        <p:attrNameLst>
                                          <p:attrName>style.visibility</p:attrName>
                                        </p:attrNameLst>
                                      </p:cBhvr>
                                      <p:to>
                                        <p:strVal val="visible"/>
                                      </p:to>
                                    </p:set>
                                    <p:animEffect transition="in" filter="dissolve">
                                      <p:cBhvr>
                                        <p:cTn id="72" dur="500"/>
                                        <p:tgtEl>
                                          <p:spTgt spid="2048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0488" name="Text Box 8"/>
          <p:cNvSpPr txBox="1">
            <a:spLocks noChangeArrowheads="1"/>
          </p:cNvSpPr>
          <p:nvPr/>
        </p:nvSpPr>
        <p:spPr bwMode="auto">
          <a:xfrm>
            <a:off x="0" y="836712"/>
            <a:ext cx="915924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smtClean="0">
                <a:latin typeface="Book Antiqua" pitchFamily="18" charset="0"/>
              </a:rPr>
              <a:t>We will have a cash inflow at the end of next year. This cash flow has mean of $1000 and standard deviation of 250. What is the mean and standard deviation of the present value of this cash flow.  Our minimum acceptable rate of return in 12%.</a:t>
            </a:r>
          </a:p>
          <a:p>
            <a:pPr>
              <a:spcAft>
                <a:spcPts val="0"/>
              </a:spcAft>
            </a:pPr>
            <a:endParaRPr lang="en-US" sz="2400" dirty="0">
              <a:latin typeface="Book Antiqua" pitchFamily="18" charset="0"/>
            </a:endParaRPr>
          </a:p>
          <a:p>
            <a:pPr>
              <a:spcAft>
                <a:spcPts val="0"/>
              </a:spcAft>
            </a:pPr>
            <a:r>
              <a:rPr lang="en-US" sz="2400" dirty="0">
                <a:latin typeface="Book Antiqua" pitchFamily="18" charset="0"/>
              </a:rPr>
              <a:t>We will have </a:t>
            </a:r>
            <a:r>
              <a:rPr lang="en-US" sz="2400" dirty="0" smtClean="0">
                <a:latin typeface="Book Antiqua" pitchFamily="18" charset="0"/>
              </a:rPr>
              <a:t>two </a:t>
            </a:r>
            <a:r>
              <a:rPr lang="en-US" sz="2400" dirty="0">
                <a:latin typeface="Book Antiqua" pitchFamily="18" charset="0"/>
              </a:rPr>
              <a:t>cash </a:t>
            </a:r>
            <a:r>
              <a:rPr lang="en-US" sz="2400" dirty="0" smtClean="0">
                <a:latin typeface="Book Antiqua" pitchFamily="18" charset="0"/>
              </a:rPr>
              <a:t>inflows </a:t>
            </a:r>
            <a:r>
              <a:rPr lang="en-US" sz="2400" dirty="0">
                <a:latin typeface="Book Antiqua" pitchFamily="18" charset="0"/>
              </a:rPr>
              <a:t>at the end of next </a:t>
            </a:r>
            <a:r>
              <a:rPr lang="en-US" sz="2400" dirty="0" smtClean="0">
                <a:latin typeface="Book Antiqua" pitchFamily="18" charset="0"/>
              </a:rPr>
              <a:t>two years. They both have mean </a:t>
            </a:r>
            <a:r>
              <a:rPr lang="en-US" sz="2400" dirty="0">
                <a:latin typeface="Book Antiqua" pitchFamily="18" charset="0"/>
              </a:rPr>
              <a:t>of $1000 and standard deviation of </a:t>
            </a:r>
            <a:r>
              <a:rPr lang="en-US" sz="2400" dirty="0" smtClean="0">
                <a:latin typeface="Book Antiqua" pitchFamily="18" charset="0"/>
              </a:rPr>
              <a:t>250</a:t>
            </a:r>
            <a:r>
              <a:rPr lang="en-US" sz="2400" dirty="0">
                <a:latin typeface="Book Antiqua" pitchFamily="18" charset="0"/>
              </a:rPr>
              <a:t>. What is the mean and standard deviation of the present value of this cash flow.  Our minimum acceptable rate of return in 12%.</a:t>
            </a:r>
          </a:p>
        </p:txBody>
      </p:sp>
      <p:sp>
        <p:nvSpPr>
          <p:cNvPr id="9"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Present Value Mean  and Standard Deviation</a:t>
            </a:r>
            <a:endParaRPr lang="en-US" sz="3600" dirty="0">
              <a:latin typeface="Impact" pitchFamily="34" charset="0"/>
            </a:endParaRPr>
          </a:p>
        </p:txBody>
      </p:sp>
    </p:spTree>
    <p:extLst>
      <p:ext uri="{BB962C8B-B14F-4D97-AF65-F5344CB8AC3E}">
        <p14:creationId xmlns:p14="http://schemas.microsoft.com/office/powerpoint/2010/main" val="38746906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8">
                                            <p:txEl>
                                              <p:pRg st="0" end="0"/>
                                            </p:txEl>
                                          </p:spTgt>
                                        </p:tgtEl>
                                        <p:attrNameLst>
                                          <p:attrName>style.visibility</p:attrName>
                                        </p:attrNameLst>
                                      </p:cBhvr>
                                      <p:to>
                                        <p:strVal val="visible"/>
                                      </p:to>
                                    </p:set>
                                    <p:animEffect transition="in" filter="dissolve">
                                      <p:cBhvr>
                                        <p:cTn id="7" dur="500"/>
                                        <p:tgtEl>
                                          <p:spTgt spid="204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 y="0"/>
            <a:ext cx="9144000" cy="838200"/>
          </a:xfrm>
        </p:spPr>
        <p:txBody>
          <a:bodyPr/>
          <a:lstStyle/>
          <a:p>
            <a:r>
              <a:rPr lang="en-US" sz="3200" dirty="0"/>
              <a:t>Future Value (FV)</a:t>
            </a:r>
          </a:p>
        </p:txBody>
      </p:sp>
      <p:sp>
        <p:nvSpPr>
          <p:cNvPr id="28678" name="Text Box 6"/>
          <p:cNvSpPr txBox="1">
            <a:spLocks noChangeArrowheads="1"/>
          </p:cNvSpPr>
          <p:nvPr/>
        </p:nvSpPr>
        <p:spPr bwMode="auto">
          <a:xfrm>
            <a:off x="0" y="805218"/>
            <a:ext cx="9144000" cy="1384995"/>
          </a:xfrm>
          <a:prstGeom prst="rect">
            <a:avLst/>
          </a:prstGeom>
          <a:noFill/>
          <a:ln w="12700">
            <a:noFill/>
            <a:miter lim="800000"/>
            <a:headEnd/>
            <a:tailEnd/>
          </a:ln>
        </p:spPr>
        <p:txBody>
          <a:bodyPr wrap="square">
            <a:spAutoFit/>
          </a:bodyPr>
          <a:lstStyle/>
          <a:p>
            <a:pPr eaLnBrk="0" hangingPunct="0">
              <a:spcBef>
                <a:spcPct val="50000"/>
              </a:spcBef>
            </a:pPr>
            <a:r>
              <a:rPr lang="en-US" sz="2400" dirty="0">
                <a:latin typeface="Book Antiqua" pitchFamily="18" charset="0"/>
                <a:cs typeface="Arial" charset="0"/>
              </a:rPr>
              <a:t>$100, put it in a bank. </a:t>
            </a:r>
            <a:r>
              <a:rPr lang="en-US" sz="2400" dirty="0" smtClean="0">
                <a:latin typeface="Book Antiqua" pitchFamily="18" charset="0"/>
                <a:cs typeface="Arial" charset="0"/>
              </a:rPr>
              <a:t>Interest rate = 10%. How </a:t>
            </a:r>
            <a:r>
              <a:rPr lang="en-US" sz="2400" dirty="0">
                <a:latin typeface="Book Antiqua" pitchFamily="18" charset="0"/>
                <a:cs typeface="Arial" charset="0"/>
              </a:rPr>
              <a:t>much after 1 </a:t>
            </a:r>
            <a:r>
              <a:rPr lang="en-US" sz="2400" dirty="0" smtClean="0">
                <a:latin typeface="Book Antiqua" pitchFamily="18" charset="0"/>
                <a:cs typeface="Arial" charset="0"/>
              </a:rPr>
              <a:t>year. P = 100.  F?</a:t>
            </a:r>
            <a:endParaRPr lang="en-US" sz="2400" dirty="0">
              <a:latin typeface="Book Antiqua" pitchFamily="18" charset="0"/>
              <a:cs typeface="Arial" charset="0"/>
            </a:endParaRPr>
          </a:p>
          <a:p>
            <a:pPr eaLnBrk="0" hangingPunct="0">
              <a:spcBef>
                <a:spcPct val="50000"/>
              </a:spcBef>
            </a:pPr>
            <a:r>
              <a:rPr lang="en-US" sz="2400" dirty="0" smtClean="0">
                <a:latin typeface="Book Antiqua" pitchFamily="18" charset="0"/>
                <a:cs typeface="Arial" charset="0"/>
              </a:rPr>
              <a:t>F1 = 100 </a:t>
            </a:r>
            <a:r>
              <a:rPr lang="en-US" sz="2400" dirty="0">
                <a:latin typeface="Book Antiqua" pitchFamily="18" charset="0"/>
                <a:cs typeface="Arial" charset="0"/>
              </a:rPr>
              <a:t>+0.1(100) = 100(1+0.1</a:t>
            </a:r>
            <a:r>
              <a:rPr lang="en-US" sz="2400" dirty="0" smtClean="0">
                <a:latin typeface="Book Antiqua" pitchFamily="18" charset="0"/>
                <a:cs typeface="Arial" charset="0"/>
              </a:rPr>
              <a:t>)</a:t>
            </a:r>
            <a:endParaRPr lang="en-US" sz="2400" dirty="0">
              <a:latin typeface="Book Antiqua" pitchFamily="18" charset="0"/>
              <a:cs typeface="Arial" charset="0"/>
            </a:endParaRPr>
          </a:p>
        </p:txBody>
      </p:sp>
      <p:grpSp>
        <p:nvGrpSpPr>
          <p:cNvPr id="23" name="Group 22"/>
          <p:cNvGrpSpPr/>
          <p:nvPr/>
        </p:nvGrpSpPr>
        <p:grpSpPr>
          <a:xfrm>
            <a:off x="4724400" y="1371600"/>
            <a:ext cx="1752600" cy="762000"/>
            <a:chOff x="4724400" y="1371600"/>
            <a:chExt cx="1752600" cy="762000"/>
          </a:xfrm>
        </p:grpSpPr>
        <p:cxnSp>
          <p:nvCxnSpPr>
            <p:cNvPr id="3" name="Straight Arrow Connector 2"/>
            <p:cNvCxnSpPr/>
            <p:nvPr/>
          </p:nvCxnSpPr>
          <p:spPr bwMode="auto">
            <a:xfrm>
              <a:off x="5257800" y="1524000"/>
              <a:ext cx="0" cy="609600"/>
            </a:xfrm>
            <a:prstGeom prst="straightConnector1">
              <a:avLst/>
            </a:prstGeom>
            <a:solidFill>
              <a:schemeClr val="accent1"/>
            </a:solidFill>
            <a:ln w="57150" cap="flat" cmpd="sng" algn="ctr">
              <a:solidFill>
                <a:srgbClr val="FF0000"/>
              </a:solidFill>
              <a:prstDash val="solid"/>
              <a:round/>
              <a:headEnd type="triangle" w="med" len="med"/>
              <a:tailEnd type="none" w="med" len="med"/>
            </a:ln>
            <a:effectLst/>
          </p:spPr>
        </p:cxnSp>
        <p:cxnSp>
          <p:nvCxnSpPr>
            <p:cNvPr id="6" name="Straight Arrow Connector 5"/>
            <p:cNvCxnSpPr/>
            <p:nvPr/>
          </p:nvCxnSpPr>
          <p:spPr bwMode="auto">
            <a:xfrm>
              <a:off x="5943600" y="1371600"/>
              <a:ext cx="0" cy="762000"/>
            </a:xfrm>
            <a:prstGeom prst="straightConnector1">
              <a:avLst/>
            </a:prstGeom>
            <a:solidFill>
              <a:schemeClr val="accent1"/>
            </a:solidFill>
            <a:ln w="57150" cap="flat" cmpd="sng" algn="ctr">
              <a:solidFill>
                <a:srgbClr val="00B050"/>
              </a:solidFill>
              <a:prstDash val="solid"/>
              <a:round/>
              <a:headEnd type="triangle" w="med" len="med"/>
              <a:tailEnd type="none" w="med" len="med"/>
            </a:ln>
            <a:effectLst/>
          </p:spPr>
        </p:cxnSp>
        <p:cxnSp>
          <p:nvCxnSpPr>
            <p:cNvPr id="7" name="Straight Connector 6"/>
            <p:cNvCxnSpPr/>
            <p:nvPr/>
          </p:nvCxnSpPr>
          <p:spPr bwMode="auto">
            <a:xfrm>
              <a:off x="4724400" y="2133600"/>
              <a:ext cx="1752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24" name="Group 23"/>
          <p:cNvGrpSpPr/>
          <p:nvPr/>
        </p:nvGrpSpPr>
        <p:grpSpPr>
          <a:xfrm>
            <a:off x="5410200" y="2654643"/>
            <a:ext cx="2438400" cy="1067557"/>
            <a:chOff x="5410200" y="2654643"/>
            <a:chExt cx="2438400" cy="1067557"/>
          </a:xfrm>
        </p:grpSpPr>
        <p:cxnSp>
          <p:nvCxnSpPr>
            <p:cNvPr id="10" name="Straight Arrow Connector 9"/>
            <p:cNvCxnSpPr/>
            <p:nvPr/>
          </p:nvCxnSpPr>
          <p:spPr bwMode="auto">
            <a:xfrm>
              <a:off x="5943600" y="3091749"/>
              <a:ext cx="0" cy="609600"/>
            </a:xfrm>
            <a:prstGeom prst="straightConnector1">
              <a:avLst/>
            </a:prstGeom>
            <a:solidFill>
              <a:schemeClr val="accent1"/>
            </a:solidFill>
            <a:ln w="57150" cap="flat" cmpd="sng" algn="ctr">
              <a:solidFill>
                <a:srgbClr val="FF0000"/>
              </a:solidFill>
              <a:prstDash val="solid"/>
              <a:round/>
              <a:headEnd type="triangle" w="med" len="med"/>
              <a:tailEnd type="none" w="med" len="med"/>
            </a:ln>
            <a:effectLst/>
          </p:spPr>
        </p:cxnSp>
        <p:cxnSp>
          <p:nvCxnSpPr>
            <p:cNvPr id="12" name="Straight Connector 11"/>
            <p:cNvCxnSpPr/>
            <p:nvPr/>
          </p:nvCxnSpPr>
          <p:spPr bwMode="auto">
            <a:xfrm>
              <a:off x="5410200" y="3701349"/>
              <a:ext cx="2438400" cy="123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Arrow Connector 13"/>
            <p:cNvCxnSpPr/>
            <p:nvPr/>
          </p:nvCxnSpPr>
          <p:spPr bwMode="auto">
            <a:xfrm>
              <a:off x="7315200" y="2654643"/>
              <a:ext cx="0" cy="1067557"/>
            </a:xfrm>
            <a:prstGeom prst="straightConnector1">
              <a:avLst/>
            </a:prstGeom>
            <a:solidFill>
              <a:schemeClr val="accent1"/>
            </a:solidFill>
            <a:ln w="57150" cap="flat" cmpd="sng" algn="ctr">
              <a:solidFill>
                <a:srgbClr val="00B050"/>
              </a:solidFill>
              <a:prstDash val="solid"/>
              <a:round/>
              <a:headEnd type="triangle" w="med" len="med"/>
              <a:tailEnd type="none" w="med" len="med"/>
            </a:ln>
            <a:effectLst/>
          </p:spPr>
        </p:cxnSp>
      </p:grpSp>
      <p:grpSp>
        <p:nvGrpSpPr>
          <p:cNvPr id="26" name="Group 25"/>
          <p:cNvGrpSpPr/>
          <p:nvPr/>
        </p:nvGrpSpPr>
        <p:grpSpPr>
          <a:xfrm>
            <a:off x="6019800" y="4648200"/>
            <a:ext cx="3048000" cy="1371600"/>
            <a:chOff x="6096000" y="4572000"/>
            <a:chExt cx="3048000" cy="1371600"/>
          </a:xfrm>
        </p:grpSpPr>
        <p:cxnSp>
          <p:nvCxnSpPr>
            <p:cNvPr id="16" name="Straight Arrow Connector 15"/>
            <p:cNvCxnSpPr/>
            <p:nvPr/>
          </p:nvCxnSpPr>
          <p:spPr bwMode="auto">
            <a:xfrm>
              <a:off x="6629400" y="5334000"/>
              <a:ext cx="0" cy="609600"/>
            </a:xfrm>
            <a:prstGeom prst="straightConnector1">
              <a:avLst/>
            </a:prstGeom>
            <a:solidFill>
              <a:schemeClr val="accent1"/>
            </a:solidFill>
            <a:ln w="57150" cap="flat" cmpd="sng" algn="ctr">
              <a:solidFill>
                <a:srgbClr val="FF0000"/>
              </a:solidFill>
              <a:prstDash val="solid"/>
              <a:round/>
              <a:headEnd type="triangle" w="med" len="med"/>
              <a:tailEnd type="none" w="med" len="med"/>
            </a:ln>
            <a:effectLst/>
          </p:spPr>
        </p:cxnSp>
        <p:cxnSp>
          <p:nvCxnSpPr>
            <p:cNvPr id="17" name="Straight Connector 16"/>
            <p:cNvCxnSpPr/>
            <p:nvPr/>
          </p:nvCxnSpPr>
          <p:spPr bwMode="auto">
            <a:xfrm>
              <a:off x="6096000" y="5943600"/>
              <a:ext cx="3048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Arrow Connector 21"/>
            <p:cNvCxnSpPr/>
            <p:nvPr/>
          </p:nvCxnSpPr>
          <p:spPr bwMode="auto">
            <a:xfrm>
              <a:off x="8686800" y="4572000"/>
              <a:ext cx="0" cy="1371600"/>
            </a:xfrm>
            <a:prstGeom prst="straightConnector1">
              <a:avLst/>
            </a:prstGeom>
            <a:solidFill>
              <a:schemeClr val="accent1"/>
            </a:solidFill>
            <a:ln w="57150" cap="flat" cmpd="sng" algn="ctr">
              <a:solidFill>
                <a:srgbClr val="00B050"/>
              </a:solidFill>
              <a:prstDash val="solid"/>
              <a:round/>
              <a:headEnd type="triangle" w="med" len="med"/>
              <a:tailEnd type="none" w="med" len="med"/>
            </a:ln>
            <a:effectLst/>
          </p:spPr>
        </p:cxnSp>
      </p:grpSp>
      <p:sp>
        <p:nvSpPr>
          <p:cNvPr id="25" name="Text Box 6"/>
          <p:cNvSpPr txBox="1">
            <a:spLocks noChangeArrowheads="1"/>
          </p:cNvSpPr>
          <p:nvPr/>
        </p:nvSpPr>
        <p:spPr bwMode="auto">
          <a:xfrm>
            <a:off x="4119" y="2253530"/>
            <a:ext cx="4948881" cy="1569660"/>
          </a:xfrm>
          <a:prstGeom prst="rect">
            <a:avLst/>
          </a:prstGeom>
          <a:noFill/>
          <a:ln w="12700">
            <a:noFill/>
            <a:miter lim="800000"/>
            <a:headEnd/>
            <a:tailEnd/>
          </a:ln>
        </p:spPr>
        <p:txBody>
          <a:bodyPr wrap="square">
            <a:spAutoFit/>
          </a:bodyPr>
          <a:lstStyle/>
          <a:p>
            <a:pPr eaLnBrk="0" hangingPunct="0">
              <a:spcBef>
                <a:spcPct val="50000"/>
              </a:spcBef>
            </a:pPr>
            <a:r>
              <a:rPr lang="en-US" sz="2400" dirty="0" smtClean="0">
                <a:latin typeface="Book Antiqua" pitchFamily="18" charset="0"/>
                <a:cs typeface="Arial" charset="0"/>
              </a:rPr>
              <a:t>How </a:t>
            </a:r>
            <a:r>
              <a:rPr lang="en-US" sz="2400" dirty="0">
                <a:latin typeface="Book Antiqua" pitchFamily="18" charset="0"/>
                <a:cs typeface="Arial" charset="0"/>
              </a:rPr>
              <a:t>much after 2 </a:t>
            </a:r>
            <a:r>
              <a:rPr lang="en-US" sz="2400" dirty="0" smtClean="0">
                <a:latin typeface="Book Antiqua" pitchFamily="18" charset="0"/>
                <a:cs typeface="Arial" charset="0"/>
              </a:rPr>
              <a:t>years? </a:t>
            </a:r>
            <a:endParaRPr lang="en-US" sz="2400" dirty="0">
              <a:latin typeface="Book Antiqua" pitchFamily="18" charset="0"/>
              <a:cs typeface="Arial" charset="0"/>
            </a:endParaRPr>
          </a:p>
          <a:p>
            <a:pPr eaLnBrk="0" hangingPunct="0">
              <a:spcBef>
                <a:spcPct val="50000"/>
              </a:spcBef>
            </a:pPr>
            <a:r>
              <a:rPr lang="en-US" sz="2400" dirty="0" smtClean="0">
                <a:latin typeface="Book Antiqua" pitchFamily="18" charset="0"/>
                <a:cs typeface="Arial" charset="0"/>
              </a:rPr>
              <a:t>F2= 100(1+0.1</a:t>
            </a:r>
            <a:r>
              <a:rPr lang="en-US" sz="2400" dirty="0">
                <a:latin typeface="Book Antiqua" pitchFamily="18" charset="0"/>
                <a:cs typeface="Arial" charset="0"/>
              </a:rPr>
              <a:t>) + </a:t>
            </a:r>
            <a:r>
              <a:rPr lang="en-US" sz="2400" dirty="0" smtClean="0">
                <a:latin typeface="Book Antiqua" pitchFamily="18" charset="0"/>
                <a:cs typeface="Arial" charset="0"/>
              </a:rPr>
              <a:t>0.1(</a:t>
            </a:r>
            <a:r>
              <a:rPr lang="en-US" sz="2400" dirty="0" smtClean="0">
                <a:solidFill>
                  <a:srgbClr val="FF0000"/>
                </a:solidFill>
                <a:latin typeface="Book Antiqua" pitchFamily="18" charset="0"/>
                <a:cs typeface="Arial" charset="0"/>
              </a:rPr>
              <a:t>100(1+0.1)</a:t>
            </a:r>
            <a:r>
              <a:rPr lang="en-US" sz="2400" dirty="0" smtClean="0">
                <a:latin typeface="Book Antiqua" pitchFamily="18" charset="0"/>
                <a:cs typeface="Arial" charset="0"/>
              </a:rPr>
              <a:t>) </a:t>
            </a:r>
            <a:r>
              <a:rPr lang="en-US" sz="2400" dirty="0">
                <a:latin typeface="Book Antiqua" pitchFamily="18" charset="0"/>
                <a:cs typeface="Arial" charset="0"/>
              </a:rPr>
              <a:t>= </a:t>
            </a:r>
          </a:p>
          <a:p>
            <a:pPr eaLnBrk="0" hangingPunct="0">
              <a:spcBef>
                <a:spcPct val="50000"/>
              </a:spcBef>
            </a:pPr>
            <a:r>
              <a:rPr lang="en-US" sz="2400" dirty="0" smtClean="0">
                <a:latin typeface="Book Antiqua" pitchFamily="18" charset="0"/>
                <a:cs typeface="Arial" charset="0"/>
              </a:rPr>
              <a:t>F2= 100(1+0.1</a:t>
            </a:r>
            <a:r>
              <a:rPr lang="en-US" sz="2400" dirty="0">
                <a:latin typeface="Book Antiqua" pitchFamily="18" charset="0"/>
                <a:cs typeface="Arial" charset="0"/>
              </a:rPr>
              <a:t>) (1+0.1) = </a:t>
            </a:r>
            <a:r>
              <a:rPr lang="en-US" sz="2400" dirty="0" smtClean="0">
                <a:latin typeface="Book Antiqua" pitchFamily="18" charset="0"/>
                <a:cs typeface="Arial" charset="0"/>
              </a:rPr>
              <a:t>100(1.1)</a:t>
            </a:r>
            <a:r>
              <a:rPr lang="en-US" sz="2400" baseline="30000" dirty="0" smtClean="0">
                <a:latin typeface="Book Antiqua" pitchFamily="18" charset="0"/>
                <a:cs typeface="Arial" charset="0"/>
              </a:rPr>
              <a:t>2</a:t>
            </a:r>
            <a:endParaRPr lang="en-US" sz="2400" baseline="30000" dirty="0">
              <a:latin typeface="Book Antiqua" pitchFamily="18" charset="0"/>
              <a:cs typeface="Arial" charset="0"/>
            </a:endParaRPr>
          </a:p>
        </p:txBody>
      </p:sp>
      <p:sp>
        <p:nvSpPr>
          <p:cNvPr id="27" name="Text Box 6"/>
          <p:cNvSpPr txBox="1">
            <a:spLocks noChangeArrowheads="1"/>
          </p:cNvSpPr>
          <p:nvPr/>
        </p:nvSpPr>
        <p:spPr bwMode="auto">
          <a:xfrm>
            <a:off x="76200" y="3886200"/>
            <a:ext cx="7010400" cy="1569660"/>
          </a:xfrm>
          <a:prstGeom prst="rect">
            <a:avLst/>
          </a:prstGeom>
          <a:noFill/>
          <a:ln w="12700">
            <a:noFill/>
            <a:miter lim="800000"/>
            <a:headEnd/>
            <a:tailEnd/>
          </a:ln>
        </p:spPr>
        <p:txBody>
          <a:bodyPr wrap="square">
            <a:spAutoFit/>
          </a:bodyPr>
          <a:lstStyle/>
          <a:p>
            <a:pPr>
              <a:spcBef>
                <a:spcPct val="50000"/>
              </a:spcBef>
            </a:pPr>
            <a:r>
              <a:rPr lang="en-US" sz="2400" dirty="0">
                <a:latin typeface="Book Antiqua" pitchFamily="18" charset="0"/>
                <a:cs typeface="Arial" charset="0"/>
              </a:rPr>
              <a:t>How much </a:t>
            </a:r>
            <a:r>
              <a:rPr lang="en-US" sz="2400">
                <a:latin typeface="Book Antiqua" pitchFamily="18" charset="0"/>
                <a:cs typeface="Arial" charset="0"/>
              </a:rPr>
              <a:t>after </a:t>
            </a:r>
            <a:r>
              <a:rPr lang="en-US" sz="2400" smtClean="0">
                <a:latin typeface="Book Antiqua" pitchFamily="18" charset="0"/>
                <a:cs typeface="Arial" charset="0"/>
              </a:rPr>
              <a:t>3 </a:t>
            </a:r>
            <a:r>
              <a:rPr lang="en-US" sz="2400" dirty="0" smtClean="0">
                <a:latin typeface="Book Antiqua" pitchFamily="18" charset="0"/>
                <a:cs typeface="Arial" charset="0"/>
              </a:rPr>
              <a:t>years?</a:t>
            </a:r>
            <a:endParaRPr lang="en-US" sz="2400" dirty="0">
              <a:latin typeface="Book Antiqua" pitchFamily="18" charset="0"/>
              <a:cs typeface="Arial" charset="0"/>
            </a:endParaRPr>
          </a:p>
          <a:p>
            <a:pPr>
              <a:spcBef>
                <a:spcPct val="50000"/>
              </a:spcBef>
            </a:pPr>
            <a:r>
              <a:rPr lang="en-US" sz="2400" dirty="0" smtClean="0">
                <a:latin typeface="Book Antiqua" pitchFamily="18" charset="0"/>
                <a:cs typeface="Arial" charset="0"/>
              </a:rPr>
              <a:t>F3 = 100(1.1)</a:t>
            </a:r>
            <a:r>
              <a:rPr lang="en-US" sz="2400" baseline="30000" dirty="0" smtClean="0">
                <a:latin typeface="Book Antiqua" pitchFamily="18" charset="0"/>
                <a:cs typeface="Arial" charset="0"/>
              </a:rPr>
              <a:t>2 </a:t>
            </a:r>
            <a:r>
              <a:rPr lang="en-US" sz="2400" dirty="0">
                <a:latin typeface="Book Antiqua" pitchFamily="18" charset="0"/>
                <a:cs typeface="Arial" charset="0"/>
              </a:rPr>
              <a:t>+</a:t>
            </a:r>
            <a:r>
              <a:rPr lang="en-US" sz="2400" baseline="30000" dirty="0" smtClean="0">
                <a:latin typeface="Book Antiqua" pitchFamily="18" charset="0"/>
                <a:cs typeface="Arial" charset="0"/>
              </a:rPr>
              <a:t> </a:t>
            </a:r>
            <a:r>
              <a:rPr lang="en-US" sz="2400" dirty="0" smtClean="0">
                <a:latin typeface="Book Antiqua" pitchFamily="18" charset="0"/>
                <a:cs typeface="Arial" charset="0"/>
              </a:rPr>
              <a:t>0.1[100(1.1)</a:t>
            </a:r>
            <a:r>
              <a:rPr lang="en-US" sz="2400" baseline="30000" dirty="0" smtClean="0">
                <a:latin typeface="Book Antiqua" pitchFamily="18" charset="0"/>
                <a:cs typeface="Arial" charset="0"/>
              </a:rPr>
              <a:t>2</a:t>
            </a:r>
            <a:r>
              <a:rPr lang="en-US" sz="2400" dirty="0" smtClean="0">
                <a:latin typeface="Book Antiqua" pitchFamily="18" charset="0"/>
                <a:cs typeface="Arial" charset="0"/>
              </a:rPr>
              <a:t>] = </a:t>
            </a:r>
          </a:p>
          <a:p>
            <a:pPr>
              <a:spcBef>
                <a:spcPct val="50000"/>
              </a:spcBef>
            </a:pPr>
            <a:r>
              <a:rPr lang="en-US" sz="2400" dirty="0" smtClean="0">
                <a:latin typeface="Book Antiqua" pitchFamily="18" charset="0"/>
                <a:cs typeface="Arial" charset="0"/>
              </a:rPr>
              <a:t>F3 = 100(1.1)</a:t>
            </a:r>
            <a:r>
              <a:rPr lang="en-US" sz="2400" baseline="30000" dirty="0" smtClean="0">
                <a:latin typeface="Book Antiqua" pitchFamily="18" charset="0"/>
                <a:cs typeface="Arial" charset="0"/>
              </a:rPr>
              <a:t>2 </a:t>
            </a:r>
            <a:r>
              <a:rPr lang="en-US" sz="2400" dirty="0" smtClean="0">
                <a:latin typeface="Book Antiqua" pitchFamily="18" charset="0"/>
                <a:cs typeface="Arial" charset="0"/>
              </a:rPr>
              <a:t>[1+0.1] = </a:t>
            </a:r>
            <a:r>
              <a:rPr lang="en-US" sz="2400" dirty="0">
                <a:latin typeface="Book Antiqua" pitchFamily="18" charset="0"/>
                <a:cs typeface="Arial" charset="0"/>
              </a:rPr>
              <a:t>100(1.1)</a:t>
            </a:r>
            <a:r>
              <a:rPr lang="en-US" sz="2400" baseline="30000" dirty="0">
                <a:latin typeface="Book Antiqua" pitchFamily="18" charset="0"/>
                <a:cs typeface="Arial" charset="0"/>
              </a:rPr>
              <a:t>2 </a:t>
            </a:r>
            <a:r>
              <a:rPr lang="en-US" sz="2400" dirty="0">
                <a:latin typeface="Book Antiqua" pitchFamily="18" charset="0"/>
                <a:cs typeface="Arial" charset="0"/>
              </a:rPr>
              <a:t>[</a:t>
            </a:r>
            <a:r>
              <a:rPr lang="en-US" sz="2400" dirty="0" smtClean="0">
                <a:latin typeface="Book Antiqua" pitchFamily="18" charset="0"/>
                <a:cs typeface="Arial" charset="0"/>
              </a:rPr>
              <a:t>1.1</a:t>
            </a:r>
            <a:r>
              <a:rPr lang="en-US" sz="2400" dirty="0">
                <a:latin typeface="Book Antiqua" pitchFamily="18" charset="0"/>
                <a:cs typeface="Arial" charset="0"/>
              </a:rPr>
              <a:t>] </a:t>
            </a:r>
            <a:r>
              <a:rPr lang="en-US" sz="2400" dirty="0" smtClean="0">
                <a:latin typeface="Book Antiqua" pitchFamily="18" charset="0"/>
                <a:cs typeface="Arial" charset="0"/>
              </a:rPr>
              <a:t> = 100(1.1)</a:t>
            </a:r>
            <a:r>
              <a:rPr lang="en-US" sz="2400" baseline="30000" dirty="0" smtClean="0">
                <a:latin typeface="Book Antiqua" pitchFamily="18" charset="0"/>
                <a:cs typeface="Arial" charset="0"/>
              </a:rPr>
              <a:t>3 </a:t>
            </a:r>
            <a:r>
              <a:rPr lang="en-US" sz="2400" dirty="0" smtClean="0">
                <a:latin typeface="Book Antiqua" pitchFamily="18" charset="0"/>
                <a:cs typeface="Arial" charset="0"/>
              </a:rPr>
              <a:t> </a:t>
            </a:r>
            <a:endParaRPr lang="en-US" sz="2400" dirty="0">
              <a:latin typeface="Book Antiqua" pitchFamily="18" charset="0"/>
              <a:cs typeface="Arial" charset="0"/>
            </a:endParaRPr>
          </a:p>
        </p:txBody>
      </p:sp>
      <p:sp>
        <p:nvSpPr>
          <p:cNvPr id="30" name="Text Box 6"/>
          <p:cNvSpPr txBox="1">
            <a:spLocks noChangeArrowheads="1"/>
          </p:cNvSpPr>
          <p:nvPr/>
        </p:nvSpPr>
        <p:spPr bwMode="auto">
          <a:xfrm>
            <a:off x="76200" y="5410200"/>
            <a:ext cx="3581400" cy="1015663"/>
          </a:xfrm>
          <a:prstGeom prst="rect">
            <a:avLst/>
          </a:prstGeom>
          <a:noFill/>
          <a:ln w="12700">
            <a:noFill/>
            <a:miter lim="800000"/>
            <a:headEnd/>
            <a:tailEnd/>
          </a:ln>
        </p:spPr>
        <p:txBody>
          <a:bodyPr wrap="square">
            <a:spAutoFit/>
          </a:bodyPr>
          <a:lstStyle/>
          <a:p>
            <a:pPr>
              <a:spcBef>
                <a:spcPct val="50000"/>
              </a:spcBef>
            </a:pPr>
            <a:r>
              <a:rPr lang="en-US" sz="2400" dirty="0" smtClean="0">
                <a:latin typeface="Book Antiqua" pitchFamily="18" charset="0"/>
                <a:cs typeface="Arial" charset="0"/>
              </a:rPr>
              <a:t>How much after N years</a:t>
            </a:r>
          </a:p>
          <a:p>
            <a:pPr eaLnBrk="0" hangingPunct="0">
              <a:spcBef>
                <a:spcPct val="50000"/>
              </a:spcBef>
            </a:pPr>
            <a:r>
              <a:rPr lang="en-US" sz="2400" dirty="0" smtClean="0">
                <a:latin typeface="Book Antiqua" pitchFamily="18" charset="0"/>
                <a:cs typeface="Arial" charset="0"/>
              </a:rPr>
              <a:t>F = 100(1.1)</a:t>
            </a:r>
            <a:r>
              <a:rPr lang="en-US" sz="2400" baseline="30000" dirty="0" smtClean="0">
                <a:latin typeface="Book Antiqua" pitchFamily="18" charset="0"/>
                <a:cs typeface="Arial" charset="0"/>
              </a:rPr>
              <a:t>N</a:t>
            </a:r>
            <a:endParaRPr lang="en-US" sz="2400" baseline="30000" dirty="0">
              <a:latin typeface="Book Antiqua" pitchFamily="18" charset="0"/>
              <a:cs typeface="Arial" charset="0"/>
            </a:endParaRPr>
          </a:p>
        </p:txBody>
      </p:sp>
    </p:spTree>
    <p:extLst>
      <p:ext uri="{BB962C8B-B14F-4D97-AF65-F5344CB8AC3E}">
        <p14:creationId xmlns:p14="http://schemas.microsoft.com/office/powerpoint/2010/main" val="260149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animEffect transition="in" filter="dissolve">
                                      <p:cBhvr>
                                        <p:cTn id="7" dur="500"/>
                                        <p:tgtEl>
                                          <p:spTgt spid="286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8">
                                            <p:txEl>
                                              <p:pRg st="1" end="1"/>
                                            </p:txEl>
                                          </p:spTgt>
                                        </p:tgtEl>
                                        <p:attrNameLst>
                                          <p:attrName>style.visibility</p:attrName>
                                        </p:attrNameLst>
                                      </p:cBhvr>
                                      <p:to>
                                        <p:strVal val="visible"/>
                                      </p:to>
                                    </p:set>
                                    <p:animEffect transition="in" filter="dissolve">
                                      <p:cBhvr>
                                        <p:cTn id="12" dur="500"/>
                                        <p:tgtEl>
                                          <p:spTgt spid="286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dissolv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dissolve">
                                      <p:cBhvr>
                                        <p:cTn id="27" dur="500"/>
                                        <p:tgtEl>
                                          <p:spTgt spid="2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
                                            <p:txEl>
                                              <p:pRg st="2" end="2"/>
                                            </p:txEl>
                                          </p:spTgt>
                                        </p:tgtEl>
                                        <p:attrNameLst>
                                          <p:attrName>style.visibility</p:attrName>
                                        </p:attrNameLst>
                                      </p:cBhvr>
                                      <p:to>
                                        <p:strVal val="visible"/>
                                      </p:to>
                                    </p:set>
                                    <p:animEffect transition="in" filter="dissolve">
                                      <p:cBhvr>
                                        <p:cTn id="32" dur="500"/>
                                        <p:tgtEl>
                                          <p:spTgt spid="2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dissolve">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7">
                                            <p:txEl>
                                              <p:pRg st="1" end="1"/>
                                            </p:txEl>
                                          </p:spTgt>
                                        </p:tgtEl>
                                        <p:attrNameLst>
                                          <p:attrName>style.visibility</p:attrName>
                                        </p:attrNameLst>
                                      </p:cBhvr>
                                      <p:to>
                                        <p:strVal val="visible"/>
                                      </p:to>
                                    </p:set>
                                    <p:animEffect transition="in" filter="dissolve">
                                      <p:cBhvr>
                                        <p:cTn id="47" dur="500"/>
                                        <p:tgtEl>
                                          <p:spTgt spid="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7">
                                            <p:txEl>
                                              <p:pRg st="2" end="2"/>
                                            </p:txEl>
                                          </p:spTgt>
                                        </p:tgtEl>
                                        <p:attrNameLst>
                                          <p:attrName>style.visibility</p:attrName>
                                        </p:attrNameLst>
                                      </p:cBhvr>
                                      <p:to>
                                        <p:strVal val="visible"/>
                                      </p:to>
                                    </p:set>
                                    <p:animEffect transition="in" filter="dissolve">
                                      <p:cBhvr>
                                        <p:cTn id="52" dur="500"/>
                                        <p:tgtEl>
                                          <p:spTgt spid="2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dissolv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dissolve">
                                      <p:cBhvr>
                                        <p:cTn id="62" dur="500"/>
                                        <p:tgtEl>
                                          <p:spTgt spid="3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0">
                                            <p:txEl>
                                              <p:pRg st="1" end="1"/>
                                            </p:txEl>
                                          </p:spTgt>
                                        </p:tgtEl>
                                        <p:attrNameLst>
                                          <p:attrName>style.visibility</p:attrName>
                                        </p:attrNameLst>
                                      </p:cBhvr>
                                      <p:to>
                                        <p:strVal val="visible"/>
                                      </p:to>
                                    </p:set>
                                    <p:animEffect transition="in" filter="dissolve">
                                      <p:cBhvr>
                                        <p:cTn id="6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build="p"/>
      <p:bldP spid="25" grpId="0" build="p"/>
      <p:bldP spid="27" grpId="0" build="p"/>
      <p:bldP spid="3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 y="0"/>
            <a:ext cx="9144000" cy="838200"/>
          </a:xfrm>
        </p:spPr>
        <p:txBody>
          <a:bodyPr/>
          <a:lstStyle/>
          <a:p>
            <a:r>
              <a:rPr lang="en-US" sz="3200" dirty="0"/>
              <a:t>Future Value (FV</a:t>
            </a:r>
            <a:r>
              <a:rPr lang="en-US" sz="3200" dirty="0" smtClean="0"/>
              <a:t>); Present Value (PV)</a:t>
            </a:r>
            <a:endParaRPr lang="en-US" sz="3200" dirty="0"/>
          </a:p>
        </p:txBody>
      </p:sp>
      <p:sp>
        <p:nvSpPr>
          <p:cNvPr id="29702" name="Text Box 6"/>
          <p:cNvSpPr txBox="1">
            <a:spLocks noChangeArrowheads="1"/>
          </p:cNvSpPr>
          <p:nvPr/>
        </p:nvSpPr>
        <p:spPr bwMode="auto">
          <a:xfrm>
            <a:off x="37531" y="914400"/>
            <a:ext cx="9144000" cy="2677656"/>
          </a:xfrm>
          <a:prstGeom prst="rect">
            <a:avLst/>
          </a:prstGeom>
          <a:noFill/>
          <a:ln w="12700">
            <a:noFill/>
            <a:miter lim="800000"/>
            <a:headEnd/>
            <a:tailEnd/>
          </a:ln>
        </p:spPr>
        <p:txBody>
          <a:bodyPr>
            <a:spAutoFit/>
          </a:bodyPr>
          <a:lstStyle/>
          <a:p>
            <a:pPr eaLnBrk="0" hangingPunct="0">
              <a:spcBef>
                <a:spcPct val="50000"/>
              </a:spcBef>
            </a:pPr>
            <a:r>
              <a:rPr lang="en-US" sz="2400" dirty="0">
                <a:latin typeface="Book Antiqua" pitchFamily="18" charset="0"/>
                <a:cs typeface="Arial" charset="0"/>
              </a:rPr>
              <a:t>P: The initial vale</a:t>
            </a:r>
          </a:p>
          <a:p>
            <a:pPr eaLnBrk="0" hangingPunct="0">
              <a:spcBef>
                <a:spcPct val="50000"/>
              </a:spcBef>
            </a:pPr>
            <a:r>
              <a:rPr lang="en-US" sz="2400" dirty="0">
                <a:latin typeface="Book Antiqua" pitchFamily="18" charset="0"/>
                <a:cs typeface="Arial" charset="0"/>
              </a:rPr>
              <a:t>MARR: Minimum Acceptable Rate of Return</a:t>
            </a:r>
          </a:p>
          <a:p>
            <a:pPr eaLnBrk="0" hangingPunct="0">
              <a:spcBef>
                <a:spcPct val="50000"/>
              </a:spcBef>
            </a:pPr>
            <a:r>
              <a:rPr lang="en-US" sz="2400" dirty="0">
                <a:latin typeface="Book Antiqua" pitchFamily="18" charset="0"/>
                <a:cs typeface="Arial" charset="0"/>
              </a:rPr>
              <a:t>F= P(1+MARR)</a:t>
            </a:r>
            <a:r>
              <a:rPr lang="en-US" sz="2400" baseline="30000" dirty="0">
                <a:latin typeface="Book Antiqua" pitchFamily="18" charset="0"/>
                <a:cs typeface="Arial" charset="0"/>
              </a:rPr>
              <a:t>N</a:t>
            </a:r>
          </a:p>
          <a:p>
            <a:pPr>
              <a:spcBef>
                <a:spcPct val="50000"/>
              </a:spcBef>
            </a:pPr>
            <a:r>
              <a:rPr lang="en-US" sz="2400" dirty="0">
                <a:latin typeface="Book Antiqua" pitchFamily="18" charset="0"/>
                <a:cs typeface="Arial" charset="0"/>
              </a:rPr>
              <a:t>P = F/(1+MARR)</a:t>
            </a:r>
            <a:r>
              <a:rPr lang="en-US" sz="2400" baseline="30000" dirty="0">
                <a:latin typeface="Book Antiqua" pitchFamily="18" charset="0"/>
                <a:cs typeface="Arial" charset="0"/>
              </a:rPr>
              <a:t>N</a:t>
            </a:r>
          </a:p>
          <a:p>
            <a:pPr>
              <a:spcBef>
                <a:spcPct val="50000"/>
              </a:spcBef>
            </a:pPr>
            <a:r>
              <a:rPr lang="en-US" sz="2400" smtClean="0">
                <a:latin typeface="Book Antiqua" pitchFamily="18" charset="0"/>
                <a:cs typeface="Arial" charset="0"/>
              </a:rPr>
              <a:t>P </a:t>
            </a:r>
            <a:r>
              <a:rPr lang="en-US" sz="2400" dirty="0" smtClean="0">
                <a:latin typeface="Book Antiqua" pitchFamily="18" charset="0"/>
                <a:cs typeface="Arial" charset="0"/>
              </a:rPr>
              <a:t>= F/(1+r)</a:t>
            </a:r>
            <a:r>
              <a:rPr lang="en-US" sz="2400" baseline="30000" dirty="0" smtClean="0">
                <a:latin typeface="Book Antiqua" pitchFamily="18" charset="0"/>
                <a:cs typeface="Arial" charset="0"/>
              </a:rPr>
              <a:t>N</a:t>
            </a:r>
          </a:p>
        </p:txBody>
      </p:sp>
      <p:grpSp>
        <p:nvGrpSpPr>
          <p:cNvPr id="4" name="Group 3"/>
          <p:cNvGrpSpPr/>
          <p:nvPr/>
        </p:nvGrpSpPr>
        <p:grpSpPr>
          <a:xfrm>
            <a:off x="5527589" y="2514600"/>
            <a:ext cx="3048000" cy="1371600"/>
            <a:chOff x="6096000" y="4572000"/>
            <a:chExt cx="3048000" cy="1371600"/>
          </a:xfrm>
        </p:grpSpPr>
        <p:cxnSp>
          <p:nvCxnSpPr>
            <p:cNvPr id="5" name="Straight Arrow Connector 4"/>
            <p:cNvCxnSpPr/>
            <p:nvPr/>
          </p:nvCxnSpPr>
          <p:spPr bwMode="auto">
            <a:xfrm>
              <a:off x="6629400" y="5334000"/>
              <a:ext cx="0" cy="609600"/>
            </a:xfrm>
            <a:prstGeom prst="straightConnector1">
              <a:avLst/>
            </a:prstGeom>
            <a:solidFill>
              <a:schemeClr val="accent1"/>
            </a:solidFill>
            <a:ln w="57150" cap="flat" cmpd="sng" algn="ctr">
              <a:solidFill>
                <a:srgbClr val="00B050"/>
              </a:solidFill>
              <a:prstDash val="solid"/>
              <a:round/>
              <a:headEnd type="triangle" w="med" len="med"/>
              <a:tailEnd type="none" w="med" len="med"/>
            </a:ln>
            <a:effectLst/>
          </p:spPr>
        </p:cxnSp>
        <p:cxnSp>
          <p:nvCxnSpPr>
            <p:cNvPr id="6" name="Straight Connector 5"/>
            <p:cNvCxnSpPr/>
            <p:nvPr/>
          </p:nvCxnSpPr>
          <p:spPr bwMode="auto">
            <a:xfrm>
              <a:off x="6096000" y="5943600"/>
              <a:ext cx="3048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Arrow Connector 6"/>
            <p:cNvCxnSpPr/>
            <p:nvPr/>
          </p:nvCxnSpPr>
          <p:spPr bwMode="auto">
            <a:xfrm>
              <a:off x="8686800" y="4572000"/>
              <a:ext cx="0" cy="1371600"/>
            </a:xfrm>
            <a:prstGeom prst="straightConnector1">
              <a:avLst/>
            </a:prstGeom>
            <a:solidFill>
              <a:schemeClr val="accent1"/>
            </a:solidFill>
            <a:ln w="57150" cap="flat" cmpd="sng" algn="ctr">
              <a:solidFill>
                <a:srgbClr val="FF0000"/>
              </a:solidFill>
              <a:prstDash val="solid"/>
              <a:round/>
              <a:headEnd type="triangle" w="med" len="med"/>
              <a:tailEnd type="none" w="med" len="med"/>
            </a:ln>
            <a:effectLst/>
          </p:spPr>
        </p:cxnSp>
      </p:grpSp>
      <p:sp>
        <p:nvSpPr>
          <p:cNvPr id="8" name="Text Box 6"/>
          <p:cNvSpPr txBox="1">
            <a:spLocks noChangeArrowheads="1"/>
          </p:cNvSpPr>
          <p:nvPr/>
        </p:nvSpPr>
        <p:spPr bwMode="auto">
          <a:xfrm>
            <a:off x="37531" y="4267200"/>
            <a:ext cx="9144000" cy="2077492"/>
          </a:xfrm>
          <a:prstGeom prst="rect">
            <a:avLst/>
          </a:prstGeom>
          <a:noFill/>
          <a:ln w="12700">
            <a:noFill/>
            <a:miter lim="800000"/>
            <a:headEnd/>
            <a:tailEnd/>
          </a:ln>
        </p:spPr>
        <p:txBody>
          <a:bodyPr>
            <a:spAutoFit/>
          </a:bodyPr>
          <a:lstStyle/>
          <a:p>
            <a:pPr>
              <a:spcBef>
                <a:spcPct val="50000"/>
              </a:spcBef>
            </a:pPr>
            <a:r>
              <a:rPr lang="en-US" sz="2400" dirty="0" smtClean="0">
                <a:latin typeface="Book Antiqua" pitchFamily="18" charset="0"/>
                <a:cs typeface="Arial" charset="0"/>
              </a:rPr>
              <a:t>r </a:t>
            </a:r>
            <a:r>
              <a:rPr lang="en-US" sz="2400" dirty="0">
                <a:latin typeface="Book Antiqua" pitchFamily="18" charset="0"/>
                <a:cs typeface="Arial" charset="0"/>
              </a:rPr>
              <a:t>= </a:t>
            </a:r>
            <a:r>
              <a:rPr lang="en-US" sz="2400" dirty="0" smtClean="0">
                <a:latin typeface="Book Antiqua" pitchFamily="18" charset="0"/>
                <a:cs typeface="Arial" charset="0"/>
              </a:rPr>
              <a:t>the minimum acceptable rate of return </a:t>
            </a:r>
          </a:p>
          <a:p>
            <a:pPr>
              <a:spcBef>
                <a:spcPct val="50000"/>
              </a:spcBef>
            </a:pPr>
            <a:endParaRPr lang="en-US" sz="900" baseline="30000" dirty="0">
              <a:latin typeface="Book Antiqua" pitchFamily="18" charset="0"/>
              <a:cs typeface="Arial" charset="0"/>
            </a:endParaRPr>
          </a:p>
          <a:p>
            <a:pPr>
              <a:spcBef>
                <a:spcPct val="50000"/>
              </a:spcBef>
            </a:pPr>
            <a:r>
              <a:rPr lang="en-US" sz="2400" dirty="0" smtClean="0">
                <a:latin typeface="Book Antiqua" pitchFamily="18" charset="0"/>
                <a:cs typeface="Arial" charset="0"/>
              </a:rPr>
              <a:t>=FV(r, N,PMT,PV,0</a:t>
            </a:r>
            <a:r>
              <a:rPr lang="en-US" sz="2400" dirty="0" smtClean="0">
                <a:latin typeface="Book Antiqua" pitchFamily="18" charset="0"/>
                <a:cs typeface="Arial" charset="0"/>
                <a:sym typeface="Wingdings" panose="05000000000000000000" pitchFamily="2" charset="2"/>
              </a:rPr>
              <a:t></a:t>
            </a:r>
            <a:r>
              <a:rPr lang="en-US" sz="2400" dirty="0" smtClean="0">
                <a:latin typeface="Book Antiqua" pitchFamily="18" charset="0"/>
                <a:cs typeface="Arial" charset="0"/>
              </a:rPr>
              <a:t> EOY) = </a:t>
            </a:r>
            <a:endParaRPr lang="en-US" sz="2400" dirty="0">
              <a:latin typeface="Book Antiqua" pitchFamily="18" charset="0"/>
              <a:cs typeface="Arial" charset="0"/>
            </a:endParaRPr>
          </a:p>
          <a:p>
            <a:pPr>
              <a:spcBef>
                <a:spcPct val="50000"/>
              </a:spcBef>
            </a:pPr>
            <a:endParaRPr lang="en-US" sz="2400" baseline="30000" dirty="0">
              <a:latin typeface="Book Antiqua" pitchFamily="18" charset="0"/>
              <a:cs typeface="Arial" charset="0"/>
            </a:endParaRPr>
          </a:p>
          <a:p>
            <a:pPr>
              <a:spcBef>
                <a:spcPct val="50000"/>
              </a:spcBef>
            </a:pPr>
            <a:r>
              <a:rPr lang="en-US" sz="2400" dirty="0" smtClean="0">
                <a:latin typeface="Book Antiqua" pitchFamily="18" charset="0"/>
                <a:cs typeface="Arial" charset="0"/>
              </a:rPr>
              <a:t>=PV(r, N,PMT,FV,0 </a:t>
            </a:r>
            <a:r>
              <a:rPr lang="en-US" sz="2400" dirty="0" smtClean="0">
                <a:latin typeface="Book Antiqua" pitchFamily="18" charset="0"/>
                <a:cs typeface="Arial" charset="0"/>
                <a:sym typeface="Wingdings" panose="05000000000000000000" pitchFamily="2" charset="2"/>
              </a:rPr>
              <a:t></a:t>
            </a:r>
            <a:r>
              <a:rPr lang="en-US" sz="2400" dirty="0" smtClean="0">
                <a:latin typeface="Book Antiqua" pitchFamily="18" charset="0"/>
                <a:cs typeface="Arial" charset="0"/>
              </a:rPr>
              <a:t>EOY</a:t>
            </a:r>
            <a:r>
              <a:rPr lang="en-US" sz="2400" dirty="0">
                <a:latin typeface="Book Antiqua" pitchFamily="18" charset="0"/>
                <a:cs typeface="Arial" charset="0"/>
              </a:rPr>
              <a:t>) = </a:t>
            </a:r>
            <a:r>
              <a:rPr lang="en-US" sz="2400" dirty="0" smtClean="0">
                <a:latin typeface="Book Antiqua" pitchFamily="18" charset="0"/>
                <a:cs typeface="Arial" charset="0"/>
              </a:rPr>
              <a:t> </a:t>
            </a:r>
            <a:endParaRPr lang="en-US" sz="2800" baseline="30000" dirty="0"/>
          </a:p>
        </p:txBody>
      </p:sp>
    </p:spTree>
    <p:extLst>
      <p:ext uri="{BB962C8B-B14F-4D97-AF65-F5344CB8AC3E}">
        <p14:creationId xmlns:p14="http://schemas.microsoft.com/office/powerpoint/2010/main" val="1859521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dissolve">
                                      <p:cBhvr>
                                        <p:cTn id="7" dur="500"/>
                                        <p:tgtEl>
                                          <p:spTgt spid="297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dissolve">
                                      <p:cBhvr>
                                        <p:cTn id="12" dur="500"/>
                                        <p:tgtEl>
                                          <p:spTgt spid="297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dissolve">
                                      <p:cBhvr>
                                        <p:cTn id="17" dur="500"/>
                                        <p:tgtEl>
                                          <p:spTgt spid="297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702">
                                            <p:txEl>
                                              <p:pRg st="3" end="3"/>
                                            </p:txEl>
                                          </p:spTgt>
                                        </p:tgtEl>
                                        <p:attrNameLst>
                                          <p:attrName>style.visibility</p:attrName>
                                        </p:attrNameLst>
                                      </p:cBhvr>
                                      <p:to>
                                        <p:strVal val="visible"/>
                                      </p:to>
                                    </p:set>
                                    <p:animEffect transition="in" filter="dissolve">
                                      <p:cBhvr>
                                        <p:cTn id="22" dur="500"/>
                                        <p:tgtEl>
                                          <p:spTgt spid="297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702">
                                            <p:txEl>
                                              <p:pRg st="4" end="4"/>
                                            </p:txEl>
                                          </p:spTgt>
                                        </p:tgtEl>
                                        <p:attrNameLst>
                                          <p:attrName>style.visibility</p:attrName>
                                        </p:attrNameLst>
                                      </p:cBhvr>
                                      <p:to>
                                        <p:strVal val="visible"/>
                                      </p:to>
                                    </p:set>
                                    <p:animEffect transition="in" filter="dissolve">
                                      <p:cBhvr>
                                        <p:cTn id="27" dur="500"/>
                                        <p:tgtEl>
                                          <p:spTgt spid="2970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dissolv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dissolve">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dissolve">
                                      <p:cBhvr>
                                        <p:cTn id="4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 y="0"/>
            <a:ext cx="9144000" cy="838200"/>
          </a:xfrm>
        </p:spPr>
        <p:txBody>
          <a:bodyPr/>
          <a:lstStyle/>
          <a:p>
            <a:r>
              <a:rPr lang="en-US" sz="3200" dirty="0"/>
              <a:t>Future Value (FV</a:t>
            </a:r>
            <a:r>
              <a:rPr lang="en-US" sz="3200" dirty="0" smtClean="0"/>
              <a:t>); Present Value (PV)</a:t>
            </a:r>
            <a:endParaRPr lang="en-US" sz="3200" dirty="0"/>
          </a:p>
        </p:txBody>
      </p:sp>
      <p:grpSp>
        <p:nvGrpSpPr>
          <p:cNvPr id="4" name="Group 3"/>
          <p:cNvGrpSpPr/>
          <p:nvPr/>
        </p:nvGrpSpPr>
        <p:grpSpPr>
          <a:xfrm>
            <a:off x="6660232" y="3410456"/>
            <a:ext cx="2377305" cy="1170672"/>
            <a:chOff x="6096000" y="4572000"/>
            <a:chExt cx="3048000" cy="1371600"/>
          </a:xfrm>
        </p:grpSpPr>
        <p:cxnSp>
          <p:nvCxnSpPr>
            <p:cNvPr id="5" name="Straight Arrow Connector 4"/>
            <p:cNvCxnSpPr/>
            <p:nvPr/>
          </p:nvCxnSpPr>
          <p:spPr bwMode="auto">
            <a:xfrm>
              <a:off x="6629400" y="5334000"/>
              <a:ext cx="0" cy="609600"/>
            </a:xfrm>
            <a:prstGeom prst="straightConnector1">
              <a:avLst/>
            </a:prstGeom>
            <a:solidFill>
              <a:schemeClr val="accent1"/>
            </a:solidFill>
            <a:ln w="57150" cap="flat" cmpd="sng" algn="ctr">
              <a:solidFill>
                <a:srgbClr val="00B050"/>
              </a:solidFill>
              <a:prstDash val="solid"/>
              <a:round/>
              <a:headEnd type="triangle" w="med" len="med"/>
              <a:tailEnd type="none" w="med" len="med"/>
            </a:ln>
            <a:effectLst/>
          </p:spPr>
        </p:cxnSp>
        <p:cxnSp>
          <p:nvCxnSpPr>
            <p:cNvPr id="6" name="Straight Connector 5"/>
            <p:cNvCxnSpPr/>
            <p:nvPr/>
          </p:nvCxnSpPr>
          <p:spPr bwMode="auto">
            <a:xfrm>
              <a:off x="6096000" y="5943600"/>
              <a:ext cx="3048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Arrow Connector 6"/>
            <p:cNvCxnSpPr/>
            <p:nvPr/>
          </p:nvCxnSpPr>
          <p:spPr bwMode="auto">
            <a:xfrm>
              <a:off x="8686800" y="4572000"/>
              <a:ext cx="0" cy="1371600"/>
            </a:xfrm>
            <a:prstGeom prst="straightConnector1">
              <a:avLst/>
            </a:prstGeom>
            <a:solidFill>
              <a:schemeClr val="accent1"/>
            </a:solidFill>
            <a:ln w="57150" cap="flat" cmpd="sng" algn="ctr">
              <a:solidFill>
                <a:srgbClr val="FF0000"/>
              </a:solidFill>
              <a:prstDash val="solid"/>
              <a:round/>
              <a:headEnd type="triangle" w="med" len="med"/>
              <a:tailEnd type="none" w="med" len="med"/>
            </a:ln>
            <a:effectLst/>
          </p:spPr>
        </p:cxnSp>
      </p:grpSp>
      <p:sp>
        <p:nvSpPr>
          <p:cNvPr id="8" name="Text Box 6"/>
          <p:cNvSpPr txBox="1">
            <a:spLocks noChangeArrowheads="1"/>
          </p:cNvSpPr>
          <p:nvPr/>
        </p:nvSpPr>
        <p:spPr bwMode="auto">
          <a:xfrm>
            <a:off x="219843" y="3068960"/>
            <a:ext cx="4319464" cy="1154162"/>
          </a:xfrm>
          <a:prstGeom prst="rect">
            <a:avLst/>
          </a:prstGeom>
          <a:noFill/>
          <a:ln w="12700">
            <a:noFill/>
            <a:miter lim="800000"/>
            <a:headEnd/>
            <a:tailEnd/>
          </a:ln>
        </p:spPr>
        <p:txBody>
          <a:bodyPr wrap="square">
            <a:spAutoFit/>
          </a:bodyPr>
          <a:lstStyle/>
          <a:p>
            <a:pPr>
              <a:spcBef>
                <a:spcPct val="50000"/>
              </a:spcBef>
            </a:pPr>
            <a:r>
              <a:rPr lang="en-US" sz="2400" dirty="0" smtClean="0">
                <a:latin typeface="Book Antiqua" pitchFamily="18" charset="0"/>
                <a:cs typeface="Arial" charset="0"/>
              </a:rPr>
              <a:t>=FV(r, N,PMT,PV,0</a:t>
            </a:r>
            <a:r>
              <a:rPr lang="en-US" sz="2400" dirty="0" smtClean="0">
                <a:latin typeface="Book Antiqua" pitchFamily="18" charset="0"/>
                <a:cs typeface="Arial" charset="0"/>
                <a:sym typeface="Wingdings" panose="05000000000000000000" pitchFamily="2" charset="2"/>
              </a:rPr>
              <a:t></a:t>
            </a:r>
            <a:r>
              <a:rPr lang="en-US" sz="2400" dirty="0" smtClean="0">
                <a:latin typeface="Book Antiqua" pitchFamily="18" charset="0"/>
                <a:cs typeface="Arial" charset="0"/>
              </a:rPr>
              <a:t> EOY) = </a:t>
            </a:r>
            <a:endParaRPr lang="en-US" sz="2400" dirty="0">
              <a:latin typeface="Book Antiqua" pitchFamily="18" charset="0"/>
              <a:cs typeface="Arial" charset="0"/>
            </a:endParaRPr>
          </a:p>
          <a:p>
            <a:pPr>
              <a:spcBef>
                <a:spcPct val="50000"/>
              </a:spcBef>
            </a:pPr>
            <a:endParaRPr lang="en-US" sz="900" baseline="30000" dirty="0">
              <a:latin typeface="Book Antiqua" pitchFamily="18" charset="0"/>
              <a:cs typeface="Arial" charset="0"/>
            </a:endParaRPr>
          </a:p>
          <a:p>
            <a:pPr>
              <a:spcBef>
                <a:spcPct val="50000"/>
              </a:spcBef>
            </a:pPr>
            <a:r>
              <a:rPr lang="en-US" sz="2400" dirty="0" smtClean="0">
                <a:latin typeface="Book Antiqua" pitchFamily="18" charset="0"/>
                <a:cs typeface="Arial" charset="0"/>
              </a:rPr>
              <a:t>=PV(r, N,PMT,FV,0 </a:t>
            </a:r>
            <a:r>
              <a:rPr lang="en-US" sz="2400" dirty="0" smtClean="0">
                <a:latin typeface="Book Antiqua" pitchFamily="18" charset="0"/>
                <a:cs typeface="Arial" charset="0"/>
                <a:sym typeface="Wingdings" panose="05000000000000000000" pitchFamily="2" charset="2"/>
              </a:rPr>
              <a:t></a:t>
            </a:r>
            <a:r>
              <a:rPr lang="en-US" sz="2400" dirty="0" smtClean="0">
                <a:latin typeface="Book Antiqua" pitchFamily="18" charset="0"/>
                <a:cs typeface="Arial" charset="0"/>
              </a:rPr>
              <a:t>EOY</a:t>
            </a:r>
            <a:r>
              <a:rPr lang="en-US" sz="2400" dirty="0">
                <a:latin typeface="Book Antiqua" pitchFamily="18" charset="0"/>
                <a:cs typeface="Arial" charset="0"/>
              </a:rPr>
              <a:t>) = </a:t>
            </a:r>
            <a:r>
              <a:rPr lang="en-US" sz="2400" dirty="0" smtClean="0">
                <a:latin typeface="Book Antiqua" pitchFamily="18" charset="0"/>
                <a:cs typeface="Arial" charset="0"/>
              </a:rPr>
              <a:t> </a:t>
            </a:r>
            <a:endParaRPr lang="en-US" sz="2800" baseline="30000" dirty="0"/>
          </a:p>
        </p:txBody>
      </p:sp>
      <p:graphicFrame>
        <p:nvGraphicFramePr>
          <p:cNvPr id="9" name="Object 2"/>
          <p:cNvGraphicFramePr>
            <a:graphicFrameLocks noChangeAspect="1"/>
          </p:cNvGraphicFramePr>
          <p:nvPr>
            <p:extLst>
              <p:ext uri="{D42A27DB-BD31-4B8C-83A1-F6EECF244321}">
                <p14:modId xmlns:p14="http://schemas.microsoft.com/office/powerpoint/2010/main" val="2863372507"/>
              </p:ext>
            </p:extLst>
          </p:nvPr>
        </p:nvGraphicFramePr>
        <p:xfrm>
          <a:off x="533561" y="994143"/>
          <a:ext cx="8011491" cy="1952527"/>
        </p:xfrm>
        <a:graphic>
          <a:graphicData uri="http://schemas.openxmlformats.org/presentationml/2006/ole">
            <mc:AlternateContent xmlns:mc="http://schemas.openxmlformats.org/markup-compatibility/2006">
              <mc:Choice xmlns:v="urn:schemas-microsoft-com:vml" Requires="v">
                <p:oleObj spid="_x0000_s102528" name="Worksheet" r:id="rId5" imgW="8715392" imgH="2124177" progId="Excel.Sheet.12">
                  <p:embed/>
                </p:oleObj>
              </mc:Choice>
              <mc:Fallback>
                <p:oleObj name="Worksheet" r:id="rId5" imgW="8715392" imgH="2124177" progId="Excel.Sheet.12">
                  <p:embed/>
                  <p:pic>
                    <p:nvPicPr>
                      <p:cNvPr id="0" name=""/>
                      <p:cNvPicPr>
                        <a:picLocks noChangeAspect="1" noChangeArrowheads="1"/>
                      </p:cNvPicPr>
                      <p:nvPr/>
                    </p:nvPicPr>
                    <p:blipFill>
                      <a:blip r:embed="rId6"/>
                      <a:srcRect/>
                      <a:stretch>
                        <a:fillRect/>
                      </a:stretch>
                    </p:blipFill>
                    <p:spPr bwMode="auto">
                      <a:xfrm>
                        <a:off x="533561" y="994143"/>
                        <a:ext cx="8011491" cy="1952527"/>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58425574"/>
              </p:ext>
            </p:extLst>
          </p:nvPr>
        </p:nvGraphicFramePr>
        <p:xfrm>
          <a:off x="3000709" y="4866626"/>
          <a:ext cx="1427276" cy="472235"/>
        </p:xfrm>
        <a:graphic>
          <a:graphicData uri="http://schemas.openxmlformats.org/presentationml/2006/ole">
            <mc:AlternateContent xmlns:mc="http://schemas.openxmlformats.org/markup-compatibility/2006">
              <mc:Choice xmlns:v="urn:schemas-microsoft-com:vml" Requires="v">
                <p:oleObj spid="_x0000_s102529" name="Worksheet" r:id="rId8" imgW="619244" imgH="200021" progId="Excel.Sheet.12">
                  <p:embed/>
                </p:oleObj>
              </mc:Choice>
              <mc:Fallback>
                <p:oleObj name="Worksheet" r:id="rId8" imgW="619244" imgH="200021" progId="Excel.Sheet.12">
                  <p:embed/>
                  <p:pic>
                    <p:nvPicPr>
                      <p:cNvPr id="0" name=""/>
                      <p:cNvPicPr>
                        <a:picLocks noChangeAspect="1" noChangeArrowheads="1"/>
                      </p:cNvPicPr>
                      <p:nvPr/>
                    </p:nvPicPr>
                    <p:blipFill>
                      <a:blip r:embed="rId9"/>
                      <a:srcRect/>
                      <a:stretch>
                        <a:fillRect/>
                      </a:stretch>
                    </p:blipFill>
                    <p:spPr bwMode="auto">
                      <a:xfrm>
                        <a:off x="3000709" y="4866626"/>
                        <a:ext cx="1427276" cy="472235"/>
                      </a:xfrm>
                      <a:prstGeom prst="rect">
                        <a:avLst/>
                      </a:prstGeom>
                      <a:noFill/>
                      <a:ln>
                        <a:noFill/>
                      </a:ln>
                    </p:spPr>
                  </p:pic>
                </p:oleObj>
              </mc:Fallback>
            </mc:AlternateContent>
          </a:graphicData>
        </a:graphic>
      </p:graphicFrame>
      <p:sp>
        <p:nvSpPr>
          <p:cNvPr id="11" name="Text Box 6"/>
          <p:cNvSpPr txBox="1">
            <a:spLocks noChangeArrowheads="1"/>
          </p:cNvSpPr>
          <p:nvPr/>
        </p:nvSpPr>
        <p:spPr bwMode="auto">
          <a:xfrm>
            <a:off x="236654" y="4323198"/>
            <a:ext cx="4587478" cy="1015663"/>
          </a:xfrm>
          <a:prstGeom prst="rect">
            <a:avLst/>
          </a:prstGeom>
          <a:noFill/>
          <a:ln w="12700">
            <a:noFill/>
            <a:miter lim="800000"/>
            <a:headEnd/>
            <a:tailEnd/>
          </a:ln>
        </p:spPr>
        <p:txBody>
          <a:bodyPr wrap="square">
            <a:spAutoFit/>
          </a:bodyPr>
          <a:lstStyle/>
          <a:p>
            <a:pPr>
              <a:spcBef>
                <a:spcPct val="50000"/>
              </a:spcBef>
            </a:pPr>
            <a:r>
              <a:rPr lang="en-US" sz="2400" dirty="0" smtClean="0">
                <a:latin typeface="Book Antiqua" pitchFamily="18" charset="0"/>
                <a:cs typeface="Arial" charset="0"/>
              </a:rPr>
              <a:t>=FV(</a:t>
            </a:r>
            <a:r>
              <a:rPr lang="en-US" sz="2400" dirty="0" err="1" smtClean="0">
                <a:latin typeface="Book Antiqua" pitchFamily="18" charset="0"/>
                <a:cs typeface="Arial" charset="0"/>
              </a:rPr>
              <a:t>r,N</a:t>
            </a:r>
            <a:r>
              <a:rPr lang="en-US" sz="2400" dirty="0" smtClean="0">
                <a:latin typeface="Book Antiqua" pitchFamily="18" charset="0"/>
                <a:cs typeface="Arial" charset="0"/>
              </a:rPr>
              <a:t>, </a:t>
            </a:r>
            <a:r>
              <a:rPr lang="en-US" sz="2400" dirty="0" smtClean="0">
                <a:solidFill>
                  <a:srgbClr val="FF0000"/>
                </a:solidFill>
                <a:latin typeface="Book Antiqua" pitchFamily="18" charset="0"/>
                <a:cs typeface="Arial" charset="0"/>
              </a:rPr>
              <a:t>PMT</a:t>
            </a:r>
            <a:r>
              <a:rPr lang="en-US" sz="2400" dirty="0" smtClean="0">
                <a:latin typeface="Book Antiqua" pitchFamily="18" charset="0"/>
                <a:cs typeface="Arial" charset="0"/>
              </a:rPr>
              <a:t>, </a:t>
            </a:r>
            <a:r>
              <a:rPr lang="en-US" sz="2400" dirty="0" smtClean="0">
                <a:solidFill>
                  <a:srgbClr val="0070C0"/>
                </a:solidFill>
                <a:latin typeface="Book Antiqua" pitchFamily="18" charset="0"/>
                <a:cs typeface="Arial" charset="0"/>
              </a:rPr>
              <a:t>PV</a:t>
            </a:r>
            <a:r>
              <a:rPr lang="en-US" sz="2400" dirty="0" smtClean="0">
                <a:latin typeface="Book Antiqua" pitchFamily="18" charset="0"/>
                <a:cs typeface="Arial" charset="0"/>
              </a:rPr>
              <a:t>,</a:t>
            </a:r>
            <a:r>
              <a:rPr lang="en-US" sz="2400" dirty="0" smtClean="0">
                <a:solidFill>
                  <a:srgbClr val="FF0000"/>
                </a:solidFill>
                <a:latin typeface="Book Antiqua" pitchFamily="18" charset="0"/>
                <a:cs typeface="Arial" charset="0"/>
              </a:rPr>
              <a:t>0</a:t>
            </a:r>
            <a:r>
              <a:rPr lang="en-US" sz="2400" dirty="0" smtClean="0">
                <a:latin typeface="Book Antiqua" pitchFamily="18" charset="0"/>
                <a:cs typeface="Arial" charset="0"/>
              </a:rPr>
              <a:t>) =</a:t>
            </a:r>
          </a:p>
          <a:p>
            <a:pPr>
              <a:spcBef>
                <a:spcPct val="50000"/>
              </a:spcBef>
            </a:pPr>
            <a:r>
              <a:rPr lang="en-US" sz="2400" dirty="0" smtClean="0">
                <a:latin typeface="Book Antiqua" pitchFamily="18" charset="0"/>
                <a:cs typeface="Arial" charset="0"/>
              </a:rPr>
              <a:t>FV(10</a:t>
            </a:r>
            <a:r>
              <a:rPr lang="en-US" sz="2400" dirty="0">
                <a:latin typeface="Book Antiqua" pitchFamily="18" charset="0"/>
                <a:cs typeface="Arial" charset="0"/>
              </a:rPr>
              <a:t>%,3,0,100,0</a:t>
            </a:r>
            <a:r>
              <a:rPr lang="en-US" sz="2400" dirty="0" smtClean="0">
                <a:latin typeface="Book Antiqua" pitchFamily="18" charset="0"/>
                <a:cs typeface="Arial" charset="0"/>
              </a:rPr>
              <a:t>) =  </a:t>
            </a:r>
            <a:endParaRPr lang="en-US" sz="2400" dirty="0">
              <a:latin typeface="Book Antiqua" pitchFamily="18" charset="0"/>
              <a:cs typeface="Arial"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4027958622"/>
              </p:ext>
            </p:extLst>
          </p:nvPr>
        </p:nvGraphicFramePr>
        <p:xfrm>
          <a:off x="3203848" y="5903539"/>
          <a:ext cx="1514118" cy="489032"/>
        </p:xfrm>
        <a:graphic>
          <a:graphicData uri="http://schemas.openxmlformats.org/presentationml/2006/ole">
            <mc:AlternateContent xmlns:mc="http://schemas.openxmlformats.org/markup-compatibility/2006">
              <mc:Choice xmlns:v="urn:schemas-microsoft-com:vml" Requires="v">
                <p:oleObj spid="_x0000_s102530" name="Worksheet" r:id="rId11" imgW="619041" imgH="199935" progId="Excel.Sheet.12">
                  <p:embed/>
                </p:oleObj>
              </mc:Choice>
              <mc:Fallback>
                <p:oleObj name="Worksheet" r:id="rId11" imgW="619041" imgH="199935" progId="Excel.Sheet.12">
                  <p:embed/>
                  <p:pic>
                    <p:nvPicPr>
                      <p:cNvPr id="0" name=""/>
                      <p:cNvPicPr>
                        <a:picLocks noChangeAspect="1" noChangeArrowheads="1"/>
                      </p:cNvPicPr>
                      <p:nvPr/>
                    </p:nvPicPr>
                    <p:blipFill>
                      <a:blip r:embed="rId12"/>
                      <a:srcRect/>
                      <a:stretch>
                        <a:fillRect/>
                      </a:stretch>
                    </p:blipFill>
                    <p:spPr bwMode="auto">
                      <a:xfrm>
                        <a:off x="3203848" y="5903539"/>
                        <a:ext cx="1514118" cy="489032"/>
                      </a:xfrm>
                      <a:prstGeom prst="rect">
                        <a:avLst/>
                      </a:prstGeom>
                      <a:noFill/>
                      <a:ln>
                        <a:noFill/>
                      </a:ln>
                    </p:spPr>
                  </p:pic>
                </p:oleObj>
              </mc:Fallback>
            </mc:AlternateContent>
          </a:graphicData>
        </a:graphic>
      </p:graphicFrame>
      <p:sp>
        <p:nvSpPr>
          <p:cNvPr id="13" name="Text Box 6"/>
          <p:cNvSpPr txBox="1">
            <a:spLocks noChangeArrowheads="1"/>
          </p:cNvSpPr>
          <p:nvPr/>
        </p:nvSpPr>
        <p:spPr bwMode="auto">
          <a:xfrm>
            <a:off x="236654" y="5438937"/>
            <a:ext cx="3399242" cy="1015663"/>
          </a:xfrm>
          <a:prstGeom prst="rect">
            <a:avLst/>
          </a:prstGeom>
          <a:noFill/>
          <a:ln w="12700">
            <a:noFill/>
            <a:miter lim="800000"/>
            <a:headEnd/>
            <a:tailEnd/>
          </a:ln>
        </p:spPr>
        <p:txBody>
          <a:bodyPr wrap="square">
            <a:spAutoFit/>
          </a:bodyPr>
          <a:lstStyle/>
          <a:p>
            <a:pPr>
              <a:spcBef>
                <a:spcPct val="50000"/>
              </a:spcBef>
            </a:pPr>
            <a:r>
              <a:rPr lang="en-US" sz="2400" dirty="0" smtClean="0">
                <a:latin typeface="Book Antiqua" pitchFamily="18" charset="0"/>
                <a:cs typeface="Arial" charset="0"/>
              </a:rPr>
              <a:t>=PV(</a:t>
            </a:r>
            <a:r>
              <a:rPr lang="en-US" sz="2400" dirty="0" err="1" smtClean="0">
                <a:latin typeface="Book Antiqua" pitchFamily="18" charset="0"/>
                <a:cs typeface="Arial" charset="0"/>
              </a:rPr>
              <a:t>r,N</a:t>
            </a:r>
            <a:r>
              <a:rPr lang="en-US" sz="2400" dirty="0">
                <a:latin typeface="Book Antiqua" pitchFamily="18" charset="0"/>
                <a:cs typeface="Arial" charset="0"/>
              </a:rPr>
              <a:t>, </a:t>
            </a:r>
            <a:r>
              <a:rPr lang="en-US" sz="2400" dirty="0" smtClean="0">
                <a:latin typeface="Book Antiqua" pitchFamily="18" charset="0"/>
                <a:cs typeface="Arial" charset="0"/>
              </a:rPr>
              <a:t>PMT, FV,0) =</a:t>
            </a:r>
          </a:p>
          <a:p>
            <a:pPr>
              <a:spcBef>
                <a:spcPct val="50000"/>
              </a:spcBef>
            </a:pPr>
            <a:r>
              <a:rPr lang="en-US" sz="2400" dirty="0" smtClean="0">
                <a:latin typeface="Book Antiqua" pitchFamily="18" charset="0"/>
                <a:cs typeface="Arial" charset="0"/>
              </a:rPr>
              <a:t>PV(10</a:t>
            </a:r>
            <a:r>
              <a:rPr lang="en-US" sz="2400" dirty="0">
                <a:latin typeface="Book Antiqua" pitchFamily="18" charset="0"/>
                <a:cs typeface="Arial" charset="0"/>
              </a:rPr>
              <a:t>%,3,0,133.1,0) </a:t>
            </a:r>
            <a:r>
              <a:rPr lang="en-US" sz="2400" dirty="0" smtClean="0">
                <a:latin typeface="Book Antiqua" pitchFamily="18" charset="0"/>
                <a:cs typeface="Arial" charset="0"/>
              </a:rPr>
              <a:t>=</a:t>
            </a:r>
            <a:endParaRPr lang="en-US" sz="2800" baseline="30000" dirty="0"/>
          </a:p>
        </p:txBody>
      </p:sp>
    </p:spTree>
    <p:extLst>
      <p:ext uri="{BB962C8B-B14F-4D97-AF65-F5344CB8AC3E}">
        <p14:creationId xmlns:p14="http://schemas.microsoft.com/office/powerpoint/2010/main" val="370096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dissolv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dissolv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dissolve">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37411"/>
            <a:ext cx="91440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sz="3600" dirty="0">
                <a:solidFill>
                  <a:srgbClr val="FF0000"/>
                </a:solidFill>
                <a:latin typeface="Impact" pitchFamily="34" charset="0"/>
              </a:rPr>
              <a:t>Normal</a:t>
            </a:r>
            <a:r>
              <a:rPr lang="en-US" sz="3600" dirty="0">
                <a:latin typeface="Impact" panose="020B0806030902050204" pitchFamily="34" charset="0"/>
              </a:rPr>
              <a:t> </a:t>
            </a:r>
            <a:r>
              <a:rPr lang="en-US" sz="3600" dirty="0">
                <a:solidFill>
                  <a:srgbClr val="FF0000"/>
                </a:solidFill>
                <a:latin typeface="Impact" pitchFamily="34" charset="0"/>
              </a:rPr>
              <a:t>Probability Distribution</a:t>
            </a:r>
          </a:p>
        </p:txBody>
      </p:sp>
      <p:sp>
        <p:nvSpPr>
          <p:cNvPr id="134168" name="Rectangle 24"/>
          <p:cNvSpPr>
            <a:spLocks noChangeArrowheads="1"/>
          </p:cNvSpPr>
          <p:nvPr/>
        </p:nvSpPr>
        <p:spPr bwMode="auto">
          <a:xfrm>
            <a:off x="105936" y="1218817"/>
            <a:ext cx="8774593" cy="845627"/>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a:r>
              <a:rPr lang="en-US" sz="2400" dirty="0" smtClean="0">
                <a:latin typeface="Book Antiqua" pitchFamily="18" charset="0"/>
              </a:rPr>
              <a:t>The </a:t>
            </a:r>
            <a:r>
              <a:rPr lang="en-US" sz="2400" dirty="0">
                <a:latin typeface="Book Antiqua" pitchFamily="18" charset="0"/>
              </a:rPr>
              <a:t>entire family of normal </a:t>
            </a:r>
            <a:r>
              <a:rPr lang="en-US" sz="2400" dirty="0" smtClean="0">
                <a:latin typeface="Book Antiqua" pitchFamily="18" charset="0"/>
              </a:rPr>
              <a:t>probability distributions </a:t>
            </a:r>
            <a:r>
              <a:rPr lang="en-US" sz="2400" dirty="0">
                <a:latin typeface="Book Antiqua" pitchFamily="18" charset="0"/>
              </a:rPr>
              <a:t>is defined </a:t>
            </a:r>
            <a:endParaRPr lang="en-US" sz="2400" dirty="0" smtClean="0">
              <a:latin typeface="Book Antiqua" pitchFamily="18" charset="0"/>
            </a:endParaRPr>
          </a:p>
          <a:p>
            <a:pPr algn="l"/>
            <a:r>
              <a:rPr lang="en-US" sz="2400" dirty="0">
                <a:latin typeface="Book Antiqua" pitchFamily="18" charset="0"/>
              </a:rPr>
              <a:t>b</a:t>
            </a:r>
            <a:r>
              <a:rPr lang="en-US" sz="2400" dirty="0" smtClean="0">
                <a:latin typeface="Book Antiqua" pitchFamily="18" charset="0"/>
              </a:rPr>
              <a:t>y its</a:t>
            </a:r>
            <a:r>
              <a:rPr lang="en-US" sz="2800" dirty="0" smtClean="0">
                <a:solidFill>
                  <a:srgbClr val="66FFFF"/>
                </a:solidFill>
                <a:latin typeface="Book Antiqua" pitchFamily="18" charset="0"/>
              </a:rPr>
              <a:t> </a:t>
            </a:r>
            <a:r>
              <a:rPr lang="en-US" sz="2400" dirty="0">
                <a:latin typeface="Book Antiqua" pitchFamily="18" charset="0"/>
              </a:rPr>
              <a:t>mean </a:t>
            </a:r>
            <a:r>
              <a:rPr lang="en-US" sz="2400" i="1" dirty="0">
                <a:latin typeface="Symbol" pitchFamily="18" charset="2"/>
              </a:rPr>
              <a:t>m</a:t>
            </a:r>
            <a:r>
              <a:rPr lang="en-US" sz="2400" dirty="0">
                <a:latin typeface="Book Antiqua" pitchFamily="18" charset="0"/>
              </a:rPr>
              <a:t> and </a:t>
            </a:r>
            <a:r>
              <a:rPr lang="en-US" sz="2400" dirty="0" smtClean="0">
                <a:latin typeface="Book Antiqua" pitchFamily="18" charset="0"/>
              </a:rPr>
              <a:t>its standard </a:t>
            </a:r>
            <a:r>
              <a:rPr lang="en-US" sz="2400" dirty="0">
                <a:latin typeface="Book Antiqua" pitchFamily="18" charset="0"/>
              </a:rPr>
              <a:t>deviation </a:t>
            </a:r>
            <a:r>
              <a:rPr lang="en-US" sz="2400" i="1" dirty="0">
                <a:latin typeface="Symbol" pitchFamily="18" charset="2"/>
              </a:rPr>
              <a:t>s</a:t>
            </a:r>
            <a:r>
              <a:rPr lang="en-US" sz="2400" dirty="0">
                <a:latin typeface="Book Antiqua" pitchFamily="18" charset="0"/>
              </a:rPr>
              <a:t> </a:t>
            </a:r>
            <a:r>
              <a:rPr lang="en-US" sz="2400" dirty="0" smtClean="0">
                <a:latin typeface="Book Antiqua" pitchFamily="18" charset="0"/>
              </a:rPr>
              <a:t>.</a:t>
            </a:r>
          </a:p>
        </p:txBody>
      </p:sp>
      <p:pic>
        <p:nvPicPr>
          <p:cNvPr id="2" name="Picture 1"/>
          <p:cNvPicPr>
            <a:picLocks noChangeAspect="1"/>
          </p:cNvPicPr>
          <p:nvPr/>
        </p:nvPicPr>
        <p:blipFill>
          <a:blip r:embed="rId3"/>
          <a:stretch>
            <a:fillRect/>
          </a:stretch>
        </p:blipFill>
        <p:spPr>
          <a:xfrm>
            <a:off x="148680" y="4050917"/>
            <a:ext cx="4543970" cy="2114387"/>
          </a:xfrm>
          <a:prstGeom prst="rect">
            <a:avLst/>
          </a:prstGeom>
        </p:spPr>
      </p:pic>
      <p:pic>
        <p:nvPicPr>
          <p:cNvPr id="18" name="Picture 17"/>
          <p:cNvPicPr>
            <a:picLocks noChangeAspect="1"/>
          </p:cNvPicPr>
          <p:nvPr/>
        </p:nvPicPr>
        <p:blipFill>
          <a:blip r:embed="rId4"/>
          <a:stretch>
            <a:fillRect/>
          </a:stretch>
        </p:blipFill>
        <p:spPr>
          <a:xfrm>
            <a:off x="4692650" y="4050917"/>
            <a:ext cx="4336466" cy="2114387"/>
          </a:xfrm>
          <a:prstGeom prst="rect">
            <a:avLst/>
          </a:prstGeom>
        </p:spPr>
      </p:pic>
      <p:sp>
        <p:nvSpPr>
          <p:cNvPr id="19" name="Rectangle 24"/>
          <p:cNvSpPr>
            <a:spLocks noChangeArrowheads="1"/>
          </p:cNvSpPr>
          <p:nvPr/>
        </p:nvSpPr>
        <p:spPr bwMode="auto">
          <a:xfrm>
            <a:off x="4656973" y="2268674"/>
            <a:ext cx="4407821" cy="1603367"/>
          </a:xfrm>
          <a:prstGeom prst="rect">
            <a:avLst/>
          </a:prstGeom>
          <a:no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a:r>
              <a:rPr lang="en-US" sz="2400" dirty="0" smtClean="0">
                <a:latin typeface="Book Antiqua" pitchFamily="18" charset="0"/>
              </a:rPr>
              <a:t>The </a:t>
            </a:r>
            <a:r>
              <a:rPr lang="en-US" sz="2400" dirty="0">
                <a:latin typeface="Book Antiqua" pitchFamily="18" charset="0"/>
              </a:rPr>
              <a:t>standard deviation </a:t>
            </a:r>
            <a:endParaRPr lang="en-US" sz="2400" dirty="0" smtClean="0">
              <a:latin typeface="Book Antiqua" pitchFamily="18" charset="0"/>
            </a:endParaRPr>
          </a:p>
          <a:p>
            <a:pPr algn="l"/>
            <a:r>
              <a:rPr lang="en-US" sz="2400" dirty="0" smtClean="0">
                <a:latin typeface="Book Antiqua" pitchFamily="18" charset="0"/>
              </a:rPr>
              <a:t>determines </a:t>
            </a:r>
            <a:r>
              <a:rPr lang="en-US" sz="2400" dirty="0">
                <a:latin typeface="Book Antiqua" pitchFamily="18" charset="0"/>
              </a:rPr>
              <a:t>the width of </a:t>
            </a:r>
            <a:r>
              <a:rPr lang="en-US" sz="2400" dirty="0" smtClean="0">
                <a:latin typeface="Book Antiqua" pitchFamily="18" charset="0"/>
              </a:rPr>
              <a:t>the </a:t>
            </a:r>
          </a:p>
          <a:p>
            <a:pPr algn="l"/>
            <a:r>
              <a:rPr lang="en-US" sz="2400" dirty="0" smtClean="0">
                <a:latin typeface="Book Antiqua" pitchFamily="18" charset="0"/>
              </a:rPr>
              <a:t>curve</a:t>
            </a:r>
            <a:r>
              <a:rPr lang="en-US" sz="2400" dirty="0">
                <a:latin typeface="Book Antiqua" pitchFamily="18" charset="0"/>
              </a:rPr>
              <a:t>: larger values result in </a:t>
            </a:r>
            <a:endParaRPr lang="en-US" sz="2400" dirty="0" smtClean="0">
              <a:latin typeface="Book Antiqua" pitchFamily="18" charset="0"/>
            </a:endParaRPr>
          </a:p>
          <a:p>
            <a:pPr algn="l"/>
            <a:r>
              <a:rPr lang="en-US" sz="2400" dirty="0" smtClean="0">
                <a:latin typeface="Book Antiqua" pitchFamily="18" charset="0"/>
              </a:rPr>
              <a:t>wider</a:t>
            </a:r>
            <a:r>
              <a:rPr lang="en-US" sz="2400" dirty="0">
                <a:latin typeface="Book Antiqua" pitchFamily="18" charset="0"/>
              </a:rPr>
              <a:t>, flatter curves</a:t>
            </a:r>
            <a:r>
              <a:rPr lang="en-US" sz="2400" dirty="0" smtClean="0">
                <a:latin typeface="Book Antiqua" pitchFamily="18" charset="0"/>
              </a:rPr>
              <a:t>.</a:t>
            </a:r>
            <a:endParaRPr lang="en-US" sz="2400" dirty="0">
              <a:latin typeface="Book Antiqua" pitchFamily="18" charset="0"/>
            </a:endParaRPr>
          </a:p>
        </p:txBody>
      </p:sp>
      <p:sp>
        <p:nvSpPr>
          <p:cNvPr id="20" name="Rectangle 24"/>
          <p:cNvSpPr>
            <a:spLocks noChangeArrowheads="1"/>
          </p:cNvSpPr>
          <p:nvPr/>
        </p:nvSpPr>
        <p:spPr bwMode="auto">
          <a:xfrm>
            <a:off x="148680" y="2268674"/>
            <a:ext cx="4407821" cy="1386390"/>
          </a:xfrm>
          <a:prstGeom prst="rect">
            <a:avLst/>
          </a:prstGeom>
          <a:noFill/>
          <a:ln w="28575">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l"/>
            <a:r>
              <a:rPr lang="en-US" sz="2400" dirty="0" smtClean="0">
                <a:latin typeface="Book Antiqua" pitchFamily="18" charset="0"/>
              </a:rPr>
              <a:t>The </a:t>
            </a:r>
            <a:r>
              <a:rPr lang="en-US" sz="2400" dirty="0">
                <a:latin typeface="Book Antiqua" pitchFamily="18" charset="0"/>
              </a:rPr>
              <a:t>mean can be any numerical </a:t>
            </a:r>
            <a:endParaRPr lang="en-US" sz="2400" dirty="0" smtClean="0">
              <a:latin typeface="Book Antiqua" pitchFamily="18" charset="0"/>
            </a:endParaRPr>
          </a:p>
          <a:p>
            <a:pPr algn="l"/>
            <a:r>
              <a:rPr lang="en-US" sz="2400" dirty="0" smtClean="0">
                <a:latin typeface="Book Antiqua" pitchFamily="18" charset="0"/>
              </a:rPr>
              <a:t>value: negative, zero</a:t>
            </a:r>
            <a:r>
              <a:rPr lang="en-US" sz="2400" dirty="0">
                <a:latin typeface="Book Antiqua" pitchFamily="18" charset="0"/>
              </a:rPr>
              <a:t>, or </a:t>
            </a:r>
            <a:endParaRPr lang="en-US" sz="2400" dirty="0" smtClean="0">
              <a:latin typeface="Book Antiqua" pitchFamily="18" charset="0"/>
            </a:endParaRPr>
          </a:p>
          <a:p>
            <a:pPr algn="l"/>
            <a:r>
              <a:rPr lang="en-US" sz="2400" dirty="0" smtClean="0">
                <a:latin typeface="Book Antiqua" pitchFamily="18" charset="0"/>
              </a:rPr>
              <a:t>positive.</a:t>
            </a:r>
          </a:p>
        </p:txBody>
      </p:sp>
    </p:spTree>
    <p:extLst>
      <p:ext uri="{BB962C8B-B14F-4D97-AF65-F5344CB8AC3E}">
        <p14:creationId xmlns:p14="http://schemas.microsoft.com/office/powerpoint/2010/main" val="224850555"/>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0488" name="Text Box 8"/>
          <p:cNvSpPr txBox="1">
            <a:spLocks noChangeArrowheads="1"/>
          </p:cNvSpPr>
          <p:nvPr/>
        </p:nvSpPr>
        <p:spPr bwMode="auto">
          <a:xfrm>
            <a:off x="0" y="836712"/>
            <a:ext cx="915924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smtClean="0">
                <a:latin typeface="Book Antiqua" pitchFamily="18" charset="0"/>
              </a:rPr>
              <a:t>We will have a cash inflow at the end of next year. This cash flow has mean of $1000 and standard deviation of 250. What is the mean and standard deviation of the present value of this cash flow.  Our minimum acceptable rate of return in 12%.</a:t>
            </a:r>
          </a:p>
          <a:p>
            <a:pPr>
              <a:spcAft>
                <a:spcPts val="0"/>
              </a:spcAft>
            </a:pPr>
            <a:endParaRPr lang="en-US" sz="2400" dirty="0" smtClean="0">
              <a:latin typeface="Book Antiqua" pitchFamily="18" charset="0"/>
            </a:endParaRPr>
          </a:p>
        </p:txBody>
      </p:sp>
      <p:sp>
        <p:nvSpPr>
          <p:cNvPr id="9"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Present Value Mean  and Standard Deviation</a:t>
            </a:r>
            <a:endParaRPr lang="en-US" sz="3600" dirty="0">
              <a:latin typeface="Impact" pitchFamily="34" charset="0"/>
            </a:endParaRPr>
          </a:p>
        </p:txBody>
      </p:sp>
      <p:sp>
        <p:nvSpPr>
          <p:cNvPr id="2" name="Rectangle 1"/>
          <p:cNvSpPr/>
          <p:nvPr/>
        </p:nvSpPr>
        <p:spPr>
          <a:xfrm>
            <a:off x="3518006" y="5670075"/>
            <a:ext cx="1350050" cy="461665"/>
          </a:xfrm>
          <a:prstGeom prst="rect">
            <a:avLst/>
          </a:prstGeom>
        </p:spPr>
        <p:txBody>
          <a:bodyPr wrap="none">
            <a:spAutoFit/>
          </a:bodyPr>
          <a:lstStyle/>
          <a:p>
            <a:r>
              <a:rPr lang="en-US" sz="2400" dirty="0">
                <a:solidFill>
                  <a:srgbClr val="000000"/>
                </a:solidFill>
                <a:latin typeface="Calibri" panose="020F0502020204030204" pitchFamily="34" charset="0"/>
              </a:rPr>
              <a:t>0.892857</a:t>
            </a:r>
            <a:endParaRPr lang="en-US" sz="2400" dirty="0"/>
          </a:p>
        </p:txBody>
      </p:sp>
      <p:sp>
        <p:nvSpPr>
          <p:cNvPr id="6" name="Text Box 8"/>
          <p:cNvSpPr txBox="1">
            <a:spLocks noChangeArrowheads="1"/>
          </p:cNvSpPr>
          <p:nvPr/>
        </p:nvSpPr>
        <p:spPr bwMode="auto">
          <a:xfrm>
            <a:off x="107504" y="2775704"/>
            <a:ext cx="381642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smtClean="0">
                <a:latin typeface="Book Antiqua" pitchFamily="18" charset="0"/>
              </a:rPr>
              <a:t>P=F/(1+r)</a:t>
            </a:r>
          </a:p>
          <a:p>
            <a:pPr>
              <a:spcAft>
                <a:spcPts val="0"/>
              </a:spcAft>
            </a:pPr>
            <a:r>
              <a:rPr lang="en-US" sz="2400" dirty="0" smtClean="0">
                <a:latin typeface="Book Antiqua" pitchFamily="18" charset="0"/>
              </a:rPr>
              <a:t>P= [1/(1+r)]F</a:t>
            </a:r>
          </a:p>
          <a:p>
            <a:pPr>
              <a:spcAft>
                <a:spcPts val="0"/>
              </a:spcAft>
            </a:pPr>
            <a:r>
              <a:rPr lang="en-US" sz="2400" dirty="0" smtClean="0">
                <a:latin typeface="Book Antiqua" pitchFamily="18" charset="0"/>
              </a:rPr>
              <a:t>P= KF</a:t>
            </a:r>
          </a:p>
          <a:p>
            <a:pPr>
              <a:spcAft>
                <a:spcPts val="0"/>
              </a:spcAft>
            </a:pPr>
            <a:r>
              <a:rPr lang="en-US" sz="2400" dirty="0" smtClean="0">
                <a:latin typeface="Book Antiqua" pitchFamily="18" charset="0"/>
              </a:rPr>
              <a:t>y=</a:t>
            </a:r>
            <a:r>
              <a:rPr lang="en-US" sz="2400" dirty="0" err="1" smtClean="0">
                <a:latin typeface="Book Antiqua" pitchFamily="18" charset="0"/>
              </a:rPr>
              <a:t>Kx</a:t>
            </a:r>
            <a:endParaRPr lang="en-US" sz="2400" dirty="0" smtClean="0">
              <a:latin typeface="Book Antiqua" pitchFamily="18" charset="0"/>
            </a:endParaRPr>
          </a:p>
          <a:p>
            <a:pPr>
              <a:spcAft>
                <a:spcPts val="0"/>
              </a:spcAft>
            </a:pPr>
            <a:r>
              <a:rPr lang="en-US" sz="2400" dirty="0" smtClean="0">
                <a:latin typeface="Book Antiqua" pitchFamily="18" charset="0"/>
              </a:rPr>
              <a:t>Mean (y) = K*Mean(x)</a:t>
            </a:r>
          </a:p>
          <a:p>
            <a:pPr>
              <a:spcAft>
                <a:spcPts val="0"/>
              </a:spcAft>
            </a:pPr>
            <a:r>
              <a:rPr lang="en-US" sz="2400" dirty="0" smtClean="0">
                <a:latin typeface="Book Antiqua" pitchFamily="18" charset="0"/>
              </a:rPr>
              <a:t>StdDev(y) = K*StdDev(x)</a:t>
            </a:r>
          </a:p>
          <a:p>
            <a:pPr>
              <a:spcAft>
                <a:spcPts val="0"/>
              </a:spcAft>
            </a:pPr>
            <a:r>
              <a:rPr lang="en-US" sz="2400" dirty="0" smtClean="0">
                <a:latin typeface="Book Antiqua" pitchFamily="18" charset="0"/>
              </a:rPr>
              <a:t>Mean (x) =1000</a:t>
            </a:r>
          </a:p>
          <a:p>
            <a:pPr>
              <a:spcAft>
                <a:spcPts val="0"/>
              </a:spcAft>
            </a:pPr>
            <a:r>
              <a:rPr lang="en-US" sz="2400" dirty="0" smtClean="0">
                <a:latin typeface="Book Antiqua" pitchFamily="18" charset="0"/>
              </a:rPr>
              <a:t>StdDev(x) = 300</a:t>
            </a:r>
          </a:p>
          <a:p>
            <a:pPr>
              <a:spcAft>
                <a:spcPts val="0"/>
              </a:spcAft>
            </a:pPr>
            <a:r>
              <a:rPr lang="en-US" sz="2400" dirty="0" smtClean="0">
                <a:latin typeface="Book Antiqua" pitchFamily="18" charset="0"/>
              </a:rPr>
              <a:t>K= (1/(1+.12) = 1/1.12 = </a:t>
            </a:r>
            <a:endParaRPr lang="en-US" sz="2400" dirty="0">
              <a:latin typeface="Book Antiqua" pitchFamily="18" charset="0"/>
            </a:endParaRPr>
          </a:p>
        </p:txBody>
      </p:sp>
      <p:sp>
        <p:nvSpPr>
          <p:cNvPr id="7" name="Text Box 8"/>
          <p:cNvSpPr txBox="1">
            <a:spLocks noChangeArrowheads="1"/>
          </p:cNvSpPr>
          <p:nvPr/>
        </p:nvSpPr>
        <p:spPr bwMode="auto">
          <a:xfrm>
            <a:off x="5004048" y="2775704"/>
            <a:ext cx="413995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smtClean="0">
                <a:latin typeface="Book Antiqua" pitchFamily="18" charset="0"/>
              </a:rPr>
              <a:t>Mean (P) = 0.893* Mean(F)</a:t>
            </a:r>
          </a:p>
          <a:p>
            <a:pPr>
              <a:spcAft>
                <a:spcPts val="0"/>
              </a:spcAft>
            </a:pPr>
            <a:r>
              <a:rPr lang="en-US" sz="2400" dirty="0">
                <a:latin typeface="Book Antiqua" pitchFamily="18" charset="0"/>
              </a:rPr>
              <a:t>Mean (P) = </a:t>
            </a:r>
            <a:r>
              <a:rPr lang="en-US" sz="2400" dirty="0" smtClean="0">
                <a:latin typeface="Book Antiqua" pitchFamily="18" charset="0"/>
              </a:rPr>
              <a:t>0.893(1000)</a:t>
            </a:r>
          </a:p>
          <a:p>
            <a:pPr>
              <a:spcAft>
                <a:spcPts val="0"/>
              </a:spcAft>
            </a:pPr>
            <a:r>
              <a:rPr lang="en-US" sz="2400" b="1" dirty="0">
                <a:solidFill>
                  <a:srgbClr val="FF0000"/>
                </a:solidFill>
                <a:latin typeface="Book Antiqua" pitchFamily="18" charset="0"/>
              </a:rPr>
              <a:t>Mean (P) = $</a:t>
            </a:r>
            <a:r>
              <a:rPr lang="en-US" sz="2400" b="1" dirty="0" smtClean="0">
                <a:solidFill>
                  <a:srgbClr val="FF0000"/>
                </a:solidFill>
                <a:latin typeface="Book Antiqua" pitchFamily="18" charset="0"/>
              </a:rPr>
              <a:t>893</a:t>
            </a:r>
          </a:p>
          <a:p>
            <a:pPr>
              <a:spcAft>
                <a:spcPts val="0"/>
              </a:spcAft>
            </a:pPr>
            <a:r>
              <a:rPr lang="en-US" sz="2400" dirty="0" smtClean="0">
                <a:latin typeface="Book Antiqua" pitchFamily="18" charset="0"/>
              </a:rPr>
              <a:t>StdDev(P) = </a:t>
            </a:r>
            <a:r>
              <a:rPr lang="en-US" sz="2400" dirty="0">
                <a:latin typeface="Book Antiqua" pitchFamily="18" charset="0"/>
              </a:rPr>
              <a:t>0.893</a:t>
            </a:r>
            <a:r>
              <a:rPr lang="en-US" sz="2400" dirty="0" smtClean="0">
                <a:latin typeface="Book Antiqua" pitchFamily="18" charset="0"/>
              </a:rPr>
              <a:t>*StdDev(x)</a:t>
            </a:r>
          </a:p>
          <a:p>
            <a:pPr>
              <a:spcAft>
                <a:spcPts val="0"/>
              </a:spcAft>
            </a:pPr>
            <a:r>
              <a:rPr lang="en-US" sz="2400" dirty="0">
                <a:latin typeface="Book Antiqua" pitchFamily="18" charset="0"/>
              </a:rPr>
              <a:t>StdDev(P) = </a:t>
            </a:r>
            <a:r>
              <a:rPr lang="en-US" sz="2400" dirty="0" smtClean="0">
                <a:latin typeface="Book Antiqua" pitchFamily="18" charset="0"/>
              </a:rPr>
              <a:t>0.893*250</a:t>
            </a:r>
          </a:p>
          <a:p>
            <a:pPr>
              <a:spcAft>
                <a:spcPts val="0"/>
              </a:spcAft>
            </a:pPr>
            <a:r>
              <a:rPr lang="en-US" sz="2400" dirty="0">
                <a:latin typeface="Book Antiqua" pitchFamily="18" charset="0"/>
              </a:rPr>
              <a:t>StdDev(x) = 223</a:t>
            </a:r>
          </a:p>
          <a:p>
            <a:pPr>
              <a:spcAft>
                <a:spcPts val="0"/>
              </a:spcAft>
            </a:pPr>
            <a:r>
              <a:rPr lang="en-US" sz="2400" dirty="0">
                <a:latin typeface="Book Antiqua" pitchFamily="18" charset="0"/>
              </a:rPr>
              <a:t>If P has Normal </a:t>
            </a:r>
            <a:r>
              <a:rPr lang="en-US" sz="2400" dirty="0" smtClean="0">
                <a:latin typeface="Book Antiqua" pitchFamily="18" charset="0"/>
              </a:rPr>
              <a:t>Distribution, Compute</a:t>
            </a:r>
          </a:p>
          <a:p>
            <a:pPr>
              <a:spcAft>
                <a:spcPts val="0"/>
              </a:spcAft>
            </a:pPr>
            <a:r>
              <a:rPr lang="en-US" sz="2400" dirty="0" smtClean="0">
                <a:latin typeface="Book Antiqua" pitchFamily="18" charset="0"/>
              </a:rPr>
              <a:t>Probability of P ≥ $1000</a:t>
            </a:r>
            <a:endParaRPr lang="en-US" sz="2400" dirty="0">
              <a:latin typeface="Book Antiqua" pitchFamily="18" charset="0"/>
            </a:endParaRPr>
          </a:p>
          <a:p>
            <a:pPr>
              <a:spcAft>
                <a:spcPts val="0"/>
              </a:spcAft>
            </a:pPr>
            <a:endParaRPr lang="en-US" sz="2400" dirty="0">
              <a:latin typeface="Book Antiqua" pitchFamily="18" charset="0"/>
            </a:endParaRPr>
          </a:p>
        </p:txBody>
      </p:sp>
    </p:spTree>
    <p:extLst>
      <p:ext uri="{BB962C8B-B14F-4D97-AF65-F5344CB8AC3E}">
        <p14:creationId xmlns:p14="http://schemas.microsoft.com/office/powerpoint/2010/main" val="35283511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dissolv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dissolv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dissolv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dissolve">
                                      <p:cBhvr>
                                        <p:cTn id="52" dur="500"/>
                                        <p:tgtEl>
                                          <p:spTgt spid="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dissolve">
                                      <p:cBhvr>
                                        <p:cTn id="57" dur="500"/>
                                        <p:tgtEl>
                                          <p:spTgt spid="7">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7">
                                            <p:txEl>
                                              <p:pRg st="2" end="2"/>
                                            </p:txEl>
                                          </p:spTgt>
                                        </p:tgtEl>
                                        <p:attrNameLst>
                                          <p:attrName>style.visibility</p:attrName>
                                        </p:attrNameLst>
                                      </p:cBhvr>
                                      <p:to>
                                        <p:strVal val="visible"/>
                                      </p:to>
                                    </p:set>
                                    <p:animEffect transition="in" filter="dissolve">
                                      <p:cBhvr>
                                        <p:cTn id="62" dur="500"/>
                                        <p:tgtEl>
                                          <p:spTgt spid="7">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
                                            <p:txEl>
                                              <p:pRg st="3" end="3"/>
                                            </p:txEl>
                                          </p:spTgt>
                                        </p:tgtEl>
                                        <p:attrNameLst>
                                          <p:attrName>style.visibility</p:attrName>
                                        </p:attrNameLst>
                                      </p:cBhvr>
                                      <p:to>
                                        <p:strVal val="visible"/>
                                      </p:to>
                                    </p:set>
                                    <p:animEffect transition="in" filter="dissolve">
                                      <p:cBhvr>
                                        <p:cTn id="67" dur="500"/>
                                        <p:tgtEl>
                                          <p:spTgt spid="7">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7">
                                            <p:txEl>
                                              <p:pRg st="4" end="4"/>
                                            </p:txEl>
                                          </p:spTgt>
                                        </p:tgtEl>
                                        <p:attrNameLst>
                                          <p:attrName>style.visibility</p:attrName>
                                        </p:attrNameLst>
                                      </p:cBhvr>
                                      <p:to>
                                        <p:strVal val="visible"/>
                                      </p:to>
                                    </p:set>
                                    <p:animEffect transition="in" filter="dissolve">
                                      <p:cBhvr>
                                        <p:cTn id="72" dur="500"/>
                                        <p:tgtEl>
                                          <p:spTgt spid="7">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7">
                                            <p:txEl>
                                              <p:pRg st="5" end="5"/>
                                            </p:txEl>
                                          </p:spTgt>
                                        </p:tgtEl>
                                        <p:attrNameLst>
                                          <p:attrName>style.visibility</p:attrName>
                                        </p:attrNameLst>
                                      </p:cBhvr>
                                      <p:to>
                                        <p:strVal val="visible"/>
                                      </p:to>
                                    </p:set>
                                    <p:animEffect transition="in" filter="dissolve">
                                      <p:cBhvr>
                                        <p:cTn id="77" dur="500"/>
                                        <p:tgtEl>
                                          <p:spTgt spid="7">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7">
                                            <p:txEl>
                                              <p:pRg st="6" end="6"/>
                                            </p:txEl>
                                          </p:spTgt>
                                        </p:tgtEl>
                                        <p:attrNameLst>
                                          <p:attrName>style.visibility</p:attrName>
                                        </p:attrNameLst>
                                      </p:cBhvr>
                                      <p:to>
                                        <p:strVal val="visible"/>
                                      </p:to>
                                    </p:set>
                                    <p:animEffect transition="in" filter="dissolve">
                                      <p:cBhvr>
                                        <p:cTn id="82" dur="500"/>
                                        <p:tgtEl>
                                          <p:spTgt spid="7">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7">
                                            <p:txEl>
                                              <p:pRg st="7" end="7"/>
                                            </p:txEl>
                                          </p:spTgt>
                                        </p:tgtEl>
                                        <p:attrNameLst>
                                          <p:attrName>style.visibility</p:attrName>
                                        </p:attrNameLst>
                                      </p:cBhvr>
                                      <p:to>
                                        <p:strVal val="visible"/>
                                      </p:to>
                                    </p:set>
                                    <p:animEffect transition="in" filter="dissolve">
                                      <p:cBhvr>
                                        <p:cTn id="8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20488" name="Text Box 8"/>
          <p:cNvSpPr txBox="1">
            <a:spLocks noChangeArrowheads="1"/>
          </p:cNvSpPr>
          <p:nvPr/>
        </p:nvSpPr>
        <p:spPr bwMode="auto">
          <a:xfrm>
            <a:off x="0" y="836712"/>
            <a:ext cx="915924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a:latin typeface="Book Antiqua" pitchFamily="18" charset="0"/>
              </a:rPr>
              <a:t>We will have two cash inflows at the end of next two years. They both have mean of $1000 and standard deviation of 250. What is the mean and standard deviation of the present value of this cash flow.  Our minimum acceptable rate of return in 12%.</a:t>
            </a:r>
          </a:p>
          <a:p>
            <a:pPr>
              <a:spcAft>
                <a:spcPts val="0"/>
              </a:spcAft>
            </a:pPr>
            <a:endParaRPr lang="en-US" sz="2400" dirty="0" smtClean="0">
              <a:latin typeface="Book Antiqua" pitchFamily="18" charset="0"/>
            </a:endParaRPr>
          </a:p>
        </p:txBody>
      </p:sp>
      <p:sp>
        <p:nvSpPr>
          <p:cNvPr id="9"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Present Value Mean  and Standard Deviation</a:t>
            </a:r>
            <a:endParaRPr lang="en-US" sz="3600" dirty="0">
              <a:latin typeface="Impact" pitchFamily="34" charset="0"/>
            </a:endParaRPr>
          </a:p>
        </p:txBody>
      </p:sp>
      <p:sp>
        <p:nvSpPr>
          <p:cNvPr id="6" name="Text Box 8"/>
          <p:cNvSpPr txBox="1">
            <a:spLocks noChangeArrowheads="1"/>
          </p:cNvSpPr>
          <p:nvPr/>
        </p:nvSpPr>
        <p:spPr bwMode="auto">
          <a:xfrm>
            <a:off x="0" y="2564904"/>
            <a:ext cx="381642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smtClean="0">
                <a:latin typeface="Book Antiqua" pitchFamily="18" charset="0"/>
              </a:rPr>
              <a:t>P1=0.893F/(1+r)</a:t>
            </a:r>
          </a:p>
          <a:p>
            <a:pPr>
              <a:spcAft>
                <a:spcPts val="0"/>
              </a:spcAft>
            </a:pPr>
            <a:r>
              <a:rPr lang="en-US" sz="2400" dirty="0" smtClean="0">
                <a:latin typeface="Book Antiqua" pitchFamily="18" charset="0"/>
              </a:rPr>
              <a:t>P1= [1/(1+r)]F1</a:t>
            </a:r>
          </a:p>
          <a:p>
            <a:pPr>
              <a:spcAft>
                <a:spcPts val="0"/>
              </a:spcAft>
            </a:pPr>
            <a:r>
              <a:rPr lang="en-US" sz="2400" dirty="0" smtClean="0">
                <a:latin typeface="Book Antiqua" pitchFamily="18" charset="0"/>
              </a:rPr>
              <a:t>P2= </a:t>
            </a:r>
            <a:r>
              <a:rPr lang="en-US" sz="2400" dirty="0">
                <a:latin typeface="Book Antiqua" pitchFamily="18" charset="0"/>
              </a:rPr>
              <a:t>[1/(</a:t>
            </a:r>
            <a:r>
              <a:rPr lang="en-US" sz="2400" dirty="0" smtClean="0">
                <a:latin typeface="Book Antiqua" pitchFamily="18" charset="0"/>
              </a:rPr>
              <a:t>1+r)</a:t>
            </a:r>
            <a:r>
              <a:rPr lang="en-US" sz="2400" baseline="30000" dirty="0" smtClean="0">
                <a:latin typeface="Book Antiqua" pitchFamily="18" charset="0"/>
              </a:rPr>
              <a:t>2</a:t>
            </a:r>
            <a:r>
              <a:rPr lang="en-US" sz="2400" dirty="0" smtClean="0">
                <a:latin typeface="Book Antiqua" pitchFamily="18" charset="0"/>
              </a:rPr>
              <a:t>]F2</a:t>
            </a:r>
          </a:p>
          <a:p>
            <a:pPr>
              <a:spcAft>
                <a:spcPts val="0"/>
              </a:spcAft>
            </a:pPr>
            <a:r>
              <a:rPr lang="en-US" sz="2400" dirty="0" smtClean="0">
                <a:latin typeface="Book Antiqua" pitchFamily="18" charset="0"/>
              </a:rPr>
              <a:t>P1</a:t>
            </a:r>
            <a:r>
              <a:rPr lang="en-US" sz="2400" dirty="0">
                <a:latin typeface="Book Antiqua" pitchFamily="18" charset="0"/>
              </a:rPr>
              <a:t>= [1/(</a:t>
            </a:r>
            <a:r>
              <a:rPr lang="en-US" sz="2400" dirty="0" smtClean="0">
                <a:latin typeface="Book Antiqua" pitchFamily="18" charset="0"/>
              </a:rPr>
              <a:t>1.12)]</a:t>
            </a:r>
            <a:r>
              <a:rPr lang="en-US" sz="2400" dirty="0">
                <a:latin typeface="Book Antiqua" pitchFamily="18" charset="0"/>
              </a:rPr>
              <a:t>F1</a:t>
            </a:r>
          </a:p>
          <a:p>
            <a:pPr>
              <a:spcAft>
                <a:spcPts val="0"/>
              </a:spcAft>
            </a:pPr>
            <a:r>
              <a:rPr lang="en-US" sz="2400" dirty="0">
                <a:latin typeface="Book Antiqua" pitchFamily="18" charset="0"/>
              </a:rPr>
              <a:t>P2= [1/(</a:t>
            </a:r>
            <a:r>
              <a:rPr lang="en-US" sz="2400" dirty="0" smtClean="0">
                <a:latin typeface="Book Antiqua" pitchFamily="18" charset="0"/>
              </a:rPr>
              <a:t>1.12)</a:t>
            </a:r>
            <a:r>
              <a:rPr lang="en-US" sz="2400" baseline="30000" dirty="0" smtClean="0">
                <a:latin typeface="Book Antiqua" pitchFamily="18" charset="0"/>
              </a:rPr>
              <a:t>2</a:t>
            </a:r>
            <a:r>
              <a:rPr lang="en-US" sz="2400" dirty="0" smtClean="0">
                <a:latin typeface="Book Antiqua" pitchFamily="18" charset="0"/>
              </a:rPr>
              <a:t>]F2</a:t>
            </a:r>
            <a:endParaRPr lang="en-US" sz="2400" dirty="0">
              <a:latin typeface="Book Antiqua" pitchFamily="18" charset="0"/>
            </a:endParaRPr>
          </a:p>
          <a:p>
            <a:pPr>
              <a:spcAft>
                <a:spcPts val="0"/>
              </a:spcAft>
            </a:pPr>
            <a:r>
              <a:rPr lang="en-US" sz="2400" dirty="0">
                <a:latin typeface="Book Antiqua" pitchFamily="18" charset="0"/>
              </a:rPr>
              <a:t>P1= </a:t>
            </a:r>
            <a:r>
              <a:rPr lang="en-US" sz="2400" dirty="0" smtClean="0">
                <a:latin typeface="Book Antiqua" pitchFamily="18" charset="0"/>
              </a:rPr>
              <a:t>0.893F1</a:t>
            </a:r>
            <a:endParaRPr lang="en-US" sz="2400" dirty="0">
              <a:latin typeface="Book Antiqua" pitchFamily="18" charset="0"/>
            </a:endParaRPr>
          </a:p>
          <a:p>
            <a:pPr>
              <a:spcAft>
                <a:spcPts val="0"/>
              </a:spcAft>
            </a:pPr>
            <a:r>
              <a:rPr lang="en-US" sz="2400" dirty="0">
                <a:latin typeface="Book Antiqua" pitchFamily="18" charset="0"/>
              </a:rPr>
              <a:t>P2= </a:t>
            </a:r>
            <a:r>
              <a:rPr lang="en-US" sz="2400" dirty="0" smtClean="0">
                <a:latin typeface="Book Antiqua" pitchFamily="18" charset="0"/>
              </a:rPr>
              <a:t>0.797F2</a:t>
            </a:r>
          </a:p>
          <a:p>
            <a:pPr>
              <a:spcAft>
                <a:spcPts val="0"/>
              </a:spcAft>
            </a:pPr>
            <a:r>
              <a:rPr lang="en-US" sz="2400" dirty="0">
                <a:latin typeface="Book Antiqua" pitchFamily="18" charset="0"/>
              </a:rPr>
              <a:t>Mean (</a:t>
            </a:r>
            <a:r>
              <a:rPr lang="en-US" sz="2400" dirty="0" smtClean="0">
                <a:latin typeface="Book Antiqua" pitchFamily="18" charset="0"/>
              </a:rPr>
              <a:t>P1) </a:t>
            </a:r>
            <a:r>
              <a:rPr lang="en-US" sz="2400" dirty="0">
                <a:latin typeface="Book Antiqua" pitchFamily="18" charset="0"/>
              </a:rPr>
              <a:t>= 0.893(1000</a:t>
            </a:r>
            <a:r>
              <a:rPr lang="en-US" sz="2400" dirty="0" smtClean="0">
                <a:latin typeface="Book Antiqua" pitchFamily="18" charset="0"/>
              </a:rPr>
              <a:t>)</a:t>
            </a:r>
          </a:p>
          <a:p>
            <a:pPr>
              <a:spcAft>
                <a:spcPts val="0"/>
              </a:spcAft>
            </a:pPr>
            <a:r>
              <a:rPr lang="en-US" sz="2400" dirty="0">
                <a:latin typeface="Book Antiqua" pitchFamily="18" charset="0"/>
              </a:rPr>
              <a:t>Mean (</a:t>
            </a:r>
            <a:r>
              <a:rPr lang="en-US" sz="2400" dirty="0" smtClean="0">
                <a:latin typeface="Book Antiqua" pitchFamily="18" charset="0"/>
              </a:rPr>
              <a:t>P2) </a:t>
            </a:r>
            <a:r>
              <a:rPr lang="en-US" sz="2400" dirty="0">
                <a:latin typeface="Book Antiqua" pitchFamily="18" charset="0"/>
              </a:rPr>
              <a:t>= </a:t>
            </a:r>
            <a:r>
              <a:rPr lang="en-US" sz="2400" dirty="0" smtClean="0">
                <a:latin typeface="Book Antiqua" pitchFamily="18" charset="0"/>
              </a:rPr>
              <a:t>0.797(1000)</a:t>
            </a:r>
            <a:endParaRPr lang="en-US" sz="2400" dirty="0">
              <a:latin typeface="Book Antiqua" pitchFamily="18" charset="0"/>
            </a:endParaRPr>
          </a:p>
        </p:txBody>
      </p:sp>
      <p:sp>
        <p:nvSpPr>
          <p:cNvPr id="7" name="Text Box 8"/>
          <p:cNvSpPr txBox="1">
            <a:spLocks noChangeArrowheads="1"/>
          </p:cNvSpPr>
          <p:nvPr/>
        </p:nvSpPr>
        <p:spPr bwMode="auto">
          <a:xfrm>
            <a:off x="3792693" y="2611070"/>
            <a:ext cx="535130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0"/>
              </a:spcAft>
            </a:pPr>
            <a:r>
              <a:rPr lang="en-US" sz="2400" dirty="0">
                <a:latin typeface="Book Antiqua" pitchFamily="18" charset="0"/>
              </a:rPr>
              <a:t>P=P1+P2</a:t>
            </a:r>
          </a:p>
          <a:p>
            <a:pPr>
              <a:spcAft>
                <a:spcPts val="0"/>
              </a:spcAft>
            </a:pPr>
            <a:r>
              <a:rPr lang="en-US" sz="2400" dirty="0" smtClean="0">
                <a:latin typeface="Book Antiqua" pitchFamily="18" charset="0"/>
              </a:rPr>
              <a:t>y=x1+x2</a:t>
            </a:r>
          </a:p>
          <a:p>
            <a:pPr>
              <a:spcAft>
                <a:spcPts val="0"/>
              </a:spcAft>
            </a:pPr>
            <a:r>
              <a:rPr lang="en-US" sz="2400" b="1" dirty="0" smtClean="0">
                <a:solidFill>
                  <a:srgbClr val="FF0000"/>
                </a:solidFill>
                <a:latin typeface="Book Antiqua" pitchFamily="18" charset="0"/>
              </a:rPr>
              <a:t>Mean (y) = </a:t>
            </a:r>
            <a:r>
              <a:rPr lang="en-US" sz="2400" b="1" dirty="0">
                <a:solidFill>
                  <a:srgbClr val="FF0000"/>
                </a:solidFill>
                <a:latin typeface="Book Antiqua" pitchFamily="18" charset="0"/>
              </a:rPr>
              <a:t>Mean </a:t>
            </a:r>
            <a:r>
              <a:rPr lang="en-US" sz="2400" b="1" dirty="0" smtClean="0">
                <a:solidFill>
                  <a:srgbClr val="FF0000"/>
                </a:solidFill>
                <a:latin typeface="Book Antiqua" pitchFamily="18" charset="0"/>
              </a:rPr>
              <a:t>(x1)+Mean(x2)</a:t>
            </a:r>
          </a:p>
          <a:p>
            <a:pPr>
              <a:spcAft>
                <a:spcPts val="0"/>
              </a:spcAft>
            </a:pPr>
            <a:r>
              <a:rPr lang="en-US" sz="2400" b="1" dirty="0">
                <a:solidFill>
                  <a:srgbClr val="FF0000"/>
                </a:solidFill>
                <a:latin typeface="Book Antiqua" pitchFamily="18" charset="0"/>
              </a:rPr>
              <a:t>Var(y) = Var(x1)+Var(x2)</a:t>
            </a:r>
          </a:p>
          <a:p>
            <a:pPr>
              <a:spcAft>
                <a:spcPts val="0"/>
              </a:spcAft>
            </a:pPr>
            <a:r>
              <a:rPr lang="en-US" sz="2400" dirty="0" smtClean="0">
                <a:latin typeface="Book Antiqua" pitchFamily="18" charset="0"/>
              </a:rPr>
              <a:t>Mean (P) </a:t>
            </a:r>
            <a:r>
              <a:rPr lang="en-US" sz="2400" dirty="0">
                <a:latin typeface="Book Antiqua" pitchFamily="18" charset="0"/>
              </a:rPr>
              <a:t>= </a:t>
            </a:r>
            <a:r>
              <a:rPr lang="en-US" sz="2400" dirty="0" smtClean="0">
                <a:latin typeface="Book Antiqua" pitchFamily="18" charset="0"/>
              </a:rPr>
              <a:t>Mean(P1)+Mean(P2)</a:t>
            </a:r>
          </a:p>
          <a:p>
            <a:pPr>
              <a:spcAft>
                <a:spcPts val="0"/>
              </a:spcAft>
            </a:pPr>
            <a:r>
              <a:rPr lang="en-US" sz="2400" dirty="0" smtClean="0">
                <a:latin typeface="Book Antiqua" pitchFamily="18" charset="0"/>
              </a:rPr>
              <a:t>Mean (P) = 893+797 = 1690</a:t>
            </a:r>
          </a:p>
          <a:p>
            <a:pPr>
              <a:spcAft>
                <a:spcPts val="0"/>
              </a:spcAft>
            </a:pPr>
            <a:r>
              <a:rPr lang="en-US" sz="2400" dirty="0" smtClean="0">
                <a:latin typeface="Book Antiqua" pitchFamily="18" charset="0"/>
              </a:rPr>
              <a:t>StdDev </a:t>
            </a:r>
            <a:r>
              <a:rPr lang="en-US" sz="2400" dirty="0">
                <a:latin typeface="Book Antiqua" pitchFamily="18" charset="0"/>
              </a:rPr>
              <a:t>(P1) = </a:t>
            </a:r>
            <a:r>
              <a:rPr lang="en-US" sz="2400" dirty="0" smtClean="0">
                <a:latin typeface="Book Antiqua" pitchFamily="18" charset="0"/>
              </a:rPr>
              <a:t>0.893(250) =223</a:t>
            </a:r>
            <a:endParaRPr lang="en-US" sz="2400" dirty="0">
              <a:latin typeface="Book Antiqua" pitchFamily="18" charset="0"/>
            </a:endParaRPr>
          </a:p>
          <a:p>
            <a:pPr>
              <a:spcAft>
                <a:spcPts val="0"/>
              </a:spcAft>
            </a:pPr>
            <a:r>
              <a:rPr lang="en-US" sz="2400" dirty="0">
                <a:latin typeface="Book Antiqua" pitchFamily="18" charset="0"/>
              </a:rPr>
              <a:t>StdDev</a:t>
            </a:r>
            <a:r>
              <a:rPr lang="en-US" sz="2400" dirty="0" smtClean="0">
                <a:latin typeface="Book Antiqua" pitchFamily="18" charset="0"/>
              </a:rPr>
              <a:t> </a:t>
            </a:r>
            <a:r>
              <a:rPr lang="en-US" sz="2400" dirty="0">
                <a:latin typeface="Book Antiqua" pitchFamily="18" charset="0"/>
              </a:rPr>
              <a:t>(P2) = </a:t>
            </a:r>
            <a:r>
              <a:rPr lang="en-US" sz="2400" dirty="0" smtClean="0">
                <a:latin typeface="Book Antiqua" pitchFamily="18" charset="0"/>
              </a:rPr>
              <a:t>0.797(250) = 199</a:t>
            </a:r>
            <a:endParaRPr lang="en-US" sz="2400" dirty="0">
              <a:latin typeface="Book Antiqua" pitchFamily="18" charset="0"/>
            </a:endParaRPr>
          </a:p>
          <a:p>
            <a:pPr>
              <a:spcAft>
                <a:spcPts val="0"/>
              </a:spcAft>
            </a:pPr>
            <a:r>
              <a:rPr lang="en-US" sz="2400" dirty="0" smtClean="0">
                <a:latin typeface="Book Antiqua" pitchFamily="18" charset="0"/>
              </a:rPr>
              <a:t>Var </a:t>
            </a:r>
            <a:r>
              <a:rPr lang="en-US" sz="2400" dirty="0">
                <a:latin typeface="Book Antiqua" pitchFamily="18" charset="0"/>
              </a:rPr>
              <a:t>(P) = </a:t>
            </a:r>
            <a:r>
              <a:rPr lang="en-US" sz="2400" dirty="0" smtClean="0">
                <a:latin typeface="Book Antiqua" pitchFamily="18" charset="0"/>
              </a:rPr>
              <a:t>Var(P1)+Var(P2)</a:t>
            </a:r>
            <a:endParaRPr lang="en-US" sz="2400" dirty="0">
              <a:latin typeface="Book Antiqua" pitchFamily="18" charset="0"/>
            </a:endParaRPr>
          </a:p>
        </p:txBody>
      </p:sp>
    </p:spTree>
    <p:extLst>
      <p:ext uri="{BB962C8B-B14F-4D97-AF65-F5344CB8AC3E}">
        <p14:creationId xmlns:p14="http://schemas.microsoft.com/office/powerpoint/2010/main" val="12846881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dissolv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dissolv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dissolv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dissolve">
                                      <p:cBhvr>
                                        <p:cTn id="52" dur="500"/>
                                        <p:tgtEl>
                                          <p:spTgt spid="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dissolve">
                                      <p:cBhvr>
                                        <p:cTn id="57" dur="500"/>
                                        <p:tgtEl>
                                          <p:spTgt spid="7">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7">
                                            <p:txEl>
                                              <p:pRg st="2" end="2"/>
                                            </p:txEl>
                                          </p:spTgt>
                                        </p:tgtEl>
                                        <p:attrNameLst>
                                          <p:attrName>style.visibility</p:attrName>
                                        </p:attrNameLst>
                                      </p:cBhvr>
                                      <p:to>
                                        <p:strVal val="visible"/>
                                      </p:to>
                                    </p:set>
                                    <p:animEffect transition="in" filter="dissolve">
                                      <p:cBhvr>
                                        <p:cTn id="62" dur="500"/>
                                        <p:tgtEl>
                                          <p:spTgt spid="7">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
                                            <p:txEl>
                                              <p:pRg st="3" end="3"/>
                                            </p:txEl>
                                          </p:spTgt>
                                        </p:tgtEl>
                                        <p:attrNameLst>
                                          <p:attrName>style.visibility</p:attrName>
                                        </p:attrNameLst>
                                      </p:cBhvr>
                                      <p:to>
                                        <p:strVal val="visible"/>
                                      </p:to>
                                    </p:set>
                                    <p:animEffect transition="in" filter="dissolve">
                                      <p:cBhvr>
                                        <p:cTn id="67" dur="500"/>
                                        <p:tgtEl>
                                          <p:spTgt spid="7">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7">
                                            <p:txEl>
                                              <p:pRg st="4" end="4"/>
                                            </p:txEl>
                                          </p:spTgt>
                                        </p:tgtEl>
                                        <p:attrNameLst>
                                          <p:attrName>style.visibility</p:attrName>
                                        </p:attrNameLst>
                                      </p:cBhvr>
                                      <p:to>
                                        <p:strVal val="visible"/>
                                      </p:to>
                                    </p:set>
                                    <p:animEffect transition="in" filter="dissolve">
                                      <p:cBhvr>
                                        <p:cTn id="72" dur="500"/>
                                        <p:tgtEl>
                                          <p:spTgt spid="7">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7">
                                            <p:txEl>
                                              <p:pRg st="5" end="5"/>
                                            </p:txEl>
                                          </p:spTgt>
                                        </p:tgtEl>
                                        <p:attrNameLst>
                                          <p:attrName>style.visibility</p:attrName>
                                        </p:attrNameLst>
                                      </p:cBhvr>
                                      <p:to>
                                        <p:strVal val="visible"/>
                                      </p:to>
                                    </p:set>
                                    <p:animEffect transition="in" filter="dissolve">
                                      <p:cBhvr>
                                        <p:cTn id="77" dur="500"/>
                                        <p:tgtEl>
                                          <p:spTgt spid="7">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7">
                                            <p:txEl>
                                              <p:pRg st="6" end="6"/>
                                            </p:txEl>
                                          </p:spTgt>
                                        </p:tgtEl>
                                        <p:attrNameLst>
                                          <p:attrName>style.visibility</p:attrName>
                                        </p:attrNameLst>
                                      </p:cBhvr>
                                      <p:to>
                                        <p:strVal val="visible"/>
                                      </p:to>
                                    </p:set>
                                    <p:animEffect transition="in" filter="dissolve">
                                      <p:cBhvr>
                                        <p:cTn id="82" dur="500"/>
                                        <p:tgtEl>
                                          <p:spTgt spid="7">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7">
                                            <p:txEl>
                                              <p:pRg st="7" end="7"/>
                                            </p:txEl>
                                          </p:spTgt>
                                        </p:tgtEl>
                                        <p:attrNameLst>
                                          <p:attrName>style.visibility</p:attrName>
                                        </p:attrNameLst>
                                      </p:cBhvr>
                                      <p:to>
                                        <p:strVal val="visible"/>
                                      </p:to>
                                    </p:set>
                                    <p:animEffect transition="in" filter="dissolve">
                                      <p:cBhvr>
                                        <p:cTn id="87" dur="500"/>
                                        <p:tgtEl>
                                          <p:spTgt spid="7">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7">
                                            <p:txEl>
                                              <p:pRg st="8" end="8"/>
                                            </p:txEl>
                                          </p:spTgt>
                                        </p:tgtEl>
                                        <p:attrNameLst>
                                          <p:attrName>style.visibility</p:attrName>
                                        </p:attrNameLst>
                                      </p:cBhvr>
                                      <p:to>
                                        <p:strVal val="visible"/>
                                      </p:to>
                                    </p:set>
                                    <p:animEffect transition="in" filter="dissolve">
                                      <p:cBhvr>
                                        <p:cTn id="9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9"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Present Value Mean  and Standard Deviation</a:t>
            </a:r>
            <a:endParaRPr lang="en-US" sz="3600" dirty="0">
              <a:latin typeface="Impact" pitchFamily="34" charset="0"/>
            </a:endParaRPr>
          </a:p>
        </p:txBody>
      </p:sp>
      <p:sp>
        <p:nvSpPr>
          <p:cNvPr id="7" name="Text Box 8"/>
          <p:cNvSpPr txBox="1">
            <a:spLocks noChangeArrowheads="1"/>
          </p:cNvSpPr>
          <p:nvPr/>
        </p:nvSpPr>
        <p:spPr bwMode="auto">
          <a:xfrm>
            <a:off x="0" y="980728"/>
            <a:ext cx="6372200" cy="684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Aft>
                <a:spcPts val="600"/>
              </a:spcAft>
            </a:pPr>
            <a:r>
              <a:rPr lang="en-US" sz="2400" dirty="0">
                <a:latin typeface="Book Antiqua" pitchFamily="18" charset="0"/>
              </a:rPr>
              <a:t>Mean (P) </a:t>
            </a:r>
            <a:r>
              <a:rPr lang="en-US" sz="2400" dirty="0" smtClean="0">
                <a:latin typeface="Book Antiqua" pitchFamily="18" charset="0"/>
              </a:rPr>
              <a:t>= </a:t>
            </a:r>
            <a:r>
              <a:rPr lang="en-US" sz="2400" dirty="0">
                <a:latin typeface="Book Antiqua" pitchFamily="18" charset="0"/>
              </a:rPr>
              <a:t>1690</a:t>
            </a:r>
          </a:p>
          <a:p>
            <a:pPr>
              <a:spcAft>
                <a:spcPts val="600"/>
              </a:spcAft>
            </a:pPr>
            <a:r>
              <a:rPr lang="en-US" sz="2400" dirty="0" smtClean="0">
                <a:latin typeface="Book Antiqua" pitchFamily="18" charset="0"/>
              </a:rPr>
              <a:t>StdDev </a:t>
            </a:r>
            <a:r>
              <a:rPr lang="en-US" sz="2400" dirty="0">
                <a:latin typeface="Book Antiqua" pitchFamily="18" charset="0"/>
              </a:rPr>
              <a:t>(P1) = </a:t>
            </a:r>
            <a:r>
              <a:rPr lang="en-US" sz="2400" dirty="0" smtClean="0">
                <a:latin typeface="Book Antiqua" pitchFamily="18" charset="0"/>
              </a:rPr>
              <a:t>0.893(250) =223</a:t>
            </a:r>
            <a:endParaRPr lang="en-US" sz="2400" dirty="0">
              <a:latin typeface="Book Antiqua" pitchFamily="18" charset="0"/>
            </a:endParaRPr>
          </a:p>
          <a:p>
            <a:pPr>
              <a:spcAft>
                <a:spcPts val="600"/>
              </a:spcAft>
            </a:pPr>
            <a:r>
              <a:rPr lang="en-US" sz="2400" dirty="0">
                <a:latin typeface="Book Antiqua" pitchFamily="18" charset="0"/>
              </a:rPr>
              <a:t>StdDev</a:t>
            </a:r>
            <a:r>
              <a:rPr lang="en-US" sz="2400" dirty="0" smtClean="0">
                <a:latin typeface="Book Antiqua" pitchFamily="18" charset="0"/>
              </a:rPr>
              <a:t> </a:t>
            </a:r>
            <a:r>
              <a:rPr lang="en-US" sz="2400" dirty="0">
                <a:latin typeface="Book Antiqua" pitchFamily="18" charset="0"/>
              </a:rPr>
              <a:t>(P2) = </a:t>
            </a:r>
            <a:r>
              <a:rPr lang="en-US" sz="2400" dirty="0" smtClean="0">
                <a:latin typeface="Book Antiqua" pitchFamily="18" charset="0"/>
              </a:rPr>
              <a:t>0.797(250) = 199</a:t>
            </a:r>
            <a:endParaRPr lang="en-US" sz="2400" dirty="0">
              <a:latin typeface="Book Antiqua" pitchFamily="18" charset="0"/>
            </a:endParaRPr>
          </a:p>
          <a:p>
            <a:pPr>
              <a:spcAft>
                <a:spcPts val="600"/>
              </a:spcAft>
            </a:pPr>
            <a:r>
              <a:rPr lang="en-US" sz="2400" dirty="0" smtClean="0">
                <a:latin typeface="Book Antiqua" pitchFamily="18" charset="0"/>
              </a:rPr>
              <a:t>Var(P1) = (223)</a:t>
            </a:r>
            <a:r>
              <a:rPr lang="en-US" sz="2400" baseline="30000" dirty="0" smtClean="0">
                <a:latin typeface="Book Antiqua" pitchFamily="18" charset="0"/>
              </a:rPr>
              <a:t>2</a:t>
            </a:r>
            <a:r>
              <a:rPr lang="en-US" sz="2400" dirty="0" smtClean="0">
                <a:latin typeface="Book Antiqua" pitchFamily="18" charset="0"/>
              </a:rPr>
              <a:t> = 49824</a:t>
            </a:r>
          </a:p>
          <a:p>
            <a:pPr>
              <a:spcAft>
                <a:spcPts val="600"/>
              </a:spcAft>
            </a:pPr>
            <a:r>
              <a:rPr lang="en-US" sz="2400" dirty="0" smtClean="0">
                <a:latin typeface="Book Antiqua" pitchFamily="18" charset="0"/>
              </a:rPr>
              <a:t>Var(P2) </a:t>
            </a:r>
            <a:r>
              <a:rPr lang="en-US" sz="2400" dirty="0">
                <a:latin typeface="Book Antiqua" pitchFamily="18" charset="0"/>
              </a:rPr>
              <a:t>= </a:t>
            </a:r>
            <a:r>
              <a:rPr lang="en-US" sz="2400" dirty="0" smtClean="0">
                <a:latin typeface="Book Antiqua" pitchFamily="18" charset="0"/>
              </a:rPr>
              <a:t>(199)</a:t>
            </a:r>
            <a:r>
              <a:rPr lang="en-US" sz="2400" baseline="30000" dirty="0">
                <a:latin typeface="Book Antiqua" pitchFamily="18" charset="0"/>
              </a:rPr>
              <a:t>2 </a:t>
            </a:r>
            <a:r>
              <a:rPr lang="en-US" sz="2400" dirty="0">
                <a:latin typeface="Book Antiqua" pitchFamily="18" charset="0"/>
              </a:rPr>
              <a:t>= </a:t>
            </a:r>
            <a:r>
              <a:rPr lang="en-US" sz="2400" dirty="0" smtClean="0">
                <a:latin typeface="Book Antiqua" pitchFamily="18" charset="0"/>
              </a:rPr>
              <a:t>39720</a:t>
            </a:r>
          </a:p>
          <a:p>
            <a:pPr>
              <a:spcAft>
                <a:spcPts val="600"/>
              </a:spcAft>
            </a:pPr>
            <a:r>
              <a:rPr lang="en-US" sz="2400" dirty="0">
                <a:latin typeface="Book Antiqua" pitchFamily="18" charset="0"/>
              </a:rPr>
              <a:t>Var (P) = Var(P1)+Var(P2)</a:t>
            </a:r>
          </a:p>
          <a:p>
            <a:pPr>
              <a:spcAft>
                <a:spcPts val="600"/>
              </a:spcAft>
            </a:pPr>
            <a:r>
              <a:rPr lang="en-US" sz="2400" dirty="0">
                <a:latin typeface="Book Antiqua" pitchFamily="18" charset="0"/>
              </a:rPr>
              <a:t>Var (P) = </a:t>
            </a:r>
            <a:r>
              <a:rPr lang="en-US" sz="2400" dirty="0" smtClean="0">
                <a:latin typeface="Book Antiqua" pitchFamily="18" charset="0"/>
              </a:rPr>
              <a:t>49824 + 39720 = 89544</a:t>
            </a:r>
          </a:p>
          <a:p>
            <a:pPr>
              <a:spcAft>
                <a:spcPts val="600"/>
              </a:spcAft>
            </a:pPr>
            <a:r>
              <a:rPr lang="en-US" sz="2400" dirty="0" smtClean="0">
                <a:latin typeface="Book Antiqua" pitchFamily="18" charset="0"/>
              </a:rPr>
              <a:t>StdDev (P) = SQRT(Var(P))</a:t>
            </a:r>
          </a:p>
          <a:p>
            <a:pPr>
              <a:spcAft>
                <a:spcPts val="600"/>
              </a:spcAft>
            </a:pPr>
            <a:r>
              <a:rPr lang="en-US" sz="2400" dirty="0">
                <a:latin typeface="Book Antiqua" pitchFamily="18" charset="0"/>
              </a:rPr>
              <a:t>StdDev (P) = </a:t>
            </a:r>
            <a:r>
              <a:rPr lang="en-US" sz="2400" dirty="0" smtClean="0">
                <a:latin typeface="Book Antiqua" pitchFamily="18" charset="0"/>
              </a:rPr>
              <a:t>299</a:t>
            </a:r>
          </a:p>
          <a:p>
            <a:pPr>
              <a:spcAft>
                <a:spcPts val="600"/>
              </a:spcAft>
            </a:pPr>
            <a:r>
              <a:rPr lang="en-US" sz="2400" dirty="0">
                <a:latin typeface="Book Antiqua" pitchFamily="18" charset="0"/>
              </a:rPr>
              <a:t>If P has Normal Distribution, Compute</a:t>
            </a:r>
          </a:p>
          <a:p>
            <a:pPr>
              <a:spcAft>
                <a:spcPts val="600"/>
              </a:spcAft>
            </a:pPr>
            <a:r>
              <a:rPr lang="en-US" sz="2400" dirty="0">
                <a:latin typeface="Book Antiqua" pitchFamily="18" charset="0"/>
              </a:rPr>
              <a:t>Probability of P ≥ </a:t>
            </a:r>
            <a:r>
              <a:rPr lang="en-US" sz="2400" dirty="0" smtClean="0">
                <a:latin typeface="Book Antiqua" pitchFamily="18" charset="0"/>
              </a:rPr>
              <a:t>$2000</a:t>
            </a:r>
            <a:endParaRPr lang="en-US" sz="2400" dirty="0">
              <a:latin typeface="Book Antiqua" pitchFamily="18" charset="0"/>
            </a:endParaRPr>
          </a:p>
          <a:p>
            <a:pPr>
              <a:spcAft>
                <a:spcPts val="0"/>
              </a:spcAft>
            </a:pPr>
            <a:endParaRPr lang="en-US" sz="2400" dirty="0">
              <a:latin typeface="Book Antiqua" pitchFamily="18" charset="0"/>
            </a:endParaRPr>
          </a:p>
          <a:p>
            <a:pPr>
              <a:spcAft>
                <a:spcPts val="0"/>
              </a:spcAft>
            </a:pPr>
            <a:endParaRPr lang="en-US" sz="2400" dirty="0">
              <a:latin typeface="Book Antiqua" pitchFamily="18" charset="0"/>
            </a:endParaRPr>
          </a:p>
          <a:p>
            <a:pPr>
              <a:spcAft>
                <a:spcPts val="0"/>
              </a:spcAft>
            </a:pPr>
            <a:endParaRPr lang="en-US" sz="2400" dirty="0" smtClean="0">
              <a:latin typeface="Book Antiqua" pitchFamily="18" charset="0"/>
            </a:endParaRPr>
          </a:p>
          <a:p>
            <a:pPr>
              <a:spcAft>
                <a:spcPts val="0"/>
              </a:spcAft>
            </a:pPr>
            <a:endParaRPr lang="en-US" sz="2400" dirty="0">
              <a:latin typeface="Book Antiqua" pitchFamily="18" charset="0"/>
            </a:endParaRPr>
          </a:p>
          <a:p>
            <a:pPr>
              <a:spcAft>
                <a:spcPts val="0"/>
              </a:spcAft>
            </a:pPr>
            <a:endParaRPr lang="en-US" sz="2400" dirty="0">
              <a:latin typeface="Book Antiqua" pitchFamily="18" charset="0"/>
            </a:endParaRPr>
          </a:p>
        </p:txBody>
      </p:sp>
    </p:spTree>
    <p:extLst>
      <p:ext uri="{BB962C8B-B14F-4D97-AF65-F5344CB8AC3E}">
        <p14:creationId xmlns:p14="http://schemas.microsoft.com/office/powerpoint/2010/main" val="37354492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dissolv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dissolv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dissolv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dissolv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dissolve">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ChangeArrowheads="1"/>
          </p:cNvSpPr>
          <p:nvPr/>
        </p:nvSpPr>
        <p:spPr bwMode="auto">
          <a:xfrm>
            <a:off x="-26248" y="971112"/>
            <a:ext cx="9144000" cy="1200329"/>
          </a:xfrm>
          <a:prstGeom prst="rect">
            <a:avLst/>
          </a:prstGeom>
          <a:noFill/>
          <a:ln w="9525">
            <a:noFill/>
            <a:miter lim="800000"/>
            <a:headEnd/>
            <a:tailEnd/>
          </a:ln>
        </p:spPr>
        <p:txBody>
          <a:bodyPr>
            <a:spAutoFit/>
          </a:bodyPr>
          <a:lstStyle/>
          <a:p>
            <a:r>
              <a:rPr lang="en-US" sz="2400" dirty="0" smtClean="0">
                <a:latin typeface="Book Antiqua" panose="02040602050305030304" pitchFamily="18" charset="0"/>
              </a:rPr>
              <a:t>Given the following project with three paths, compute the mean and StdDev of each path. </a:t>
            </a:r>
            <a:r>
              <a:rPr lang="en-US" sz="2400" dirty="0">
                <a:latin typeface="Book Antiqua" panose="02040602050305030304" pitchFamily="18" charset="0"/>
              </a:rPr>
              <a:t> </a:t>
            </a:r>
            <a:r>
              <a:rPr lang="en-US" sz="2400" dirty="0" smtClean="0">
                <a:latin typeface="Book Antiqua" panose="02040602050305030304" pitchFamily="18" charset="0"/>
              </a:rPr>
              <a:t>The pairs of numbers on each activity represent </a:t>
            </a:r>
            <a:r>
              <a:rPr lang="en-US" sz="2400" dirty="0">
                <a:latin typeface="Book Antiqua" panose="02040602050305030304" pitchFamily="18" charset="0"/>
              </a:rPr>
              <a:t>the mean and StdDev of </a:t>
            </a:r>
            <a:r>
              <a:rPr lang="en-US" sz="2400" dirty="0" smtClean="0">
                <a:latin typeface="Book Antiqua" panose="02040602050305030304" pitchFamily="18" charset="0"/>
              </a:rPr>
              <a:t>each activity. </a:t>
            </a:r>
            <a:endParaRPr lang="en-US" sz="2400" dirty="0">
              <a:latin typeface="Book Antiqua" panose="02040602050305030304" pitchFamily="18" charset="0"/>
            </a:endParaRPr>
          </a:p>
        </p:txBody>
      </p:sp>
      <p:pic>
        <p:nvPicPr>
          <p:cNvPr id="5" name="Picture 13" descr="Picture1.png"/>
          <p:cNvPicPr>
            <a:picLocks noChangeAspect="1"/>
          </p:cNvPicPr>
          <p:nvPr/>
        </p:nvPicPr>
        <p:blipFill>
          <a:blip r:embed="rId2" cstate="print"/>
          <a:srcRect/>
          <a:stretch>
            <a:fillRect/>
          </a:stretch>
        </p:blipFill>
        <p:spPr bwMode="auto">
          <a:xfrm>
            <a:off x="1835150" y="2759423"/>
            <a:ext cx="7308850" cy="3386137"/>
          </a:xfrm>
          <a:prstGeom prst="rect">
            <a:avLst/>
          </a:prstGeom>
          <a:noFill/>
          <a:ln w="9525">
            <a:noFill/>
            <a:miter lim="800000"/>
            <a:headEnd/>
            <a:tailEnd/>
          </a:ln>
        </p:spPr>
      </p:pic>
      <p:sp>
        <p:nvSpPr>
          <p:cNvPr id="6"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Project Scheduling</a:t>
            </a:r>
            <a:endParaRPr lang="en-US" sz="3600" dirty="0">
              <a:latin typeface="Impact" pitchFamily="34" charset="0"/>
            </a:endParaRPr>
          </a:p>
        </p:txBody>
      </p:sp>
    </p:spTree>
    <p:extLst>
      <p:ext uri="{BB962C8B-B14F-4D97-AF65-F5344CB8AC3E}">
        <p14:creationId xmlns:p14="http://schemas.microsoft.com/office/powerpoint/2010/main" val="173969507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76200" y="2667000"/>
            <a:ext cx="2628900" cy="1447800"/>
          </a:xfrm>
          <a:prstGeom prst="rect">
            <a:avLst/>
          </a:prstGeom>
          <a:noFill/>
          <a:ln w="38100">
            <a:solidFill>
              <a:schemeClr val="accent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2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0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a:lstStyle>
          <a:p>
            <a:pPr>
              <a:spcBef>
                <a:spcPct val="0"/>
              </a:spcBef>
              <a:buFont typeface="Wingdings" pitchFamily="2" charset="2"/>
              <a:buNone/>
            </a:pPr>
            <a:r>
              <a:rPr lang="en-US" kern="0" smtClean="0">
                <a:solidFill>
                  <a:srgbClr val="558ED5"/>
                </a:solidFill>
                <a:ea typeface="ＭＳ Ｐゴシック" pitchFamily="-64" charset="-128"/>
                <a:cs typeface="Arial" charset="0"/>
              </a:rPr>
              <a:t>m</a:t>
            </a:r>
            <a:r>
              <a:rPr lang="en-US" i="1" kern="0" baseline="-25000" smtClean="0">
                <a:solidFill>
                  <a:srgbClr val="558ED5"/>
                </a:solidFill>
                <a:ea typeface="ＭＳ Ｐゴシック" pitchFamily="-64" charset="-128"/>
                <a:cs typeface="Arial" charset="0"/>
              </a:rPr>
              <a:t>CP</a:t>
            </a:r>
            <a:r>
              <a:rPr lang="en-US" kern="0" smtClean="0">
                <a:solidFill>
                  <a:srgbClr val="558ED5"/>
                </a:solidFill>
                <a:ea typeface="ＭＳ Ｐゴシック" pitchFamily="-64" charset="-128"/>
                <a:cs typeface="Arial" charset="0"/>
              </a:rPr>
              <a:t>=  </a:t>
            </a:r>
            <a:r>
              <a:rPr lang="en-US" b="1" kern="0" smtClean="0">
                <a:solidFill>
                  <a:srgbClr val="558ED5"/>
                </a:solidFill>
                <a:ea typeface="ＭＳ Ｐゴシック" pitchFamily="-64" charset="-128"/>
                <a:cs typeface="Arial" charset="0"/>
                <a:sym typeface="Symbol" pitchFamily="-64" charset="2"/>
              </a:rPr>
              <a:t>6+4</a:t>
            </a:r>
            <a:r>
              <a:rPr lang="en-US" kern="0" smtClean="0">
                <a:solidFill>
                  <a:srgbClr val="558ED5"/>
                </a:solidFill>
                <a:ea typeface="ＭＳ Ｐゴシック" pitchFamily="-64" charset="-128"/>
                <a:cs typeface="Arial" charset="0"/>
              </a:rPr>
              <a:t> = </a:t>
            </a:r>
            <a:r>
              <a:rPr lang="en-US" b="1" kern="0" smtClean="0">
                <a:solidFill>
                  <a:srgbClr val="558ED5"/>
                </a:solidFill>
                <a:ea typeface="ＭＳ Ｐゴシック" pitchFamily="-64" charset="-128"/>
                <a:cs typeface="Arial" charset="0"/>
                <a:sym typeface="Symbol" pitchFamily="-64" charset="2"/>
              </a:rPr>
              <a:t>10</a:t>
            </a:r>
          </a:p>
          <a:p>
            <a:pPr>
              <a:spcBef>
                <a:spcPct val="0"/>
              </a:spcBef>
              <a:buFont typeface="Symbol" pitchFamily="-64" charset="2"/>
              <a:buNone/>
            </a:pPr>
            <a:r>
              <a:rPr lang="en-US" kern="0" smtClean="0">
                <a:solidFill>
                  <a:srgbClr val="558ED5"/>
                </a:solidFill>
                <a:ea typeface="ＭＳ Ｐゴシック" pitchFamily="-64" charset="-128"/>
                <a:cs typeface="Arial" charset="0"/>
                <a:sym typeface="Symbol" pitchFamily="-64" charset="2"/>
              </a:rPr>
              <a:t></a:t>
            </a:r>
            <a:r>
              <a:rPr lang="en-US" kern="0" baseline="30000" smtClean="0">
                <a:solidFill>
                  <a:srgbClr val="558ED5"/>
                </a:solidFill>
                <a:ea typeface="ＭＳ Ｐゴシック" pitchFamily="-64" charset="-128"/>
                <a:cs typeface="Arial" charset="0"/>
                <a:sym typeface="Symbol" pitchFamily="-64" charset="2"/>
              </a:rPr>
              <a:t>2</a:t>
            </a:r>
            <a:r>
              <a:rPr lang="en-US" kern="0" baseline="-25000" smtClean="0">
                <a:solidFill>
                  <a:srgbClr val="558ED5"/>
                </a:solidFill>
                <a:ea typeface="ＭＳ Ｐゴシック" pitchFamily="-64" charset="-128"/>
                <a:cs typeface="Arial" charset="0"/>
                <a:sym typeface="Symbol" pitchFamily="-64" charset="2"/>
              </a:rPr>
              <a:t>CP</a:t>
            </a:r>
            <a:r>
              <a:rPr lang="en-US" kern="0" smtClean="0">
                <a:solidFill>
                  <a:srgbClr val="558ED5"/>
                </a:solidFill>
                <a:ea typeface="ＭＳ Ｐゴシック" pitchFamily="-64" charset="-128"/>
                <a:cs typeface="Arial" charset="0"/>
                <a:sym typeface="Symbol" pitchFamily="-64" charset="2"/>
              </a:rPr>
              <a:t> = </a:t>
            </a:r>
            <a:r>
              <a:rPr lang="en-US" b="1" kern="0" smtClean="0">
                <a:solidFill>
                  <a:srgbClr val="558ED5"/>
                </a:solidFill>
                <a:ea typeface="ＭＳ Ｐゴシック" pitchFamily="-64" charset="-128"/>
                <a:cs typeface="Arial" charset="0"/>
                <a:sym typeface="Symbol" pitchFamily="-64" charset="2"/>
              </a:rPr>
              <a:t>1</a:t>
            </a:r>
            <a:r>
              <a:rPr lang="en-US" b="1" kern="0" baseline="30000" smtClean="0">
                <a:solidFill>
                  <a:srgbClr val="558ED5"/>
                </a:solidFill>
                <a:ea typeface="ＭＳ Ｐゴシック" pitchFamily="-64" charset="-128"/>
                <a:cs typeface="Arial" charset="0"/>
                <a:sym typeface="Symbol" pitchFamily="-64" charset="2"/>
              </a:rPr>
              <a:t>2</a:t>
            </a:r>
            <a:r>
              <a:rPr lang="en-US" kern="0" smtClean="0">
                <a:solidFill>
                  <a:srgbClr val="558ED5"/>
                </a:solidFill>
                <a:ea typeface="ＭＳ Ｐゴシック" pitchFamily="-64" charset="-128"/>
                <a:cs typeface="Arial" charset="0"/>
                <a:sym typeface="Symbol" pitchFamily="-64" charset="2"/>
              </a:rPr>
              <a:t>+</a:t>
            </a:r>
            <a:r>
              <a:rPr lang="en-US" b="1" kern="0" smtClean="0">
                <a:solidFill>
                  <a:srgbClr val="558ED5"/>
                </a:solidFill>
                <a:ea typeface="ＭＳ Ｐゴシック" pitchFamily="-64" charset="-128"/>
                <a:cs typeface="Arial" charset="0"/>
                <a:sym typeface="Symbol" pitchFamily="-64" charset="2"/>
              </a:rPr>
              <a:t>2</a:t>
            </a:r>
            <a:r>
              <a:rPr lang="en-US" b="1" kern="0" baseline="30000" smtClean="0">
                <a:solidFill>
                  <a:srgbClr val="558ED5"/>
                </a:solidFill>
                <a:ea typeface="ＭＳ Ｐゴシック" pitchFamily="-64" charset="-128"/>
                <a:cs typeface="Arial" charset="0"/>
                <a:sym typeface="Symbol" pitchFamily="-64" charset="2"/>
              </a:rPr>
              <a:t>2</a:t>
            </a:r>
            <a:r>
              <a:rPr lang="en-US" kern="0" smtClean="0">
                <a:solidFill>
                  <a:srgbClr val="558ED5"/>
                </a:solidFill>
                <a:ea typeface="ＭＳ Ｐゴシック" pitchFamily="-64" charset="-128"/>
                <a:cs typeface="Arial" charset="0"/>
                <a:sym typeface="Symbol" pitchFamily="-64" charset="2"/>
              </a:rPr>
              <a:t> = </a:t>
            </a:r>
            <a:r>
              <a:rPr lang="en-US" b="1" kern="0" smtClean="0">
                <a:solidFill>
                  <a:srgbClr val="558ED5"/>
                </a:solidFill>
                <a:ea typeface="ＭＳ Ｐゴシック" pitchFamily="-64" charset="-128"/>
                <a:cs typeface="Arial" charset="0"/>
                <a:sym typeface="Symbol" pitchFamily="-64" charset="2"/>
              </a:rPr>
              <a:t>5</a:t>
            </a:r>
          </a:p>
          <a:p>
            <a:pPr>
              <a:spcBef>
                <a:spcPct val="0"/>
              </a:spcBef>
              <a:buFont typeface="Wingdings" pitchFamily="2" charset="2"/>
              <a:buNone/>
            </a:pPr>
            <a:r>
              <a:rPr lang="en-US" kern="0" smtClean="0">
                <a:solidFill>
                  <a:srgbClr val="558ED5"/>
                </a:solidFill>
                <a:ea typeface="ＭＳ Ｐゴシック" pitchFamily="-64" charset="-128"/>
                <a:cs typeface="Arial" charset="0"/>
                <a:sym typeface="Symbol" pitchFamily="-64" charset="2"/>
              </a:rPr>
              <a:t></a:t>
            </a:r>
            <a:r>
              <a:rPr lang="en-US" kern="0" baseline="-25000" smtClean="0">
                <a:solidFill>
                  <a:srgbClr val="558ED5"/>
                </a:solidFill>
                <a:ea typeface="ＭＳ Ｐゴシック" pitchFamily="-64" charset="-128"/>
                <a:cs typeface="Arial" charset="0"/>
                <a:sym typeface="Symbol" pitchFamily="-64" charset="2"/>
              </a:rPr>
              <a:t>CP</a:t>
            </a:r>
            <a:r>
              <a:rPr lang="en-US" kern="0" smtClean="0">
                <a:solidFill>
                  <a:srgbClr val="558ED5"/>
                </a:solidFill>
                <a:ea typeface="ＭＳ Ｐゴシック" pitchFamily="-64" charset="-128"/>
                <a:cs typeface="Arial" charset="0"/>
                <a:sym typeface="Symbol" pitchFamily="-64" charset="2"/>
              </a:rPr>
              <a:t> = 2.24</a:t>
            </a:r>
            <a:endParaRPr lang="en-US" b="1" kern="0" smtClean="0">
              <a:ea typeface="ＭＳ Ｐゴシック" pitchFamily="-64" charset="-128"/>
              <a:cs typeface="Arial" charset="0"/>
              <a:sym typeface="Symbol" pitchFamily="-64" charset="2"/>
            </a:endParaRPr>
          </a:p>
          <a:p>
            <a:pPr>
              <a:spcBef>
                <a:spcPct val="0"/>
              </a:spcBef>
              <a:buFont typeface="Symbol" pitchFamily="-64" charset="2"/>
              <a:buNone/>
            </a:pPr>
            <a:endParaRPr lang="en-US" kern="0" smtClean="0">
              <a:ea typeface="ＭＳ Ｐゴシック" pitchFamily="-64" charset="-128"/>
              <a:cs typeface="Arial" charset="0"/>
            </a:endParaRPr>
          </a:p>
          <a:p>
            <a:pPr lvl="1"/>
            <a:endParaRPr lang="en-US" altLang="ja-JP" sz="2400" kern="0" smtClean="0">
              <a:ea typeface="ＭＳ Ｐゴシック" pitchFamily="-64" charset="-128"/>
              <a:cs typeface="Arial" charset="0"/>
              <a:sym typeface="Symbol" pitchFamily="-64" charset="2"/>
            </a:endParaRPr>
          </a:p>
          <a:p>
            <a:pPr>
              <a:buFont typeface="Wingdings" pitchFamily="2" charset="2"/>
              <a:buNone/>
            </a:pPr>
            <a:endParaRPr lang="en-US" kern="0" smtClean="0">
              <a:cs typeface="Arial" charset="0"/>
              <a:sym typeface="Symbol" pitchFamily="-64" charset="2"/>
            </a:endParaRPr>
          </a:p>
          <a:p>
            <a:pPr>
              <a:buFont typeface="Wingdings" pitchFamily="2" charset="2"/>
              <a:buNone/>
            </a:pPr>
            <a:endParaRPr lang="en-US" kern="0" dirty="0" smtClean="0">
              <a:cs typeface="Arial" charset="0"/>
              <a:sym typeface="Symbol" pitchFamily="-64" charset="2"/>
            </a:endParaRPr>
          </a:p>
        </p:txBody>
      </p:sp>
      <p:sp>
        <p:nvSpPr>
          <p:cNvPr id="5" name="Content Placeholder 2"/>
          <p:cNvSpPr txBox="1">
            <a:spLocks/>
          </p:cNvSpPr>
          <p:nvPr/>
        </p:nvSpPr>
        <p:spPr bwMode="auto">
          <a:xfrm>
            <a:off x="76200" y="4313307"/>
            <a:ext cx="3124200" cy="1812637"/>
          </a:xfrm>
          <a:prstGeom prst="rect">
            <a:avLst/>
          </a:prstGeom>
          <a:noFill/>
          <a:ln w="38100">
            <a:solidFill>
              <a:srgbClr val="00B05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2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0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a:lstStyle>
          <a:p>
            <a:pPr>
              <a:spcBef>
                <a:spcPct val="0"/>
              </a:spcBef>
              <a:buFont typeface="Wingdings" pitchFamily="2" charset="2"/>
              <a:buNone/>
            </a:pPr>
            <a:r>
              <a:rPr lang="en-US" kern="0" smtClean="0">
                <a:solidFill>
                  <a:srgbClr val="00B050"/>
                </a:solidFill>
                <a:cs typeface="Arial" charset="0"/>
              </a:rPr>
              <a:t>m</a:t>
            </a:r>
            <a:r>
              <a:rPr lang="en-US" i="1" kern="0" baseline="-25000" smtClean="0">
                <a:solidFill>
                  <a:srgbClr val="00B050"/>
                </a:solidFill>
                <a:cs typeface="Arial" charset="0"/>
              </a:rPr>
              <a:t>CP</a:t>
            </a:r>
            <a:r>
              <a:rPr lang="en-US" kern="0" smtClean="0">
                <a:solidFill>
                  <a:srgbClr val="00B050"/>
                </a:solidFill>
                <a:cs typeface="Arial" charset="0"/>
              </a:rPr>
              <a:t>=  </a:t>
            </a:r>
            <a:r>
              <a:rPr lang="en-US" b="1" kern="0" smtClean="0">
                <a:solidFill>
                  <a:srgbClr val="00B050"/>
                </a:solidFill>
                <a:cs typeface="Arial" charset="0"/>
                <a:sym typeface="Symbol" pitchFamily="-64" charset="2"/>
              </a:rPr>
              <a:t>3+2+3</a:t>
            </a:r>
            <a:r>
              <a:rPr lang="en-US" kern="0" smtClean="0">
                <a:solidFill>
                  <a:srgbClr val="00B050"/>
                </a:solidFill>
                <a:cs typeface="Arial" charset="0"/>
              </a:rPr>
              <a:t> = </a:t>
            </a:r>
            <a:r>
              <a:rPr lang="en-US" b="1" kern="0" smtClean="0">
                <a:solidFill>
                  <a:srgbClr val="00B050"/>
                </a:solidFill>
                <a:cs typeface="Arial" charset="0"/>
                <a:sym typeface="Symbol" pitchFamily="-64" charset="2"/>
              </a:rPr>
              <a:t>8</a:t>
            </a:r>
          </a:p>
          <a:p>
            <a:pPr>
              <a:spcBef>
                <a:spcPct val="0"/>
              </a:spcBef>
              <a:buFont typeface="Symbol" pitchFamily="-64" charset="2"/>
              <a:buNone/>
            </a:pPr>
            <a:r>
              <a:rPr lang="en-US" kern="0" smtClean="0">
                <a:solidFill>
                  <a:srgbClr val="00B050"/>
                </a:solidFill>
                <a:cs typeface="Arial" charset="0"/>
                <a:sym typeface="Symbol" pitchFamily="-64" charset="2"/>
              </a:rPr>
              <a:t></a:t>
            </a:r>
            <a:r>
              <a:rPr lang="en-US" kern="0" baseline="30000" smtClean="0">
                <a:solidFill>
                  <a:srgbClr val="00B050"/>
                </a:solidFill>
                <a:cs typeface="Arial" charset="0"/>
                <a:sym typeface="Symbol" pitchFamily="-64" charset="2"/>
              </a:rPr>
              <a:t>2</a:t>
            </a:r>
            <a:r>
              <a:rPr lang="en-US" kern="0" baseline="-25000" smtClean="0">
                <a:solidFill>
                  <a:srgbClr val="00B050"/>
                </a:solidFill>
                <a:cs typeface="Arial" charset="0"/>
                <a:sym typeface="Symbol" pitchFamily="-64" charset="2"/>
              </a:rPr>
              <a:t>CP</a:t>
            </a:r>
            <a:r>
              <a:rPr lang="en-US" kern="0" smtClean="0">
                <a:solidFill>
                  <a:srgbClr val="00B050"/>
                </a:solidFill>
                <a:cs typeface="Arial" charset="0"/>
                <a:sym typeface="Symbol" pitchFamily="-64" charset="2"/>
              </a:rPr>
              <a:t> = </a:t>
            </a:r>
            <a:r>
              <a:rPr lang="en-US" b="1" kern="0" smtClean="0">
                <a:solidFill>
                  <a:srgbClr val="00B050"/>
                </a:solidFill>
                <a:cs typeface="Arial" charset="0"/>
                <a:sym typeface="Symbol" pitchFamily="-64" charset="2"/>
              </a:rPr>
              <a:t>0.5</a:t>
            </a:r>
            <a:r>
              <a:rPr lang="en-US" b="1" kern="0" baseline="30000" smtClean="0">
                <a:solidFill>
                  <a:srgbClr val="00B050"/>
                </a:solidFill>
                <a:cs typeface="Arial" charset="0"/>
                <a:sym typeface="Symbol" pitchFamily="-64" charset="2"/>
              </a:rPr>
              <a:t>2</a:t>
            </a:r>
            <a:r>
              <a:rPr lang="en-US" kern="0" smtClean="0">
                <a:solidFill>
                  <a:srgbClr val="00B050"/>
                </a:solidFill>
                <a:cs typeface="Arial" charset="0"/>
                <a:sym typeface="Symbol" pitchFamily="-64" charset="2"/>
              </a:rPr>
              <a:t>+</a:t>
            </a:r>
            <a:r>
              <a:rPr lang="en-US" b="1" kern="0" smtClean="0">
                <a:solidFill>
                  <a:srgbClr val="00B050"/>
                </a:solidFill>
                <a:cs typeface="Arial" charset="0"/>
                <a:sym typeface="Symbol" pitchFamily="-64" charset="2"/>
              </a:rPr>
              <a:t>0.5</a:t>
            </a:r>
            <a:r>
              <a:rPr lang="en-US" b="1" kern="0" baseline="30000" smtClean="0">
                <a:solidFill>
                  <a:srgbClr val="00B050"/>
                </a:solidFill>
                <a:cs typeface="Arial" charset="0"/>
                <a:sym typeface="Symbol" pitchFamily="-64" charset="2"/>
              </a:rPr>
              <a:t>2</a:t>
            </a:r>
            <a:r>
              <a:rPr lang="en-US" kern="0" smtClean="0">
                <a:solidFill>
                  <a:srgbClr val="00B050"/>
                </a:solidFill>
                <a:cs typeface="Arial" charset="0"/>
                <a:sym typeface="Symbol" pitchFamily="-64" charset="2"/>
              </a:rPr>
              <a:t>+</a:t>
            </a:r>
            <a:r>
              <a:rPr lang="en-US" b="1" kern="0" smtClean="0">
                <a:solidFill>
                  <a:srgbClr val="00B050"/>
                </a:solidFill>
                <a:cs typeface="Arial" charset="0"/>
                <a:sym typeface="Symbol" pitchFamily="-64" charset="2"/>
              </a:rPr>
              <a:t>1</a:t>
            </a:r>
            <a:r>
              <a:rPr lang="en-US" b="1" kern="0" baseline="30000" smtClean="0">
                <a:solidFill>
                  <a:srgbClr val="00B050"/>
                </a:solidFill>
                <a:cs typeface="Arial" charset="0"/>
                <a:sym typeface="Symbol" pitchFamily="-64" charset="2"/>
              </a:rPr>
              <a:t>2</a:t>
            </a:r>
            <a:r>
              <a:rPr lang="en-US" kern="0" smtClean="0">
                <a:solidFill>
                  <a:srgbClr val="00B050"/>
                </a:solidFill>
                <a:cs typeface="Arial" charset="0"/>
                <a:sym typeface="Symbol" pitchFamily="-64" charset="2"/>
              </a:rPr>
              <a:t> </a:t>
            </a:r>
          </a:p>
          <a:p>
            <a:pPr>
              <a:spcBef>
                <a:spcPct val="0"/>
              </a:spcBef>
              <a:buFont typeface="Symbol" pitchFamily="-64" charset="2"/>
              <a:buNone/>
            </a:pPr>
            <a:r>
              <a:rPr lang="en-US" kern="0" smtClean="0">
                <a:solidFill>
                  <a:srgbClr val="00B050"/>
                </a:solidFill>
                <a:cs typeface="Arial" charset="0"/>
                <a:sym typeface="Symbol" pitchFamily="-64" charset="2"/>
              </a:rPr>
              <a:t></a:t>
            </a:r>
            <a:r>
              <a:rPr lang="en-US" kern="0" baseline="30000" smtClean="0">
                <a:solidFill>
                  <a:srgbClr val="00B050"/>
                </a:solidFill>
                <a:cs typeface="Arial" charset="0"/>
                <a:sym typeface="Symbol" pitchFamily="-64" charset="2"/>
              </a:rPr>
              <a:t>2</a:t>
            </a:r>
            <a:r>
              <a:rPr lang="en-US" kern="0" baseline="-25000" smtClean="0">
                <a:solidFill>
                  <a:srgbClr val="00B050"/>
                </a:solidFill>
                <a:cs typeface="Arial" charset="0"/>
                <a:sym typeface="Symbol" pitchFamily="-64" charset="2"/>
              </a:rPr>
              <a:t>CP</a:t>
            </a:r>
            <a:r>
              <a:rPr lang="en-US" kern="0" smtClean="0">
                <a:solidFill>
                  <a:srgbClr val="00B050"/>
                </a:solidFill>
                <a:cs typeface="Arial" charset="0"/>
                <a:sym typeface="Symbol" pitchFamily="-64" charset="2"/>
              </a:rPr>
              <a:t>  = </a:t>
            </a:r>
            <a:r>
              <a:rPr lang="en-US" b="1" kern="0" smtClean="0">
                <a:solidFill>
                  <a:srgbClr val="00B050"/>
                </a:solidFill>
                <a:cs typeface="Arial" charset="0"/>
                <a:sym typeface="Symbol" pitchFamily="-64" charset="2"/>
              </a:rPr>
              <a:t>1.5</a:t>
            </a:r>
          </a:p>
          <a:p>
            <a:pPr>
              <a:spcBef>
                <a:spcPct val="0"/>
              </a:spcBef>
              <a:buFont typeface="Wingdings" pitchFamily="2" charset="2"/>
              <a:buNone/>
            </a:pPr>
            <a:r>
              <a:rPr lang="en-US" kern="0" smtClean="0">
                <a:solidFill>
                  <a:srgbClr val="00B050"/>
                </a:solidFill>
                <a:cs typeface="Arial" charset="0"/>
                <a:sym typeface="Symbol" pitchFamily="-64" charset="2"/>
              </a:rPr>
              <a:t></a:t>
            </a:r>
            <a:r>
              <a:rPr lang="en-US" kern="0" baseline="-25000" smtClean="0">
                <a:solidFill>
                  <a:srgbClr val="00B050"/>
                </a:solidFill>
                <a:cs typeface="Arial" charset="0"/>
                <a:sym typeface="Symbol" pitchFamily="-64" charset="2"/>
              </a:rPr>
              <a:t>CP</a:t>
            </a:r>
            <a:r>
              <a:rPr lang="en-US" kern="0" smtClean="0">
                <a:solidFill>
                  <a:srgbClr val="00B050"/>
                </a:solidFill>
                <a:cs typeface="Arial" charset="0"/>
                <a:sym typeface="Symbol" pitchFamily="-64" charset="2"/>
              </a:rPr>
              <a:t> = 1.22</a:t>
            </a:r>
            <a:endParaRPr lang="en-US" b="1" kern="0" smtClean="0">
              <a:solidFill>
                <a:srgbClr val="00B050"/>
              </a:solidFill>
              <a:cs typeface="Arial" charset="0"/>
              <a:sym typeface="Symbol" pitchFamily="-64" charset="2"/>
            </a:endParaRPr>
          </a:p>
          <a:p>
            <a:pPr>
              <a:spcBef>
                <a:spcPct val="0"/>
              </a:spcBef>
              <a:buFont typeface="Symbol" pitchFamily="-64" charset="2"/>
              <a:buNone/>
            </a:pPr>
            <a:endParaRPr lang="en-US" b="1" kern="0" smtClean="0">
              <a:cs typeface="Arial" charset="0"/>
              <a:sym typeface="Symbol" pitchFamily="-64" charset="2"/>
            </a:endParaRPr>
          </a:p>
          <a:p>
            <a:pPr>
              <a:spcBef>
                <a:spcPct val="0"/>
              </a:spcBef>
              <a:buFont typeface="Symbol" pitchFamily="-64" charset="2"/>
              <a:buNone/>
            </a:pPr>
            <a:endParaRPr lang="en-US" kern="0" smtClean="0">
              <a:cs typeface="Arial" charset="0"/>
            </a:endParaRPr>
          </a:p>
          <a:p>
            <a:pPr lvl="1">
              <a:buFont typeface="Wingdings" pitchFamily="2" charset="2"/>
              <a:buNone/>
            </a:pPr>
            <a:endParaRPr lang="en-US" sz="2400" kern="0" dirty="0" smtClean="0">
              <a:cs typeface="Arial" charset="0"/>
              <a:sym typeface="Symbol" pitchFamily="-64" charset="2"/>
            </a:endParaRPr>
          </a:p>
        </p:txBody>
      </p:sp>
      <p:sp>
        <p:nvSpPr>
          <p:cNvPr id="6" name="Rectangle 15"/>
          <p:cNvSpPr>
            <a:spLocks noChangeArrowheads="1"/>
          </p:cNvSpPr>
          <p:nvPr/>
        </p:nvSpPr>
        <p:spPr bwMode="auto">
          <a:xfrm>
            <a:off x="3418626" y="4747499"/>
            <a:ext cx="5725374" cy="1200329"/>
          </a:xfrm>
          <a:prstGeom prst="rect">
            <a:avLst/>
          </a:prstGeom>
          <a:noFill/>
          <a:ln w="9525">
            <a:noFill/>
            <a:miter lim="800000"/>
            <a:headEnd/>
            <a:tailEnd/>
          </a:ln>
        </p:spPr>
        <p:txBody>
          <a:bodyPr wrap="square">
            <a:spAutoFit/>
          </a:bodyPr>
          <a:lstStyle/>
          <a:p>
            <a:r>
              <a:rPr lang="en-US" sz="2400" dirty="0">
                <a:latin typeface="Book Antiqua" panose="02040602050305030304" pitchFamily="18" charset="0"/>
              </a:rPr>
              <a:t>The probability of competing the Project in not more than 12 days is  0.72×0.81×1 = 0.58</a:t>
            </a:r>
          </a:p>
        </p:txBody>
      </p:sp>
      <p:sp>
        <p:nvSpPr>
          <p:cNvPr id="7" name="Rectangle 6"/>
          <p:cNvSpPr/>
          <p:nvPr/>
        </p:nvSpPr>
        <p:spPr>
          <a:xfrm>
            <a:off x="76200" y="1259002"/>
            <a:ext cx="2819400" cy="1200329"/>
          </a:xfrm>
          <a:prstGeom prst="rect">
            <a:avLst/>
          </a:prstGeom>
          <a:ln w="38100">
            <a:solidFill>
              <a:srgbClr val="FF0000"/>
            </a:solidFill>
          </a:ln>
        </p:spPr>
        <p:txBody>
          <a:bodyPr wrap="square">
            <a:spAutoFit/>
          </a:bodyPr>
          <a:lstStyle/>
          <a:p>
            <a:r>
              <a:rPr lang="en-US" sz="2400" dirty="0" err="1">
                <a:solidFill>
                  <a:srgbClr val="FF0000"/>
                </a:solidFill>
                <a:latin typeface="Book Antiqua" panose="02040602050305030304" pitchFamily="18" charset="0"/>
              </a:rPr>
              <a:t>m</a:t>
            </a:r>
            <a:r>
              <a:rPr lang="en-US" sz="2400" i="1" baseline="-25000" dirty="0" err="1">
                <a:solidFill>
                  <a:srgbClr val="FF0000"/>
                </a:solidFill>
                <a:latin typeface="Book Antiqua" panose="02040602050305030304" pitchFamily="18" charset="0"/>
              </a:rPr>
              <a:t>CP</a:t>
            </a:r>
            <a:r>
              <a:rPr lang="en-US" sz="2400" dirty="0">
                <a:solidFill>
                  <a:srgbClr val="FF0000"/>
                </a:solidFill>
                <a:latin typeface="Book Antiqua" panose="02040602050305030304" pitchFamily="18" charset="0"/>
              </a:rPr>
              <a:t>=  </a:t>
            </a:r>
            <a:r>
              <a:rPr lang="en-US" sz="2400" b="1" dirty="0">
                <a:solidFill>
                  <a:srgbClr val="FF0000"/>
                </a:solidFill>
                <a:latin typeface="Book Antiqua" panose="02040602050305030304" pitchFamily="18" charset="0"/>
                <a:sym typeface="Symbol" pitchFamily="-64" charset="2"/>
              </a:rPr>
              <a:t>4+4+3</a:t>
            </a:r>
            <a:r>
              <a:rPr lang="en-US" sz="2400" dirty="0">
                <a:solidFill>
                  <a:srgbClr val="FF0000"/>
                </a:solidFill>
                <a:latin typeface="Book Antiqua" panose="02040602050305030304" pitchFamily="18" charset="0"/>
              </a:rPr>
              <a:t> = </a:t>
            </a:r>
            <a:r>
              <a:rPr lang="en-US" sz="2400" b="1" dirty="0">
                <a:solidFill>
                  <a:srgbClr val="FF0000"/>
                </a:solidFill>
                <a:latin typeface="Book Antiqua" panose="02040602050305030304" pitchFamily="18" charset="0"/>
                <a:sym typeface="Symbol" pitchFamily="-64" charset="2"/>
              </a:rPr>
              <a:t>11</a:t>
            </a:r>
          </a:p>
          <a:p>
            <a:r>
              <a:rPr lang="en-US" sz="2400" dirty="0">
                <a:solidFill>
                  <a:srgbClr val="FF0000"/>
                </a:solidFill>
                <a:latin typeface="Book Antiqua" panose="02040602050305030304" pitchFamily="18" charset="0"/>
                <a:sym typeface="Symbol" pitchFamily="-64" charset="2"/>
              </a:rPr>
              <a:t></a:t>
            </a:r>
            <a:r>
              <a:rPr lang="en-US" sz="2400" baseline="30000" dirty="0">
                <a:solidFill>
                  <a:srgbClr val="FF0000"/>
                </a:solidFill>
                <a:latin typeface="Book Antiqua" panose="02040602050305030304" pitchFamily="18" charset="0"/>
                <a:sym typeface="Symbol" pitchFamily="-64" charset="2"/>
              </a:rPr>
              <a:t>2</a:t>
            </a:r>
            <a:r>
              <a:rPr lang="en-US" sz="2400" baseline="-25000" dirty="0">
                <a:solidFill>
                  <a:srgbClr val="FF0000"/>
                </a:solidFill>
                <a:latin typeface="Book Antiqua" panose="02040602050305030304" pitchFamily="18" charset="0"/>
                <a:sym typeface="Symbol" pitchFamily="-64" charset="2"/>
              </a:rPr>
              <a:t>CP</a:t>
            </a:r>
            <a:r>
              <a:rPr lang="en-US" sz="2400" dirty="0">
                <a:solidFill>
                  <a:srgbClr val="FF0000"/>
                </a:solidFill>
                <a:latin typeface="Book Antiqua" panose="02040602050305030304" pitchFamily="18" charset="0"/>
                <a:sym typeface="Symbol" pitchFamily="-64" charset="2"/>
              </a:rPr>
              <a:t> = </a:t>
            </a:r>
            <a:r>
              <a:rPr lang="en-US" sz="2400" b="1" dirty="0">
                <a:solidFill>
                  <a:srgbClr val="FF0000"/>
                </a:solidFill>
                <a:latin typeface="Book Antiqua" panose="02040602050305030304" pitchFamily="18" charset="0"/>
                <a:sym typeface="Symbol" pitchFamily="-64" charset="2"/>
              </a:rPr>
              <a:t>1</a:t>
            </a:r>
            <a:r>
              <a:rPr lang="en-US" sz="2400" b="1" baseline="30000" dirty="0">
                <a:solidFill>
                  <a:srgbClr val="FF0000"/>
                </a:solidFill>
                <a:latin typeface="Book Antiqua" panose="02040602050305030304" pitchFamily="18" charset="0"/>
                <a:sym typeface="Symbol" pitchFamily="-64" charset="2"/>
              </a:rPr>
              <a:t>2</a:t>
            </a:r>
            <a:r>
              <a:rPr lang="en-US" sz="2400" dirty="0">
                <a:solidFill>
                  <a:srgbClr val="FF0000"/>
                </a:solidFill>
                <a:latin typeface="Book Antiqua" panose="02040602050305030304" pitchFamily="18" charset="0"/>
                <a:sym typeface="Symbol" pitchFamily="-64" charset="2"/>
              </a:rPr>
              <a:t>+</a:t>
            </a:r>
            <a:r>
              <a:rPr lang="en-US" sz="2400" b="1" dirty="0">
                <a:solidFill>
                  <a:srgbClr val="FF0000"/>
                </a:solidFill>
                <a:latin typeface="Book Antiqua" panose="02040602050305030304" pitchFamily="18" charset="0"/>
                <a:sym typeface="Symbol" pitchFamily="-64" charset="2"/>
              </a:rPr>
              <a:t>1</a:t>
            </a:r>
            <a:r>
              <a:rPr lang="en-US" sz="2400" b="1" baseline="30000" dirty="0">
                <a:solidFill>
                  <a:srgbClr val="FF0000"/>
                </a:solidFill>
                <a:latin typeface="Book Antiqua" panose="02040602050305030304" pitchFamily="18" charset="0"/>
                <a:sym typeface="Symbol" pitchFamily="-64" charset="2"/>
              </a:rPr>
              <a:t>2</a:t>
            </a:r>
            <a:r>
              <a:rPr lang="en-US" sz="2400" dirty="0">
                <a:solidFill>
                  <a:srgbClr val="FF0000"/>
                </a:solidFill>
                <a:latin typeface="Book Antiqua" panose="02040602050305030304" pitchFamily="18" charset="0"/>
                <a:sym typeface="Symbol" pitchFamily="-64" charset="2"/>
              </a:rPr>
              <a:t>+</a:t>
            </a:r>
            <a:r>
              <a:rPr lang="en-US" sz="2400" b="1" dirty="0">
                <a:solidFill>
                  <a:srgbClr val="FF0000"/>
                </a:solidFill>
                <a:latin typeface="Book Antiqua" panose="02040602050305030304" pitchFamily="18" charset="0"/>
                <a:sym typeface="Symbol" pitchFamily="-64" charset="2"/>
              </a:rPr>
              <a:t>1</a:t>
            </a:r>
            <a:r>
              <a:rPr lang="en-US" sz="2400" b="1" baseline="30000" dirty="0">
                <a:solidFill>
                  <a:srgbClr val="FF0000"/>
                </a:solidFill>
                <a:latin typeface="Book Antiqua" panose="02040602050305030304" pitchFamily="18" charset="0"/>
                <a:sym typeface="Symbol" pitchFamily="-64" charset="2"/>
              </a:rPr>
              <a:t>2</a:t>
            </a:r>
            <a:r>
              <a:rPr lang="en-US" sz="2400" dirty="0">
                <a:solidFill>
                  <a:srgbClr val="FF0000"/>
                </a:solidFill>
                <a:latin typeface="Book Antiqua" panose="02040602050305030304" pitchFamily="18" charset="0"/>
                <a:sym typeface="Symbol" pitchFamily="-64" charset="2"/>
              </a:rPr>
              <a:t> = </a:t>
            </a:r>
            <a:r>
              <a:rPr lang="en-US" sz="2400" b="1" dirty="0">
                <a:solidFill>
                  <a:srgbClr val="FF0000"/>
                </a:solidFill>
                <a:latin typeface="Book Antiqua" panose="02040602050305030304" pitchFamily="18" charset="0"/>
                <a:sym typeface="Symbol" pitchFamily="-64" charset="2"/>
              </a:rPr>
              <a:t>3</a:t>
            </a:r>
          </a:p>
          <a:p>
            <a:r>
              <a:rPr lang="en-US" sz="2400" dirty="0">
                <a:solidFill>
                  <a:srgbClr val="FF0000"/>
                </a:solidFill>
                <a:latin typeface="Book Antiqua" panose="02040602050305030304" pitchFamily="18" charset="0"/>
                <a:sym typeface="Symbol" pitchFamily="-64" charset="2"/>
              </a:rPr>
              <a:t></a:t>
            </a:r>
            <a:r>
              <a:rPr lang="en-US" sz="2400" baseline="-25000" dirty="0">
                <a:solidFill>
                  <a:srgbClr val="FF0000"/>
                </a:solidFill>
                <a:latin typeface="Book Antiqua" panose="02040602050305030304" pitchFamily="18" charset="0"/>
                <a:sym typeface="Symbol" pitchFamily="-64" charset="2"/>
              </a:rPr>
              <a:t>CP</a:t>
            </a:r>
            <a:r>
              <a:rPr lang="en-US" sz="2400" dirty="0">
                <a:solidFill>
                  <a:srgbClr val="FF0000"/>
                </a:solidFill>
                <a:latin typeface="Book Antiqua" panose="02040602050305030304" pitchFamily="18" charset="0"/>
                <a:sym typeface="Symbol" pitchFamily="-64" charset="2"/>
              </a:rPr>
              <a:t> = 1.73</a:t>
            </a:r>
            <a:endParaRPr lang="en-US" sz="2400" b="1" dirty="0">
              <a:solidFill>
                <a:srgbClr val="FF0000"/>
              </a:solidFill>
              <a:latin typeface="Book Antiqua" panose="02040602050305030304" pitchFamily="18" charset="0"/>
              <a:sym typeface="Symbol" pitchFamily="-64" charset="2"/>
            </a:endParaRPr>
          </a:p>
        </p:txBody>
      </p:sp>
      <p:sp>
        <p:nvSpPr>
          <p:cNvPr id="8" name="Rectangle 7"/>
          <p:cNvSpPr/>
          <p:nvPr/>
        </p:nvSpPr>
        <p:spPr>
          <a:xfrm>
            <a:off x="3124200" y="1212337"/>
            <a:ext cx="3958135" cy="461665"/>
          </a:xfrm>
          <a:prstGeom prst="rect">
            <a:avLst/>
          </a:prstGeom>
        </p:spPr>
        <p:txBody>
          <a:bodyPr wrap="none">
            <a:spAutoFit/>
          </a:bodyPr>
          <a:lstStyle/>
          <a:p>
            <a:r>
              <a:rPr lang="en-US" sz="2400" dirty="0">
                <a:solidFill>
                  <a:srgbClr val="FF0000"/>
                </a:solidFill>
                <a:latin typeface="Book Antiqua" panose="02040602050305030304" pitchFamily="18" charset="0"/>
              </a:rPr>
              <a:t>=NORM.DIST(12,11,1.73,1) </a:t>
            </a:r>
          </a:p>
        </p:txBody>
      </p:sp>
      <p:sp>
        <p:nvSpPr>
          <p:cNvPr id="9" name="Rectangle 8"/>
          <p:cNvSpPr/>
          <p:nvPr/>
        </p:nvSpPr>
        <p:spPr>
          <a:xfrm>
            <a:off x="7082335" y="1214735"/>
            <a:ext cx="1370888" cy="461665"/>
          </a:xfrm>
          <a:prstGeom prst="rect">
            <a:avLst/>
          </a:prstGeom>
        </p:spPr>
        <p:txBody>
          <a:bodyPr wrap="none">
            <a:spAutoFit/>
          </a:bodyPr>
          <a:lstStyle/>
          <a:p>
            <a:r>
              <a:rPr lang="en-US" sz="2400" dirty="0" smtClean="0">
                <a:solidFill>
                  <a:srgbClr val="FF0000"/>
                </a:solidFill>
                <a:latin typeface="Book Antiqua" panose="02040602050305030304" pitchFamily="18" charset="0"/>
              </a:rPr>
              <a:t>= 0.7184 </a:t>
            </a:r>
            <a:endParaRPr lang="en-US" sz="2400" dirty="0">
              <a:solidFill>
                <a:srgbClr val="FF0000"/>
              </a:solidFill>
              <a:latin typeface="Book Antiqua" panose="02040602050305030304" pitchFamily="18" charset="0"/>
            </a:endParaRPr>
          </a:p>
        </p:txBody>
      </p:sp>
      <p:sp>
        <p:nvSpPr>
          <p:cNvPr id="10" name="Rectangle 9"/>
          <p:cNvSpPr/>
          <p:nvPr/>
        </p:nvSpPr>
        <p:spPr>
          <a:xfrm>
            <a:off x="3124200" y="2654112"/>
            <a:ext cx="3958135" cy="461665"/>
          </a:xfrm>
          <a:prstGeom prst="rect">
            <a:avLst/>
          </a:prstGeom>
        </p:spPr>
        <p:txBody>
          <a:bodyPr wrap="none">
            <a:spAutoFit/>
          </a:bodyPr>
          <a:lstStyle/>
          <a:p>
            <a:r>
              <a:rPr lang="en-US" sz="2400" dirty="0">
                <a:solidFill>
                  <a:srgbClr val="0070C0"/>
                </a:solidFill>
                <a:latin typeface="Book Antiqua" panose="02040602050305030304" pitchFamily="18" charset="0"/>
              </a:rPr>
              <a:t>=</a:t>
            </a:r>
            <a:r>
              <a:rPr lang="en-US" sz="2400" dirty="0" smtClean="0">
                <a:solidFill>
                  <a:srgbClr val="0070C0"/>
                </a:solidFill>
                <a:latin typeface="Book Antiqua" panose="02040602050305030304" pitchFamily="18" charset="0"/>
              </a:rPr>
              <a:t>NORM.DIST(12,10,2.24,1</a:t>
            </a:r>
            <a:r>
              <a:rPr lang="en-US" sz="2400" dirty="0">
                <a:solidFill>
                  <a:srgbClr val="0070C0"/>
                </a:solidFill>
                <a:latin typeface="Book Antiqua" panose="02040602050305030304" pitchFamily="18" charset="0"/>
              </a:rPr>
              <a:t>) </a:t>
            </a:r>
          </a:p>
        </p:txBody>
      </p:sp>
      <p:sp>
        <p:nvSpPr>
          <p:cNvPr id="11" name="Rectangle 10"/>
          <p:cNvSpPr/>
          <p:nvPr/>
        </p:nvSpPr>
        <p:spPr>
          <a:xfrm>
            <a:off x="7052152" y="2651714"/>
            <a:ext cx="1293944" cy="461665"/>
          </a:xfrm>
          <a:prstGeom prst="rect">
            <a:avLst/>
          </a:prstGeom>
        </p:spPr>
        <p:txBody>
          <a:bodyPr wrap="none">
            <a:spAutoFit/>
          </a:bodyPr>
          <a:lstStyle/>
          <a:p>
            <a:r>
              <a:rPr lang="en-US" sz="2400" dirty="0" smtClean="0">
                <a:solidFill>
                  <a:srgbClr val="0070C0"/>
                </a:solidFill>
                <a:latin typeface="Book Antiqua" panose="02040602050305030304" pitchFamily="18" charset="0"/>
              </a:rPr>
              <a:t>= </a:t>
            </a:r>
            <a:r>
              <a:rPr lang="en-US" sz="2400" dirty="0">
                <a:solidFill>
                  <a:srgbClr val="0070C0"/>
                </a:solidFill>
                <a:latin typeface="Book Antiqua" panose="02040602050305030304" pitchFamily="18" charset="0"/>
              </a:rPr>
              <a:t>0.814 </a:t>
            </a:r>
            <a:r>
              <a:rPr lang="en-US" sz="2400" dirty="0" smtClean="0">
                <a:solidFill>
                  <a:srgbClr val="0070C0"/>
                </a:solidFill>
                <a:latin typeface="Book Antiqua" panose="02040602050305030304" pitchFamily="18" charset="0"/>
              </a:rPr>
              <a:t> </a:t>
            </a:r>
            <a:endParaRPr lang="en-US" sz="2400" dirty="0">
              <a:solidFill>
                <a:srgbClr val="0070C0"/>
              </a:solidFill>
              <a:latin typeface="Book Antiqua" panose="02040602050305030304" pitchFamily="18" charset="0"/>
            </a:endParaRPr>
          </a:p>
        </p:txBody>
      </p:sp>
      <p:sp>
        <p:nvSpPr>
          <p:cNvPr id="12" name="Rectangle 11"/>
          <p:cNvSpPr/>
          <p:nvPr/>
        </p:nvSpPr>
        <p:spPr>
          <a:xfrm>
            <a:off x="3352800" y="4197608"/>
            <a:ext cx="3804247" cy="461665"/>
          </a:xfrm>
          <a:prstGeom prst="rect">
            <a:avLst/>
          </a:prstGeom>
        </p:spPr>
        <p:txBody>
          <a:bodyPr wrap="none">
            <a:spAutoFit/>
          </a:bodyPr>
          <a:lstStyle/>
          <a:p>
            <a:r>
              <a:rPr lang="en-US" sz="2400" dirty="0">
                <a:solidFill>
                  <a:srgbClr val="00B050"/>
                </a:solidFill>
                <a:latin typeface="Book Antiqua" panose="02040602050305030304" pitchFamily="18" charset="0"/>
              </a:rPr>
              <a:t>=</a:t>
            </a:r>
            <a:r>
              <a:rPr lang="en-US" sz="2400" dirty="0" smtClean="0">
                <a:solidFill>
                  <a:srgbClr val="00B050"/>
                </a:solidFill>
                <a:latin typeface="Book Antiqua" panose="02040602050305030304" pitchFamily="18" charset="0"/>
              </a:rPr>
              <a:t>NORM.DIST(12,8,1.22,1</a:t>
            </a:r>
            <a:r>
              <a:rPr lang="en-US" sz="2400" dirty="0">
                <a:solidFill>
                  <a:srgbClr val="00B050"/>
                </a:solidFill>
                <a:latin typeface="Book Antiqua" panose="02040602050305030304" pitchFamily="18" charset="0"/>
              </a:rPr>
              <a:t>) </a:t>
            </a:r>
          </a:p>
        </p:txBody>
      </p:sp>
      <p:sp>
        <p:nvSpPr>
          <p:cNvPr id="13" name="Rectangle 12"/>
          <p:cNvSpPr/>
          <p:nvPr/>
        </p:nvSpPr>
        <p:spPr>
          <a:xfrm>
            <a:off x="7157047" y="4170609"/>
            <a:ext cx="1524776" cy="461665"/>
          </a:xfrm>
          <a:prstGeom prst="rect">
            <a:avLst/>
          </a:prstGeom>
        </p:spPr>
        <p:txBody>
          <a:bodyPr wrap="none">
            <a:spAutoFit/>
          </a:bodyPr>
          <a:lstStyle/>
          <a:p>
            <a:r>
              <a:rPr lang="en-US" sz="2400" dirty="0" smtClean="0">
                <a:solidFill>
                  <a:srgbClr val="00B050"/>
                </a:solidFill>
                <a:latin typeface="Book Antiqua" panose="02040602050305030304" pitchFamily="18" charset="0"/>
              </a:rPr>
              <a:t>= </a:t>
            </a:r>
            <a:r>
              <a:rPr lang="en-US" sz="2400" dirty="0">
                <a:solidFill>
                  <a:srgbClr val="00B050"/>
                </a:solidFill>
                <a:latin typeface="Book Antiqua" panose="02040602050305030304" pitchFamily="18" charset="0"/>
              </a:rPr>
              <a:t>0.9995</a:t>
            </a:r>
            <a:r>
              <a:rPr lang="en-US" sz="2400" dirty="0">
                <a:latin typeface="Book Antiqua" panose="02040602050305030304" pitchFamily="18" charset="0"/>
              </a:rPr>
              <a:t> </a:t>
            </a:r>
            <a:r>
              <a:rPr lang="en-US" sz="2400" dirty="0" smtClean="0">
                <a:solidFill>
                  <a:srgbClr val="00B050"/>
                </a:solidFill>
                <a:latin typeface="Book Antiqua" panose="02040602050305030304" pitchFamily="18" charset="0"/>
              </a:rPr>
              <a:t>  </a:t>
            </a:r>
            <a:endParaRPr lang="en-US" sz="2400" dirty="0">
              <a:solidFill>
                <a:srgbClr val="00B050"/>
              </a:solidFill>
              <a:latin typeface="Book Antiqua" panose="02040602050305030304" pitchFamily="18" charset="0"/>
            </a:endParaRPr>
          </a:p>
        </p:txBody>
      </p:sp>
      <p:sp>
        <p:nvSpPr>
          <p:cNvPr id="14"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Project Scheduling</a:t>
            </a:r>
            <a:endParaRPr lang="en-US" sz="3600" dirty="0">
              <a:latin typeface="Impact" pitchFamily="34" charset="0"/>
            </a:endParaRPr>
          </a:p>
        </p:txBody>
      </p:sp>
    </p:spTree>
    <p:extLst>
      <p:ext uri="{BB962C8B-B14F-4D97-AF65-F5344CB8AC3E}">
        <p14:creationId xmlns:p14="http://schemas.microsoft.com/office/powerpoint/2010/main" val="38963989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dissolv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P spid="10"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72452" y="1143000"/>
            <a:ext cx="9452548" cy="5213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p"/>
              <a:defRPr sz="2400">
                <a:solidFill>
                  <a:schemeClr val="tx1"/>
                </a:solidFill>
                <a:latin typeface="Book Antiqua" pitchFamily="18" charset="0"/>
                <a:ea typeface="ＭＳ Ｐゴシック" pitchFamily="-65" charset="-128"/>
                <a:cs typeface="Book Antiqua" pitchFamily="18" charset="0"/>
              </a:defRPr>
            </a:lvl1pPr>
            <a:lvl2pPr marL="742950" indent="-285750" algn="l" rtl="0" eaLnBrk="1" fontAlgn="base" hangingPunct="1">
              <a:spcBef>
                <a:spcPct val="20000"/>
              </a:spcBef>
              <a:spcAft>
                <a:spcPct val="0"/>
              </a:spcAft>
              <a:buClr>
                <a:schemeClr val="tx1"/>
              </a:buClr>
              <a:buSzPct val="75000"/>
              <a:buFont typeface="Wingdings" pitchFamily="2" charset="2"/>
              <a:buChar char="n"/>
              <a:defRPr sz="2200">
                <a:solidFill>
                  <a:schemeClr val="tx1"/>
                </a:solidFill>
                <a:latin typeface="Book Antiqua" pitchFamily="18" charset="0"/>
                <a:ea typeface="ＭＳ Ｐゴシック" pitchFamily="-112" charset="-128"/>
              </a:defRPr>
            </a:lvl2pPr>
            <a:lvl3pPr marL="1143000" indent="-228600" algn="l" rtl="0" eaLnBrk="1" fontAlgn="base" hangingPunct="1">
              <a:spcBef>
                <a:spcPct val="20000"/>
              </a:spcBef>
              <a:spcAft>
                <a:spcPct val="0"/>
              </a:spcAft>
              <a:buClr>
                <a:schemeClr val="tx1"/>
              </a:buClr>
              <a:buSzPct val="65000"/>
              <a:buFont typeface="Wingdings" pitchFamily="2" charset="2"/>
              <a:buChar char="p"/>
              <a:defRPr sz="2000">
                <a:solidFill>
                  <a:schemeClr val="tx1"/>
                </a:solidFill>
                <a:latin typeface="Book Antiqua" pitchFamily="18" charset="0"/>
                <a:ea typeface="ＭＳ Ｐゴシック" pitchFamily="-112" charset="-128"/>
              </a:defRPr>
            </a:lvl3pPr>
            <a:lvl4pPr marL="1600200" indent="-228600" algn="l" rtl="0" eaLnBrk="1" fontAlgn="base" hangingPunct="1">
              <a:spcBef>
                <a:spcPct val="20000"/>
              </a:spcBef>
              <a:spcAft>
                <a:spcPct val="0"/>
              </a:spcAft>
              <a:buClr>
                <a:schemeClr val="tx1"/>
              </a:buClr>
              <a:buFont typeface="Wingdings" pitchFamily="2" charset="2"/>
              <a:buChar char="§"/>
              <a:defRPr sz="2000">
                <a:solidFill>
                  <a:schemeClr val="tx1"/>
                </a:solidFill>
                <a:latin typeface="Book Antiqua" pitchFamily="18" charset="0"/>
                <a:ea typeface="ＭＳ Ｐゴシック" pitchFamily="-112" charset="-128"/>
              </a:defRPr>
            </a:lvl4pPr>
            <a:lvl5pPr marL="2057400" indent="-228600"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S Reference Sans Serif" pitchFamily="34" charset="0"/>
                <a:ea typeface="ＭＳ Ｐゴシック" pitchFamily="-112" charset="-128"/>
              </a:defRPr>
            </a:lvl5pPr>
            <a:lvl6pPr marL="25146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lr>
                <a:schemeClr val="tx2"/>
              </a:buClr>
              <a:buSzPct val="80000"/>
              <a:buFont typeface="Wingdings" pitchFamily="-112" charset="2"/>
              <a:buChar char="§"/>
              <a:defRPr>
                <a:solidFill>
                  <a:schemeClr val="tx1"/>
                </a:solidFill>
                <a:latin typeface="+mn-lt"/>
                <a:ea typeface="ＭＳ Ｐゴシック" pitchFamily="-112" charset="-128"/>
              </a:defRPr>
            </a:lvl9pPr>
          </a:lstStyle>
          <a:p>
            <a:pPr>
              <a:buFont typeface="Wingdings" pitchFamily="2" charset="2"/>
              <a:buNone/>
            </a:pPr>
            <a:r>
              <a:rPr lang="en-US" b="1" i="1" kern="0" smtClean="0">
                <a:cs typeface="Arial" charset="0"/>
              </a:rPr>
              <a:t>Critical Path</a:t>
            </a:r>
          </a:p>
          <a:p>
            <a:pPr>
              <a:buFont typeface="Wingdings" pitchFamily="2" charset="2"/>
              <a:buNone/>
            </a:pPr>
            <a:r>
              <a:rPr lang="en-US" i="1" kern="0" smtClean="0">
                <a:cs typeface="Arial" charset="0"/>
              </a:rPr>
              <a:t>D</a:t>
            </a:r>
            <a:r>
              <a:rPr lang="en-US" i="1" kern="0" baseline="-25000" smtClean="0">
                <a:cs typeface="Arial" charset="0"/>
              </a:rPr>
              <a:t>CP</a:t>
            </a:r>
            <a:r>
              <a:rPr lang="en-US" i="1" kern="0" smtClean="0">
                <a:cs typeface="Arial" charset="0"/>
              </a:rPr>
              <a:t> = </a:t>
            </a:r>
            <a:r>
              <a:rPr lang="en-US" kern="0" smtClean="0">
                <a:cs typeface="Arial" charset="0"/>
              </a:rPr>
              <a:t>the desired completion date of the critical path</a:t>
            </a:r>
          </a:p>
          <a:p>
            <a:pPr>
              <a:spcBef>
                <a:spcPct val="0"/>
              </a:spcBef>
              <a:buFont typeface="Wingdings" pitchFamily="2" charset="2"/>
              <a:buNone/>
            </a:pPr>
            <a:r>
              <a:rPr lang="en-US" kern="0" smtClean="0">
                <a:latin typeface="Symbol" panose="05050102010706020507" pitchFamily="18" charset="2"/>
                <a:cs typeface="Arial" charset="0"/>
              </a:rPr>
              <a:t>m</a:t>
            </a:r>
            <a:r>
              <a:rPr lang="en-US" i="1" kern="0" baseline="-25000" smtClean="0">
                <a:cs typeface="Arial" charset="0"/>
              </a:rPr>
              <a:t>CP</a:t>
            </a:r>
            <a:r>
              <a:rPr lang="en-US" kern="0" smtClean="0">
                <a:cs typeface="Arial" charset="0"/>
              </a:rPr>
              <a:t>= the sum of the T</a:t>
            </a:r>
            <a:r>
              <a:rPr lang="en-US" kern="0" baseline="-25000" smtClean="0">
                <a:cs typeface="Arial" charset="0"/>
              </a:rPr>
              <a:t>E</a:t>
            </a:r>
            <a:r>
              <a:rPr lang="en-US" kern="0" smtClean="0">
                <a:cs typeface="Arial" charset="0"/>
              </a:rPr>
              <a:t>  for the activities on the critical path</a:t>
            </a:r>
          </a:p>
          <a:p>
            <a:pPr>
              <a:spcBef>
                <a:spcPct val="0"/>
              </a:spcBef>
              <a:buFont typeface="Symbol" pitchFamily="-64" charset="2"/>
              <a:buNone/>
            </a:pPr>
            <a:r>
              <a:rPr lang="en-US" kern="0" smtClean="0">
                <a:cs typeface="Arial" charset="0"/>
                <a:sym typeface="Symbol" pitchFamily="-64" charset="2"/>
              </a:rPr>
              <a:t></a:t>
            </a:r>
            <a:r>
              <a:rPr lang="en-US" kern="0" baseline="30000" smtClean="0">
                <a:cs typeface="Arial" charset="0"/>
                <a:sym typeface="Symbol" pitchFamily="-64" charset="2"/>
              </a:rPr>
              <a:t>2</a:t>
            </a:r>
            <a:r>
              <a:rPr lang="en-US" kern="0" baseline="-25000" smtClean="0">
                <a:cs typeface="Arial" charset="0"/>
                <a:sym typeface="Symbol" pitchFamily="-64" charset="2"/>
              </a:rPr>
              <a:t>CP</a:t>
            </a:r>
            <a:r>
              <a:rPr lang="en-US" kern="0" smtClean="0">
                <a:cs typeface="Arial" charset="0"/>
                <a:sym typeface="Symbol" pitchFamily="-64" charset="2"/>
              </a:rPr>
              <a:t> = </a:t>
            </a:r>
            <a:r>
              <a:rPr lang="en-US" kern="0" smtClean="0">
                <a:cs typeface="Arial" charset="0"/>
              </a:rPr>
              <a:t>the sum of the variances of the activities on the critical path</a:t>
            </a:r>
          </a:p>
          <a:p>
            <a:pPr>
              <a:spcBef>
                <a:spcPct val="0"/>
              </a:spcBef>
              <a:buFont typeface="Symbol" pitchFamily="-64" charset="2"/>
              <a:buNone/>
            </a:pPr>
            <a:r>
              <a:rPr lang="en-US" kern="0" smtClean="0">
                <a:cs typeface="Arial" charset="0"/>
                <a:sym typeface="Symbol" pitchFamily="-64" charset="2"/>
              </a:rPr>
              <a:t>Using </a:t>
            </a:r>
            <a:r>
              <a:rPr lang="en-US" kern="0" smtClean="0">
                <a:latin typeface="Symbol" panose="05050102010706020507" pitchFamily="18" charset="2"/>
                <a:cs typeface="Arial" charset="0"/>
                <a:sym typeface="Symbol" pitchFamily="-64" charset="2"/>
              </a:rPr>
              <a:t>m</a:t>
            </a:r>
            <a:r>
              <a:rPr lang="en-US" kern="0" baseline="-25000" smtClean="0">
                <a:cs typeface="Arial" charset="0"/>
                <a:sym typeface="Symbol" pitchFamily="-64" charset="2"/>
              </a:rPr>
              <a:t>CP</a:t>
            </a:r>
            <a:r>
              <a:rPr lang="en-US" kern="0" smtClean="0">
                <a:cs typeface="Arial" charset="0"/>
                <a:sym typeface="Symbol" pitchFamily="-64" charset="2"/>
              </a:rPr>
              <a:t> and </a:t>
            </a:r>
            <a:r>
              <a:rPr lang="en-US" kern="0" smtClean="0">
                <a:latin typeface="Symbol" panose="05050102010706020507" pitchFamily="18" charset="2"/>
                <a:cs typeface="Arial" charset="0"/>
                <a:sym typeface="Symbol" pitchFamily="-64" charset="2"/>
              </a:rPr>
              <a:t>s</a:t>
            </a:r>
            <a:r>
              <a:rPr lang="en-US" kern="0" baseline="-25000" smtClean="0">
                <a:cs typeface="Arial" charset="0"/>
                <a:sym typeface="Symbol" pitchFamily="-64" charset="2"/>
              </a:rPr>
              <a:t>CP   </a:t>
            </a:r>
            <a:r>
              <a:rPr lang="en-US" kern="0" smtClean="0">
                <a:cs typeface="Arial" charset="0"/>
                <a:sym typeface="Symbol" pitchFamily="-64" charset="2"/>
              </a:rPr>
              <a:t>and NORM.DIST(</a:t>
            </a:r>
            <a:r>
              <a:rPr lang="en-US" i="1" kern="0" smtClean="0">
                <a:cs typeface="Arial" charset="0"/>
              </a:rPr>
              <a:t>D</a:t>
            </a:r>
            <a:r>
              <a:rPr lang="en-US" i="1" kern="0" baseline="-25000" smtClean="0">
                <a:cs typeface="Arial" charset="0"/>
              </a:rPr>
              <a:t>CP</a:t>
            </a:r>
            <a:r>
              <a:rPr lang="en-US" kern="0" smtClean="0">
                <a:cs typeface="Arial" charset="0"/>
                <a:sym typeface="Symbol" pitchFamily="-64" charset="2"/>
              </a:rPr>
              <a:t>,</a:t>
            </a:r>
            <a:r>
              <a:rPr lang="en-US" kern="0" smtClean="0">
                <a:latin typeface="Symbol" panose="05050102010706020507" pitchFamily="18" charset="2"/>
                <a:cs typeface="Arial" charset="0"/>
              </a:rPr>
              <a:t> m</a:t>
            </a:r>
            <a:r>
              <a:rPr lang="en-US" i="1" kern="0" baseline="-25000" smtClean="0">
                <a:cs typeface="Arial" charset="0"/>
              </a:rPr>
              <a:t>CP</a:t>
            </a:r>
            <a:r>
              <a:rPr lang="en-US" kern="0" smtClean="0">
                <a:cs typeface="Arial" charset="0"/>
                <a:sym typeface="Symbol" pitchFamily="-64" charset="2"/>
              </a:rPr>
              <a:t>,</a:t>
            </a:r>
            <a:r>
              <a:rPr lang="en-US" kern="0" smtClean="0">
                <a:latin typeface="Symbol" panose="05050102010706020507" pitchFamily="18" charset="2"/>
                <a:cs typeface="Arial" charset="0"/>
                <a:sym typeface="Symbol" pitchFamily="-64" charset="2"/>
              </a:rPr>
              <a:t> s</a:t>
            </a:r>
            <a:r>
              <a:rPr lang="en-US" kern="0" baseline="-25000" smtClean="0">
                <a:cs typeface="Arial" charset="0"/>
                <a:sym typeface="Symbol" pitchFamily="-64" charset="2"/>
              </a:rPr>
              <a:t>CP</a:t>
            </a:r>
            <a:r>
              <a:rPr lang="en-US" kern="0" smtClean="0">
                <a:cs typeface="Arial" charset="0"/>
                <a:sym typeface="Symbol" pitchFamily="-64" charset="2"/>
              </a:rPr>
              <a:t>,1) we can find probability of completing the critical path in ≤ </a:t>
            </a:r>
            <a:r>
              <a:rPr lang="en-US" i="1" kern="0" smtClean="0">
                <a:cs typeface="Arial" charset="0"/>
              </a:rPr>
              <a:t>D</a:t>
            </a:r>
            <a:r>
              <a:rPr lang="en-US" i="1" kern="0" baseline="-25000" smtClean="0">
                <a:cs typeface="Arial" charset="0"/>
              </a:rPr>
              <a:t>CP </a:t>
            </a:r>
            <a:r>
              <a:rPr lang="en-US" kern="0" smtClean="0">
                <a:cs typeface="Arial" charset="0"/>
              </a:rPr>
              <a:t>. </a:t>
            </a:r>
          </a:p>
          <a:p>
            <a:pPr>
              <a:spcBef>
                <a:spcPct val="0"/>
              </a:spcBef>
              <a:buFont typeface="Wingdings" pitchFamily="2" charset="2"/>
              <a:buNone/>
            </a:pPr>
            <a:r>
              <a:rPr lang="en-US" b="1" i="1" kern="0" smtClean="0">
                <a:cs typeface="Arial" charset="0"/>
              </a:rPr>
              <a:t>Project</a:t>
            </a:r>
          </a:p>
          <a:p>
            <a:pPr marL="0" indent="0">
              <a:buFont typeface="Wingdings" pitchFamily="2" charset="2"/>
              <a:buNone/>
            </a:pPr>
            <a:r>
              <a:rPr lang="en-US" altLang="ja-JP" kern="0" smtClean="0">
                <a:cs typeface="Arial" charset="0"/>
                <a:sym typeface="Symbol" pitchFamily="-64" charset="2"/>
              </a:rPr>
              <a:t>Find all paths in the network. Compute µ and </a:t>
            </a:r>
            <a:r>
              <a:rPr lang="en-US" altLang="ja-JP" kern="0" smtClean="0">
                <a:latin typeface="Symbol" panose="05050102010706020507" pitchFamily="18" charset="2"/>
                <a:cs typeface="Arial" charset="0"/>
                <a:sym typeface="Symbol" pitchFamily="-64" charset="2"/>
              </a:rPr>
              <a:t>s</a:t>
            </a:r>
            <a:r>
              <a:rPr lang="en-US" altLang="ja-JP" kern="0" smtClean="0">
                <a:cs typeface="Arial" charset="0"/>
                <a:sym typeface="Symbol" pitchFamily="-64" charset="2"/>
              </a:rPr>
              <a:t> of each path</a:t>
            </a:r>
          </a:p>
          <a:p>
            <a:pPr marL="0" indent="0">
              <a:buFont typeface="Wingdings" pitchFamily="2" charset="2"/>
              <a:buNone/>
            </a:pPr>
            <a:r>
              <a:rPr lang="en-US" altLang="ja-JP" kern="0" smtClean="0">
                <a:cs typeface="Arial" charset="0"/>
                <a:sym typeface="Symbol" pitchFamily="-64" charset="2"/>
              </a:rPr>
              <a:t>Compute the probability of completing each path in </a:t>
            </a:r>
            <a:r>
              <a:rPr lang="en-US" kern="0" smtClean="0">
                <a:cs typeface="Arial" charset="0"/>
              </a:rPr>
              <a:t>≤  the given time</a:t>
            </a:r>
          </a:p>
          <a:p>
            <a:pPr marL="0" indent="0">
              <a:buFont typeface="Wingdings" pitchFamily="2" charset="2"/>
              <a:buNone/>
            </a:pPr>
            <a:r>
              <a:rPr lang="en-US" altLang="ja-JP" kern="0" smtClean="0">
                <a:cs typeface="Arial" charset="0"/>
                <a:sym typeface="Symbol" pitchFamily="-64" charset="2"/>
              </a:rPr>
              <a:t>Calculate the probability that the entire project is completed within the specified time by multiplying these probabilities together</a:t>
            </a:r>
          </a:p>
          <a:p>
            <a:pPr marL="0" indent="0">
              <a:spcBef>
                <a:spcPct val="0"/>
              </a:spcBef>
              <a:buFont typeface="Wingdings" pitchFamily="2" charset="2"/>
              <a:buNone/>
            </a:pPr>
            <a:endParaRPr lang="en-US" kern="0" smtClean="0">
              <a:cs typeface="Arial" charset="0"/>
            </a:endParaRPr>
          </a:p>
          <a:p>
            <a:pPr marL="0" indent="0">
              <a:spcBef>
                <a:spcPct val="0"/>
              </a:spcBef>
              <a:buFont typeface="Wingdings" pitchFamily="2" charset="2"/>
              <a:buNone/>
            </a:pPr>
            <a:endParaRPr lang="en-US" kern="0" smtClean="0">
              <a:cs typeface="Arial" charset="0"/>
            </a:endParaRPr>
          </a:p>
          <a:p>
            <a:pPr>
              <a:spcBef>
                <a:spcPct val="0"/>
              </a:spcBef>
              <a:buFont typeface="Symbol" pitchFamily="-64" charset="2"/>
              <a:buNone/>
            </a:pPr>
            <a:endParaRPr lang="en-US" kern="0" smtClean="0">
              <a:cs typeface="Arial" charset="0"/>
              <a:sym typeface="Symbol" pitchFamily="-64" charset="2"/>
            </a:endParaRPr>
          </a:p>
          <a:p>
            <a:pPr>
              <a:spcBef>
                <a:spcPct val="0"/>
              </a:spcBef>
              <a:buFont typeface="Symbol" pitchFamily="-64" charset="2"/>
              <a:buNone/>
            </a:pPr>
            <a:endParaRPr lang="en-US" kern="0" smtClean="0">
              <a:latin typeface="Book Antiqua" pitchFamily="-64" charset="0"/>
              <a:cs typeface="Arial" charset="0"/>
            </a:endParaRPr>
          </a:p>
          <a:p>
            <a:pPr lvl="1">
              <a:buFont typeface="Wingdings" pitchFamily="2" charset="2"/>
              <a:buNone/>
            </a:pPr>
            <a:endParaRPr lang="en-US" altLang="ja-JP" sz="2800" kern="0" smtClean="0">
              <a:latin typeface="Arial" charset="0"/>
              <a:ea typeface="ＭＳ Ｐゴシック" pitchFamily="-64" charset="-128"/>
              <a:cs typeface="Arial" charset="0"/>
              <a:sym typeface="Symbol" pitchFamily="-64" charset="2"/>
            </a:endParaRPr>
          </a:p>
          <a:p>
            <a:pPr lvl="1"/>
            <a:endParaRPr lang="en-US" altLang="ja-JP" sz="2000" kern="0" smtClean="0">
              <a:latin typeface="Arial" charset="0"/>
              <a:ea typeface="ＭＳ Ｐゴシック" pitchFamily="-64" charset="-128"/>
              <a:cs typeface="Arial" charset="0"/>
              <a:sym typeface="Symbol" pitchFamily="-64" charset="2"/>
            </a:endParaRPr>
          </a:p>
          <a:p>
            <a:pPr>
              <a:buFont typeface="Wingdings" pitchFamily="2" charset="2"/>
              <a:buNone/>
            </a:pPr>
            <a:endParaRPr lang="en-US" kern="0" smtClean="0">
              <a:latin typeface="Arial" charset="0"/>
              <a:cs typeface="Arial" charset="0"/>
              <a:sym typeface="Symbol" pitchFamily="-64" charset="2"/>
            </a:endParaRPr>
          </a:p>
          <a:p>
            <a:pPr>
              <a:buFont typeface="Wingdings" pitchFamily="2" charset="2"/>
              <a:buNone/>
            </a:pPr>
            <a:endParaRPr lang="en-US" kern="0" dirty="0" smtClean="0">
              <a:latin typeface="Arial" charset="0"/>
              <a:cs typeface="Arial" charset="0"/>
              <a:sym typeface="Symbol" pitchFamily="-64" charset="2"/>
            </a:endParaRPr>
          </a:p>
        </p:txBody>
      </p:sp>
      <p:sp>
        <p:nvSpPr>
          <p:cNvPr id="5"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Project Scheduling</a:t>
            </a:r>
            <a:endParaRPr lang="en-US" sz="3600" dirty="0">
              <a:latin typeface="Impact" pitchFamily="34" charset="0"/>
            </a:endParaRPr>
          </a:p>
        </p:txBody>
      </p:sp>
    </p:spTree>
    <p:extLst>
      <p:ext uri="{BB962C8B-B14F-4D97-AF65-F5344CB8AC3E}">
        <p14:creationId xmlns:p14="http://schemas.microsoft.com/office/powerpoint/2010/main" val="34547078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dissolv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dissolv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dissolv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dissolv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a:off x="1047750" y="2571750"/>
            <a:ext cx="1152525" cy="792163"/>
            <a:chOff x="771" y="1412"/>
            <a:chExt cx="726" cy="499"/>
          </a:xfrm>
        </p:grpSpPr>
        <p:sp>
          <p:nvSpPr>
            <p:cNvPr id="5" name="Rectangle 5"/>
            <p:cNvSpPr>
              <a:spLocks noChangeArrowheads="1"/>
            </p:cNvSpPr>
            <p:nvPr/>
          </p:nvSpPr>
          <p:spPr bwMode="auto">
            <a:xfrm>
              <a:off x="771" y="1412"/>
              <a:ext cx="726" cy="499"/>
            </a:xfrm>
            <a:prstGeom prst="rect">
              <a:avLst/>
            </a:prstGeom>
            <a:noFill/>
            <a:ln w="38100">
              <a:solidFill>
                <a:srgbClr val="000000"/>
              </a:solidFill>
              <a:miter lim="800000"/>
              <a:headEnd/>
              <a:tailEnd/>
            </a:ln>
          </p:spPr>
          <p:txBody>
            <a:bodyPr wrap="none" anchor="ctr"/>
            <a:lstStyle/>
            <a:p>
              <a:endParaRPr lang="en-US"/>
            </a:p>
          </p:txBody>
        </p:sp>
        <p:sp>
          <p:nvSpPr>
            <p:cNvPr id="6" name="Text Box 6"/>
            <p:cNvSpPr txBox="1">
              <a:spLocks noChangeArrowheads="1"/>
            </p:cNvSpPr>
            <p:nvPr/>
          </p:nvSpPr>
          <p:spPr bwMode="auto">
            <a:xfrm>
              <a:off x="979" y="1544"/>
              <a:ext cx="233" cy="252"/>
            </a:xfrm>
            <a:prstGeom prst="rect">
              <a:avLst/>
            </a:prstGeom>
            <a:noFill/>
            <a:ln w="9525">
              <a:noFill/>
              <a:miter lim="800000"/>
              <a:headEnd/>
              <a:tailEnd/>
            </a:ln>
          </p:spPr>
          <p:txBody>
            <a:bodyPr wrap="none">
              <a:spAutoFit/>
            </a:bodyPr>
            <a:lstStyle/>
            <a:p>
              <a:r>
                <a:rPr lang="en-US" sz="2000" dirty="0" smtClean="0">
                  <a:solidFill>
                    <a:srgbClr val="000000"/>
                  </a:solidFill>
                </a:rPr>
                <a:t>A</a:t>
              </a:r>
              <a:endParaRPr lang="en-US" sz="2000" dirty="0">
                <a:solidFill>
                  <a:srgbClr val="000000"/>
                </a:solidFill>
              </a:endParaRPr>
            </a:p>
          </p:txBody>
        </p:sp>
      </p:grpSp>
      <p:grpSp>
        <p:nvGrpSpPr>
          <p:cNvPr id="7" name="Group 7"/>
          <p:cNvGrpSpPr>
            <a:grpSpLocks/>
          </p:cNvGrpSpPr>
          <p:nvPr/>
        </p:nvGrpSpPr>
        <p:grpSpPr bwMode="auto">
          <a:xfrm>
            <a:off x="3422650" y="2535238"/>
            <a:ext cx="1152525" cy="792162"/>
            <a:chOff x="2267" y="1389"/>
            <a:chExt cx="726" cy="499"/>
          </a:xfrm>
        </p:grpSpPr>
        <p:sp>
          <p:nvSpPr>
            <p:cNvPr id="8" name="Rectangle 8"/>
            <p:cNvSpPr>
              <a:spLocks noChangeArrowheads="1"/>
            </p:cNvSpPr>
            <p:nvPr/>
          </p:nvSpPr>
          <p:spPr bwMode="auto">
            <a:xfrm>
              <a:off x="2267" y="1389"/>
              <a:ext cx="726" cy="499"/>
            </a:xfrm>
            <a:prstGeom prst="rect">
              <a:avLst/>
            </a:prstGeom>
            <a:noFill/>
            <a:ln w="38100">
              <a:solidFill>
                <a:srgbClr val="000000"/>
              </a:solidFill>
              <a:miter lim="800000"/>
              <a:headEnd/>
              <a:tailEnd/>
            </a:ln>
          </p:spPr>
          <p:txBody>
            <a:bodyPr wrap="none" anchor="ctr"/>
            <a:lstStyle/>
            <a:p>
              <a:endParaRPr lang="en-US"/>
            </a:p>
          </p:txBody>
        </p:sp>
        <p:sp>
          <p:nvSpPr>
            <p:cNvPr id="9" name="Text Box 9"/>
            <p:cNvSpPr txBox="1">
              <a:spLocks noChangeArrowheads="1"/>
            </p:cNvSpPr>
            <p:nvPr/>
          </p:nvSpPr>
          <p:spPr bwMode="auto">
            <a:xfrm>
              <a:off x="2465" y="1521"/>
              <a:ext cx="233" cy="252"/>
            </a:xfrm>
            <a:prstGeom prst="rect">
              <a:avLst/>
            </a:prstGeom>
            <a:noFill/>
            <a:ln w="9525">
              <a:noFill/>
              <a:miter lim="800000"/>
              <a:headEnd/>
              <a:tailEnd/>
            </a:ln>
          </p:spPr>
          <p:txBody>
            <a:bodyPr wrap="none">
              <a:spAutoFit/>
            </a:bodyPr>
            <a:lstStyle/>
            <a:p>
              <a:r>
                <a:rPr lang="en-US" sz="2000" dirty="0" smtClean="0">
                  <a:solidFill>
                    <a:srgbClr val="000000"/>
                  </a:solidFill>
                </a:rPr>
                <a:t>D</a:t>
              </a:r>
              <a:endParaRPr lang="en-US" sz="2000" dirty="0">
                <a:solidFill>
                  <a:srgbClr val="000000"/>
                </a:solidFill>
              </a:endParaRPr>
            </a:p>
          </p:txBody>
        </p:sp>
      </p:grpSp>
      <p:grpSp>
        <p:nvGrpSpPr>
          <p:cNvPr id="10" name="Group 10"/>
          <p:cNvGrpSpPr>
            <a:grpSpLocks/>
          </p:cNvGrpSpPr>
          <p:nvPr/>
        </p:nvGrpSpPr>
        <p:grpSpPr bwMode="auto">
          <a:xfrm>
            <a:off x="3422650" y="4083050"/>
            <a:ext cx="1152525" cy="792163"/>
            <a:chOff x="2267" y="2364"/>
            <a:chExt cx="726" cy="499"/>
          </a:xfrm>
        </p:grpSpPr>
        <p:sp>
          <p:nvSpPr>
            <p:cNvPr id="11" name="Rectangle 11"/>
            <p:cNvSpPr>
              <a:spLocks noChangeArrowheads="1"/>
            </p:cNvSpPr>
            <p:nvPr/>
          </p:nvSpPr>
          <p:spPr bwMode="auto">
            <a:xfrm>
              <a:off x="2267" y="2364"/>
              <a:ext cx="726" cy="499"/>
            </a:xfrm>
            <a:prstGeom prst="rect">
              <a:avLst/>
            </a:prstGeom>
            <a:noFill/>
            <a:ln w="38100">
              <a:solidFill>
                <a:srgbClr val="000000"/>
              </a:solidFill>
              <a:miter lim="800000"/>
              <a:headEnd/>
              <a:tailEnd/>
            </a:ln>
          </p:spPr>
          <p:txBody>
            <a:bodyPr wrap="none" anchor="ctr"/>
            <a:lstStyle/>
            <a:p>
              <a:endParaRPr lang="en-US"/>
            </a:p>
          </p:txBody>
        </p:sp>
        <p:sp>
          <p:nvSpPr>
            <p:cNvPr id="12" name="Text Box 12"/>
            <p:cNvSpPr txBox="1">
              <a:spLocks noChangeArrowheads="1"/>
            </p:cNvSpPr>
            <p:nvPr/>
          </p:nvSpPr>
          <p:spPr bwMode="auto">
            <a:xfrm>
              <a:off x="2465" y="2496"/>
              <a:ext cx="215" cy="252"/>
            </a:xfrm>
            <a:prstGeom prst="rect">
              <a:avLst/>
            </a:prstGeom>
            <a:noFill/>
            <a:ln w="9525">
              <a:noFill/>
              <a:miter lim="800000"/>
              <a:headEnd/>
              <a:tailEnd/>
            </a:ln>
          </p:spPr>
          <p:txBody>
            <a:bodyPr wrap="none">
              <a:spAutoFit/>
            </a:bodyPr>
            <a:lstStyle/>
            <a:p>
              <a:r>
                <a:rPr lang="en-US" sz="2000" dirty="0" smtClean="0">
                  <a:solidFill>
                    <a:srgbClr val="000000"/>
                  </a:solidFill>
                </a:rPr>
                <a:t>E</a:t>
              </a:r>
              <a:endParaRPr lang="en-US" sz="2000" dirty="0">
                <a:solidFill>
                  <a:srgbClr val="000000"/>
                </a:solidFill>
              </a:endParaRPr>
            </a:p>
          </p:txBody>
        </p:sp>
      </p:grpSp>
      <p:grpSp>
        <p:nvGrpSpPr>
          <p:cNvPr id="13" name="Group 13"/>
          <p:cNvGrpSpPr>
            <a:grpSpLocks/>
          </p:cNvGrpSpPr>
          <p:nvPr/>
        </p:nvGrpSpPr>
        <p:grpSpPr bwMode="auto">
          <a:xfrm>
            <a:off x="6375400" y="4087813"/>
            <a:ext cx="1152525" cy="792162"/>
            <a:chOff x="4127" y="2367"/>
            <a:chExt cx="726" cy="499"/>
          </a:xfrm>
        </p:grpSpPr>
        <p:sp>
          <p:nvSpPr>
            <p:cNvPr id="14" name="Rectangle 14"/>
            <p:cNvSpPr>
              <a:spLocks noChangeArrowheads="1"/>
            </p:cNvSpPr>
            <p:nvPr/>
          </p:nvSpPr>
          <p:spPr bwMode="auto">
            <a:xfrm>
              <a:off x="4127" y="2367"/>
              <a:ext cx="726" cy="499"/>
            </a:xfrm>
            <a:prstGeom prst="rect">
              <a:avLst/>
            </a:prstGeom>
            <a:noFill/>
            <a:ln w="38100">
              <a:solidFill>
                <a:srgbClr val="000000"/>
              </a:solidFill>
              <a:miter lim="800000"/>
              <a:headEnd/>
              <a:tailEnd/>
            </a:ln>
          </p:spPr>
          <p:txBody>
            <a:bodyPr wrap="none" anchor="ctr"/>
            <a:lstStyle/>
            <a:p>
              <a:endParaRPr lang="en-US"/>
            </a:p>
          </p:txBody>
        </p:sp>
        <p:sp>
          <p:nvSpPr>
            <p:cNvPr id="15" name="Text Box 15"/>
            <p:cNvSpPr txBox="1">
              <a:spLocks noChangeArrowheads="1"/>
            </p:cNvSpPr>
            <p:nvPr/>
          </p:nvSpPr>
          <p:spPr bwMode="auto">
            <a:xfrm>
              <a:off x="4332" y="2499"/>
              <a:ext cx="233" cy="252"/>
            </a:xfrm>
            <a:prstGeom prst="rect">
              <a:avLst/>
            </a:prstGeom>
            <a:noFill/>
            <a:ln w="9525">
              <a:noFill/>
              <a:miter lim="800000"/>
              <a:headEnd/>
              <a:tailEnd/>
            </a:ln>
          </p:spPr>
          <p:txBody>
            <a:bodyPr wrap="none">
              <a:spAutoFit/>
            </a:bodyPr>
            <a:lstStyle/>
            <a:p>
              <a:r>
                <a:rPr lang="en-US" sz="2000" dirty="0">
                  <a:solidFill>
                    <a:srgbClr val="000000"/>
                  </a:solidFill>
                </a:rPr>
                <a:t>H</a:t>
              </a:r>
            </a:p>
          </p:txBody>
        </p:sp>
      </p:grpSp>
      <p:grpSp>
        <p:nvGrpSpPr>
          <p:cNvPr id="16" name="Group 16"/>
          <p:cNvGrpSpPr>
            <a:grpSpLocks/>
          </p:cNvGrpSpPr>
          <p:nvPr/>
        </p:nvGrpSpPr>
        <p:grpSpPr bwMode="auto">
          <a:xfrm>
            <a:off x="3422650" y="5380038"/>
            <a:ext cx="1152525" cy="792162"/>
            <a:chOff x="2267" y="3181"/>
            <a:chExt cx="726" cy="499"/>
          </a:xfrm>
        </p:grpSpPr>
        <p:sp>
          <p:nvSpPr>
            <p:cNvPr id="17" name="Rectangle 17"/>
            <p:cNvSpPr>
              <a:spLocks noChangeArrowheads="1"/>
            </p:cNvSpPr>
            <p:nvPr/>
          </p:nvSpPr>
          <p:spPr bwMode="auto">
            <a:xfrm>
              <a:off x="2267" y="3181"/>
              <a:ext cx="726" cy="499"/>
            </a:xfrm>
            <a:prstGeom prst="rect">
              <a:avLst/>
            </a:prstGeom>
            <a:noFill/>
            <a:ln w="38100">
              <a:solidFill>
                <a:srgbClr val="000000"/>
              </a:solidFill>
              <a:miter lim="800000"/>
              <a:headEnd/>
              <a:tailEnd/>
            </a:ln>
          </p:spPr>
          <p:txBody>
            <a:bodyPr wrap="none" anchor="ctr"/>
            <a:lstStyle/>
            <a:p>
              <a:endParaRPr lang="en-US"/>
            </a:p>
          </p:txBody>
        </p:sp>
        <p:sp>
          <p:nvSpPr>
            <p:cNvPr id="18" name="Text Box 18"/>
            <p:cNvSpPr txBox="1">
              <a:spLocks noChangeArrowheads="1"/>
            </p:cNvSpPr>
            <p:nvPr/>
          </p:nvSpPr>
          <p:spPr bwMode="auto">
            <a:xfrm>
              <a:off x="2465" y="3313"/>
              <a:ext cx="206" cy="252"/>
            </a:xfrm>
            <a:prstGeom prst="rect">
              <a:avLst/>
            </a:prstGeom>
            <a:noFill/>
            <a:ln w="9525">
              <a:noFill/>
              <a:miter lim="800000"/>
              <a:headEnd/>
              <a:tailEnd/>
            </a:ln>
          </p:spPr>
          <p:txBody>
            <a:bodyPr wrap="none">
              <a:spAutoFit/>
            </a:bodyPr>
            <a:lstStyle/>
            <a:p>
              <a:r>
                <a:rPr lang="en-US" sz="2000" dirty="0" smtClean="0">
                  <a:solidFill>
                    <a:srgbClr val="000000"/>
                  </a:solidFill>
                </a:rPr>
                <a:t>F</a:t>
              </a:r>
              <a:endParaRPr lang="en-US" sz="2000" dirty="0">
                <a:solidFill>
                  <a:srgbClr val="000000"/>
                </a:solidFill>
              </a:endParaRPr>
            </a:p>
          </p:txBody>
        </p:sp>
      </p:grpSp>
      <p:grpSp>
        <p:nvGrpSpPr>
          <p:cNvPr id="19" name="Group 19"/>
          <p:cNvGrpSpPr>
            <a:grpSpLocks/>
          </p:cNvGrpSpPr>
          <p:nvPr/>
        </p:nvGrpSpPr>
        <p:grpSpPr bwMode="auto">
          <a:xfrm>
            <a:off x="1012825" y="5307013"/>
            <a:ext cx="1152525" cy="792162"/>
            <a:chOff x="749" y="3135"/>
            <a:chExt cx="726" cy="499"/>
          </a:xfrm>
        </p:grpSpPr>
        <p:sp>
          <p:nvSpPr>
            <p:cNvPr id="20" name="Rectangle 20"/>
            <p:cNvSpPr>
              <a:spLocks noChangeArrowheads="1"/>
            </p:cNvSpPr>
            <p:nvPr/>
          </p:nvSpPr>
          <p:spPr bwMode="auto">
            <a:xfrm>
              <a:off x="749" y="3135"/>
              <a:ext cx="726" cy="499"/>
            </a:xfrm>
            <a:prstGeom prst="rect">
              <a:avLst/>
            </a:prstGeom>
            <a:noFill/>
            <a:ln w="38100">
              <a:solidFill>
                <a:srgbClr val="000000"/>
              </a:solidFill>
              <a:miter lim="800000"/>
              <a:headEnd/>
              <a:tailEnd/>
            </a:ln>
          </p:spPr>
          <p:txBody>
            <a:bodyPr wrap="none" anchor="ctr"/>
            <a:lstStyle/>
            <a:p>
              <a:endParaRPr lang="en-US"/>
            </a:p>
          </p:txBody>
        </p:sp>
        <p:sp>
          <p:nvSpPr>
            <p:cNvPr id="21" name="Text Box 21"/>
            <p:cNvSpPr txBox="1">
              <a:spLocks noChangeArrowheads="1"/>
            </p:cNvSpPr>
            <p:nvPr/>
          </p:nvSpPr>
          <p:spPr bwMode="auto">
            <a:xfrm>
              <a:off x="945" y="3267"/>
              <a:ext cx="224" cy="252"/>
            </a:xfrm>
            <a:prstGeom prst="rect">
              <a:avLst/>
            </a:prstGeom>
            <a:noFill/>
            <a:ln w="9525">
              <a:noFill/>
              <a:miter lim="800000"/>
              <a:headEnd/>
              <a:tailEnd/>
            </a:ln>
          </p:spPr>
          <p:txBody>
            <a:bodyPr wrap="none">
              <a:spAutoFit/>
            </a:bodyPr>
            <a:lstStyle/>
            <a:p>
              <a:r>
                <a:rPr lang="en-US" sz="2000" dirty="0">
                  <a:solidFill>
                    <a:srgbClr val="000000"/>
                  </a:solidFill>
                </a:rPr>
                <a:t>C</a:t>
              </a:r>
            </a:p>
          </p:txBody>
        </p:sp>
      </p:grpSp>
      <p:sp>
        <p:nvSpPr>
          <p:cNvPr id="22" name="Text Box 23"/>
          <p:cNvSpPr txBox="1">
            <a:spLocks noChangeArrowheads="1"/>
          </p:cNvSpPr>
          <p:nvPr/>
        </p:nvSpPr>
        <p:spPr bwMode="auto">
          <a:xfrm>
            <a:off x="1142623" y="2183049"/>
            <a:ext cx="837089" cy="369332"/>
          </a:xfrm>
          <a:prstGeom prst="rect">
            <a:avLst/>
          </a:prstGeom>
          <a:noFill/>
          <a:ln w="9525">
            <a:noFill/>
            <a:miter lim="800000"/>
            <a:headEnd/>
            <a:tailEnd/>
          </a:ln>
        </p:spPr>
        <p:txBody>
          <a:bodyPr wrap="none">
            <a:spAutoFit/>
          </a:bodyPr>
          <a:lstStyle/>
          <a:p>
            <a:r>
              <a:rPr lang="en-US" b="1" dirty="0" smtClean="0"/>
              <a:t>15, </a:t>
            </a:r>
            <a:r>
              <a:rPr lang="en-US" b="1" dirty="0"/>
              <a:t>3</a:t>
            </a:r>
          </a:p>
        </p:txBody>
      </p:sp>
      <p:sp>
        <p:nvSpPr>
          <p:cNvPr id="23" name="Text Box 24"/>
          <p:cNvSpPr txBox="1">
            <a:spLocks noChangeArrowheads="1"/>
          </p:cNvSpPr>
          <p:nvPr/>
        </p:nvSpPr>
        <p:spPr bwMode="auto">
          <a:xfrm>
            <a:off x="1181896" y="4915185"/>
            <a:ext cx="758541" cy="369332"/>
          </a:xfrm>
          <a:prstGeom prst="rect">
            <a:avLst/>
          </a:prstGeom>
          <a:noFill/>
          <a:ln w="9525">
            <a:noFill/>
            <a:miter lim="800000"/>
            <a:headEnd/>
            <a:tailEnd/>
          </a:ln>
        </p:spPr>
        <p:txBody>
          <a:bodyPr wrap="none">
            <a:spAutoFit/>
          </a:bodyPr>
          <a:lstStyle/>
          <a:p>
            <a:r>
              <a:rPr lang="en-US" b="1" dirty="0" smtClean="0">
                <a:solidFill>
                  <a:srgbClr val="000000"/>
                </a:solidFill>
              </a:rPr>
              <a:t>10,3</a:t>
            </a:r>
            <a:endParaRPr lang="en-US" b="1" dirty="0">
              <a:solidFill>
                <a:srgbClr val="000000"/>
              </a:solidFill>
            </a:endParaRPr>
          </a:p>
        </p:txBody>
      </p:sp>
      <p:sp>
        <p:nvSpPr>
          <p:cNvPr id="24" name="Text Box 25"/>
          <p:cNvSpPr txBox="1">
            <a:spLocks noChangeArrowheads="1"/>
          </p:cNvSpPr>
          <p:nvPr/>
        </p:nvSpPr>
        <p:spPr bwMode="auto">
          <a:xfrm>
            <a:off x="3635896" y="2157413"/>
            <a:ext cx="595035" cy="369332"/>
          </a:xfrm>
          <a:prstGeom prst="rect">
            <a:avLst/>
          </a:prstGeom>
          <a:noFill/>
          <a:ln w="9525">
            <a:noFill/>
            <a:miter lim="800000"/>
            <a:headEnd/>
            <a:tailEnd/>
          </a:ln>
        </p:spPr>
        <p:txBody>
          <a:bodyPr wrap="none">
            <a:spAutoFit/>
          </a:bodyPr>
          <a:lstStyle/>
          <a:p>
            <a:r>
              <a:rPr lang="en-US" b="1" dirty="0">
                <a:solidFill>
                  <a:srgbClr val="000000"/>
                </a:solidFill>
              </a:rPr>
              <a:t>5</a:t>
            </a:r>
            <a:r>
              <a:rPr lang="en-US" b="1" dirty="0" smtClean="0">
                <a:solidFill>
                  <a:srgbClr val="000000"/>
                </a:solidFill>
              </a:rPr>
              <a:t>,1</a:t>
            </a:r>
            <a:endParaRPr lang="en-US" b="1" dirty="0">
              <a:solidFill>
                <a:srgbClr val="000000"/>
              </a:solidFill>
            </a:endParaRPr>
          </a:p>
        </p:txBody>
      </p:sp>
      <p:sp>
        <p:nvSpPr>
          <p:cNvPr id="25" name="Text Box 26"/>
          <p:cNvSpPr txBox="1">
            <a:spLocks noChangeArrowheads="1"/>
          </p:cNvSpPr>
          <p:nvPr/>
        </p:nvSpPr>
        <p:spPr bwMode="auto">
          <a:xfrm>
            <a:off x="3525427" y="3676948"/>
            <a:ext cx="758541" cy="369332"/>
          </a:xfrm>
          <a:prstGeom prst="rect">
            <a:avLst/>
          </a:prstGeom>
          <a:noFill/>
          <a:ln w="9525">
            <a:noFill/>
            <a:miter lim="800000"/>
            <a:headEnd/>
            <a:tailEnd/>
          </a:ln>
        </p:spPr>
        <p:txBody>
          <a:bodyPr wrap="none">
            <a:spAutoFit/>
          </a:bodyPr>
          <a:lstStyle/>
          <a:p>
            <a:r>
              <a:rPr lang="en-US" b="1" dirty="0" smtClean="0">
                <a:solidFill>
                  <a:srgbClr val="000000"/>
                </a:solidFill>
              </a:rPr>
              <a:t>10,2</a:t>
            </a:r>
            <a:endParaRPr lang="en-US" b="1" dirty="0">
              <a:solidFill>
                <a:srgbClr val="000000"/>
              </a:solidFill>
            </a:endParaRPr>
          </a:p>
        </p:txBody>
      </p:sp>
      <p:sp>
        <p:nvSpPr>
          <p:cNvPr id="26" name="Text Box 27"/>
          <p:cNvSpPr txBox="1">
            <a:spLocks noChangeArrowheads="1"/>
          </p:cNvSpPr>
          <p:nvPr/>
        </p:nvSpPr>
        <p:spPr bwMode="auto">
          <a:xfrm>
            <a:off x="3525427" y="5005388"/>
            <a:ext cx="758541" cy="369332"/>
          </a:xfrm>
          <a:prstGeom prst="rect">
            <a:avLst/>
          </a:prstGeom>
          <a:noFill/>
          <a:ln w="9525">
            <a:noFill/>
            <a:miter lim="800000"/>
            <a:headEnd/>
            <a:tailEnd/>
          </a:ln>
        </p:spPr>
        <p:txBody>
          <a:bodyPr wrap="none">
            <a:spAutoFit/>
          </a:bodyPr>
          <a:lstStyle/>
          <a:p>
            <a:r>
              <a:rPr lang="en-US" b="1" dirty="0" smtClean="0">
                <a:solidFill>
                  <a:srgbClr val="000000"/>
                </a:solidFill>
              </a:rPr>
              <a:t>20,5</a:t>
            </a:r>
            <a:endParaRPr lang="en-US" b="1" dirty="0">
              <a:solidFill>
                <a:srgbClr val="000000"/>
              </a:solidFill>
            </a:endParaRPr>
          </a:p>
        </p:txBody>
      </p:sp>
      <p:sp>
        <p:nvSpPr>
          <p:cNvPr id="27" name="Text Box 28"/>
          <p:cNvSpPr txBox="1">
            <a:spLocks noChangeArrowheads="1"/>
          </p:cNvSpPr>
          <p:nvPr/>
        </p:nvSpPr>
        <p:spPr bwMode="auto">
          <a:xfrm>
            <a:off x="6549763" y="3721100"/>
            <a:ext cx="758541" cy="369332"/>
          </a:xfrm>
          <a:prstGeom prst="rect">
            <a:avLst/>
          </a:prstGeom>
          <a:noFill/>
          <a:ln w="9525">
            <a:noFill/>
            <a:miter lim="800000"/>
            <a:headEnd/>
            <a:tailEnd/>
          </a:ln>
        </p:spPr>
        <p:txBody>
          <a:bodyPr wrap="none">
            <a:spAutoFit/>
          </a:bodyPr>
          <a:lstStyle/>
          <a:p>
            <a:r>
              <a:rPr lang="en-US" b="1" dirty="0" smtClean="0">
                <a:solidFill>
                  <a:srgbClr val="000000"/>
                </a:solidFill>
              </a:rPr>
              <a:t>10,2</a:t>
            </a:r>
            <a:endParaRPr lang="en-US" b="1" dirty="0">
              <a:solidFill>
                <a:srgbClr val="000000"/>
              </a:solidFill>
            </a:endParaRPr>
          </a:p>
        </p:txBody>
      </p:sp>
      <p:sp>
        <p:nvSpPr>
          <p:cNvPr id="28" name="Line 30"/>
          <p:cNvSpPr>
            <a:spLocks noChangeShapeType="1"/>
          </p:cNvSpPr>
          <p:nvPr/>
        </p:nvSpPr>
        <p:spPr bwMode="auto">
          <a:xfrm>
            <a:off x="2201862" y="2752725"/>
            <a:ext cx="1187450" cy="0"/>
          </a:xfrm>
          <a:prstGeom prst="line">
            <a:avLst/>
          </a:prstGeom>
          <a:noFill/>
          <a:ln w="28575">
            <a:solidFill>
              <a:srgbClr val="000000"/>
            </a:solidFill>
            <a:round/>
            <a:headEnd/>
            <a:tailEnd type="arrow" w="med" len="med"/>
          </a:ln>
        </p:spPr>
        <p:txBody>
          <a:bodyPr/>
          <a:lstStyle/>
          <a:p>
            <a:endParaRPr lang="en-US"/>
          </a:p>
        </p:txBody>
      </p:sp>
      <p:sp>
        <p:nvSpPr>
          <p:cNvPr id="29" name="Line 31"/>
          <p:cNvSpPr>
            <a:spLocks noChangeShapeType="1"/>
          </p:cNvSpPr>
          <p:nvPr/>
        </p:nvSpPr>
        <p:spPr bwMode="auto">
          <a:xfrm>
            <a:off x="2474912" y="4484689"/>
            <a:ext cx="914400" cy="6349"/>
          </a:xfrm>
          <a:prstGeom prst="line">
            <a:avLst/>
          </a:prstGeom>
          <a:noFill/>
          <a:ln w="28575">
            <a:solidFill>
              <a:srgbClr val="000000"/>
            </a:solidFill>
            <a:round/>
            <a:headEnd/>
            <a:tailEnd type="arrow" w="med" len="med"/>
          </a:ln>
        </p:spPr>
        <p:txBody>
          <a:bodyPr/>
          <a:lstStyle/>
          <a:p>
            <a:endParaRPr lang="en-US"/>
          </a:p>
        </p:txBody>
      </p:sp>
      <p:sp>
        <p:nvSpPr>
          <p:cNvPr id="30" name="Line 34"/>
          <p:cNvSpPr>
            <a:spLocks noChangeShapeType="1"/>
          </p:cNvSpPr>
          <p:nvPr/>
        </p:nvSpPr>
        <p:spPr bwMode="auto">
          <a:xfrm>
            <a:off x="4614862" y="4418013"/>
            <a:ext cx="1701800" cy="0"/>
          </a:xfrm>
          <a:prstGeom prst="line">
            <a:avLst/>
          </a:prstGeom>
          <a:noFill/>
          <a:ln w="28575">
            <a:solidFill>
              <a:srgbClr val="000000"/>
            </a:solidFill>
            <a:round/>
            <a:headEnd/>
            <a:tailEnd type="arrow" w="med" len="med"/>
          </a:ln>
        </p:spPr>
        <p:txBody>
          <a:bodyPr/>
          <a:lstStyle/>
          <a:p>
            <a:endParaRPr lang="en-US"/>
          </a:p>
        </p:txBody>
      </p:sp>
      <p:grpSp>
        <p:nvGrpSpPr>
          <p:cNvPr id="31" name="Group 37"/>
          <p:cNvGrpSpPr>
            <a:grpSpLocks/>
          </p:cNvGrpSpPr>
          <p:nvPr/>
        </p:nvGrpSpPr>
        <p:grpSpPr bwMode="auto">
          <a:xfrm>
            <a:off x="8070850" y="2660650"/>
            <a:ext cx="768350" cy="566738"/>
            <a:chOff x="150" y="2402"/>
            <a:chExt cx="484" cy="357"/>
          </a:xfrm>
        </p:grpSpPr>
        <p:sp>
          <p:nvSpPr>
            <p:cNvPr id="32" name="Oval 38"/>
            <p:cNvSpPr>
              <a:spLocks noChangeArrowheads="1"/>
            </p:cNvSpPr>
            <p:nvPr/>
          </p:nvSpPr>
          <p:spPr bwMode="auto">
            <a:xfrm>
              <a:off x="150" y="2402"/>
              <a:ext cx="484" cy="346"/>
            </a:xfrm>
            <a:prstGeom prst="ellipse">
              <a:avLst/>
            </a:prstGeom>
            <a:noFill/>
            <a:ln w="38100">
              <a:solidFill>
                <a:srgbClr val="000000"/>
              </a:solidFill>
              <a:round/>
              <a:headEnd/>
              <a:tailEnd/>
            </a:ln>
          </p:spPr>
          <p:txBody>
            <a:bodyPr wrap="none" anchor="ctr"/>
            <a:lstStyle/>
            <a:p>
              <a:endParaRPr lang="en-US"/>
            </a:p>
          </p:txBody>
        </p:sp>
        <p:sp>
          <p:nvSpPr>
            <p:cNvPr id="33" name="Text Box 39"/>
            <p:cNvSpPr txBox="1">
              <a:spLocks noChangeArrowheads="1"/>
            </p:cNvSpPr>
            <p:nvPr/>
          </p:nvSpPr>
          <p:spPr bwMode="auto">
            <a:xfrm>
              <a:off x="288" y="2471"/>
              <a:ext cx="244" cy="288"/>
            </a:xfrm>
            <a:prstGeom prst="rect">
              <a:avLst/>
            </a:prstGeom>
            <a:noFill/>
            <a:ln w="9525">
              <a:noFill/>
              <a:miter lim="800000"/>
              <a:headEnd/>
              <a:tailEnd/>
            </a:ln>
          </p:spPr>
          <p:txBody>
            <a:bodyPr wrap="none">
              <a:spAutoFit/>
            </a:bodyPr>
            <a:lstStyle/>
            <a:p>
              <a:r>
                <a:rPr lang="en-US" b="1"/>
                <a:t>E</a:t>
              </a:r>
            </a:p>
          </p:txBody>
        </p:sp>
      </p:grpSp>
      <p:sp>
        <p:nvSpPr>
          <p:cNvPr id="34" name="Line 40"/>
          <p:cNvSpPr>
            <a:spLocks noChangeShapeType="1"/>
          </p:cNvSpPr>
          <p:nvPr/>
        </p:nvSpPr>
        <p:spPr bwMode="auto">
          <a:xfrm>
            <a:off x="6553200" y="2919413"/>
            <a:ext cx="1428704" cy="0"/>
          </a:xfrm>
          <a:prstGeom prst="line">
            <a:avLst/>
          </a:prstGeom>
          <a:noFill/>
          <a:ln w="28575">
            <a:solidFill>
              <a:srgbClr val="000000"/>
            </a:solidFill>
            <a:round/>
            <a:headEnd/>
            <a:tailEnd type="arrow" w="med" len="med"/>
          </a:ln>
        </p:spPr>
        <p:txBody>
          <a:bodyPr/>
          <a:lstStyle/>
          <a:p>
            <a:endParaRPr lang="en-US"/>
          </a:p>
        </p:txBody>
      </p:sp>
      <p:grpSp>
        <p:nvGrpSpPr>
          <p:cNvPr id="35" name="Group 43"/>
          <p:cNvGrpSpPr>
            <a:grpSpLocks/>
          </p:cNvGrpSpPr>
          <p:nvPr/>
        </p:nvGrpSpPr>
        <p:grpSpPr bwMode="auto">
          <a:xfrm>
            <a:off x="61912" y="4143375"/>
            <a:ext cx="768350" cy="566738"/>
            <a:chOff x="150" y="2402"/>
            <a:chExt cx="484" cy="357"/>
          </a:xfrm>
        </p:grpSpPr>
        <p:sp>
          <p:nvSpPr>
            <p:cNvPr id="36" name="Oval 44"/>
            <p:cNvSpPr>
              <a:spLocks noChangeArrowheads="1"/>
            </p:cNvSpPr>
            <p:nvPr/>
          </p:nvSpPr>
          <p:spPr bwMode="auto">
            <a:xfrm>
              <a:off x="150" y="2402"/>
              <a:ext cx="484" cy="346"/>
            </a:xfrm>
            <a:prstGeom prst="ellipse">
              <a:avLst/>
            </a:prstGeom>
            <a:noFill/>
            <a:ln w="38100">
              <a:solidFill>
                <a:srgbClr val="000000"/>
              </a:solidFill>
              <a:round/>
              <a:headEnd/>
              <a:tailEnd/>
            </a:ln>
          </p:spPr>
          <p:txBody>
            <a:bodyPr wrap="none" anchor="ctr"/>
            <a:lstStyle/>
            <a:p>
              <a:endParaRPr lang="en-US"/>
            </a:p>
          </p:txBody>
        </p:sp>
        <p:sp>
          <p:nvSpPr>
            <p:cNvPr id="37" name="Text Box 45"/>
            <p:cNvSpPr txBox="1">
              <a:spLocks noChangeArrowheads="1"/>
            </p:cNvSpPr>
            <p:nvPr/>
          </p:nvSpPr>
          <p:spPr bwMode="auto">
            <a:xfrm>
              <a:off x="288" y="2471"/>
              <a:ext cx="223" cy="288"/>
            </a:xfrm>
            <a:prstGeom prst="rect">
              <a:avLst/>
            </a:prstGeom>
            <a:noFill/>
            <a:ln w="9525">
              <a:noFill/>
              <a:miter lim="800000"/>
              <a:headEnd/>
              <a:tailEnd/>
            </a:ln>
          </p:spPr>
          <p:txBody>
            <a:bodyPr wrap="none">
              <a:spAutoFit/>
            </a:bodyPr>
            <a:lstStyle/>
            <a:p>
              <a:r>
                <a:rPr lang="en-US" b="1"/>
                <a:t>S</a:t>
              </a:r>
            </a:p>
          </p:txBody>
        </p:sp>
      </p:grpSp>
      <p:sp>
        <p:nvSpPr>
          <p:cNvPr id="38" name="Line 46"/>
          <p:cNvSpPr>
            <a:spLocks noChangeShapeType="1"/>
          </p:cNvSpPr>
          <p:nvPr/>
        </p:nvSpPr>
        <p:spPr bwMode="auto">
          <a:xfrm flipV="1">
            <a:off x="665162" y="3100388"/>
            <a:ext cx="328613" cy="1098550"/>
          </a:xfrm>
          <a:prstGeom prst="line">
            <a:avLst/>
          </a:prstGeom>
          <a:noFill/>
          <a:ln w="28575">
            <a:solidFill>
              <a:srgbClr val="000000"/>
            </a:solidFill>
            <a:round/>
            <a:headEnd/>
            <a:tailEnd type="arrow" w="med" len="med"/>
          </a:ln>
        </p:spPr>
        <p:txBody>
          <a:bodyPr/>
          <a:lstStyle/>
          <a:p>
            <a:endParaRPr lang="en-US"/>
          </a:p>
        </p:txBody>
      </p:sp>
      <p:grpSp>
        <p:nvGrpSpPr>
          <p:cNvPr id="39" name="Group 38"/>
          <p:cNvGrpSpPr/>
          <p:nvPr/>
        </p:nvGrpSpPr>
        <p:grpSpPr>
          <a:xfrm>
            <a:off x="665162" y="3209925"/>
            <a:ext cx="7570788" cy="2560638"/>
            <a:chOff x="665162" y="3209925"/>
            <a:chExt cx="7570788" cy="2560638"/>
          </a:xfrm>
        </p:grpSpPr>
        <p:sp>
          <p:nvSpPr>
            <p:cNvPr id="40" name="Line 61"/>
            <p:cNvSpPr>
              <a:spLocks noChangeShapeType="1"/>
            </p:cNvSpPr>
            <p:nvPr/>
          </p:nvSpPr>
          <p:spPr bwMode="auto">
            <a:xfrm flipV="1">
              <a:off x="7577137" y="3209925"/>
              <a:ext cx="658813" cy="1152525"/>
            </a:xfrm>
            <a:prstGeom prst="line">
              <a:avLst/>
            </a:prstGeom>
            <a:noFill/>
            <a:ln w="28575">
              <a:solidFill>
                <a:srgbClr val="000000"/>
              </a:solidFill>
              <a:round/>
              <a:headEnd/>
              <a:tailEnd type="arrow" w="med" len="med"/>
            </a:ln>
          </p:spPr>
          <p:txBody>
            <a:bodyPr/>
            <a:lstStyle/>
            <a:p>
              <a:endParaRPr lang="en-US"/>
            </a:p>
          </p:txBody>
        </p:sp>
        <p:sp>
          <p:nvSpPr>
            <p:cNvPr id="41" name="Line 32"/>
            <p:cNvSpPr>
              <a:spLocks noChangeShapeType="1"/>
            </p:cNvSpPr>
            <p:nvPr/>
          </p:nvSpPr>
          <p:spPr bwMode="auto">
            <a:xfrm>
              <a:off x="2201862" y="5770563"/>
              <a:ext cx="1187450" cy="0"/>
            </a:xfrm>
            <a:prstGeom prst="line">
              <a:avLst/>
            </a:prstGeom>
            <a:noFill/>
            <a:ln w="28575">
              <a:solidFill>
                <a:srgbClr val="000000"/>
              </a:solidFill>
              <a:round/>
              <a:headEnd/>
              <a:tailEnd type="arrow" w="med" len="med"/>
            </a:ln>
          </p:spPr>
          <p:txBody>
            <a:bodyPr/>
            <a:lstStyle/>
            <a:p>
              <a:endParaRPr lang="en-US"/>
            </a:p>
          </p:txBody>
        </p:sp>
        <p:sp>
          <p:nvSpPr>
            <p:cNvPr id="42" name="Line 35"/>
            <p:cNvSpPr>
              <a:spLocks noChangeShapeType="1"/>
            </p:cNvSpPr>
            <p:nvPr/>
          </p:nvSpPr>
          <p:spPr bwMode="auto">
            <a:xfrm flipV="1">
              <a:off x="4614862" y="4692650"/>
              <a:ext cx="1701800" cy="1041400"/>
            </a:xfrm>
            <a:prstGeom prst="line">
              <a:avLst/>
            </a:prstGeom>
            <a:noFill/>
            <a:ln w="28575">
              <a:solidFill>
                <a:srgbClr val="000000"/>
              </a:solidFill>
              <a:round/>
              <a:headEnd/>
              <a:tailEnd type="arrow" w="med" len="med"/>
            </a:ln>
          </p:spPr>
          <p:txBody>
            <a:bodyPr/>
            <a:lstStyle/>
            <a:p>
              <a:endParaRPr lang="en-US"/>
            </a:p>
          </p:txBody>
        </p:sp>
        <p:sp>
          <p:nvSpPr>
            <p:cNvPr id="43" name="Line 47"/>
            <p:cNvSpPr>
              <a:spLocks noChangeShapeType="1"/>
            </p:cNvSpPr>
            <p:nvPr/>
          </p:nvSpPr>
          <p:spPr bwMode="auto">
            <a:xfrm>
              <a:off x="665162" y="4637088"/>
              <a:ext cx="328613" cy="1042987"/>
            </a:xfrm>
            <a:prstGeom prst="line">
              <a:avLst/>
            </a:prstGeom>
            <a:noFill/>
            <a:ln w="28575">
              <a:solidFill>
                <a:srgbClr val="000000"/>
              </a:solidFill>
              <a:round/>
              <a:headEnd/>
              <a:tailEnd type="arrow" w="med" len="med"/>
            </a:ln>
          </p:spPr>
          <p:txBody>
            <a:bodyPr/>
            <a:lstStyle/>
            <a:p>
              <a:endParaRPr lang="en-US"/>
            </a:p>
          </p:txBody>
        </p:sp>
      </p:grpSp>
      <p:grpSp>
        <p:nvGrpSpPr>
          <p:cNvPr id="44" name="Group 19"/>
          <p:cNvGrpSpPr>
            <a:grpSpLocks/>
          </p:cNvGrpSpPr>
          <p:nvPr/>
        </p:nvGrpSpPr>
        <p:grpSpPr bwMode="auto">
          <a:xfrm>
            <a:off x="1263649" y="3875089"/>
            <a:ext cx="1152525" cy="792162"/>
            <a:chOff x="749" y="3135"/>
            <a:chExt cx="726" cy="499"/>
          </a:xfrm>
        </p:grpSpPr>
        <p:sp>
          <p:nvSpPr>
            <p:cNvPr id="45" name="Rectangle 20"/>
            <p:cNvSpPr>
              <a:spLocks noChangeArrowheads="1"/>
            </p:cNvSpPr>
            <p:nvPr/>
          </p:nvSpPr>
          <p:spPr bwMode="auto">
            <a:xfrm>
              <a:off x="749" y="3135"/>
              <a:ext cx="726" cy="499"/>
            </a:xfrm>
            <a:prstGeom prst="rect">
              <a:avLst/>
            </a:prstGeom>
            <a:noFill/>
            <a:ln w="38100">
              <a:solidFill>
                <a:srgbClr val="000000"/>
              </a:solidFill>
              <a:miter lim="800000"/>
              <a:headEnd/>
              <a:tailEnd/>
            </a:ln>
          </p:spPr>
          <p:txBody>
            <a:bodyPr wrap="none" anchor="ctr"/>
            <a:lstStyle/>
            <a:p>
              <a:endParaRPr lang="en-US"/>
            </a:p>
          </p:txBody>
        </p:sp>
        <p:sp>
          <p:nvSpPr>
            <p:cNvPr id="46" name="Text Box 21"/>
            <p:cNvSpPr txBox="1">
              <a:spLocks noChangeArrowheads="1"/>
            </p:cNvSpPr>
            <p:nvPr/>
          </p:nvSpPr>
          <p:spPr bwMode="auto">
            <a:xfrm>
              <a:off x="945" y="3267"/>
              <a:ext cx="224" cy="252"/>
            </a:xfrm>
            <a:prstGeom prst="rect">
              <a:avLst/>
            </a:prstGeom>
            <a:noFill/>
            <a:ln w="9525">
              <a:noFill/>
              <a:miter lim="800000"/>
              <a:headEnd/>
              <a:tailEnd/>
            </a:ln>
          </p:spPr>
          <p:txBody>
            <a:bodyPr wrap="none">
              <a:spAutoFit/>
            </a:bodyPr>
            <a:lstStyle/>
            <a:p>
              <a:r>
                <a:rPr lang="en-US" sz="2000" dirty="0">
                  <a:solidFill>
                    <a:srgbClr val="000000"/>
                  </a:solidFill>
                </a:rPr>
                <a:t>B</a:t>
              </a:r>
            </a:p>
          </p:txBody>
        </p:sp>
      </p:grpSp>
      <p:sp>
        <p:nvSpPr>
          <p:cNvPr id="47" name="Text Box 24"/>
          <p:cNvSpPr txBox="1">
            <a:spLocks noChangeArrowheads="1"/>
          </p:cNvSpPr>
          <p:nvPr/>
        </p:nvSpPr>
        <p:spPr bwMode="auto">
          <a:xfrm>
            <a:off x="1362199" y="3500499"/>
            <a:ext cx="833537" cy="369332"/>
          </a:xfrm>
          <a:prstGeom prst="rect">
            <a:avLst/>
          </a:prstGeom>
          <a:noFill/>
          <a:ln w="9525">
            <a:noFill/>
            <a:miter lim="800000"/>
            <a:headEnd/>
            <a:tailEnd/>
          </a:ln>
        </p:spPr>
        <p:txBody>
          <a:bodyPr wrap="square">
            <a:spAutoFit/>
          </a:bodyPr>
          <a:lstStyle/>
          <a:p>
            <a:r>
              <a:rPr lang="en-US" b="1" dirty="0" smtClean="0">
                <a:solidFill>
                  <a:srgbClr val="000000"/>
                </a:solidFill>
              </a:rPr>
              <a:t>20,2</a:t>
            </a:r>
            <a:endParaRPr lang="en-US" b="1" dirty="0">
              <a:solidFill>
                <a:srgbClr val="000000"/>
              </a:solidFill>
            </a:endParaRPr>
          </a:p>
        </p:txBody>
      </p:sp>
      <p:sp>
        <p:nvSpPr>
          <p:cNvPr id="48" name="Line 46"/>
          <p:cNvSpPr>
            <a:spLocks noChangeShapeType="1"/>
          </p:cNvSpPr>
          <p:nvPr/>
        </p:nvSpPr>
        <p:spPr bwMode="auto">
          <a:xfrm flipV="1">
            <a:off x="810834" y="4368906"/>
            <a:ext cx="444499" cy="1"/>
          </a:xfrm>
          <a:prstGeom prst="line">
            <a:avLst/>
          </a:prstGeom>
          <a:noFill/>
          <a:ln w="28575">
            <a:solidFill>
              <a:srgbClr val="000000"/>
            </a:solidFill>
            <a:round/>
            <a:headEnd/>
            <a:tailEnd type="arrow" w="med" len="med"/>
          </a:ln>
        </p:spPr>
        <p:txBody>
          <a:bodyPr/>
          <a:lstStyle/>
          <a:p>
            <a:endParaRPr lang="en-US"/>
          </a:p>
        </p:txBody>
      </p:sp>
      <p:grpSp>
        <p:nvGrpSpPr>
          <p:cNvPr id="49" name="Group 7"/>
          <p:cNvGrpSpPr>
            <a:grpSpLocks/>
          </p:cNvGrpSpPr>
          <p:nvPr/>
        </p:nvGrpSpPr>
        <p:grpSpPr bwMode="auto">
          <a:xfrm>
            <a:off x="5108621" y="2535238"/>
            <a:ext cx="1152525" cy="792162"/>
            <a:chOff x="2267" y="1389"/>
            <a:chExt cx="726" cy="499"/>
          </a:xfrm>
        </p:grpSpPr>
        <p:sp>
          <p:nvSpPr>
            <p:cNvPr id="50" name="Rectangle 8"/>
            <p:cNvSpPr>
              <a:spLocks noChangeArrowheads="1"/>
            </p:cNvSpPr>
            <p:nvPr/>
          </p:nvSpPr>
          <p:spPr bwMode="auto">
            <a:xfrm>
              <a:off x="2267" y="1389"/>
              <a:ext cx="726" cy="499"/>
            </a:xfrm>
            <a:prstGeom prst="rect">
              <a:avLst/>
            </a:prstGeom>
            <a:noFill/>
            <a:ln w="38100">
              <a:solidFill>
                <a:srgbClr val="000000"/>
              </a:solidFill>
              <a:miter lim="800000"/>
              <a:headEnd/>
              <a:tailEnd/>
            </a:ln>
          </p:spPr>
          <p:txBody>
            <a:bodyPr wrap="none" anchor="ctr"/>
            <a:lstStyle/>
            <a:p>
              <a:endParaRPr lang="en-US"/>
            </a:p>
          </p:txBody>
        </p:sp>
        <p:sp>
          <p:nvSpPr>
            <p:cNvPr id="51" name="Text Box 9"/>
            <p:cNvSpPr txBox="1">
              <a:spLocks noChangeArrowheads="1"/>
            </p:cNvSpPr>
            <p:nvPr/>
          </p:nvSpPr>
          <p:spPr bwMode="auto">
            <a:xfrm>
              <a:off x="2465" y="1521"/>
              <a:ext cx="233" cy="252"/>
            </a:xfrm>
            <a:prstGeom prst="rect">
              <a:avLst/>
            </a:prstGeom>
            <a:noFill/>
            <a:ln w="9525">
              <a:noFill/>
              <a:miter lim="800000"/>
              <a:headEnd/>
              <a:tailEnd/>
            </a:ln>
          </p:spPr>
          <p:txBody>
            <a:bodyPr wrap="none">
              <a:spAutoFit/>
            </a:bodyPr>
            <a:lstStyle/>
            <a:p>
              <a:r>
                <a:rPr lang="en-US" sz="2000" dirty="0">
                  <a:solidFill>
                    <a:srgbClr val="000000"/>
                  </a:solidFill>
                </a:rPr>
                <a:t>G</a:t>
              </a:r>
            </a:p>
          </p:txBody>
        </p:sp>
      </p:grpSp>
      <p:sp>
        <p:nvSpPr>
          <p:cNvPr id="52" name="Text Box 25"/>
          <p:cNvSpPr txBox="1">
            <a:spLocks noChangeArrowheads="1"/>
          </p:cNvSpPr>
          <p:nvPr/>
        </p:nvSpPr>
        <p:spPr bwMode="auto">
          <a:xfrm>
            <a:off x="5253619" y="2157413"/>
            <a:ext cx="758541" cy="369332"/>
          </a:xfrm>
          <a:prstGeom prst="rect">
            <a:avLst/>
          </a:prstGeom>
          <a:noFill/>
          <a:ln w="9525">
            <a:noFill/>
            <a:miter lim="800000"/>
            <a:headEnd/>
            <a:tailEnd/>
          </a:ln>
        </p:spPr>
        <p:txBody>
          <a:bodyPr wrap="none">
            <a:spAutoFit/>
          </a:bodyPr>
          <a:lstStyle/>
          <a:p>
            <a:r>
              <a:rPr lang="en-US" b="1" dirty="0" smtClean="0">
                <a:solidFill>
                  <a:srgbClr val="000000"/>
                </a:solidFill>
              </a:rPr>
              <a:t>20,4</a:t>
            </a:r>
            <a:endParaRPr lang="en-US" b="1" dirty="0">
              <a:solidFill>
                <a:srgbClr val="000000"/>
              </a:solidFill>
            </a:endParaRPr>
          </a:p>
        </p:txBody>
      </p:sp>
      <p:sp>
        <p:nvSpPr>
          <p:cNvPr id="53" name="Line 30"/>
          <p:cNvSpPr>
            <a:spLocks noChangeShapeType="1"/>
          </p:cNvSpPr>
          <p:nvPr/>
        </p:nvSpPr>
        <p:spPr bwMode="auto">
          <a:xfrm>
            <a:off x="4605384" y="2916847"/>
            <a:ext cx="463504" cy="2565"/>
          </a:xfrm>
          <a:prstGeom prst="line">
            <a:avLst/>
          </a:prstGeom>
          <a:noFill/>
          <a:ln w="28575">
            <a:solidFill>
              <a:srgbClr val="000000"/>
            </a:solidFill>
            <a:round/>
            <a:headEnd/>
            <a:tailEnd type="arrow" w="med" len="med"/>
          </a:ln>
        </p:spPr>
        <p:txBody>
          <a:bodyPr/>
          <a:lstStyle/>
          <a:p>
            <a:endParaRPr lang="en-US"/>
          </a:p>
        </p:txBody>
      </p:sp>
      <p:sp>
        <p:nvSpPr>
          <p:cNvPr id="54" name="Line 30"/>
          <p:cNvSpPr>
            <a:spLocks noChangeShapeType="1"/>
          </p:cNvSpPr>
          <p:nvPr/>
        </p:nvSpPr>
        <p:spPr bwMode="auto">
          <a:xfrm flipV="1">
            <a:off x="2441574" y="3248026"/>
            <a:ext cx="2627314" cy="777577"/>
          </a:xfrm>
          <a:prstGeom prst="line">
            <a:avLst/>
          </a:prstGeom>
          <a:noFill/>
          <a:ln w="28575">
            <a:solidFill>
              <a:srgbClr val="000000"/>
            </a:solidFill>
            <a:round/>
            <a:headEnd/>
            <a:tailEnd type="arrow" w="med" len="med"/>
          </a:ln>
        </p:spPr>
        <p:txBody>
          <a:bodyPr/>
          <a:lstStyle/>
          <a:p>
            <a:endParaRPr lang="en-US"/>
          </a:p>
        </p:txBody>
      </p:sp>
      <p:sp>
        <p:nvSpPr>
          <p:cNvPr id="63" name="Text Box 14"/>
          <p:cNvSpPr txBox="1">
            <a:spLocks noChangeArrowheads="1"/>
          </p:cNvSpPr>
          <p:nvPr/>
        </p:nvSpPr>
        <p:spPr bwMode="auto">
          <a:xfrm>
            <a:off x="1" y="53610"/>
            <a:ext cx="9143999" cy="646331"/>
          </a:xfrm>
          <a:prstGeom prst="rect">
            <a:avLst/>
          </a:prstGeom>
          <a:noFill/>
          <a:ln w="12700">
            <a:noFill/>
            <a:miter lim="800000"/>
            <a:headEnd/>
            <a:tailEnd/>
          </a:ln>
        </p:spPr>
        <p:txBody>
          <a:bodyPr wrap="square">
            <a:spAutoFit/>
          </a:bodyPr>
          <a:lstStyle/>
          <a:p>
            <a:r>
              <a:rPr lang="en-US" sz="3600" dirty="0" smtClean="0">
                <a:latin typeface="Impact" pitchFamily="34" charset="0"/>
              </a:rPr>
              <a:t>Practice</a:t>
            </a:r>
            <a:endParaRPr lang="en-US" sz="3600" dirty="0">
              <a:latin typeface="Impact" pitchFamily="34" charset="0"/>
            </a:endParaRPr>
          </a:p>
        </p:txBody>
      </p:sp>
    </p:spTree>
    <p:extLst>
      <p:ext uri="{BB962C8B-B14F-4D97-AF65-F5344CB8AC3E}">
        <p14:creationId xmlns:p14="http://schemas.microsoft.com/office/powerpoint/2010/main" val="354741991"/>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2" name="Rectangle 10"/>
          <p:cNvSpPr>
            <a:spLocks noChangeArrowheads="1"/>
          </p:cNvSpPr>
          <p:nvPr/>
        </p:nvSpPr>
        <p:spPr bwMode="auto">
          <a:xfrm>
            <a:off x="-18550" y="-8298"/>
            <a:ext cx="9162550" cy="8143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en-US" sz="3600" dirty="0">
                <a:solidFill>
                  <a:srgbClr val="FF0000"/>
                </a:solidFill>
                <a:latin typeface="Impact" pitchFamily="34" charset="0"/>
              </a:rPr>
              <a:t>Normal Probability Distribution</a:t>
            </a:r>
          </a:p>
        </p:txBody>
      </p:sp>
      <p:sp>
        <p:nvSpPr>
          <p:cNvPr id="151563" name="Rectangle 11"/>
          <p:cNvSpPr>
            <a:spLocks noChangeArrowheads="1"/>
          </p:cNvSpPr>
          <p:nvPr/>
        </p:nvSpPr>
        <p:spPr bwMode="auto">
          <a:xfrm>
            <a:off x="-18550" y="838484"/>
            <a:ext cx="9162550" cy="946151"/>
          </a:xfrm>
          <a:prstGeom prst="rect">
            <a:avLst/>
          </a:prstGeom>
          <a:noFill/>
          <a:ln w="12700">
            <a:noFill/>
            <a:miter lim="800000"/>
            <a:headEnd/>
            <a:tailEnd/>
          </a:ln>
          <a:effectLst/>
        </p:spPr>
        <p:txBody>
          <a:bodyPr lIns="90488" tIns="44450" rIns="90488" bIns="44450"/>
          <a:lstStyle/>
          <a:p>
            <a:pPr algn="l"/>
            <a:r>
              <a:rPr lang="en-US" sz="2400" dirty="0">
                <a:latin typeface="Book Antiqua" pitchFamily="18" charset="0"/>
              </a:rPr>
              <a:t>Probabilities for the normal random variable </a:t>
            </a:r>
            <a:r>
              <a:rPr lang="en-US" sz="2400" dirty="0" smtClean="0">
                <a:latin typeface="Book Antiqua" pitchFamily="18" charset="0"/>
              </a:rPr>
              <a:t>are given </a:t>
            </a:r>
            <a:r>
              <a:rPr lang="en-US" sz="2400" dirty="0">
                <a:latin typeface="Book Antiqua" pitchFamily="18" charset="0"/>
              </a:rPr>
              <a:t>by </a:t>
            </a:r>
            <a:r>
              <a:rPr lang="en-US" sz="2400" u="sng" dirty="0">
                <a:latin typeface="Book Antiqua" pitchFamily="18" charset="0"/>
              </a:rPr>
              <a:t>areas under the curve</a:t>
            </a:r>
            <a:r>
              <a:rPr lang="en-US" sz="2400" dirty="0">
                <a:latin typeface="Book Antiqua" pitchFamily="18" charset="0"/>
              </a:rPr>
              <a:t>. The total </a:t>
            </a:r>
            <a:r>
              <a:rPr lang="en-US" sz="2400" dirty="0" smtClean="0">
                <a:latin typeface="Book Antiqua" pitchFamily="18" charset="0"/>
              </a:rPr>
              <a:t>area under </a:t>
            </a:r>
            <a:r>
              <a:rPr lang="en-US" sz="2400" dirty="0">
                <a:latin typeface="Book Antiqua" pitchFamily="18" charset="0"/>
              </a:rPr>
              <a:t>the curve is 1 (.5 to the left of the mean </a:t>
            </a:r>
            <a:r>
              <a:rPr lang="en-US" sz="2400" dirty="0" smtClean="0">
                <a:latin typeface="Book Antiqua" pitchFamily="18" charset="0"/>
              </a:rPr>
              <a:t>and .</a:t>
            </a:r>
            <a:r>
              <a:rPr lang="en-US" sz="2400" dirty="0">
                <a:latin typeface="Book Antiqua" pitchFamily="18" charset="0"/>
              </a:rPr>
              <a:t>5 to the right).</a:t>
            </a:r>
          </a:p>
        </p:txBody>
      </p:sp>
      <p:sp>
        <p:nvSpPr>
          <p:cNvPr id="151565" name="Line 13"/>
          <p:cNvSpPr>
            <a:spLocks noChangeShapeType="1"/>
          </p:cNvSpPr>
          <p:nvPr/>
        </p:nvSpPr>
        <p:spPr bwMode="auto">
          <a:xfrm>
            <a:off x="5998418" y="5474420"/>
            <a:ext cx="0" cy="144462"/>
          </a:xfrm>
          <a:prstGeom prst="line">
            <a:avLst/>
          </a:prstGeom>
          <a:noFill/>
          <a:ln w="28575">
            <a:solidFill>
              <a:schemeClr val="tx1"/>
            </a:solidFill>
            <a:round/>
            <a:headEnd/>
            <a:tailEnd/>
          </a:ln>
          <a:effectLst>
            <a:outerShdw dist="17961" dir="2700000" algn="ctr" rotWithShape="0">
              <a:srgbClr val="000000"/>
            </a:outerShdw>
          </a:effectLst>
        </p:spPr>
        <p:txBody>
          <a:bodyPr wrap="none" anchor="ctr"/>
          <a:lstStyle/>
          <a:p>
            <a:endParaRPr lang="en-US" dirty="0"/>
          </a:p>
        </p:txBody>
      </p:sp>
      <p:sp>
        <p:nvSpPr>
          <p:cNvPr id="151569" name="Freeform 17"/>
          <p:cNvSpPr>
            <a:spLocks/>
          </p:cNvSpPr>
          <p:nvPr/>
        </p:nvSpPr>
        <p:spPr bwMode="auto">
          <a:xfrm>
            <a:off x="3618756" y="3236045"/>
            <a:ext cx="4732337" cy="2374900"/>
          </a:xfrm>
          <a:custGeom>
            <a:avLst/>
            <a:gdLst/>
            <a:ahLst/>
            <a:cxnLst>
              <a:cxn ang="0">
                <a:pos x="1441" y="15"/>
              </a:cxn>
              <a:cxn ang="0">
                <a:pos x="1351" y="84"/>
              </a:cxn>
              <a:cxn ang="0">
                <a:pos x="1290" y="168"/>
              </a:cxn>
              <a:cxn ang="0">
                <a:pos x="1241" y="252"/>
              </a:cxn>
              <a:cxn ang="0">
                <a:pos x="1197" y="334"/>
              </a:cxn>
              <a:cxn ang="0">
                <a:pos x="1163" y="408"/>
              </a:cxn>
              <a:cxn ang="0">
                <a:pos x="1123" y="505"/>
              </a:cxn>
              <a:cxn ang="0">
                <a:pos x="1087" y="590"/>
              </a:cxn>
              <a:cxn ang="0">
                <a:pos x="1053" y="674"/>
              </a:cxn>
              <a:cxn ang="0">
                <a:pos x="1023" y="755"/>
              </a:cxn>
              <a:cxn ang="0">
                <a:pos x="987" y="846"/>
              </a:cxn>
              <a:cxn ang="0">
                <a:pos x="951" y="928"/>
              </a:cxn>
              <a:cxn ang="0">
                <a:pos x="914" y="1008"/>
              </a:cxn>
              <a:cxn ang="0">
                <a:pos x="858" y="1100"/>
              </a:cxn>
              <a:cxn ang="0">
                <a:pos x="781" y="1190"/>
              </a:cxn>
              <a:cxn ang="0">
                <a:pos x="709" y="1253"/>
              </a:cxn>
              <a:cxn ang="0">
                <a:pos x="606" y="1316"/>
              </a:cxn>
              <a:cxn ang="0">
                <a:pos x="508" y="1357"/>
              </a:cxn>
              <a:cxn ang="0">
                <a:pos x="401" y="1390"/>
              </a:cxn>
              <a:cxn ang="0">
                <a:pos x="312" y="1415"/>
              </a:cxn>
              <a:cxn ang="0">
                <a:pos x="190" y="1441"/>
              </a:cxn>
              <a:cxn ang="0">
                <a:pos x="94" y="1461"/>
              </a:cxn>
              <a:cxn ang="0">
                <a:pos x="2981" y="1496"/>
              </a:cxn>
              <a:cxn ang="0">
                <a:pos x="2849" y="1461"/>
              </a:cxn>
              <a:cxn ang="0">
                <a:pos x="2786" y="1448"/>
              </a:cxn>
              <a:cxn ang="0">
                <a:pos x="2647" y="1410"/>
              </a:cxn>
              <a:cxn ang="0">
                <a:pos x="2521" y="1367"/>
              </a:cxn>
              <a:cxn ang="0">
                <a:pos x="2394" y="1314"/>
              </a:cxn>
              <a:cxn ang="0">
                <a:pos x="2358" y="1293"/>
              </a:cxn>
              <a:cxn ang="0">
                <a:pos x="2279" y="1237"/>
              </a:cxn>
              <a:cxn ang="0">
                <a:pos x="2213" y="1168"/>
              </a:cxn>
              <a:cxn ang="0">
                <a:pos x="2144" y="1078"/>
              </a:cxn>
              <a:cxn ang="0">
                <a:pos x="2102" y="1011"/>
              </a:cxn>
              <a:cxn ang="0">
                <a:pos x="2066" y="931"/>
              </a:cxn>
              <a:cxn ang="0">
                <a:pos x="2037" y="861"/>
              </a:cxn>
              <a:cxn ang="0">
                <a:pos x="2008" y="791"/>
              </a:cxn>
              <a:cxn ang="0">
                <a:pos x="1967" y="697"/>
              </a:cxn>
              <a:cxn ang="0">
                <a:pos x="1928" y="608"/>
              </a:cxn>
              <a:cxn ang="0">
                <a:pos x="1882" y="507"/>
              </a:cxn>
              <a:cxn ang="0">
                <a:pos x="1838" y="411"/>
              </a:cxn>
              <a:cxn ang="0">
                <a:pos x="1794" y="320"/>
              </a:cxn>
              <a:cxn ang="0">
                <a:pos x="1762" y="259"/>
              </a:cxn>
              <a:cxn ang="0">
                <a:pos x="1727" y="191"/>
              </a:cxn>
              <a:cxn ang="0">
                <a:pos x="1696" y="146"/>
              </a:cxn>
              <a:cxn ang="0">
                <a:pos x="1676" y="121"/>
              </a:cxn>
              <a:cxn ang="0">
                <a:pos x="1642" y="80"/>
              </a:cxn>
              <a:cxn ang="0">
                <a:pos x="1598" y="38"/>
              </a:cxn>
              <a:cxn ang="0">
                <a:pos x="1533" y="5"/>
              </a:cxn>
            </a:cxnLst>
            <a:rect l="0" t="0" r="r" b="b"/>
            <a:pathLst>
              <a:path w="2981" h="1496">
                <a:moveTo>
                  <a:pt x="1503" y="0"/>
                </a:moveTo>
                <a:lnTo>
                  <a:pt x="1474" y="7"/>
                </a:lnTo>
                <a:lnTo>
                  <a:pt x="1441" y="15"/>
                </a:lnTo>
                <a:lnTo>
                  <a:pt x="1406" y="34"/>
                </a:lnTo>
                <a:lnTo>
                  <a:pt x="1377" y="58"/>
                </a:lnTo>
                <a:lnTo>
                  <a:pt x="1351" y="84"/>
                </a:lnTo>
                <a:lnTo>
                  <a:pt x="1329" y="109"/>
                </a:lnTo>
                <a:lnTo>
                  <a:pt x="1311" y="135"/>
                </a:lnTo>
                <a:lnTo>
                  <a:pt x="1290" y="168"/>
                </a:lnTo>
                <a:lnTo>
                  <a:pt x="1276" y="190"/>
                </a:lnTo>
                <a:lnTo>
                  <a:pt x="1258" y="223"/>
                </a:lnTo>
                <a:lnTo>
                  <a:pt x="1241" y="252"/>
                </a:lnTo>
                <a:lnTo>
                  <a:pt x="1222" y="285"/>
                </a:lnTo>
                <a:lnTo>
                  <a:pt x="1211" y="307"/>
                </a:lnTo>
                <a:lnTo>
                  <a:pt x="1197" y="334"/>
                </a:lnTo>
                <a:lnTo>
                  <a:pt x="1186" y="360"/>
                </a:lnTo>
                <a:lnTo>
                  <a:pt x="1175" y="383"/>
                </a:lnTo>
                <a:lnTo>
                  <a:pt x="1163" y="408"/>
                </a:lnTo>
                <a:lnTo>
                  <a:pt x="1151" y="439"/>
                </a:lnTo>
                <a:lnTo>
                  <a:pt x="1136" y="476"/>
                </a:lnTo>
                <a:lnTo>
                  <a:pt x="1123" y="505"/>
                </a:lnTo>
                <a:lnTo>
                  <a:pt x="1114" y="526"/>
                </a:lnTo>
                <a:lnTo>
                  <a:pt x="1099" y="558"/>
                </a:lnTo>
                <a:lnTo>
                  <a:pt x="1087" y="590"/>
                </a:lnTo>
                <a:lnTo>
                  <a:pt x="1077" y="612"/>
                </a:lnTo>
                <a:lnTo>
                  <a:pt x="1063" y="646"/>
                </a:lnTo>
                <a:lnTo>
                  <a:pt x="1053" y="674"/>
                </a:lnTo>
                <a:lnTo>
                  <a:pt x="1043" y="701"/>
                </a:lnTo>
                <a:lnTo>
                  <a:pt x="1033" y="728"/>
                </a:lnTo>
                <a:lnTo>
                  <a:pt x="1023" y="755"/>
                </a:lnTo>
                <a:lnTo>
                  <a:pt x="1013" y="781"/>
                </a:lnTo>
                <a:lnTo>
                  <a:pt x="1002" y="809"/>
                </a:lnTo>
                <a:lnTo>
                  <a:pt x="987" y="846"/>
                </a:lnTo>
                <a:lnTo>
                  <a:pt x="972" y="881"/>
                </a:lnTo>
                <a:lnTo>
                  <a:pt x="962" y="904"/>
                </a:lnTo>
                <a:lnTo>
                  <a:pt x="951" y="928"/>
                </a:lnTo>
                <a:lnTo>
                  <a:pt x="941" y="953"/>
                </a:lnTo>
                <a:lnTo>
                  <a:pt x="930" y="977"/>
                </a:lnTo>
                <a:lnTo>
                  <a:pt x="914" y="1008"/>
                </a:lnTo>
                <a:lnTo>
                  <a:pt x="898" y="1040"/>
                </a:lnTo>
                <a:lnTo>
                  <a:pt x="879" y="1070"/>
                </a:lnTo>
                <a:lnTo>
                  <a:pt x="858" y="1100"/>
                </a:lnTo>
                <a:lnTo>
                  <a:pt x="836" y="1130"/>
                </a:lnTo>
                <a:lnTo>
                  <a:pt x="810" y="1158"/>
                </a:lnTo>
                <a:lnTo>
                  <a:pt x="781" y="1190"/>
                </a:lnTo>
                <a:lnTo>
                  <a:pt x="761" y="1209"/>
                </a:lnTo>
                <a:lnTo>
                  <a:pt x="737" y="1230"/>
                </a:lnTo>
                <a:lnTo>
                  <a:pt x="709" y="1253"/>
                </a:lnTo>
                <a:lnTo>
                  <a:pt x="686" y="1269"/>
                </a:lnTo>
                <a:lnTo>
                  <a:pt x="654" y="1289"/>
                </a:lnTo>
                <a:lnTo>
                  <a:pt x="606" y="1316"/>
                </a:lnTo>
                <a:lnTo>
                  <a:pt x="566" y="1334"/>
                </a:lnTo>
                <a:lnTo>
                  <a:pt x="536" y="1345"/>
                </a:lnTo>
                <a:lnTo>
                  <a:pt x="508" y="1357"/>
                </a:lnTo>
                <a:lnTo>
                  <a:pt x="473" y="1370"/>
                </a:lnTo>
                <a:lnTo>
                  <a:pt x="437" y="1381"/>
                </a:lnTo>
                <a:lnTo>
                  <a:pt x="401" y="1390"/>
                </a:lnTo>
                <a:lnTo>
                  <a:pt x="374" y="1398"/>
                </a:lnTo>
                <a:lnTo>
                  <a:pt x="341" y="1407"/>
                </a:lnTo>
                <a:lnTo>
                  <a:pt x="312" y="1415"/>
                </a:lnTo>
                <a:lnTo>
                  <a:pt x="274" y="1423"/>
                </a:lnTo>
                <a:lnTo>
                  <a:pt x="230" y="1433"/>
                </a:lnTo>
                <a:lnTo>
                  <a:pt x="190" y="1441"/>
                </a:lnTo>
                <a:lnTo>
                  <a:pt x="160" y="1448"/>
                </a:lnTo>
                <a:lnTo>
                  <a:pt x="131" y="1454"/>
                </a:lnTo>
                <a:lnTo>
                  <a:pt x="94" y="1461"/>
                </a:lnTo>
                <a:lnTo>
                  <a:pt x="51" y="1473"/>
                </a:lnTo>
                <a:lnTo>
                  <a:pt x="0" y="1494"/>
                </a:lnTo>
                <a:lnTo>
                  <a:pt x="2981" y="1496"/>
                </a:lnTo>
                <a:lnTo>
                  <a:pt x="2933" y="1478"/>
                </a:lnTo>
                <a:lnTo>
                  <a:pt x="2883" y="1467"/>
                </a:lnTo>
                <a:lnTo>
                  <a:pt x="2849" y="1461"/>
                </a:lnTo>
                <a:lnTo>
                  <a:pt x="2809" y="1453"/>
                </a:lnTo>
                <a:lnTo>
                  <a:pt x="2761" y="1441"/>
                </a:lnTo>
                <a:lnTo>
                  <a:pt x="2786" y="1448"/>
                </a:lnTo>
                <a:lnTo>
                  <a:pt x="2731" y="1433"/>
                </a:lnTo>
                <a:lnTo>
                  <a:pt x="2700" y="1425"/>
                </a:lnTo>
                <a:lnTo>
                  <a:pt x="2647" y="1410"/>
                </a:lnTo>
                <a:lnTo>
                  <a:pt x="2599" y="1394"/>
                </a:lnTo>
                <a:lnTo>
                  <a:pt x="2559" y="1380"/>
                </a:lnTo>
                <a:lnTo>
                  <a:pt x="2521" y="1367"/>
                </a:lnTo>
                <a:lnTo>
                  <a:pt x="2478" y="1352"/>
                </a:lnTo>
                <a:lnTo>
                  <a:pt x="2442" y="1337"/>
                </a:lnTo>
                <a:lnTo>
                  <a:pt x="2394" y="1314"/>
                </a:lnTo>
                <a:lnTo>
                  <a:pt x="2374" y="1302"/>
                </a:lnTo>
                <a:lnTo>
                  <a:pt x="2373" y="1302"/>
                </a:lnTo>
                <a:lnTo>
                  <a:pt x="2358" y="1293"/>
                </a:lnTo>
                <a:lnTo>
                  <a:pt x="2331" y="1278"/>
                </a:lnTo>
                <a:lnTo>
                  <a:pt x="2305" y="1259"/>
                </a:lnTo>
                <a:lnTo>
                  <a:pt x="2279" y="1237"/>
                </a:lnTo>
                <a:lnTo>
                  <a:pt x="2260" y="1219"/>
                </a:lnTo>
                <a:lnTo>
                  <a:pt x="2238" y="1198"/>
                </a:lnTo>
                <a:lnTo>
                  <a:pt x="2213" y="1168"/>
                </a:lnTo>
                <a:lnTo>
                  <a:pt x="2188" y="1137"/>
                </a:lnTo>
                <a:lnTo>
                  <a:pt x="2167" y="1108"/>
                </a:lnTo>
                <a:lnTo>
                  <a:pt x="2144" y="1078"/>
                </a:lnTo>
                <a:lnTo>
                  <a:pt x="2129" y="1053"/>
                </a:lnTo>
                <a:lnTo>
                  <a:pt x="2115" y="1033"/>
                </a:lnTo>
                <a:lnTo>
                  <a:pt x="2102" y="1011"/>
                </a:lnTo>
                <a:lnTo>
                  <a:pt x="2089" y="986"/>
                </a:lnTo>
                <a:lnTo>
                  <a:pt x="2077" y="959"/>
                </a:lnTo>
                <a:lnTo>
                  <a:pt x="2066" y="931"/>
                </a:lnTo>
                <a:lnTo>
                  <a:pt x="2055" y="902"/>
                </a:lnTo>
                <a:lnTo>
                  <a:pt x="2046" y="883"/>
                </a:lnTo>
                <a:lnTo>
                  <a:pt x="2037" y="861"/>
                </a:lnTo>
                <a:lnTo>
                  <a:pt x="2028" y="839"/>
                </a:lnTo>
                <a:lnTo>
                  <a:pt x="2018" y="818"/>
                </a:lnTo>
                <a:lnTo>
                  <a:pt x="2008" y="791"/>
                </a:lnTo>
                <a:lnTo>
                  <a:pt x="1996" y="763"/>
                </a:lnTo>
                <a:lnTo>
                  <a:pt x="1981" y="725"/>
                </a:lnTo>
                <a:lnTo>
                  <a:pt x="1967" y="697"/>
                </a:lnTo>
                <a:lnTo>
                  <a:pt x="1952" y="667"/>
                </a:lnTo>
                <a:lnTo>
                  <a:pt x="1938" y="634"/>
                </a:lnTo>
                <a:lnTo>
                  <a:pt x="1928" y="608"/>
                </a:lnTo>
                <a:lnTo>
                  <a:pt x="1914" y="577"/>
                </a:lnTo>
                <a:lnTo>
                  <a:pt x="1903" y="549"/>
                </a:lnTo>
                <a:lnTo>
                  <a:pt x="1882" y="507"/>
                </a:lnTo>
                <a:lnTo>
                  <a:pt x="1866" y="468"/>
                </a:lnTo>
                <a:lnTo>
                  <a:pt x="1850" y="434"/>
                </a:lnTo>
                <a:lnTo>
                  <a:pt x="1838" y="411"/>
                </a:lnTo>
                <a:lnTo>
                  <a:pt x="1824" y="381"/>
                </a:lnTo>
                <a:lnTo>
                  <a:pt x="1807" y="346"/>
                </a:lnTo>
                <a:lnTo>
                  <a:pt x="1794" y="320"/>
                </a:lnTo>
                <a:lnTo>
                  <a:pt x="1783" y="301"/>
                </a:lnTo>
                <a:lnTo>
                  <a:pt x="1776" y="285"/>
                </a:lnTo>
                <a:lnTo>
                  <a:pt x="1762" y="259"/>
                </a:lnTo>
                <a:lnTo>
                  <a:pt x="1749" y="234"/>
                </a:lnTo>
                <a:lnTo>
                  <a:pt x="1738" y="213"/>
                </a:lnTo>
                <a:lnTo>
                  <a:pt x="1727" y="191"/>
                </a:lnTo>
                <a:lnTo>
                  <a:pt x="1714" y="172"/>
                </a:lnTo>
                <a:lnTo>
                  <a:pt x="1703" y="160"/>
                </a:lnTo>
                <a:lnTo>
                  <a:pt x="1696" y="146"/>
                </a:lnTo>
                <a:lnTo>
                  <a:pt x="1689" y="136"/>
                </a:lnTo>
                <a:lnTo>
                  <a:pt x="1681" y="126"/>
                </a:lnTo>
                <a:lnTo>
                  <a:pt x="1676" y="121"/>
                </a:lnTo>
                <a:lnTo>
                  <a:pt x="1667" y="110"/>
                </a:lnTo>
                <a:lnTo>
                  <a:pt x="1655" y="95"/>
                </a:lnTo>
                <a:lnTo>
                  <a:pt x="1642" y="80"/>
                </a:lnTo>
                <a:lnTo>
                  <a:pt x="1628" y="63"/>
                </a:lnTo>
                <a:lnTo>
                  <a:pt x="1613" y="50"/>
                </a:lnTo>
                <a:lnTo>
                  <a:pt x="1598" y="38"/>
                </a:lnTo>
                <a:lnTo>
                  <a:pt x="1582" y="25"/>
                </a:lnTo>
                <a:lnTo>
                  <a:pt x="1557" y="14"/>
                </a:lnTo>
                <a:lnTo>
                  <a:pt x="1533" y="5"/>
                </a:lnTo>
                <a:lnTo>
                  <a:pt x="1503" y="0"/>
                </a:lnTo>
              </a:path>
            </a:pathLst>
          </a:custGeom>
          <a:noFill/>
          <a:ln w="57150" cap="rnd" cmpd="sng">
            <a:solidFill>
              <a:schemeClr val="tx1"/>
            </a:solidFill>
            <a:prstDash val="solid"/>
            <a:round/>
            <a:headEnd type="none" w="med" len="med"/>
            <a:tailEnd type="none" w="med" len="med"/>
          </a:ln>
          <a:effectLst/>
        </p:spPr>
        <p:txBody>
          <a:bodyPr/>
          <a:lstStyle/>
          <a:p>
            <a:endParaRPr lang="en-US" dirty="0"/>
          </a:p>
        </p:txBody>
      </p:sp>
      <p:sp>
        <p:nvSpPr>
          <p:cNvPr id="151570" name="Line 18"/>
          <p:cNvSpPr>
            <a:spLocks noChangeShapeType="1"/>
          </p:cNvSpPr>
          <p:nvPr/>
        </p:nvSpPr>
        <p:spPr bwMode="auto">
          <a:xfrm>
            <a:off x="3020318" y="5788676"/>
            <a:ext cx="5534025" cy="1588"/>
          </a:xfrm>
          <a:prstGeom prst="line">
            <a:avLst/>
          </a:prstGeom>
          <a:noFill/>
          <a:ln w="19050">
            <a:solidFill>
              <a:schemeClr val="tx1"/>
            </a:solidFill>
            <a:round/>
            <a:headEnd/>
            <a:tailEnd/>
          </a:ln>
          <a:effectLst/>
        </p:spPr>
        <p:txBody>
          <a:bodyPr/>
          <a:lstStyle/>
          <a:p>
            <a:endParaRPr lang="en-US" dirty="0"/>
          </a:p>
        </p:txBody>
      </p:sp>
      <p:sp>
        <p:nvSpPr>
          <p:cNvPr id="151571" name="Text Box 19"/>
          <p:cNvSpPr txBox="1">
            <a:spLocks noChangeArrowheads="1"/>
          </p:cNvSpPr>
          <p:nvPr/>
        </p:nvSpPr>
        <p:spPr bwMode="auto">
          <a:xfrm>
            <a:off x="8751143" y="5372820"/>
            <a:ext cx="336550" cy="457200"/>
          </a:xfrm>
          <a:prstGeom prst="rect">
            <a:avLst/>
          </a:prstGeom>
          <a:noFill/>
          <a:ln w="12700">
            <a:noFill/>
            <a:miter lim="800000"/>
            <a:headEnd/>
            <a:tailEnd/>
          </a:ln>
          <a:effectLst/>
        </p:spPr>
        <p:txBody>
          <a:bodyPr wrap="none">
            <a:spAutoFit/>
          </a:bodyPr>
          <a:lstStyle/>
          <a:p>
            <a:r>
              <a:rPr lang="en-US" sz="2400" i="1" dirty="0">
                <a:effectLst>
                  <a:outerShdw blurRad="38100" dist="38100" dir="2700000" algn="tl">
                    <a:srgbClr val="000000"/>
                  </a:outerShdw>
                </a:effectLst>
                <a:latin typeface="Book Antiqua" pitchFamily="18" charset="0"/>
              </a:rPr>
              <a:t>x</a:t>
            </a:r>
          </a:p>
        </p:txBody>
      </p:sp>
      <p:sp>
        <p:nvSpPr>
          <p:cNvPr id="151577" name="Line 25"/>
          <p:cNvSpPr>
            <a:spLocks noChangeShapeType="1"/>
          </p:cNvSpPr>
          <p:nvPr/>
        </p:nvSpPr>
        <p:spPr bwMode="auto">
          <a:xfrm>
            <a:off x="5274518" y="2883620"/>
            <a:ext cx="3175" cy="2849562"/>
          </a:xfrm>
          <a:prstGeom prst="line">
            <a:avLst/>
          </a:prstGeom>
          <a:noFill/>
          <a:ln w="28575">
            <a:solidFill>
              <a:schemeClr val="tx1"/>
            </a:solidFill>
            <a:prstDash val="dash"/>
            <a:round/>
            <a:headEnd/>
            <a:tailEnd/>
          </a:ln>
          <a:effectLst>
            <a:outerShdw dist="17961" dir="2700000" algn="ctr" rotWithShape="0">
              <a:srgbClr val="000000"/>
            </a:outerShdw>
          </a:effectLst>
        </p:spPr>
        <p:txBody>
          <a:bodyPr wrap="none" anchor="ctr"/>
          <a:lstStyle/>
          <a:p>
            <a:endParaRPr lang="en-US" dirty="0"/>
          </a:p>
        </p:txBody>
      </p:sp>
      <p:sp>
        <p:nvSpPr>
          <p:cNvPr id="151579" name="Line 27"/>
          <p:cNvSpPr>
            <a:spLocks noChangeShapeType="1"/>
          </p:cNvSpPr>
          <p:nvPr/>
        </p:nvSpPr>
        <p:spPr bwMode="auto">
          <a:xfrm flipH="1">
            <a:off x="6722318" y="2883620"/>
            <a:ext cx="0" cy="2830512"/>
          </a:xfrm>
          <a:prstGeom prst="line">
            <a:avLst/>
          </a:prstGeom>
          <a:noFill/>
          <a:ln w="28575">
            <a:solidFill>
              <a:schemeClr val="tx1"/>
            </a:solidFill>
            <a:prstDash val="dash"/>
            <a:round/>
            <a:headEnd/>
            <a:tailEnd/>
          </a:ln>
          <a:effectLst>
            <a:outerShdw dist="17961" dir="2700000" algn="ctr" rotWithShape="0">
              <a:srgbClr val="000000"/>
            </a:outerShdw>
          </a:effectLst>
        </p:spPr>
        <p:txBody>
          <a:bodyPr wrap="none" anchor="ctr"/>
          <a:lstStyle/>
          <a:p>
            <a:endParaRPr lang="en-US" dirty="0"/>
          </a:p>
        </p:txBody>
      </p:sp>
      <p:sp>
        <p:nvSpPr>
          <p:cNvPr id="151584" name="Line 32"/>
          <p:cNvSpPr>
            <a:spLocks noChangeShapeType="1"/>
          </p:cNvSpPr>
          <p:nvPr/>
        </p:nvSpPr>
        <p:spPr bwMode="auto">
          <a:xfrm flipH="1">
            <a:off x="7449393" y="2483570"/>
            <a:ext cx="6350" cy="3529012"/>
          </a:xfrm>
          <a:prstGeom prst="line">
            <a:avLst/>
          </a:prstGeom>
          <a:noFill/>
          <a:ln w="28575">
            <a:solidFill>
              <a:schemeClr val="tx1"/>
            </a:solidFill>
            <a:prstDash val="dash"/>
            <a:round/>
            <a:headEnd/>
            <a:tailEnd/>
          </a:ln>
          <a:effectLst>
            <a:outerShdw dist="17961" dir="2700000" algn="ctr" rotWithShape="0">
              <a:srgbClr val="000000"/>
            </a:outerShdw>
          </a:effectLst>
        </p:spPr>
        <p:txBody>
          <a:bodyPr wrap="none" anchor="ctr"/>
          <a:lstStyle/>
          <a:p>
            <a:endParaRPr lang="en-US" dirty="0"/>
          </a:p>
        </p:txBody>
      </p:sp>
      <p:sp>
        <p:nvSpPr>
          <p:cNvPr id="151585" name="Line 33"/>
          <p:cNvSpPr>
            <a:spLocks noChangeShapeType="1"/>
          </p:cNvSpPr>
          <p:nvPr/>
        </p:nvSpPr>
        <p:spPr bwMode="auto">
          <a:xfrm flipH="1">
            <a:off x="8208218" y="2073995"/>
            <a:ext cx="0" cy="3687762"/>
          </a:xfrm>
          <a:prstGeom prst="line">
            <a:avLst/>
          </a:prstGeom>
          <a:noFill/>
          <a:ln w="28575">
            <a:solidFill>
              <a:schemeClr val="tx1"/>
            </a:solidFill>
            <a:prstDash val="dash"/>
            <a:round/>
            <a:headEnd/>
            <a:tailEnd/>
          </a:ln>
          <a:effectLst>
            <a:outerShdw dist="17961" dir="2700000" algn="ctr" rotWithShape="0">
              <a:srgbClr val="000000"/>
            </a:outerShdw>
          </a:effectLst>
        </p:spPr>
        <p:txBody>
          <a:bodyPr wrap="none" anchor="ctr"/>
          <a:lstStyle/>
          <a:p>
            <a:endParaRPr lang="en-US" dirty="0"/>
          </a:p>
        </p:txBody>
      </p:sp>
      <p:sp>
        <p:nvSpPr>
          <p:cNvPr id="151586" name="Text Box 34"/>
          <p:cNvSpPr txBox="1">
            <a:spLocks noChangeArrowheads="1"/>
          </p:cNvSpPr>
          <p:nvPr/>
        </p:nvSpPr>
        <p:spPr bwMode="auto">
          <a:xfrm>
            <a:off x="3275856" y="5714132"/>
            <a:ext cx="931862" cy="427038"/>
          </a:xfrm>
          <a:prstGeom prst="rect">
            <a:avLst/>
          </a:prstGeom>
          <a:noFill/>
          <a:ln w="12700">
            <a:noFill/>
            <a:miter lim="800000"/>
            <a:headEnd/>
            <a:tailEnd/>
          </a:ln>
          <a:effectLst/>
        </p:spPr>
        <p:txBody>
          <a:bodyPr wrap="none">
            <a:spAutoFit/>
          </a:bodyPr>
          <a:lstStyle/>
          <a:p>
            <a:r>
              <a:rPr lang="en-US" i="1" dirty="0">
                <a:effectLst>
                  <a:outerShdw blurRad="38100" dist="38100" dir="2700000" algn="tl">
                    <a:srgbClr val="000000"/>
                  </a:outerShdw>
                </a:effectLst>
                <a:latin typeface="Symbol" pitchFamily="18" charset="2"/>
              </a:rPr>
              <a:t>m</a:t>
            </a:r>
            <a:r>
              <a:rPr lang="en-US" dirty="0">
                <a:effectLst>
                  <a:outerShdw blurRad="38100" dist="38100" dir="2700000" algn="tl">
                    <a:srgbClr val="000000"/>
                  </a:outerShdw>
                </a:effectLst>
                <a:latin typeface="Book Antiqua" pitchFamily="18" charset="0"/>
              </a:rPr>
              <a:t> – 3</a:t>
            </a:r>
            <a:r>
              <a:rPr lang="en-US" i="1" dirty="0">
                <a:effectLst>
                  <a:outerShdw blurRad="38100" dist="38100" dir="2700000" algn="tl">
                    <a:srgbClr val="000000"/>
                  </a:outerShdw>
                </a:effectLst>
                <a:latin typeface="Symbol" pitchFamily="18" charset="2"/>
              </a:rPr>
              <a:t>s</a:t>
            </a:r>
          </a:p>
        </p:txBody>
      </p:sp>
      <p:sp>
        <p:nvSpPr>
          <p:cNvPr id="151587" name="Text Box 35"/>
          <p:cNvSpPr txBox="1">
            <a:spLocks noChangeArrowheads="1"/>
          </p:cNvSpPr>
          <p:nvPr/>
        </p:nvSpPr>
        <p:spPr bwMode="auto">
          <a:xfrm>
            <a:off x="4780806" y="5714132"/>
            <a:ext cx="931862" cy="427038"/>
          </a:xfrm>
          <a:prstGeom prst="rect">
            <a:avLst/>
          </a:prstGeom>
          <a:noFill/>
          <a:ln w="12700">
            <a:noFill/>
            <a:miter lim="800000"/>
            <a:headEnd/>
            <a:tailEnd/>
          </a:ln>
          <a:effectLst/>
        </p:spPr>
        <p:txBody>
          <a:bodyPr wrap="none">
            <a:spAutoFit/>
          </a:bodyPr>
          <a:lstStyle/>
          <a:p>
            <a:r>
              <a:rPr lang="en-US" i="1" dirty="0">
                <a:effectLst>
                  <a:outerShdw blurRad="38100" dist="38100" dir="2700000" algn="tl">
                    <a:srgbClr val="000000"/>
                  </a:outerShdw>
                </a:effectLst>
                <a:latin typeface="Symbol" pitchFamily="18" charset="2"/>
              </a:rPr>
              <a:t>m</a:t>
            </a:r>
            <a:r>
              <a:rPr lang="en-US" dirty="0">
                <a:effectLst>
                  <a:outerShdw blurRad="38100" dist="38100" dir="2700000" algn="tl">
                    <a:srgbClr val="000000"/>
                  </a:outerShdw>
                </a:effectLst>
                <a:latin typeface="Book Antiqua" pitchFamily="18" charset="0"/>
              </a:rPr>
              <a:t> – 1</a:t>
            </a:r>
            <a:r>
              <a:rPr lang="en-US" i="1" dirty="0">
                <a:effectLst>
                  <a:outerShdw blurRad="38100" dist="38100" dir="2700000" algn="tl">
                    <a:srgbClr val="000000"/>
                  </a:outerShdw>
                </a:effectLst>
                <a:latin typeface="Symbol" pitchFamily="18" charset="2"/>
              </a:rPr>
              <a:t>s</a:t>
            </a:r>
          </a:p>
        </p:txBody>
      </p:sp>
      <p:sp>
        <p:nvSpPr>
          <p:cNvPr id="151588" name="Text Box 36"/>
          <p:cNvSpPr txBox="1">
            <a:spLocks noChangeArrowheads="1"/>
          </p:cNvSpPr>
          <p:nvPr/>
        </p:nvSpPr>
        <p:spPr bwMode="auto">
          <a:xfrm>
            <a:off x="3999756" y="6018932"/>
            <a:ext cx="931862" cy="427038"/>
          </a:xfrm>
          <a:prstGeom prst="rect">
            <a:avLst/>
          </a:prstGeom>
          <a:noFill/>
          <a:ln w="12700">
            <a:noFill/>
            <a:miter lim="800000"/>
            <a:headEnd/>
            <a:tailEnd/>
          </a:ln>
          <a:effectLst/>
        </p:spPr>
        <p:txBody>
          <a:bodyPr wrap="none">
            <a:spAutoFit/>
          </a:bodyPr>
          <a:lstStyle/>
          <a:p>
            <a:r>
              <a:rPr lang="en-US" i="1" dirty="0">
                <a:effectLst>
                  <a:outerShdw blurRad="38100" dist="38100" dir="2700000" algn="tl">
                    <a:srgbClr val="000000"/>
                  </a:outerShdw>
                </a:effectLst>
                <a:latin typeface="Symbol" pitchFamily="18" charset="2"/>
              </a:rPr>
              <a:t>m</a:t>
            </a:r>
            <a:r>
              <a:rPr lang="en-US" dirty="0">
                <a:effectLst>
                  <a:outerShdw blurRad="38100" dist="38100" dir="2700000" algn="tl">
                    <a:srgbClr val="000000"/>
                  </a:outerShdw>
                </a:effectLst>
                <a:latin typeface="Book Antiqua" pitchFamily="18" charset="0"/>
              </a:rPr>
              <a:t> – 2</a:t>
            </a:r>
            <a:r>
              <a:rPr lang="en-US" i="1" dirty="0">
                <a:effectLst>
                  <a:outerShdw blurRad="38100" dist="38100" dir="2700000" algn="tl">
                    <a:srgbClr val="000000"/>
                  </a:outerShdw>
                </a:effectLst>
                <a:latin typeface="Symbol" pitchFamily="18" charset="2"/>
              </a:rPr>
              <a:t>s</a:t>
            </a:r>
          </a:p>
        </p:txBody>
      </p:sp>
      <p:sp>
        <p:nvSpPr>
          <p:cNvPr id="151590" name="Text Box 38"/>
          <p:cNvSpPr txBox="1">
            <a:spLocks noChangeArrowheads="1"/>
          </p:cNvSpPr>
          <p:nvPr/>
        </p:nvSpPr>
        <p:spPr bwMode="auto">
          <a:xfrm>
            <a:off x="6195268" y="5714132"/>
            <a:ext cx="962025" cy="427038"/>
          </a:xfrm>
          <a:prstGeom prst="rect">
            <a:avLst/>
          </a:prstGeom>
          <a:noFill/>
          <a:ln w="12700">
            <a:noFill/>
            <a:miter lim="800000"/>
            <a:headEnd/>
            <a:tailEnd/>
          </a:ln>
          <a:effectLst/>
        </p:spPr>
        <p:txBody>
          <a:bodyPr wrap="none">
            <a:spAutoFit/>
          </a:bodyPr>
          <a:lstStyle/>
          <a:p>
            <a:r>
              <a:rPr lang="en-US" i="1" dirty="0">
                <a:effectLst>
                  <a:outerShdw blurRad="38100" dist="38100" dir="2700000" algn="tl">
                    <a:srgbClr val="000000"/>
                  </a:outerShdw>
                </a:effectLst>
                <a:latin typeface="Symbol" pitchFamily="18" charset="2"/>
              </a:rPr>
              <a:t>m</a:t>
            </a:r>
            <a:r>
              <a:rPr lang="en-US" dirty="0">
                <a:effectLst>
                  <a:outerShdw blurRad="38100" dist="38100" dir="2700000" algn="tl">
                    <a:srgbClr val="000000"/>
                  </a:outerShdw>
                </a:effectLst>
                <a:latin typeface="Book Antiqua" pitchFamily="18" charset="0"/>
              </a:rPr>
              <a:t> + 1</a:t>
            </a:r>
            <a:r>
              <a:rPr lang="en-US" i="1" dirty="0">
                <a:effectLst>
                  <a:outerShdw blurRad="38100" dist="38100" dir="2700000" algn="tl">
                    <a:srgbClr val="000000"/>
                  </a:outerShdw>
                </a:effectLst>
                <a:latin typeface="Symbol" pitchFamily="18" charset="2"/>
              </a:rPr>
              <a:t>s</a:t>
            </a:r>
          </a:p>
        </p:txBody>
      </p:sp>
      <p:sp>
        <p:nvSpPr>
          <p:cNvPr id="151591" name="Text Box 39"/>
          <p:cNvSpPr txBox="1">
            <a:spLocks noChangeArrowheads="1"/>
          </p:cNvSpPr>
          <p:nvPr/>
        </p:nvSpPr>
        <p:spPr bwMode="auto">
          <a:xfrm>
            <a:off x="6919168" y="6018932"/>
            <a:ext cx="962025" cy="427038"/>
          </a:xfrm>
          <a:prstGeom prst="rect">
            <a:avLst/>
          </a:prstGeom>
          <a:noFill/>
          <a:ln w="12700">
            <a:noFill/>
            <a:miter lim="800000"/>
            <a:headEnd/>
            <a:tailEnd/>
          </a:ln>
          <a:effectLst/>
        </p:spPr>
        <p:txBody>
          <a:bodyPr wrap="none">
            <a:spAutoFit/>
          </a:bodyPr>
          <a:lstStyle/>
          <a:p>
            <a:r>
              <a:rPr lang="en-US" i="1" dirty="0">
                <a:effectLst>
                  <a:outerShdw blurRad="38100" dist="38100" dir="2700000" algn="tl">
                    <a:srgbClr val="000000"/>
                  </a:outerShdw>
                </a:effectLst>
                <a:latin typeface="Symbol" pitchFamily="18" charset="2"/>
              </a:rPr>
              <a:t>m</a:t>
            </a:r>
            <a:r>
              <a:rPr lang="en-US" dirty="0">
                <a:effectLst>
                  <a:outerShdw blurRad="38100" dist="38100" dir="2700000" algn="tl">
                    <a:srgbClr val="000000"/>
                  </a:outerShdw>
                </a:effectLst>
                <a:latin typeface="Book Antiqua" pitchFamily="18" charset="0"/>
              </a:rPr>
              <a:t> + 2</a:t>
            </a:r>
            <a:r>
              <a:rPr lang="en-US" i="1" dirty="0">
                <a:effectLst>
                  <a:outerShdw blurRad="38100" dist="38100" dir="2700000" algn="tl">
                    <a:srgbClr val="000000"/>
                  </a:outerShdw>
                </a:effectLst>
                <a:latin typeface="Symbol" pitchFamily="18" charset="2"/>
              </a:rPr>
              <a:t>s</a:t>
            </a:r>
          </a:p>
        </p:txBody>
      </p:sp>
      <p:sp>
        <p:nvSpPr>
          <p:cNvPr id="151592" name="Text Box 40"/>
          <p:cNvSpPr txBox="1">
            <a:spLocks noChangeArrowheads="1"/>
          </p:cNvSpPr>
          <p:nvPr/>
        </p:nvSpPr>
        <p:spPr bwMode="auto">
          <a:xfrm>
            <a:off x="7681168" y="5695082"/>
            <a:ext cx="962025" cy="427038"/>
          </a:xfrm>
          <a:prstGeom prst="rect">
            <a:avLst/>
          </a:prstGeom>
          <a:noFill/>
          <a:ln w="12700">
            <a:noFill/>
            <a:miter lim="800000"/>
            <a:headEnd/>
            <a:tailEnd/>
          </a:ln>
          <a:effectLst/>
        </p:spPr>
        <p:txBody>
          <a:bodyPr wrap="none">
            <a:spAutoFit/>
          </a:bodyPr>
          <a:lstStyle/>
          <a:p>
            <a:r>
              <a:rPr lang="en-US" i="1" dirty="0">
                <a:effectLst>
                  <a:outerShdw blurRad="38100" dist="38100" dir="2700000" algn="tl">
                    <a:srgbClr val="000000"/>
                  </a:outerShdw>
                </a:effectLst>
                <a:latin typeface="Symbol" pitchFamily="18" charset="2"/>
              </a:rPr>
              <a:t>m</a:t>
            </a:r>
            <a:r>
              <a:rPr lang="en-US" dirty="0">
                <a:effectLst>
                  <a:outerShdw blurRad="38100" dist="38100" dir="2700000" algn="tl">
                    <a:srgbClr val="000000"/>
                  </a:outerShdw>
                </a:effectLst>
                <a:latin typeface="Book Antiqua" pitchFamily="18" charset="0"/>
              </a:rPr>
              <a:t> + 3</a:t>
            </a:r>
            <a:r>
              <a:rPr lang="en-US" i="1" dirty="0">
                <a:effectLst>
                  <a:outerShdw blurRad="38100" dist="38100" dir="2700000" algn="tl">
                    <a:srgbClr val="000000"/>
                  </a:outerShdw>
                </a:effectLst>
                <a:latin typeface="Symbol" pitchFamily="18" charset="2"/>
              </a:rPr>
              <a:t>s</a:t>
            </a:r>
          </a:p>
        </p:txBody>
      </p:sp>
      <p:sp>
        <p:nvSpPr>
          <p:cNvPr id="151593" name="Text Box 41"/>
          <p:cNvSpPr txBox="1">
            <a:spLocks noChangeArrowheads="1"/>
          </p:cNvSpPr>
          <p:nvPr/>
        </p:nvSpPr>
        <p:spPr bwMode="auto">
          <a:xfrm>
            <a:off x="5817443" y="5549032"/>
            <a:ext cx="344488" cy="427038"/>
          </a:xfrm>
          <a:prstGeom prst="rect">
            <a:avLst/>
          </a:prstGeom>
          <a:noFill/>
          <a:ln w="12700">
            <a:noFill/>
            <a:miter lim="800000"/>
            <a:headEnd/>
            <a:tailEnd/>
          </a:ln>
          <a:effectLst/>
        </p:spPr>
        <p:txBody>
          <a:bodyPr wrap="none">
            <a:spAutoFit/>
          </a:bodyPr>
          <a:lstStyle/>
          <a:p>
            <a:r>
              <a:rPr lang="en-US" i="1" dirty="0">
                <a:effectLst>
                  <a:outerShdw blurRad="38100" dist="38100" dir="2700000" algn="tl">
                    <a:srgbClr val="000000"/>
                  </a:outerShdw>
                </a:effectLst>
                <a:latin typeface="Symbol" pitchFamily="18" charset="2"/>
              </a:rPr>
              <a:t>m</a:t>
            </a:r>
          </a:p>
        </p:txBody>
      </p:sp>
      <p:sp>
        <p:nvSpPr>
          <p:cNvPr id="151595" name="Line 43"/>
          <p:cNvSpPr>
            <a:spLocks noChangeShapeType="1"/>
          </p:cNvSpPr>
          <p:nvPr/>
        </p:nvSpPr>
        <p:spPr bwMode="auto">
          <a:xfrm flipH="1">
            <a:off x="3750518" y="2073995"/>
            <a:ext cx="0" cy="3690937"/>
          </a:xfrm>
          <a:prstGeom prst="line">
            <a:avLst/>
          </a:prstGeom>
          <a:noFill/>
          <a:ln w="28575">
            <a:solidFill>
              <a:schemeClr val="tx1"/>
            </a:solidFill>
            <a:prstDash val="dash"/>
            <a:round/>
            <a:headEnd/>
            <a:tailEnd/>
          </a:ln>
          <a:effectLst>
            <a:outerShdw dist="17961" dir="2700000" algn="ctr" rotWithShape="0">
              <a:srgbClr val="000000"/>
            </a:outerShdw>
          </a:effectLst>
        </p:spPr>
        <p:txBody>
          <a:bodyPr wrap="none" anchor="ctr"/>
          <a:lstStyle/>
          <a:p>
            <a:endParaRPr lang="en-US" dirty="0"/>
          </a:p>
        </p:txBody>
      </p:sp>
      <p:sp>
        <p:nvSpPr>
          <p:cNvPr id="151596" name="Line 44"/>
          <p:cNvSpPr>
            <a:spLocks noChangeShapeType="1"/>
          </p:cNvSpPr>
          <p:nvPr/>
        </p:nvSpPr>
        <p:spPr bwMode="auto">
          <a:xfrm flipH="1">
            <a:off x="4512518" y="2486745"/>
            <a:ext cx="0" cy="3557587"/>
          </a:xfrm>
          <a:prstGeom prst="line">
            <a:avLst/>
          </a:prstGeom>
          <a:noFill/>
          <a:ln w="28575">
            <a:solidFill>
              <a:schemeClr val="tx1"/>
            </a:solidFill>
            <a:prstDash val="dash"/>
            <a:round/>
            <a:headEnd/>
            <a:tailEnd/>
          </a:ln>
          <a:effectLst>
            <a:outerShdw dist="17961" dir="2700000" algn="ctr" rotWithShape="0">
              <a:srgbClr val="000000"/>
            </a:outerShdw>
          </a:effectLst>
        </p:spPr>
        <p:txBody>
          <a:bodyPr wrap="none" anchor="ctr"/>
          <a:lstStyle/>
          <a:p>
            <a:endParaRPr lang="en-US" dirty="0"/>
          </a:p>
        </p:txBody>
      </p:sp>
      <p:grpSp>
        <p:nvGrpSpPr>
          <p:cNvPr id="151604" name="Group 52"/>
          <p:cNvGrpSpPr>
            <a:grpSpLocks/>
          </p:cNvGrpSpPr>
          <p:nvPr/>
        </p:nvGrpSpPr>
        <p:grpSpPr bwMode="auto">
          <a:xfrm>
            <a:off x="5277693" y="2726457"/>
            <a:ext cx="1428750" cy="427038"/>
            <a:chOff x="2514" y="1560"/>
            <a:chExt cx="912" cy="269"/>
          </a:xfrm>
        </p:grpSpPr>
        <p:sp>
          <p:nvSpPr>
            <p:cNvPr id="151581" name="Text Box 29"/>
            <p:cNvSpPr txBox="1">
              <a:spLocks noChangeArrowheads="1"/>
            </p:cNvSpPr>
            <p:nvPr/>
          </p:nvSpPr>
          <p:spPr bwMode="auto">
            <a:xfrm>
              <a:off x="2648" y="1560"/>
              <a:ext cx="669" cy="269"/>
            </a:xfrm>
            <a:prstGeom prst="rect">
              <a:avLst/>
            </a:prstGeom>
            <a:noFill/>
            <a:ln w="12700">
              <a:noFill/>
              <a:miter lim="800000"/>
              <a:headEnd/>
              <a:tailEnd/>
            </a:ln>
            <a:effectLst/>
          </p:spPr>
          <p:txBody>
            <a:bodyPr wrap="none">
              <a:spAutoFit/>
            </a:bodyPr>
            <a:lstStyle/>
            <a:p>
              <a:r>
                <a:rPr lang="en-US" dirty="0">
                  <a:effectLst>
                    <a:outerShdw blurRad="38100" dist="38100" dir="2700000" algn="tl">
                      <a:srgbClr val="000000"/>
                    </a:outerShdw>
                  </a:effectLst>
                  <a:latin typeface="Book Antiqua" pitchFamily="18" charset="0"/>
                </a:rPr>
                <a:t>68.26%</a:t>
              </a:r>
            </a:p>
          </p:txBody>
        </p:sp>
        <p:sp>
          <p:nvSpPr>
            <p:cNvPr id="151598" name="Line 46"/>
            <p:cNvSpPr>
              <a:spLocks noChangeShapeType="1"/>
            </p:cNvSpPr>
            <p:nvPr/>
          </p:nvSpPr>
          <p:spPr bwMode="auto">
            <a:xfrm>
              <a:off x="3270" y="1686"/>
              <a:ext cx="156" cy="0"/>
            </a:xfrm>
            <a:prstGeom prst="line">
              <a:avLst/>
            </a:prstGeom>
            <a:noFill/>
            <a:ln w="12700">
              <a:solidFill>
                <a:schemeClr val="tx1"/>
              </a:solidFill>
              <a:round/>
              <a:headEnd/>
              <a:tailEnd type="triangle" w="med" len="med"/>
            </a:ln>
            <a:effectLst>
              <a:outerShdw dist="17961" dir="2700000" algn="ctr" rotWithShape="0">
                <a:srgbClr val="292929"/>
              </a:outerShdw>
            </a:effectLst>
          </p:spPr>
          <p:txBody>
            <a:bodyPr/>
            <a:lstStyle/>
            <a:p>
              <a:endParaRPr lang="en-US" dirty="0"/>
            </a:p>
          </p:txBody>
        </p:sp>
        <p:sp>
          <p:nvSpPr>
            <p:cNvPr id="151599" name="Line 47"/>
            <p:cNvSpPr>
              <a:spLocks noChangeShapeType="1"/>
            </p:cNvSpPr>
            <p:nvPr/>
          </p:nvSpPr>
          <p:spPr bwMode="auto">
            <a:xfrm flipH="1">
              <a:off x="2514" y="1686"/>
              <a:ext cx="156" cy="0"/>
            </a:xfrm>
            <a:prstGeom prst="line">
              <a:avLst/>
            </a:prstGeom>
            <a:noFill/>
            <a:ln w="12700">
              <a:solidFill>
                <a:schemeClr val="tx1"/>
              </a:solidFill>
              <a:round/>
              <a:headEnd/>
              <a:tailEnd type="triangle" w="med" len="med"/>
            </a:ln>
            <a:effectLst>
              <a:outerShdw dist="17961" dir="2700000" algn="ctr" rotWithShape="0">
                <a:srgbClr val="292929"/>
              </a:outerShdw>
            </a:effectLst>
          </p:spPr>
          <p:txBody>
            <a:bodyPr/>
            <a:lstStyle/>
            <a:p>
              <a:endParaRPr lang="en-US" dirty="0"/>
            </a:p>
          </p:txBody>
        </p:sp>
      </p:grpSp>
      <p:grpSp>
        <p:nvGrpSpPr>
          <p:cNvPr id="151605" name="Group 53"/>
          <p:cNvGrpSpPr>
            <a:grpSpLocks/>
          </p:cNvGrpSpPr>
          <p:nvPr/>
        </p:nvGrpSpPr>
        <p:grpSpPr bwMode="auto">
          <a:xfrm>
            <a:off x="4528393" y="2316882"/>
            <a:ext cx="2895600" cy="427038"/>
            <a:chOff x="2046" y="1302"/>
            <a:chExt cx="1824" cy="269"/>
          </a:xfrm>
        </p:grpSpPr>
        <p:sp>
          <p:nvSpPr>
            <p:cNvPr id="151582" name="Text Box 30"/>
            <p:cNvSpPr txBox="1">
              <a:spLocks noChangeArrowheads="1"/>
            </p:cNvSpPr>
            <p:nvPr/>
          </p:nvSpPr>
          <p:spPr bwMode="auto">
            <a:xfrm>
              <a:off x="2652" y="1302"/>
              <a:ext cx="660" cy="269"/>
            </a:xfrm>
            <a:prstGeom prst="rect">
              <a:avLst/>
            </a:prstGeom>
            <a:noFill/>
            <a:ln w="12700">
              <a:noFill/>
              <a:miter lim="800000"/>
              <a:headEnd/>
              <a:tailEnd/>
            </a:ln>
            <a:effectLst/>
          </p:spPr>
          <p:txBody>
            <a:bodyPr wrap="none">
              <a:spAutoFit/>
            </a:bodyPr>
            <a:lstStyle/>
            <a:p>
              <a:r>
                <a:rPr lang="en-US" dirty="0">
                  <a:effectLst>
                    <a:outerShdw blurRad="38100" dist="38100" dir="2700000" algn="tl">
                      <a:srgbClr val="000000"/>
                    </a:outerShdw>
                  </a:effectLst>
                  <a:latin typeface="Book Antiqua" pitchFamily="18" charset="0"/>
                </a:rPr>
                <a:t>95.44%</a:t>
              </a:r>
            </a:p>
          </p:txBody>
        </p:sp>
        <p:sp>
          <p:nvSpPr>
            <p:cNvPr id="151600" name="Line 48"/>
            <p:cNvSpPr>
              <a:spLocks noChangeShapeType="1"/>
            </p:cNvSpPr>
            <p:nvPr/>
          </p:nvSpPr>
          <p:spPr bwMode="auto">
            <a:xfrm flipH="1">
              <a:off x="2046" y="1434"/>
              <a:ext cx="618" cy="0"/>
            </a:xfrm>
            <a:prstGeom prst="line">
              <a:avLst/>
            </a:prstGeom>
            <a:noFill/>
            <a:ln w="12700">
              <a:solidFill>
                <a:schemeClr val="tx1"/>
              </a:solidFill>
              <a:round/>
              <a:headEnd/>
              <a:tailEnd type="triangle" w="med" len="med"/>
            </a:ln>
            <a:effectLst>
              <a:outerShdw dist="17961" dir="2700000" algn="ctr" rotWithShape="0">
                <a:srgbClr val="292929"/>
              </a:outerShdw>
            </a:effectLst>
          </p:spPr>
          <p:txBody>
            <a:bodyPr/>
            <a:lstStyle/>
            <a:p>
              <a:endParaRPr lang="en-US" dirty="0"/>
            </a:p>
          </p:txBody>
        </p:sp>
        <p:sp>
          <p:nvSpPr>
            <p:cNvPr id="151601" name="Line 49"/>
            <p:cNvSpPr>
              <a:spLocks noChangeShapeType="1"/>
            </p:cNvSpPr>
            <p:nvPr/>
          </p:nvSpPr>
          <p:spPr bwMode="auto">
            <a:xfrm>
              <a:off x="3264" y="1434"/>
              <a:ext cx="606" cy="0"/>
            </a:xfrm>
            <a:prstGeom prst="line">
              <a:avLst/>
            </a:prstGeom>
            <a:noFill/>
            <a:ln w="12700">
              <a:solidFill>
                <a:schemeClr val="tx1"/>
              </a:solidFill>
              <a:round/>
              <a:headEnd/>
              <a:tailEnd type="triangle" w="med" len="med"/>
            </a:ln>
            <a:effectLst>
              <a:outerShdw dist="17961" dir="2700000" algn="ctr" rotWithShape="0">
                <a:srgbClr val="292929"/>
              </a:outerShdw>
            </a:effectLst>
          </p:spPr>
          <p:txBody>
            <a:bodyPr/>
            <a:lstStyle/>
            <a:p>
              <a:endParaRPr lang="en-US" dirty="0"/>
            </a:p>
          </p:txBody>
        </p:sp>
      </p:grpSp>
      <p:grpSp>
        <p:nvGrpSpPr>
          <p:cNvPr id="151606" name="Group 54"/>
          <p:cNvGrpSpPr>
            <a:grpSpLocks/>
          </p:cNvGrpSpPr>
          <p:nvPr/>
        </p:nvGrpSpPr>
        <p:grpSpPr bwMode="auto">
          <a:xfrm>
            <a:off x="3794968" y="1916832"/>
            <a:ext cx="4381500" cy="427038"/>
            <a:chOff x="1584" y="1050"/>
            <a:chExt cx="2760" cy="269"/>
          </a:xfrm>
        </p:grpSpPr>
        <p:sp>
          <p:nvSpPr>
            <p:cNvPr id="151583" name="Text Box 31"/>
            <p:cNvSpPr txBox="1">
              <a:spLocks noChangeArrowheads="1"/>
            </p:cNvSpPr>
            <p:nvPr/>
          </p:nvSpPr>
          <p:spPr bwMode="auto">
            <a:xfrm>
              <a:off x="2652" y="1050"/>
              <a:ext cx="660" cy="269"/>
            </a:xfrm>
            <a:prstGeom prst="rect">
              <a:avLst/>
            </a:prstGeom>
            <a:noFill/>
            <a:ln w="12700">
              <a:noFill/>
              <a:miter lim="800000"/>
              <a:headEnd/>
              <a:tailEnd/>
            </a:ln>
            <a:effectLst/>
          </p:spPr>
          <p:txBody>
            <a:bodyPr wrap="none">
              <a:spAutoFit/>
            </a:bodyPr>
            <a:lstStyle/>
            <a:p>
              <a:r>
                <a:rPr lang="en-US" dirty="0">
                  <a:effectLst>
                    <a:outerShdw blurRad="38100" dist="38100" dir="2700000" algn="tl">
                      <a:srgbClr val="000000"/>
                    </a:outerShdw>
                  </a:effectLst>
                  <a:latin typeface="Book Antiqua" pitchFamily="18" charset="0"/>
                </a:rPr>
                <a:t>99.72%</a:t>
              </a:r>
            </a:p>
          </p:txBody>
        </p:sp>
        <p:sp>
          <p:nvSpPr>
            <p:cNvPr id="151602" name="Line 50"/>
            <p:cNvSpPr>
              <a:spLocks noChangeShapeType="1"/>
            </p:cNvSpPr>
            <p:nvPr/>
          </p:nvSpPr>
          <p:spPr bwMode="auto">
            <a:xfrm>
              <a:off x="3270" y="1176"/>
              <a:ext cx="1074" cy="0"/>
            </a:xfrm>
            <a:prstGeom prst="line">
              <a:avLst/>
            </a:prstGeom>
            <a:noFill/>
            <a:ln w="12700">
              <a:solidFill>
                <a:schemeClr val="tx1"/>
              </a:solidFill>
              <a:round/>
              <a:headEnd/>
              <a:tailEnd type="triangle" w="med" len="med"/>
            </a:ln>
            <a:effectLst>
              <a:outerShdw dist="17961" dir="2700000" algn="ctr" rotWithShape="0">
                <a:srgbClr val="292929"/>
              </a:outerShdw>
            </a:effectLst>
          </p:spPr>
          <p:txBody>
            <a:bodyPr/>
            <a:lstStyle/>
            <a:p>
              <a:endParaRPr lang="en-US" dirty="0"/>
            </a:p>
          </p:txBody>
        </p:sp>
        <p:sp>
          <p:nvSpPr>
            <p:cNvPr id="151603" name="Line 51"/>
            <p:cNvSpPr>
              <a:spLocks noChangeShapeType="1"/>
            </p:cNvSpPr>
            <p:nvPr/>
          </p:nvSpPr>
          <p:spPr bwMode="auto">
            <a:xfrm flipH="1">
              <a:off x="1584" y="1176"/>
              <a:ext cx="1074" cy="0"/>
            </a:xfrm>
            <a:prstGeom prst="line">
              <a:avLst/>
            </a:prstGeom>
            <a:noFill/>
            <a:ln w="12700">
              <a:solidFill>
                <a:schemeClr val="tx1"/>
              </a:solidFill>
              <a:round/>
              <a:headEnd/>
              <a:tailEnd type="triangle" w="med" len="med"/>
            </a:ln>
            <a:effectLst>
              <a:outerShdw dist="17961" dir="2700000" algn="ctr" rotWithShape="0">
                <a:srgbClr val="292929"/>
              </a:outerShdw>
            </a:effectLst>
          </p:spPr>
          <p:txBody>
            <a:bodyPr/>
            <a:lstStyle/>
            <a:p>
              <a:endParaRPr lang="en-US" dirty="0"/>
            </a:p>
          </p:txBody>
        </p:sp>
      </p:grpSp>
      <p:graphicFrame>
        <p:nvGraphicFramePr>
          <p:cNvPr id="34" name="Object 7">
            <a:hlinkClick r:id="" action="ppaction://ole?verb=0"/>
          </p:cNvPr>
          <p:cNvGraphicFramePr>
            <a:graphicFrameLocks/>
          </p:cNvGraphicFramePr>
          <p:nvPr>
            <p:extLst>
              <p:ext uri="{D42A27DB-BD31-4B8C-83A1-F6EECF244321}">
                <p14:modId xmlns:p14="http://schemas.microsoft.com/office/powerpoint/2010/main" val="3653402702"/>
              </p:ext>
            </p:extLst>
          </p:nvPr>
        </p:nvGraphicFramePr>
        <p:xfrm>
          <a:off x="29902" y="2089251"/>
          <a:ext cx="3479114" cy="937812"/>
        </p:xfrm>
        <a:graphic>
          <a:graphicData uri="http://schemas.openxmlformats.org/presentationml/2006/ole">
            <mc:AlternateContent xmlns:mc="http://schemas.openxmlformats.org/markup-compatibility/2006">
              <mc:Choice xmlns:v="urn:schemas-microsoft-com:vml" Requires="v">
                <p:oleObj spid="_x0000_s68758" name="Equation" r:id="rId4" imgW="1434960" imgH="380880" progId="Equation.DSMT4">
                  <p:embed/>
                </p:oleObj>
              </mc:Choice>
              <mc:Fallback>
                <p:oleObj name="Equation" r:id="rId4" imgW="1434960" imgH="380880" progId="Equation.DSMT4">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2" y="2089251"/>
                        <a:ext cx="3479114" cy="937812"/>
                      </a:xfrm>
                      <a:prstGeom prst="rect">
                        <a:avLst/>
                      </a:prstGeom>
                      <a:noFill/>
                      <a:ln>
                        <a:noFill/>
                      </a:ln>
                      <a:effectLst>
                        <a:outerShdw dist="17961" dir="2700000" algn="ctr" rotWithShape="0">
                          <a:srgbClr val="000000"/>
                        </a:outerShdw>
                      </a:effectLst>
                      <a:extLst/>
                    </p:spPr>
                  </p:pic>
                </p:oleObj>
              </mc:Fallback>
            </mc:AlternateContent>
          </a:graphicData>
        </a:graphic>
      </p:graphicFrame>
      <p:sp>
        <p:nvSpPr>
          <p:cNvPr id="38" name="Rectangle 11"/>
          <p:cNvSpPr>
            <a:spLocks noChangeArrowheads="1"/>
          </p:cNvSpPr>
          <p:nvPr/>
        </p:nvSpPr>
        <p:spPr bwMode="auto">
          <a:xfrm>
            <a:off x="16493" y="2996952"/>
            <a:ext cx="3023577" cy="476622"/>
          </a:xfrm>
          <a:prstGeom prst="rect">
            <a:avLst/>
          </a:prstGeom>
          <a:noFill/>
          <a:ln w="12700">
            <a:noFill/>
            <a:miter lim="800000"/>
            <a:headEnd/>
            <a:tailEnd/>
          </a:ln>
          <a:effectLst/>
        </p:spPr>
        <p:txBody>
          <a:bodyPr wrap="none" anchor="ctr"/>
          <a:lstStyle/>
          <a:p>
            <a:pPr algn="l"/>
            <a:r>
              <a:rPr lang="en-US" sz="2400" i="1" dirty="0">
                <a:latin typeface="Symbol" pitchFamily="18" charset="2"/>
              </a:rPr>
              <a:t></a:t>
            </a:r>
            <a:r>
              <a:rPr lang="en-US" sz="2400" dirty="0">
                <a:latin typeface="Book Antiqua" pitchFamily="18" charset="0"/>
              </a:rPr>
              <a:t>  =  </a:t>
            </a:r>
            <a:r>
              <a:rPr lang="en-US" sz="2400" dirty="0" smtClean="0">
                <a:latin typeface="Book Antiqua" pitchFamily="18" charset="0"/>
              </a:rPr>
              <a:t>3.14159 = PI()</a:t>
            </a:r>
            <a:endParaRPr lang="en-US" sz="2400" dirty="0">
              <a:latin typeface="Book Antiqua" pitchFamily="18" charset="0"/>
            </a:endParaRPr>
          </a:p>
        </p:txBody>
      </p:sp>
      <p:sp>
        <p:nvSpPr>
          <p:cNvPr id="39" name="Rectangle 12"/>
          <p:cNvSpPr>
            <a:spLocks noChangeArrowheads="1"/>
          </p:cNvSpPr>
          <p:nvPr/>
        </p:nvSpPr>
        <p:spPr bwMode="auto">
          <a:xfrm>
            <a:off x="36255" y="3459825"/>
            <a:ext cx="3023577" cy="476622"/>
          </a:xfrm>
          <a:prstGeom prst="rect">
            <a:avLst/>
          </a:prstGeom>
          <a:noFill/>
          <a:ln w="12700">
            <a:noFill/>
            <a:miter lim="800000"/>
            <a:headEnd/>
            <a:tailEnd/>
          </a:ln>
          <a:effectLst/>
        </p:spPr>
        <p:txBody>
          <a:bodyPr wrap="none" anchor="ctr"/>
          <a:lstStyle/>
          <a:p>
            <a:pPr algn="l"/>
            <a:r>
              <a:rPr lang="en-US" sz="2400" i="1" dirty="0">
                <a:latin typeface="Book Antiqua" pitchFamily="18" charset="0"/>
              </a:rPr>
              <a:t>e</a:t>
            </a:r>
            <a:r>
              <a:rPr lang="en-US" sz="2400" dirty="0">
                <a:latin typeface="Book Antiqua" pitchFamily="18" charset="0"/>
              </a:rPr>
              <a:t>  =  </a:t>
            </a:r>
            <a:r>
              <a:rPr lang="en-US" sz="2400" dirty="0" smtClean="0">
                <a:latin typeface="Book Antiqua" pitchFamily="18" charset="0"/>
              </a:rPr>
              <a:t>2.71828 =EXP(1)</a:t>
            </a:r>
            <a:endParaRPr lang="en-US" sz="2400" dirty="0">
              <a:latin typeface="Book Antiqua" pitchFamily="18" charset="0"/>
            </a:endParaRPr>
          </a:p>
        </p:txBody>
      </p:sp>
      <p:graphicFrame>
        <p:nvGraphicFramePr>
          <p:cNvPr id="41" name="Object 5">
            <a:hlinkClick r:id="" action="ppaction://ole?verb=0"/>
          </p:cNvPr>
          <p:cNvGraphicFramePr>
            <a:graphicFrameLocks/>
          </p:cNvGraphicFramePr>
          <p:nvPr>
            <p:extLst>
              <p:ext uri="{D42A27DB-BD31-4B8C-83A1-F6EECF244321}">
                <p14:modId xmlns:p14="http://schemas.microsoft.com/office/powerpoint/2010/main" val="3032268715"/>
              </p:ext>
            </p:extLst>
          </p:nvPr>
        </p:nvGraphicFramePr>
        <p:xfrm>
          <a:off x="267928" y="4143894"/>
          <a:ext cx="1671072" cy="1083993"/>
        </p:xfrm>
        <a:graphic>
          <a:graphicData uri="http://schemas.openxmlformats.org/presentationml/2006/ole">
            <mc:AlternateContent xmlns:mc="http://schemas.openxmlformats.org/markup-compatibility/2006">
              <mc:Choice xmlns:v="urn:schemas-microsoft-com:vml" Requires="v">
                <p:oleObj spid="_x0000_s68759" name="Equation" r:id="rId6" imgW="1103040" imgH="696600" progId="Equation.DSMT4">
                  <p:embed/>
                </p:oleObj>
              </mc:Choice>
              <mc:Fallback>
                <p:oleObj name="Equation" r:id="rId6" imgW="1103040" imgH="696600" progId="Equation.DSMT4">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928" y="4143894"/>
                        <a:ext cx="1671072" cy="1083993"/>
                      </a:xfrm>
                      <a:prstGeom prst="rect">
                        <a:avLst/>
                      </a:prstGeom>
                      <a:noFill/>
                      <a:ln>
                        <a:noFill/>
                      </a:ln>
                      <a:effectLst>
                        <a:outerShdw dist="35921" dir="2700000" algn="ctr" rotWithShape="0">
                          <a:srgbClr val="000000"/>
                        </a:outerShdw>
                      </a:effectLst>
                      <a:extLst/>
                    </p:spPr>
                  </p:pic>
                </p:oleObj>
              </mc:Fallback>
            </mc:AlternateContent>
          </a:graphicData>
        </a:graphic>
      </p:graphicFrame>
    </p:spTree>
    <p:extLst>
      <p:ext uri="{BB962C8B-B14F-4D97-AF65-F5344CB8AC3E}">
        <p14:creationId xmlns:p14="http://schemas.microsoft.com/office/powerpoint/2010/main" val="31447198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1000"/>
                                  </p:stCondLst>
                                  <p:childTnLst>
                                    <p:set>
                                      <p:cBhvr>
                                        <p:cTn id="6" dur="1" fill="hold">
                                          <p:stCondLst>
                                            <p:cond delay="0"/>
                                          </p:stCondLst>
                                        </p:cTn>
                                        <p:tgtEl>
                                          <p:spTgt spid="151570"/>
                                        </p:tgtEl>
                                        <p:attrNameLst>
                                          <p:attrName>style.visibility</p:attrName>
                                        </p:attrNameLst>
                                      </p:cBhvr>
                                      <p:to>
                                        <p:strVal val="visible"/>
                                      </p:to>
                                    </p:set>
                                    <p:animEffect transition="in" filter="slide(fromLeft)">
                                      <p:cBhvr>
                                        <p:cTn id="7" dur="500"/>
                                        <p:tgtEl>
                                          <p:spTgt spid="151570"/>
                                        </p:tgtEl>
                                      </p:cBhvr>
                                    </p:animEffect>
                                  </p:childTnLst>
                                </p:cTn>
                              </p:par>
                            </p:childTnLst>
                          </p:cTn>
                        </p:par>
                        <p:par>
                          <p:cTn id="8" fill="hold">
                            <p:stCondLst>
                              <p:cond delay="1500"/>
                            </p:stCondLst>
                            <p:childTnLst>
                              <p:par>
                                <p:cTn id="9" presetID="12" presetClass="entr" presetSubtype="8" fill="hold" grpId="0" nodeType="afterEffect">
                                  <p:stCondLst>
                                    <p:cond delay="0"/>
                                  </p:stCondLst>
                                  <p:childTnLst>
                                    <p:set>
                                      <p:cBhvr>
                                        <p:cTn id="10" dur="1" fill="hold">
                                          <p:stCondLst>
                                            <p:cond delay="0"/>
                                          </p:stCondLst>
                                        </p:cTn>
                                        <p:tgtEl>
                                          <p:spTgt spid="151571"/>
                                        </p:tgtEl>
                                        <p:attrNameLst>
                                          <p:attrName>style.visibility</p:attrName>
                                        </p:attrNameLst>
                                      </p:cBhvr>
                                      <p:to>
                                        <p:strVal val="visible"/>
                                      </p:to>
                                    </p:set>
                                    <p:animEffect transition="in" filter="slide(fromLeft)">
                                      <p:cBhvr>
                                        <p:cTn id="11" dur="500"/>
                                        <p:tgtEl>
                                          <p:spTgt spid="151571"/>
                                        </p:tgtEl>
                                      </p:cBhvr>
                                    </p:animEffect>
                                  </p:childTnLst>
                                </p:cTn>
                              </p:par>
                            </p:childTnLst>
                          </p:cTn>
                        </p:par>
                        <p:par>
                          <p:cTn id="12" fill="hold">
                            <p:stCondLst>
                              <p:cond delay="2000"/>
                            </p:stCondLst>
                            <p:childTnLst>
                              <p:par>
                                <p:cTn id="13" presetID="12" presetClass="entr" presetSubtype="1" fill="hold" grpId="0" nodeType="afterEffect">
                                  <p:stCondLst>
                                    <p:cond delay="0"/>
                                  </p:stCondLst>
                                  <p:childTnLst>
                                    <p:set>
                                      <p:cBhvr>
                                        <p:cTn id="14" dur="1" fill="hold">
                                          <p:stCondLst>
                                            <p:cond delay="0"/>
                                          </p:stCondLst>
                                        </p:cTn>
                                        <p:tgtEl>
                                          <p:spTgt spid="151565"/>
                                        </p:tgtEl>
                                        <p:attrNameLst>
                                          <p:attrName>style.visibility</p:attrName>
                                        </p:attrNameLst>
                                      </p:cBhvr>
                                      <p:to>
                                        <p:strVal val="visible"/>
                                      </p:to>
                                    </p:set>
                                    <p:animEffect transition="in" filter="slide(fromTop)">
                                      <p:cBhvr>
                                        <p:cTn id="15" dur="500"/>
                                        <p:tgtEl>
                                          <p:spTgt spid="151565"/>
                                        </p:tgtEl>
                                      </p:cBhvr>
                                    </p:animEffect>
                                  </p:childTnLst>
                                </p:cTn>
                              </p:par>
                            </p:childTnLst>
                          </p:cTn>
                        </p:par>
                        <p:par>
                          <p:cTn id="16" fill="hold">
                            <p:stCondLst>
                              <p:cond delay="2500"/>
                            </p:stCondLst>
                            <p:childTnLst>
                              <p:par>
                                <p:cTn id="17" presetID="12" presetClass="entr" presetSubtype="8" fill="hold" grpId="0" nodeType="afterEffect">
                                  <p:stCondLst>
                                    <p:cond delay="0"/>
                                  </p:stCondLst>
                                  <p:childTnLst>
                                    <p:set>
                                      <p:cBhvr>
                                        <p:cTn id="18" dur="1" fill="hold">
                                          <p:stCondLst>
                                            <p:cond delay="0"/>
                                          </p:stCondLst>
                                        </p:cTn>
                                        <p:tgtEl>
                                          <p:spTgt spid="151593"/>
                                        </p:tgtEl>
                                        <p:attrNameLst>
                                          <p:attrName>style.visibility</p:attrName>
                                        </p:attrNameLst>
                                      </p:cBhvr>
                                      <p:to>
                                        <p:strVal val="visible"/>
                                      </p:to>
                                    </p:set>
                                    <p:animEffect transition="in" filter="slide(fromLeft)">
                                      <p:cBhvr>
                                        <p:cTn id="19" dur="500"/>
                                        <p:tgtEl>
                                          <p:spTgt spid="151593"/>
                                        </p:tgtEl>
                                      </p:cBhvr>
                                    </p:animEffect>
                                  </p:childTnLst>
                                </p:cTn>
                              </p:par>
                            </p:childTnLst>
                          </p:cTn>
                        </p:par>
                        <p:par>
                          <p:cTn id="20" fill="hold">
                            <p:stCondLst>
                              <p:cond delay="3000"/>
                            </p:stCondLst>
                            <p:childTnLst>
                              <p:par>
                                <p:cTn id="21" presetID="12" presetClass="entr" presetSubtype="4" fill="hold" grpId="0" nodeType="afterEffect">
                                  <p:stCondLst>
                                    <p:cond delay="2000"/>
                                  </p:stCondLst>
                                  <p:childTnLst>
                                    <p:set>
                                      <p:cBhvr>
                                        <p:cTn id="22" dur="1" fill="hold">
                                          <p:stCondLst>
                                            <p:cond delay="0"/>
                                          </p:stCondLst>
                                        </p:cTn>
                                        <p:tgtEl>
                                          <p:spTgt spid="151569"/>
                                        </p:tgtEl>
                                        <p:attrNameLst>
                                          <p:attrName>style.visibility</p:attrName>
                                        </p:attrNameLst>
                                      </p:cBhvr>
                                      <p:to>
                                        <p:strVal val="visible"/>
                                      </p:to>
                                    </p:set>
                                    <p:animEffect transition="in" filter="slide(fromBottom)">
                                      <p:cBhvr>
                                        <p:cTn id="23" dur="500"/>
                                        <p:tgtEl>
                                          <p:spTgt spid="151569"/>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51577"/>
                                        </p:tgtEl>
                                        <p:attrNameLst>
                                          <p:attrName>style.visibility</p:attrName>
                                        </p:attrNameLst>
                                      </p:cBhvr>
                                      <p:to>
                                        <p:strVal val="visible"/>
                                      </p:to>
                                    </p:set>
                                    <p:animEffect transition="in" filter="slide(fromBottom)">
                                      <p:cBhvr>
                                        <p:cTn id="28" dur="500"/>
                                        <p:tgtEl>
                                          <p:spTgt spid="151577"/>
                                        </p:tgtEl>
                                      </p:cBhvr>
                                    </p:animEffect>
                                  </p:childTnLst>
                                </p:cTn>
                              </p:par>
                            </p:childTnLst>
                          </p:cTn>
                        </p:par>
                        <p:par>
                          <p:cTn id="29" fill="hold">
                            <p:stCondLst>
                              <p:cond delay="500"/>
                            </p:stCondLst>
                            <p:childTnLst>
                              <p:par>
                                <p:cTn id="30" presetID="12" presetClass="entr" presetSubtype="4" fill="hold" grpId="0" nodeType="afterEffect">
                                  <p:stCondLst>
                                    <p:cond delay="0"/>
                                  </p:stCondLst>
                                  <p:childTnLst>
                                    <p:set>
                                      <p:cBhvr>
                                        <p:cTn id="31" dur="1" fill="hold">
                                          <p:stCondLst>
                                            <p:cond delay="0"/>
                                          </p:stCondLst>
                                        </p:cTn>
                                        <p:tgtEl>
                                          <p:spTgt spid="151587"/>
                                        </p:tgtEl>
                                        <p:attrNameLst>
                                          <p:attrName>style.visibility</p:attrName>
                                        </p:attrNameLst>
                                      </p:cBhvr>
                                      <p:to>
                                        <p:strVal val="visible"/>
                                      </p:to>
                                    </p:set>
                                    <p:animEffect transition="in" filter="slide(fromBottom)">
                                      <p:cBhvr>
                                        <p:cTn id="32" dur="500"/>
                                        <p:tgtEl>
                                          <p:spTgt spid="151587"/>
                                        </p:tgtEl>
                                      </p:cBhvr>
                                    </p:animEffect>
                                  </p:childTnLst>
                                </p:cTn>
                              </p:par>
                            </p:childTnLst>
                          </p:cTn>
                        </p:par>
                        <p:par>
                          <p:cTn id="33" fill="hold">
                            <p:stCondLst>
                              <p:cond delay="1000"/>
                            </p:stCondLst>
                            <p:childTnLst>
                              <p:par>
                                <p:cTn id="34" presetID="12" presetClass="entr" presetSubtype="4" fill="hold" grpId="0" nodeType="afterEffect">
                                  <p:stCondLst>
                                    <p:cond delay="1000"/>
                                  </p:stCondLst>
                                  <p:childTnLst>
                                    <p:set>
                                      <p:cBhvr>
                                        <p:cTn id="35" dur="1" fill="hold">
                                          <p:stCondLst>
                                            <p:cond delay="0"/>
                                          </p:stCondLst>
                                        </p:cTn>
                                        <p:tgtEl>
                                          <p:spTgt spid="151579"/>
                                        </p:tgtEl>
                                        <p:attrNameLst>
                                          <p:attrName>style.visibility</p:attrName>
                                        </p:attrNameLst>
                                      </p:cBhvr>
                                      <p:to>
                                        <p:strVal val="visible"/>
                                      </p:to>
                                    </p:set>
                                    <p:animEffect transition="in" filter="slide(fromBottom)">
                                      <p:cBhvr>
                                        <p:cTn id="36" dur="500"/>
                                        <p:tgtEl>
                                          <p:spTgt spid="151579"/>
                                        </p:tgtEl>
                                      </p:cBhvr>
                                    </p:animEffect>
                                  </p:childTnLst>
                                </p:cTn>
                              </p:par>
                            </p:childTnLst>
                          </p:cTn>
                        </p:par>
                        <p:par>
                          <p:cTn id="37" fill="hold">
                            <p:stCondLst>
                              <p:cond delay="2500"/>
                            </p:stCondLst>
                            <p:childTnLst>
                              <p:par>
                                <p:cTn id="38" presetID="12" presetClass="entr" presetSubtype="4" fill="hold" grpId="0" nodeType="afterEffect">
                                  <p:stCondLst>
                                    <p:cond delay="0"/>
                                  </p:stCondLst>
                                  <p:childTnLst>
                                    <p:set>
                                      <p:cBhvr>
                                        <p:cTn id="39" dur="1" fill="hold">
                                          <p:stCondLst>
                                            <p:cond delay="0"/>
                                          </p:stCondLst>
                                        </p:cTn>
                                        <p:tgtEl>
                                          <p:spTgt spid="151590"/>
                                        </p:tgtEl>
                                        <p:attrNameLst>
                                          <p:attrName>style.visibility</p:attrName>
                                        </p:attrNameLst>
                                      </p:cBhvr>
                                      <p:to>
                                        <p:strVal val="visible"/>
                                      </p:to>
                                    </p:set>
                                    <p:animEffect transition="in" filter="slide(fromBottom)">
                                      <p:cBhvr>
                                        <p:cTn id="40" dur="500"/>
                                        <p:tgtEl>
                                          <p:spTgt spid="151590"/>
                                        </p:tgtEl>
                                      </p:cBhvr>
                                    </p:animEffect>
                                  </p:childTnLst>
                                </p:cTn>
                              </p:par>
                            </p:childTnLst>
                          </p:cTn>
                        </p:par>
                        <p:par>
                          <p:cTn id="41" fill="hold">
                            <p:stCondLst>
                              <p:cond delay="3000"/>
                            </p:stCondLst>
                            <p:childTnLst>
                              <p:par>
                                <p:cTn id="42" presetID="3" presetClass="entr" presetSubtype="10" fill="hold" nodeType="afterEffect">
                                  <p:stCondLst>
                                    <p:cond delay="1000"/>
                                  </p:stCondLst>
                                  <p:childTnLst>
                                    <p:set>
                                      <p:cBhvr>
                                        <p:cTn id="43" dur="1" fill="hold">
                                          <p:stCondLst>
                                            <p:cond delay="0"/>
                                          </p:stCondLst>
                                        </p:cTn>
                                        <p:tgtEl>
                                          <p:spTgt spid="151604"/>
                                        </p:tgtEl>
                                        <p:attrNameLst>
                                          <p:attrName>style.visibility</p:attrName>
                                        </p:attrNameLst>
                                      </p:cBhvr>
                                      <p:to>
                                        <p:strVal val="visible"/>
                                      </p:to>
                                    </p:set>
                                    <p:animEffect transition="in" filter="blinds(horizontal)">
                                      <p:cBhvr>
                                        <p:cTn id="44" dur="500"/>
                                        <p:tgtEl>
                                          <p:spTgt spid="151604"/>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51596"/>
                                        </p:tgtEl>
                                        <p:attrNameLst>
                                          <p:attrName>style.visibility</p:attrName>
                                        </p:attrNameLst>
                                      </p:cBhvr>
                                      <p:to>
                                        <p:strVal val="visible"/>
                                      </p:to>
                                    </p:set>
                                    <p:animEffect transition="in" filter="slide(fromBottom)">
                                      <p:cBhvr>
                                        <p:cTn id="49" dur="500"/>
                                        <p:tgtEl>
                                          <p:spTgt spid="151596"/>
                                        </p:tgtEl>
                                      </p:cBhvr>
                                    </p:animEffect>
                                  </p:childTnLst>
                                </p:cTn>
                              </p:par>
                            </p:childTnLst>
                          </p:cTn>
                        </p:par>
                        <p:par>
                          <p:cTn id="50" fill="hold">
                            <p:stCondLst>
                              <p:cond delay="500"/>
                            </p:stCondLst>
                            <p:childTnLst>
                              <p:par>
                                <p:cTn id="51" presetID="12" presetClass="entr" presetSubtype="4" fill="hold" grpId="0" nodeType="afterEffect">
                                  <p:stCondLst>
                                    <p:cond delay="0"/>
                                  </p:stCondLst>
                                  <p:childTnLst>
                                    <p:set>
                                      <p:cBhvr>
                                        <p:cTn id="52" dur="1" fill="hold">
                                          <p:stCondLst>
                                            <p:cond delay="0"/>
                                          </p:stCondLst>
                                        </p:cTn>
                                        <p:tgtEl>
                                          <p:spTgt spid="151588"/>
                                        </p:tgtEl>
                                        <p:attrNameLst>
                                          <p:attrName>style.visibility</p:attrName>
                                        </p:attrNameLst>
                                      </p:cBhvr>
                                      <p:to>
                                        <p:strVal val="visible"/>
                                      </p:to>
                                    </p:set>
                                    <p:animEffect transition="in" filter="slide(fromBottom)">
                                      <p:cBhvr>
                                        <p:cTn id="53" dur="500"/>
                                        <p:tgtEl>
                                          <p:spTgt spid="151588"/>
                                        </p:tgtEl>
                                      </p:cBhvr>
                                    </p:animEffect>
                                  </p:childTnLst>
                                </p:cTn>
                              </p:par>
                            </p:childTnLst>
                          </p:cTn>
                        </p:par>
                        <p:par>
                          <p:cTn id="54" fill="hold">
                            <p:stCondLst>
                              <p:cond delay="1000"/>
                            </p:stCondLst>
                            <p:childTnLst>
                              <p:par>
                                <p:cTn id="55" presetID="12" presetClass="entr" presetSubtype="4" fill="hold" grpId="0" nodeType="afterEffect">
                                  <p:stCondLst>
                                    <p:cond delay="1000"/>
                                  </p:stCondLst>
                                  <p:childTnLst>
                                    <p:set>
                                      <p:cBhvr>
                                        <p:cTn id="56" dur="1" fill="hold">
                                          <p:stCondLst>
                                            <p:cond delay="0"/>
                                          </p:stCondLst>
                                        </p:cTn>
                                        <p:tgtEl>
                                          <p:spTgt spid="151584"/>
                                        </p:tgtEl>
                                        <p:attrNameLst>
                                          <p:attrName>style.visibility</p:attrName>
                                        </p:attrNameLst>
                                      </p:cBhvr>
                                      <p:to>
                                        <p:strVal val="visible"/>
                                      </p:to>
                                    </p:set>
                                    <p:animEffect transition="in" filter="slide(fromBottom)">
                                      <p:cBhvr>
                                        <p:cTn id="57" dur="500"/>
                                        <p:tgtEl>
                                          <p:spTgt spid="151584"/>
                                        </p:tgtEl>
                                      </p:cBhvr>
                                    </p:animEffect>
                                  </p:childTnLst>
                                </p:cTn>
                              </p:par>
                            </p:childTnLst>
                          </p:cTn>
                        </p:par>
                        <p:par>
                          <p:cTn id="58" fill="hold">
                            <p:stCondLst>
                              <p:cond delay="2500"/>
                            </p:stCondLst>
                            <p:childTnLst>
                              <p:par>
                                <p:cTn id="59" presetID="12" presetClass="entr" presetSubtype="4" fill="hold" grpId="0" nodeType="afterEffect">
                                  <p:stCondLst>
                                    <p:cond delay="0"/>
                                  </p:stCondLst>
                                  <p:childTnLst>
                                    <p:set>
                                      <p:cBhvr>
                                        <p:cTn id="60" dur="1" fill="hold">
                                          <p:stCondLst>
                                            <p:cond delay="0"/>
                                          </p:stCondLst>
                                        </p:cTn>
                                        <p:tgtEl>
                                          <p:spTgt spid="151591"/>
                                        </p:tgtEl>
                                        <p:attrNameLst>
                                          <p:attrName>style.visibility</p:attrName>
                                        </p:attrNameLst>
                                      </p:cBhvr>
                                      <p:to>
                                        <p:strVal val="visible"/>
                                      </p:to>
                                    </p:set>
                                    <p:animEffect transition="in" filter="slide(fromBottom)">
                                      <p:cBhvr>
                                        <p:cTn id="61" dur="500"/>
                                        <p:tgtEl>
                                          <p:spTgt spid="151591"/>
                                        </p:tgtEl>
                                      </p:cBhvr>
                                    </p:animEffect>
                                  </p:childTnLst>
                                </p:cTn>
                              </p:par>
                            </p:childTnLst>
                          </p:cTn>
                        </p:par>
                        <p:par>
                          <p:cTn id="62" fill="hold">
                            <p:stCondLst>
                              <p:cond delay="3000"/>
                            </p:stCondLst>
                            <p:childTnLst>
                              <p:par>
                                <p:cTn id="63" presetID="3" presetClass="entr" presetSubtype="10" fill="hold" nodeType="afterEffect">
                                  <p:stCondLst>
                                    <p:cond delay="1000"/>
                                  </p:stCondLst>
                                  <p:childTnLst>
                                    <p:set>
                                      <p:cBhvr>
                                        <p:cTn id="64" dur="1" fill="hold">
                                          <p:stCondLst>
                                            <p:cond delay="0"/>
                                          </p:stCondLst>
                                        </p:cTn>
                                        <p:tgtEl>
                                          <p:spTgt spid="151605"/>
                                        </p:tgtEl>
                                        <p:attrNameLst>
                                          <p:attrName>style.visibility</p:attrName>
                                        </p:attrNameLst>
                                      </p:cBhvr>
                                      <p:to>
                                        <p:strVal val="visible"/>
                                      </p:to>
                                    </p:set>
                                    <p:animEffect transition="in" filter="blinds(horizontal)">
                                      <p:cBhvr>
                                        <p:cTn id="65" dur="500"/>
                                        <p:tgtEl>
                                          <p:spTgt spid="151605"/>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51595"/>
                                        </p:tgtEl>
                                        <p:attrNameLst>
                                          <p:attrName>style.visibility</p:attrName>
                                        </p:attrNameLst>
                                      </p:cBhvr>
                                      <p:to>
                                        <p:strVal val="visible"/>
                                      </p:to>
                                    </p:set>
                                    <p:animEffect transition="in" filter="slide(fromBottom)">
                                      <p:cBhvr>
                                        <p:cTn id="70" dur="500"/>
                                        <p:tgtEl>
                                          <p:spTgt spid="151595"/>
                                        </p:tgtEl>
                                      </p:cBhvr>
                                    </p:animEffect>
                                  </p:childTnLst>
                                </p:cTn>
                              </p:par>
                            </p:childTnLst>
                          </p:cTn>
                        </p:par>
                        <p:par>
                          <p:cTn id="71" fill="hold">
                            <p:stCondLst>
                              <p:cond delay="500"/>
                            </p:stCondLst>
                            <p:childTnLst>
                              <p:par>
                                <p:cTn id="72" presetID="12" presetClass="entr" presetSubtype="8" fill="hold" grpId="0" nodeType="afterEffect">
                                  <p:stCondLst>
                                    <p:cond delay="0"/>
                                  </p:stCondLst>
                                  <p:childTnLst>
                                    <p:set>
                                      <p:cBhvr>
                                        <p:cTn id="73" dur="1" fill="hold">
                                          <p:stCondLst>
                                            <p:cond delay="0"/>
                                          </p:stCondLst>
                                        </p:cTn>
                                        <p:tgtEl>
                                          <p:spTgt spid="151586"/>
                                        </p:tgtEl>
                                        <p:attrNameLst>
                                          <p:attrName>style.visibility</p:attrName>
                                        </p:attrNameLst>
                                      </p:cBhvr>
                                      <p:to>
                                        <p:strVal val="visible"/>
                                      </p:to>
                                    </p:set>
                                    <p:animEffect transition="in" filter="slide(fromLeft)">
                                      <p:cBhvr>
                                        <p:cTn id="74" dur="500"/>
                                        <p:tgtEl>
                                          <p:spTgt spid="151586"/>
                                        </p:tgtEl>
                                      </p:cBhvr>
                                    </p:animEffect>
                                  </p:childTnLst>
                                </p:cTn>
                              </p:par>
                            </p:childTnLst>
                          </p:cTn>
                        </p:par>
                        <p:par>
                          <p:cTn id="75" fill="hold">
                            <p:stCondLst>
                              <p:cond delay="1000"/>
                            </p:stCondLst>
                            <p:childTnLst>
                              <p:par>
                                <p:cTn id="76" presetID="12" presetClass="entr" presetSubtype="4" fill="hold" grpId="0" nodeType="afterEffect">
                                  <p:stCondLst>
                                    <p:cond delay="1000"/>
                                  </p:stCondLst>
                                  <p:childTnLst>
                                    <p:set>
                                      <p:cBhvr>
                                        <p:cTn id="77" dur="1" fill="hold">
                                          <p:stCondLst>
                                            <p:cond delay="0"/>
                                          </p:stCondLst>
                                        </p:cTn>
                                        <p:tgtEl>
                                          <p:spTgt spid="151585"/>
                                        </p:tgtEl>
                                        <p:attrNameLst>
                                          <p:attrName>style.visibility</p:attrName>
                                        </p:attrNameLst>
                                      </p:cBhvr>
                                      <p:to>
                                        <p:strVal val="visible"/>
                                      </p:to>
                                    </p:set>
                                    <p:animEffect transition="in" filter="slide(fromBottom)">
                                      <p:cBhvr>
                                        <p:cTn id="78" dur="500"/>
                                        <p:tgtEl>
                                          <p:spTgt spid="151585"/>
                                        </p:tgtEl>
                                      </p:cBhvr>
                                    </p:animEffect>
                                  </p:childTnLst>
                                </p:cTn>
                              </p:par>
                            </p:childTnLst>
                          </p:cTn>
                        </p:par>
                        <p:par>
                          <p:cTn id="79" fill="hold">
                            <p:stCondLst>
                              <p:cond delay="2500"/>
                            </p:stCondLst>
                            <p:childTnLst>
                              <p:par>
                                <p:cTn id="80" presetID="12" presetClass="entr" presetSubtype="2" fill="hold" grpId="0" nodeType="afterEffect">
                                  <p:stCondLst>
                                    <p:cond delay="0"/>
                                  </p:stCondLst>
                                  <p:childTnLst>
                                    <p:set>
                                      <p:cBhvr>
                                        <p:cTn id="81" dur="1" fill="hold">
                                          <p:stCondLst>
                                            <p:cond delay="0"/>
                                          </p:stCondLst>
                                        </p:cTn>
                                        <p:tgtEl>
                                          <p:spTgt spid="151592"/>
                                        </p:tgtEl>
                                        <p:attrNameLst>
                                          <p:attrName>style.visibility</p:attrName>
                                        </p:attrNameLst>
                                      </p:cBhvr>
                                      <p:to>
                                        <p:strVal val="visible"/>
                                      </p:to>
                                    </p:set>
                                    <p:animEffect transition="in" filter="slide(fromRight)">
                                      <p:cBhvr>
                                        <p:cTn id="82" dur="500"/>
                                        <p:tgtEl>
                                          <p:spTgt spid="151592"/>
                                        </p:tgtEl>
                                      </p:cBhvr>
                                    </p:animEffect>
                                  </p:childTnLst>
                                </p:cTn>
                              </p:par>
                            </p:childTnLst>
                          </p:cTn>
                        </p:par>
                        <p:par>
                          <p:cTn id="83" fill="hold">
                            <p:stCondLst>
                              <p:cond delay="3000"/>
                            </p:stCondLst>
                            <p:childTnLst>
                              <p:par>
                                <p:cTn id="84" presetID="3" presetClass="entr" presetSubtype="10" fill="hold" nodeType="afterEffect">
                                  <p:stCondLst>
                                    <p:cond delay="1000"/>
                                  </p:stCondLst>
                                  <p:childTnLst>
                                    <p:set>
                                      <p:cBhvr>
                                        <p:cTn id="85" dur="1" fill="hold">
                                          <p:stCondLst>
                                            <p:cond delay="0"/>
                                          </p:stCondLst>
                                        </p:cTn>
                                        <p:tgtEl>
                                          <p:spTgt spid="151606"/>
                                        </p:tgtEl>
                                        <p:attrNameLst>
                                          <p:attrName>style.visibility</p:attrName>
                                        </p:attrNameLst>
                                      </p:cBhvr>
                                      <p:to>
                                        <p:strVal val="visible"/>
                                      </p:to>
                                    </p:set>
                                    <p:animEffect transition="in" filter="blinds(horizontal)">
                                      <p:cBhvr>
                                        <p:cTn id="86" dur="500"/>
                                        <p:tgtEl>
                                          <p:spTgt spid="151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5" grpId="0" animBg="1"/>
      <p:bldP spid="151569" grpId="0" animBg="1"/>
      <p:bldP spid="151570" grpId="0" animBg="1"/>
      <p:bldP spid="151571" grpId="0" autoUpdateAnimBg="0"/>
      <p:bldP spid="151577" grpId="0" animBg="1"/>
      <p:bldP spid="151579" grpId="0" animBg="1"/>
      <p:bldP spid="151584" grpId="0" animBg="1"/>
      <p:bldP spid="151585" grpId="0" animBg="1"/>
      <p:bldP spid="151586" grpId="0" autoUpdateAnimBg="0"/>
      <p:bldP spid="151587" grpId="0" autoUpdateAnimBg="0"/>
      <p:bldP spid="151588" grpId="0" autoUpdateAnimBg="0"/>
      <p:bldP spid="151590" grpId="0" autoUpdateAnimBg="0"/>
      <p:bldP spid="151591" grpId="0" autoUpdateAnimBg="0"/>
      <p:bldP spid="151592" grpId="0" autoUpdateAnimBg="0"/>
      <p:bldP spid="151593" grpId="0" autoUpdateAnimBg="0"/>
      <p:bldP spid="151595" grpId="0" animBg="1"/>
      <p:bldP spid="1515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128465"/>
            <a:ext cx="9324528" cy="673100"/>
          </a:xfrm>
          <a:noFill/>
          <a:ln/>
        </p:spPr>
        <p:txBody>
          <a:bodyPr/>
          <a:lstStyle/>
          <a:p>
            <a:pPr eaLnBrk="0" hangingPunct="0"/>
            <a:r>
              <a:rPr lang="en-US" kern="1200" dirty="0">
                <a:solidFill>
                  <a:srgbClr val="FF0000"/>
                </a:solidFill>
                <a:ea typeface="ＭＳ Ｐゴシック" charset="-128"/>
                <a:cs typeface="+mn-cs"/>
              </a:rPr>
              <a:t>Standard Normal Probability Distribution</a:t>
            </a:r>
          </a:p>
        </p:txBody>
      </p:sp>
      <p:sp>
        <p:nvSpPr>
          <p:cNvPr id="6" name="Freeform 4"/>
          <p:cNvSpPr>
            <a:spLocks/>
          </p:cNvSpPr>
          <p:nvPr/>
        </p:nvSpPr>
        <p:spPr bwMode="auto">
          <a:xfrm>
            <a:off x="4425405" y="3912459"/>
            <a:ext cx="3960114" cy="1940396"/>
          </a:xfrm>
          <a:custGeom>
            <a:avLst/>
            <a:gdLst/>
            <a:ahLst/>
            <a:cxnLst>
              <a:cxn ang="0">
                <a:pos x="1209" y="12"/>
              </a:cxn>
              <a:cxn ang="0">
                <a:pos x="1132" y="66"/>
              </a:cxn>
              <a:cxn ang="0">
                <a:pos x="1082" y="131"/>
              </a:cxn>
              <a:cxn ang="0">
                <a:pos x="1040" y="197"/>
              </a:cxn>
              <a:cxn ang="0">
                <a:pos x="1003" y="262"/>
              </a:cxn>
              <a:cxn ang="0">
                <a:pos x="975" y="320"/>
              </a:cxn>
              <a:cxn ang="0">
                <a:pos x="941" y="395"/>
              </a:cxn>
              <a:cxn ang="0">
                <a:pos x="910" y="462"/>
              </a:cxn>
              <a:cxn ang="0">
                <a:pos x="881" y="528"/>
              </a:cxn>
              <a:cxn ang="0">
                <a:pos x="856" y="591"/>
              </a:cxn>
              <a:cxn ang="0">
                <a:pos x="826" y="663"/>
              </a:cxn>
              <a:cxn ang="0">
                <a:pos x="796" y="727"/>
              </a:cxn>
              <a:cxn ang="0">
                <a:pos x="765" y="790"/>
              </a:cxn>
              <a:cxn ang="0">
                <a:pos x="717" y="862"/>
              </a:cxn>
              <a:cxn ang="0">
                <a:pos x="653" y="932"/>
              </a:cxn>
              <a:cxn ang="0">
                <a:pos x="592" y="981"/>
              </a:cxn>
              <a:cxn ang="0">
                <a:pos x="506" y="1031"/>
              </a:cxn>
              <a:cxn ang="0">
                <a:pos x="423" y="1063"/>
              </a:cxn>
              <a:cxn ang="0">
                <a:pos x="333" y="1089"/>
              </a:cxn>
              <a:cxn ang="0">
                <a:pos x="258" y="1108"/>
              </a:cxn>
              <a:cxn ang="0">
                <a:pos x="155" y="1129"/>
              </a:cxn>
              <a:cxn ang="0">
                <a:pos x="54" y="1146"/>
              </a:cxn>
              <a:cxn ang="0">
                <a:pos x="2482" y="1173"/>
              </a:cxn>
              <a:cxn ang="0">
                <a:pos x="2395" y="1143"/>
              </a:cxn>
              <a:cxn ang="0">
                <a:pos x="2341" y="1132"/>
              </a:cxn>
              <a:cxn ang="0">
                <a:pos x="2224" y="1104"/>
              </a:cxn>
              <a:cxn ang="0">
                <a:pos x="2118" y="1071"/>
              </a:cxn>
              <a:cxn ang="0">
                <a:pos x="2011" y="1029"/>
              </a:cxn>
              <a:cxn ang="0">
                <a:pos x="1980" y="1013"/>
              </a:cxn>
              <a:cxn ang="0">
                <a:pos x="1914" y="969"/>
              </a:cxn>
              <a:cxn ang="0">
                <a:pos x="1859" y="915"/>
              </a:cxn>
              <a:cxn ang="0">
                <a:pos x="1801" y="845"/>
              </a:cxn>
              <a:cxn ang="0">
                <a:pos x="1765" y="792"/>
              </a:cxn>
              <a:cxn ang="0">
                <a:pos x="1735" y="729"/>
              </a:cxn>
              <a:cxn ang="0">
                <a:pos x="1710" y="674"/>
              </a:cxn>
              <a:cxn ang="0">
                <a:pos x="1686" y="619"/>
              </a:cxn>
              <a:cxn ang="0">
                <a:pos x="1651" y="546"/>
              </a:cxn>
              <a:cxn ang="0">
                <a:pos x="1618" y="476"/>
              </a:cxn>
              <a:cxn ang="0">
                <a:pos x="1580" y="397"/>
              </a:cxn>
              <a:cxn ang="0">
                <a:pos x="1543" y="322"/>
              </a:cxn>
              <a:cxn ang="0">
                <a:pos x="1506" y="251"/>
              </a:cxn>
              <a:cxn ang="0">
                <a:pos x="1479" y="203"/>
              </a:cxn>
              <a:cxn ang="0">
                <a:pos x="1449" y="150"/>
              </a:cxn>
              <a:cxn ang="0">
                <a:pos x="1423" y="114"/>
              </a:cxn>
              <a:cxn ang="0">
                <a:pos x="1407" y="95"/>
              </a:cxn>
              <a:cxn ang="0">
                <a:pos x="1378" y="62"/>
              </a:cxn>
              <a:cxn ang="0">
                <a:pos x="1341" y="30"/>
              </a:cxn>
              <a:cxn ang="0">
                <a:pos x="1286" y="4"/>
              </a:cxn>
            </a:cxnLst>
            <a:rect l="0" t="0" r="r" b="b"/>
            <a:pathLst>
              <a:path w="2482" h="1173">
                <a:moveTo>
                  <a:pt x="1260" y="0"/>
                </a:moveTo>
                <a:lnTo>
                  <a:pt x="1236" y="5"/>
                </a:lnTo>
                <a:lnTo>
                  <a:pt x="1209" y="12"/>
                </a:lnTo>
                <a:lnTo>
                  <a:pt x="1179" y="27"/>
                </a:lnTo>
                <a:lnTo>
                  <a:pt x="1155" y="45"/>
                </a:lnTo>
                <a:lnTo>
                  <a:pt x="1132" y="66"/>
                </a:lnTo>
                <a:lnTo>
                  <a:pt x="1114" y="85"/>
                </a:lnTo>
                <a:lnTo>
                  <a:pt x="1099" y="106"/>
                </a:lnTo>
                <a:lnTo>
                  <a:pt x="1082" y="131"/>
                </a:lnTo>
                <a:lnTo>
                  <a:pt x="1070" y="149"/>
                </a:lnTo>
                <a:lnTo>
                  <a:pt x="1054" y="175"/>
                </a:lnTo>
                <a:lnTo>
                  <a:pt x="1040" y="197"/>
                </a:lnTo>
                <a:lnTo>
                  <a:pt x="1024" y="223"/>
                </a:lnTo>
                <a:lnTo>
                  <a:pt x="1015" y="240"/>
                </a:lnTo>
                <a:lnTo>
                  <a:pt x="1003" y="262"/>
                </a:lnTo>
                <a:lnTo>
                  <a:pt x="994" y="282"/>
                </a:lnTo>
                <a:lnTo>
                  <a:pt x="984" y="300"/>
                </a:lnTo>
                <a:lnTo>
                  <a:pt x="975" y="320"/>
                </a:lnTo>
                <a:lnTo>
                  <a:pt x="964" y="344"/>
                </a:lnTo>
                <a:lnTo>
                  <a:pt x="951" y="373"/>
                </a:lnTo>
                <a:lnTo>
                  <a:pt x="941" y="395"/>
                </a:lnTo>
                <a:lnTo>
                  <a:pt x="933" y="412"/>
                </a:lnTo>
                <a:lnTo>
                  <a:pt x="921" y="437"/>
                </a:lnTo>
                <a:lnTo>
                  <a:pt x="910" y="462"/>
                </a:lnTo>
                <a:lnTo>
                  <a:pt x="902" y="479"/>
                </a:lnTo>
                <a:lnTo>
                  <a:pt x="890" y="506"/>
                </a:lnTo>
                <a:lnTo>
                  <a:pt x="881" y="528"/>
                </a:lnTo>
                <a:lnTo>
                  <a:pt x="873" y="549"/>
                </a:lnTo>
                <a:lnTo>
                  <a:pt x="865" y="570"/>
                </a:lnTo>
                <a:lnTo>
                  <a:pt x="856" y="591"/>
                </a:lnTo>
                <a:lnTo>
                  <a:pt x="848" y="612"/>
                </a:lnTo>
                <a:lnTo>
                  <a:pt x="839" y="633"/>
                </a:lnTo>
                <a:lnTo>
                  <a:pt x="826" y="663"/>
                </a:lnTo>
                <a:lnTo>
                  <a:pt x="814" y="690"/>
                </a:lnTo>
                <a:lnTo>
                  <a:pt x="805" y="708"/>
                </a:lnTo>
                <a:lnTo>
                  <a:pt x="796" y="727"/>
                </a:lnTo>
                <a:lnTo>
                  <a:pt x="787" y="747"/>
                </a:lnTo>
                <a:lnTo>
                  <a:pt x="778" y="765"/>
                </a:lnTo>
                <a:lnTo>
                  <a:pt x="765" y="790"/>
                </a:lnTo>
                <a:lnTo>
                  <a:pt x="751" y="814"/>
                </a:lnTo>
                <a:lnTo>
                  <a:pt x="735" y="838"/>
                </a:lnTo>
                <a:lnTo>
                  <a:pt x="717" y="862"/>
                </a:lnTo>
                <a:lnTo>
                  <a:pt x="699" y="885"/>
                </a:lnTo>
                <a:lnTo>
                  <a:pt x="677" y="907"/>
                </a:lnTo>
                <a:lnTo>
                  <a:pt x="653" y="932"/>
                </a:lnTo>
                <a:lnTo>
                  <a:pt x="636" y="947"/>
                </a:lnTo>
                <a:lnTo>
                  <a:pt x="616" y="963"/>
                </a:lnTo>
                <a:lnTo>
                  <a:pt x="592" y="981"/>
                </a:lnTo>
                <a:lnTo>
                  <a:pt x="572" y="994"/>
                </a:lnTo>
                <a:lnTo>
                  <a:pt x="546" y="1009"/>
                </a:lnTo>
                <a:lnTo>
                  <a:pt x="506" y="1031"/>
                </a:lnTo>
                <a:lnTo>
                  <a:pt x="472" y="1045"/>
                </a:lnTo>
                <a:lnTo>
                  <a:pt x="446" y="1054"/>
                </a:lnTo>
                <a:lnTo>
                  <a:pt x="423" y="1063"/>
                </a:lnTo>
                <a:lnTo>
                  <a:pt x="393" y="1073"/>
                </a:lnTo>
                <a:lnTo>
                  <a:pt x="363" y="1082"/>
                </a:lnTo>
                <a:lnTo>
                  <a:pt x="333" y="1089"/>
                </a:lnTo>
                <a:lnTo>
                  <a:pt x="310" y="1095"/>
                </a:lnTo>
                <a:lnTo>
                  <a:pt x="282" y="1102"/>
                </a:lnTo>
                <a:lnTo>
                  <a:pt x="258" y="1108"/>
                </a:lnTo>
                <a:lnTo>
                  <a:pt x="226" y="1115"/>
                </a:lnTo>
                <a:lnTo>
                  <a:pt x="183" y="1123"/>
                </a:lnTo>
                <a:lnTo>
                  <a:pt x="155" y="1129"/>
                </a:lnTo>
                <a:lnTo>
                  <a:pt x="130" y="1134"/>
                </a:lnTo>
                <a:lnTo>
                  <a:pt x="109" y="1137"/>
                </a:lnTo>
                <a:lnTo>
                  <a:pt x="54" y="1146"/>
                </a:lnTo>
                <a:lnTo>
                  <a:pt x="3" y="1158"/>
                </a:lnTo>
                <a:lnTo>
                  <a:pt x="0" y="1173"/>
                </a:lnTo>
                <a:lnTo>
                  <a:pt x="2482" y="1173"/>
                </a:lnTo>
                <a:lnTo>
                  <a:pt x="2454" y="1161"/>
                </a:lnTo>
                <a:lnTo>
                  <a:pt x="2427" y="1152"/>
                </a:lnTo>
                <a:lnTo>
                  <a:pt x="2395" y="1143"/>
                </a:lnTo>
                <a:lnTo>
                  <a:pt x="2361" y="1138"/>
                </a:lnTo>
                <a:lnTo>
                  <a:pt x="2320" y="1129"/>
                </a:lnTo>
                <a:lnTo>
                  <a:pt x="2341" y="1132"/>
                </a:lnTo>
                <a:lnTo>
                  <a:pt x="2295" y="1123"/>
                </a:lnTo>
                <a:lnTo>
                  <a:pt x="2268" y="1116"/>
                </a:lnTo>
                <a:lnTo>
                  <a:pt x="2224" y="1104"/>
                </a:lnTo>
                <a:lnTo>
                  <a:pt x="2184" y="1092"/>
                </a:lnTo>
                <a:lnTo>
                  <a:pt x="2150" y="1081"/>
                </a:lnTo>
                <a:lnTo>
                  <a:pt x="2118" y="1071"/>
                </a:lnTo>
                <a:lnTo>
                  <a:pt x="2082" y="1059"/>
                </a:lnTo>
                <a:lnTo>
                  <a:pt x="2051" y="1047"/>
                </a:lnTo>
                <a:lnTo>
                  <a:pt x="2011" y="1029"/>
                </a:lnTo>
                <a:lnTo>
                  <a:pt x="1994" y="1020"/>
                </a:lnTo>
                <a:lnTo>
                  <a:pt x="1993" y="1020"/>
                </a:lnTo>
                <a:lnTo>
                  <a:pt x="1980" y="1013"/>
                </a:lnTo>
                <a:lnTo>
                  <a:pt x="1956" y="1001"/>
                </a:lnTo>
                <a:lnTo>
                  <a:pt x="1936" y="986"/>
                </a:lnTo>
                <a:lnTo>
                  <a:pt x="1914" y="969"/>
                </a:lnTo>
                <a:lnTo>
                  <a:pt x="1898" y="955"/>
                </a:lnTo>
                <a:lnTo>
                  <a:pt x="1880" y="938"/>
                </a:lnTo>
                <a:lnTo>
                  <a:pt x="1859" y="915"/>
                </a:lnTo>
                <a:lnTo>
                  <a:pt x="1838" y="891"/>
                </a:lnTo>
                <a:lnTo>
                  <a:pt x="1820" y="868"/>
                </a:lnTo>
                <a:lnTo>
                  <a:pt x="1801" y="845"/>
                </a:lnTo>
                <a:lnTo>
                  <a:pt x="1788" y="825"/>
                </a:lnTo>
                <a:lnTo>
                  <a:pt x="1776" y="809"/>
                </a:lnTo>
                <a:lnTo>
                  <a:pt x="1765" y="792"/>
                </a:lnTo>
                <a:lnTo>
                  <a:pt x="1754" y="772"/>
                </a:lnTo>
                <a:lnTo>
                  <a:pt x="1744" y="751"/>
                </a:lnTo>
                <a:lnTo>
                  <a:pt x="1735" y="729"/>
                </a:lnTo>
                <a:lnTo>
                  <a:pt x="1725" y="707"/>
                </a:lnTo>
                <a:lnTo>
                  <a:pt x="1718" y="692"/>
                </a:lnTo>
                <a:lnTo>
                  <a:pt x="1710" y="674"/>
                </a:lnTo>
                <a:lnTo>
                  <a:pt x="1703" y="657"/>
                </a:lnTo>
                <a:lnTo>
                  <a:pt x="1695" y="641"/>
                </a:lnTo>
                <a:lnTo>
                  <a:pt x="1686" y="619"/>
                </a:lnTo>
                <a:lnTo>
                  <a:pt x="1676" y="598"/>
                </a:lnTo>
                <a:lnTo>
                  <a:pt x="1663" y="568"/>
                </a:lnTo>
                <a:lnTo>
                  <a:pt x="1651" y="546"/>
                </a:lnTo>
                <a:lnTo>
                  <a:pt x="1639" y="522"/>
                </a:lnTo>
                <a:lnTo>
                  <a:pt x="1627" y="497"/>
                </a:lnTo>
                <a:lnTo>
                  <a:pt x="1618" y="476"/>
                </a:lnTo>
                <a:lnTo>
                  <a:pt x="1607" y="452"/>
                </a:lnTo>
                <a:lnTo>
                  <a:pt x="1597" y="430"/>
                </a:lnTo>
                <a:lnTo>
                  <a:pt x="1580" y="397"/>
                </a:lnTo>
                <a:lnTo>
                  <a:pt x="1566" y="366"/>
                </a:lnTo>
                <a:lnTo>
                  <a:pt x="1553" y="340"/>
                </a:lnTo>
                <a:lnTo>
                  <a:pt x="1543" y="322"/>
                </a:lnTo>
                <a:lnTo>
                  <a:pt x="1531" y="298"/>
                </a:lnTo>
                <a:lnTo>
                  <a:pt x="1517" y="271"/>
                </a:lnTo>
                <a:lnTo>
                  <a:pt x="1506" y="251"/>
                </a:lnTo>
                <a:lnTo>
                  <a:pt x="1497" y="236"/>
                </a:lnTo>
                <a:lnTo>
                  <a:pt x="1490" y="223"/>
                </a:lnTo>
                <a:lnTo>
                  <a:pt x="1479" y="203"/>
                </a:lnTo>
                <a:lnTo>
                  <a:pt x="1468" y="183"/>
                </a:lnTo>
                <a:lnTo>
                  <a:pt x="1459" y="167"/>
                </a:lnTo>
                <a:lnTo>
                  <a:pt x="1449" y="150"/>
                </a:lnTo>
                <a:lnTo>
                  <a:pt x="1438" y="135"/>
                </a:lnTo>
                <a:lnTo>
                  <a:pt x="1429" y="125"/>
                </a:lnTo>
                <a:lnTo>
                  <a:pt x="1423" y="114"/>
                </a:lnTo>
                <a:lnTo>
                  <a:pt x="1417" y="107"/>
                </a:lnTo>
                <a:lnTo>
                  <a:pt x="1411" y="99"/>
                </a:lnTo>
                <a:lnTo>
                  <a:pt x="1407" y="95"/>
                </a:lnTo>
                <a:lnTo>
                  <a:pt x="1399" y="86"/>
                </a:lnTo>
                <a:lnTo>
                  <a:pt x="1389" y="74"/>
                </a:lnTo>
                <a:lnTo>
                  <a:pt x="1378" y="62"/>
                </a:lnTo>
                <a:lnTo>
                  <a:pt x="1366" y="50"/>
                </a:lnTo>
                <a:lnTo>
                  <a:pt x="1354" y="39"/>
                </a:lnTo>
                <a:lnTo>
                  <a:pt x="1341" y="30"/>
                </a:lnTo>
                <a:lnTo>
                  <a:pt x="1327" y="19"/>
                </a:lnTo>
                <a:lnTo>
                  <a:pt x="1306" y="11"/>
                </a:lnTo>
                <a:lnTo>
                  <a:pt x="1286" y="4"/>
                </a:lnTo>
                <a:lnTo>
                  <a:pt x="1261" y="0"/>
                </a:lnTo>
              </a:path>
            </a:pathLst>
          </a:custGeom>
          <a:gradFill flip="none" rotWithShape="1">
            <a:gsLst>
              <a:gs pos="0">
                <a:srgbClr val="527B0F">
                  <a:shade val="30000"/>
                  <a:satMod val="115000"/>
                </a:srgbClr>
              </a:gs>
              <a:gs pos="50000">
                <a:srgbClr val="527B0F">
                  <a:shade val="67500"/>
                  <a:satMod val="115000"/>
                </a:srgbClr>
              </a:gs>
              <a:gs pos="100000">
                <a:srgbClr val="527B0F">
                  <a:shade val="100000"/>
                  <a:satMod val="115000"/>
                </a:srgbClr>
              </a:gs>
            </a:gsLst>
            <a:lin ang="16200000" scaled="1"/>
            <a:tileRect/>
          </a:gradFill>
          <a:ln w="12700" cap="rnd" cmpd="sng">
            <a:solidFill>
              <a:schemeClr val="tx1"/>
            </a:solidFill>
            <a:prstDash val="solid"/>
            <a:round/>
            <a:headEnd type="none" w="med" len="med"/>
            <a:tailEnd type="none" w="med" len="med"/>
          </a:ln>
          <a:effectLst/>
        </p:spPr>
        <p:txBody>
          <a:bodyPr/>
          <a:lstStyle/>
          <a:p>
            <a:endParaRPr lang="en-US" dirty="0"/>
          </a:p>
        </p:txBody>
      </p:sp>
      <p:sp>
        <p:nvSpPr>
          <p:cNvPr id="7" name="Line 5"/>
          <p:cNvSpPr>
            <a:spLocks noChangeShapeType="1"/>
          </p:cNvSpPr>
          <p:nvPr/>
        </p:nvSpPr>
        <p:spPr bwMode="auto">
          <a:xfrm>
            <a:off x="6483643" y="5750293"/>
            <a:ext cx="0" cy="241516"/>
          </a:xfrm>
          <a:prstGeom prst="line">
            <a:avLst/>
          </a:prstGeom>
          <a:noFill/>
          <a:ln w="12700">
            <a:solidFill>
              <a:schemeClr val="tx1"/>
            </a:solidFill>
            <a:round/>
            <a:headEnd/>
            <a:tailEnd/>
          </a:ln>
          <a:effectLst/>
        </p:spPr>
        <p:txBody>
          <a:bodyPr/>
          <a:lstStyle/>
          <a:p>
            <a:endParaRPr lang="en-US" dirty="0"/>
          </a:p>
        </p:txBody>
      </p:sp>
      <p:sp>
        <p:nvSpPr>
          <p:cNvPr id="8" name="Text Box 6"/>
          <p:cNvSpPr txBox="1">
            <a:spLocks noChangeArrowheads="1"/>
          </p:cNvSpPr>
          <p:nvPr/>
        </p:nvSpPr>
        <p:spPr bwMode="auto">
          <a:xfrm>
            <a:off x="6952730" y="4006749"/>
            <a:ext cx="786598" cy="444985"/>
          </a:xfrm>
          <a:prstGeom prst="rect">
            <a:avLst/>
          </a:prstGeom>
          <a:noFill/>
          <a:ln w="12700">
            <a:noFill/>
            <a:miter lim="800000"/>
            <a:headEnd/>
            <a:tailEnd/>
          </a:ln>
          <a:effectLst/>
        </p:spPr>
        <p:txBody>
          <a:bodyPr wrap="none">
            <a:spAutoFit/>
          </a:bodyPr>
          <a:lstStyle/>
          <a:p>
            <a:r>
              <a:rPr lang="en-US" i="1" dirty="0">
                <a:effectLst>
                  <a:outerShdw blurRad="38100" dist="38100" dir="2700000" algn="tl">
                    <a:srgbClr val="000000"/>
                  </a:outerShdw>
                </a:effectLst>
                <a:latin typeface="Symbol" pitchFamily="18" charset="2"/>
              </a:rPr>
              <a:t>s </a:t>
            </a:r>
            <a:r>
              <a:rPr lang="en-US" dirty="0">
                <a:effectLst>
                  <a:outerShdw blurRad="38100" dist="38100" dir="2700000" algn="tl">
                    <a:srgbClr val="000000"/>
                  </a:outerShdw>
                </a:effectLst>
                <a:latin typeface="Symbol" pitchFamily="18" charset="2"/>
              </a:rPr>
              <a:t>= 1</a:t>
            </a:r>
          </a:p>
        </p:txBody>
      </p:sp>
      <p:sp>
        <p:nvSpPr>
          <p:cNvPr id="9" name="Text Box 7"/>
          <p:cNvSpPr txBox="1">
            <a:spLocks noChangeArrowheads="1"/>
          </p:cNvSpPr>
          <p:nvPr/>
        </p:nvSpPr>
        <p:spPr bwMode="auto">
          <a:xfrm>
            <a:off x="6322494" y="6008351"/>
            <a:ext cx="325489" cy="444985"/>
          </a:xfrm>
          <a:prstGeom prst="rect">
            <a:avLst/>
          </a:prstGeom>
          <a:noFill/>
          <a:ln w="12700">
            <a:noFill/>
            <a:miter lim="800000"/>
            <a:headEnd/>
            <a:tailEnd/>
          </a:ln>
          <a:effectLst/>
        </p:spPr>
        <p:txBody>
          <a:bodyPr wrap="none">
            <a:spAutoFit/>
          </a:bodyPr>
          <a:lstStyle/>
          <a:p>
            <a:r>
              <a:rPr lang="en-US" dirty="0">
                <a:effectLst>
                  <a:outerShdw blurRad="38100" dist="38100" dir="2700000" algn="tl">
                    <a:srgbClr val="000000"/>
                  </a:outerShdw>
                </a:effectLst>
                <a:latin typeface="Book Antiqua" pitchFamily="18" charset="0"/>
              </a:rPr>
              <a:t>0</a:t>
            </a:r>
            <a:endParaRPr lang="en-US" i="1" dirty="0">
              <a:effectLst>
                <a:outerShdw blurRad="38100" dist="38100" dir="2700000" algn="tl">
                  <a:srgbClr val="000000"/>
                </a:outerShdw>
              </a:effectLst>
              <a:latin typeface="Symbol" pitchFamily="18" charset="2"/>
            </a:endParaRPr>
          </a:p>
        </p:txBody>
      </p:sp>
      <p:sp>
        <p:nvSpPr>
          <p:cNvPr id="10" name="Text Box 8"/>
          <p:cNvSpPr txBox="1">
            <a:spLocks noChangeArrowheads="1"/>
          </p:cNvSpPr>
          <p:nvPr/>
        </p:nvSpPr>
        <p:spPr bwMode="auto">
          <a:xfrm>
            <a:off x="8715794" y="5629536"/>
            <a:ext cx="320702" cy="476414"/>
          </a:xfrm>
          <a:prstGeom prst="rect">
            <a:avLst/>
          </a:prstGeom>
          <a:noFill/>
          <a:ln w="12700">
            <a:noFill/>
            <a:miter lim="800000"/>
            <a:headEnd/>
            <a:tailEnd/>
          </a:ln>
          <a:effectLst/>
        </p:spPr>
        <p:txBody>
          <a:bodyPr wrap="none">
            <a:spAutoFit/>
          </a:bodyPr>
          <a:lstStyle/>
          <a:p>
            <a:r>
              <a:rPr lang="en-US" sz="2400" i="1" dirty="0">
                <a:effectLst>
                  <a:outerShdw blurRad="38100" dist="38100" dir="2700000" algn="tl">
                    <a:srgbClr val="000000"/>
                  </a:outerShdw>
                </a:effectLst>
                <a:latin typeface="Book Antiqua" pitchFamily="18" charset="0"/>
              </a:rPr>
              <a:t>z</a:t>
            </a:r>
          </a:p>
        </p:txBody>
      </p:sp>
      <p:sp>
        <p:nvSpPr>
          <p:cNvPr id="12" name="Line 3"/>
          <p:cNvSpPr>
            <a:spLocks noChangeShapeType="1"/>
          </p:cNvSpPr>
          <p:nvPr/>
        </p:nvSpPr>
        <p:spPr bwMode="auto">
          <a:xfrm>
            <a:off x="4090343" y="5861126"/>
            <a:ext cx="4614282" cy="0"/>
          </a:xfrm>
          <a:prstGeom prst="line">
            <a:avLst/>
          </a:prstGeom>
          <a:noFill/>
          <a:ln w="19050">
            <a:solidFill>
              <a:schemeClr val="tx1"/>
            </a:solidFill>
            <a:round/>
            <a:headEnd/>
            <a:tailEnd/>
          </a:ln>
          <a:effectLst/>
        </p:spPr>
        <p:txBody>
          <a:bodyPr/>
          <a:lstStyle/>
          <a:p>
            <a:endParaRPr lang="en-US" dirty="0"/>
          </a:p>
        </p:txBody>
      </p:sp>
      <p:sp>
        <p:nvSpPr>
          <p:cNvPr id="2" name="TextBox 1"/>
          <p:cNvSpPr txBox="1"/>
          <p:nvPr/>
        </p:nvSpPr>
        <p:spPr>
          <a:xfrm>
            <a:off x="0" y="948789"/>
            <a:ext cx="8820472" cy="3046988"/>
          </a:xfrm>
          <a:prstGeom prst="rect">
            <a:avLst/>
          </a:prstGeom>
          <a:noFill/>
        </p:spPr>
        <p:txBody>
          <a:bodyPr wrap="square" rtlCol="0">
            <a:spAutoFit/>
          </a:bodyPr>
          <a:lstStyle/>
          <a:p>
            <a:pPr>
              <a:spcBef>
                <a:spcPts val="0"/>
              </a:spcBef>
              <a:spcAft>
                <a:spcPts val="0"/>
              </a:spcAft>
            </a:pPr>
            <a:r>
              <a:rPr lang="en-US" sz="2400" dirty="0">
                <a:latin typeface="Book Antiqua" panose="02040602050305030304" pitchFamily="18" charset="0"/>
              </a:rPr>
              <a:t>A random variable having a normal distribution with a </a:t>
            </a:r>
            <a:r>
              <a:rPr lang="en-US" sz="2400" dirty="0" smtClean="0">
                <a:latin typeface="Book Antiqua" pitchFamily="18" charset="0"/>
              </a:rPr>
              <a:t>mean of </a:t>
            </a:r>
            <a:r>
              <a:rPr lang="en-US" sz="2400" dirty="0">
                <a:latin typeface="Book Antiqua" pitchFamily="18" charset="0"/>
              </a:rPr>
              <a:t>0 and a standard deviation of 1 is said to have </a:t>
            </a:r>
            <a:r>
              <a:rPr lang="en-US" sz="2400" dirty="0" smtClean="0">
                <a:latin typeface="Book Antiqua" pitchFamily="18" charset="0"/>
              </a:rPr>
              <a:t>a </a:t>
            </a:r>
            <a:r>
              <a:rPr lang="en-US" sz="2400" u="sng" dirty="0" smtClean="0">
                <a:latin typeface="Book Antiqua" pitchFamily="18" charset="0"/>
              </a:rPr>
              <a:t>standard </a:t>
            </a:r>
            <a:r>
              <a:rPr lang="en-US" sz="2400" u="sng" dirty="0">
                <a:latin typeface="Book Antiqua" pitchFamily="18" charset="0"/>
              </a:rPr>
              <a:t>normal probability distribution</a:t>
            </a:r>
            <a:r>
              <a:rPr lang="en-US" sz="2400" dirty="0">
                <a:latin typeface="Book Antiqua" pitchFamily="18" charset="0"/>
              </a:rPr>
              <a:t>. </a:t>
            </a:r>
          </a:p>
          <a:p>
            <a:pPr>
              <a:spcBef>
                <a:spcPts val="0"/>
              </a:spcBef>
              <a:spcAft>
                <a:spcPts val="0"/>
              </a:spcAft>
            </a:pPr>
            <a:r>
              <a:rPr lang="en-US" sz="2400" dirty="0">
                <a:latin typeface="Book Antiqua" pitchFamily="18" charset="0"/>
              </a:rPr>
              <a:t>The letter </a:t>
            </a:r>
            <a:r>
              <a:rPr lang="en-US" sz="2400" i="1" dirty="0">
                <a:latin typeface="Book Antiqua" pitchFamily="18" charset="0"/>
              </a:rPr>
              <a:t>z </a:t>
            </a:r>
            <a:r>
              <a:rPr lang="en-US" sz="2400" dirty="0">
                <a:latin typeface="Book Antiqua" pitchFamily="18" charset="0"/>
              </a:rPr>
              <a:t>is used to designate </a:t>
            </a:r>
            <a:r>
              <a:rPr lang="en-US" sz="2400" dirty="0" smtClean="0">
                <a:latin typeface="Book Antiqua" pitchFamily="18" charset="0"/>
              </a:rPr>
              <a:t>the standard </a:t>
            </a:r>
            <a:r>
              <a:rPr lang="en-US" sz="2400" dirty="0">
                <a:latin typeface="Book Antiqua" pitchFamily="18" charset="0"/>
              </a:rPr>
              <a:t>normal random variable. </a:t>
            </a:r>
          </a:p>
          <a:p>
            <a:pPr>
              <a:spcBef>
                <a:spcPts val="0"/>
              </a:spcBef>
              <a:spcAft>
                <a:spcPts val="0"/>
              </a:spcAft>
            </a:pPr>
            <a:r>
              <a:rPr lang="en-US" sz="2400" dirty="0">
                <a:latin typeface="Book Antiqua" pitchFamily="18" charset="0"/>
              </a:rPr>
              <a:t>We can think of </a:t>
            </a:r>
            <a:r>
              <a:rPr lang="en-US" sz="2400" i="1" dirty="0">
                <a:latin typeface="Book Antiqua" pitchFamily="18" charset="0"/>
              </a:rPr>
              <a:t>z</a:t>
            </a:r>
            <a:r>
              <a:rPr lang="en-US" sz="2400" dirty="0">
                <a:latin typeface="Book Antiqua" pitchFamily="18" charset="0"/>
              </a:rPr>
              <a:t> as a measure of the  number of standard </a:t>
            </a:r>
          </a:p>
          <a:p>
            <a:pPr>
              <a:spcBef>
                <a:spcPts val="0"/>
              </a:spcBef>
              <a:spcAft>
                <a:spcPts val="0"/>
              </a:spcAft>
            </a:pPr>
            <a:r>
              <a:rPr lang="en-US" sz="2400" dirty="0">
                <a:latin typeface="Book Antiqua" pitchFamily="18" charset="0"/>
              </a:rPr>
              <a:t>deviations </a:t>
            </a:r>
            <a:r>
              <a:rPr lang="en-US" sz="2400" i="1" dirty="0">
                <a:latin typeface="Book Antiqua" pitchFamily="18" charset="0"/>
              </a:rPr>
              <a:t>x</a:t>
            </a:r>
            <a:r>
              <a:rPr lang="en-US" sz="2400" dirty="0">
                <a:latin typeface="Book Antiqua" pitchFamily="18" charset="0"/>
              </a:rPr>
              <a:t> is from </a:t>
            </a:r>
            <a:r>
              <a:rPr lang="en-US" sz="2400" i="1" dirty="0">
                <a:latin typeface="Book Antiqua" panose="02040602050305030304" pitchFamily="18" charset="0"/>
              </a:rPr>
              <a:t></a:t>
            </a:r>
            <a:r>
              <a:rPr lang="en-US" sz="2400" dirty="0">
                <a:latin typeface="Book Antiqua" panose="02040602050305030304" pitchFamily="18" charset="0"/>
              </a:rPr>
              <a:t>.</a:t>
            </a:r>
          </a:p>
          <a:p>
            <a:endParaRPr lang="en-US" sz="2400" dirty="0">
              <a:latin typeface="Book Antiqua" panose="02040602050305030304" pitchFamily="18" charset="0"/>
            </a:endParaRPr>
          </a:p>
        </p:txBody>
      </p:sp>
    </p:spTree>
    <p:extLst>
      <p:ext uri="{BB962C8B-B14F-4D97-AF65-F5344CB8AC3E}">
        <p14:creationId xmlns:p14="http://schemas.microsoft.com/office/powerpoint/2010/main" val="282348226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69" y="1052736"/>
            <a:ext cx="8915400" cy="4530725"/>
          </a:xfrm>
        </p:spPr>
        <p:txBody>
          <a:bodyPr/>
          <a:lstStyle/>
          <a:p>
            <a:r>
              <a:rPr lang="en-US" dirty="0" smtClean="0"/>
              <a:t>=NORM.S.DIS(x,cumulative)</a:t>
            </a:r>
          </a:p>
          <a:p>
            <a:r>
              <a:rPr lang="en-US" dirty="0" smtClean="0"/>
              <a:t>=</a:t>
            </a:r>
            <a:r>
              <a:rPr lang="en-US" dirty="0"/>
              <a:t> </a:t>
            </a:r>
            <a:r>
              <a:rPr lang="en-US" dirty="0" smtClean="0"/>
              <a:t>NORM.S.INV(probability)</a:t>
            </a:r>
            <a:endParaRPr lang="en-US" dirty="0"/>
          </a:p>
        </p:txBody>
      </p:sp>
      <p:sp>
        <p:nvSpPr>
          <p:cNvPr id="3" name="Title 2"/>
          <p:cNvSpPr>
            <a:spLocks noGrp="1"/>
          </p:cNvSpPr>
          <p:nvPr>
            <p:ph type="title"/>
          </p:nvPr>
        </p:nvSpPr>
        <p:spPr>
          <a:xfrm>
            <a:off x="18069" y="0"/>
            <a:ext cx="8893175" cy="764704"/>
          </a:xfrm>
        </p:spPr>
        <p:txBody>
          <a:bodyPr/>
          <a:lstStyle/>
          <a:p>
            <a:pPr eaLnBrk="0" hangingPunct="0"/>
            <a:r>
              <a:rPr lang="en-US" kern="1200" dirty="0">
                <a:solidFill>
                  <a:srgbClr val="FF0000"/>
                </a:solidFill>
                <a:ea typeface="ＭＳ Ｐゴシック" charset="-128"/>
                <a:cs typeface="+mn-cs"/>
              </a:rPr>
              <a:t>Standard Normal Distribution in Excel</a:t>
            </a:r>
          </a:p>
        </p:txBody>
      </p:sp>
      <p:sp>
        <p:nvSpPr>
          <p:cNvPr id="4" name="AutoShape 3"/>
          <p:cNvSpPr>
            <a:spLocks noChangeAspect="1" noChangeArrowheads="1" noTextEdit="1"/>
          </p:cNvSpPr>
          <p:nvPr/>
        </p:nvSpPr>
        <p:spPr bwMode="auto">
          <a:xfrm>
            <a:off x="35496" y="2569439"/>
            <a:ext cx="750411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4"/>
          <p:cNvSpPr>
            <a:spLocks noChangeArrowheads="1"/>
          </p:cNvSpPr>
          <p:nvPr/>
        </p:nvSpPr>
        <p:spPr bwMode="auto">
          <a:xfrm>
            <a:off x="457772" y="2569439"/>
            <a:ext cx="8319007" cy="36512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5"/>
          <p:cNvSpPr>
            <a:spLocks noChangeArrowheads="1"/>
          </p:cNvSpPr>
          <p:nvPr/>
        </p:nvSpPr>
        <p:spPr bwMode="auto">
          <a:xfrm>
            <a:off x="35496" y="2915514"/>
            <a:ext cx="460375" cy="711200"/>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6"/>
          <p:cNvSpPr>
            <a:spLocks noChangeArrowheads="1"/>
          </p:cNvSpPr>
          <p:nvPr/>
        </p:nvSpPr>
        <p:spPr bwMode="auto">
          <a:xfrm>
            <a:off x="476821" y="2915514"/>
            <a:ext cx="8287264" cy="7112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a:spLocks noChangeArrowheads="1"/>
          </p:cNvSpPr>
          <p:nvPr/>
        </p:nvSpPr>
        <p:spPr bwMode="auto">
          <a:xfrm>
            <a:off x="35496" y="3607664"/>
            <a:ext cx="460375" cy="2093912"/>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a:spLocks noChangeArrowheads="1"/>
          </p:cNvSpPr>
          <p:nvPr/>
        </p:nvSpPr>
        <p:spPr bwMode="auto">
          <a:xfrm>
            <a:off x="476821" y="3607664"/>
            <a:ext cx="2801938" cy="209391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2764475" y="3626714"/>
            <a:ext cx="6031354" cy="2105476"/>
          </a:xfrm>
          <a:prstGeom prst="rect">
            <a:avLst/>
          </a:prstGeom>
          <a:solidFill>
            <a:srgbClr val="018B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a:spLocks noChangeArrowheads="1"/>
          </p:cNvSpPr>
          <p:nvPr/>
        </p:nvSpPr>
        <p:spPr bwMode="auto">
          <a:xfrm>
            <a:off x="35496" y="5682525"/>
            <a:ext cx="460375" cy="384175"/>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a:spLocks noChangeArrowheads="1"/>
          </p:cNvSpPr>
          <p:nvPr/>
        </p:nvSpPr>
        <p:spPr bwMode="auto">
          <a:xfrm>
            <a:off x="495871" y="5690011"/>
            <a:ext cx="8258184" cy="36217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a:spLocks noChangeArrowheads="1"/>
          </p:cNvSpPr>
          <p:nvPr/>
        </p:nvSpPr>
        <p:spPr bwMode="auto">
          <a:xfrm>
            <a:off x="1800796" y="2607539"/>
            <a:ext cx="287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a:spLocks noChangeArrowheads="1"/>
          </p:cNvSpPr>
          <p:nvPr/>
        </p:nvSpPr>
        <p:spPr bwMode="auto">
          <a:xfrm>
            <a:off x="5546158" y="2607539"/>
            <a:ext cx="287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a:spLocks noChangeArrowheads="1"/>
          </p:cNvSpPr>
          <p:nvPr/>
        </p:nvSpPr>
        <p:spPr bwMode="auto">
          <a:xfrm>
            <a:off x="208534" y="2953614"/>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208534" y="3299689"/>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6"/>
          <p:cNvSpPr>
            <a:spLocks noChangeArrowheads="1"/>
          </p:cNvSpPr>
          <p:nvPr/>
        </p:nvSpPr>
        <p:spPr bwMode="auto">
          <a:xfrm>
            <a:off x="294131" y="3299689"/>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7"/>
          <p:cNvSpPr>
            <a:spLocks noChangeArrowheads="1"/>
          </p:cNvSpPr>
          <p:nvPr/>
        </p:nvSpPr>
        <p:spPr bwMode="auto">
          <a:xfrm>
            <a:off x="3316859" y="3299689"/>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8"/>
          <p:cNvSpPr>
            <a:spLocks noChangeArrowheads="1"/>
          </p:cNvSpPr>
          <p:nvPr/>
        </p:nvSpPr>
        <p:spPr bwMode="auto">
          <a:xfrm>
            <a:off x="208534" y="3645764"/>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19"/>
          <p:cNvSpPr>
            <a:spLocks noChangeArrowheads="1"/>
          </p:cNvSpPr>
          <p:nvPr/>
        </p:nvSpPr>
        <p:spPr bwMode="auto">
          <a:xfrm>
            <a:off x="294131" y="3645764"/>
            <a:ext cx="595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20"/>
          <p:cNvSpPr>
            <a:spLocks noChangeArrowheads="1"/>
          </p:cNvSpPr>
          <p:nvPr/>
        </p:nvSpPr>
        <p:spPr bwMode="auto">
          <a:xfrm>
            <a:off x="813244" y="3645764"/>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1"/>
          <p:cNvSpPr>
            <a:spLocks noChangeArrowheads="1"/>
          </p:cNvSpPr>
          <p:nvPr/>
        </p:nvSpPr>
        <p:spPr bwMode="auto">
          <a:xfrm>
            <a:off x="889444" y="3645764"/>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22"/>
          <p:cNvSpPr>
            <a:spLocks noChangeArrowheads="1"/>
          </p:cNvSpPr>
          <p:nvPr/>
        </p:nvSpPr>
        <p:spPr bwMode="auto">
          <a:xfrm>
            <a:off x="1062481" y="3645764"/>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23"/>
          <p:cNvSpPr>
            <a:spLocks noChangeArrowheads="1"/>
          </p:cNvSpPr>
          <p:nvPr/>
        </p:nvSpPr>
        <p:spPr bwMode="auto">
          <a:xfrm>
            <a:off x="1138681" y="3645764"/>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&lt;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24"/>
          <p:cNvSpPr>
            <a:spLocks noChangeArrowheads="1"/>
          </p:cNvSpPr>
          <p:nvPr/>
        </p:nvSpPr>
        <p:spPr bwMode="auto">
          <a:xfrm>
            <a:off x="1138681" y="3914051"/>
            <a:ext cx="153988"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25"/>
          <p:cNvSpPr>
            <a:spLocks noChangeArrowheads="1"/>
          </p:cNvSpPr>
          <p:nvPr/>
        </p:nvSpPr>
        <p:spPr bwMode="auto">
          <a:xfrm>
            <a:off x="1292669" y="3645764"/>
            <a:ext cx="747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1.00)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26"/>
          <p:cNvSpPr>
            <a:spLocks noChangeArrowheads="1"/>
          </p:cNvSpPr>
          <p:nvPr/>
        </p:nvSpPr>
        <p:spPr bwMode="auto">
          <a:xfrm>
            <a:off x="2792209" y="3645764"/>
            <a:ext cx="23564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=NORM.S.DIST(1,1)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27"/>
          <p:cNvSpPr>
            <a:spLocks noChangeArrowheads="1"/>
          </p:cNvSpPr>
          <p:nvPr/>
        </p:nvSpPr>
        <p:spPr bwMode="auto">
          <a:xfrm>
            <a:off x="4616246" y="3645764"/>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Rectangle 28"/>
          <p:cNvSpPr>
            <a:spLocks noChangeArrowheads="1"/>
          </p:cNvSpPr>
          <p:nvPr/>
        </p:nvSpPr>
        <p:spPr bwMode="auto">
          <a:xfrm>
            <a:off x="208534" y="3991839"/>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9"/>
          <p:cNvSpPr>
            <a:spLocks noChangeArrowheads="1"/>
          </p:cNvSpPr>
          <p:nvPr/>
        </p:nvSpPr>
        <p:spPr bwMode="auto">
          <a:xfrm>
            <a:off x="294131" y="3991839"/>
            <a:ext cx="595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30"/>
          <p:cNvSpPr>
            <a:spLocks noChangeArrowheads="1"/>
          </p:cNvSpPr>
          <p:nvPr/>
        </p:nvSpPr>
        <p:spPr bwMode="auto">
          <a:xfrm>
            <a:off x="813244" y="3991839"/>
            <a:ext cx="747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(0.00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31"/>
          <p:cNvSpPr>
            <a:spLocks noChangeArrowheads="1"/>
          </p:cNvSpPr>
          <p:nvPr/>
        </p:nvSpPr>
        <p:spPr bwMode="auto">
          <a:xfrm>
            <a:off x="1446656" y="3991839"/>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&lt;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Rectangle 32"/>
          <p:cNvSpPr>
            <a:spLocks noChangeArrowheads="1"/>
          </p:cNvSpPr>
          <p:nvPr/>
        </p:nvSpPr>
        <p:spPr bwMode="auto">
          <a:xfrm>
            <a:off x="1446656" y="4260126"/>
            <a:ext cx="152400"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Rectangle 33"/>
          <p:cNvSpPr>
            <a:spLocks noChangeArrowheads="1"/>
          </p:cNvSpPr>
          <p:nvPr/>
        </p:nvSpPr>
        <p:spPr bwMode="auto">
          <a:xfrm>
            <a:off x="1599056" y="3991839"/>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34"/>
          <p:cNvSpPr>
            <a:spLocks noChangeArrowheads="1"/>
          </p:cNvSpPr>
          <p:nvPr/>
        </p:nvSpPr>
        <p:spPr bwMode="auto">
          <a:xfrm>
            <a:off x="1676844" y="3991839"/>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35"/>
          <p:cNvSpPr>
            <a:spLocks noChangeArrowheads="1"/>
          </p:cNvSpPr>
          <p:nvPr/>
        </p:nvSpPr>
        <p:spPr bwMode="auto">
          <a:xfrm>
            <a:off x="1849881" y="3991839"/>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Rectangle 36"/>
          <p:cNvSpPr>
            <a:spLocks noChangeArrowheads="1"/>
          </p:cNvSpPr>
          <p:nvPr/>
        </p:nvSpPr>
        <p:spPr bwMode="auto">
          <a:xfrm>
            <a:off x="1926081" y="3991839"/>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&lt;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Rectangle 37"/>
          <p:cNvSpPr>
            <a:spLocks noChangeArrowheads="1"/>
          </p:cNvSpPr>
          <p:nvPr/>
        </p:nvSpPr>
        <p:spPr bwMode="auto">
          <a:xfrm>
            <a:off x="1926081" y="4260126"/>
            <a:ext cx="153988"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Rectangle 38"/>
          <p:cNvSpPr>
            <a:spLocks noChangeArrowheads="1"/>
          </p:cNvSpPr>
          <p:nvPr/>
        </p:nvSpPr>
        <p:spPr bwMode="auto">
          <a:xfrm>
            <a:off x="2080069" y="3991839"/>
            <a:ext cx="747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1.00)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Rectangle 39"/>
          <p:cNvSpPr>
            <a:spLocks noChangeArrowheads="1"/>
          </p:cNvSpPr>
          <p:nvPr/>
        </p:nvSpPr>
        <p:spPr bwMode="auto">
          <a:xfrm>
            <a:off x="208534" y="4337914"/>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Rectangle 40"/>
          <p:cNvSpPr>
            <a:spLocks noChangeArrowheads="1"/>
          </p:cNvSpPr>
          <p:nvPr/>
        </p:nvSpPr>
        <p:spPr bwMode="auto">
          <a:xfrm>
            <a:off x="294131" y="4337914"/>
            <a:ext cx="595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41"/>
          <p:cNvSpPr>
            <a:spLocks noChangeArrowheads="1"/>
          </p:cNvSpPr>
          <p:nvPr/>
        </p:nvSpPr>
        <p:spPr bwMode="auto">
          <a:xfrm>
            <a:off x="813244" y="4337914"/>
            <a:ext cx="747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(0.00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42"/>
          <p:cNvSpPr>
            <a:spLocks noChangeArrowheads="1"/>
          </p:cNvSpPr>
          <p:nvPr/>
        </p:nvSpPr>
        <p:spPr bwMode="auto">
          <a:xfrm>
            <a:off x="1446656" y="4337914"/>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&lt;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43"/>
          <p:cNvSpPr>
            <a:spLocks noChangeArrowheads="1"/>
          </p:cNvSpPr>
          <p:nvPr/>
        </p:nvSpPr>
        <p:spPr bwMode="auto">
          <a:xfrm>
            <a:off x="1446656" y="4606201"/>
            <a:ext cx="152400"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44"/>
          <p:cNvSpPr>
            <a:spLocks noChangeArrowheads="1"/>
          </p:cNvSpPr>
          <p:nvPr/>
        </p:nvSpPr>
        <p:spPr bwMode="auto">
          <a:xfrm>
            <a:off x="1599056" y="4337914"/>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45"/>
          <p:cNvSpPr>
            <a:spLocks noChangeArrowheads="1"/>
          </p:cNvSpPr>
          <p:nvPr/>
        </p:nvSpPr>
        <p:spPr bwMode="auto">
          <a:xfrm>
            <a:off x="1676844" y="4337914"/>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 name="Rectangle 46"/>
          <p:cNvSpPr>
            <a:spLocks noChangeArrowheads="1"/>
          </p:cNvSpPr>
          <p:nvPr/>
        </p:nvSpPr>
        <p:spPr bwMode="auto">
          <a:xfrm>
            <a:off x="1849881" y="4337914"/>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Rectangle 47"/>
          <p:cNvSpPr>
            <a:spLocks noChangeArrowheads="1"/>
          </p:cNvSpPr>
          <p:nvPr/>
        </p:nvSpPr>
        <p:spPr bwMode="auto">
          <a:xfrm>
            <a:off x="1926081" y="4337914"/>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&lt;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 name="Rectangle 48"/>
          <p:cNvSpPr>
            <a:spLocks noChangeArrowheads="1"/>
          </p:cNvSpPr>
          <p:nvPr/>
        </p:nvSpPr>
        <p:spPr bwMode="auto">
          <a:xfrm>
            <a:off x="1926081" y="4606201"/>
            <a:ext cx="153988"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49"/>
          <p:cNvSpPr>
            <a:spLocks noChangeArrowheads="1"/>
          </p:cNvSpPr>
          <p:nvPr/>
        </p:nvSpPr>
        <p:spPr bwMode="auto">
          <a:xfrm>
            <a:off x="2080069" y="4337914"/>
            <a:ext cx="747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1.25)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Rectangle 50"/>
          <p:cNvSpPr>
            <a:spLocks noChangeArrowheads="1"/>
          </p:cNvSpPr>
          <p:nvPr/>
        </p:nvSpPr>
        <p:spPr bwMode="auto">
          <a:xfrm>
            <a:off x="208534" y="4683989"/>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Rectangle 51"/>
          <p:cNvSpPr>
            <a:spLocks noChangeArrowheads="1"/>
          </p:cNvSpPr>
          <p:nvPr/>
        </p:nvSpPr>
        <p:spPr bwMode="auto">
          <a:xfrm>
            <a:off x="294131" y="4683989"/>
            <a:ext cx="595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52"/>
          <p:cNvSpPr>
            <a:spLocks noChangeArrowheads="1"/>
          </p:cNvSpPr>
          <p:nvPr/>
        </p:nvSpPr>
        <p:spPr bwMode="auto">
          <a:xfrm>
            <a:off x="813244" y="4683989"/>
            <a:ext cx="8255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(-1.00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Rectangle 53"/>
          <p:cNvSpPr>
            <a:spLocks noChangeArrowheads="1"/>
          </p:cNvSpPr>
          <p:nvPr/>
        </p:nvSpPr>
        <p:spPr bwMode="auto">
          <a:xfrm>
            <a:off x="1522856" y="4683989"/>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&lt;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5" name="Rectangle 54"/>
          <p:cNvSpPr>
            <a:spLocks noChangeArrowheads="1"/>
          </p:cNvSpPr>
          <p:nvPr/>
        </p:nvSpPr>
        <p:spPr bwMode="auto">
          <a:xfrm>
            <a:off x="1522856" y="4952276"/>
            <a:ext cx="153988"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Rectangle 55"/>
          <p:cNvSpPr>
            <a:spLocks noChangeArrowheads="1"/>
          </p:cNvSpPr>
          <p:nvPr/>
        </p:nvSpPr>
        <p:spPr bwMode="auto">
          <a:xfrm>
            <a:off x="1676844" y="4683989"/>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7" name="Rectangle 56"/>
          <p:cNvSpPr>
            <a:spLocks noChangeArrowheads="1"/>
          </p:cNvSpPr>
          <p:nvPr/>
        </p:nvSpPr>
        <p:spPr bwMode="auto">
          <a:xfrm>
            <a:off x="1753044" y="4683989"/>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8" name="Rectangle 57"/>
          <p:cNvSpPr>
            <a:spLocks noChangeArrowheads="1"/>
          </p:cNvSpPr>
          <p:nvPr/>
        </p:nvSpPr>
        <p:spPr bwMode="auto">
          <a:xfrm>
            <a:off x="1926081" y="4683989"/>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 name="Rectangle 58"/>
          <p:cNvSpPr>
            <a:spLocks noChangeArrowheads="1"/>
          </p:cNvSpPr>
          <p:nvPr/>
        </p:nvSpPr>
        <p:spPr bwMode="auto">
          <a:xfrm>
            <a:off x="2002281" y="4683989"/>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&lt;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0" name="Rectangle 59"/>
          <p:cNvSpPr>
            <a:spLocks noChangeArrowheads="1"/>
          </p:cNvSpPr>
          <p:nvPr/>
        </p:nvSpPr>
        <p:spPr bwMode="auto">
          <a:xfrm>
            <a:off x="2002281" y="4952276"/>
            <a:ext cx="153988"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Rectangle 60"/>
          <p:cNvSpPr>
            <a:spLocks noChangeArrowheads="1"/>
          </p:cNvSpPr>
          <p:nvPr/>
        </p:nvSpPr>
        <p:spPr bwMode="auto">
          <a:xfrm>
            <a:off x="2096309" y="4683989"/>
            <a:ext cx="747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1.00)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 name="Rectangle 61"/>
          <p:cNvSpPr>
            <a:spLocks noChangeArrowheads="1"/>
          </p:cNvSpPr>
          <p:nvPr/>
        </p:nvSpPr>
        <p:spPr bwMode="auto">
          <a:xfrm>
            <a:off x="208534" y="5028476"/>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3" name="Rectangle 62"/>
          <p:cNvSpPr>
            <a:spLocks noChangeArrowheads="1"/>
          </p:cNvSpPr>
          <p:nvPr/>
        </p:nvSpPr>
        <p:spPr bwMode="auto">
          <a:xfrm>
            <a:off x="294131" y="5028476"/>
            <a:ext cx="595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4" name="Rectangle 63"/>
          <p:cNvSpPr>
            <a:spLocks noChangeArrowheads="1"/>
          </p:cNvSpPr>
          <p:nvPr/>
        </p:nvSpPr>
        <p:spPr bwMode="auto">
          <a:xfrm>
            <a:off x="813244" y="5028476"/>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5" name="Rectangle 64"/>
          <p:cNvSpPr>
            <a:spLocks noChangeArrowheads="1"/>
          </p:cNvSpPr>
          <p:nvPr/>
        </p:nvSpPr>
        <p:spPr bwMode="auto">
          <a:xfrm>
            <a:off x="889444" y="5028476"/>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65"/>
          <p:cNvSpPr>
            <a:spLocks noChangeArrowheads="1"/>
          </p:cNvSpPr>
          <p:nvPr/>
        </p:nvSpPr>
        <p:spPr bwMode="auto">
          <a:xfrm>
            <a:off x="1062481" y="5028476"/>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66"/>
          <p:cNvSpPr>
            <a:spLocks noChangeArrowheads="1"/>
          </p:cNvSpPr>
          <p:nvPr/>
        </p:nvSpPr>
        <p:spPr bwMode="auto">
          <a:xfrm>
            <a:off x="1138681" y="5028476"/>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&gt;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67"/>
          <p:cNvSpPr>
            <a:spLocks noChangeArrowheads="1"/>
          </p:cNvSpPr>
          <p:nvPr/>
        </p:nvSpPr>
        <p:spPr bwMode="auto">
          <a:xfrm>
            <a:off x="1138681" y="5298351"/>
            <a:ext cx="153988"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Rectangle 68"/>
          <p:cNvSpPr>
            <a:spLocks noChangeArrowheads="1"/>
          </p:cNvSpPr>
          <p:nvPr/>
        </p:nvSpPr>
        <p:spPr bwMode="auto">
          <a:xfrm>
            <a:off x="1292669" y="5028476"/>
            <a:ext cx="747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1.58)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69"/>
          <p:cNvSpPr>
            <a:spLocks noChangeArrowheads="1"/>
          </p:cNvSpPr>
          <p:nvPr/>
        </p:nvSpPr>
        <p:spPr bwMode="auto">
          <a:xfrm>
            <a:off x="208534" y="5374551"/>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70"/>
          <p:cNvSpPr>
            <a:spLocks noChangeArrowheads="1"/>
          </p:cNvSpPr>
          <p:nvPr/>
        </p:nvSpPr>
        <p:spPr bwMode="auto">
          <a:xfrm>
            <a:off x="294131" y="5374551"/>
            <a:ext cx="5953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71"/>
          <p:cNvSpPr>
            <a:spLocks noChangeArrowheads="1"/>
          </p:cNvSpPr>
          <p:nvPr/>
        </p:nvSpPr>
        <p:spPr bwMode="auto">
          <a:xfrm>
            <a:off x="813244" y="5374551"/>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72"/>
          <p:cNvSpPr>
            <a:spLocks noChangeArrowheads="1"/>
          </p:cNvSpPr>
          <p:nvPr/>
        </p:nvSpPr>
        <p:spPr bwMode="auto">
          <a:xfrm>
            <a:off x="889444" y="5374551"/>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73"/>
          <p:cNvSpPr>
            <a:spLocks noChangeArrowheads="1"/>
          </p:cNvSpPr>
          <p:nvPr/>
        </p:nvSpPr>
        <p:spPr bwMode="auto">
          <a:xfrm>
            <a:off x="1062481" y="5374551"/>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74"/>
          <p:cNvSpPr>
            <a:spLocks noChangeArrowheads="1"/>
          </p:cNvSpPr>
          <p:nvPr/>
        </p:nvSpPr>
        <p:spPr bwMode="auto">
          <a:xfrm>
            <a:off x="1138681" y="5374551"/>
            <a:ext cx="2682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&lt;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75"/>
          <p:cNvSpPr>
            <a:spLocks noChangeArrowheads="1"/>
          </p:cNvSpPr>
          <p:nvPr/>
        </p:nvSpPr>
        <p:spPr bwMode="auto">
          <a:xfrm>
            <a:off x="1138681" y="5644426"/>
            <a:ext cx="153988"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Rectangle 76"/>
          <p:cNvSpPr>
            <a:spLocks noChangeArrowheads="1"/>
          </p:cNvSpPr>
          <p:nvPr/>
        </p:nvSpPr>
        <p:spPr bwMode="auto">
          <a:xfrm>
            <a:off x="1292669" y="5374551"/>
            <a:ext cx="8255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-0.50)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77"/>
          <p:cNvSpPr>
            <a:spLocks noChangeArrowheads="1"/>
          </p:cNvSpPr>
          <p:nvPr/>
        </p:nvSpPr>
        <p:spPr bwMode="auto">
          <a:xfrm>
            <a:off x="208534" y="5720626"/>
            <a:ext cx="2492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78"/>
          <p:cNvSpPr>
            <a:spLocks noChangeArrowheads="1"/>
          </p:cNvSpPr>
          <p:nvPr/>
        </p:nvSpPr>
        <p:spPr bwMode="auto">
          <a:xfrm>
            <a:off x="1599056" y="5720626"/>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79"/>
          <p:cNvSpPr>
            <a:spLocks noChangeArrowheads="1"/>
          </p:cNvSpPr>
          <p:nvPr/>
        </p:nvSpPr>
        <p:spPr bwMode="auto">
          <a:xfrm>
            <a:off x="5371084" y="5720626"/>
            <a:ext cx="192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80"/>
          <p:cNvSpPr>
            <a:spLocks noChangeArrowheads="1"/>
          </p:cNvSpPr>
          <p:nvPr/>
        </p:nvSpPr>
        <p:spPr bwMode="auto">
          <a:xfrm>
            <a:off x="1359471" y="2953614"/>
            <a:ext cx="54117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Probabilities:  Standard Normal Distribution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Line 98"/>
          <p:cNvSpPr>
            <a:spLocks noChangeShapeType="1"/>
          </p:cNvSpPr>
          <p:nvPr/>
        </p:nvSpPr>
        <p:spPr bwMode="auto">
          <a:xfrm>
            <a:off x="2769044" y="2588489"/>
            <a:ext cx="0" cy="346075"/>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82"/>
          <p:cNvSpPr>
            <a:spLocks noChangeArrowheads="1"/>
          </p:cNvSpPr>
          <p:nvPr/>
        </p:nvSpPr>
        <p:spPr bwMode="auto">
          <a:xfrm>
            <a:off x="2749994" y="2588488"/>
            <a:ext cx="19050" cy="346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100"/>
          <p:cNvSpPr>
            <a:spLocks noChangeShapeType="1"/>
          </p:cNvSpPr>
          <p:nvPr/>
        </p:nvSpPr>
        <p:spPr bwMode="auto">
          <a:xfrm>
            <a:off x="35496" y="2569439"/>
            <a:ext cx="1588" cy="3478212"/>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84"/>
          <p:cNvSpPr>
            <a:spLocks noChangeArrowheads="1"/>
          </p:cNvSpPr>
          <p:nvPr/>
        </p:nvSpPr>
        <p:spPr bwMode="auto">
          <a:xfrm>
            <a:off x="35496" y="2569439"/>
            <a:ext cx="19050" cy="3497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102"/>
          <p:cNvSpPr>
            <a:spLocks noChangeShapeType="1"/>
          </p:cNvSpPr>
          <p:nvPr/>
        </p:nvSpPr>
        <p:spPr bwMode="auto">
          <a:xfrm>
            <a:off x="476821" y="2588489"/>
            <a:ext cx="1588" cy="3459162"/>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86"/>
          <p:cNvSpPr>
            <a:spLocks noChangeArrowheads="1"/>
          </p:cNvSpPr>
          <p:nvPr/>
        </p:nvSpPr>
        <p:spPr bwMode="auto">
          <a:xfrm>
            <a:off x="476821" y="2573975"/>
            <a:ext cx="19050" cy="3478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104"/>
          <p:cNvSpPr>
            <a:spLocks noChangeShapeType="1"/>
          </p:cNvSpPr>
          <p:nvPr/>
        </p:nvSpPr>
        <p:spPr bwMode="auto">
          <a:xfrm>
            <a:off x="2749767" y="3281286"/>
            <a:ext cx="1588" cy="2767012"/>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88"/>
          <p:cNvSpPr>
            <a:spLocks noChangeArrowheads="1"/>
          </p:cNvSpPr>
          <p:nvPr/>
        </p:nvSpPr>
        <p:spPr bwMode="auto">
          <a:xfrm>
            <a:off x="2749994" y="3280639"/>
            <a:ext cx="19050" cy="27860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Line 106"/>
          <p:cNvSpPr>
            <a:spLocks noChangeShapeType="1"/>
          </p:cNvSpPr>
          <p:nvPr/>
        </p:nvSpPr>
        <p:spPr bwMode="auto">
          <a:xfrm>
            <a:off x="8776779" y="2627383"/>
            <a:ext cx="1588" cy="3459162"/>
          </a:xfrm>
          <a:prstGeom prst="line">
            <a:avLst/>
          </a:prstGeom>
          <a:noFill/>
          <a:ln w="1905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1" name="Line 108"/>
          <p:cNvSpPr>
            <a:spLocks noChangeShapeType="1"/>
          </p:cNvSpPr>
          <p:nvPr/>
        </p:nvSpPr>
        <p:spPr bwMode="auto">
          <a:xfrm flipV="1">
            <a:off x="54546" y="2564904"/>
            <a:ext cx="8699509" cy="4535"/>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Line 110"/>
          <p:cNvSpPr>
            <a:spLocks noChangeShapeType="1"/>
          </p:cNvSpPr>
          <p:nvPr/>
        </p:nvSpPr>
        <p:spPr bwMode="auto">
          <a:xfrm>
            <a:off x="54546" y="2915513"/>
            <a:ext cx="8630120" cy="19845"/>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Line 112"/>
          <p:cNvSpPr>
            <a:spLocks noChangeShapeType="1"/>
          </p:cNvSpPr>
          <p:nvPr/>
        </p:nvSpPr>
        <p:spPr bwMode="auto">
          <a:xfrm flipV="1">
            <a:off x="54546" y="3260795"/>
            <a:ext cx="8630120" cy="795"/>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Line 114"/>
          <p:cNvSpPr>
            <a:spLocks noChangeShapeType="1"/>
          </p:cNvSpPr>
          <p:nvPr/>
        </p:nvSpPr>
        <p:spPr bwMode="auto">
          <a:xfrm>
            <a:off x="54546" y="3607664"/>
            <a:ext cx="8722233" cy="2404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Line 116"/>
          <p:cNvSpPr>
            <a:spLocks noChangeShapeType="1"/>
          </p:cNvSpPr>
          <p:nvPr/>
        </p:nvSpPr>
        <p:spPr bwMode="auto">
          <a:xfrm>
            <a:off x="54546" y="3953739"/>
            <a:ext cx="8722233" cy="26543"/>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118"/>
          <p:cNvSpPr>
            <a:spLocks noChangeShapeType="1"/>
          </p:cNvSpPr>
          <p:nvPr/>
        </p:nvSpPr>
        <p:spPr bwMode="auto">
          <a:xfrm>
            <a:off x="54546" y="4298226"/>
            <a:ext cx="8709539" cy="3183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120"/>
          <p:cNvSpPr>
            <a:spLocks noChangeShapeType="1"/>
          </p:cNvSpPr>
          <p:nvPr/>
        </p:nvSpPr>
        <p:spPr bwMode="auto">
          <a:xfrm flipV="1">
            <a:off x="35496" y="4650092"/>
            <a:ext cx="8749853" cy="14053"/>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8" name="Line 122"/>
          <p:cNvSpPr>
            <a:spLocks noChangeShapeType="1"/>
          </p:cNvSpPr>
          <p:nvPr/>
        </p:nvSpPr>
        <p:spPr bwMode="auto">
          <a:xfrm>
            <a:off x="54546" y="4990376"/>
            <a:ext cx="8709539" cy="737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Line 124"/>
          <p:cNvSpPr>
            <a:spLocks noChangeShapeType="1"/>
          </p:cNvSpPr>
          <p:nvPr/>
        </p:nvSpPr>
        <p:spPr bwMode="auto">
          <a:xfrm>
            <a:off x="54546" y="5336451"/>
            <a:ext cx="8730803" cy="9525"/>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Line 126"/>
          <p:cNvSpPr>
            <a:spLocks noChangeShapeType="1"/>
          </p:cNvSpPr>
          <p:nvPr/>
        </p:nvSpPr>
        <p:spPr bwMode="auto">
          <a:xfrm flipV="1">
            <a:off x="54546" y="5668011"/>
            <a:ext cx="8709539" cy="14516"/>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Rectangle 100"/>
          <p:cNvSpPr/>
          <p:nvPr/>
        </p:nvSpPr>
        <p:spPr bwMode="auto">
          <a:xfrm>
            <a:off x="59535" y="2571026"/>
            <a:ext cx="412751" cy="344488"/>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MS Reference Serif" pitchFamily="18" charset="0"/>
            </a:endParaRPr>
          </a:p>
        </p:txBody>
      </p:sp>
      <p:sp>
        <p:nvSpPr>
          <p:cNvPr id="102" name="Right Triangle 101"/>
          <p:cNvSpPr/>
          <p:nvPr/>
        </p:nvSpPr>
        <p:spPr bwMode="auto">
          <a:xfrm rot="16200000">
            <a:off x="133579" y="2569552"/>
            <a:ext cx="300945" cy="361950"/>
          </a:xfrm>
          <a:prstGeom prst="rtTriangle">
            <a:avLst/>
          </a:prstGeom>
          <a:solidFill>
            <a:srgbClr val="68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MS Reference Serif" pitchFamily="18" charset="0"/>
            </a:endParaRPr>
          </a:p>
        </p:txBody>
      </p:sp>
      <p:sp>
        <p:nvSpPr>
          <p:cNvPr id="103" name="Line 126"/>
          <p:cNvSpPr>
            <a:spLocks noChangeShapeType="1"/>
          </p:cNvSpPr>
          <p:nvPr/>
        </p:nvSpPr>
        <p:spPr bwMode="auto">
          <a:xfrm flipV="1">
            <a:off x="35496" y="6052185"/>
            <a:ext cx="8741283" cy="5214"/>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effectLst/>
            </a:endParaRPr>
          </a:p>
        </p:txBody>
      </p:sp>
      <p:sp>
        <p:nvSpPr>
          <p:cNvPr id="104" name="Rectangle 103"/>
          <p:cNvSpPr>
            <a:spLocks noChangeArrowheads="1"/>
          </p:cNvSpPr>
          <p:nvPr/>
        </p:nvSpPr>
        <p:spPr bwMode="auto">
          <a:xfrm>
            <a:off x="5237845" y="3661303"/>
            <a:ext cx="783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solidFill>
                  <a:srgbClr val="FFFFFF"/>
                </a:solidFill>
                <a:effectLst/>
                <a:latin typeface="Arial" pitchFamily="34" charset="0"/>
                <a:cs typeface="Arial" pitchFamily="34" charset="0"/>
              </a:rPr>
              <a:t>0.8413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 name="Rectangle 104"/>
          <p:cNvSpPr>
            <a:spLocks noChangeArrowheads="1"/>
          </p:cNvSpPr>
          <p:nvPr/>
        </p:nvSpPr>
        <p:spPr bwMode="auto">
          <a:xfrm>
            <a:off x="2815373" y="3977937"/>
            <a:ext cx="4648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a:t>
            </a:r>
            <a:r>
              <a:rPr lang="en-US" sz="2000" dirty="0" smtClean="0">
                <a:solidFill>
                  <a:srgbClr val="FFFFFF"/>
                </a:solidFill>
                <a:effectLst/>
                <a:latin typeface="Arial" pitchFamily="34" charset="0"/>
                <a:cs typeface="Arial" pitchFamily="34" charset="0"/>
              </a:rPr>
              <a:t>NORM.S.DIST(1,1</a:t>
            </a:r>
            <a:r>
              <a:rPr lang="en-US" sz="2000" dirty="0">
                <a:solidFill>
                  <a:srgbClr val="FFFFFF"/>
                </a:solidFill>
                <a:effectLst/>
                <a:latin typeface="Arial" pitchFamily="34" charset="0"/>
                <a:cs typeface="Arial" pitchFamily="34" charset="0"/>
              </a:rPr>
              <a:t>)-NORM.S.DIST(0,1)</a:t>
            </a:r>
            <a:endParaRPr lang="en-US" sz="1800" dirty="0">
              <a:effectLst/>
              <a:latin typeface="Arial" pitchFamily="34" charset="0"/>
              <a:cs typeface="Arial" pitchFamily="34" charset="0"/>
            </a:endParaRPr>
          </a:p>
        </p:txBody>
      </p:sp>
      <p:sp>
        <p:nvSpPr>
          <p:cNvPr id="106" name="Rectangle 105"/>
          <p:cNvSpPr>
            <a:spLocks noChangeArrowheads="1"/>
          </p:cNvSpPr>
          <p:nvPr/>
        </p:nvSpPr>
        <p:spPr bwMode="auto">
          <a:xfrm>
            <a:off x="2789087" y="4323624"/>
            <a:ext cx="47913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=NORM.S.DIST(1.25)-NORM.S.DIST(0,1)</a:t>
            </a:r>
            <a:endParaRPr lang="en-US" sz="1800" dirty="0">
              <a:effectLst/>
              <a:latin typeface="Arial" pitchFamily="34" charset="0"/>
              <a:cs typeface="Arial" pitchFamily="34" charset="0"/>
            </a:endParaRPr>
          </a:p>
        </p:txBody>
      </p:sp>
      <p:sp>
        <p:nvSpPr>
          <p:cNvPr id="107" name="Rectangle 106"/>
          <p:cNvSpPr>
            <a:spLocks noChangeArrowheads="1"/>
          </p:cNvSpPr>
          <p:nvPr/>
        </p:nvSpPr>
        <p:spPr bwMode="auto">
          <a:xfrm>
            <a:off x="7614779" y="4349619"/>
            <a:ext cx="783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algn="l" eaLnBrk="1" hangingPunct="1"/>
            <a:r>
              <a:rPr lang="en-US" sz="2000" dirty="0" smtClean="0">
                <a:solidFill>
                  <a:srgbClr val="FFFFFF"/>
                </a:solidFill>
                <a:effectLst/>
                <a:latin typeface="Arial" pitchFamily="34" charset="0"/>
                <a:cs typeface="Arial" pitchFamily="34" charset="0"/>
              </a:rPr>
              <a:t>0.3944</a:t>
            </a:r>
            <a:endParaRPr lang="en-US" sz="1800" dirty="0">
              <a:effectLst/>
              <a:latin typeface="Arial" pitchFamily="34" charset="0"/>
              <a:cs typeface="Arial" pitchFamily="34" charset="0"/>
            </a:endParaRPr>
          </a:p>
        </p:txBody>
      </p:sp>
      <p:sp>
        <p:nvSpPr>
          <p:cNvPr id="108" name="Rectangle 107"/>
          <p:cNvSpPr>
            <a:spLocks noChangeArrowheads="1"/>
          </p:cNvSpPr>
          <p:nvPr/>
        </p:nvSpPr>
        <p:spPr bwMode="auto">
          <a:xfrm>
            <a:off x="2797971" y="4682086"/>
            <a:ext cx="47336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=NORM.S.DIST(1,1)-NORM.S.DIST(-1,1)</a:t>
            </a:r>
            <a:endParaRPr lang="en-US" sz="1800" dirty="0">
              <a:effectLst/>
              <a:latin typeface="Arial" pitchFamily="34" charset="0"/>
              <a:cs typeface="Arial" pitchFamily="34" charset="0"/>
            </a:endParaRPr>
          </a:p>
        </p:txBody>
      </p:sp>
      <p:sp>
        <p:nvSpPr>
          <p:cNvPr id="109" name="Rectangle 108"/>
          <p:cNvSpPr>
            <a:spLocks noChangeArrowheads="1"/>
          </p:cNvSpPr>
          <p:nvPr/>
        </p:nvSpPr>
        <p:spPr bwMode="auto">
          <a:xfrm>
            <a:off x="7626872" y="4712662"/>
            <a:ext cx="783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0.6827</a:t>
            </a:r>
            <a:endParaRPr lang="en-US" sz="1800" dirty="0">
              <a:effectLst/>
              <a:latin typeface="Arial" pitchFamily="34" charset="0"/>
              <a:cs typeface="Arial" pitchFamily="34" charset="0"/>
            </a:endParaRPr>
          </a:p>
        </p:txBody>
      </p:sp>
      <p:sp>
        <p:nvSpPr>
          <p:cNvPr id="110" name="Rectangle 109"/>
          <p:cNvSpPr>
            <a:spLocks noChangeArrowheads="1"/>
          </p:cNvSpPr>
          <p:nvPr/>
        </p:nvSpPr>
        <p:spPr bwMode="auto">
          <a:xfrm>
            <a:off x="2795823" y="5014792"/>
            <a:ext cx="29399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=1-NORM.S.DIST(1.58,1)</a:t>
            </a:r>
            <a:endParaRPr lang="en-US" sz="1800" dirty="0">
              <a:effectLst/>
              <a:latin typeface="Arial" pitchFamily="34" charset="0"/>
              <a:cs typeface="Arial" pitchFamily="34" charset="0"/>
            </a:endParaRPr>
          </a:p>
        </p:txBody>
      </p:sp>
      <p:sp>
        <p:nvSpPr>
          <p:cNvPr id="111" name="Rectangle 110"/>
          <p:cNvSpPr>
            <a:spLocks noChangeArrowheads="1"/>
          </p:cNvSpPr>
          <p:nvPr/>
        </p:nvSpPr>
        <p:spPr bwMode="auto">
          <a:xfrm>
            <a:off x="5737819" y="5019249"/>
            <a:ext cx="783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0.0571</a:t>
            </a:r>
            <a:endParaRPr lang="en-US" sz="1800" dirty="0">
              <a:effectLst/>
              <a:latin typeface="Arial" pitchFamily="34" charset="0"/>
              <a:cs typeface="Arial" pitchFamily="34" charset="0"/>
            </a:endParaRPr>
          </a:p>
        </p:txBody>
      </p:sp>
      <p:sp>
        <p:nvSpPr>
          <p:cNvPr id="112" name="Rectangle 111"/>
          <p:cNvSpPr>
            <a:spLocks noChangeArrowheads="1"/>
          </p:cNvSpPr>
          <p:nvPr/>
        </p:nvSpPr>
        <p:spPr bwMode="auto">
          <a:xfrm>
            <a:off x="2819433" y="5360377"/>
            <a:ext cx="2654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smtClean="0">
                <a:solidFill>
                  <a:srgbClr val="FFFFFF"/>
                </a:solidFill>
                <a:effectLst/>
                <a:latin typeface="Arial" pitchFamily="34" charset="0"/>
                <a:cs typeface="Arial" pitchFamily="34" charset="0"/>
              </a:rPr>
              <a:t>=NORM.S.DIST(-</a:t>
            </a:r>
            <a:r>
              <a:rPr lang="en-US" sz="2000" dirty="0">
                <a:solidFill>
                  <a:srgbClr val="FFFFFF"/>
                </a:solidFill>
                <a:effectLst/>
                <a:latin typeface="Arial" pitchFamily="34" charset="0"/>
                <a:cs typeface="Arial" pitchFamily="34" charset="0"/>
              </a:rPr>
              <a:t>0.5,1)</a:t>
            </a:r>
            <a:endParaRPr lang="en-US" sz="1800" dirty="0">
              <a:effectLst/>
              <a:latin typeface="Arial" pitchFamily="34" charset="0"/>
              <a:cs typeface="Arial" pitchFamily="34" charset="0"/>
            </a:endParaRPr>
          </a:p>
        </p:txBody>
      </p:sp>
      <p:sp>
        <p:nvSpPr>
          <p:cNvPr id="113" name="Rectangle 112"/>
          <p:cNvSpPr>
            <a:spLocks noChangeArrowheads="1"/>
          </p:cNvSpPr>
          <p:nvPr/>
        </p:nvSpPr>
        <p:spPr bwMode="auto">
          <a:xfrm>
            <a:off x="5613128" y="5352550"/>
            <a:ext cx="783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0.3085</a:t>
            </a:r>
            <a:endParaRPr lang="en-US" sz="1800" dirty="0">
              <a:effectLst/>
              <a:latin typeface="Arial" pitchFamily="34" charset="0"/>
              <a:cs typeface="Arial" pitchFamily="34" charset="0"/>
            </a:endParaRPr>
          </a:p>
        </p:txBody>
      </p:sp>
      <p:sp>
        <p:nvSpPr>
          <p:cNvPr id="114" name="Rectangle 113"/>
          <p:cNvSpPr>
            <a:spLocks noChangeArrowheads="1"/>
          </p:cNvSpPr>
          <p:nvPr/>
        </p:nvSpPr>
        <p:spPr bwMode="auto">
          <a:xfrm>
            <a:off x="7577708" y="3997027"/>
            <a:ext cx="783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smtClean="0">
                <a:solidFill>
                  <a:srgbClr val="FFFFFF"/>
                </a:solidFill>
                <a:effectLst/>
                <a:latin typeface="Arial" pitchFamily="34" charset="0"/>
                <a:cs typeface="Arial" pitchFamily="34" charset="0"/>
              </a:rPr>
              <a:t>0.3413</a:t>
            </a:r>
            <a:endParaRPr lang="en-US" sz="1800" dirty="0">
              <a:effectLst/>
              <a:latin typeface="Arial" pitchFamily="34" charset="0"/>
              <a:cs typeface="Arial" pitchFamily="34" charset="0"/>
            </a:endParaRPr>
          </a:p>
        </p:txBody>
      </p:sp>
    </p:spTree>
    <p:extLst>
      <p:ext uri="{BB962C8B-B14F-4D97-AF65-F5344CB8AC3E}">
        <p14:creationId xmlns:p14="http://schemas.microsoft.com/office/powerpoint/2010/main" val="3309530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dissolve">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dissolv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dissolv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dissolve">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dissolve">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dissolve">
                                      <p:cBhvr>
                                        <p:cTn id="37" dur="500"/>
                                        <p:tgtEl>
                                          <p:spTgt spid="10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dissolv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dissolve">
                                      <p:cBhvr>
                                        <p:cTn id="47" dur="5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dissolve">
                                      <p:cBhvr>
                                        <p:cTn id="52" dur="500"/>
                                        <p:tgtEl>
                                          <p:spTgt spid="11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dissolve">
                                      <p:cBhvr>
                                        <p:cTn id="57" dur="500"/>
                                        <p:tgtEl>
                                          <p:spTgt spid="11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dissolve">
                                      <p:cBhvr>
                                        <p:cTn id="6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4" grpId="0"/>
      <p:bldP spid="105" grpId="0"/>
      <p:bldP spid="106" grpId="0"/>
      <p:bldP spid="107" grpId="0"/>
      <p:bldP spid="108" grpId="0"/>
      <p:bldP spid="109" grpId="0"/>
      <p:bldP spid="110" grpId="0"/>
      <p:bldP spid="111" grpId="0"/>
      <p:bldP spid="112" grpId="0"/>
      <p:bldP spid="113" grpId="0"/>
      <p:bldP spid="1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spect="1" noChangeArrowheads="1" noTextEdit="1"/>
          </p:cNvSpPr>
          <p:nvPr/>
        </p:nvSpPr>
        <p:spPr bwMode="auto">
          <a:xfrm>
            <a:off x="413057" y="1696839"/>
            <a:ext cx="720248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8" name="Group 7"/>
          <p:cNvGrpSpPr>
            <a:grpSpLocks/>
          </p:cNvGrpSpPr>
          <p:nvPr/>
        </p:nvGrpSpPr>
        <p:grpSpPr bwMode="auto">
          <a:xfrm>
            <a:off x="413057" y="1696839"/>
            <a:ext cx="7202487" cy="2381250"/>
            <a:chOff x="611" y="1070"/>
            <a:chExt cx="4537" cy="1500"/>
          </a:xfrm>
        </p:grpSpPr>
        <p:sp>
          <p:nvSpPr>
            <p:cNvPr id="78" name="Rectangle 5"/>
            <p:cNvSpPr>
              <a:spLocks noChangeArrowheads="1"/>
            </p:cNvSpPr>
            <p:nvPr/>
          </p:nvSpPr>
          <p:spPr bwMode="auto">
            <a:xfrm>
              <a:off x="611" y="1070"/>
              <a:ext cx="4537" cy="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Rectangle 6"/>
            <p:cNvSpPr>
              <a:spLocks noChangeArrowheads="1"/>
            </p:cNvSpPr>
            <p:nvPr/>
          </p:nvSpPr>
          <p:spPr bwMode="auto">
            <a:xfrm>
              <a:off x="611" y="1820"/>
              <a:ext cx="4537" cy="7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 name="Rectangle 8"/>
          <p:cNvSpPr>
            <a:spLocks noChangeArrowheads="1"/>
          </p:cNvSpPr>
          <p:nvPr/>
        </p:nvSpPr>
        <p:spPr bwMode="auto">
          <a:xfrm>
            <a:off x="879783" y="1710446"/>
            <a:ext cx="7476122" cy="332694"/>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a:spLocks noChangeArrowheads="1"/>
          </p:cNvSpPr>
          <p:nvPr/>
        </p:nvSpPr>
        <p:spPr bwMode="auto">
          <a:xfrm>
            <a:off x="413057" y="2028627"/>
            <a:ext cx="466725" cy="72231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a:spLocks noChangeArrowheads="1"/>
          </p:cNvSpPr>
          <p:nvPr/>
        </p:nvSpPr>
        <p:spPr bwMode="auto">
          <a:xfrm>
            <a:off x="860732" y="2028627"/>
            <a:ext cx="7476556" cy="7223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3"/>
          <p:cNvSpPr>
            <a:spLocks noChangeArrowheads="1"/>
          </p:cNvSpPr>
          <p:nvPr/>
        </p:nvSpPr>
        <p:spPr bwMode="auto">
          <a:xfrm>
            <a:off x="413057" y="2731889"/>
            <a:ext cx="466725" cy="1014413"/>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14"/>
          <p:cNvSpPr>
            <a:spLocks noChangeArrowheads="1"/>
          </p:cNvSpPr>
          <p:nvPr/>
        </p:nvSpPr>
        <p:spPr bwMode="auto">
          <a:xfrm>
            <a:off x="860732" y="2731889"/>
            <a:ext cx="3932237" cy="10144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5"/>
          <p:cNvSpPr>
            <a:spLocks noChangeArrowheads="1"/>
          </p:cNvSpPr>
          <p:nvPr/>
        </p:nvSpPr>
        <p:spPr bwMode="auto">
          <a:xfrm>
            <a:off x="4773919" y="2731889"/>
            <a:ext cx="3562935" cy="1014413"/>
          </a:xfrm>
          <a:prstGeom prst="rect">
            <a:avLst/>
          </a:prstGeom>
          <a:solidFill>
            <a:srgbClr val="018B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17"/>
          <p:cNvSpPr>
            <a:spLocks noChangeArrowheads="1"/>
          </p:cNvSpPr>
          <p:nvPr/>
        </p:nvSpPr>
        <p:spPr bwMode="auto">
          <a:xfrm>
            <a:off x="413057" y="3727252"/>
            <a:ext cx="466725" cy="350838"/>
          </a:xfrm>
          <a:prstGeom prst="rect">
            <a:avLst/>
          </a:prstGeom>
          <a:solidFill>
            <a:srgbClr val="66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8"/>
          <p:cNvSpPr>
            <a:spLocks noChangeArrowheads="1"/>
          </p:cNvSpPr>
          <p:nvPr/>
        </p:nvSpPr>
        <p:spPr bwMode="auto">
          <a:xfrm>
            <a:off x="860731" y="3727251"/>
            <a:ext cx="7495173" cy="36535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20"/>
          <p:cNvSpPr>
            <a:spLocks noChangeArrowheads="1"/>
          </p:cNvSpPr>
          <p:nvPr/>
        </p:nvSpPr>
        <p:spPr bwMode="auto">
          <a:xfrm>
            <a:off x="2748269" y="1715889"/>
            <a:ext cx="292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1"/>
          <p:cNvSpPr>
            <a:spLocks noChangeArrowheads="1"/>
          </p:cNvSpPr>
          <p:nvPr/>
        </p:nvSpPr>
        <p:spPr bwMode="auto">
          <a:xfrm>
            <a:off x="6116944" y="1715889"/>
            <a:ext cx="292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B</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22"/>
          <p:cNvSpPr>
            <a:spLocks noChangeArrowheads="1"/>
          </p:cNvSpPr>
          <p:nvPr/>
        </p:nvSpPr>
        <p:spPr bwMode="auto">
          <a:xfrm>
            <a:off x="587682" y="2087364"/>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23"/>
          <p:cNvSpPr>
            <a:spLocks noChangeArrowheads="1"/>
          </p:cNvSpPr>
          <p:nvPr/>
        </p:nvSpPr>
        <p:spPr bwMode="auto">
          <a:xfrm>
            <a:off x="587682" y="2419152"/>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24"/>
          <p:cNvSpPr>
            <a:spLocks noChangeArrowheads="1"/>
          </p:cNvSpPr>
          <p:nvPr/>
        </p:nvSpPr>
        <p:spPr bwMode="auto">
          <a:xfrm>
            <a:off x="919469" y="2419152"/>
            <a:ext cx="1952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5"/>
          <p:cNvSpPr>
            <a:spLocks noChangeArrowheads="1"/>
          </p:cNvSpPr>
          <p:nvPr/>
        </p:nvSpPr>
        <p:spPr bwMode="auto">
          <a:xfrm>
            <a:off x="4832657" y="2419152"/>
            <a:ext cx="1952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26"/>
          <p:cNvSpPr>
            <a:spLocks noChangeArrowheads="1"/>
          </p:cNvSpPr>
          <p:nvPr/>
        </p:nvSpPr>
        <p:spPr bwMode="auto">
          <a:xfrm>
            <a:off x="587682" y="2750939"/>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27"/>
          <p:cNvSpPr>
            <a:spLocks noChangeArrowheads="1"/>
          </p:cNvSpPr>
          <p:nvPr/>
        </p:nvSpPr>
        <p:spPr bwMode="auto">
          <a:xfrm>
            <a:off x="919469" y="2750939"/>
            <a:ext cx="3508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Rectangle 28"/>
          <p:cNvSpPr>
            <a:spLocks noChangeArrowheads="1"/>
          </p:cNvSpPr>
          <p:nvPr/>
        </p:nvSpPr>
        <p:spPr bwMode="auto">
          <a:xfrm>
            <a:off x="1152832" y="2750939"/>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9"/>
          <p:cNvSpPr>
            <a:spLocks noChangeArrowheads="1"/>
          </p:cNvSpPr>
          <p:nvPr/>
        </p:nvSpPr>
        <p:spPr bwMode="auto">
          <a:xfrm>
            <a:off x="1327457" y="2750939"/>
            <a:ext cx="30956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value with .10 in upper tail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30"/>
          <p:cNvSpPr>
            <a:spLocks noChangeArrowheads="1"/>
          </p:cNvSpPr>
          <p:nvPr/>
        </p:nvSpPr>
        <p:spPr bwMode="auto">
          <a:xfrm>
            <a:off x="4832657" y="2750939"/>
            <a:ext cx="2199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solidFill>
                  <a:srgbClr val="FFFFFF"/>
                </a:solidFill>
                <a:effectLst/>
                <a:latin typeface="Arial" pitchFamily="34" charset="0"/>
                <a:cs typeface="Arial" pitchFamily="34" charset="0"/>
              </a:rPr>
              <a:t>=NORM.S.INV(0.9)</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 name="Rectangle 31"/>
          <p:cNvSpPr>
            <a:spLocks noChangeArrowheads="1"/>
          </p:cNvSpPr>
          <p:nvPr/>
        </p:nvSpPr>
        <p:spPr bwMode="auto">
          <a:xfrm>
            <a:off x="587682" y="3082727"/>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4</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Rectangle 32"/>
          <p:cNvSpPr>
            <a:spLocks noChangeArrowheads="1"/>
          </p:cNvSpPr>
          <p:nvPr/>
        </p:nvSpPr>
        <p:spPr bwMode="auto">
          <a:xfrm>
            <a:off x="919469" y="3082727"/>
            <a:ext cx="3508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33"/>
          <p:cNvSpPr>
            <a:spLocks noChangeArrowheads="1"/>
          </p:cNvSpPr>
          <p:nvPr/>
        </p:nvSpPr>
        <p:spPr bwMode="auto">
          <a:xfrm>
            <a:off x="1152832" y="3082727"/>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 name="Rectangle 34"/>
          <p:cNvSpPr>
            <a:spLocks noChangeArrowheads="1"/>
          </p:cNvSpPr>
          <p:nvPr/>
        </p:nvSpPr>
        <p:spPr bwMode="auto">
          <a:xfrm>
            <a:off x="1327457" y="3082727"/>
            <a:ext cx="32321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value with .025 in upper tail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35"/>
          <p:cNvSpPr>
            <a:spLocks noChangeArrowheads="1"/>
          </p:cNvSpPr>
          <p:nvPr/>
        </p:nvSpPr>
        <p:spPr bwMode="auto">
          <a:xfrm>
            <a:off x="5844997" y="1025169"/>
            <a:ext cx="849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7" name="Rectangle 36"/>
          <p:cNvSpPr>
            <a:spLocks noChangeArrowheads="1"/>
          </p:cNvSpPr>
          <p:nvPr/>
        </p:nvSpPr>
        <p:spPr bwMode="auto">
          <a:xfrm>
            <a:off x="587682" y="3414514"/>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Rectangle 37"/>
          <p:cNvSpPr>
            <a:spLocks noChangeArrowheads="1"/>
          </p:cNvSpPr>
          <p:nvPr/>
        </p:nvSpPr>
        <p:spPr bwMode="auto">
          <a:xfrm>
            <a:off x="919469" y="3414514"/>
            <a:ext cx="3508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 name="Rectangle 38"/>
          <p:cNvSpPr>
            <a:spLocks noChangeArrowheads="1"/>
          </p:cNvSpPr>
          <p:nvPr/>
        </p:nvSpPr>
        <p:spPr bwMode="auto">
          <a:xfrm>
            <a:off x="1152832" y="3414514"/>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Rectangle 39"/>
          <p:cNvSpPr>
            <a:spLocks noChangeArrowheads="1"/>
          </p:cNvSpPr>
          <p:nvPr/>
        </p:nvSpPr>
        <p:spPr bwMode="auto">
          <a:xfrm>
            <a:off x="1327457" y="3414514"/>
            <a:ext cx="31924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value with .025 in lower tail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Rectangle 40"/>
          <p:cNvSpPr>
            <a:spLocks noChangeArrowheads="1"/>
          </p:cNvSpPr>
          <p:nvPr/>
        </p:nvSpPr>
        <p:spPr bwMode="auto">
          <a:xfrm>
            <a:off x="5652096" y="1060649"/>
            <a:ext cx="2484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=NORM.S.INV(0.025)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41"/>
          <p:cNvSpPr>
            <a:spLocks noChangeArrowheads="1"/>
          </p:cNvSpPr>
          <p:nvPr/>
        </p:nvSpPr>
        <p:spPr bwMode="auto">
          <a:xfrm>
            <a:off x="587682" y="3746302"/>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42"/>
          <p:cNvSpPr>
            <a:spLocks noChangeArrowheads="1"/>
          </p:cNvSpPr>
          <p:nvPr/>
        </p:nvSpPr>
        <p:spPr bwMode="auto">
          <a:xfrm>
            <a:off x="919469" y="3746302"/>
            <a:ext cx="1952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43"/>
          <p:cNvSpPr>
            <a:spLocks noChangeArrowheads="1"/>
          </p:cNvSpPr>
          <p:nvPr/>
        </p:nvSpPr>
        <p:spPr bwMode="auto">
          <a:xfrm>
            <a:off x="4832657" y="3746302"/>
            <a:ext cx="1952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Rectangle 44"/>
          <p:cNvSpPr>
            <a:spLocks noChangeArrowheads="1"/>
          </p:cNvSpPr>
          <p:nvPr/>
        </p:nvSpPr>
        <p:spPr bwMode="auto">
          <a:xfrm>
            <a:off x="1930707" y="2087364"/>
            <a:ext cx="11287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Finding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45"/>
          <p:cNvSpPr>
            <a:spLocks noChangeArrowheads="1"/>
          </p:cNvSpPr>
          <p:nvPr/>
        </p:nvSpPr>
        <p:spPr bwMode="auto">
          <a:xfrm>
            <a:off x="2943532" y="2087364"/>
            <a:ext cx="2524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rgbClr val="FFFFFF"/>
                </a:solidFill>
                <a:effectLst/>
                <a:latin typeface="Arial" pitchFamily="34" charset="0"/>
                <a:cs typeface="Arial" pitchFamily="34" charset="0"/>
              </a:rPr>
              <a:t>z</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 name="Rectangle 46"/>
          <p:cNvSpPr>
            <a:spLocks noChangeArrowheads="1"/>
          </p:cNvSpPr>
          <p:nvPr/>
        </p:nvSpPr>
        <p:spPr bwMode="auto">
          <a:xfrm>
            <a:off x="3118157" y="2087364"/>
            <a:ext cx="3543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itchFamily="34" charset="0"/>
                <a:cs typeface="Arial" pitchFamily="34" charset="0"/>
              </a:rPr>
              <a:t> Values, Given Probabilities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Rectangle 47"/>
          <p:cNvSpPr>
            <a:spLocks noChangeArrowheads="1"/>
          </p:cNvSpPr>
          <p:nvPr/>
        </p:nvSpPr>
        <p:spPr bwMode="auto">
          <a:xfrm>
            <a:off x="413057" y="1696839"/>
            <a:ext cx="19050"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48"/>
          <p:cNvSpPr>
            <a:spLocks noChangeArrowheads="1"/>
          </p:cNvSpPr>
          <p:nvPr/>
        </p:nvSpPr>
        <p:spPr bwMode="auto">
          <a:xfrm>
            <a:off x="860732" y="1696839"/>
            <a:ext cx="19050"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49"/>
          <p:cNvSpPr>
            <a:spLocks noChangeArrowheads="1"/>
          </p:cNvSpPr>
          <p:nvPr/>
        </p:nvSpPr>
        <p:spPr bwMode="auto">
          <a:xfrm>
            <a:off x="4773919" y="1696839"/>
            <a:ext cx="19050"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Rectangle 50"/>
          <p:cNvSpPr>
            <a:spLocks noChangeArrowheads="1"/>
          </p:cNvSpPr>
          <p:nvPr/>
        </p:nvSpPr>
        <p:spPr bwMode="auto">
          <a:xfrm>
            <a:off x="7611008" y="1696839"/>
            <a:ext cx="19050" cy="1588"/>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Line 51"/>
          <p:cNvSpPr>
            <a:spLocks noChangeShapeType="1"/>
          </p:cNvSpPr>
          <p:nvPr/>
        </p:nvSpPr>
        <p:spPr bwMode="auto">
          <a:xfrm>
            <a:off x="4773919" y="1715889"/>
            <a:ext cx="0" cy="3317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 name="Rectangle 52"/>
          <p:cNvSpPr>
            <a:spLocks noChangeArrowheads="1"/>
          </p:cNvSpPr>
          <p:nvPr/>
        </p:nvSpPr>
        <p:spPr bwMode="auto">
          <a:xfrm>
            <a:off x="4773919" y="1715889"/>
            <a:ext cx="19050" cy="331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Line 53"/>
          <p:cNvSpPr>
            <a:spLocks noChangeShapeType="1"/>
          </p:cNvSpPr>
          <p:nvPr/>
        </p:nvSpPr>
        <p:spPr bwMode="auto">
          <a:xfrm>
            <a:off x="413057" y="1696839"/>
            <a:ext cx="1587" cy="238125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 name="Rectangle 54"/>
          <p:cNvSpPr>
            <a:spLocks noChangeArrowheads="1"/>
          </p:cNvSpPr>
          <p:nvPr/>
        </p:nvSpPr>
        <p:spPr bwMode="auto">
          <a:xfrm>
            <a:off x="413057" y="1696839"/>
            <a:ext cx="19050" cy="2400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Line 55"/>
          <p:cNvSpPr>
            <a:spLocks noChangeShapeType="1"/>
          </p:cNvSpPr>
          <p:nvPr/>
        </p:nvSpPr>
        <p:spPr bwMode="auto">
          <a:xfrm>
            <a:off x="860732" y="1715889"/>
            <a:ext cx="1587" cy="236220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56"/>
          <p:cNvSpPr>
            <a:spLocks noChangeArrowheads="1"/>
          </p:cNvSpPr>
          <p:nvPr/>
        </p:nvSpPr>
        <p:spPr bwMode="auto">
          <a:xfrm>
            <a:off x="860732" y="1715889"/>
            <a:ext cx="19050" cy="238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Line 57"/>
          <p:cNvSpPr>
            <a:spLocks noChangeShapeType="1"/>
          </p:cNvSpPr>
          <p:nvPr/>
        </p:nvSpPr>
        <p:spPr bwMode="auto">
          <a:xfrm>
            <a:off x="4773919" y="2419152"/>
            <a:ext cx="1587" cy="165893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58"/>
          <p:cNvSpPr>
            <a:spLocks noChangeArrowheads="1"/>
          </p:cNvSpPr>
          <p:nvPr/>
        </p:nvSpPr>
        <p:spPr bwMode="auto">
          <a:xfrm>
            <a:off x="4773919" y="2419152"/>
            <a:ext cx="19050" cy="1677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Line 59"/>
          <p:cNvSpPr>
            <a:spLocks noChangeShapeType="1"/>
          </p:cNvSpPr>
          <p:nvPr/>
        </p:nvSpPr>
        <p:spPr bwMode="auto">
          <a:xfrm>
            <a:off x="8342279" y="1691285"/>
            <a:ext cx="1587" cy="236220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 name="Rectangle 60"/>
          <p:cNvSpPr>
            <a:spLocks noChangeArrowheads="1"/>
          </p:cNvSpPr>
          <p:nvPr/>
        </p:nvSpPr>
        <p:spPr bwMode="auto">
          <a:xfrm>
            <a:off x="8339308" y="1715889"/>
            <a:ext cx="19050" cy="2381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Line 61"/>
          <p:cNvSpPr>
            <a:spLocks noChangeShapeType="1"/>
          </p:cNvSpPr>
          <p:nvPr/>
        </p:nvSpPr>
        <p:spPr bwMode="auto">
          <a:xfrm>
            <a:off x="432107" y="1696838"/>
            <a:ext cx="7904747" cy="30560"/>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62"/>
          <p:cNvSpPr>
            <a:spLocks noChangeArrowheads="1"/>
          </p:cNvSpPr>
          <p:nvPr/>
        </p:nvSpPr>
        <p:spPr bwMode="auto">
          <a:xfrm>
            <a:off x="432107" y="1696838"/>
            <a:ext cx="7923797"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Line 63"/>
          <p:cNvSpPr>
            <a:spLocks noChangeShapeType="1"/>
          </p:cNvSpPr>
          <p:nvPr/>
        </p:nvSpPr>
        <p:spPr bwMode="auto">
          <a:xfrm flipV="1">
            <a:off x="432107" y="2009319"/>
            <a:ext cx="7904747" cy="19307"/>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 name="Rectangle 64"/>
          <p:cNvSpPr>
            <a:spLocks noChangeArrowheads="1"/>
          </p:cNvSpPr>
          <p:nvPr/>
        </p:nvSpPr>
        <p:spPr bwMode="auto">
          <a:xfrm>
            <a:off x="432107" y="2028626"/>
            <a:ext cx="7904747"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Line 65"/>
          <p:cNvSpPr>
            <a:spLocks noChangeShapeType="1"/>
          </p:cNvSpPr>
          <p:nvPr/>
        </p:nvSpPr>
        <p:spPr bwMode="auto">
          <a:xfrm>
            <a:off x="432107" y="2400102"/>
            <a:ext cx="71834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7" name="Rectangle 66"/>
          <p:cNvSpPr>
            <a:spLocks noChangeArrowheads="1"/>
          </p:cNvSpPr>
          <p:nvPr/>
        </p:nvSpPr>
        <p:spPr bwMode="auto">
          <a:xfrm>
            <a:off x="432107" y="2400102"/>
            <a:ext cx="72024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Line 67"/>
          <p:cNvSpPr>
            <a:spLocks noChangeShapeType="1"/>
          </p:cNvSpPr>
          <p:nvPr/>
        </p:nvSpPr>
        <p:spPr bwMode="auto">
          <a:xfrm>
            <a:off x="432107" y="2731889"/>
            <a:ext cx="71834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9" name="Rectangle 68"/>
          <p:cNvSpPr>
            <a:spLocks noChangeArrowheads="1"/>
          </p:cNvSpPr>
          <p:nvPr/>
        </p:nvSpPr>
        <p:spPr bwMode="auto">
          <a:xfrm>
            <a:off x="432107" y="2731889"/>
            <a:ext cx="72024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Line 69"/>
          <p:cNvSpPr>
            <a:spLocks noChangeShapeType="1"/>
          </p:cNvSpPr>
          <p:nvPr/>
        </p:nvSpPr>
        <p:spPr bwMode="auto">
          <a:xfrm>
            <a:off x="432107" y="3063677"/>
            <a:ext cx="71834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70"/>
          <p:cNvSpPr>
            <a:spLocks noChangeArrowheads="1"/>
          </p:cNvSpPr>
          <p:nvPr/>
        </p:nvSpPr>
        <p:spPr bwMode="auto">
          <a:xfrm>
            <a:off x="432107" y="3063677"/>
            <a:ext cx="72024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Line 71"/>
          <p:cNvSpPr>
            <a:spLocks noChangeShapeType="1"/>
          </p:cNvSpPr>
          <p:nvPr/>
        </p:nvSpPr>
        <p:spPr bwMode="auto">
          <a:xfrm flipV="1">
            <a:off x="432107" y="3387556"/>
            <a:ext cx="7923797" cy="790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72"/>
          <p:cNvSpPr>
            <a:spLocks noChangeArrowheads="1"/>
          </p:cNvSpPr>
          <p:nvPr/>
        </p:nvSpPr>
        <p:spPr bwMode="auto">
          <a:xfrm>
            <a:off x="432107" y="3395464"/>
            <a:ext cx="72024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Line 73"/>
          <p:cNvSpPr>
            <a:spLocks noChangeShapeType="1"/>
          </p:cNvSpPr>
          <p:nvPr/>
        </p:nvSpPr>
        <p:spPr bwMode="auto">
          <a:xfrm>
            <a:off x="432107" y="3727252"/>
            <a:ext cx="71834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Rectangle 74"/>
          <p:cNvSpPr>
            <a:spLocks noChangeArrowheads="1"/>
          </p:cNvSpPr>
          <p:nvPr/>
        </p:nvSpPr>
        <p:spPr bwMode="auto">
          <a:xfrm>
            <a:off x="432107" y="3727252"/>
            <a:ext cx="72024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Line 75"/>
          <p:cNvSpPr>
            <a:spLocks noChangeShapeType="1"/>
          </p:cNvSpPr>
          <p:nvPr/>
        </p:nvSpPr>
        <p:spPr bwMode="auto">
          <a:xfrm>
            <a:off x="432107" y="4073553"/>
            <a:ext cx="7183437" cy="1588"/>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7" name="Rectangle 76"/>
          <p:cNvSpPr>
            <a:spLocks noChangeArrowheads="1"/>
          </p:cNvSpPr>
          <p:nvPr/>
        </p:nvSpPr>
        <p:spPr bwMode="auto">
          <a:xfrm>
            <a:off x="432107" y="4073553"/>
            <a:ext cx="7202487"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Right Triangle 79"/>
          <p:cNvSpPr/>
          <p:nvPr/>
        </p:nvSpPr>
        <p:spPr bwMode="auto">
          <a:xfrm rot="16200000">
            <a:off x="505467" y="1690376"/>
            <a:ext cx="300945" cy="361950"/>
          </a:xfrm>
          <a:prstGeom prst="rtTriangle">
            <a:avLst/>
          </a:prstGeom>
          <a:solidFill>
            <a:srgbClr val="68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tx1"/>
              </a:solidFill>
              <a:effectLst>
                <a:outerShdw blurRad="38100" dist="38100" dir="2700000" algn="tl">
                  <a:srgbClr val="000000">
                    <a:alpha val="43137"/>
                  </a:srgbClr>
                </a:outerShdw>
              </a:effectLst>
              <a:latin typeface="MS Reference Serif" pitchFamily="18" charset="0"/>
            </a:endParaRPr>
          </a:p>
        </p:txBody>
      </p:sp>
      <p:sp>
        <p:nvSpPr>
          <p:cNvPr id="103" name="Rectangle 102"/>
          <p:cNvSpPr>
            <a:spLocks noChangeArrowheads="1"/>
          </p:cNvSpPr>
          <p:nvPr/>
        </p:nvSpPr>
        <p:spPr bwMode="auto">
          <a:xfrm>
            <a:off x="7663110" y="2743100"/>
            <a:ext cx="4985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1.28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 name="Rectangle 152"/>
          <p:cNvSpPr>
            <a:spLocks noChangeArrowheads="1"/>
          </p:cNvSpPr>
          <p:nvPr/>
        </p:nvSpPr>
        <p:spPr bwMode="auto">
          <a:xfrm>
            <a:off x="4856267" y="3096524"/>
            <a:ext cx="2484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a:t>
            </a:r>
            <a:r>
              <a:rPr lang="en-US" sz="2000" dirty="0" smtClean="0">
                <a:solidFill>
                  <a:srgbClr val="FFFFFF"/>
                </a:solidFill>
                <a:effectLst/>
                <a:latin typeface="Arial" pitchFamily="34" charset="0"/>
                <a:cs typeface="Arial" pitchFamily="34" charset="0"/>
              </a:rPr>
              <a:t>NORM.S.INV(0.975)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4" name="Rectangle 153"/>
          <p:cNvSpPr>
            <a:spLocks noChangeArrowheads="1"/>
          </p:cNvSpPr>
          <p:nvPr/>
        </p:nvSpPr>
        <p:spPr bwMode="auto">
          <a:xfrm>
            <a:off x="7686720" y="3088685"/>
            <a:ext cx="4985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1.96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5" name="Rectangle 154"/>
          <p:cNvSpPr>
            <a:spLocks noChangeArrowheads="1"/>
          </p:cNvSpPr>
          <p:nvPr/>
        </p:nvSpPr>
        <p:spPr bwMode="auto">
          <a:xfrm>
            <a:off x="4880736" y="3443485"/>
            <a:ext cx="2484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lvl="0" algn="l" eaLnBrk="1" hangingPunct="1"/>
            <a:r>
              <a:rPr lang="en-US" sz="2000" dirty="0">
                <a:solidFill>
                  <a:srgbClr val="FFFFFF"/>
                </a:solidFill>
                <a:effectLst/>
                <a:latin typeface="Arial" pitchFamily="34" charset="0"/>
                <a:cs typeface="Arial" pitchFamily="34" charset="0"/>
              </a:rPr>
              <a:t>=</a:t>
            </a:r>
            <a:r>
              <a:rPr lang="en-US" sz="2000" dirty="0" smtClean="0">
                <a:solidFill>
                  <a:srgbClr val="FFFFFF"/>
                </a:solidFill>
                <a:effectLst/>
                <a:latin typeface="Arial" pitchFamily="34" charset="0"/>
                <a:cs typeface="Arial" pitchFamily="34" charset="0"/>
              </a:rPr>
              <a:t>NORM.S.INV(0.025)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6" name="Rectangle 155"/>
          <p:cNvSpPr>
            <a:spLocks noChangeArrowheads="1"/>
          </p:cNvSpPr>
          <p:nvPr/>
        </p:nvSpPr>
        <p:spPr bwMode="auto">
          <a:xfrm>
            <a:off x="7668612" y="3434270"/>
            <a:ext cx="5834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pitchFamily="34" charset="0"/>
                <a:cs typeface="Arial" pitchFamily="34" charset="0"/>
              </a:rPr>
              <a:t>-1.96</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80"/>
          <p:cNvSpPr>
            <a:spLocks noChangeArrowheads="1"/>
          </p:cNvSpPr>
          <p:nvPr/>
        </p:nvSpPr>
        <p:spPr bwMode="auto">
          <a:xfrm>
            <a:off x="444086" y="2377969"/>
            <a:ext cx="7904747"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81"/>
          <p:cNvSpPr>
            <a:spLocks noChangeArrowheads="1"/>
          </p:cNvSpPr>
          <p:nvPr/>
        </p:nvSpPr>
        <p:spPr bwMode="auto">
          <a:xfrm>
            <a:off x="444535" y="2728447"/>
            <a:ext cx="7904747"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82"/>
          <p:cNvSpPr>
            <a:spLocks noChangeArrowheads="1"/>
          </p:cNvSpPr>
          <p:nvPr/>
        </p:nvSpPr>
        <p:spPr bwMode="auto">
          <a:xfrm>
            <a:off x="413057" y="3040317"/>
            <a:ext cx="7904747"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83"/>
          <p:cNvSpPr>
            <a:spLocks noChangeArrowheads="1"/>
          </p:cNvSpPr>
          <p:nvPr/>
        </p:nvSpPr>
        <p:spPr bwMode="auto">
          <a:xfrm>
            <a:off x="413057" y="4051274"/>
            <a:ext cx="7904747"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84"/>
          <p:cNvSpPr>
            <a:spLocks noChangeArrowheads="1"/>
          </p:cNvSpPr>
          <p:nvPr/>
        </p:nvSpPr>
        <p:spPr bwMode="auto">
          <a:xfrm>
            <a:off x="444086" y="3713917"/>
            <a:ext cx="7904747"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85"/>
          <p:cNvSpPr>
            <a:spLocks noChangeArrowheads="1"/>
          </p:cNvSpPr>
          <p:nvPr/>
        </p:nvSpPr>
        <p:spPr bwMode="auto">
          <a:xfrm>
            <a:off x="429653" y="3375913"/>
            <a:ext cx="7904747" cy="457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Title 2"/>
          <p:cNvSpPr>
            <a:spLocks noGrp="1"/>
          </p:cNvSpPr>
          <p:nvPr>
            <p:ph type="title"/>
          </p:nvPr>
        </p:nvSpPr>
        <p:spPr>
          <a:xfrm>
            <a:off x="18069" y="0"/>
            <a:ext cx="8893175" cy="764704"/>
          </a:xfrm>
        </p:spPr>
        <p:txBody>
          <a:bodyPr/>
          <a:lstStyle/>
          <a:p>
            <a:pPr eaLnBrk="0" hangingPunct="0"/>
            <a:r>
              <a:rPr lang="en-US" kern="1200" dirty="0">
                <a:solidFill>
                  <a:srgbClr val="FF0000"/>
                </a:solidFill>
                <a:ea typeface="ＭＳ Ｐゴシック" charset="-128"/>
                <a:cs typeface="+mn-cs"/>
              </a:rPr>
              <a:t>Standard Normal Distribution in Excel</a:t>
            </a:r>
          </a:p>
        </p:txBody>
      </p:sp>
    </p:spTree>
    <p:extLst>
      <p:ext uri="{BB962C8B-B14F-4D97-AF65-F5344CB8AC3E}">
        <p14:creationId xmlns:p14="http://schemas.microsoft.com/office/powerpoint/2010/main" val="6481186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dissolv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dissolve">
                                      <p:cBhvr>
                                        <p:cTn id="17" dur="500"/>
                                        <p:tgtEl>
                                          <p:spTgt spid="15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dissolve">
                                      <p:cBhvr>
                                        <p:cTn id="22" dur="500"/>
                                        <p:tgtEl>
                                          <p:spTgt spid="1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5"/>
                                        </p:tgtEl>
                                        <p:attrNameLst>
                                          <p:attrName>style.visibility</p:attrName>
                                        </p:attrNameLst>
                                      </p:cBhvr>
                                      <p:to>
                                        <p:strVal val="visible"/>
                                      </p:to>
                                    </p:set>
                                    <p:animEffect transition="in" filter="dissolve">
                                      <p:cBhvr>
                                        <p:cTn id="27" dur="500"/>
                                        <p:tgtEl>
                                          <p:spTgt spid="15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6"/>
                                        </p:tgtEl>
                                        <p:attrNameLst>
                                          <p:attrName>style.visibility</p:attrName>
                                        </p:attrNameLst>
                                      </p:cBhvr>
                                      <p:to>
                                        <p:strVal val="visible"/>
                                      </p:to>
                                    </p:set>
                                    <p:animEffect transition="in" filter="dissolve">
                                      <p:cBhvr>
                                        <p:cTn id="32"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3" grpId="0"/>
      <p:bldP spid="153" grpId="0"/>
      <p:bldP spid="154" grpId="0"/>
      <p:bldP spid="155" grpId="0"/>
      <p:bldP spid="156" grpId="0"/>
    </p:bldLst>
  </p:timing>
</p:sld>
</file>

<file path=ppt/theme/theme1.xml><?xml version="1.0" encoding="utf-8"?>
<a:theme xmlns:a="http://schemas.openxmlformats.org/drawingml/2006/main" name="Lean Thinking Final.ppt">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an Thinking Fina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Lean Thinking Final.ppt</Template>
  <TotalTime>18489</TotalTime>
  <Words>4424</Words>
  <Application>Microsoft Office PowerPoint</Application>
  <PresentationFormat>On-screen Show (4:3)</PresentationFormat>
  <Paragraphs>677</Paragraphs>
  <Slides>56</Slides>
  <Notes>36</Notes>
  <HiddenSlides>0</HiddenSlides>
  <MMClips>0</MMClips>
  <ScaleCrop>false</ScaleCrop>
  <HeadingPairs>
    <vt:vector size="10" baseType="variant">
      <vt:variant>
        <vt:lpstr>Fonts Used</vt:lpstr>
      </vt:variant>
      <vt:variant>
        <vt:i4>16</vt:i4>
      </vt:variant>
      <vt:variant>
        <vt:lpstr>Theme</vt:lpstr>
      </vt:variant>
      <vt:variant>
        <vt:i4>4</vt:i4>
      </vt:variant>
      <vt:variant>
        <vt:lpstr>Links</vt:lpstr>
      </vt:variant>
      <vt:variant>
        <vt:i4>1</vt:i4>
      </vt:variant>
      <vt:variant>
        <vt:lpstr>Embedded OLE Servers</vt:lpstr>
      </vt:variant>
      <vt:variant>
        <vt:i4>2</vt:i4>
      </vt:variant>
      <vt:variant>
        <vt:lpstr>Slide Titles</vt:lpstr>
      </vt:variant>
      <vt:variant>
        <vt:i4>56</vt:i4>
      </vt:variant>
    </vt:vector>
  </HeadingPairs>
  <TitlesOfParts>
    <vt:vector size="79" baseType="lpstr">
      <vt:lpstr>ＭＳ Ｐゴシック</vt:lpstr>
      <vt:lpstr>Arial</vt:lpstr>
      <vt:lpstr>Book Antiqua</vt:lpstr>
      <vt:lpstr>Calibri</vt:lpstr>
      <vt:lpstr>Cambria Math</vt:lpstr>
      <vt:lpstr>Garamond</vt:lpstr>
      <vt:lpstr>Georgia</vt:lpstr>
      <vt:lpstr>Impact</vt:lpstr>
      <vt:lpstr>Lucida Calligraphy</vt:lpstr>
      <vt:lpstr>Monotype Sorts</vt:lpstr>
      <vt:lpstr>MS Reference Sans Serif</vt:lpstr>
      <vt:lpstr>MS Reference Serif</vt:lpstr>
      <vt:lpstr>Symbol</vt:lpstr>
      <vt:lpstr>Times New Roman</vt:lpstr>
      <vt:lpstr>Verdana</vt:lpstr>
      <vt:lpstr>Wingdings</vt:lpstr>
      <vt:lpstr>Lean Thinking Final.ppt</vt:lpstr>
      <vt:lpstr>1_Lean Thinking Final</vt:lpstr>
      <vt:lpstr>Lean Thinking Final</vt:lpstr>
      <vt:lpstr>2_Lean Thinking Final</vt:lpstr>
      <vt:lpstr>\\webdrive\aa2035\public_html\CourseBase\Inventory\ROPFormulaProof&amp;AverageInv.xlsx</vt:lpstr>
      <vt:lpstr>Equation</vt:lpstr>
      <vt:lpstr>Worksheet</vt:lpstr>
      <vt:lpstr>PowerPoint Presentation</vt:lpstr>
      <vt:lpstr>Basic Probability Distributions</vt:lpstr>
      <vt:lpstr>Normal Probability Distribution</vt:lpstr>
      <vt:lpstr>Normal Probability Distribution</vt:lpstr>
      <vt:lpstr>PowerPoint Presentation</vt:lpstr>
      <vt:lpstr>PowerPoint Presentation</vt:lpstr>
      <vt:lpstr>Standard Normal Probability Distribution</vt:lpstr>
      <vt:lpstr>Standard Normal Distribution in Excel</vt:lpstr>
      <vt:lpstr>Standard Normal Distribution in Excel</vt:lpstr>
      <vt:lpstr>Standard Normal Probability Distribution</vt:lpstr>
      <vt:lpstr>Standard Normal Probability Distribution</vt:lpstr>
      <vt:lpstr>Standard Normal Probability Distribution</vt:lpstr>
      <vt:lpstr>Standard Normal Probability Distribution</vt:lpstr>
      <vt:lpstr>Standard Normal Probability Distribution</vt:lpstr>
      <vt:lpstr>PowerPoint Presentation</vt:lpstr>
      <vt:lpstr>PowerPoint Presentation</vt:lpstr>
      <vt:lpstr>Reorder Point</vt:lpstr>
      <vt:lpstr>PowerPoint Presentation</vt:lpstr>
      <vt:lpstr>Optimal Service Level:  The News Vendor Problem</vt:lpstr>
      <vt:lpstr>Optimal Service Level:  The Newsvendor Problem</vt:lpstr>
      <vt:lpstr>The News Vendor Problem</vt:lpstr>
      <vt:lpstr>100,000 in One Stock</vt:lpstr>
      <vt:lpstr>PowerPoint Presentation</vt:lpstr>
      <vt:lpstr>90000 in One Stock or 10000 in Each of 10 stocks</vt:lpstr>
      <vt:lpstr>100,000 vs. 10(10,000) investment in N(5%, 5%)</vt:lpstr>
      <vt:lpstr>Risk Aversion Individual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Value (FV)</vt:lpstr>
      <vt:lpstr>Future Value (FV); Present Value (PV)</vt:lpstr>
      <vt:lpstr>Future Value (FV); Present Value (PV)</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CSU, Northridge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Thinking</dc:title>
  <dc:creator>aa2035</dc:creator>
  <cp:lastModifiedBy>Asef-Vaziri, Ardavan</cp:lastModifiedBy>
  <cp:revision>392</cp:revision>
  <dcterms:created xsi:type="dcterms:W3CDTF">2008-11-22T01:06:20Z</dcterms:created>
  <dcterms:modified xsi:type="dcterms:W3CDTF">2016-03-05T00:45:53Z</dcterms:modified>
</cp:coreProperties>
</file>