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xls" ContentType="application/vnd.ms-excel"/>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 id="2147483784" r:id="rId2"/>
    <p:sldMasterId id="2147483764" r:id="rId3"/>
    <p:sldMasterId id="2147483785" r:id="rId4"/>
  </p:sldMasterIdLst>
  <p:notesMasterIdLst>
    <p:notesMasterId r:id="rId46"/>
  </p:notesMasterIdLst>
  <p:handoutMasterIdLst>
    <p:handoutMasterId r:id="rId47"/>
  </p:handoutMasterIdLst>
  <p:sldIdLst>
    <p:sldId id="379" r:id="rId5"/>
    <p:sldId id="377" r:id="rId6"/>
    <p:sldId id="608" r:id="rId7"/>
    <p:sldId id="606" r:id="rId8"/>
    <p:sldId id="603" r:id="rId9"/>
    <p:sldId id="602" r:id="rId10"/>
    <p:sldId id="586" r:id="rId11"/>
    <p:sldId id="594" r:id="rId12"/>
    <p:sldId id="589" r:id="rId13"/>
    <p:sldId id="590" r:id="rId14"/>
    <p:sldId id="591" r:id="rId15"/>
    <p:sldId id="592" r:id="rId16"/>
    <p:sldId id="593" r:id="rId17"/>
    <p:sldId id="609" r:id="rId18"/>
    <p:sldId id="599" r:id="rId19"/>
    <p:sldId id="546" r:id="rId20"/>
    <p:sldId id="547" r:id="rId21"/>
    <p:sldId id="548" r:id="rId22"/>
    <p:sldId id="549" r:id="rId23"/>
    <p:sldId id="550" r:id="rId24"/>
    <p:sldId id="551" r:id="rId25"/>
    <p:sldId id="552" r:id="rId26"/>
    <p:sldId id="553" r:id="rId27"/>
    <p:sldId id="554" r:id="rId28"/>
    <p:sldId id="555" r:id="rId29"/>
    <p:sldId id="582" r:id="rId30"/>
    <p:sldId id="556" r:id="rId31"/>
    <p:sldId id="558" r:id="rId32"/>
    <p:sldId id="583" r:id="rId33"/>
    <p:sldId id="561" r:id="rId34"/>
    <p:sldId id="562" r:id="rId35"/>
    <p:sldId id="563" r:id="rId36"/>
    <p:sldId id="564" r:id="rId37"/>
    <p:sldId id="565" r:id="rId38"/>
    <p:sldId id="566" r:id="rId39"/>
    <p:sldId id="567" r:id="rId40"/>
    <p:sldId id="568" r:id="rId41"/>
    <p:sldId id="576" r:id="rId42"/>
    <p:sldId id="577" r:id="rId43"/>
    <p:sldId id="578" r:id="rId44"/>
    <p:sldId id="580" r:id="rId4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Verdana" pitchFamily="34"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Verdana" pitchFamily="34"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Verdana" pitchFamily="34"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Verdana" pitchFamily="34" charset="0"/>
        <a:ea typeface="ＭＳ Ｐゴシック" charset="-128"/>
        <a:cs typeface="+mn-cs"/>
      </a:defRPr>
    </a:lvl5pPr>
    <a:lvl6pPr marL="2286000" algn="l" defTabSz="914400" rtl="0" eaLnBrk="1" latinLnBrk="0" hangingPunct="1">
      <a:defRPr kern="1200">
        <a:solidFill>
          <a:schemeClr val="tx1"/>
        </a:solidFill>
        <a:latin typeface="Verdana" pitchFamily="34" charset="0"/>
        <a:ea typeface="ＭＳ Ｐゴシック" charset="-128"/>
        <a:cs typeface="+mn-cs"/>
      </a:defRPr>
    </a:lvl6pPr>
    <a:lvl7pPr marL="2743200" algn="l" defTabSz="914400" rtl="0" eaLnBrk="1" latinLnBrk="0" hangingPunct="1">
      <a:defRPr kern="1200">
        <a:solidFill>
          <a:schemeClr val="tx1"/>
        </a:solidFill>
        <a:latin typeface="Verdana" pitchFamily="34" charset="0"/>
        <a:ea typeface="ＭＳ Ｐゴシック" charset="-128"/>
        <a:cs typeface="+mn-cs"/>
      </a:defRPr>
    </a:lvl7pPr>
    <a:lvl8pPr marL="3200400" algn="l" defTabSz="914400" rtl="0" eaLnBrk="1" latinLnBrk="0" hangingPunct="1">
      <a:defRPr kern="1200">
        <a:solidFill>
          <a:schemeClr val="tx1"/>
        </a:solidFill>
        <a:latin typeface="Verdana" pitchFamily="34" charset="0"/>
        <a:ea typeface="ＭＳ Ｐゴシック" charset="-128"/>
        <a:cs typeface="+mn-cs"/>
      </a:defRPr>
    </a:lvl8pPr>
    <a:lvl9pPr marL="3657600" algn="l" defTabSz="914400" rtl="0" eaLnBrk="1" latinLnBrk="0" hangingPunct="1">
      <a:defRPr kern="1200">
        <a:solidFill>
          <a:schemeClr val="tx1"/>
        </a:solidFill>
        <a:latin typeface="Verdana" pitchFamily="34"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orie Hamalian" initials="" lastIdx="0" clrIdx="0"/>
  <p:cmAuthor id="1" name="Asef-Vaziri, Ardavan"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AC46"/>
    <a:srgbClr val="A50023"/>
    <a:srgbClr val="C00000"/>
    <a:srgbClr val="00863D"/>
    <a:srgbClr val="FF9900"/>
    <a:srgbClr val="FF0066"/>
    <a:srgbClr val="370000"/>
    <a:srgbClr val="9B0000"/>
    <a:srgbClr val="000078"/>
    <a:srgbClr val="A8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p:cViewPr varScale="1">
        <p:scale>
          <a:sx n="113" d="100"/>
          <a:sy n="113" d="100"/>
        </p:scale>
        <p:origin x="122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42" d="100"/>
          <a:sy n="42" d="100"/>
        </p:scale>
        <p:origin x="-1363" y="-8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image" Target="../media/image20.emf"/><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DC6186B-400D-4624-82D1-203DE0AF0EEF}" type="datetimeFigureOut">
              <a:rPr lang="en-US" smtClean="0"/>
              <a:pPr/>
              <a:t>3/4/2016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32CB61-0B8C-464B-856B-111D8B5619C2}" type="slidenum">
              <a:rPr lang="en-US" smtClean="0"/>
              <a:pPr/>
              <a:t>‹#›</a:t>
            </a:fld>
            <a:endParaRPr lang="en-US" dirty="0"/>
          </a:p>
        </p:txBody>
      </p:sp>
    </p:spTree>
    <p:extLst>
      <p:ext uri="{BB962C8B-B14F-4D97-AF65-F5344CB8AC3E}">
        <p14:creationId xmlns:p14="http://schemas.microsoft.com/office/powerpoint/2010/main" val="17015550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D8C8DB6-9E1D-439C-B96B-0657302EFE49}" type="datetime1">
              <a:rPr lang="en-US"/>
              <a:pPr/>
              <a:t>3/4/2016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7C678DA-66FA-46F9-8031-1CB2E52D81FB}" type="slidenum">
              <a:rPr lang="en-US"/>
              <a:pPr/>
              <a:t>‹#›</a:t>
            </a:fld>
            <a:endParaRPr lang="en-US" dirty="0"/>
          </a:p>
        </p:txBody>
      </p:sp>
    </p:spTree>
    <p:extLst>
      <p:ext uri="{BB962C8B-B14F-4D97-AF65-F5344CB8AC3E}">
        <p14:creationId xmlns:p14="http://schemas.microsoft.com/office/powerpoint/2010/main" val="195947671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107"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C678DA-66FA-46F9-8031-1CB2E52D81FB}" type="slidenum">
              <a:rPr lang="en-US" smtClean="0"/>
              <a:pPr/>
              <a:t>2</a:t>
            </a:fld>
            <a:endParaRPr lang="en-US"/>
          </a:p>
        </p:txBody>
      </p:sp>
    </p:spTree>
    <p:extLst>
      <p:ext uri="{BB962C8B-B14F-4D97-AF65-F5344CB8AC3E}">
        <p14:creationId xmlns:p14="http://schemas.microsoft.com/office/powerpoint/2010/main" val="1396220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pPr eaLnBrk="1" hangingPunct="1"/>
            <a:endParaRPr lang="en-US" smtClean="0"/>
          </a:p>
        </p:txBody>
      </p:sp>
      <p:sp>
        <p:nvSpPr>
          <p:cNvPr id="53252" name="Slide Number Placeholder 3"/>
          <p:cNvSpPr>
            <a:spLocks noGrp="1"/>
          </p:cNvSpPr>
          <p:nvPr>
            <p:ph type="sldNum" sz="quarter" idx="5"/>
          </p:nvPr>
        </p:nvSpPr>
        <p:spPr>
          <a:noFill/>
        </p:spPr>
        <p:txBody>
          <a:bodyPr/>
          <a:lstStyle/>
          <a:p>
            <a:fld id="{350888E3-6906-423E-AAEA-259F7A7BBD2B}" type="slidenum">
              <a:rPr lang="en-US" smtClean="0"/>
              <a:pPr/>
              <a:t>17</a:t>
            </a:fld>
            <a:endParaRPr lang="en-US" smtClean="0"/>
          </a:p>
        </p:txBody>
      </p:sp>
    </p:spTree>
    <p:extLst>
      <p:ext uri="{BB962C8B-B14F-4D97-AF65-F5344CB8AC3E}">
        <p14:creationId xmlns:p14="http://schemas.microsoft.com/office/powerpoint/2010/main" val="2484559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pPr eaLnBrk="1" hangingPunct="1"/>
            <a:endParaRPr lang="en-US" smtClean="0"/>
          </a:p>
        </p:txBody>
      </p:sp>
      <p:sp>
        <p:nvSpPr>
          <p:cNvPr id="54276" name="Slide Number Placeholder 3"/>
          <p:cNvSpPr>
            <a:spLocks noGrp="1"/>
          </p:cNvSpPr>
          <p:nvPr>
            <p:ph type="sldNum" sz="quarter" idx="5"/>
          </p:nvPr>
        </p:nvSpPr>
        <p:spPr>
          <a:noFill/>
        </p:spPr>
        <p:txBody>
          <a:bodyPr/>
          <a:lstStyle/>
          <a:p>
            <a:fld id="{15B7A746-C085-4EEE-829A-80E34A4820DE}" type="slidenum">
              <a:rPr lang="en-US" smtClean="0"/>
              <a:pPr/>
              <a:t>18</a:t>
            </a:fld>
            <a:endParaRPr lang="en-US" smtClean="0"/>
          </a:p>
        </p:txBody>
      </p:sp>
    </p:spTree>
    <p:extLst>
      <p:ext uri="{BB962C8B-B14F-4D97-AF65-F5344CB8AC3E}">
        <p14:creationId xmlns:p14="http://schemas.microsoft.com/office/powerpoint/2010/main" val="3197405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pPr eaLnBrk="1" hangingPunct="1"/>
            <a:endParaRPr lang="en-US" smtClean="0"/>
          </a:p>
        </p:txBody>
      </p:sp>
      <p:sp>
        <p:nvSpPr>
          <p:cNvPr id="55300" name="Slide Number Placeholder 3"/>
          <p:cNvSpPr>
            <a:spLocks noGrp="1"/>
          </p:cNvSpPr>
          <p:nvPr>
            <p:ph type="sldNum" sz="quarter" idx="5"/>
          </p:nvPr>
        </p:nvSpPr>
        <p:spPr>
          <a:noFill/>
        </p:spPr>
        <p:txBody>
          <a:bodyPr/>
          <a:lstStyle/>
          <a:p>
            <a:fld id="{D9A9AB19-2E66-4606-82C1-F9897D529BA5}" type="slidenum">
              <a:rPr lang="en-US" smtClean="0"/>
              <a:pPr/>
              <a:t>19</a:t>
            </a:fld>
            <a:endParaRPr lang="en-US" smtClean="0"/>
          </a:p>
        </p:txBody>
      </p:sp>
    </p:spTree>
    <p:extLst>
      <p:ext uri="{BB962C8B-B14F-4D97-AF65-F5344CB8AC3E}">
        <p14:creationId xmlns:p14="http://schemas.microsoft.com/office/powerpoint/2010/main" val="432693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pPr eaLnBrk="1" hangingPunct="1"/>
            <a:endParaRPr lang="en-US" smtClean="0"/>
          </a:p>
        </p:txBody>
      </p:sp>
      <p:sp>
        <p:nvSpPr>
          <p:cNvPr id="56324" name="Slide Number Placeholder 3"/>
          <p:cNvSpPr>
            <a:spLocks noGrp="1"/>
          </p:cNvSpPr>
          <p:nvPr>
            <p:ph type="sldNum" sz="quarter" idx="5"/>
          </p:nvPr>
        </p:nvSpPr>
        <p:spPr>
          <a:noFill/>
        </p:spPr>
        <p:txBody>
          <a:bodyPr/>
          <a:lstStyle/>
          <a:p>
            <a:fld id="{31C32E05-A7A4-407A-B6AA-B5B58DA83FB5}" type="slidenum">
              <a:rPr lang="en-US" smtClean="0"/>
              <a:pPr/>
              <a:t>20</a:t>
            </a:fld>
            <a:endParaRPr lang="en-US" smtClean="0"/>
          </a:p>
        </p:txBody>
      </p:sp>
    </p:spTree>
    <p:extLst>
      <p:ext uri="{BB962C8B-B14F-4D97-AF65-F5344CB8AC3E}">
        <p14:creationId xmlns:p14="http://schemas.microsoft.com/office/powerpoint/2010/main" val="4131410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pPr eaLnBrk="1" hangingPunct="1"/>
            <a:endParaRPr lang="en-US" smtClean="0"/>
          </a:p>
        </p:txBody>
      </p:sp>
      <p:sp>
        <p:nvSpPr>
          <p:cNvPr id="57348" name="Slide Number Placeholder 3"/>
          <p:cNvSpPr>
            <a:spLocks noGrp="1"/>
          </p:cNvSpPr>
          <p:nvPr>
            <p:ph type="sldNum" sz="quarter" idx="5"/>
          </p:nvPr>
        </p:nvSpPr>
        <p:spPr>
          <a:noFill/>
        </p:spPr>
        <p:txBody>
          <a:bodyPr/>
          <a:lstStyle/>
          <a:p>
            <a:fld id="{D120B74E-0971-459F-84EB-D4DFCABFD87A}" type="slidenum">
              <a:rPr lang="en-US" smtClean="0"/>
              <a:pPr/>
              <a:t>21</a:t>
            </a:fld>
            <a:endParaRPr lang="en-US" smtClean="0"/>
          </a:p>
        </p:txBody>
      </p:sp>
    </p:spTree>
    <p:extLst>
      <p:ext uri="{BB962C8B-B14F-4D97-AF65-F5344CB8AC3E}">
        <p14:creationId xmlns:p14="http://schemas.microsoft.com/office/powerpoint/2010/main" val="2716309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pPr eaLnBrk="1" hangingPunct="1"/>
            <a:endParaRPr lang="en-US" smtClean="0"/>
          </a:p>
        </p:txBody>
      </p:sp>
      <p:sp>
        <p:nvSpPr>
          <p:cNvPr id="58372" name="Slide Number Placeholder 3"/>
          <p:cNvSpPr>
            <a:spLocks noGrp="1"/>
          </p:cNvSpPr>
          <p:nvPr>
            <p:ph type="sldNum" sz="quarter" idx="5"/>
          </p:nvPr>
        </p:nvSpPr>
        <p:spPr>
          <a:noFill/>
        </p:spPr>
        <p:txBody>
          <a:bodyPr/>
          <a:lstStyle/>
          <a:p>
            <a:fld id="{8F634B0C-00FF-4827-B328-F2942A489F9C}" type="slidenum">
              <a:rPr lang="en-US" smtClean="0"/>
              <a:pPr/>
              <a:t>22</a:t>
            </a:fld>
            <a:endParaRPr lang="en-US" smtClean="0"/>
          </a:p>
        </p:txBody>
      </p:sp>
    </p:spTree>
    <p:extLst>
      <p:ext uri="{BB962C8B-B14F-4D97-AF65-F5344CB8AC3E}">
        <p14:creationId xmlns:p14="http://schemas.microsoft.com/office/powerpoint/2010/main" val="1189977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eaLnBrk="1" hangingPunct="1"/>
            <a:endParaRPr lang="en-US" smtClean="0"/>
          </a:p>
        </p:txBody>
      </p:sp>
      <p:sp>
        <p:nvSpPr>
          <p:cNvPr id="59396" name="Slide Number Placeholder 3"/>
          <p:cNvSpPr>
            <a:spLocks noGrp="1"/>
          </p:cNvSpPr>
          <p:nvPr>
            <p:ph type="sldNum" sz="quarter" idx="5"/>
          </p:nvPr>
        </p:nvSpPr>
        <p:spPr>
          <a:noFill/>
        </p:spPr>
        <p:txBody>
          <a:bodyPr/>
          <a:lstStyle/>
          <a:p>
            <a:fld id="{ED1CA07F-F5F6-4FD7-B5A5-53FF04C8745D}" type="slidenum">
              <a:rPr lang="en-US" smtClean="0"/>
              <a:pPr/>
              <a:t>23</a:t>
            </a:fld>
            <a:endParaRPr lang="en-US" smtClean="0"/>
          </a:p>
        </p:txBody>
      </p:sp>
    </p:spTree>
    <p:extLst>
      <p:ext uri="{BB962C8B-B14F-4D97-AF65-F5344CB8AC3E}">
        <p14:creationId xmlns:p14="http://schemas.microsoft.com/office/powerpoint/2010/main" val="447407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pPr eaLnBrk="1" hangingPunct="1"/>
            <a:endParaRPr lang="en-US" smtClean="0"/>
          </a:p>
        </p:txBody>
      </p:sp>
      <p:sp>
        <p:nvSpPr>
          <p:cNvPr id="60420" name="Slide Number Placeholder 3"/>
          <p:cNvSpPr>
            <a:spLocks noGrp="1"/>
          </p:cNvSpPr>
          <p:nvPr>
            <p:ph type="sldNum" sz="quarter" idx="5"/>
          </p:nvPr>
        </p:nvSpPr>
        <p:spPr>
          <a:noFill/>
        </p:spPr>
        <p:txBody>
          <a:bodyPr/>
          <a:lstStyle/>
          <a:p>
            <a:fld id="{AAF341A5-09DB-4A78-969C-1CE2A696AF16}" type="slidenum">
              <a:rPr lang="en-US" smtClean="0"/>
              <a:pPr/>
              <a:t>24</a:t>
            </a:fld>
            <a:endParaRPr lang="en-US" smtClean="0"/>
          </a:p>
        </p:txBody>
      </p:sp>
    </p:spTree>
    <p:extLst>
      <p:ext uri="{BB962C8B-B14F-4D97-AF65-F5344CB8AC3E}">
        <p14:creationId xmlns:p14="http://schemas.microsoft.com/office/powerpoint/2010/main" val="139243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B1525000-99FB-4712-9049-4ECB08C231E5}" type="slidenum">
              <a:rPr lang="en-US" smtClean="0"/>
              <a:pPr/>
              <a:t>25</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270435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F0A07F02-6F34-4816-AA20-0DFDF7D3858B}" type="slidenum">
              <a:rPr lang="en-US" smtClean="0"/>
              <a:pPr/>
              <a:t>27</a:t>
            </a:fld>
            <a:endParaRPr 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885797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C678DA-66FA-46F9-8031-1CB2E52D81FB}" type="slidenum">
              <a:rPr lang="en-US" smtClean="0"/>
              <a:pPr/>
              <a:t>3</a:t>
            </a:fld>
            <a:endParaRPr lang="en-US"/>
          </a:p>
        </p:txBody>
      </p:sp>
    </p:spTree>
    <p:extLst>
      <p:ext uri="{BB962C8B-B14F-4D97-AF65-F5344CB8AC3E}">
        <p14:creationId xmlns:p14="http://schemas.microsoft.com/office/powerpoint/2010/main" val="4177267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F8B50173-0307-4456-826B-C93549E4510C}" type="slidenum">
              <a:rPr lang="en-US" smtClean="0"/>
              <a:pPr/>
              <a:t>28</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85987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F0A07F02-6F34-4816-AA20-0DFDF7D3858B}" type="slidenum">
              <a:rPr lang="en-US" smtClean="0"/>
              <a:pPr/>
              <a:t>29</a:t>
            </a:fld>
            <a:endParaRPr 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591230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F8B50173-0307-4456-826B-C93549E4510C}" type="slidenum">
              <a:rPr lang="en-US" smtClean="0"/>
              <a:pPr/>
              <a:t>30</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024762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33494E9-93B7-4B3D-8D41-F0238D3D2152}" type="slidenum">
              <a:rPr lang="en-US" smtClean="0"/>
              <a:pPr/>
              <a:t>31</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823075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ECBEBE96-CF24-4AD2-850B-9451F712AB4C}" type="slidenum">
              <a:rPr lang="en-US" smtClean="0"/>
              <a:pPr/>
              <a:t>32</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69039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pPr eaLnBrk="1" hangingPunct="1"/>
            <a:endParaRPr lang="en-US" smtClean="0"/>
          </a:p>
        </p:txBody>
      </p:sp>
      <p:sp>
        <p:nvSpPr>
          <p:cNvPr id="69636" name="Slide Number Placeholder 3"/>
          <p:cNvSpPr>
            <a:spLocks noGrp="1"/>
          </p:cNvSpPr>
          <p:nvPr>
            <p:ph type="sldNum" sz="quarter" idx="5"/>
          </p:nvPr>
        </p:nvSpPr>
        <p:spPr>
          <a:noFill/>
        </p:spPr>
        <p:txBody>
          <a:bodyPr/>
          <a:lstStyle/>
          <a:p>
            <a:fld id="{61E7575F-DD0E-4A16-BAC2-17050005B008}" type="slidenum">
              <a:rPr lang="en-US" smtClean="0"/>
              <a:pPr/>
              <a:t>33</a:t>
            </a:fld>
            <a:endParaRPr lang="en-US" smtClean="0"/>
          </a:p>
        </p:txBody>
      </p:sp>
    </p:spTree>
    <p:extLst>
      <p:ext uri="{BB962C8B-B14F-4D97-AF65-F5344CB8AC3E}">
        <p14:creationId xmlns:p14="http://schemas.microsoft.com/office/powerpoint/2010/main" val="1947693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pPr eaLnBrk="1" hangingPunct="1"/>
            <a:endParaRPr lang="en-US" smtClean="0"/>
          </a:p>
        </p:txBody>
      </p:sp>
      <p:sp>
        <p:nvSpPr>
          <p:cNvPr id="69636" name="Slide Number Placeholder 3"/>
          <p:cNvSpPr>
            <a:spLocks noGrp="1"/>
          </p:cNvSpPr>
          <p:nvPr>
            <p:ph type="sldNum" sz="quarter" idx="5"/>
          </p:nvPr>
        </p:nvSpPr>
        <p:spPr>
          <a:noFill/>
        </p:spPr>
        <p:txBody>
          <a:bodyPr/>
          <a:lstStyle/>
          <a:p>
            <a:fld id="{61E7575F-DD0E-4A16-BAC2-17050005B008}" type="slidenum">
              <a:rPr lang="en-US" smtClean="0"/>
              <a:pPr/>
              <a:t>34</a:t>
            </a:fld>
            <a:endParaRPr lang="en-US" smtClean="0"/>
          </a:p>
        </p:txBody>
      </p:sp>
    </p:spTree>
    <p:extLst>
      <p:ext uri="{BB962C8B-B14F-4D97-AF65-F5344CB8AC3E}">
        <p14:creationId xmlns:p14="http://schemas.microsoft.com/office/powerpoint/2010/main" val="1929068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pPr eaLnBrk="1" hangingPunct="1"/>
            <a:endParaRPr lang="en-US" smtClean="0"/>
          </a:p>
        </p:txBody>
      </p:sp>
      <p:sp>
        <p:nvSpPr>
          <p:cNvPr id="70660" name="Slide Number Placeholder 3"/>
          <p:cNvSpPr>
            <a:spLocks noGrp="1"/>
          </p:cNvSpPr>
          <p:nvPr>
            <p:ph type="sldNum" sz="quarter" idx="5"/>
          </p:nvPr>
        </p:nvSpPr>
        <p:spPr>
          <a:noFill/>
        </p:spPr>
        <p:txBody>
          <a:bodyPr/>
          <a:lstStyle/>
          <a:p>
            <a:fld id="{F4E50CA4-52E6-45D1-8701-314004A12443}" type="slidenum">
              <a:rPr lang="en-US" smtClean="0"/>
              <a:pPr/>
              <a:t>35</a:t>
            </a:fld>
            <a:endParaRPr lang="en-US" smtClean="0"/>
          </a:p>
        </p:txBody>
      </p:sp>
    </p:spTree>
    <p:extLst>
      <p:ext uri="{BB962C8B-B14F-4D97-AF65-F5344CB8AC3E}">
        <p14:creationId xmlns:p14="http://schemas.microsoft.com/office/powerpoint/2010/main" val="3579285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0A37433-80F6-4E48-BD20-EF25CFE3E377}" type="slidenum">
              <a:rPr lang="en-US" smtClean="0"/>
              <a:pPr/>
              <a:t>36</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1228562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6F149DC3-97E3-4947-A246-DF132750125D}" type="slidenum">
              <a:rPr lang="en-US" smtClean="0"/>
              <a:pPr/>
              <a:t>37</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298630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50938" y="692150"/>
            <a:ext cx="4556125" cy="3416300"/>
          </a:xfrm>
          <a:ln/>
        </p:spPr>
      </p:sp>
      <p:sp>
        <p:nvSpPr>
          <p:cNvPr id="1699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550521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D311DD88-0EF2-423F-8F82-D3737A90C14C}" type="slidenum">
              <a:rPr lang="en-US" smtClean="0"/>
              <a:pPr/>
              <a:t>38</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5664499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D311DD88-0EF2-423F-8F82-D3737A90C14C}" type="slidenum">
              <a:rPr lang="en-US" smtClean="0"/>
              <a:pPr/>
              <a:t>39</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0915815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D311DD88-0EF2-423F-8F82-D3737A90C14C}" type="slidenum">
              <a:rPr lang="en-US" smtClean="0"/>
              <a:pPr/>
              <a:t>40</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9586999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D311DD88-0EF2-423F-8F82-D3737A90C14C}" type="slidenum">
              <a:rPr lang="en-US" smtClean="0"/>
              <a:pPr/>
              <a:t>41</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328565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xfrm>
            <a:off x="1150938" y="692150"/>
            <a:ext cx="4556125" cy="3416300"/>
          </a:xfrm>
          <a:ln/>
        </p:spPr>
      </p:sp>
      <p:sp>
        <p:nvSpPr>
          <p:cNvPr id="1484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68690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50938" y="692150"/>
            <a:ext cx="4556125" cy="3416300"/>
          </a:xfrm>
          <a:ln/>
        </p:spPr>
      </p:sp>
      <p:sp>
        <p:nvSpPr>
          <p:cNvPr id="1699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0545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1150938" y="692150"/>
            <a:ext cx="4556125" cy="3416300"/>
          </a:xfrm>
          <a:ln/>
        </p:spPr>
      </p:sp>
      <p:sp>
        <p:nvSpPr>
          <p:cNvPr id="368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32787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xfrm>
            <a:off x="1150938" y="692150"/>
            <a:ext cx="4556125" cy="3416300"/>
          </a:xfrm>
          <a:ln/>
        </p:spPr>
      </p:sp>
      <p:sp>
        <p:nvSpPr>
          <p:cNvPr id="236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08008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C678DA-66FA-46F9-8031-1CB2E52D81FB}" type="slidenum">
              <a:rPr lang="en-US" smtClean="0"/>
              <a:pPr/>
              <a:t>15</a:t>
            </a:fld>
            <a:endParaRPr lang="en-US"/>
          </a:p>
        </p:txBody>
      </p:sp>
    </p:spTree>
    <p:extLst>
      <p:ext uri="{BB962C8B-B14F-4D97-AF65-F5344CB8AC3E}">
        <p14:creationId xmlns:p14="http://schemas.microsoft.com/office/powerpoint/2010/main" val="2072035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pPr eaLnBrk="1" hangingPunct="1"/>
            <a:endParaRPr lang="en-US" dirty="0" smtClean="0"/>
          </a:p>
        </p:txBody>
      </p:sp>
      <p:sp>
        <p:nvSpPr>
          <p:cNvPr id="52228" name="Slide Number Placeholder 3"/>
          <p:cNvSpPr>
            <a:spLocks noGrp="1"/>
          </p:cNvSpPr>
          <p:nvPr>
            <p:ph type="sldNum" sz="quarter" idx="5"/>
          </p:nvPr>
        </p:nvSpPr>
        <p:spPr>
          <a:noFill/>
        </p:spPr>
        <p:txBody>
          <a:bodyPr/>
          <a:lstStyle/>
          <a:p>
            <a:fld id="{55E6DA41-434E-4BBA-B5FD-21BAD36406AA}" type="slidenum">
              <a:rPr lang="en-US" smtClean="0"/>
              <a:pPr/>
              <a:t>16</a:t>
            </a:fld>
            <a:endParaRPr lang="en-US" smtClean="0"/>
          </a:p>
        </p:txBody>
      </p:sp>
    </p:spTree>
    <p:extLst>
      <p:ext uri="{BB962C8B-B14F-4D97-AF65-F5344CB8AC3E}">
        <p14:creationId xmlns:p14="http://schemas.microsoft.com/office/powerpoint/2010/main" val="3273912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Rectangle 10"/>
          <p:cNvSpPr/>
          <p:nvPr userDrawn="1"/>
        </p:nvSpPr>
        <p:spPr bwMode="auto">
          <a:xfrm>
            <a:off x="0" y="0"/>
            <a:ext cx="9144000" cy="6858000"/>
          </a:xfrm>
          <a:prstGeom prst="rect">
            <a:avLst/>
          </a:prstGeom>
          <a:solidFill>
            <a:schemeClr val="accent4">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Verdana" pitchFamily="-112" charset="0"/>
            </a:endParaRPr>
          </a:p>
        </p:txBody>
      </p:sp>
      <p:sp>
        <p:nvSpPr>
          <p:cNvPr id="36866" name="Rectangle 2"/>
          <p:cNvSpPr>
            <a:spLocks noGrp="1" noChangeArrowheads="1"/>
          </p:cNvSpPr>
          <p:nvPr>
            <p:ph type="ctrTitle"/>
          </p:nvPr>
        </p:nvSpPr>
        <p:spPr>
          <a:xfrm>
            <a:off x="0" y="0"/>
            <a:ext cx="9144000" cy="2438400"/>
          </a:xfrm>
          <a:prstGeom prst="rect">
            <a:avLst/>
          </a:prstGeom>
          <a:ln>
            <a:solidFill>
              <a:schemeClr val="accent4">
                <a:lumMod val="65000"/>
                <a:lumOff val="35000"/>
              </a:schemeClr>
            </a:solidFill>
          </a:ln>
        </p:spPr>
        <p:txBody>
          <a:bodyPr/>
          <a:lstStyle>
            <a:lvl1pPr algn="ctr">
              <a:defRPr sz="5400" b="0" baseline="0">
                <a:solidFill>
                  <a:schemeClr val="bg1"/>
                </a:solidFill>
              </a:defRPr>
            </a:lvl1pPr>
          </a:lstStyle>
          <a:p>
            <a:r>
              <a:rPr lang="en-US" dirty="0" smtClean="0"/>
              <a:t>Click to edit Master title style</a:t>
            </a:r>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40484874"/>
      </p:ext>
    </p:extLst>
  </p:cSld>
  <p:clrMapOvr>
    <a:masterClrMapping/>
  </p:clrMapOvr>
  <p:transition>
    <p:zoom/>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0109"/>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12875"/>
            <a:ext cx="8915400" cy="4530725"/>
          </a:xfrm>
        </p:spPr>
        <p:txBody>
          <a:bodyPr/>
          <a:lstStyle>
            <a:lvl1pPr>
              <a:defRPr>
                <a:solidFill>
                  <a:schemeClr val="tx1"/>
                </a:solidFill>
              </a:defRPr>
            </a:lvl1pPr>
            <a:lvl2pPr>
              <a:defRPr sz="2600">
                <a:solidFill>
                  <a:schemeClr val="tx1"/>
                </a:solidFill>
              </a:defRPr>
            </a:lvl2pPr>
            <a:lvl3pPr>
              <a:defRPr sz="2400">
                <a:solidFill>
                  <a:schemeClr val="tx1"/>
                </a:solidFill>
              </a:defRPr>
            </a:lvl3pPr>
            <a:lvl4pPr>
              <a:defRPr sz="2200">
                <a:solidFill>
                  <a:schemeClr val="tx1"/>
                </a:solidFill>
              </a:defRPr>
            </a:lvl4pPr>
            <a:lvl5pPr>
              <a:buClrTx/>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50"/>
          <p:cNvSpPr>
            <a:spLocks noGrp="1" noChangeArrowheads="1"/>
          </p:cNvSpPr>
          <p:nvPr>
            <p:ph type="title"/>
          </p:nvPr>
        </p:nvSpPr>
        <p:spPr bwMode="gray">
          <a:xfrm>
            <a:off x="250825" y="0"/>
            <a:ext cx="8893175" cy="1016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a:t>
            </a:r>
            <a:br>
              <a:rPr lang="en-US" dirty="0" smtClean="0"/>
            </a:br>
            <a:r>
              <a:rPr lang="en-US" dirty="0" smtClean="0"/>
              <a:t>title style</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50"/>
          <p:cNvSpPr>
            <a:spLocks noGrp="1" noChangeArrowheads="1"/>
          </p:cNvSpPr>
          <p:nvPr>
            <p:ph type="title"/>
          </p:nvPr>
        </p:nvSpPr>
        <p:spPr bwMode="gray">
          <a:xfrm>
            <a:off x="250825" y="152400"/>
            <a:ext cx="8677275" cy="86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a:t>
            </a:r>
            <a:br>
              <a:rPr lang="en-US" dirty="0" smtClean="0"/>
            </a:br>
            <a:r>
              <a:rPr lang="en-US" dirty="0" smtClean="0"/>
              <a:t>title style</a:t>
            </a: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50"/>
          <p:cNvSpPr>
            <a:spLocks noGrp="1" noChangeArrowheads="1"/>
          </p:cNvSpPr>
          <p:nvPr>
            <p:ph type="title"/>
          </p:nvPr>
        </p:nvSpPr>
        <p:spPr bwMode="gray">
          <a:xfrm>
            <a:off x="250825" y="152400"/>
            <a:ext cx="8677275" cy="86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a:t>
            </a:r>
            <a:br>
              <a:rPr lang="en-US" dirty="0" smtClean="0"/>
            </a:br>
            <a:r>
              <a:rPr lang="en-US" dirty="0" smtClean="0"/>
              <a:t>title style</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534400" cy="5486400"/>
          </a:xfrm>
          <a:prstGeom prst="rect">
            <a:avLst/>
          </a:prstGeom>
        </p:spPr>
        <p:txBody>
          <a:bodyPr/>
          <a:lstStyle>
            <a:lvl1pPr>
              <a:defRPr sz="2000">
                <a:latin typeface="Tahoma" pitchFamily="34" charset="0"/>
                <a:cs typeface="Tahoma" pitchFamily="34" charset="0"/>
              </a:defRPr>
            </a:lvl1pPr>
          </a:lstStyle>
          <a:p>
            <a:r>
              <a:rPr lang="en-US" dirty="0" smtClean="0"/>
              <a:t>Click to edit Master title style</a:t>
            </a:r>
            <a:endParaRPr lang="en-US" dirty="0"/>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Content Placeholder 3"/>
          <p:cNvSpPr>
            <a:spLocks noGrp="1" noChangeArrowheads="1"/>
          </p:cNvSpPr>
          <p:nvPr>
            <p:ph idx="1"/>
          </p:nvPr>
        </p:nvSpPr>
        <p:spPr bwMode="auto">
          <a:xfrm>
            <a:off x="381000" y="685800"/>
            <a:ext cx="8229600" cy="54101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en-US" dirty="0" smtClean="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12875"/>
            <a:ext cx="8915400" cy="4530725"/>
          </a:xfrm>
        </p:spPr>
        <p:txBody>
          <a:bodyPr/>
          <a:lstStyle>
            <a:lvl1pPr>
              <a:buSzPct val="88000"/>
              <a:defRPr>
                <a:solidFill>
                  <a:schemeClr val="tx1"/>
                </a:solidFill>
              </a:defRPr>
            </a:lvl1pPr>
            <a:lvl2pPr>
              <a:defRPr sz="2600">
                <a:solidFill>
                  <a:schemeClr val="tx1"/>
                </a:solidFill>
              </a:defRPr>
            </a:lvl2pPr>
            <a:lvl3pPr>
              <a:defRPr sz="2400">
                <a:solidFill>
                  <a:schemeClr val="tx1"/>
                </a:solidFill>
              </a:defRPr>
            </a:lvl3pPr>
            <a:lvl4pPr>
              <a:defRPr sz="2200">
                <a:solidFill>
                  <a:schemeClr val="tx1"/>
                </a:solidFill>
              </a:defRPr>
            </a:lvl4pPr>
            <a:lvl5pPr>
              <a:buClrTx/>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50"/>
          <p:cNvSpPr>
            <a:spLocks noGrp="1" noChangeArrowheads="1"/>
          </p:cNvSpPr>
          <p:nvPr>
            <p:ph type="title"/>
          </p:nvPr>
        </p:nvSpPr>
        <p:spPr bwMode="gray">
          <a:xfrm>
            <a:off x="250825" y="0"/>
            <a:ext cx="8893175" cy="1016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a:t>
            </a:r>
            <a:br>
              <a:rPr lang="en-US" dirty="0" smtClean="0"/>
            </a:br>
            <a:r>
              <a:rPr lang="en-US" dirty="0" smtClean="0"/>
              <a:t>title style</a:t>
            </a:r>
          </a:p>
        </p:txBody>
      </p:sp>
    </p:spTree>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0"/>
          <p:cNvSpPr>
            <a:spLocks noGrp="1" noChangeArrowheads="1"/>
          </p:cNvSpPr>
          <p:nvPr>
            <p:ph type="title"/>
          </p:nvPr>
        </p:nvSpPr>
        <p:spPr bwMode="gray">
          <a:xfrm>
            <a:off x="250825" y="152400"/>
            <a:ext cx="8677275" cy="86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a:t>
            </a:r>
            <a:br>
              <a:rPr lang="en-US" dirty="0" smtClean="0"/>
            </a:br>
            <a:r>
              <a:rPr lang="en-US" dirty="0" smtClean="0"/>
              <a:t>title style</a:t>
            </a:r>
          </a:p>
        </p:txBody>
      </p:sp>
      <p:sp>
        <p:nvSpPr>
          <p:cNvPr id="7" name="Rectangle 6"/>
          <p:cNvSpPr/>
          <p:nvPr userDrawn="1"/>
        </p:nvSpPr>
        <p:spPr bwMode="auto">
          <a:xfrm>
            <a:off x="0" y="1219200"/>
            <a:ext cx="9144000" cy="52578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Verdana" pitchFamily="-112"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50"/>
          <p:cNvSpPr>
            <a:spLocks noGrp="1" noChangeArrowheads="1"/>
          </p:cNvSpPr>
          <p:nvPr>
            <p:ph type="title"/>
          </p:nvPr>
        </p:nvSpPr>
        <p:spPr bwMode="gray">
          <a:xfrm>
            <a:off x="250825" y="152400"/>
            <a:ext cx="8677275" cy="86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a:t>
            </a:r>
            <a:br>
              <a:rPr lang="en-US" dirty="0" smtClean="0"/>
            </a:br>
            <a:r>
              <a:rPr lang="en-US" dirty="0" smtClean="0"/>
              <a:t>title style</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50"/>
          <p:cNvSpPr>
            <a:spLocks noGrp="1" noChangeArrowheads="1"/>
          </p:cNvSpPr>
          <p:nvPr>
            <p:ph type="title"/>
          </p:nvPr>
        </p:nvSpPr>
        <p:spPr bwMode="gray">
          <a:xfrm>
            <a:off x="250825" y="152400"/>
            <a:ext cx="8677275" cy="86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a:t>
            </a:r>
            <a:br>
              <a:rPr lang="en-US" dirty="0" smtClean="0"/>
            </a:br>
            <a:r>
              <a:rPr lang="en-US" dirty="0" smtClean="0"/>
              <a:t>title style</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1" name="Rectangle 10"/>
          <p:cNvSpPr/>
          <p:nvPr userDrawn="1"/>
        </p:nvSpPr>
        <p:spPr bwMode="auto">
          <a:xfrm>
            <a:off x="0" y="0"/>
            <a:ext cx="9144000" cy="6858000"/>
          </a:xfrm>
          <a:prstGeom prst="rect">
            <a:avLst/>
          </a:prstGeom>
          <a:solidFill>
            <a:srgbClr val="A5002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Verdana" pitchFamily="-112" charset="0"/>
            </a:endParaRPr>
          </a:p>
        </p:txBody>
      </p:sp>
      <p:sp>
        <p:nvSpPr>
          <p:cNvPr id="36866" name="Rectangle 2"/>
          <p:cNvSpPr>
            <a:spLocks noGrp="1" noChangeArrowheads="1"/>
          </p:cNvSpPr>
          <p:nvPr>
            <p:ph type="ctrTitle"/>
          </p:nvPr>
        </p:nvSpPr>
        <p:spPr>
          <a:xfrm>
            <a:off x="0" y="0"/>
            <a:ext cx="9144000" cy="2438400"/>
          </a:xfrm>
          <a:prstGeom prst="rect">
            <a:avLst/>
          </a:prstGeom>
        </p:spPr>
        <p:txBody>
          <a:bodyPr/>
          <a:lstStyle>
            <a:lvl1pPr algn="ctr">
              <a:defRPr sz="5400" b="0" baseline="0">
                <a:solidFill>
                  <a:schemeClr val="bg1"/>
                </a:solidFill>
              </a:defRPr>
            </a:lvl1pPr>
          </a:lstStyle>
          <a:p>
            <a:r>
              <a:rPr lang="en-US" dirty="0" smtClean="0"/>
              <a:t>Click to edit Master title style</a:t>
            </a:r>
            <a:endParaRPr lang="en-US" dirty="0"/>
          </a:p>
        </p:txBody>
      </p:sp>
      <p:sp>
        <p:nvSpPr>
          <p:cNvPr id="6" name="Content Placeholder 3"/>
          <p:cNvSpPr>
            <a:spLocks noGrp="1"/>
          </p:cNvSpPr>
          <p:nvPr>
            <p:ph sz="half" idx="2"/>
          </p:nvPr>
        </p:nvSpPr>
        <p:spPr>
          <a:xfrm>
            <a:off x="2438400" y="5562600"/>
            <a:ext cx="6477000" cy="990600"/>
          </a:xfrm>
        </p:spPr>
        <p:txBody>
          <a:bodyPr/>
          <a:lstStyle>
            <a:lvl1pPr algn="r">
              <a:buNone/>
              <a:defRPr>
                <a:solidFill>
                  <a:schemeClr val="bg1"/>
                </a:solidFill>
                <a:latin typeface="Lucida Calligraphy" pitchFamily="66" charset="0"/>
              </a:defRPr>
            </a:lvl1pPr>
          </a:lstStyle>
          <a:p>
            <a:pPr lvl="0"/>
            <a:r>
              <a:rPr lang="en-US" dirty="0" smtClean="0"/>
              <a:t>Click to edit Master text styles</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50"/>
          <p:cNvSpPr>
            <a:spLocks noGrp="1" noChangeArrowheads="1"/>
          </p:cNvSpPr>
          <p:nvPr>
            <p:ph type="title"/>
          </p:nvPr>
        </p:nvSpPr>
        <p:spPr bwMode="gray">
          <a:xfrm>
            <a:off x="0" y="0"/>
            <a:ext cx="9144000" cy="86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a:t>
            </a:r>
            <a:br>
              <a:rPr lang="en-US" dirty="0" smtClean="0"/>
            </a:br>
            <a:r>
              <a:rPr lang="en-US" dirty="0" smtClean="0"/>
              <a:t>title style</a:t>
            </a:r>
          </a:p>
        </p:txBody>
      </p:sp>
    </p:spTree>
    <p:extLst>
      <p:ext uri="{BB962C8B-B14F-4D97-AF65-F5344CB8AC3E}">
        <p14:creationId xmlns:p14="http://schemas.microsoft.com/office/powerpoint/2010/main" val="1898158674"/>
      </p:ext>
    </p:extLst>
  </p:cSld>
  <p:clrMapOvr>
    <a:masterClrMapping/>
  </p:clrMapOvr>
  <p:transition>
    <p:zoom/>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7388" y="1104900"/>
            <a:ext cx="3810000" cy="4643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9788" y="1104900"/>
            <a:ext cx="3810000" cy="4643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7709389"/>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58775" y="188913"/>
            <a:ext cx="8497888" cy="863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31800" y="1520825"/>
            <a:ext cx="4087813" cy="4632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72013" y="1520825"/>
            <a:ext cx="4087812" cy="223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72013" y="3913188"/>
            <a:ext cx="4087812" cy="2239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5467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0" y="914400"/>
            <a:ext cx="8915400" cy="548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Text Box 57"/>
          <p:cNvSpPr txBox="1">
            <a:spLocks noChangeArrowheads="1"/>
          </p:cNvSpPr>
          <p:nvPr userDrawn="1"/>
        </p:nvSpPr>
        <p:spPr bwMode="auto">
          <a:xfrm>
            <a:off x="8458200" y="6581775"/>
            <a:ext cx="685800" cy="276999"/>
          </a:xfrm>
          <a:prstGeom prst="rect">
            <a:avLst/>
          </a:prstGeom>
          <a:noFill/>
          <a:ln w="9525">
            <a:noFill/>
            <a:miter lim="800000"/>
            <a:headEnd/>
            <a:tailEnd/>
          </a:ln>
          <a:effectLst/>
        </p:spPr>
        <p:txBody>
          <a:bodyPr wrap="square">
            <a:spAutoFit/>
          </a:bodyPr>
          <a:lstStyle/>
          <a:p>
            <a:pPr algn="r">
              <a:defRPr/>
            </a:pPr>
            <a:fld id="{0CC00814-8DFB-4A98-8C67-ED9467B5CADE}" type="slidenum">
              <a:rPr lang="en-US" sz="1200" b="1" i="1" smtClean="0">
                <a:solidFill>
                  <a:schemeClr val="tx1"/>
                </a:solidFill>
              </a:rPr>
              <a:pPr algn="r">
                <a:defRPr/>
              </a:pPr>
              <a:t>‹#›</a:t>
            </a:fld>
            <a:endParaRPr lang="en-US" sz="1200" b="1" i="1" dirty="0">
              <a:solidFill>
                <a:schemeClr val="tx1"/>
              </a:solidFill>
            </a:endParaRPr>
          </a:p>
        </p:txBody>
      </p:sp>
      <p:sp>
        <p:nvSpPr>
          <p:cNvPr id="12" name="Text Box 57"/>
          <p:cNvSpPr txBox="1">
            <a:spLocks noChangeArrowheads="1"/>
          </p:cNvSpPr>
          <p:nvPr userDrawn="1"/>
        </p:nvSpPr>
        <p:spPr bwMode="auto">
          <a:xfrm>
            <a:off x="4171950" y="6553200"/>
            <a:ext cx="3067050" cy="276999"/>
          </a:xfrm>
          <a:prstGeom prst="rect">
            <a:avLst/>
          </a:prstGeom>
          <a:noFill/>
          <a:ln w="9525">
            <a:noFill/>
            <a:miter lim="800000"/>
            <a:headEnd/>
            <a:tailEnd/>
          </a:ln>
          <a:effectLst/>
        </p:spPr>
        <p:txBody>
          <a:bodyPr>
            <a:spAutoFit/>
          </a:bodyPr>
          <a:lstStyle/>
          <a:p>
            <a:pPr>
              <a:defRPr/>
            </a:pPr>
            <a:r>
              <a:rPr lang="en-US" sz="1200" b="1" i="1" kern="1200" dirty="0">
                <a:solidFill>
                  <a:schemeClr val="tx1"/>
                </a:solidFill>
                <a:latin typeface="Verdana" pitchFamily="34" charset="0"/>
                <a:ea typeface="ＭＳ Ｐゴシック" charset="-128"/>
                <a:cs typeface="+mn-cs"/>
              </a:rPr>
              <a:t>Ardavan Asef-Vaziri    </a:t>
            </a:r>
            <a:r>
              <a:rPr lang="en-US" sz="1200" b="1" i="1" kern="1200" dirty="0" smtClean="0">
                <a:solidFill>
                  <a:schemeClr val="tx1"/>
                </a:solidFill>
                <a:latin typeface="Verdana" pitchFamily="34" charset="0"/>
                <a:ea typeface="ＭＳ Ｐゴシック" charset="-128"/>
                <a:cs typeface="+mn-cs"/>
              </a:rPr>
              <a:t>Jan.-2016</a:t>
            </a:r>
            <a:endParaRPr lang="en-US" sz="1200" b="1" i="1" kern="1200" dirty="0">
              <a:solidFill>
                <a:schemeClr val="tx1"/>
              </a:solidFill>
              <a:latin typeface="Verdana" pitchFamily="34" charset="0"/>
              <a:ea typeface="ＭＳ Ｐゴシック" charset="-128"/>
              <a:cs typeface="+mn-cs"/>
            </a:endParaRPr>
          </a:p>
        </p:txBody>
      </p:sp>
      <p:sp>
        <p:nvSpPr>
          <p:cNvPr id="13" name="Text Box 57"/>
          <p:cNvSpPr txBox="1">
            <a:spLocks noChangeArrowheads="1"/>
          </p:cNvSpPr>
          <p:nvPr userDrawn="1"/>
        </p:nvSpPr>
        <p:spPr bwMode="auto">
          <a:xfrm>
            <a:off x="0" y="6553200"/>
            <a:ext cx="4267200" cy="276999"/>
          </a:xfrm>
          <a:prstGeom prst="rect">
            <a:avLst/>
          </a:prstGeom>
          <a:noFill/>
          <a:ln w="9525">
            <a:noFill/>
            <a:miter lim="800000"/>
            <a:headEnd/>
            <a:tailEnd/>
          </a:ln>
          <a:effectLst/>
        </p:spPr>
        <p:txBody>
          <a:bodyPr wrap="square">
            <a:spAutoFit/>
          </a:bodyPr>
          <a:lstStyle/>
          <a:p>
            <a:pPr algn="l">
              <a:defRPr/>
            </a:pPr>
            <a:r>
              <a:rPr lang="en-US" sz="1200" b="1" i="1" dirty="0" smtClean="0">
                <a:solidFill>
                  <a:schemeClr val="tx1"/>
                </a:solidFill>
              </a:rPr>
              <a:t>Basics Probability Distributions- Uniform  </a:t>
            </a:r>
            <a:endParaRPr lang="en-US" sz="1200" b="1" i="1" dirty="0">
              <a:solidFill>
                <a:schemeClr val="tx1"/>
              </a:solidFill>
            </a:endParaRPr>
          </a:p>
        </p:txBody>
      </p:sp>
      <p:sp>
        <p:nvSpPr>
          <p:cNvPr id="14" name="Rectangle 50"/>
          <p:cNvSpPr>
            <a:spLocks noGrp="1" noChangeArrowheads="1"/>
          </p:cNvSpPr>
          <p:nvPr>
            <p:ph type="title"/>
          </p:nvPr>
        </p:nvSpPr>
        <p:spPr bwMode="gray">
          <a:xfrm>
            <a:off x="0" y="0"/>
            <a:ext cx="9144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cxnSp>
        <p:nvCxnSpPr>
          <p:cNvPr id="19" name="Straight Connector 18"/>
          <p:cNvCxnSpPr/>
          <p:nvPr userDrawn="1"/>
        </p:nvCxnSpPr>
        <p:spPr bwMode="auto">
          <a:xfrm>
            <a:off x="0" y="838200"/>
            <a:ext cx="9144000" cy="1588"/>
          </a:xfrm>
          <a:prstGeom prst="line">
            <a:avLst/>
          </a:prstGeom>
          <a:solidFill>
            <a:schemeClr val="accent1"/>
          </a:solidFill>
          <a:ln w="76200" cap="flat" cmpd="sng" algn="ctr">
            <a:solidFill>
              <a:schemeClr val="accent4"/>
            </a:solidFill>
            <a:prstDash val="solid"/>
            <a:round/>
            <a:headEnd type="none" w="med" len="med"/>
            <a:tailEnd type="none" w="med" len="med"/>
          </a:ln>
          <a:effectLst/>
        </p:spPr>
      </p:cxnSp>
      <p:cxnSp>
        <p:nvCxnSpPr>
          <p:cNvPr id="20" name="Straight Connector 19"/>
          <p:cNvCxnSpPr/>
          <p:nvPr userDrawn="1"/>
        </p:nvCxnSpPr>
        <p:spPr bwMode="auto">
          <a:xfrm>
            <a:off x="0" y="6475412"/>
            <a:ext cx="9144000" cy="1588"/>
          </a:xfrm>
          <a:prstGeom prst="line">
            <a:avLst/>
          </a:prstGeom>
          <a:solidFill>
            <a:schemeClr val="accent1"/>
          </a:solidFill>
          <a:ln w="76200" cap="flat" cmpd="sng" algn="ctr">
            <a:noFill/>
            <a:prstDash val="solid"/>
            <a:round/>
            <a:headEnd type="none" w="med" len="med"/>
            <a:tailEnd type="none" w="med" len="med"/>
          </a:ln>
          <a:effectLst/>
        </p:spPr>
      </p:cxnSp>
      <p:cxnSp>
        <p:nvCxnSpPr>
          <p:cNvPr id="10" name="Straight Connector 9"/>
          <p:cNvCxnSpPr/>
          <p:nvPr userDrawn="1"/>
        </p:nvCxnSpPr>
        <p:spPr bwMode="auto">
          <a:xfrm>
            <a:off x="0" y="6477000"/>
            <a:ext cx="9144000" cy="1588"/>
          </a:xfrm>
          <a:prstGeom prst="line">
            <a:avLst/>
          </a:prstGeom>
          <a:solidFill>
            <a:schemeClr val="accent1"/>
          </a:solidFill>
          <a:ln w="57150" cap="flat" cmpd="sng" algn="ctr">
            <a:solidFill>
              <a:schemeClr val="tx1"/>
            </a:solid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763" r:id="rId1"/>
    <p:sldLayoutId id="2147483752" r:id="rId2"/>
    <p:sldLayoutId id="2147483756" r:id="rId3"/>
    <p:sldLayoutId id="2147483761" r:id="rId4"/>
    <p:sldLayoutId id="2147483762" r:id="rId5"/>
    <p:sldLayoutId id="2147483789" r:id="rId6"/>
    <p:sldLayoutId id="2147483790" r:id="rId7"/>
    <p:sldLayoutId id="2147483793" r:id="rId8"/>
    <p:sldLayoutId id="2147483795" r:id="rId9"/>
    <p:sldLayoutId id="2147483797" r:id="rId10"/>
    <p:sldLayoutId id="2147483798" r:id="rId11"/>
  </p:sldLayoutIdLst>
  <p:transition/>
  <p:timing>
    <p:tnLst>
      <p:par>
        <p:cTn id="1" dur="indefinite" restart="never" nodeType="tmRoot"/>
      </p:par>
    </p:tnLst>
  </p:timing>
  <p:txStyles>
    <p:titleStyle>
      <a:lvl1pPr algn="l" rtl="0" eaLnBrk="1" fontAlgn="base" hangingPunct="1">
        <a:spcBef>
          <a:spcPct val="0"/>
        </a:spcBef>
        <a:spcAft>
          <a:spcPct val="0"/>
        </a:spcAft>
        <a:defRPr sz="3600">
          <a:solidFill>
            <a:schemeClr val="tx1"/>
          </a:solidFill>
          <a:latin typeface="Impact" pitchFamily="34" charset="0"/>
          <a:ea typeface="ＭＳ Ｐゴシック" pitchFamily="-65" charset="-128"/>
          <a:cs typeface="Impact" pitchFamily="34" charset="0"/>
        </a:defRPr>
      </a:lvl1pPr>
      <a:lvl2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2pPr>
      <a:lvl3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3pPr>
      <a:lvl4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4pPr>
      <a:lvl5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4400">
          <a:solidFill>
            <a:schemeClr val="tx2"/>
          </a:solidFill>
          <a:latin typeface="Garamond" pitchFamily="-112" charset="0"/>
        </a:defRPr>
      </a:lvl6pPr>
      <a:lvl7pPr marL="914400" algn="l" rtl="0" eaLnBrk="1" fontAlgn="base" hangingPunct="1">
        <a:spcBef>
          <a:spcPct val="0"/>
        </a:spcBef>
        <a:spcAft>
          <a:spcPct val="0"/>
        </a:spcAft>
        <a:defRPr sz="4400">
          <a:solidFill>
            <a:schemeClr val="tx2"/>
          </a:solidFill>
          <a:latin typeface="Garamond" pitchFamily="-112" charset="0"/>
        </a:defRPr>
      </a:lvl7pPr>
      <a:lvl8pPr marL="1371600" algn="l" rtl="0" eaLnBrk="1" fontAlgn="base" hangingPunct="1">
        <a:spcBef>
          <a:spcPct val="0"/>
        </a:spcBef>
        <a:spcAft>
          <a:spcPct val="0"/>
        </a:spcAft>
        <a:defRPr sz="4400">
          <a:solidFill>
            <a:schemeClr val="tx2"/>
          </a:solidFill>
          <a:latin typeface="Garamond" pitchFamily="-112" charset="0"/>
        </a:defRPr>
      </a:lvl8pPr>
      <a:lvl9pPr marL="1828800" algn="l" rtl="0" eaLnBrk="1" fontAlgn="base" hangingPunct="1">
        <a:spcBef>
          <a:spcPct val="0"/>
        </a:spcBef>
        <a:spcAft>
          <a:spcPct val="0"/>
        </a:spcAft>
        <a:defRPr sz="4400">
          <a:solidFill>
            <a:schemeClr val="tx2"/>
          </a:solidFill>
          <a:latin typeface="Garamond" pitchFamily="-112" charset="0"/>
        </a:defRPr>
      </a:lvl9pPr>
    </p:titleStyle>
    <p:bodyStyle>
      <a:lvl1pPr marL="342900" indent="-342900" algn="l" rtl="0" eaLnBrk="1" fontAlgn="base" hangingPunct="1">
        <a:spcBef>
          <a:spcPct val="20000"/>
        </a:spcBef>
        <a:spcAft>
          <a:spcPct val="0"/>
        </a:spcAft>
        <a:buClr>
          <a:schemeClr val="tx1"/>
        </a:buClr>
        <a:buSzPct val="75000"/>
        <a:buFont typeface="Wingdings" pitchFamily="2" charset="2"/>
        <a:buChar char="p"/>
        <a:defRPr sz="2400">
          <a:solidFill>
            <a:schemeClr val="tx1"/>
          </a:solidFill>
          <a:latin typeface="Book Antiqua" pitchFamily="18" charset="0"/>
          <a:ea typeface="ＭＳ Ｐゴシック" pitchFamily="-65" charset="-128"/>
          <a:cs typeface="Book Antiqua" pitchFamily="18" charset="0"/>
        </a:defRPr>
      </a:lvl1pPr>
      <a:lvl2pPr marL="742950" indent="-285750" algn="l" rtl="0" eaLnBrk="1" fontAlgn="base" hangingPunct="1">
        <a:spcBef>
          <a:spcPct val="20000"/>
        </a:spcBef>
        <a:spcAft>
          <a:spcPct val="0"/>
        </a:spcAft>
        <a:buClr>
          <a:schemeClr val="tx1"/>
        </a:buClr>
        <a:buSzPct val="75000"/>
        <a:buFont typeface="Wingdings" pitchFamily="2" charset="2"/>
        <a:buChar char="n"/>
        <a:defRPr sz="2200">
          <a:solidFill>
            <a:schemeClr val="tx1"/>
          </a:solidFill>
          <a:latin typeface="Book Antiqua" pitchFamily="18" charset="0"/>
          <a:ea typeface="ＭＳ Ｐゴシック" pitchFamily="-112" charset="-128"/>
        </a:defRPr>
      </a:lvl2pPr>
      <a:lvl3pPr marL="1143000" indent="-228600" algn="l" rtl="0" eaLnBrk="1" fontAlgn="base" hangingPunct="1">
        <a:spcBef>
          <a:spcPct val="20000"/>
        </a:spcBef>
        <a:spcAft>
          <a:spcPct val="0"/>
        </a:spcAft>
        <a:buClr>
          <a:schemeClr val="tx1"/>
        </a:buClr>
        <a:buSzPct val="65000"/>
        <a:buFont typeface="Wingdings" pitchFamily="2" charset="2"/>
        <a:buChar char="p"/>
        <a:defRPr sz="2000">
          <a:solidFill>
            <a:schemeClr val="tx1"/>
          </a:solidFill>
          <a:latin typeface="Book Antiqua" pitchFamily="18" charset="0"/>
          <a:ea typeface="ＭＳ Ｐゴシック" pitchFamily="-112" charset="-128"/>
        </a:defRPr>
      </a:lvl3pPr>
      <a:lvl4pPr marL="1600200" indent="-228600" algn="l" rtl="0" eaLnBrk="1" fontAlgn="base" hangingPunct="1">
        <a:spcBef>
          <a:spcPct val="20000"/>
        </a:spcBef>
        <a:spcAft>
          <a:spcPct val="0"/>
        </a:spcAft>
        <a:buClr>
          <a:schemeClr val="tx1"/>
        </a:buClr>
        <a:buFont typeface="Wingdings" pitchFamily="2" charset="2"/>
        <a:buChar char="§"/>
        <a:defRPr sz="2000">
          <a:solidFill>
            <a:schemeClr val="tx1"/>
          </a:solidFill>
          <a:latin typeface="Book Antiqua" pitchFamily="18" charset="0"/>
          <a:ea typeface="ＭＳ Ｐゴシック" pitchFamily="-112" charset="-128"/>
        </a:defRPr>
      </a:lvl4pPr>
      <a:lvl5pPr marL="2057400" indent="-228600"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S Reference Sans Serif" pitchFamily="34" charset="0"/>
          <a:ea typeface="ＭＳ Ｐゴシック" pitchFamily="-112" charset="-128"/>
        </a:defRPr>
      </a:lvl5pPr>
      <a:lvl6pPr marL="25146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381000" y="685800"/>
            <a:ext cx="8229600" cy="54101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en-US" dirty="0" smtClean="0"/>
          </a:p>
        </p:txBody>
      </p:sp>
      <p:sp>
        <p:nvSpPr>
          <p:cNvPr id="11" name="Text Box 57"/>
          <p:cNvSpPr txBox="1">
            <a:spLocks noChangeArrowheads="1"/>
          </p:cNvSpPr>
          <p:nvPr userDrawn="1"/>
        </p:nvSpPr>
        <p:spPr bwMode="auto">
          <a:xfrm>
            <a:off x="8458200" y="6581775"/>
            <a:ext cx="685800" cy="276999"/>
          </a:xfrm>
          <a:prstGeom prst="rect">
            <a:avLst/>
          </a:prstGeom>
          <a:noFill/>
          <a:ln w="9525">
            <a:noFill/>
            <a:miter lim="800000"/>
            <a:headEnd/>
            <a:tailEnd/>
          </a:ln>
          <a:effectLst/>
        </p:spPr>
        <p:txBody>
          <a:bodyPr wrap="square">
            <a:spAutoFit/>
          </a:bodyPr>
          <a:lstStyle/>
          <a:p>
            <a:pPr algn="r">
              <a:defRPr/>
            </a:pPr>
            <a:fld id="{0CC00814-8DFB-4A98-8C67-ED9467B5CADE}" type="slidenum">
              <a:rPr lang="en-US" sz="1200" b="1" i="1" smtClean="0">
                <a:solidFill>
                  <a:srgbClr val="00B050"/>
                </a:solidFill>
              </a:rPr>
              <a:pPr algn="r">
                <a:defRPr/>
              </a:pPr>
              <a:t>‹#›</a:t>
            </a:fld>
            <a:endParaRPr lang="en-US" sz="1200" b="1" i="1" dirty="0">
              <a:solidFill>
                <a:srgbClr val="00B050"/>
              </a:solidFill>
            </a:endParaRPr>
          </a:p>
        </p:txBody>
      </p:sp>
      <p:sp>
        <p:nvSpPr>
          <p:cNvPr id="12" name="Text Box 57"/>
          <p:cNvSpPr txBox="1">
            <a:spLocks noChangeArrowheads="1"/>
          </p:cNvSpPr>
          <p:nvPr userDrawn="1"/>
        </p:nvSpPr>
        <p:spPr bwMode="auto">
          <a:xfrm>
            <a:off x="4171950" y="6553200"/>
            <a:ext cx="3067050" cy="276999"/>
          </a:xfrm>
          <a:prstGeom prst="rect">
            <a:avLst/>
          </a:prstGeom>
          <a:noFill/>
          <a:ln w="9525">
            <a:noFill/>
            <a:miter lim="800000"/>
            <a:headEnd/>
            <a:tailEnd/>
          </a:ln>
          <a:effectLst/>
        </p:spPr>
        <p:txBody>
          <a:bodyPr>
            <a:spAutoFit/>
          </a:bodyPr>
          <a:lstStyle/>
          <a:p>
            <a:pPr>
              <a:defRPr/>
            </a:pPr>
            <a:r>
              <a:rPr lang="en-US" sz="1200" b="1" i="1" dirty="0">
                <a:solidFill>
                  <a:srgbClr val="00B050"/>
                </a:solidFill>
              </a:rPr>
              <a:t>Ardavan Asef-Vaziri    </a:t>
            </a:r>
            <a:r>
              <a:rPr lang="en-US" sz="1200" b="1" i="1" dirty="0" smtClean="0">
                <a:solidFill>
                  <a:srgbClr val="00B050"/>
                </a:solidFill>
              </a:rPr>
              <a:t>Jul-09</a:t>
            </a:r>
            <a:endParaRPr lang="en-US" sz="1200" b="1" i="1" dirty="0">
              <a:solidFill>
                <a:srgbClr val="00B050"/>
              </a:solidFill>
            </a:endParaRPr>
          </a:p>
        </p:txBody>
      </p:sp>
      <p:sp>
        <p:nvSpPr>
          <p:cNvPr id="13" name="Text Box 57"/>
          <p:cNvSpPr txBox="1">
            <a:spLocks noChangeArrowheads="1"/>
          </p:cNvSpPr>
          <p:nvPr userDrawn="1"/>
        </p:nvSpPr>
        <p:spPr bwMode="auto">
          <a:xfrm>
            <a:off x="0" y="6553200"/>
            <a:ext cx="4267200" cy="276999"/>
          </a:xfrm>
          <a:prstGeom prst="rect">
            <a:avLst/>
          </a:prstGeom>
          <a:noFill/>
          <a:ln w="9525">
            <a:noFill/>
            <a:miter lim="800000"/>
            <a:headEnd/>
            <a:tailEnd/>
          </a:ln>
          <a:effectLst/>
        </p:spPr>
        <p:txBody>
          <a:bodyPr wrap="square">
            <a:spAutoFit/>
          </a:bodyPr>
          <a:lstStyle/>
          <a:p>
            <a:pPr algn="l">
              <a:defRPr/>
            </a:pPr>
            <a:r>
              <a:rPr lang="en-US" sz="1200" b="1" i="1" kern="1200" dirty="0" smtClean="0">
                <a:solidFill>
                  <a:srgbClr val="00B050"/>
                </a:solidFill>
                <a:latin typeface="Verdana" pitchFamily="34" charset="0"/>
                <a:ea typeface="ＭＳ Ｐゴシック" charset="-128"/>
                <a:cs typeface="+mn-cs"/>
              </a:rPr>
              <a:t>Theory of Constraints:  1- Throughput World </a:t>
            </a:r>
            <a:endParaRPr lang="en-US" sz="1200" b="1" i="1" kern="1200" dirty="0">
              <a:solidFill>
                <a:srgbClr val="00B050"/>
              </a:solidFill>
              <a:latin typeface="Verdana" pitchFamily="34" charset="0"/>
              <a:ea typeface="ＭＳ Ｐゴシック" charset="-128"/>
              <a:cs typeface="+mn-cs"/>
            </a:endParaRPr>
          </a:p>
        </p:txBody>
      </p:sp>
      <p:cxnSp>
        <p:nvCxnSpPr>
          <p:cNvPr id="19" name="Straight Connector 18"/>
          <p:cNvCxnSpPr/>
          <p:nvPr userDrawn="1"/>
        </p:nvCxnSpPr>
        <p:spPr bwMode="auto">
          <a:xfrm>
            <a:off x="0" y="455612"/>
            <a:ext cx="9144000" cy="1588"/>
          </a:xfrm>
          <a:prstGeom prst="line">
            <a:avLst/>
          </a:prstGeom>
          <a:solidFill>
            <a:schemeClr val="accent1"/>
          </a:solidFill>
          <a:ln w="127000" cap="flat" cmpd="sng" algn="ctr">
            <a:solidFill>
              <a:srgbClr val="00B050"/>
            </a:solidFill>
            <a:prstDash val="solid"/>
            <a:round/>
            <a:headEnd type="none" w="med" len="med"/>
            <a:tailEnd type="none" w="med" len="med"/>
          </a:ln>
          <a:effectLst/>
        </p:spPr>
      </p:cxnSp>
      <p:cxnSp>
        <p:nvCxnSpPr>
          <p:cNvPr id="20" name="Straight Connector 19"/>
          <p:cNvCxnSpPr/>
          <p:nvPr userDrawn="1"/>
        </p:nvCxnSpPr>
        <p:spPr bwMode="auto">
          <a:xfrm>
            <a:off x="0" y="6475412"/>
            <a:ext cx="9144000" cy="1588"/>
          </a:xfrm>
          <a:prstGeom prst="line">
            <a:avLst/>
          </a:prstGeom>
          <a:solidFill>
            <a:schemeClr val="accent1"/>
          </a:solidFill>
          <a:ln w="76200" cap="flat" cmpd="sng" algn="ctr">
            <a:solidFill>
              <a:srgbClr val="00B050"/>
            </a:solidFill>
            <a:prstDash val="solid"/>
            <a:round/>
            <a:headEnd type="none" w="med" len="med"/>
            <a:tailEnd type="none" w="med" len="med"/>
          </a:ln>
          <a:effectLst/>
        </p:spPr>
      </p:cxnSp>
      <p:sp>
        <p:nvSpPr>
          <p:cNvPr id="9" name="Text Box 57"/>
          <p:cNvSpPr txBox="1">
            <a:spLocks noChangeArrowheads="1"/>
          </p:cNvSpPr>
          <p:nvPr userDrawn="1"/>
        </p:nvSpPr>
        <p:spPr bwMode="auto">
          <a:xfrm>
            <a:off x="152400" y="-76200"/>
            <a:ext cx="4267200" cy="523220"/>
          </a:xfrm>
          <a:prstGeom prst="rect">
            <a:avLst/>
          </a:prstGeom>
          <a:noFill/>
          <a:ln w="9525">
            <a:noFill/>
            <a:miter lim="800000"/>
            <a:headEnd/>
            <a:tailEnd/>
          </a:ln>
          <a:effectLst/>
        </p:spPr>
        <p:txBody>
          <a:bodyPr wrap="square">
            <a:spAutoFit/>
          </a:bodyPr>
          <a:lstStyle/>
          <a:p>
            <a:pPr algn="l">
              <a:defRPr/>
            </a:pPr>
            <a:r>
              <a:rPr lang="en-US" sz="2800" b="0" i="0" dirty="0" smtClean="0">
                <a:solidFill>
                  <a:srgbClr val="00B050"/>
                </a:solidFill>
                <a:latin typeface="Impact" pitchFamily="34" charset="0"/>
              </a:rPr>
              <a:t>Information</a:t>
            </a:r>
            <a:endParaRPr lang="en-US" sz="2800" b="0" i="0" dirty="0">
              <a:solidFill>
                <a:srgbClr val="00B050"/>
              </a:solidFill>
              <a:latin typeface="Impact" pitchFamily="34" charset="0"/>
            </a:endParaRP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l" rtl="0" eaLnBrk="1" fontAlgn="base" hangingPunct="1">
        <a:spcBef>
          <a:spcPct val="0"/>
        </a:spcBef>
        <a:spcAft>
          <a:spcPct val="0"/>
        </a:spcAft>
        <a:defRPr sz="3600">
          <a:solidFill>
            <a:srgbClr val="00B050"/>
          </a:solidFill>
          <a:latin typeface="Impact" pitchFamily="34" charset="0"/>
          <a:ea typeface="ＭＳ Ｐゴシック" pitchFamily="-65" charset="-128"/>
          <a:cs typeface="Impact" pitchFamily="34" charset="0"/>
        </a:defRPr>
      </a:lvl1pPr>
      <a:lvl2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2pPr>
      <a:lvl3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3pPr>
      <a:lvl4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4pPr>
      <a:lvl5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4400">
          <a:solidFill>
            <a:schemeClr val="tx2"/>
          </a:solidFill>
          <a:latin typeface="Garamond" pitchFamily="-112" charset="0"/>
        </a:defRPr>
      </a:lvl6pPr>
      <a:lvl7pPr marL="914400" algn="l" rtl="0" eaLnBrk="1" fontAlgn="base" hangingPunct="1">
        <a:spcBef>
          <a:spcPct val="0"/>
        </a:spcBef>
        <a:spcAft>
          <a:spcPct val="0"/>
        </a:spcAft>
        <a:defRPr sz="4400">
          <a:solidFill>
            <a:schemeClr val="tx2"/>
          </a:solidFill>
          <a:latin typeface="Garamond" pitchFamily="-112" charset="0"/>
        </a:defRPr>
      </a:lvl7pPr>
      <a:lvl8pPr marL="1371600" algn="l" rtl="0" eaLnBrk="1" fontAlgn="base" hangingPunct="1">
        <a:spcBef>
          <a:spcPct val="0"/>
        </a:spcBef>
        <a:spcAft>
          <a:spcPct val="0"/>
        </a:spcAft>
        <a:defRPr sz="4400">
          <a:solidFill>
            <a:schemeClr val="tx2"/>
          </a:solidFill>
          <a:latin typeface="Garamond" pitchFamily="-112" charset="0"/>
        </a:defRPr>
      </a:lvl8pPr>
      <a:lvl9pPr marL="1828800" algn="l" rtl="0" eaLnBrk="1" fontAlgn="base" hangingPunct="1">
        <a:spcBef>
          <a:spcPct val="0"/>
        </a:spcBef>
        <a:spcAft>
          <a:spcPct val="0"/>
        </a:spcAft>
        <a:defRPr sz="4400">
          <a:solidFill>
            <a:schemeClr val="tx2"/>
          </a:solidFill>
          <a:latin typeface="Garamond" pitchFamily="-112" charset="0"/>
        </a:defRPr>
      </a:lvl9pPr>
    </p:titleStyle>
    <p:bodyStyle>
      <a:lvl1pPr marL="342900" indent="-342900" algn="l" rtl="0" eaLnBrk="1" fontAlgn="base" hangingPunct="1">
        <a:spcBef>
          <a:spcPct val="20000"/>
        </a:spcBef>
        <a:spcAft>
          <a:spcPct val="0"/>
        </a:spcAft>
        <a:buClrTx/>
        <a:buSzPct val="75000"/>
        <a:buFont typeface="Wingdings" pitchFamily="2" charset="2"/>
        <a:buNone/>
        <a:defRPr sz="2000">
          <a:solidFill>
            <a:schemeClr val="tx1"/>
          </a:solidFill>
          <a:latin typeface="MS Reference Sans Serif" pitchFamily="34" charset="0"/>
          <a:ea typeface="ＭＳ Ｐゴシック" pitchFamily="-65" charset="-128"/>
          <a:cs typeface="MS Reference Sans Serif" pitchFamily="34" charset="0"/>
        </a:defRPr>
      </a:lvl1pPr>
      <a:lvl2pPr marL="742950" indent="-285750" algn="l" rtl="0" eaLnBrk="1" fontAlgn="base" hangingPunct="1">
        <a:spcBef>
          <a:spcPct val="20000"/>
        </a:spcBef>
        <a:spcAft>
          <a:spcPct val="0"/>
        </a:spcAft>
        <a:buClrTx/>
        <a:buSzPct val="75000"/>
        <a:buFont typeface="Wingdings" pitchFamily="2" charset="2"/>
        <a:buChar char="n"/>
        <a:defRPr sz="2400">
          <a:solidFill>
            <a:schemeClr val="tx1"/>
          </a:solidFill>
          <a:latin typeface="MS Reference Sans Serif" pitchFamily="34" charset="0"/>
          <a:ea typeface="ＭＳ Ｐゴシック" pitchFamily="-112" charset="-128"/>
        </a:defRPr>
      </a:lvl2pPr>
      <a:lvl3pPr marL="1143000" indent="-228600" algn="l" rtl="0" eaLnBrk="1" fontAlgn="base" hangingPunct="1">
        <a:spcBef>
          <a:spcPct val="20000"/>
        </a:spcBef>
        <a:spcAft>
          <a:spcPct val="0"/>
        </a:spcAft>
        <a:buClr>
          <a:schemeClr val="tx1"/>
        </a:buClr>
        <a:buSzPct val="65000"/>
        <a:buFont typeface="Wingdings" pitchFamily="2" charset="2"/>
        <a:buChar char="p"/>
        <a:defRPr sz="2000">
          <a:solidFill>
            <a:schemeClr val="tx1"/>
          </a:solidFill>
          <a:latin typeface="MS Reference Sans Serif" pitchFamily="34" charset="0"/>
          <a:ea typeface="ＭＳ Ｐゴシック" pitchFamily="-112" charset="-128"/>
        </a:defRPr>
      </a:lvl3pPr>
      <a:lvl4pPr marL="1600200" indent="-228600" algn="l" rtl="0" eaLnBrk="1" fontAlgn="base" hangingPunct="1">
        <a:spcBef>
          <a:spcPct val="20000"/>
        </a:spcBef>
        <a:spcAft>
          <a:spcPct val="0"/>
        </a:spcAft>
        <a:buClrTx/>
        <a:buFont typeface="Wingdings" pitchFamily="2" charset="2"/>
        <a:buChar char="§"/>
        <a:defRPr sz="2000">
          <a:solidFill>
            <a:schemeClr val="tx1"/>
          </a:solidFill>
          <a:latin typeface="MS Reference Sans Serif" pitchFamily="34" charset="0"/>
          <a:ea typeface="ＭＳ Ｐゴシック" pitchFamily="-112" charset="-128"/>
        </a:defRPr>
      </a:lvl4pPr>
      <a:lvl5pPr marL="2057400" indent="-228600"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S Reference Sans Serif" pitchFamily="34" charset="0"/>
          <a:ea typeface="ＭＳ Ｐゴシック" pitchFamily="-112" charset="-128"/>
        </a:defRPr>
      </a:lvl5pPr>
      <a:lvl6pPr marL="25146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381000" y="1412875"/>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Text Box 57"/>
          <p:cNvSpPr txBox="1">
            <a:spLocks noChangeArrowheads="1"/>
          </p:cNvSpPr>
          <p:nvPr userDrawn="1"/>
        </p:nvSpPr>
        <p:spPr bwMode="auto">
          <a:xfrm>
            <a:off x="8458200" y="6581775"/>
            <a:ext cx="685800" cy="276999"/>
          </a:xfrm>
          <a:prstGeom prst="rect">
            <a:avLst/>
          </a:prstGeom>
          <a:noFill/>
          <a:ln w="9525">
            <a:noFill/>
            <a:miter lim="800000"/>
            <a:headEnd/>
            <a:tailEnd/>
          </a:ln>
          <a:effectLst/>
        </p:spPr>
        <p:txBody>
          <a:bodyPr wrap="square">
            <a:spAutoFit/>
          </a:bodyPr>
          <a:lstStyle/>
          <a:p>
            <a:pPr algn="r">
              <a:defRPr/>
            </a:pPr>
            <a:fld id="{0CC00814-8DFB-4A98-8C67-ED9467B5CADE}" type="slidenum">
              <a:rPr lang="en-US" sz="1200" b="1" i="1" smtClean="0">
                <a:solidFill>
                  <a:srgbClr val="002060"/>
                </a:solidFill>
              </a:rPr>
              <a:pPr algn="r">
                <a:defRPr/>
              </a:pPr>
              <a:t>‹#›</a:t>
            </a:fld>
            <a:endParaRPr lang="en-US" sz="1200" b="1" i="1" dirty="0">
              <a:solidFill>
                <a:srgbClr val="002060"/>
              </a:solidFill>
            </a:endParaRPr>
          </a:p>
        </p:txBody>
      </p:sp>
      <p:sp>
        <p:nvSpPr>
          <p:cNvPr id="12" name="Text Box 57"/>
          <p:cNvSpPr txBox="1">
            <a:spLocks noChangeArrowheads="1"/>
          </p:cNvSpPr>
          <p:nvPr userDrawn="1"/>
        </p:nvSpPr>
        <p:spPr bwMode="auto">
          <a:xfrm>
            <a:off x="4171950" y="6553200"/>
            <a:ext cx="3067050" cy="276999"/>
          </a:xfrm>
          <a:prstGeom prst="rect">
            <a:avLst/>
          </a:prstGeom>
          <a:noFill/>
          <a:ln w="9525">
            <a:noFill/>
            <a:miter lim="800000"/>
            <a:headEnd/>
            <a:tailEnd/>
          </a:ln>
          <a:effectLst/>
        </p:spPr>
        <p:txBody>
          <a:bodyPr>
            <a:spAutoFit/>
          </a:bodyPr>
          <a:lstStyle/>
          <a:p>
            <a:pPr>
              <a:defRPr/>
            </a:pPr>
            <a:r>
              <a:rPr lang="en-US" sz="1200" b="1" i="1" dirty="0">
                <a:solidFill>
                  <a:srgbClr val="002060"/>
                </a:solidFill>
              </a:rPr>
              <a:t>Ardavan Asef-Vaziri    </a:t>
            </a:r>
            <a:r>
              <a:rPr lang="en-US" sz="1200" b="1" i="1" dirty="0" smtClean="0">
                <a:solidFill>
                  <a:srgbClr val="002060"/>
                </a:solidFill>
              </a:rPr>
              <a:t>Jul-09</a:t>
            </a:r>
            <a:endParaRPr lang="en-US" sz="1200" b="1" i="1" dirty="0">
              <a:solidFill>
                <a:srgbClr val="002060"/>
              </a:solidFill>
            </a:endParaRPr>
          </a:p>
        </p:txBody>
      </p:sp>
      <p:sp>
        <p:nvSpPr>
          <p:cNvPr id="13" name="Text Box 57"/>
          <p:cNvSpPr txBox="1">
            <a:spLocks noChangeArrowheads="1"/>
          </p:cNvSpPr>
          <p:nvPr userDrawn="1"/>
        </p:nvSpPr>
        <p:spPr bwMode="auto">
          <a:xfrm>
            <a:off x="0" y="6553200"/>
            <a:ext cx="4267200" cy="276999"/>
          </a:xfrm>
          <a:prstGeom prst="rect">
            <a:avLst/>
          </a:prstGeom>
          <a:noFill/>
          <a:ln w="9525">
            <a:noFill/>
            <a:miter lim="800000"/>
            <a:headEnd/>
            <a:tailEnd/>
          </a:ln>
          <a:effectLst/>
        </p:spPr>
        <p:txBody>
          <a:bodyPr wrap="square">
            <a:spAutoFit/>
          </a:bodyPr>
          <a:lstStyle/>
          <a:p>
            <a:pPr algn="l" rtl="0" eaLnBrk="0" fontAlgn="base" hangingPunct="0">
              <a:spcBef>
                <a:spcPct val="0"/>
              </a:spcBef>
              <a:spcAft>
                <a:spcPct val="0"/>
              </a:spcAft>
              <a:defRPr/>
            </a:pPr>
            <a:r>
              <a:rPr lang="en-US" sz="1200" b="1" i="1" kern="1200" dirty="0" smtClean="0">
                <a:solidFill>
                  <a:srgbClr val="002060"/>
                </a:solidFill>
                <a:latin typeface="Verdana" pitchFamily="34" charset="0"/>
                <a:ea typeface="ＭＳ Ｐゴシック" charset="-128"/>
                <a:cs typeface="+mn-cs"/>
              </a:rPr>
              <a:t>Theory of Constraints:  1- Throughput World </a:t>
            </a:r>
            <a:endParaRPr lang="en-US" sz="1200" b="1" i="1" kern="1200" dirty="0">
              <a:solidFill>
                <a:srgbClr val="002060"/>
              </a:solidFill>
              <a:latin typeface="Verdana" pitchFamily="34" charset="0"/>
              <a:ea typeface="ＭＳ Ｐゴシック" charset="-128"/>
              <a:cs typeface="+mn-cs"/>
            </a:endParaRPr>
          </a:p>
        </p:txBody>
      </p:sp>
      <p:sp>
        <p:nvSpPr>
          <p:cNvPr id="14" name="Rectangle 50"/>
          <p:cNvSpPr>
            <a:spLocks noGrp="1" noChangeArrowheads="1"/>
          </p:cNvSpPr>
          <p:nvPr>
            <p:ph type="title"/>
          </p:nvPr>
        </p:nvSpPr>
        <p:spPr bwMode="gray">
          <a:xfrm>
            <a:off x="250825" y="0"/>
            <a:ext cx="86645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Practice: </a:t>
            </a:r>
            <a:br>
              <a:rPr lang="en-US" dirty="0" smtClean="0"/>
            </a:br>
            <a:endParaRPr lang="en-US" dirty="0" smtClean="0"/>
          </a:p>
        </p:txBody>
      </p:sp>
      <p:cxnSp>
        <p:nvCxnSpPr>
          <p:cNvPr id="19" name="Straight Connector 18"/>
          <p:cNvCxnSpPr/>
          <p:nvPr userDrawn="1"/>
        </p:nvCxnSpPr>
        <p:spPr bwMode="auto">
          <a:xfrm>
            <a:off x="0" y="1141412"/>
            <a:ext cx="9144000" cy="1588"/>
          </a:xfrm>
          <a:prstGeom prst="line">
            <a:avLst/>
          </a:prstGeom>
          <a:solidFill>
            <a:schemeClr val="accent1"/>
          </a:solidFill>
          <a:ln w="127000" cap="flat" cmpd="sng" algn="ctr">
            <a:solidFill>
              <a:srgbClr val="002060"/>
            </a:solidFill>
            <a:prstDash val="solid"/>
            <a:round/>
            <a:headEnd type="none" w="med" len="med"/>
            <a:tailEnd type="none" w="med" len="med"/>
          </a:ln>
          <a:effectLst/>
        </p:spPr>
      </p:cxnSp>
      <p:cxnSp>
        <p:nvCxnSpPr>
          <p:cNvPr id="20" name="Straight Connector 19"/>
          <p:cNvCxnSpPr/>
          <p:nvPr userDrawn="1"/>
        </p:nvCxnSpPr>
        <p:spPr bwMode="auto">
          <a:xfrm>
            <a:off x="0" y="6475412"/>
            <a:ext cx="9144000" cy="1588"/>
          </a:xfrm>
          <a:prstGeom prst="line">
            <a:avLst/>
          </a:prstGeom>
          <a:solidFill>
            <a:schemeClr val="accent1"/>
          </a:solidFill>
          <a:ln w="76200" cap="flat" cmpd="sng" algn="ctr">
            <a:solidFill>
              <a:srgbClr val="002060"/>
            </a:solid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766" r:id="rId1"/>
    <p:sldLayoutId id="2147483768" r:id="rId2"/>
    <p:sldLayoutId id="2147483769" r:id="rId3"/>
  </p:sldLayoutIdLst>
  <p:transition/>
  <p:timing>
    <p:tnLst>
      <p:par>
        <p:cTn id="1" dur="indefinite" restart="never" nodeType="tmRoot"/>
      </p:par>
    </p:tnLst>
  </p:timing>
  <p:txStyles>
    <p:titleStyle>
      <a:lvl1pPr algn="l" rtl="0" eaLnBrk="1" fontAlgn="base" hangingPunct="1">
        <a:spcBef>
          <a:spcPct val="0"/>
        </a:spcBef>
        <a:spcAft>
          <a:spcPct val="0"/>
        </a:spcAft>
        <a:defRPr sz="3600">
          <a:solidFill>
            <a:srgbClr val="002060"/>
          </a:solidFill>
          <a:latin typeface="Impact" pitchFamily="34" charset="0"/>
          <a:ea typeface="ＭＳ Ｐゴシック" pitchFamily="-65" charset="-128"/>
          <a:cs typeface="Impact" pitchFamily="34" charset="0"/>
        </a:defRPr>
      </a:lvl1pPr>
      <a:lvl2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2pPr>
      <a:lvl3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3pPr>
      <a:lvl4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4pPr>
      <a:lvl5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4400">
          <a:solidFill>
            <a:schemeClr val="tx2"/>
          </a:solidFill>
          <a:latin typeface="Garamond" pitchFamily="-112" charset="0"/>
        </a:defRPr>
      </a:lvl6pPr>
      <a:lvl7pPr marL="914400" algn="l" rtl="0" eaLnBrk="1" fontAlgn="base" hangingPunct="1">
        <a:spcBef>
          <a:spcPct val="0"/>
        </a:spcBef>
        <a:spcAft>
          <a:spcPct val="0"/>
        </a:spcAft>
        <a:defRPr sz="4400">
          <a:solidFill>
            <a:schemeClr val="tx2"/>
          </a:solidFill>
          <a:latin typeface="Garamond" pitchFamily="-112" charset="0"/>
        </a:defRPr>
      </a:lvl7pPr>
      <a:lvl8pPr marL="1371600" algn="l" rtl="0" eaLnBrk="1" fontAlgn="base" hangingPunct="1">
        <a:spcBef>
          <a:spcPct val="0"/>
        </a:spcBef>
        <a:spcAft>
          <a:spcPct val="0"/>
        </a:spcAft>
        <a:defRPr sz="4400">
          <a:solidFill>
            <a:schemeClr val="tx2"/>
          </a:solidFill>
          <a:latin typeface="Garamond" pitchFamily="-112" charset="0"/>
        </a:defRPr>
      </a:lvl8pPr>
      <a:lvl9pPr marL="1828800" algn="l" rtl="0" eaLnBrk="1" fontAlgn="base" hangingPunct="1">
        <a:spcBef>
          <a:spcPct val="0"/>
        </a:spcBef>
        <a:spcAft>
          <a:spcPct val="0"/>
        </a:spcAft>
        <a:defRPr sz="4400">
          <a:solidFill>
            <a:schemeClr val="tx2"/>
          </a:solidFill>
          <a:latin typeface="Garamond" pitchFamily="-112" charset="0"/>
        </a:defRPr>
      </a:lvl9pPr>
    </p:titleStyle>
    <p:bodyStyle>
      <a:lvl1pPr marL="342900" indent="-342900" algn="l" rtl="0" eaLnBrk="1" fontAlgn="base" hangingPunct="1">
        <a:spcBef>
          <a:spcPct val="20000"/>
        </a:spcBef>
        <a:spcAft>
          <a:spcPct val="0"/>
        </a:spcAft>
        <a:buClrTx/>
        <a:buSzPct val="75000"/>
        <a:buFont typeface="Wingdings" pitchFamily="2" charset="2"/>
        <a:buChar char="p"/>
        <a:defRPr sz="2800">
          <a:solidFill>
            <a:srgbClr val="002060"/>
          </a:solidFill>
          <a:latin typeface="MS Reference Sans Serif" pitchFamily="34" charset="0"/>
          <a:ea typeface="ＭＳ Ｐゴシック" pitchFamily="-65" charset="-128"/>
          <a:cs typeface="MS Reference Sans Serif" pitchFamily="34" charset="0"/>
        </a:defRPr>
      </a:lvl1pPr>
      <a:lvl2pPr marL="742950" indent="-285750" algn="l" rtl="0" eaLnBrk="1" fontAlgn="base" hangingPunct="1">
        <a:spcBef>
          <a:spcPct val="20000"/>
        </a:spcBef>
        <a:spcAft>
          <a:spcPct val="0"/>
        </a:spcAft>
        <a:buClrTx/>
        <a:buSzPct val="75000"/>
        <a:buFont typeface="Wingdings" pitchFamily="2" charset="2"/>
        <a:buChar char="n"/>
        <a:defRPr sz="2400">
          <a:solidFill>
            <a:srgbClr val="002060"/>
          </a:solidFill>
          <a:latin typeface="MS Reference Sans Serif" pitchFamily="34" charset="0"/>
          <a:ea typeface="ＭＳ Ｐゴシック" pitchFamily="-112" charset="-128"/>
        </a:defRPr>
      </a:lvl2pPr>
      <a:lvl3pPr marL="1143000" indent="-228600" algn="l" rtl="0" eaLnBrk="1" fontAlgn="base" hangingPunct="1">
        <a:spcBef>
          <a:spcPct val="20000"/>
        </a:spcBef>
        <a:spcAft>
          <a:spcPct val="0"/>
        </a:spcAft>
        <a:buClr>
          <a:schemeClr val="tx1"/>
        </a:buClr>
        <a:buSzPct val="65000"/>
        <a:buFont typeface="Wingdings" pitchFamily="2" charset="2"/>
        <a:buChar char="p"/>
        <a:defRPr sz="2000">
          <a:solidFill>
            <a:srgbClr val="002060"/>
          </a:solidFill>
          <a:latin typeface="MS Reference Sans Serif" pitchFamily="34" charset="0"/>
          <a:ea typeface="ＭＳ Ｐゴシック" pitchFamily="-112" charset="-128"/>
        </a:defRPr>
      </a:lvl3pPr>
      <a:lvl4pPr marL="1600200" indent="-228600" algn="l" rtl="0" eaLnBrk="1" fontAlgn="base" hangingPunct="1">
        <a:spcBef>
          <a:spcPct val="20000"/>
        </a:spcBef>
        <a:spcAft>
          <a:spcPct val="0"/>
        </a:spcAft>
        <a:buClrTx/>
        <a:buFont typeface="Wingdings" pitchFamily="2" charset="2"/>
        <a:buChar char="§"/>
        <a:defRPr sz="2000">
          <a:solidFill>
            <a:srgbClr val="002060"/>
          </a:solidFill>
          <a:latin typeface="MS Reference Sans Serif" pitchFamily="34" charset="0"/>
          <a:ea typeface="ＭＳ Ｐゴシック" pitchFamily="-112" charset="-128"/>
        </a:defRPr>
      </a:lvl4pPr>
      <a:lvl5pPr marL="2057400" indent="-228600"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S Reference Sans Serif" pitchFamily="34" charset="0"/>
          <a:ea typeface="ＭＳ Ｐゴシック" pitchFamily="-112" charset="-128"/>
        </a:defRPr>
      </a:lvl5pPr>
      <a:lvl6pPr marL="25146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381000" y="685800"/>
            <a:ext cx="8229600" cy="54101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en-US" dirty="0" smtClean="0"/>
          </a:p>
        </p:txBody>
      </p:sp>
      <p:sp>
        <p:nvSpPr>
          <p:cNvPr id="11" name="Text Box 57"/>
          <p:cNvSpPr txBox="1">
            <a:spLocks noChangeArrowheads="1"/>
          </p:cNvSpPr>
          <p:nvPr userDrawn="1"/>
        </p:nvSpPr>
        <p:spPr bwMode="auto">
          <a:xfrm>
            <a:off x="8458200" y="6581775"/>
            <a:ext cx="685800" cy="276999"/>
          </a:xfrm>
          <a:prstGeom prst="rect">
            <a:avLst/>
          </a:prstGeom>
          <a:noFill/>
          <a:ln w="9525">
            <a:noFill/>
            <a:miter lim="800000"/>
            <a:headEnd/>
            <a:tailEnd/>
          </a:ln>
          <a:effectLst/>
        </p:spPr>
        <p:txBody>
          <a:bodyPr wrap="square">
            <a:spAutoFit/>
          </a:bodyPr>
          <a:lstStyle/>
          <a:p>
            <a:pPr algn="r">
              <a:defRPr/>
            </a:pPr>
            <a:fld id="{0CC00814-8DFB-4A98-8C67-ED9467B5CADE}" type="slidenum">
              <a:rPr lang="en-US" sz="1200" b="1" i="1" smtClean="0">
                <a:solidFill>
                  <a:srgbClr val="00B050"/>
                </a:solidFill>
              </a:rPr>
              <a:pPr algn="r">
                <a:defRPr/>
              </a:pPr>
              <a:t>‹#›</a:t>
            </a:fld>
            <a:endParaRPr lang="en-US" sz="1200" b="1" i="1" dirty="0">
              <a:solidFill>
                <a:srgbClr val="00B050"/>
              </a:solidFill>
            </a:endParaRPr>
          </a:p>
        </p:txBody>
      </p:sp>
      <p:sp>
        <p:nvSpPr>
          <p:cNvPr id="12" name="Text Box 57"/>
          <p:cNvSpPr txBox="1">
            <a:spLocks noChangeArrowheads="1"/>
          </p:cNvSpPr>
          <p:nvPr userDrawn="1"/>
        </p:nvSpPr>
        <p:spPr bwMode="auto">
          <a:xfrm>
            <a:off x="4171950" y="6553200"/>
            <a:ext cx="3067050" cy="276225"/>
          </a:xfrm>
          <a:prstGeom prst="rect">
            <a:avLst/>
          </a:prstGeom>
          <a:noFill/>
          <a:ln w="9525">
            <a:noFill/>
            <a:miter lim="800000"/>
            <a:headEnd/>
            <a:tailEnd/>
          </a:ln>
          <a:effectLst/>
        </p:spPr>
        <p:txBody>
          <a:bodyPr>
            <a:spAutoFit/>
          </a:bodyPr>
          <a:lstStyle/>
          <a:p>
            <a:pPr>
              <a:defRPr/>
            </a:pPr>
            <a:r>
              <a:rPr lang="en-US" sz="1200" b="1" i="1" dirty="0">
                <a:solidFill>
                  <a:srgbClr val="00B050"/>
                </a:solidFill>
              </a:rPr>
              <a:t>Ardavan Asef-Vaziri    6/4/2009</a:t>
            </a:r>
          </a:p>
        </p:txBody>
      </p:sp>
      <p:sp>
        <p:nvSpPr>
          <p:cNvPr id="13" name="Text Box 57"/>
          <p:cNvSpPr txBox="1">
            <a:spLocks noChangeArrowheads="1"/>
          </p:cNvSpPr>
          <p:nvPr userDrawn="1"/>
        </p:nvSpPr>
        <p:spPr bwMode="auto">
          <a:xfrm>
            <a:off x="0" y="6553200"/>
            <a:ext cx="4267200" cy="276999"/>
          </a:xfrm>
          <a:prstGeom prst="rect">
            <a:avLst/>
          </a:prstGeom>
          <a:noFill/>
          <a:ln w="9525">
            <a:noFill/>
            <a:miter lim="800000"/>
            <a:headEnd/>
            <a:tailEnd/>
          </a:ln>
          <a:effectLst/>
        </p:spPr>
        <p:txBody>
          <a:bodyPr wrap="square">
            <a:spAutoFit/>
          </a:bodyPr>
          <a:lstStyle/>
          <a:p>
            <a:pPr algn="l">
              <a:defRPr/>
            </a:pPr>
            <a:r>
              <a:rPr lang="en-US" sz="1200" b="1" i="1" dirty="0" smtClean="0">
                <a:solidFill>
                  <a:srgbClr val="00B050"/>
                </a:solidFill>
              </a:rPr>
              <a:t>Lean Thinking:  1- Introduction </a:t>
            </a:r>
            <a:endParaRPr lang="en-US" sz="1200" b="1" i="1" dirty="0">
              <a:solidFill>
                <a:srgbClr val="00B050"/>
              </a:solidFill>
            </a:endParaRPr>
          </a:p>
        </p:txBody>
      </p:sp>
      <p:cxnSp>
        <p:nvCxnSpPr>
          <p:cNvPr id="19" name="Straight Connector 18"/>
          <p:cNvCxnSpPr/>
          <p:nvPr userDrawn="1"/>
        </p:nvCxnSpPr>
        <p:spPr bwMode="auto">
          <a:xfrm>
            <a:off x="0" y="455612"/>
            <a:ext cx="9144000" cy="1588"/>
          </a:xfrm>
          <a:prstGeom prst="line">
            <a:avLst/>
          </a:prstGeom>
          <a:solidFill>
            <a:schemeClr val="accent1"/>
          </a:solidFill>
          <a:ln w="127000" cap="flat" cmpd="sng" algn="ctr">
            <a:solidFill>
              <a:srgbClr val="00B050"/>
            </a:solidFill>
            <a:prstDash val="solid"/>
            <a:round/>
            <a:headEnd type="none" w="med" len="med"/>
            <a:tailEnd type="none" w="med" len="med"/>
          </a:ln>
          <a:effectLst/>
        </p:spPr>
      </p:cxnSp>
      <p:cxnSp>
        <p:nvCxnSpPr>
          <p:cNvPr id="20" name="Straight Connector 19"/>
          <p:cNvCxnSpPr/>
          <p:nvPr userDrawn="1"/>
        </p:nvCxnSpPr>
        <p:spPr bwMode="auto">
          <a:xfrm>
            <a:off x="0" y="6475412"/>
            <a:ext cx="9144000" cy="1588"/>
          </a:xfrm>
          <a:prstGeom prst="line">
            <a:avLst/>
          </a:prstGeom>
          <a:solidFill>
            <a:schemeClr val="accent1"/>
          </a:solidFill>
          <a:ln w="76200" cap="flat" cmpd="sng" algn="ctr">
            <a:solidFill>
              <a:srgbClr val="00B050"/>
            </a:solidFill>
            <a:prstDash val="solid"/>
            <a:round/>
            <a:headEnd type="none" w="med" len="med"/>
            <a:tailEnd type="none" w="med" len="med"/>
          </a:ln>
          <a:effectLst/>
        </p:spPr>
      </p:cxnSp>
      <p:sp>
        <p:nvSpPr>
          <p:cNvPr id="9" name="Text Box 57"/>
          <p:cNvSpPr txBox="1">
            <a:spLocks noChangeArrowheads="1"/>
          </p:cNvSpPr>
          <p:nvPr userDrawn="1"/>
        </p:nvSpPr>
        <p:spPr bwMode="auto">
          <a:xfrm>
            <a:off x="152400" y="-76200"/>
            <a:ext cx="4267200" cy="523220"/>
          </a:xfrm>
          <a:prstGeom prst="rect">
            <a:avLst/>
          </a:prstGeom>
          <a:noFill/>
          <a:ln w="9525">
            <a:noFill/>
            <a:miter lim="800000"/>
            <a:headEnd/>
            <a:tailEnd/>
          </a:ln>
          <a:effectLst/>
        </p:spPr>
        <p:txBody>
          <a:bodyPr wrap="square">
            <a:spAutoFit/>
          </a:bodyPr>
          <a:lstStyle/>
          <a:p>
            <a:pPr algn="l">
              <a:defRPr/>
            </a:pPr>
            <a:r>
              <a:rPr lang="en-US" sz="2800" b="0" i="0" dirty="0" smtClean="0">
                <a:solidFill>
                  <a:srgbClr val="00B050"/>
                </a:solidFill>
                <a:latin typeface="Impact" pitchFamily="34" charset="0"/>
              </a:rPr>
              <a:t>Information</a:t>
            </a:r>
            <a:endParaRPr lang="en-US" sz="2800" b="0" i="0" dirty="0">
              <a:solidFill>
                <a:srgbClr val="00B050"/>
              </a:solidFill>
              <a:latin typeface="Impact" pitchFamily="34" charset="0"/>
            </a:endParaRPr>
          </a:p>
        </p:txBody>
      </p:sp>
    </p:spTree>
  </p:cSld>
  <p:clrMap bg1="lt1" tx1="dk1" bg2="lt2" tx2="dk2" accent1="accent1" accent2="accent2" accent3="accent3" accent4="accent4" accent5="accent5" accent6="accent6" hlink="hlink" folHlink="folHlink"/>
  <p:sldLayoutIdLst>
    <p:sldLayoutId id="2147483787" r:id="rId1"/>
    <p:sldLayoutId id="2147483786" r:id="rId2"/>
  </p:sldLayoutIdLst>
  <p:transition/>
  <p:timing>
    <p:tnLst>
      <p:par>
        <p:cTn id="1" dur="indefinite" restart="never" nodeType="tmRoot"/>
      </p:par>
    </p:tnLst>
  </p:timing>
  <p:txStyles>
    <p:titleStyle>
      <a:lvl1pPr algn="l" rtl="0" eaLnBrk="1" fontAlgn="base" hangingPunct="1">
        <a:spcBef>
          <a:spcPct val="0"/>
        </a:spcBef>
        <a:spcAft>
          <a:spcPct val="0"/>
        </a:spcAft>
        <a:defRPr sz="3600">
          <a:solidFill>
            <a:srgbClr val="00B050"/>
          </a:solidFill>
          <a:latin typeface="Impact" pitchFamily="34" charset="0"/>
          <a:ea typeface="ＭＳ Ｐゴシック" pitchFamily="-65" charset="-128"/>
          <a:cs typeface="Impact" pitchFamily="34" charset="0"/>
        </a:defRPr>
      </a:lvl1pPr>
      <a:lvl2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2pPr>
      <a:lvl3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3pPr>
      <a:lvl4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4pPr>
      <a:lvl5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4400">
          <a:solidFill>
            <a:schemeClr val="tx2"/>
          </a:solidFill>
          <a:latin typeface="Garamond" pitchFamily="-112" charset="0"/>
        </a:defRPr>
      </a:lvl6pPr>
      <a:lvl7pPr marL="914400" algn="l" rtl="0" eaLnBrk="1" fontAlgn="base" hangingPunct="1">
        <a:spcBef>
          <a:spcPct val="0"/>
        </a:spcBef>
        <a:spcAft>
          <a:spcPct val="0"/>
        </a:spcAft>
        <a:defRPr sz="4400">
          <a:solidFill>
            <a:schemeClr val="tx2"/>
          </a:solidFill>
          <a:latin typeface="Garamond" pitchFamily="-112" charset="0"/>
        </a:defRPr>
      </a:lvl7pPr>
      <a:lvl8pPr marL="1371600" algn="l" rtl="0" eaLnBrk="1" fontAlgn="base" hangingPunct="1">
        <a:spcBef>
          <a:spcPct val="0"/>
        </a:spcBef>
        <a:spcAft>
          <a:spcPct val="0"/>
        </a:spcAft>
        <a:defRPr sz="4400">
          <a:solidFill>
            <a:schemeClr val="tx2"/>
          </a:solidFill>
          <a:latin typeface="Garamond" pitchFamily="-112" charset="0"/>
        </a:defRPr>
      </a:lvl8pPr>
      <a:lvl9pPr marL="1828800" algn="l" rtl="0" eaLnBrk="1" fontAlgn="base" hangingPunct="1">
        <a:spcBef>
          <a:spcPct val="0"/>
        </a:spcBef>
        <a:spcAft>
          <a:spcPct val="0"/>
        </a:spcAft>
        <a:defRPr sz="4400">
          <a:solidFill>
            <a:schemeClr val="tx2"/>
          </a:solidFill>
          <a:latin typeface="Garamond" pitchFamily="-112" charset="0"/>
        </a:defRPr>
      </a:lvl9pPr>
    </p:titleStyle>
    <p:bodyStyle>
      <a:lvl1pPr marL="342900" indent="-342900" algn="l" rtl="0" eaLnBrk="1" fontAlgn="base" hangingPunct="1">
        <a:spcBef>
          <a:spcPct val="20000"/>
        </a:spcBef>
        <a:spcAft>
          <a:spcPct val="0"/>
        </a:spcAft>
        <a:buClrTx/>
        <a:buSzPct val="75000"/>
        <a:buFont typeface="Wingdings" pitchFamily="2" charset="2"/>
        <a:buNone/>
        <a:defRPr sz="2000">
          <a:solidFill>
            <a:srgbClr val="00B050"/>
          </a:solidFill>
          <a:latin typeface="MS Reference Sans Serif" pitchFamily="34" charset="0"/>
          <a:ea typeface="ＭＳ Ｐゴシック" pitchFamily="-65" charset="-128"/>
          <a:cs typeface="MS Reference Sans Serif" pitchFamily="34" charset="0"/>
        </a:defRPr>
      </a:lvl1pPr>
      <a:lvl2pPr marL="742950" indent="-285750" algn="l" rtl="0" eaLnBrk="1" fontAlgn="base" hangingPunct="1">
        <a:spcBef>
          <a:spcPct val="20000"/>
        </a:spcBef>
        <a:spcAft>
          <a:spcPct val="0"/>
        </a:spcAft>
        <a:buClrTx/>
        <a:buSzPct val="75000"/>
        <a:buFont typeface="Wingdings" pitchFamily="2" charset="2"/>
        <a:buChar char="n"/>
        <a:defRPr sz="2400">
          <a:solidFill>
            <a:schemeClr val="tx1"/>
          </a:solidFill>
          <a:latin typeface="MS Reference Sans Serif" pitchFamily="34" charset="0"/>
          <a:ea typeface="ＭＳ Ｐゴシック" pitchFamily="-112" charset="-128"/>
        </a:defRPr>
      </a:lvl2pPr>
      <a:lvl3pPr marL="1143000" indent="-228600" algn="l" rtl="0" eaLnBrk="1" fontAlgn="base" hangingPunct="1">
        <a:spcBef>
          <a:spcPct val="20000"/>
        </a:spcBef>
        <a:spcAft>
          <a:spcPct val="0"/>
        </a:spcAft>
        <a:buClr>
          <a:schemeClr val="tx1"/>
        </a:buClr>
        <a:buSzPct val="65000"/>
        <a:buFont typeface="Wingdings" pitchFamily="2" charset="2"/>
        <a:buChar char="p"/>
        <a:defRPr sz="2000">
          <a:solidFill>
            <a:schemeClr val="tx1"/>
          </a:solidFill>
          <a:latin typeface="MS Reference Sans Serif" pitchFamily="34" charset="0"/>
          <a:ea typeface="ＭＳ Ｐゴシック" pitchFamily="-112" charset="-128"/>
        </a:defRPr>
      </a:lvl3pPr>
      <a:lvl4pPr marL="1600200" indent="-228600" algn="l" rtl="0" eaLnBrk="1" fontAlgn="base" hangingPunct="1">
        <a:spcBef>
          <a:spcPct val="20000"/>
        </a:spcBef>
        <a:spcAft>
          <a:spcPct val="0"/>
        </a:spcAft>
        <a:buClrTx/>
        <a:buFont typeface="Wingdings" pitchFamily="2" charset="2"/>
        <a:buChar char="§"/>
        <a:defRPr sz="2000">
          <a:solidFill>
            <a:schemeClr val="tx1"/>
          </a:solidFill>
          <a:latin typeface="MS Reference Sans Serif" pitchFamily="34" charset="0"/>
          <a:ea typeface="ＭＳ Ｐゴシック" pitchFamily="-112" charset="-128"/>
        </a:defRPr>
      </a:lvl4pPr>
      <a:lvl5pPr marL="2057400" indent="-228600"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S Reference Sans Serif" pitchFamily="34" charset="0"/>
          <a:ea typeface="ＭＳ Ｐゴシック" pitchFamily="-112" charset="-128"/>
        </a:defRPr>
      </a:lvl5pPr>
      <a:lvl6pPr marL="25146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oleObject" Target="file:///F:\CLU\521\Fall14\Modern\Ch5\ArdiCh5.xlsx!D3.Uniform!R2C1:R18C5" TargetMode="Externa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8.emf"/><Relationship Id="rId4" Type="http://schemas.openxmlformats.org/officeDocument/2006/relationships/package" Target="../embeddings/Microsoft_Excel_Worksheet5.xlsx"/></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9.emf"/><Relationship Id="rId4" Type="http://schemas.openxmlformats.org/officeDocument/2006/relationships/package" Target="../embeddings/Microsoft_Excel_Worksheet6.xlsx"/></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1.png"/><Relationship Id="rId2" Type="http://schemas.openxmlformats.org/officeDocument/2006/relationships/slideLayout" Target="../slideLayouts/slideLayout8.xml"/><Relationship Id="rId1" Type="http://schemas.openxmlformats.org/officeDocument/2006/relationships/vmlDrawing" Target="../drawings/vmlDrawing7.vml"/><Relationship Id="rId6" Type="http://schemas.openxmlformats.org/officeDocument/2006/relationships/image" Target="../media/image10.emf"/><Relationship Id="rId5" Type="http://schemas.openxmlformats.org/officeDocument/2006/relationships/oleObject" Target="../embeddings/Microsoft_Excel_97-2003_Worksheet1.xls"/><Relationship Id="rId4" Type="http://schemas.openxmlformats.org/officeDocument/2006/relationships/oleObject" Target="../embeddings/oleObject7.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Microsoft_Excel_97-2003_Worksheet3.xls"/><Relationship Id="rId3" Type="http://schemas.openxmlformats.org/officeDocument/2006/relationships/notesSlide" Target="../notesSlides/notesSlide10.xml"/><Relationship Id="rId7" Type="http://schemas.openxmlformats.org/officeDocument/2006/relationships/oleObject" Target="../embeddings/oleObject9.bin"/><Relationship Id="rId2" Type="http://schemas.openxmlformats.org/officeDocument/2006/relationships/slideLayout" Target="../slideLayouts/slideLayout9.xml"/><Relationship Id="rId1" Type="http://schemas.openxmlformats.org/officeDocument/2006/relationships/vmlDrawing" Target="../drawings/vmlDrawing8.vml"/><Relationship Id="rId6" Type="http://schemas.openxmlformats.org/officeDocument/2006/relationships/image" Target="../media/image12.emf"/><Relationship Id="rId5" Type="http://schemas.openxmlformats.org/officeDocument/2006/relationships/oleObject" Target="../embeddings/Microsoft_Excel_97-2003_Worksheet2.xls"/><Relationship Id="rId4" Type="http://schemas.openxmlformats.org/officeDocument/2006/relationships/oleObject" Target="../embeddings/oleObject8.bin"/><Relationship Id="rId9" Type="http://schemas.openxmlformats.org/officeDocument/2006/relationships/image" Target="../media/image13.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4.emf"/><Relationship Id="rId2" Type="http://schemas.openxmlformats.org/officeDocument/2006/relationships/slideLayout" Target="../slideLayouts/slideLayout9.xml"/><Relationship Id="rId1" Type="http://schemas.openxmlformats.org/officeDocument/2006/relationships/vmlDrawing" Target="../drawings/vmlDrawing9.vml"/><Relationship Id="rId6" Type="http://schemas.openxmlformats.org/officeDocument/2006/relationships/oleObject" Target="../embeddings/Microsoft_Excel_97-2003_Worksheet4.xls"/><Relationship Id="rId5" Type="http://schemas.openxmlformats.org/officeDocument/2006/relationships/oleObject" Target="../embeddings/oleObject10.bin"/><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notesSlide" Target="../notesSlides/notesSlide12.xml"/><Relationship Id="rId7" Type="http://schemas.openxmlformats.org/officeDocument/2006/relationships/oleObject" Target="../embeddings/oleObject12.bin"/><Relationship Id="rId2" Type="http://schemas.openxmlformats.org/officeDocument/2006/relationships/slideLayout" Target="../slideLayouts/slideLayout8.xml"/><Relationship Id="rId1" Type="http://schemas.openxmlformats.org/officeDocument/2006/relationships/vmlDrawing" Target="../drawings/vmlDrawing10.vml"/><Relationship Id="rId6" Type="http://schemas.openxmlformats.org/officeDocument/2006/relationships/image" Target="../media/image15.emf"/><Relationship Id="rId5" Type="http://schemas.openxmlformats.org/officeDocument/2006/relationships/oleObject" Target="../embeddings/Microsoft_Excel_97-2003_Worksheet5.xls"/><Relationship Id="rId4" Type="http://schemas.openxmlformats.org/officeDocument/2006/relationships/oleObject" Target="../embeddings/oleObject11.bin"/></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xml"/><Relationship Id="rId1" Type="http://schemas.openxmlformats.org/officeDocument/2006/relationships/vmlDrawing" Target="../drawings/vmlDrawing11.vml"/><Relationship Id="rId6" Type="http://schemas.openxmlformats.org/officeDocument/2006/relationships/image" Target="../media/image17.emf"/><Relationship Id="rId5" Type="http://schemas.openxmlformats.org/officeDocument/2006/relationships/oleObject" Target="../embeddings/Microsoft_Excel_97-2003_Worksheet6.xls"/><Relationship Id="rId4" Type="http://schemas.openxmlformats.org/officeDocument/2006/relationships/oleObject" Target="../embeddings/oleObject13.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vmlDrawing" Target="../drawings/vmlDrawing12.vml"/><Relationship Id="rId6" Type="http://schemas.openxmlformats.org/officeDocument/2006/relationships/image" Target="../media/image17.emf"/><Relationship Id="rId5" Type="http://schemas.openxmlformats.org/officeDocument/2006/relationships/oleObject" Target="../embeddings/Microsoft_Excel_97-2003_Worksheet7.xls"/><Relationship Id="rId4" Type="http://schemas.openxmlformats.org/officeDocument/2006/relationships/oleObject" Target="../embeddings/oleObject14.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18.emf"/><Relationship Id="rId5" Type="http://schemas.openxmlformats.org/officeDocument/2006/relationships/oleObject" Target="../embeddings/Microsoft_Excel_97-2003_Worksheet8.xls"/><Relationship Id="rId4" Type="http://schemas.openxmlformats.org/officeDocument/2006/relationships/oleObject" Target="../embeddings/oleObject15.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19.emf"/><Relationship Id="rId5" Type="http://schemas.openxmlformats.org/officeDocument/2006/relationships/oleObject" Target="../embeddings/Microsoft_Excel_97-2003_Worksheet9.xls"/><Relationship Id="rId4" Type="http://schemas.openxmlformats.org/officeDocument/2006/relationships/oleObject" Target="../embeddings/oleObject16.bin"/></Relationships>
</file>

<file path=ppt/slides/_rels/slide24.xml.rels><?xml version="1.0" encoding="UTF-8" standalone="yes"?>
<Relationships xmlns="http://schemas.openxmlformats.org/package/2006/relationships"><Relationship Id="rId8" Type="http://schemas.openxmlformats.org/officeDocument/2006/relationships/package" Target="../embeddings/Microsoft_Excel_Worksheet8.xlsx"/><Relationship Id="rId13" Type="http://schemas.openxmlformats.org/officeDocument/2006/relationships/oleObject" Target="../embeddings/oleObject20.bin"/><Relationship Id="rId18" Type="http://schemas.openxmlformats.org/officeDocument/2006/relationships/image" Target="../media/image24.emf"/><Relationship Id="rId3" Type="http://schemas.openxmlformats.org/officeDocument/2006/relationships/notesSlide" Target="../notesSlides/notesSlide17.xml"/><Relationship Id="rId21" Type="http://schemas.openxmlformats.org/officeDocument/2006/relationships/image" Target="../media/image25.emf"/><Relationship Id="rId7" Type="http://schemas.openxmlformats.org/officeDocument/2006/relationships/oleObject" Target="../embeddings/oleObject18.bin"/><Relationship Id="rId12" Type="http://schemas.openxmlformats.org/officeDocument/2006/relationships/image" Target="../media/image22.emf"/><Relationship Id="rId17" Type="http://schemas.openxmlformats.org/officeDocument/2006/relationships/package" Target="../embeddings/Microsoft_Excel_Worksheet11.xlsx"/><Relationship Id="rId2" Type="http://schemas.openxmlformats.org/officeDocument/2006/relationships/slideLayout" Target="../slideLayouts/slideLayout2.xml"/><Relationship Id="rId16" Type="http://schemas.openxmlformats.org/officeDocument/2006/relationships/oleObject" Target="../embeddings/oleObject21.bin"/><Relationship Id="rId20" Type="http://schemas.openxmlformats.org/officeDocument/2006/relationships/package" Target="../embeddings/Microsoft_Excel_Worksheet12.xlsx"/><Relationship Id="rId1" Type="http://schemas.openxmlformats.org/officeDocument/2006/relationships/vmlDrawing" Target="../drawings/vmlDrawing15.vml"/><Relationship Id="rId6" Type="http://schemas.openxmlformats.org/officeDocument/2006/relationships/image" Target="../media/image20.emf"/><Relationship Id="rId11" Type="http://schemas.openxmlformats.org/officeDocument/2006/relationships/package" Target="../embeddings/Microsoft_Excel_Worksheet9.xlsx"/><Relationship Id="rId5" Type="http://schemas.openxmlformats.org/officeDocument/2006/relationships/package" Target="../embeddings/Microsoft_Excel_Worksheet7.xlsx"/><Relationship Id="rId15" Type="http://schemas.openxmlformats.org/officeDocument/2006/relationships/image" Target="../media/image23.emf"/><Relationship Id="rId10" Type="http://schemas.openxmlformats.org/officeDocument/2006/relationships/oleObject" Target="../embeddings/oleObject19.bin"/><Relationship Id="rId19" Type="http://schemas.openxmlformats.org/officeDocument/2006/relationships/oleObject" Target="../embeddings/oleObject22.bin"/><Relationship Id="rId4" Type="http://schemas.openxmlformats.org/officeDocument/2006/relationships/oleObject" Target="../embeddings/oleObject17.bin"/><Relationship Id="rId9" Type="http://schemas.openxmlformats.org/officeDocument/2006/relationships/image" Target="../media/image21.emf"/><Relationship Id="rId14" Type="http://schemas.openxmlformats.org/officeDocument/2006/relationships/package" Target="../embeddings/Microsoft_Excel_Worksheet10.xlsx"/></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26.emf"/><Relationship Id="rId4" Type="http://schemas.openxmlformats.org/officeDocument/2006/relationships/package" Target="../embeddings/Microsoft_Excel_Worksheet13.xlsx"/></Relationships>
</file>

<file path=ppt/slides/_rels/slide2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khanacademy.org/math/probability/random-variables-topic/random_variables_prob_dist/v/discrete-and-continuous-random-variables"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28.emf"/><Relationship Id="rId5" Type="http://schemas.openxmlformats.org/officeDocument/2006/relationships/package" Target="../embeddings/Microsoft_Excel_Worksheet14.xlsx"/><Relationship Id="rId4" Type="http://schemas.openxmlformats.org/officeDocument/2006/relationships/oleObject" Target="../embeddings/oleObject24.bin"/></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27.xml"/><Relationship Id="rId7" Type="http://schemas.openxmlformats.org/officeDocument/2006/relationships/image" Target="../media/image30.wmf"/><Relationship Id="rId2" Type="http://schemas.openxmlformats.org/officeDocument/2006/relationships/slideLayout" Target="../slideLayouts/slideLayout8.xml"/><Relationship Id="rId1" Type="http://schemas.openxmlformats.org/officeDocument/2006/relationships/vmlDrawing" Target="../drawings/vmlDrawing18.vml"/><Relationship Id="rId6" Type="http://schemas.openxmlformats.org/officeDocument/2006/relationships/oleObject" Target="../embeddings/oleObject26.bin"/><Relationship Id="rId5" Type="http://schemas.openxmlformats.org/officeDocument/2006/relationships/image" Target="../media/image29.wmf"/><Relationship Id="rId4" Type="http://schemas.openxmlformats.org/officeDocument/2006/relationships/oleObject" Target="../embeddings/oleObject25.bin"/></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notesSlide" Target="../notesSlides/notesSlide28.xml"/><Relationship Id="rId7" Type="http://schemas.openxmlformats.org/officeDocument/2006/relationships/image" Target="../media/image33.wmf"/><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oleObject" Target="../embeddings/oleObject28.bin"/><Relationship Id="rId5" Type="http://schemas.openxmlformats.org/officeDocument/2006/relationships/image" Target="../media/image32.wmf"/><Relationship Id="rId4" Type="http://schemas.openxmlformats.org/officeDocument/2006/relationships/oleObject" Target="../embeddings/oleObject27.bin"/><Relationship Id="rId9" Type="http://schemas.openxmlformats.org/officeDocument/2006/relationships/image" Target="../media/image34.w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35.emf"/><Relationship Id="rId5" Type="http://schemas.openxmlformats.org/officeDocument/2006/relationships/package" Target="../embeddings/Microsoft_Excel_Worksheet15.xlsx"/><Relationship Id="rId4" Type="http://schemas.openxmlformats.org/officeDocument/2006/relationships/oleObject" Target="../embeddings/oleObject30.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35.emf"/><Relationship Id="rId5" Type="http://schemas.openxmlformats.org/officeDocument/2006/relationships/package" Target="../embeddings/Microsoft_Excel_Worksheet16.xlsx"/><Relationship Id="rId4" Type="http://schemas.openxmlformats.org/officeDocument/2006/relationships/oleObject" Target="../embeddings/oleObject31.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package" Target="../embeddings/Microsoft_Excel_Worksheet1.xlsx"/></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image" Target="../media/image35.emf"/><Relationship Id="rId5" Type="http://schemas.openxmlformats.org/officeDocument/2006/relationships/package" Target="../embeddings/Microsoft_Excel_Worksheet17.xlsx"/><Relationship Id="rId4" Type="http://schemas.openxmlformats.org/officeDocument/2006/relationships/oleObject" Target="../embeddings/oleObject32.bin"/></Relationships>
</file>

<file path=ppt/slides/_rels/slide41.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notesSlide" Target="../notesSlides/notesSlide33.xml"/><Relationship Id="rId7"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image" Target="../media/image35.emf"/><Relationship Id="rId5" Type="http://schemas.openxmlformats.org/officeDocument/2006/relationships/package" Target="../embeddings/Microsoft_Excel_Worksheet18.xlsx"/><Relationship Id="rId4" Type="http://schemas.openxmlformats.org/officeDocument/2006/relationships/oleObject" Target="../embeddings/oleObject33.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emf"/><Relationship Id="rId4" Type="http://schemas.openxmlformats.org/officeDocument/2006/relationships/package" Target="../embeddings/Microsoft_Excel_Worksheet2.xlsx"/></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oleObject" Target="../embeddings/oleObject3.bin"/><Relationship Id="rId7" Type="http://schemas.openxmlformats.org/officeDocument/2006/relationships/package" Target="../embeddings/Microsoft_Excel_Worksheet4.xlsx"/><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5.emf"/><Relationship Id="rId4" Type="http://schemas.openxmlformats.org/officeDocument/2006/relationships/package" Target="../embeddings/Microsoft_Excel_Worksheet3.xlsx"/></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443293"/>
            <a:ext cx="9144000" cy="5971873"/>
          </a:xfrm>
          <a:prstGeom prst="rect">
            <a:avLst/>
          </a:prstGeom>
        </p:spPr>
      </p:pic>
    </p:spTree>
    <p:extLst>
      <p:ext uri="{BB962C8B-B14F-4D97-AF65-F5344CB8AC3E}">
        <p14:creationId xmlns:p14="http://schemas.microsoft.com/office/powerpoint/2010/main" val="1028599230"/>
      </p:ext>
    </p:extLst>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0" cy="836712"/>
          </a:xfrm>
        </p:spPr>
        <p:txBody>
          <a:bodyPr/>
          <a:lstStyle/>
          <a:p>
            <a:r>
              <a:rPr lang="en-US" dirty="0" smtClean="0">
                <a:solidFill>
                  <a:srgbClr val="FF0000"/>
                </a:solidFill>
              </a:rPr>
              <a:t>Discrete Uniform Distribution</a:t>
            </a:r>
            <a:endParaRPr lang="en-US" dirty="0">
              <a:solidFill>
                <a:srgbClr val="FF0000"/>
              </a:solidFill>
            </a:endParaRPr>
          </a:p>
        </p:txBody>
      </p:sp>
      <p:sp>
        <p:nvSpPr>
          <p:cNvPr id="5" name="TextBox 4"/>
          <p:cNvSpPr txBox="1"/>
          <p:nvPr/>
        </p:nvSpPr>
        <p:spPr>
          <a:xfrm>
            <a:off x="7396064" y="3316758"/>
            <a:ext cx="1457450" cy="2800767"/>
          </a:xfrm>
          <a:prstGeom prst="rect">
            <a:avLst/>
          </a:prstGeom>
          <a:noFill/>
        </p:spPr>
        <p:txBody>
          <a:bodyPr wrap="none" rtlCol="0">
            <a:spAutoFit/>
          </a:bodyPr>
          <a:lstStyle/>
          <a:p>
            <a:r>
              <a:rPr lang="en-US" dirty="0" smtClean="0">
                <a:solidFill>
                  <a:srgbClr val="000000"/>
                </a:solidFill>
              </a:rPr>
              <a:t>Roe a dice</a:t>
            </a:r>
          </a:p>
          <a:p>
            <a:pPr marL="457200" indent="-457200">
              <a:buAutoNum type="arabicPlain"/>
            </a:pPr>
            <a:r>
              <a:rPr lang="en-US" dirty="0" smtClean="0">
                <a:solidFill>
                  <a:srgbClr val="000000"/>
                </a:solidFill>
              </a:rPr>
              <a:t>1/6</a:t>
            </a:r>
          </a:p>
          <a:p>
            <a:pPr marL="457200" indent="-457200">
              <a:buAutoNum type="arabicPlain"/>
            </a:pPr>
            <a:r>
              <a:rPr lang="en-US" dirty="0" smtClean="0">
                <a:solidFill>
                  <a:srgbClr val="000000"/>
                </a:solidFill>
              </a:rPr>
              <a:t>1/6</a:t>
            </a:r>
          </a:p>
          <a:p>
            <a:pPr marL="457200" indent="-457200">
              <a:buAutoNum type="arabicPlain" startAt="3"/>
            </a:pPr>
            <a:r>
              <a:rPr lang="en-US" dirty="0" smtClean="0">
                <a:solidFill>
                  <a:srgbClr val="000000"/>
                </a:solidFill>
              </a:rPr>
              <a:t>1/6</a:t>
            </a:r>
          </a:p>
          <a:p>
            <a:pPr marL="457200" indent="-457200">
              <a:buAutoNum type="arabicPlain" startAt="3"/>
            </a:pPr>
            <a:r>
              <a:rPr lang="en-US" dirty="0" smtClean="0">
                <a:solidFill>
                  <a:srgbClr val="000000"/>
                </a:solidFill>
              </a:rPr>
              <a:t>1/6</a:t>
            </a:r>
          </a:p>
          <a:p>
            <a:pPr marL="457200" indent="-457200">
              <a:buAutoNum type="arabicPlain" startAt="3"/>
            </a:pPr>
            <a:r>
              <a:rPr lang="en-US" dirty="0" smtClean="0">
                <a:solidFill>
                  <a:srgbClr val="000000"/>
                </a:solidFill>
              </a:rPr>
              <a:t>1/6</a:t>
            </a:r>
          </a:p>
          <a:p>
            <a:pPr marL="457200" indent="-457200">
              <a:buAutoNum type="arabicPlain" startAt="3"/>
            </a:pPr>
            <a:r>
              <a:rPr lang="en-US" dirty="0" smtClean="0">
                <a:solidFill>
                  <a:srgbClr val="000000"/>
                </a:solidFill>
              </a:rPr>
              <a:t>1/6</a:t>
            </a:r>
          </a:p>
          <a:p>
            <a:pPr marL="457200" indent="-457200">
              <a:buAutoNum type="arabicPlain"/>
            </a:pPr>
            <a:endParaRPr lang="en-US" dirty="0">
              <a:solidFill>
                <a:srgbClr val="00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006136784"/>
              </p:ext>
            </p:extLst>
          </p:nvPr>
        </p:nvGraphicFramePr>
        <p:xfrm>
          <a:off x="0" y="1115086"/>
          <a:ext cx="6778171" cy="5274521"/>
        </p:xfrm>
        <a:graphic>
          <a:graphicData uri="http://schemas.openxmlformats.org/presentationml/2006/ole">
            <mc:AlternateContent xmlns:mc="http://schemas.openxmlformats.org/markup-compatibility/2006">
              <mc:Choice xmlns:v="urn:schemas-microsoft-com:vml" Requires="v">
                <p:oleObj spid="_x0000_s137247" name="Worksheet" r:id="rId3" imgW="5495996" imgH="4276828" progId="Excel.Sheet.12">
                  <p:link updateAutomatic="1"/>
                </p:oleObj>
              </mc:Choice>
              <mc:Fallback>
                <p:oleObj name="Worksheet" r:id="rId3" imgW="5495996" imgH="4276828" progId="Excel.Sheet.12">
                  <p:link updateAutomatic="1"/>
                  <p:pic>
                    <p:nvPicPr>
                      <p:cNvPr id="0" name=""/>
                      <p:cNvPicPr/>
                      <p:nvPr/>
                    </p:nvPicPr>
                    <p:blipFill>
                      <a:blip r:embed="rId4"/>
                      <a:stretch>
                        <a:fillRect/>
                      </a:stretch>
                    </p:blipFill>
                    <p:spPr>
                      <a:xfrm>
                        <a:off x="0" y="1115086"/>
                        <a:ext cx="6778171" cy="5274521"/>
                      </a:xfrm>
                      <a:prstGeom prst="rect">
                        <a:avLst/>
                      </a:prstGeom>
                    </p:spPr>
                  </p:pic>
                </p:oleObj>
              </mc:Fallback>
            </mc:AlternateContent>
          </a:graphicData>
        </a:graphic>
      </p:graphicFrame>
    </p:spTree>
    <p:extLst>
      <p:ext uri="{BB962C8B-B14F-4D97-AF65-F5344CB8AC3E}">
        <p14:creationId xmlns:p14="http://schemas.microsoft.com/office/powerpoint/2010/main" val="3854946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158750"/>
            <a:ext cx="9144000" cy="590550"/>
          </a:xfrm>
          <a:noFill/>
          <a:ln/>
        </p:spPr>
        <p:txBody>
          <a:bodyPr/>
          <a:lstStyle/>
          <a:p>
            <a:r>
              <a:rPr lang="en-US" dirty="0">
                <a:solidFill>
                  <a:srgbClr val="FF0000"/>
                </a:solidFill>
              </a:rPr>
              <a:t>Expected Value</a:t>
            </a:r>
          </a:p>
        </p:txBody>
      </p:sp>
      <p:sp>
        <p:nvSpPr>
          <p:cNvPr id="11280" name="Rectangle 16"/>
          <p:cNvSpPr>
            <a:spLocks noChangeArrowheads="1"/>
          </p:cNvSpPr>
          <p:nvPr/>
        </p:nvSpPr>
        <p:spPr bwMode="auto">
          <a:xfrm>
            <a:off x="982166" y="1069976"/>
            <a:ext cx="7334250" cy="1809750"/>
          </a:xfrm>
          <a:prstGeom prst="rect">
            <a:avLst/>
          </a:prstGeom>
          <a:solidFill>
            <a:schemeClr val="bg1"/>
          </a:solidFill>
          <a:ln w="63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l"/>
            <a:r>
              <a:rPr lang="en-US" sz="2400" dirty="0">
                <a:latin typeface="Book Antiqua" pitchFamily="18" charset="0"/>
              </a:rPr>
              <a:t> The </a:t>
            </a:r>
            <a:r>
              <a:rPr lang="en-US" sz="2400" u="sng" dirty="0">
                <a:latin typeface="Book Antiqua" pitchFamily="18" charset="0"/>
              </a:rPr>
              <a:t>expected value</a:t>
            </a:r>
            <a:r>
              <a:rPr lang="en-US" sz="2400" dirty="0">
                <a:latin typeface="Book Antiqua" pitchFamily="18" charset="0"/>
              </a:rPr>
              <a:t>, or mean, of a random variable</a:t>
            </a:r>
          </a:p>
          <a:p>
            <a:pPr algn="l"/>
            <a:r>
              <a:rPr lang="en-US" sz="2400" dirty="0">
                <a:latin typeface="Book Antiqua" pitchFamily="18" charset="0"/>
              </a:rPr>
              <a:t> is a measure of its central location.</a:t>
            </a:r>
          </a:p>
          <a:p>
            <a:pPr algn="l"/>
            <a:endParaRPr lang="en-US" sz="1600" dirty="0">
              <a:latin typeface="Book Antiqua" pitchFamily="18" charset="0"/>
            </a:endParaRPr>
          </a:p>
          <a:p>
            <a:pPr algn="l"/>
            <a:endParaRPr lang="en-US" sz="1600" dirty="0">
              <a:latin typeface="Book Antiqua" pitchFamily="18" charset="0"/>
            </a:endParaRPr>
          </a:p>
          <a:p>
            <a:pPr algn="l"/>
            <a:endParaRPr lang="en-US" sz="1200" dirty="0">
              <a:latin typeface="Book Antiqua" pitchFamily="18" charset="0"/>
            </a:endParaRPr>
          </a:p>
          <a:p>
            <a:pPr algn="l"/>
            <a:endParaRPr lang="en-US" sz="1200" dirty="0">
              <a:latin typeface="Book Antiqua" pitchFamily="18" charset="0"/>
            </a:endParaRPr>
          </a:p>
        </p:txBody>
      </p:sp>
      <p:sp>
        <p:nvSpPr>
          <p:cNvPr id="11281" name="Rectangle 17"/>
          <p:cNvSpPr>
            <a:spLocks noChangeArrowheads="1"/>
          </p:cNvSpPr>
          <p:nvPr/>
        </p:nvSpPr>
        <p:spPr bwMode="auto">
          <a:xfrm>
            <a:off x="1009650" y="3062288"/>
            <a:ext cx="7334250" cy="1368425"/>
          </a:xfrm>
          <a:prstGeom prst="rect">
            <a:avLst/>
          </a:prstGeom>
          <a:solidFill>
            <a:schemeClr val="bg1"/>
          </a:solidFill>
          <a:ln w="63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l"/>
            <a:r>
              <a:rPr lang="en-US" sz="2400">
                <a:latin typeface="Book Antiqua" pitchFamily="18" charset="0"/>
              </a:rPr>
              <a:t> The expected value is a weighted average of the</a:t>
            </a:r>
          </a:p>
          <a:p>
            <a:pPr algn="l"/>
            <a:r>
              <a:rPr lang="en-US" sz="2400">
                <a:latin typeface="Book Antiqua" pitchFamily="18" charset="0"/>
              </a:rPr>
              <a:t> values the random variable may assume.  The</a:t>
            </a:r>
          </a:p>
          <a:p>
            <a:pPr algn="l"/>
            <a:r>
              <a:rPr lang="en-US" sz="2400">
                <a:latin typeface="Book Antiqua" pitchFamily="18" charset="0"/>
              </a:rPr>
              <a:t> weights are the probabilities.</a:t>
            </a:r>
            <a:endParaRPr lang="en-US" sz="1200">
              <a:latin typeface="Book Antiqua" pitchFamily="18" charset="0"/>
            </a:endParaRPr>
          </a:p>
        </p:txBody>
      </p:sp>
      <p:sp>
        <p:nvSpPr>
          <p:cNvPr id="11283" name="Rectangle 19"/>
          <p:cNvSpPr>
            <a:spLocks noChangeArrowheads="1"/>
          </p:cNvSpPr>
          <p:nvPr/>
        </p:nvSpPr>
        <p:spPr bwMode="auto">
          <a:xfrm>
            <a:off x="1009650" y="4562475"/>
            <a:ext cx="7334250" cy="971550"/>
          </a:xfrm>
          <a:prstGeom prst="rect">
            <a:avLst/>
          </a:prstGeom>
          <a:solidFill>
            <a:schemeClr val="bg1"/>
          </a:solidFill>
          <a:ln w="63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l"/>
            <a:r>
              <a:rPr lang="en-US" sz="2400" dirty="0">
                <a:latin typeface="Book Antiqua" pitchFamily="18" charset="0"/>
              </a:rPr>
              <a:t> The expected value does not have to be a value the</a:t>
            </a:r>
          </a:p>
          <a:p>
            <a:pPr algn="l"/>
            <a:r>
              <a:rPr lang="en-US" sz="2400" dirty="0">
                <a:latin typeface="Book Antiqua" pitchFamily="18" charset="0"/>
              </a:rPr>
              <a:t> random variable can assume.</a:t>
            </a:r>
          </a:p>
        </p:txBody>
      </p:sp>
      <p:grpSp>
        <p:nvGrpSpPr>
          <p:cNvPr id="11288" name="Group 24"/>
          <p:cNvGrpSpPr>
            <a:grpSpLocks/>
          </p:cNvGrpSpPr>
          <p:nvPr/>
        </p:nvGrpSpPr>
        <p:grpSpPr bwMode="auto">
          <a:xfrm>
            <a:off x="3262313" y="2066925"/>
            <a:ext cx="2655887" cy="630238"/>
            <a:chOff x="2055" y="1368"/>
            <a:chExt cx="1673" cy="397"/>
          </a:xfrm>
          <a:scene3d>
            <a:camera prst="orthographicFront">
              <a:rot lat="0" lon="0" rev="0"/>
            </a:camera>
            <a:lightRig rig="balanced" dir="t">
              <a:rot lat="0" lon="0" rev="8700000"/>
            </a:lightRig>
          </a:scene3d>
        </p:grpSpPr>
        <p:sp>
          <p:nvSpPr>
            <p:cNvPr id="11268" name="Rectangle 4"/>
            <p:cNvSpPr>
              <a:spLocks noChangeArrowheads="1"/>
            </p:cNvSpPr>
            <p:nvPr/>
          </p:nvSpPr>
          <p:spPr bwMode="auto">
            <a:xfrm>
              <a:off x="2055" y="1370"/>
              <a:ext cx="1673" cy="395"/>
            </a:xfrm>
            <a:prstGeom prst="rect">
              <a:avLst/>
            </a:prstGeom>
            <a:gradFill rotWithShape="0">
              <a:gsLst>
                <a:gs pos="0">
                  <a:srgbClr val="006699">
                    <a:gamma/>
                    <a:shade val="46275"/>
                    <a:invGamma/>
                  </a:srgbClr>
                </a:gs>
                <a:gs pos="50000">
                  <a:srgbClr val="006699"/>
                </a:gs>
                <a:gs pos="100000">
                  <a:srgbClr val="006699">
                    <a:gamma/>
                    <a:shade val="46275"/>
                    <a:invGamma/>
                  </a:srgbClr>
                </a:gs>
              </a:gsLst>
              <a:lin ang="5400000" scaled="1"/>
            </a:gradFill>
            <a:ln w="12700">
              <a:noFill/>
              <a:miter lim="800000"/>
              <a:headEnd/>
              <a:tailEnd/>
            </a:ln>
            <a:effectLst>
              <a:outerShdw blurRad="44450" dist="27940" dir="5400000" algn="ctr">
                <a:srgbClr val="000000">
                  <a:alpha val="32000"/>
                </a:srgbClr>
              </a:outerShdw>
            </a:effectLst>
            <a:sp3d>
              <a:bevelT w="190500" h="38100"/>
            </a:sp3d>
          </p:spPr>
          <p:txBody>
            <a:bodyPr wrap="none" anchor="ctr"/>
            <a:lstStyle/>
            <a:p>
              <a:endParaRPr lang="en-US"/>
            </a:p>
          </p:txBody>
        </p:sp>
        <p:sp>
          <p:nvSpPr>
            <p:cNvPr id="11274" name="Rectangle 10"/>
            <p:cNvSpPr>
              <a:spLocks noChangeArrowheads="1"/>
            </p:cNvSpPr>
            <p:nvPr/>
          </p:nvSpPr>
          <p:spPr bwMode="auto">
            <a:xfrm>
              <a:off x="2064" y="1368"/>
              <a:ext cx="1656" cy="384"/>
            </a:xfrm>
            <a:prstGeom prst="rect">
              <a:avLst/>
            </a:prstGeom>
            <a:noFill/>
            <a:ln w="12700">
              <a:noFill/>
              <a:miter lim="800000"/>
              <a:headEnd/>
              <a:tailEnd/>
            </a:ln>
            <a:effectLst>
              <a:outerShdw blurRad="44450" dist="27940" dir="5400000" algn="ctr">
                <a:srgbClr val="000000">
                  <a:alpha val="32000"/>
                </a:srgbClr>
              </a:outerShdw>
            </a:effectLst>
            <a:sp3d>
              <a:bevelT w="190500" h="38100"/>
            </a:sp3d>
          </p:spPr>
          <p:txBody>
            <a:bodyPr wrap="none" anchor="ctr"/>
            <a:lstStyle/>
            <a:p>
              <a:r>
                <a:rPr lang="en-US" sz="2400" i="1" dirty="0">
                  <a:solidFill>
                    <a:schemeClr val="bg1"/>
                  </a:solidFill>
                  <a:effectLst>
                    <a:outerShdw blurRad="38100" dist="38100" dir="2700000" algn="tl">
                      <a:srgbClr val="000000"/>
                    </a:outerShdw>
                  </a:effectLst>
                  <a:latin typeface="Book Antiqua" pitchFamily="18" charset="0"/>
                </a:rPr>
                <a:t>E</a:t>
              </a:r>
              <a:r>
                <a:rPr lang="en-US" sz="2400" dirty="0">
                  <a:solidFill>
                    <a:schemeClr val="bg1"/>
                  </a:solidFill>
                  <a:effectLst>
                    <a:outerShdw blurRad="38100" dist="38100" dir="2700000" algn="tl">
                      <a:srgbClr val="000000"/>
                    </a:outerShdw>
                  </a:effectLst>
                  <a:latin typeface="Book Antiqua" pitchFamily="18" charset="0"/>
                </a:rPr>
                <a:t>(</a:t>
              </a:r>
              <a:r>
                <a:rPr lang="en-US" sz="2400" i="1" dirty="0">
                  <a:solidFill>
                    <a:schemeClr val="bg1"/>
                  </a:solidFill>
                  <a:effectLst>
                    <a:outerShdw blurRad="38100" dist="38100" dir="2700000" algn="tl">
                      <a:srgbClr val="000000"/>
                    </a:outerShdw>
                  </a:effectLst>
                  <a:latin typeface="Book Antiqua" pitchFamily="18" charset="0"/>
                </a:rPr>
                <a:t>x</a:t>
              </a:r>
              <a:r>
                <a:rPr lang="en-US" sz="2400" dirty="0">
                  <a:solidFill>
                    <a:schemeClr val="bg1"/>
                  </a:solidFill>
                  <a:effectLst>
                    <a:outerShdw blurRad="38100" dist="38100" dir="2700000" algn="tl">
                      <a:srgbClr val="000000"/>
                    </a:outerShdw>
                  </a:effectLst>
                  <a:latin typeface="Book Antiqua" pitchFamily="18" charset="0"/>
                </a:rPr>
                <a:t>) = </a:t>
              </a:r>
              <a:r>
                <a:rPr lang="en-US" sz="2400" i="1" dirty="0">
                  <a:solidFill>
                    <a:schemeClr val="bg1"/>
                  </a:solidFill>
                  <a:effectLst>
                    <a:outerShdw blurRad="38100" dist="38100" dir="2700000" algn="tl">
                      <a:srgbClr val="000000"/>
                    </a:outerShdw>
                  </a:effectLst>
                  <a:latin typeface="Symbol" pitchFamily="18" charset="2"/>
                </a:rPr>
                <a:t></a:t>
              </a:r>
              <a:r>
                <a:rPr lang="en-US" sz="2400" dirty="0">
                  <a:solidFill>
                    <a:schemeClr val="bg1"/>
                  </a:solidFill>
                  <a:effectLst>
                    <a:outerShdw blurRad="38100" dist="38100" dir="2700000" algn="tl">
                      <a:srgbClr val="000000"/>
                    </a:outerShdw>
                  </a:effectLst>
                  <a:latin typeface="Book Antiqua" pitchFamily="18" charset="0"/>
                </a:rPr>
                <a:t> = </a:t>
              </a:r>
              <a:r>
                <a:rPr lang="en-US" sz="2400" dirty="0">
                  <a:solidFill>
                    <a:schemeClr val="bg1"/>
                  </a:solidFill>
                  <a:effectLst>
                    <a:outerShdw blurRad="38100" dist="38100" dir="2700000" algn="tl">
                      <a:srgbClr val="000000"/>
                    </a:outerShdw>
                  </a:effectLst>
                  <a:latin typeface="Symbol" pitchFamily="18" charset="2"/>
                </a:rPr>
                <a:t></a:t>
              </a:r>
              <a:r>
                <a:rPr lang="en-US" sz="2400" i="1" dirty="0" err="1">
                  <a:solidFill>
                    <a:schemeClr val="bg1"/>
                  </a:solidFill>
                  <a:effectLst>
                    <a:outerShdw blurRad="38100" dist="38100" dir="2700000" algn="tl">
                      <a:srgbClr val="000000"/>
                    </a:outerShdw>
                  </a:effectLst>
                  <a:latin typeface="Book Antiqua" pitchFamily="18" charset="0"/>
                </a:rPr>
                <a:t>xf</a:t>
              </a:r>
              <a:r>
                <a:rPr lang="en-US" sz="2400" dirty="0">
                  <a:solidFill>
                    <a:schemeClr val="bg1"/>
                  </a:solidFill>
                  <a:effectLst>
                    <a:outerShdw blurRad="38100" dist="38100" dir="2700000" algn="tl">
                      <a:srgbClr val="000000"/>
                    </a:outerShdw>
                  </a:effectLst>
                  <a:latin typeface="Book Antiqua" pitchFamily="18" charset="0"/>
                </a:rPr>
                <a:t>(</a:t>
              </a:r>
              <a:r>
                <a:rPr lang="en-US" sz="2400" i="1" dirty="0">
                  <a:solidFill>
                    <a:schemeClr val="bg1"/>
                  </a:solidFill>
                  <a:effectLst>
                    <a:outerShdw blurRad="38100" dist="38100" dir="2700000" algn="tl">
                      <a:srgbClr val="000000"/>
                    </a:outerShdw>
                  </a:effectLst>
                  <a:latin typeface="Book Antiqua" pitchFamily="18" charset="0"/>
                </a:rPr>
                <a:t>x</a:t>
              </a:r>
              <a:r>
                <a:rPr lang="en-US" sz="2400" dirty="0">
                  <a:solidFill>
                    <a:schemeClr val="bg1"/>
                  </a:solidFill>
                  <a:effectLst>
                    <a:outerShdw blurRad="38100" dist="38100" dir="2700000" algn="tl">
                      <a:srgbClr val="000000"/>
                    </a:outerShdw>
                  </a:effectLst>
                  <a:latin typeface="Book Antiqua" pitchFamily="18" charset="0"/>
                </a:rPr>
                <a:t>)</a:t>
              </a:r>
            </a:p>
          </p:txBody>
        </p:sp>
      </p:grpSp>
    </p:spTree>
    <p:extLst>
      <p:ext uri="{BB962C8B-B14F-4D97-AF65-F5344CB8AC3E}">
        <p14:creationId xmlns:p14="http://schemas.microsoft.com/office/powerpoint/2010/main" val="17862719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11280"/>
                                        </p:tgtEl>
                                        <p:attrNameLst>
                                          <p:attrName>style.visibility</p:attrName>
                                        </p:attrNameLst>
                                      </p:cBhvr>
                                      <p:to>
                                        <p:strVal val="visible"/>
                                      </p:to>
                                    </p:set>
                                    <p:anim calcmode="lin" valueType="num">
                                      <p:cBhvr>
                                        <p:cTn id="7" dur="500" fill="hold"/>
                                        <p:tgtEl>
                                          <p:spTgt spid="11280"/>
                                        </p:tgtEl>
                                        <p:attrNameLst>
                                          <p:attrName>ppt_w</p:attrName>
                                        </p:attrNameLst>
                                      </p:cBhvr>
                                      <p:tavLst>
                                        <p:tav tm="0">
                                          <p:val>
                                            <p:strVal val="2/3*#ppt_w"/>
                                          </p:val>
                                        </p:tav>
                                        <p:tav tm="100000">
                                          <p:val>
                                            <p:strVal val="#ppt_w"/>
                                          </p:val>
                                        </p:tav>
                                      </p:tavLst>
                                    </p:anim>
                                    <p:anim calcmode="lin" valueType="num">
                                      <p:cBhvr>
                                        <p:cTn id="8" dur="500" fill="hold"/>
                                        <p:tgtEl>
                                          <p:spTgt spid="11280"/>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16" presetClass="entr" presetSubtype="37" fill="hold" nodeType="afterEffect">
                                  <p:stCondLst>
                                    <p:cond delay="2000"/>
                                  </p:stCondLst>
                                  <p:childTnLst>
                                    <p:set>
                                      <p:cBhvr>
                                        <p:cTn id="11" dur="1" fill="hold">
                                          <p:stCondLst>
                                            <p:cond delay="0"/>
                                          </p:stCondLst>
                                        </p:cTn>
                                        <p:tgtEl>
                                          <p:spTgt spid="11288"/>
                                        </p:tgtEl>
                                        <p:attrNameLst>
                                          <p:attrName>style.visibility</p:attrName>
                                        </p:attrNameLst>
                                      </p:cBhvr>
                                      <p:to>
                                        <p:strVal val="visible"/>
                                      </p:to>
                                    </p:set>
                                    <p:animEffect transition="in" filter="barn(outVertical)">
                                      <p:cBhvr>
                                        <p:cTn id="12" dur="500"/>
                                        <p:tgtEl>
                                          <p:spTgt spid="11288"/>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272" fill="hold" grpId="0" nodeType="clickEffect">
                                  <p:stCondLst>
                                    <p:cond delay="0"/>
                                  </p:stCondLst>
                                  <p:childTnLst>
                                    <p:set>
                                      <p:cBhvr>
                                        <p:cTn id="16" dur="1" fill="hold">
                                          <p:stCondLst>
                                            <p:cond delay="0"/>
                                          </p:stCondLst>
                                        </p:cTn>
                                        <p:tgtEl>
                                          <p:spTgt spid="11281"/>
                                        </p:tgtEl>
                                        <p:attrNameLst>
                                          <p:attrName>style.visibility</p:attrName>
                                        </p:attrNameLst>
                                      </p:cBhvr>
                                      <p:to>
                                        <p:strVal val="visible"/>
                                      </p:to>
                                    </p:set>
                                    <p:anim calcmode="lin" valueType="num">
                                      <p:cBhvr>
                                        <p:cTn id="17" dur="500" fill="hold"/>
                                        <p:tgtEl>
                                          <p:spTgt spid="11281"/>
                                        </p:tgtEl>
                                        <p:attrNameLst>
                                          <p:attrName>ppt_w</p:attrName>
                                        </p:attrNameLst>
                                      </p:cBhvr>
                                      <p:tavLst>
                                        <p:tav tm="0">
                                          <p:val>
                                            <p:strVal val="2/3*#ppt_w"/>
                                          </p:val>
                                        </p:tav>
                                        <p:tav tm="100000">
                                          <p:val>
                                            <p:strVal val="#ppt_w"/>
                                          </p:val>
                                        </p:tav>
                                      </p:tavLst>
                                    </p:anim>
                                    <p:anim calcmode="lin" valueType="num">
                                      <p:cBhvr>
                                        <p:cTn id="18" dur="500" fill="hold"/>
                                        <p:tgtEl>
                                          <p:spTgt spid="11281"/>
                                        </p:tgtEl>
                                        <p:attrNameLst>
                                          <p:attrName>ppt_h</p:attrName>
                                        </p:attrNameLst>
                                      </p:cBhvr>
                                      <p:tavLst>
                                        <p:tav tm="0">
                                          <p:val>
                                            <p:strVal val="2/3*#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272" fill="hold" grpId="0" nodeType="clickEffect">
                                  <p:stCondLst>
                                    <p:cond delay="0"/>
                                  </p:stCondLst>
                                  <p:childTnLst>
                                    <p:set>
                                      <p:cBhvr>
                                        <p:cTn id="22" dur="1" fill="hold">
                                          <p:stCondLst>
                                            <p:cond delay="0"/>
                                          </p:stCondLst>
                                        </p:cTn>
                                        <p:tgtEl>
                                          <p:spTgt spid="11283"/>
                                        </p:tgtEl>
                                        <p:attrNameLst>
                                          <p:attrName>style.visibility</p:attrName>
                                        </p:attrNameLst>
                                      </p:cBhvr>
                                      <p:to>
                                        <p:strVal val="visible"/>
                                      </p:to>
                                    </p:set>
                                    <p:anim calcmode="lin" valueType="num">
                                      <p:cBhvr>
                                        <p:cTn id="23" dur="500" fill="hold"/>
                                        <p:tgtEl>
                                          <p:spTgt spid="11283"/>
                                        </p:tgtEl>
                                        <p:attrNameLst>
                                          <p:attrName>ppt_w</p:attrName>
                                        </p:attrNameLst>
                                      </p:cBhvr>
                                      <p:tavLst>
                                        <p:tav tm="0">
                                          <p:val>
                                            <p:strVal val="2/3*#ppt_w"/>
                                          </p:val>
                                        </p:tav>
                                        <p:tav tm="100000">
                                          <p:val>
                                            <p:strVal val="#ppt_w"/>
                                          </p:val>
                                        </p:tav>
                                      </p:tavLst>
                                    </p:anim>
                                    <p:anim calcmode="lin" valueType="num">
                                      <p:cBhvr>
                                        <p:cTn id="24" dur="500" fill="hold"/>
                                        <p:tgtEl>
                                          <p:spTgt spid="1128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0" grpId="0" animBg="1" autoUpdateAnimBg="0"/>
      <p:bldP spid="11281" grpId="0" animBg="1" autoUpdateAnimBg="0"/>
      <p:bldP spid="11283"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ChangeArrowheads="1"/>
          </p:cNvSpPr>
          <p:nvPr/>
        </p:nvSpPr>
        <p:spPr bwMode="auto">
          <a:xfrm>
            <a:off x="0" y="158750"/>
            <a:ext cx="9144000" cy="590550"/>
          </a:xfrm>
          <a:prstGeom prst="rect">
            <a:avLst/>
          </a:prstGeom>
          <a:noFill/>
          <a:ln w="12700">
            <a:noFill/>
            <a:miter lim="800000"/>
            <a:headEnd/>
            <a:tailEnd/>
          </a:ln>
          <a:effectLst/>
        </p:spPr>
        <p:txBody>
          <a:bodyPr lIns="90488" tIns="44450" rIns="90488" bIns="44450" anchor="ctr"/>
          <a:lstStyle/>
          <a:p>
            <a:r>
              <a:rPr lang="en-US" sz="3600" dirty="0">
                <a:solidFill>
                  <a:srgbClr val="FF0000"/>
                </a:solidFill>
                <a:latin typeface="Impact" panose="020B0806030902050204" pitchFamily="34" charset="0"/>
              </a:rPr>
              <a:t>Variance and Standard Deviation</a:t>
            </a:r>
          </a:p>
        </p:txBody>
      </p:sp>
      <p:sp>
        <p:nvSpPr>
          <p:cNvPr id="231428" name="Rectangle 4"/>
          <p:cNvSpPr>
            <a:spLocks noChangeArrowheads="1"/>
          </p:cNvSpPr>
          <p:nvPr/>
        </p:nvSpPr>
        <p:spPr bwMode="auto">
          <a:xfrm>
            <a:off x="1009650" y="1133475"/>
            <a:ext cx="7334250" cy="1808163"/>
          </a:xfrm>
          <a:prstGeom prst="rect">
            <a:avLst/>
          </a:prstGeom>
          <a:solidFill>
            <a:schemeClr val="bg1"/>
          </a:solidFill>
          <a:ln w="63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r>
              <a:rPr lang="en-US" sz="2400" dirty="0">
                <a:latin typeface="Book Antiqua" pitchFamily="18" charset="0"/>
              </a:rPr>
              <a:t>  </a:t>
            </a:r>
            <a:endParaRPr lang="en-US" sz="2400" dirty="0" smtClean="0">
              <a:latin typeface="Book Antiqua" pitchFamily="18" charset="0"/>
            </a:endParaRPr>
          </a:p>
          <a:p>
            <a:r>
              <a:rPr lang="en-US" sz="2400" dirty="0" smtClean="0">
                <a:latin typeface="Book Antiqua" pitchFamily="18" charset="0"/>
              </a:rPr>
              <a:t>The </a:t>
            </a:r>
            <a:r>
              <a:rPr lang="en-US" sz="2400" dirty="0">
                <a:latin typeface="Book Antiqua" pitchFamily="18" charset="0"/>
              </a:rPr>
              <a:t>variance summarizes the variability in the</a:t>
            </a:r>
          </a:p>
          <a:p>
            <a:r>
              <a:rPr lang="en-US" sz="2400" dirty="0">
                <a:latin typeface="Book Antiqua" pitchFamily="18" charset="0"/>
              </a:rPr>
              <a:t>  values of a random variable.</a:t>
            </a:r>
          </a:p>
          <a:p>
            <a:endParaRPr lang="en-US" sz="2400" dirty="0">
              <a:latin typeface="Book Antiqua" pitchFamily="18" charset="0"/>
            </a:endParaRPr>
          </a:p>
          <a:p>
            <a:endParaRPr lang="en-US" sz="2400" dirty="0">
              <a:latin typeface="Book Antiqua" pitchFamily="18" charset="0"/>
            </a:endParaRPr>
          </a:p>
          <a:p>
            <a:endParaRPr lang="en-US" sz="2400" dirty="0">
              <a:latin typeface="Book Antiqua" pitchFamily="18" charset="0"/>
            </a:endParaRPr>
          </a:p>
          <a:p>
            <a:endParaRPr lang="en-US" sz="2400" dirty="0">
              <a:latin typeface="Book Antiqua" pitchFamily="18" charset="0"/>
            </a:endParaRPr>
          </a:p>
        </p:txBody>
      </p:sp>
      <p:sp>
        <p:nvSpPr>
          <p:cNvPr id="231430" name="Rectangle 6"/>
          <p:cNvSpPr>
            <a:spLocks noChangeArrowheads="1"/>
          </p:cNvSpPr>
          <p:nvPr/>
        </p:nvSpPr>
        <p:spPr bwMode="auto">
          <a:xfrm>
            <a:off x="1009650" y="3062288"/>
            <a:ext cx="7334250" cy="1377950"/>
          </a:xfrm>
          <a:prstGeom prst="rect">
            <a:avLst/>
          </a:prstGeom>
          <a:solidFill>
            <a:schemeClr val="bg1"/>
          </a:solidFill>
          <a:ln w="63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r>
              <a:rPr lang="en-US" sz="2400" dirty="0">
                <a:latin typeface="Book Antiqua" pitchFamily="18" charset="0"/>
              </a:rPr>
              <a:t>  The variance is a weighted average of the squared</a:t>
            </a:r>
          </a:p>
          <a:p>
            <a:r>
              <a:rPr lang="en-US" sz="2400" dirty="0">
                <a:latin typeface="Book Antiqua" pitchFamily="18" charset="0"/>
              </a:rPr>
              <a:t>  deviations of a random variable from its mean.  </a:t>
            </a:r>
          </a:p>
          <a:p>
            <a:r>
              <a:rPr lang="en-US" sz="2400" dirty="0">
                <a:latin typeface="Book Antiqua" pitchFamily="18" charset="0"/>
              </a:rPr>
              <a:t>  The weights are the probabilities.</a:t>
            </a:r>
          </a:p>
        </p:txBody>
      </p:sp>
      <p:grpSp>
        <p:nvGrpSpPr>
          <p:cNvPr id="231431" name="Group 7"/>
          <p:cNvGrpSpPr>
            <a:grpSpLocks/>
          </p:cNvGrpSpPr>
          <p:nvPr/>
        </p:nvGrpSpPr>
        <p:grpSpPr bwMode="auto">
          <a:xfrm>
            <a:off x="2657475" y="2074863"/>
            <a:ext cx="3819525" cy="665162"/>
            <a:chOff x="1674" y="2597"/>
            <a:chExt cx="2406" cy="419"/>
          </a:xfrm>
          <a:scene3d>
            <a:camera prst="orthographicFront">
              <a:rot lat="0" lon="0" rev="0"/>
            </a:camera>
            <a:lightRig rig="balanced" dir="t">
              <a:rot lat="0" lon="0" rev="8700000"/>
            </a:lightRig>
          </a:scene3d>
        </p:grpSpPr>
        <p:sp>
          <p:nvSpPr>
            <p:cNvPr id="231432" name="Rectangle 8"/>
            <p:cNvSpPr>
              <a:spLocks noChangeArrowheads="1"/>
            </p:cNvSpPr>
            <p:nvPr/>
          </p:nvSpPr>
          <p:spPr bwMode="auto">
            <a:xfrm>
              <a:off x="1674" y="2597"/>
              <a:ext cx="2406" cy="419"/>
            </a:xfrm>
            <a:prstGeom prst="rect">
              <a:avLst/>
            </a:prstGeom>
            <a:gradFill rotWithShape="0">
              <a:gsLst>
                <a:gs pos="0">
                  <a:srgbClr val="006699">
                    <a:gamma/>
                    <a:shade val="46275"/>
                    <a:invGamma/>
                  </a:srgbClr>
                </a:gs>
                <a:gs pos="50000">
                  <a:srgbClr val="006699"/>
                </a:gs>
                <a:gs pos="100000">
                  <a:srgbClr val="006699">
                    <a:gamma/>
                    <a:shade val="46275"/>
                    <a:invGamma/>
                  </a:srgbClr>
                </a:gs>
              </a:gsLst>
              <a:lin ang="5400000" scaled="1"/>
            </a:gradFill>
            <a:ln w="12700">
              <a:noFill/>
              <a:miter lim="800000"/>
              <a:headEnd/>
              <a:tailEnd/>
            </a:ln>
            <a:effectLst>
              <a:outerShdw blurRad="44450" dist="27940" dir="5400000" algn="ctr">
                <a:srgbClr val="000000">
                  <a:alpha val="32000"/>
                </a:srgbClr>
              </a:outerShdw>
            </a:effectLst>
            <a:sp3d>
              <a:bevelT w="190500" h="38100"/>
            </a:sp3d>
          </p:spPr>
          <p:txBody>
            <a:bodyPr wrap="none" anchor="ctr"/>
            <a:lstStyle/>
            <a:p>
              <a:endParaRPr lang="en-US"/>
            </a:p>
          </p:txBody>
        </p:sp>
        <p:sp>
          <p:nvSpPr>
            <p:cNvPr id="231433" name="Rectangle 9"/>
            <p:cNvSpPr>
              <a:spLocks noChangeArrowheads="1"/>
            </p:cNvSpPr>
            <p:nvPr/>
          </p:nvSpPr>
          <p:spPr bwMode="auto">
            <a:xfrm>
              <a:off x="1680" y="2604"/>
              <a:ext cx="2388" cy="396"/>
            </a:xfrm>
            <a:prstGeom prst="rect">
              <a:avLst/>
            </a:prstGeom>
            <a:noFill/>
            <a:ln w="12700">
              <a:noFill/>
              <a:miter lim="800000"/>
              <a:headEnd/>
              <a:tailEnd/>
            </a:ln>
            <a:effectLst>
              <a:outerShdw blurRad="44450" dist="27940" dir="5400000" algn="ctr">
                <a:srgbClr val="000000">
                  <a:alpha val="32000"/>
                </a:srgbClr>
              </a:outerShdw>
            </a:effectLst>
            <a:sp3d>
              <a:bevelT w="190500" h="38100"/>
            </a:sp3d>
          </p:spPr>
          <p:txBody>
            <a:bodyPr wrap="none" anchor="ctr"/>
            <a:lstStyle/>
            <a:p>
              <a:r>
                <a:rPr lang="en-US" sz="2400" dirty="0">
                  <a:solidFill>
                    <a:schemeClr val="bg1"/>
                  </a:solidFill>
                  <a:effectLst>
                    <a:outerShdw blurRad="38100" dist="38100" dir="2700000" algn="tl">
                      <a:srgbClr val="000000"/>
                    </a:outerShdw>
                  </a:effectLst>
                  <a:latin typeface="Book Antiqua" pitchFamily="18" charset="0"/>
                </a:rPr>
                <a:t>Var(</a:t>
              </a:r>
              <a:r>
                <a:rPr lang="en-US" sz="2400" i="1" dirty="0">
                  <a:solidFill>
                    <a:schemeClr val="bg1"/>
                  </a:solidFill>
                  <a:effectLst>
                    <a:outerShdw blurRad="38100" dist="38100" dir="2700000" algn="tl">
                      <a:srgbClr val="000000"/>
                    </a:outerShdw>
                  </a:effectLst>
                  <a:latin typeface="Book Antiqua" pitchFamily="18" charset="0"/>
                </a:rPr>
                <a:t>x</a:t>
              </a:r>
              <a:r>
                <a:rPr lang="en-US" sz="2400" dirty="0">
                  <a:solidFill>
                    <a:schemeClr val="bg1"/>
                  </a:solidFill>
                  <a:effectLst>
                    <a:outerShdw blurRad="38100" dist="38100" dir="2700000" algn="tl">
                      <a:srgbClr val="000000"/>
                    </a:outerShdw>
                  </a:effectLst>
                  <a:latin typeface="Book Antiqua" pitchFamily="18" charset="0"/>
                </a:rPr>
                <a:t>) = </a:t>
              </a:r>
              <a:r>
                <a:rPr lang="en-US" sz="2400" i="1" dirty="0">
                  <a:solidFill>
                    <a:schemeClr val="bg1"/>
                  </a:solidFill>
                  <a:effectLst>
                    <a:outerShdw blurRad="38100" dist="38100" dir="2700000" algn="tl">
                      <a:srgbClr val="000000"/>
                    </a:outerShdw>
                  </a:effectLst>
                  <a:latin typeface="Symbol" pitchFamily="18" charset="2"/>
                </a:rPr>
                <a:t> </a:t>
              </a:r>
              <a:r>
                <a:rPr lang="en-US" sz="2400" baseline="30000" dirty="0">
                  <a:solidFill>
                    <a:schemeClr val="bg1"/>
                  </a:solidFill>
                  <a:effectLst>
                    <a:outerShdw blurRad="38100" dist="38100" dir="2700000" algn="tl">
                      <a:srgbClr val="000000"/>
                    </a:outerShdw>
                  </a:effectLst>
                  <a:latin typeface="Book Antiqua" pitchFamily="18" charset="0"/>
                </a:rPr>
                <a:t>2</a:t>
              </a:r>
              <a:r>
                <a:rPr lang="en-US" sz="2400" dirty="0">
                  <a:solidFill>
                    <a:schemeClr val="bg1"/>
                  </a:solidFill>
                  <a:effectLst>
                    <a:outerShdw blurRad="38100" dist="38100" dir="2700000" algn="tl">
                      <a:srgbClr val="000000"/>
                    </a:outerShdw>
                  </a:effectLst>
                  <a:latin typeface="Book Antiqua" pitchFamily="18" charset="0"/>
                </a:rPr>
                <a:t> = </a:t>
              </a:r>
              <a:r>
                <a:rPr lang="en-US" sz="2400" dirty="0">
                  <a:solidFill>
                    <a:schemeClr val="bg1"/>
                  </a:solidFill>
                  <a:effectLst>
                    <a:outerShdw blurRad="38100" dist="38100" dir="2700000" algn="tl">
                      <a:srgbClr val="000000"/>
                    </a:outerShdw>
                  </a:effectLst>
                  <a:latin typeface="Symbol" pitchFamily="18" charset="2"/>
                </a:rPr>
                <a:t></a:t>
              </a:r>
              <a:r>
                <a:rPr lang="en-US" sz="2400" dirty="0">
                  <a:solidFill>
                    <a:schemeClr val="bg1"/>
                  </a:solidFill>
                  <a:effectLst>
                    <a:outerShdw blurRad="38100" dist="38100" dir="2700000" algn="tl">
                      <a:srgbClr val="000000"/>
                    </a:outerShdw>
                  </a:effectLst>
                  <a:latin typeface="Book Antiqua" pitchFamily="18" charset="0"/>
                </a:rPr>
                <a:t>(</a:t>
              </a:r>
              <a:r>
                <a:rPr lang="en-US" sz="2400" i="1" dirty="0">
                  <a:solidFill>
                    <a:schemeClr val="bg1"/>
                  </a:solidFill>
                  <a:effectLst>
                    <a:outerShdw blurRad="38100" dist="38100" dir="2700000" algn="tl">
                      <a:srgbClr val="000000"/>
                    </a:outerShdw>
                  </a:effectLst>
                  <a:latin typeface="Book Antiqua" pitchFamily="18" charset="0"/>
                </a:rPr>
                <a:t>x</a:t>
              </a:r>
              <a:r>
                <a:rPr lang="en-US" sz="2400" dirty="0">
                  <a:solidFill>
                    <a:schemeClr val="bg1"/>
                  </a:solidFill>
                  <a:effectLst>
                    <a:outerShdw blurRad="38100" dist="38100" dir="2700000" algn="tl">
                      <a:srgbClr val="000000"/>
                    </a:outerShdw>
                  </a:effectLst>
                  <a:latin typeface="Book Antiqua" pitchFamily="18" charset="0"/>
                </a:rPr>
                <a:t> - </a:t>
              </a:r>
              <a:r>
                <a:rPr lang="en-US" sz="2400" i="1" dirty="0">
                  <a:solidFill>
                    <a:schemeClr val="bg1"/>
                  </a:solidFill>
                  <a:effectLst>
                    <a:outerShdw blurRad="38100" dist="38100" dir="2700000" algn="tl">
                      <a:srgbClr val="000000"/>
                    </a:outerShdw>
                  </a:effectLst>
                  <a:latin typeface="Symbol" pitchFamily="18" charset="2"/>
                </a:rPr>
                <a:t></a:t>
              </a:r>
              <a:r>
                <a:rPr lang="en-US" sz="2400" dirty="0">
                  <a:solidFill>
                    <a:schemeClr val="bg1"/>
                  </a:solidFill>
                  <a:effectLst>
                    <a:outerShdw blurRad="38100" dist="38100" dir="2700000" algn="tl">
                      <a:srgbClr val="000000"/>
                    </a:outerShdw>
                  </a:effectLst>
                  <a:latin typeface="Book Antiqua" pitchFamily="18" charset="0"/>
                </a:rPr>
                <a:t>)</a:t>
              </a:r>
              <a:r>
                <a:rPr lang="en-US" sz="2400" baseline="30000" dirty="0">
                  <a:solidFill>
                    <a:schemeClr val="bg1"/>
                  </a:solidFill>
                  <a:effectLst>
                    <a:outerShdw blurRad="38100" dist="38100" dir="2700000" algn="tl">
                      <a:srgbClr val="000000"/>
                    </a:outerShdw>
                  </a:effectLst>
                  <a:latin typeface="Book Antiqua" pitchFamily="18" charset="0"/>
                </a:rPr>
                <a:t>2</a:t>
              </a:r>
              <a:r>
                <a:rPr lang="en-US" sz="2400" i="1" dirty="0">
                  <a:solidFill>
                    <a:schemeClr val="bg1"/>
                  </a:solidFill>
                  <a:effectLst>
                    <a:outerShdw blurRad="38100" dist="38100" dir="2700000" algn="tl">
                      <a:srgbClr val="000000"/>
                    </a:outerShdw>
                  </a:effectLst>
                  <a:latin typeface="Book Antiqua" pitchFamily="18" charset="0"/>
                </a:rPr>
                <a:t>f</a:t>
              </a:r>
              <a:r>
                <a:rPr lang="en-US" sz="2400" dirty="0">
                  <a:solidFill>
                    <a:schemeClr val="bg1"/>
                  </a:solidFill>
                  <a:effectLst>
                    <a:outerShdw blurRad="38100" dist="38100" dir="2700000" algn="tl">
                      <a:srgbClr val="000000"/>
                    </a:outerShdw>
                  </a:effectLst>
                  <a:latin typeface="Book Antiqua" pitchFamily="18" charset="0"/>
                </a:rPr>
                <a:t>(</a:t>
              </a:r>
              <a:r>
                <a:rPr lang="en-US" sz="2400" i="1" dirty="0">
                  <a:solidFill>
                    <a:schemeClr val="bg1"/>
                  </a:solidFill>
                  <a:effectLst>
                    <a:outerShdw blurRad="38100" dist="38100" dir="2700000" algn="tl">
                      <a:srgbClr val="000000"/>
                    </a:outerShdw>
                  </a:effectLst>
                  <a:latin typeface="Book Antiqua" pitchFamily="18" charset="0"/>
                </a:rPr>
                <a:t>x</a:t>
              </a:r>
              <a:r>
                <a:rPr lang="en-US" sz="2400" dirty="0">
                  <a:solidFill>
                    <a:schemeClr val="bg1"/>
                  </a:solidFill>
                  <a:effectLst>
                    <a:outerShdw blurRad="38100" dist="38100" dir="2700000" algn="tl">
                      <a:srgbClr val="000000"/>
                    </a:outerShdw>
                  </a:effectLst>
                  <a:latin typeface="Book Antiqua" pitchFamily="18" charset="0"/>
                </a:rPr>
                <a:t>)</a:t>
              </a:r>
            </a:p>
          </p:txBody>
        </p:sp>
      </p:grpSp>
      <p:sp>
        <p:nvSpPr>
          <p:cNvPr id="231439" name="Rectangle 15"/>
          <p:cNvSpPr>
            <a:spLocks noChangeArrowheads="1"/>
          </p:cNvSpPr>
          <p:nvPr/>
        </p:nvSpPr>
        <p:spPr bwMode="auto">
          <a:xfrm>
            <a:off x="1019175" y="4557713"/>
            <a:ext cx="7334250" cy="971550"/>
          </a:xfrm>
          <a:prstGeom prst="rect">
            <a:avLst/>
          </a:prstGeom>
          <a:solidFill>
            <a:schemeClr val="bg1"/>
          </a:solidFill>
          <a:ln w="63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r>
              <a:rPr lang="en-US" sz="2400" dirty="0">
                <a:latin typeface="Book Antiqua" pitchFamily="18" charset="0"/>
              </a:rPr>
              <a:t>  The standard deviation, , is defined as the </a:t>
            </a:r>
          </a:p>
          <a:p>
            <a:r>
              <a:rPr lang="en-US" sz="2400" dirty="0">
                <a:latin typeface="Book Antiqua" pitchFamily="18" charset="0"/>
              </a:rPr>
              <a:t>  positive square root of the variance.</a:t>
            </a:r>
          </a:p>
        </p:txBody>
      </p:sp>
    </p:spTree>
    <p:extLst>
      <p:ext uri="{BB962C8B-B14F-4D97-AF65-F5344CB8AC3E}">
        <p14:creationId xmlns:p14="http://schemas.microsoft.com/office/powerpoint/2010/main" val="395059431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231428"/>
                                        </p:tgtEl>
                                        <p:attrNameLst>
                                          <p:attrName>style.visibility</p:attrName>
                                        </p:attrNameLst>
                                      </p:cBhvr>
                                      <p:to>
                                        <p:strVal val="visible"/>
                                      </p:to>
                                    </p:set>
                                    <p:anim calcmode="lin" valueType="num">
                                      <p:cBhvr>
                                        <p:cTn id="7" dur="500" fill="hold"/>
                                        <p:tgtEl>
                                          <p:spTgt spid="231428"/>
                                        </p:tgtEl>
                                        <p:attrNameLst>
                                          <p:attrName>ppt_w</p:attrName>
                                        </p:attrNameLst>
                                      </p:cBhvr>
                                      <p:tavLst>
                                        <p:tav tm="0">
                                          <p:val>
                                            <p:strVal val="2/3*#ppt_w"/>
                                          </p:val>
                                        </p:tav>
                                        <p:tav tm="100000">
                                          <p:val>
                                            <p:strVal val="#ppt_w"/>
                                          </p:val>
                                        </p:tav>
                                      </p:tavLst>
                                    </p:anim>
                                    <p:anim calcmode="lin" valueType="num">
                                      <p:cBhvr>
                                        <p:cTn id="8" dur="500" fill="hold"/>
                                        <p:tgtEl>
                                          <p:spTgt spid="231428"/>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16" presetClass="entr" presetSubtype="37" fill="hold" nodeType="afterEffect">
                                  <p:stCondLst>
                                    <p:cond delay="2000"/>
                                  </p:stCondLst>
                                  <p:childTnLst>
                                    <p:set>
                                      <p:cBhvr>
                                        <p:cTn id="11" dur="1" fill="hold">
                                          <p:stCondLst>
                                            <p:cond delay="0"/>
                                          </p:stCondLst>
                                        </p:cTn>
                                        <p:tgtEl>
                                          <p:spTgt spid="231431"/>
                                        </p:tgtEl>
                                        <p:attrNameLst>
                                          <p:attrName>style.visibility</p:attrName>
                                        </p:attrNameLst>
                                      </p:cBhvr>
                                      <p:to>
                                        <p:strVal val="visible"/>
                                      </p:to>
                                    </p:set>
                                    <p:animEffect transition="in" filter="barn(outVertical)">
                                      <p:cBhvr>
                                        <p:cTn id="12" dur="500"/>
                                        <p:tgtEl>
                                          <p:spTgt spid="231431"/>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272" fill="hold" grpId="0" nodeType="clickEffect">
                                  <p:stCondLst>
                                    <p:cond delay="0"/>
                                  </p:stCondLst>
                                  <p:childTnLst>
                                    <p:set>
                                      <p:cBhvr>
                                        <p:cTn id="16" dur="1" fill="hold">
                                          <p:stCondLst>
                                            <p:cond delay="0"/>
                                          </p:stCondLst>
                                        </p:cTn>
                                        <p:tgtEl>
                                          <p:spTgt spid="231430"/>
                                        </p:tgtEl>
                                        <p:attrNameLst>
                                          <p:attrName>style.visibility</p:attrName>
                                        </p:attrNameLst>
                                      </p:cBhvr>
                                      <p:to>
                                        <p:strVal val="visible"/>
                                      </p:to>
                                    </p:set>
                                    <p:anim calcmode="lin" valueType="num">
                                      <p:cBhvr>
                                        <p:cTn id="17" dur="500" fill="hold"/>
                                        <p:tgtEl>
                                          <p:spTgt spid="231430"/>
                                        </p:tgtEl>
                                        <p:attrNameLst>
                                          <p:attrName>ppt_w</p:attrName>
                                        </p:attrNameLst>
                                      </p:cBhvr>
                                      <p:tavLst>
                                        <p:tav tm="0">
                                          <p:val>
                                            <p:strVal val="2/3*#ppt_w"/>
                                          </p:val>
                                        </p:tav>
                                        <p:tav tm="100000">
                                          <p:val>
                                            <p:strVal val="#ppt_w"/>
                                          </p:val>
                                        </p:tav>
                                      </p:tavLst>
                                    </p:anim>
                                    <p:anim calcmode="lin" valueType="num">
                                      <p:cBhvr>
                                        <p:cTn id="18" dur="500" fill="hold"/>
                                        <p:tgtEl>
                                          <p:spTgt spid="231430"/>
                                        </p:tgtEl>
                                        <p:attrNameLst>
                                          <p:attrName>ppt_h</p:attrName>
                                        </p:attrNameLst>
                                      </p:cBhvr>
                                      <p:tavLst>
                                        <p:tav tm="0">
                                          <p:val>
                                            <p:strVal val="2/3*#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272" fill="hold" grpId="0" nodeType="clickEffect">
                                  <p:stCondLst>
                                    <p:cond delay="0"/>
                                  </p:stCondLst>
                                  <p:childTnLst>
                                    <p:set>
                                      <p:cBhvr>
                                        <p:cTn id="22" dur="1" fill="hold">
                                          <p:stCondLst>
                                            <p:cond delay="0"/>
                                          </p:stCondLst>
                                        </p:cTn>
                                        <p:tgtEl>
                                          <p:spTgt spid="231439"/>
                                        </p:tgtEl>
                                        <p:attrNameLst>
                                          <p:attrName>style.visibility</p:attrName>
                                        </p:attrNameLst>
                                      </p:cBhvr>
                                      <p:to>
                                        <p:strVal val="visible"/>
                                      </p:to>
                                    </p:set>
                                    <p:anim calcmode="lin" valueType="num">
                                      <p:cBhvr>
                                        <p:cTn id="23" dur="500" fill="hold"/>
                                        <p:tgtEl>
                                          <p:spTgt spid="231439"/>
                                        </p:tgtEl>
                                        <p:attrNameLst>
                                          <p:attrName>ppt_w</p:attrName>
                                        </p:attrNameLst>
                                      </p:cBhvr>
                                      <p:tavLst>
                                        <p:tav tm="0">
                                          <p:val>
                                            <p:strVal val="2/3*#ppt_w"/>
                                          </p:val>
                                        </p:tav>
                                        <p:tav tm="100000">
                                          <p:val>
                                            <p:strVal val="#ppt_w"/>
                                          </p:val>
                                        </p:tav>
                                      </p:tavLst>
                                    </p:anim>
                                    <p:anim calcmode="lin" valueType="num">
                                      <p:cBhvr>
                                        <p:cTn id="24" dur="500" fill="hold"/>
                                        <p:tgtEl>
                                          <p:spTgt spid="23143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8" grpId="0" animBg="1" autoUpdateAnimBg="0"/>
      <p:bldP spid="231430" grpId="0" animBg="1" autoUpdateAnimBg="0"/>
      <p:bldP spid="231439"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13" y="0"/>
            <a:ext cx="9124587" cy="764704"/>
          </a:xfrm>
        </p:spPr>
        <p:txBody>
          <a:bodyPr/>
          <a:lstStyle/>
          <a:p>
            <a:r>
              <a:rPr lang="en-US" dirty="0" smtClean="0">
                <a:solidFill>
                  <a:srgbClr val="FF0000"/>
                </a:solidFill>
              </a:rPr>
              <a:t>Mean, StdDev, Probabilities</a:t>
            </a:r>
            <a:endParaRPr lang="en-US"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106418211"/>
              </p:ext>
            </p:extLst>
          </p:nvPr>
        </p:nvGraphicFramePr>
        <p:xfrm>
          <a:off x="179511" y="908720"/>
          <a:ext cx="5137727" cy="3024336"/>
        </p:xfrm>
        <a:graphic>
          <a:graphicData uri="http://schemas.openxmlformats.org/presentationml/2006/ole">
            <mc:AlternateContent xmlns:mc="http://schemas.openxmlformats.org/markup-compatibility/2006">
              <mc:Choice xmlns:v="urn:schemas-microsoft-com:vml" Requires="v">
                <p:oleObj spid="_x0000_s138289" name="Worksheet" r:id="rId4" imgW="2685932" imgH="1581120" progId="Excel.Sheet.12">
                  <p:embed/>
                </p:oleObj>
              </mc:Choice>
              <mc:Fallback>
                <p:oleObj name="Worksheet" r:id="rId4" imgW="2685932" imgH="1581120" progId="Excel.Sheet.12">
                  <p:embed/>
                  <p:pic>
                    <p:nvPicPr>
                      <p:cNvPr id="0" name=""/>
                      <p:cNvPicPr/>
                      <p:nvPr/>
                    </p:nvPicPr>
                    <p:blipFill>
                      <a:blip r:embed="rId5"/>
                      <a:stretch>
                        <a:fillRect/>
                      </a:stretch>
                    </p:blipFill>
                    <p:spPr>
                      <a:xfrm>
                        <a:off x="179511" y="908720"/>
                        <a:ext cx="5137727" cy="3024336"/>
                      </a:xfrm>
                      <a:prstGeom prst="rect">
                        <a:avLst/>
                      </a:prstGeom>
                    </p:spPr>
                  </p:pic>
                </p:oleObj>
              </mc:Fallback>
            </mc:AlternateContent>
          </a:graphicData>
        </a:graphic>
      </p:graphicFrame>
    </p:spTree>
    <p:extLst>
      <p:ext uri="{BB962C8B-B14F-4D97-AF65-F5344CB8AC3E}">
        <p14:creationId xmlns:p14="http://schemas.microsoft.com/office/powerpoint/2010/main" val="407900186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34003499"/>
              </p:ext>
            </p:extLst>
          </p:nvPr>
        </p:nvGraphicFramePr>
        <p:xfrm>
          <a:off x="179512" y="908720"/>
          <a:ext cx="8614418" cy="5112568"/>
        </p:xfrm>
        <a:graphic>
          <a:graphicData uri="http://schemas.openxmlformats.org/presentationml/2006/ole">
            <mc:AlternateContent xmlns:mc="http://schemas.openxmlformats.org/markup-compatibility/2006">
              <mc:Choice xmlns:v="urn:schemas-microsoft-com:vml" Requires="v">
                <p:oleObj spid="_x0000_s143377" name="Worksheet" r:id="rId4" imgW="9791779" imgH="5810130" progId="Excel.Sheet.12">
                  <p:embed/>
                </p:oleObj>
              </mc:Choice>
              <mc:Fallback>
                <p:oleObj name="Worksheet" r:id="rId4" imgW="9791779" imgH="5810130" progId="Excel.Sheet.12">
                  <p:embed/>
                  <p:pic>
                    <p:nvPicPr>
                      <p:cNvPr id="0" name=""/>
                      <p:cNvPicPr/>
                      <p:nvPr/>
                    </p:nvPicPr>
                    <p:blipFill>
                      <a:blip r:embed="rId5"/>
                      <a:stretch>
                        <a:fillRect/>
                      </a:stretch>
                    </p:blipFill>
                    <p:spPr>
                      <a:xfrm>
                        <a:off x="179512" y="908720"/>
                        <a:ext cx="8614418" cy="5112568"/>
                      </a:xfrm>
                      <a:prstGeom prst="rect">
                        <a:avLst/>
                      </a:prstGeom>
                    </p:spPr>
                  </p:pic>
                </p:oleObj>
              </mc:Fallback>
            </mc:AlternateContent>
          </a:graphicData>
        </a:graphic>
      </p:graphicFrame>
      <p:sp>
        <p:nvSpPr>
          <p:cNvPr id="6" name="Title 1"/>
          <p:cNvSpPr>
            <a:spLocks noGrp="1"/>
          </p:cNvSpPr>
          <p:nvPr>
            <p:ph type="title"/>
          </p:nvPr>
        </p:nvSpPr>
        <p:spPr>
          <a:xfrm>
            <a:off x="19413" y="0"/>
            <a:ext cx="9124587" cy="764704"/>
          </a:xfrm>
        </p:spPr>
        <p:txBody>
          <a:bodyPr/>
          <a:lstStyle/>
          <a:p>
            <a:r>
              <a:rPr lang="en-US" dirty="0" smtClean="0">
                <a:solidFill>
                  <a:srgbClr val="FF0000"/>
                </a:solidFill>
              </a:rPr>
              <a:t>Mean, StdDev, Probabilities- Random Problem</a:t>
            </a:r>
            <a:endParaRPr lang="en-US" dirty="0">
              <a:solidFill>
                <a:srgbClr val="FF0000"/>
              </a:solidFill>
            </a:endParaRPr>
          </a:p>
        </p:txBody>
      </p:sp>
    </p:spTree>
    <p:extLst>
      <p:ext uri="{BB962C8B-B14F-4D97-AF65-F5344CB8AC3E}">
        <p14:creationId xmlns:p14="http://schemas.microsoft.com/office/powerpoint/2010/main" val="368840864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gray">
          <a:xfrm>
            <a:off x="23334" y="-9955"/>
            <a:ext cx="9143999" cy="8367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5400" b="0" baseline="0">
                <a:solidFill>
                  <a:schemeClr val="bg1"/>
                </a:solidFill>
                <a:latin typeface="Impact" pitchFamily="34" charset="0"/>
                <a:ea typeface="ＭＳ Ｐゴシック" pitchFamily="-65" charset="-128"/>
                <a:cs typeface="Impact" pitchFamily="34" charset="0"/>
              </a:defRPr>
            </a:lvl1pPr>
            <a:lvl2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2pPr>
            <a:lvl3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3pPr>
            <a:lvl4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4pPr>
            <a:lvl5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4400">
                <a:solidFill>
                  <a:schemeClr val="tx2"/>
                </a:solidFill>
                <a:latin typeface="Garamond" pitchFamily="-112" charset="0"/>
              </a:defRPr>
            </a:lvl6pPr>
            <a:lvl7pPr marL="914400" algn="l" rtl="0" eaLnBrk="1" fontAlgn="base" hangingPunct="1">
              <a:spcBef>
                <a:spcPct val="0"/>
              </a:spcBef>
              <a:spcAft>
                <a:spcPct val="0"/>
              </a:spcAft>
              <a:defRPr sz="4400">
                <a:solidFill>
                  <a:schemeClr val="tx2"/>
                </a:solidFill>
                <a:latin typeface="Garamond" pitchFamily="-112" charset="0"/>
              </a:defRPr>
            </a:lvl7pPr>
            <a:lvl8pPr marL="1371600" algn="l" rtl="0" eaLnBrk="1" fontAlgn="base" hangingPunct="1">
              <a:spcBef>
                <a:spcPct val="0"/>
              </a:spcBef>
              <a:spcAft>
                <a:spcPct val="0"/>
              </a:spcAft>
              <a:defRPr sz="4400">
                <a:solidFill>
                  <a:schemeClr val="tx2"/>
                </a:solidFill>
                <a:latin typeface="Garamond" pitchFamily="-112" charset="0"/>
              </a:defRPr>
            </a:lvl8pPr>
            <a:lvl9pPr marL="1828800" algn="l" rtl="0" eaLnBrk="1" fontAlgn="base" hangingPunct="1">
              <a:spcBef>
                <a:spcPct val="0"/>
              </a:spcBef>
              <a:spcAft>
                <a:spcPct val="0"/>
              </a:spcAft>
              <a:defRPr sz="4400">
                <a:solidFill>
                  <a:schemeClr val="tx2"/>
                </a:solidFill>
                <a:latin typeface="Garamond" pitchFamily="-112" charset="0"/>
              </a:defRPr>
            </a:lvl9pPr>
          </a:lstStyle>
          <a:p>
            <a:r>
              <a:rPr lang="en-US" kern="0" dirty="0" smtClean="0"/>
              <a:t>The Newsboy Problem</a:t>
            </a:r>
            <a:endParaRPr lang="en-US" kern="0" dirty="0"/>
          </a:p>
        </p:txBody>
      </p:sp>
    </p:spTree>
    <p:extLst>
      <p:ext uri="{BB962C8B-B14F-4D97-AF65-F5344CB8AC3E}">
        <p14:creationId xmlns:p14="http://schemas.microsoft.com/office/powerpoint/2010/main" val="80284780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sz="3200" dirty="0" smtClean="0"/>
              <a:t>The Newsvendor Problem- Discrete pdf</a:t>
            </a:r>
          </a:p>
        </p:txBody>
      </p:sp>
      <p:graphicFrame>
        <p:nvGraphicFramePr>
          <p:cNvPr id="1026" name="Object 73"/>
          <p:cNvGraphicFramePr>
            <a:graphicFrameLocks noGrp="1" noChangeAspect="1"/>
          </p:cNvGraphicFramePr>
          <p:nvPr>
            <p:ph sz="half" idx="1"/>
            <p:extLst>
              <p:ext uri="{D42A27DB-BD31-4B8C-83A1-F6EECF244321}">
                <p14:modId xmlns:p14="http://schemas.microsoft.com/office/powerpoint/2010/main" val="1371687915"/>
              </p:ext>
            </p:extLst>
          </p:nvPr>
        </p:nvGraphicFramePr>
        <p:xfrm>
          <a:off x="107281" y="1738994"/>
          <a:ext cx="2663825" cy="2497138"/>
        </p:xfrm>
        <a:graphic>
          <a:graphicData uri="http://schemas.openxmlformats.org/presentationml/2006/ole">
            <mc:AlternateContent xmlns:mc="http://schemas.openxmlformats.org/markup-compatibility/2006">
              <mc:Choice xmlns:v="urn:schemas-microsoft-com:vml" Requires="v">
                <p:oleObj spid="_x0000_s113699" name="Worksheet" r:id="rId5" imgW="2124253" imgH="1990861" progId="Excel.Sheet.8">
                  <p:embed/>
                </p:oleObj>
              </mc:Choice>
              <mc:Fallback>
                <p:oleObj name="Worksheet" r:id="rId5" imgW="2124253" imgH="1990861"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281" y="1738994"/>
                        <a:ext cx="2663825" cy="249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Text Box 69"/>
          <p:cNvSpPr txBox="1">
            <a:spLocks noChangeArrowheads="1"/>
          </p:cNvSpPr>
          <p:nvPr/>
        </p:nvSpPr>
        <p:spPr bwMode="auto">
          <a:xfrm>
            <a:off x="0" y="929876"/>
            <a:ext cx="8856662" cy="701675"/>
          </a:xfrm>
          <a:prstGeom prst="rect">
            <a:avLst/>
          </a:prstGeom>
          <a:noFill/>
          <a:ln w="9525">
            <a:noFill/>
            <a:miter lim="800000"/>
            <a:headEnd/>
            <a:tailEnd/>
          </a:ln>
        </p:spPr>
        <p:txBody>
          <a:bodyPr>
            <a:spAutoFit/>
          </a:bodyPr>
          <a:lstStyle/>
          <a:p>
            <a:r>
              <a:rPr lang="en-US" sz="2000" dirty="0">
                <a:latin typeface="Book Antiqua" panose="02040602050305030304" pitchFamily="18" charset="0"/>
              </a:rPr>
              <a:t>Cost =1800, Sales Price = 2500, Salvage Price = 1700</a:t>
            </a:r>
          </a:p>
          <a:p>
            <a:r>
              <a:rPr lang="en-US" sz="2000" dirty="0">
                <a:latin typeface="Book Antiqua" panose="02040602050305030304" pitchFamily="18" charset="0"/>
              </a:rPr>
              <a:t>Underage Cost = 2500-1800 = 700, Overage Cost = 1800-1700 = 100</a:t>
            </a:r>
          </a:p>
        </p:txBody>
      </p:sp>
      <p:sp>
        <p:nvSpPr>
          <p:cNvPr id="1029" name="Text Box 76"/>
          <p:cNvSpPr txBox="1">
            <a:spLocks noChangeArrowheads="1"/>
          </p:cNvSpPr>
          <p:nvPr/>
        </p:nvSpPr>
        <p:spPr bwMode="auto">
          <a:xfrm>
            <a:off x="35496" y="4639357"/>
            <a:ext cx="7345362" cy="1200329"/>
          </a:xfrm>
          <a:prstGeom prst="rect">
            <a:avLst/>
          </a:prstGeom>
          <a:noFill/>
          <a:ln w="9525">
            <a:noFill/>
            <a:miter lim="800000"/>
            <a:headEnd/>
            <a:tailEnd/>
          </a:ln>
        </p:spPr>
        <p:txBody>
          <a:bodyPr>
            <a:spAutoFit/>
          </a:bodyPr>
          <a:lstStyle/>
          <a:p>
            <a:r>
              <a:rPr lang="en-US" dirty="0">
                <a:latin typeface="Book Antiqua" panose="02040602050305030304" pitchFamily="18" charset="0"/>
              </a:rPr>
              <a:t>What is probability of demand to be equal to 130? </a:t>
            </a:r>
          </a:p>
          <a:p>
            <a:r>
              <a:rPr lang="en-US" dirty="0">
                <a:latin typeface="Book Antiqua" panose="02040602050305030304" pitchFamily="18" charset="0"/>
              </a:rPr>
              <a:t>What is probability of demand to be less than or equal to 140?</a:t>
            </a:r>
          </a:p>
          <a:p>
            <a:r>
              <a:rPr lang="en-US" dirty="0">
                <a:latin typeface="Book Antiqua" panose="02040602050305030304" pitchFamily="18" charset="0"/>
              </a:rPr>
              <a:t>What is probability of demand to be greater than or equal to 140?</a:t>
            </a:r>
          </a:p>
          <a:p>
            <a:r>
              <a:rPr lang="en-US" dirty="0">
                <a:latin typeface="Book Antiqua" panose="02040602050305030304" pitchFamily="18" charset="0"/>
              </a:rPr>
              <a:t>What is probability of demand to be equal to 133?</a:t>
            </a:r>
          </a:p>
        </p:txBody>
      </p:sp>
      <p:pic>
        <p:nvPicPr>
          <p:cNvPr id="1030" name="Picture 100"/>
          <p:cNvPicPr>
            <a:picLocks noChangeAspect="1" noChangeArrowheads="1"/>
          </p:cNvPicPr>
          <p:nvPr/>
        </p:nvPicPr>
        <p:blipFill>
          <a:blip r:embed="rId7" cstate="print"/>
          <a:srcRect/>
          <a:stretch>
            <a:fillRect/>
          </a:stretch>
        </p:blipFill>
        <p:spPr bwMode="auto">
          <a:xfrm>
            <a:off x="4067944" y="1844824"/>
            <a:ext cx="4295775" cy="2352675"/>
          </a:xfrm>
          <a:prstGeom prst="rect">
            <a:avLst/>
          </a:prstGeom>
          <a:noFill/>
          <a:ln w="9525">
            <a:noFill/>
            <a:miter lim="800000"/>
            <a:headEnd/>
            <a:tailEnd/>
          </a:ln>
        </p:spPr>
      </p:pic>
      <p:sp>
        <p:nvSpPr>
          <p:cNvPr id="10" name="TextBox 9"/>
          <p:cNvSpPr txBox="1">
            <a:spLocks noChangeArrowheads="1"/>
          </p:cNvSpPr>
          <p:nvPr/>
        </p:nvSpPr>
        <p:spPr bwMode="auto">
          <a:xfrm>
            <a:off x="5200575" y="4633448"/>
            <a:ext cx="588623" cy="369332"/>
          </a:xfrm>
          <a:prstGeom prst="rect">
            <a:avLst/>
          </a:prstGeom>
          <a:noFill/>
          <a:ln w="9525">
            <a:noFill/>
            <a:miter lim="800000"/>
            <a:headEnd/>
            <a:tailEnd/>
          </a:ln>
        </p:spPr>
        <p:txBody>
          <a:bodyPr wrap="none">
            <a:spAutoFit/>
          </a:bodyPr>
          <a:lstStyle/>
          <a:p>
            <a:r>
              <a:rPr lang="en-US" dirty="0">
                <a:solidFill>
                  <a:srgbClr val="FF0000"/>
                </a:solidFill>
                <a:latin typeface="Book Antiqua" panose="02040602050305030304" pitchFamily="18" charset="0"/>
              </a:rPr>
              <a:t>0.09</a:t>
            </a:r>
          </a:p>
        </p:txBody>
      </p:sp>
      <p:sp>
        <p:nvSpPr>
          <p:cNvPr id="11" name="TextBox 10"/>
          <p:cNvSpPr txBox="1">
            <a:spLocks noChangeArrowheads="1"/>
          </p:cNvSpPr>
          <p:nvPr/>
        </p:nvSpPr>
        <p:spPr bwMode="auto">
          <a:xfrm>
            <a:off x="6339414" y="4921423"/>
            <a:ext cx="2300630" cy="307777"/>
          </a:xfrm>
          <a:prstGeom prst="rect">
            <a:avLst/>
          </a:prstGeom>
          <a:noFill/>
          <a:ln w="9525">
            <a:noFill/>
            <a:miter lim="800000"/>
            <a:headEnd/>
            <a:tailEnd/>
          </a:ln>
        </p:spPr>
        <p:txBody>
          <a:bodyPr wrap="none">
            <a:spAutoFit/>
          </a:bodyPr>
          <a:lstStyle/>
          <a:p>
            <a:r>
              <a:rPr lang="en-US" sz="1400" dirty="0">
                <a:solidFill>
                  <a:srgbClr val="FF0000"/>
                </a:solidFill>
                <a:latin typeface="Book Antiqua" panose="02040602050305030304" pitchFamily="18" charset="0"/>
              </a:rPr>
              <a:t>0.02+0.05+0.08+0.09+0.11=</a:t>
            </a:r>
          </a:p>
        </p:txBody>
      </p:sp>
      <p:sp>
        <p:nvSpPr>
          <p:cNvPr id="12" name="TextBox 11"/>
          <p:cNvSpPr txBox="1">
            <a:spLocks noChangeArrowheads="1"/>
          </p:cNvSpPr>
          <p:nvPr/>
        </p:nvSpPr>
        <p:spPr bwMode="auto">
          <a:xfrm>
            <a:off x="8519697" y="4883325"/>
            <a:ext cx="588623" cy="369332"/>
          </a:xfrm>
          <a:prstGeom prst="rect">
            <a:avLst/>
          </a:prstGeom>
          <a:noFill/>
          <a:ln w="9525">
            <a:noFill/>
            <a:miter lim="800000"/>
            <a:headEnd/>
            <a:tailEnd/>
          </a:ln>
        </p:spPr>
        <p:txBody>
          <a:bodyPr wrap="none">
            <a:spAutoFit/>
          </a:bodyPr>
          <a:lstStyle/>
          <a:p>
            <a:r>
              <a:rPr lang="en-US" dirty="0">
                <a:solidFill>
                  <a:srgbClr val="FF0000"/>
                </a:solidFill>
                <a:latin typeface="Book Antiqua" panose="02040602050305030304" pitchFamily="18" charset="0"/>
              </a:rPr>
              <a:t>0.35</a:t>
            </a:r>
          </a:p>
        </p:txBody>
      </p:sp>
      <p:sp>
        <p:nvSpPr>
          <p:cNvPr id="13" name="TextBox 12"/>
          <p:cNvSpPr txBox="1">
            <a:spLocks noChangeArrowheads="1"/>
          </p:cNvSpPr>
          <p:nvPr/>
        </p:nvSpPr>
        <p:spPr bwMode="auto">
          <a:xfrm>
            <a:off x="6750943" y="5209455"/>
            <a:ext cx="1180131" cy="307777"/>
          </a:xfrm>
          <a:prstGeom prst="rect">
            <a:avLst/>
          </a:prstGeom>
          <a:noFill/>
          <a:ln w="9525">
            <a:noFill/>
            <a:miter lim="800000"/>
            <a:headEnd/>
            <a:tailEnd/>
          </a:ln>
        </p:spPr>
        <p:txBody>
          <a:bodyPr wrap="none">
            <a:spAutoFit/>
          </a:bodyPr>
          <a:lstStyle/>
          <a:p>
            <a:r>
              <a:rPr lang="en-US" sz="1400" dirty="0">
                <a:solidFill>
                  <a:srgbClr val="FF0000"/>
                </a:solidFill>
                <a:latin typeface="Book Antiqua" panose="02040602050305030304" pitchFamily="18" charset="0"/>
              </a:rPr>
              <a:t>1-0.35+0.11=</a:t>
            </a:r>
          </a:p>
        </p:txBody>
      </p:sp>
      <p:sp>
        <p:nvSpPr>
          <p:cNvPr id="14" name="TextBox 13"/>
          <p:cNvSpPr txBox="1">
            <a:spLocks noChangeArrowheads="1"/>
          </p:cNvSpPr>
          <p:nvPr/>
        </p:nvSpPr>
        <p:spPr bwMode="auto">
          <a:xfrm>
            <a:off x="7855819" y="5155731"/>
            <a:ext cx="588623" cy="369332"/>
          </a:xfrm>
          <a:prstGeom prst="rect">
            <a:avLst/>
          </a:prstGeom>
          <a:noFill/>
          <a:ln w="9525">
            <a:noFill/>
            <a:miter lim="800000"/>
            <a:headEnd/>
            <a:tailEnd/>
          </a:ln>
        </p:spPr>
        <p:txBody>
          <a:bodyPr wrap="none">
            <a:spAutoFit/>
          </a:bodyPr>
          <a:lstStyle/>
          <a:p>
            <a:r>
              <a:rPr lang="en-US" dirty="0">
                <a:solidFill>
                  <a:srgbClr val="FF0000"/>
                </a:solidFill>
                <a:latin typeface="Book Antiqua" panose="02040602050305030304" pitchFamily="18" charset="0"/>
              </a:rPr>
              <a:t>0.76</a:t>
            </a:r>
          </a:p>
        </p:txBody>
      </p:sp>
      <p:sp>
        <p:nvSpPr>
          <p:cNvPr id="15" name="TextBox 14"/>
          <p:cNvSpPr txBox="1">
            <a:spLocks noChangeArrowheads="1"/>
          </p:cNvSpPr>
          <p:nvPr/>
        </p:nvSpPr>
        <p:spPr bwMode="auto">
          <a:xfrm>
            <a:off x="5148064" y="5435932"/>
            <a:ext cx="300082" cy="369332"/>
          </a:xfrm>
          <a:prstGeom prst="rect">
            <a:avLst/>
          </a:prstGeom>
          <a:noFill/>
          <a:ln w="9525">
            <a:noFill/>
            <a:miter lim="800000"/>
            <a:headEnd/>
            <a:tailEnd/>
          </a:ln>
        </p:spPr>
        <p:txBody>
          <a:bodyPr wrap="none">
            <a:spAutoFit/>
          </a:bodyPr>
          <a:lstStyle/>
          <a:p>
            <a:r>
              <a:rPr lang="en-US">
                <a:solidFill>
                  <a:srgbClr val="FF0000"/>
                </a:solidFill>
                <a:latin typeface="Book Antiqua" panose="02040602050305030304" pitchFamily="18" charset="0"/>
              </a:rPr>
              <a:t>0</a:t>
            </a:r>
          </a:p>
        </p:txBody>
      </p:sp>
      <p:sp>
        <p:nvSpPr>
          <p:cNvPr id="16" name="TextBox 15"/>
          <p:cNvSpPr txBox="1"/>
          <p:nvPr/>
        </p:nvSpPr>
        <p:spPr>
          <a:xfrm>
            <a:off x="503238" y="6023619"/>
            <a:ext cx="3549370" cy="369332"/>
          </a:xfrm>
          <a:prstGeom prst="rect">
            <a:avLst/>
          </a:prstGeom>
          <a:noFill/>
        </p:spPr>
        <p:txBody>
          <a:bodyPr wrap="none">
            <a:spAutoFit/>
          </a:bodyPr>
          <a:lstStyle/>
          <a:p>
            <a:pPr>
              <a:defRPr/>
            </a:pPr>
            <a:r>
              <a:rPr lang="en-US" dirty="0" smtClean="0">
                <a:solidFill>
                  <a:srgbClr val="FF0000"/>
                </a:solidFill>
                <a:latin typeface="Book Antiqua" panose="02040602050305030304" pitchFamily="18" charset="0"/>
              </a:rPr>
              <a:t>P(</a:t>
            </a:r>
            <a:r>
              <a:rPr lang="en-US" b="1" i="1" dirty="0" smtClean="0">
                <a:solidFill>
                  <a:srgbClr val="FF0000"/>
                </a:solidFill>
                <a:latin typeface="Book Antiqua" panose="02040602050305030304" pitchFamily="18" charset="0"/>
              </a:rPr>
              <a:t>R  </a:t>
            </a:r>
            <a:r>
              <a:rPr lang="en-US" dirty="0" smtClean="0">
                <a:solidFill>
                  <a:srgbClr val="FF0000"/>
                </a:solidFill>
                <a:latin typeface="Book Antiqua" panose="02040602050305030304" pitchFamily="18" charset="0"/>
              </a:rPr>
              <a:t>≥ Q ) </a:t>
            </a:r>
            <a:r>
              <a:rPr lang="en-US" dirty="0">
                <a:solidFill>
                  <a:srgbClr val="FF0000"/>
                </a:solidFill>
                <a:latin typeface="Book Antiqua" panose="02040602050305030304" pitchFamily="18" charset="0"/>
              </a:rPr>
              <a:t>= </a:t>
            </a:r>
            <a:r>
              <a:rPr lang="en-US" dirty="0" smtClean="0">
                <a:solidFill>
                  <a:srgbClr val="FF0000"/>
                </a:solidFill>
                <a:latin typeface="Book Antiqua" panose="02040602050305030304" pitchFamily="18" charset="0"/>
              </a:rPr>
              <a:t>1-P(</a:t>
            </a:r>
            <a:r>
              <a:rPr lang="en-US" b="1" i="1" dirty="0" smtClean="0">
                <a:solidFill>
                  <a:srgbClr val="FF0000"/>
                </a:solidFill>
                <a:latin typeface="Book Antiqua" panose="02040602050305030304" pitchFamily="18" charset="0"/>
              </a:rPr>
              <a:t>R </a:t>
            </a:r>
            <a:r>
              <a:rPr lang="en-US" dirty="0" smtClean="0">
                <a:solidFill>
                  <a:srgbClr val="FF0000"/>
                </a:solidFill>
                <a:latin typeface="Book Antiqua" panose="02040602050305030304" pitchFamily="18" charset="0"/>
              </a:rPr>
              <a:t>≤ Q)+P(</a:t>
            </a:r>
            <a:r>
              <a:rPr lang="en-US" b="1" i="1" dirty="0">
                <a:solidFill>
                  <a:srgbClr val="FF0000"/>
                </a:solidFill>
                <a:latin typeface="Book Antiqua" panose="02040602050305030304" pitchFamily="18" charset="0"/>
              </a:rPr>
              <a:t>R</a:t>
            </a:r>
            <a:r>
              <a:rPr lang="en-US" b="1" i="1" dirty="0" smtClean="0">
                <a:solidFill>
                  <a:srgbClr val="FF0000"/>
                </a:solidFill>
                <a:latin typeface="Book Antiqua" panose="02040602050305030304" pitchFamily="18" charset="0"/>
              </a:rPr>
              <a:t> </a:t>
            </a:r>
            <a:r>
              <a:rPr lang="en-US" dirty="0" smtClean="0">
                <a:solidFill>
                  <a:srgbClr val="FF0000"/>
                </a:solidFill>
                <a:latin typeface="Book Antiqua" panose="02040602050305030304" pitchFamily="18" charset="0"/>
              </a:rPr>
              <a:t>= Q)</a:t>
            </a:r>
            <a:endParaRPr lang="en-US" dirty="0">
              <a:solidFill>
                <a:srgbClr val="FF0000"/>
              </a:solidFill>
              <a:latin typeface="Book Antiqua" panose="02040602050305030304" pitchFamily="18" charset="0"/>
            </a:endParaRPr>
          </a:p>
        </p:txBody>
      </p:sp>
      <p:sp>
        <p:nvSpPr>
          <p:cNvPr id="17" name="TextBox 16"/>
          <p:cNvSpPr txBox="1"/>
          <p:nvPr/>
        </p:nvSpPr>
        <p:spPr>
          <a:xfrm>
            <a:off x="5837518" y="5769082"/>
            <a:ext cx="3220943" cy="584775"/>
          </a:xfrm>
          <a:prstGeom prst="rect">
            <a:avLst/>
          </a:prstGeom>
          <a:solidFill>
            <a:schemeClr val="accent2">
              <a:lumMod val="20000"/>
              <a:lumOff val="80000"/>
            </a:schemeClr>
          </a:solidFill>
          <a:ln>
            <a:solidFill>
              <a:schemeClr val="tx1"/>
            </a:solidFill>
          </a:ln>
        </p:spPr>
        <p:txBody>
          <a:bodyPr wrap="square" rtlCol="0">
            <a:spAutoFit/>
          </a:bodyPr>
          <a:lstStyle/>
          <a:p>
            <a:r>
              <a:rPr lang="en-US" sz="1600" b="1" i="1" dirty="0" smtClean="0">
                <a:solidFill>
                  <a:srgbClr val="FF0000"/>
                </a:solidFill>
                <a:latin typeface="Book Antiqua" panose="02040602050305030304" pitchFamily="18" charset="0"/>
              </a:rPr>
              <a:t>R is quantity of demand</a:t>
            </a:r>
          </a:p>
          <a:p>
            <a:r>
              <a:rPr lang="en-US" sz="1600" b="1" i="1" dirty="0" smtClean="0">
                <a:solidFill>
                  <a:srgbClr val="FF0000"/>
                </a:solidFill>
                <a:latin typeface="Book Antiqua" panose="02040602050305030304" pitchFamily="18" charset="0"/>
              </a:rPr>
              <a:t>Q is the quantity ordered</a:t>
            </a:r>
            <a:endParaRPr lang="en-US" sz="1600" b="1" i="1" dirty="0">
              <a:solidFill>
                <a:srgbClr val="FF0000"/>
              </a:solidFill>
              <a:latin typeface="Book Antiqua" panose="02040602050305030304" pitchFamily="18" charset="0"/>
            </a:endParaRPr>
          </a:p>
        </p:txBody>
      </p:sp>
    </p:spTree>
    <p:extLst>
      <p:ext uri="{BB962C8B-B14F-4D97-AF65-F5344CB8AC3E}">
        <p14:creationId xmlns:p14="http://schemas.microsoft.com/office/powerpoint/2010/main" val="356523424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ssolve">
                                      <p:cBhvr>
                                        <p:cTn id="37" dur="500"/>
                                        <p:tgtEl>
                                          <p:spTgt spid="16"/>
                                        </p:tgtEl>
                                      </p:cBhvr>
                                    </p:animEffect>
                                  </p:childTnLst>
                                </p:cTn>
                              </p:par>
                            </p:childTnLst>
                          </p:cTn>
                        </p:par>
                        <p:par>
                          <p:cTn id="38" fill="hold">
                            <p:stCondLst>
                              <p:cond delay="500"/>
                            </p:stCondLst>
                            <p:childTnLst>
                              <p:par>
                                <p:cTn id="39" presetID="1" presetClass="entr" presetSubtype="0" fill="hold" grpId="0" nodeType="afterEffect">
                                  <p:stCondLst>
                                    <p:cond delay="150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a:xfrm>
            <a:off x="0" y="-3965"/>
            <a:ext cx="9144000" cy="863600"/>
          </a:xfrm>
        </p:spPr>
        <p:txBody>
          <a:bodyPr/>
          <a:lstStyle/>
          <a:p>
            <a:r>
              <a:rPr lang="en-US" sz="3200" dirty="0"/>
              <a:t>The Newsvendor Problem- Discrete pdf</a:t>
            </a:r>
            <a:endParaRPr lang="en-US" sz="3200" dirty="0" smtClean="0"/>
          </a:p>
        </p:txBody>
      </p:sp>
      <p:graphicFrame>
        <p:nvGraphicFramePr>
          <p:cNvPr id="2050" name="Object 4"/>
          <p:cNvGraphicFramePr>
            <a:graphicFrameLocks noGrp="1" noChangeAspect="1"/>
          </p:cNvGraphicFramePr>
          <p:nvPr>
            <p:ph sz="half" idx="1"/>
            <p:extLst>
              <p:ext uri="{D42A27DB-BD31-4B8C-83A1-F6EECF244321}">
                <p14:modId xmlns:p14="http://schemas.microsoft.com/office/powerpoint/2010/main" val="3490052789"/>
              </p:ext>
            </p:extLst>
          </p:nvPr>
        </p:nvGraphicFramePr>
        <p:xfrm>
          <a:off x="250825" y="1052736"/>
          <a:ext cx="2124075" cy="1828800"/>
        </p:xfrm>
        <a:graphic>
          <a:graphicData uri="http://schemas.openxmlformats.org/presentationml/2006/ole">
            <mc:AlternateContent xmlns:mc="http://schemas.openxmlformats.org/markup-compatibility/2006">
              <mc:Choice xmlns:v="urn:schemas-microsoft-com:vml" Requires="v">
                <p:oleObj spid="_x0000_s114756" name="Worksheet" r:id="rId5" imgW="2124055" imgH="1828710" progId="Excel.Sheet.8">
                  <p:embed/>
                </p:oleObj>
              </mc:Choice>
              <mc:Fallback>
                <p:oleObj name="Worksheet" r:id="rId5" imgW="2124055" imgH="1828710" progId="Excel.Sheet.8">
                  <p:embed/>
                  <p:pic>
                    <p:nvPicPr>
                      <p:cNvPr id="0" name=""/>
                      <p:cNvPicPr>
                        <a:picLocks noChangeAspect="1" noChangeArrowheads="1"/>
                      </p:cNvPicPr>
                      <p:nvPr/>
                    </p:nvPicPr>
                    <p:blipFill>
                      <a:blip r:embed="rId6"/>
                      <a:srcRect/>
                      <a:stretch>
                        <a:fillRect/>
                      </a:stretch>
                    </p:blipFill>
                    <p:spPr bwMode="auto">
                      <a:xfrm>
                        <a:off x="250825" y="1052736"/>
                        <a:ext cx="21240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Text Box 5"/>
          <p:cNvSpPr txBox="1">
            <a:spLocks noChangeArrowheads="1"/>
          </p:cNvSpPr>
          <p:nvPr/>
        </p:nvSpPr>
        <p:spPr bwMode="auto">
          <a:xfrm>
            <a:off x="0" y="3384550"/>
            <a:ext cx="7345363" cy="1631216"/>
          </a:xfrm>
          <a:prstGeom prst="rect">
            <a:avLst/>
          </a:prstGeom>
          <a:noFill/>
          <a:ln w="9525">
            <a:noFill/>
            <a:miter lim="800000"/>
            <a:headEnd/>
            <a:tailEnd/>
          </a:ln>
        </p:spPr>
        <p:txBody>
          <a:bodyPr>
            <a:spAutoFit/>
          </a:bodyPr>
          <a:lstStyle/>
          <a:p>
            <a:r>
              <a:rPr lang="en-US" sz="2000" dirty="0">
                <a:latin typeface="Book Antiqua" panose="02040602050305030304" pitchFamily="18" charset="0"/>
              </a:rPr>
              <a:t>What is probability of demand to be equal to 116?</a:t>
            </a:r>
          </a:p>
          <a:p>
            <a:r>
              <a:rPr lang="en-US" sz="2000" dirty="0">
                <a:latin typeface="Book Antiqua" panose="02040602050305030304" pitchFamily="18" charset="0"/>
              </a:rPr>
              <a:t>What is probability of demand to be less than or equal to 116?</a:t>
            </a:r>
          </a:p>
          <a:p>
            <a:r>
              <a:rPr lang="en-US" sz="2000" dirty="0">
                <a:latin typeface="Book Antiqua" panose="02040602050305030304" pitchFamily="18" charset="0"/>
              </a:rPr>
              <a:t>What is probability of demand to be greater than or equal to 116?</a:t>
            </a:r>
          </a:p>
          <a:p>
            <a:r>
              <a:rPr lang="en-US" sz="2000" dirty="0">
                <a:latin typeface="Book Antiqua" panose="02040602050305030304" pitchFamily="18" charset="0"/>
              </a:rPr>
              <a:t>What is probability of demand to be equal to 113.3?</a:t>
            </a:r>
          </a:p>
        </p:txBody>
      </p:sp>
      <p:graphicFrame>
        <p:nvGraphicFramePr>
          <p:cNvPr id="2051" name="Object 8"/>
          <p:cNvGraphicFramePr>
            <a:graphicFrameLocks noGrp="1" noChangeAspect="1"/>
          </p:cNvGraphicFramePr>
          <p:nvPr>
            <p:ph sz="quarter" idx="3"/>
            <p:extLst>
              <p:ext uri="{D42A27DB-BD31-4B8C-83A1-F6EECF244321}">
                <p14:modId xmlns:p14="http://schemas.microsoft.com/office/powerpoint/2010/main" val="2105120612"/>
              </p:ext>
            </p:extLst>
          </p:nvPr>
        </p:nvGraphicFramePr>
        <p:xfrm>
          <a:off x="2449429" y="1052736"/>
          <a:ext cx="2147888" cy="1828800"/>
        </p:xfrm>
        <a:graphic>
          <a:graphicData uri="http://schemas.openxmlformats.org/presentationml/2006/ole">
            <mc:AlternateContent xmlns:mc="http://schemas.openxmlformats.org/markup-compatibility/2006">
              <mc:Choice xmlns:v="urn:schemas-microsoft-com:vml" Requires="v">
                <p:oleObj spid="_x0000_s114757" name="Worksheet" r:id="rId8" imgW="2124055" imgH="1828710" progId="Excel.Sheet.8">
                  <p:embed/>
                </p:oleObj>
              </mc:Choice>
              <mc:Fallback>
                <p:oleObj name="Worksheet" r:id="rId8" imgW="2124055" imgH="1828710" progId="Excel.Sheet.8">
                  <p:embed/>
                  <p:pic>
                    <p:nvPicPr>
                      <p:cNvPr id="0" name=""/>
                      <p:cNvPicPr>
                        <a:picLocks noChangeAspect="1" noChangeArrowheads="1"/>
                      </p:cNvPicPr>
                      <p:nvPr/>
                    </p:nvPicPr>
                    <p:blipFill>
                      <a:blip r:embed="rId9"/>
                      <a:srcRect/>
                      <a:stretch>
                        <a:fillRect/>
                      </a:stretch>
                    </p:blipFill>
                    <p:spPr bwMode="auto">
                      <a:xfrm>
                        <a:off x="2449429" y="1052736"/>
                        <a:ext cx="214788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Box 8"/>
          <p:cNvSpPr txBox="1">
            <a:spLocks noChangeArrowheads="1"/>
          </p:cNvSpPr>
          <p:nvPr/>
        </p:nvSpPr>
        <p:spPr bwMode="auto">
          <a:xfrm>
            <a:off x="5672826" y="3358571"/>
            <a:ext cx="704039" cy="369332"/>
          </a:xfrm>
          <a:prstGeom prst="rect">
            <a:avLst/>
          </a:prstGeom>
          <a:noFill/>
          <a:ln w="9525">
            <a:noFill/>
            <a:miter lim="800000"/>
            <a:headEnd/>
            <a:tailEnd/>
          </a:ln>
        </p:spPr>
        <p:txBody>
          <a:bodyPr wrap="none">
            <a:spAutoFit/>
          </a:bodyPr>
          <a:lstStyle/>
          <a:p>
            <a:r>
              <a:rPr lang="en-US" dirty="0">
                <a:solidFill>
                  <a:srgbClr val="FF0000"/>
                </a:solidFill>
                <a:latin typeface="Book Antiqua" panose="02040602050305030304" pitchFamily="18" charset="0"/>
              </a:rPr>
              <a:t>0.005</a:t>
            </a:r>
          </a:p>
        </p:txBody>
      </p:sp>
      <p:sp>
        <p:nvSpPr>
          <p:cNvPr id="10" name="TextBox 9"/>
          <p:cNvSpPr txBox="1">
            <a:spLocks noChangeArrowheads="1"/>
          </p:cNvSpPr>
          <p:nvPr/>
        </p:nvSpPr>
        <p:spPr bwMode="auto">
          <a:xfrm>
            <a:off x="7078108" y="3727903"/>
            <a:ext cx="1210588" cy="307777"/>
          </a:xfrm>
          <a:prstGeom prst="rect">
            <a:avLst/>
          </a:prstGeom>
          <a:noFill/>
          <a:ln w="9525">
            <a:noFill/>
            <a:miter lim="800000"/>
            <a:headEnd/>
            <a:tailEnd/>
          </a:ln>
        </p:spPr>
        <p:txBody>
          <a:bodyPr wrap="none">
            <a:spAutoFit/>
          </a:bodyPr>
          <a:lstStyle/>
          <a:p>
            <a:r>
              <a:rPr lang="en-US" sz="1400" dirty="0">
                <a:solidFill>
                  <a:srgbClr val="FF0000"/>
                </a:solidFill>
                <a:latin typeface="Book Antiqua" panose="02040602050305030304" pitchFamily="18" charset="0"/>
              </a:rPr>
              <a:t>0.02+0.035 = </a:t>
            </a:r>
          </a:p>
        </p:txBody>
      </p:sp>
      <p:sp>
        <p:nvSpPr>
          <p:cNvPr id="11" name="TextBox 10"/>
          <p:cNvSpPr txBox="1">
            <a:spLocks noChangeArrowheads="1"/>
          </p:cNvSpPr>
          <p:nvPr/>
        </p:nvSpPr>
        <p:spPr bwMode="auto">
          <a:xfrm>
            <a:off x="8404465" y="3681413"/>
            <a:ext cx="704039" cy="369332"/>
          </a:xfrm>
          <a:prstGeom prst="rect">
            <a:avLst/>
          </a:prstGeom>
          <a:noFill/>
          <a:ln w="9525">
            <a:noFill/>
            <a:miter lim="800000"/>
            <a:headEnd/>
            <a:tailEnd/>
          </a:ln>
        </p:spPr>
        <p:txBody>
          <a:bodyPr wrap="none">
            <a:spAutoFit/>
          </a:bodyPr>
          <a:lstStyle/>
          <a:p>
            <a:r>
              <a:rPr lang="en-US">
                <a:solidFill>
                  <a:srgbClr val="FF0000"/>
                </a:solidFill>
                <a:latin typeface="Book Antiqua" panose="02040602050305030304" pitchFamily="18" charset="0"/>
              </a:rPr>
              <a:t>0.055</a:t>
            </a:r>
          </a:p>
        </p:txBody>
      </p:sp>
      <p:sp>
        <p:nvSpPr>
          <p:cNvPr id="12" name="TextBox 11"/>
          <p:cNvSpPr txBox="1">
            <a:spLocks noChangeArrowheads="1"/>
          </p:cNvSpPr>
          <p:nvPr/>
        </p:nvSpPr>
        <p:spPr bwMode="auto">
          <a:xfrm>
            <a:off x="6839856" y="4058716"/>
            <a:ext cx="1404552" cy="307777"/>
          </a:xfrm>
          <a:prstGeom prst="rect">
            <a:avLst/>
          </a:prstGeom>
          <a:noFill/>
          <a:ln w="9525">
            <a:noFill/>
            <a:miter lim="800000"/>
            <a:headEnd/>
            <a:tailEnd/>
          </a:ln>
        </p:spPr>
        <p:txBody>
          <a:bodyPr wrap="none">
            <a:spAutoFit/>
          </a:bodyPr>
          <a:lstStyle/>
          <a:p>
            <a:r>
              <a:rPr lang="en-US" sz="1400" dirty="0">
                <a:solidFill>
                  <a:srgbClr val="FF0000"/>
                </a:solidFill>
                <a:latin typeface="Book Antiqua" panose="02040602050305030304" pitchFamily="18" charset="0"/>
              </a:rPr>
              <a:t>1-0.055+0.005 =</a:t>
            </a:r>
          </a:p>
        </p:txBody>
      </p:sp>
      <p:sp>
        <p:nvSpPr>
          <p:cNvPr id="13" name="TextBox 12"/>
          <p:cNvSpPr txBox="1">
            <a:spLocks noChangeArrowheads="1"/>
          </p:cNvSpPr>
          <p:nvPr/>
        </p:nvSpPr>
        <p:spPr bwMode="auto">
          <a:xfrm>
            <a:off x="8359775" y="3968750"/>
            <a:ext cx="588623" cy="369332"/>
          </a:xfrm>
          <a:prstGeom prst="rect">
            <a:avLst/>
          </a:prstGeom>
          <a:noFill/>
          <a:ln w="9525">
            <a:noFill/>
            <a:miter lim="800000"/>
            <a:headEnd/>
            <a:tailEnd/>
          </a:ln>
        </p:spPr>
        <p:txBody>
          <a:bodyPr wrap="none">
            <a:spAutoFit/>
          </a:bodyPr>
          <a:lstStyle/>
          <a:p>
            <a:r>
              <a:rPr lang="en-US">
                <a:solidFill>
                  <a:srgbClr val="FF0000"/>
                </a:solidFill>
                <a:latin typeface="Book Antiqua" panose="02040602050305030304" pitchFamily="18" charset="0"/>
              </a:rPr>
              <a:t>0.95</a:t>
            </a:r>
          </a:p>
        </p:txBody>
      </p:sp>
      <p:sp>
        <p:nvSpPr>
          <p:cNvPr id="14" name="TextBox 13"/>
          <p:cNvSpPr txBox="1">
            <a:spLocks noChangeArrowheads="1"/>
          </p:cNvSpPr>
          <p:nvPr/>
        </p:nvSpPr>
        <p:spPr bwMode="auto">
          <a:xfrm>
            <a:off x="5874804" y="4581128"/>
            <a:ext cx="300082" cy="369332"/>
          </a:xfrm>
          <a:prstGeom prst="rect">
            <a:avLst/>
          </a:prstGeom>
          <a:noFill/>
          <a:ln w="9525">
            <a:noFill/>
            <a:miter lim="800000"/>
            <a:headEnd/>
            <a:tailEnd/>
          </a:ln>
        </p:spPr>
        <p:txBody>
          <a:bodyPr wrap="none">
            <a:spAutoFit/>
          </a:bodyPr>
          <a:lstStyle/>
          <a:p>
            <a:r>
              <a:rPr lang="en-US" dirty="0">
                <a:solidFill>
                  <a:srgbClr val="FF0000"/>
                </a:solidFill>
                <a:latin typeface="Book Antiqua" panose="02040602050305030304" pitchFamily="18" charset="0"/>
              </a:rPr>
              <a:t>0</a:t>
            </a:r>
          </a:p>
        </p:txBody>
      </p:sp>
    </p:spTree>
    <p:extLst>
      <p:ext uri="{BB962C8B-B14F-4D97-AF65-F5344CB8AC3E}">
        <p14:creationId xmlns:p14="http://schemas.microsoft.com/office/powerpoint/2010/main" val="54466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746" y="5760"/>
            <a:ext cx="9139254" cy="863600"/>
          </a:xfrm>
        </p:spPr>
        <p:txBody>
          <a:bodyPr/>
          <a:lstStyle/>
          <a:p>
            <a:r>
              <a:rPr lang="en-US" sz="3200" dirty="0"/>
              <a:t>The Newsvendor Problem- </a:t>
            </a:r>
            <a:r>
              <a:rPr lang="en-US" sz="3200" dirty="0" smtClean="0"/>
              <a:t>continuous pdf</a:t>
            </a:r>
          </a:p>
        </p:txBody>
      </p:sp>
      <p:pic>
        <p:nvPicPr>
          <p:cNvPr id="3076" name="Picture 25"/>
          <p:cNvPicPr>
            <a:picLocks noChangeAspect="1" noChangeArrowheads="1"/>
          </p:cNvPicPr>
          <p:nvPr/>
        </p:nvPicPr>
        <p:blipFill>
          <a:blip r:embed="rId4" cstate="print"/>
          <a:srcRect/>
          <a:stretch>
            <a:fillRect/>
          </a:stretch>
        </p:blipFill>
        <p:spPr bwMode="auto">
          <a:xfrm>
            <a:off x="4548882" y="908720"/>
            <a:ext cx="4295775" cy="2352675"/>
          </a:xfrm>
          <a:prstGeom prst="rect">
            <a:avLst/>
          </a:prstGeom>
          <a:noFill/>
          <a:ln w="9525">
            <a:noFill/>
            <a:miter lim="800000"/>
            <a:headEnd/>
            <a:tailEnd/>
          </a:ln>
        </p:spPr>
      </p:pic>
      <p:sp>
        <p:nvSpPr>
          <p:cNvPr id="3077" name="Rectangle 7"/>
          <p:cNvSpPr>
            <a:spLocks noChangeArrowheads="1"/>
          </p:cNvSpPr>
          <p:nvPr/>
        </p:nvSpPr>
        <p:spPr bwMode="auto">
          <a:xfrm>
            <a:off x="4974332" y="2478758"/>
            <a:ext cx="401638" cy="54927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078" name="Rectangle 10"/>
          <p:cNvSpPr>
            <a:spLocks noChangeArrowheads="1"/>
          </p:cNvSpPr>
          <p:nvPr/>
        </p:nvSpPr>
        <p:spPr bwMode="auto">
          <a:xfrm>
            <a:off x="5375970" y="2186658"/>
            <a:ext cx="395287" cy="8397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079" name="Rectangle 11"/>
          <p:cNvSpPr>
            <a:spLocks noChangeArrowheads="1"/>
          </p:cNvSpPr>
          <p:nvPr/>
        </p:nvSpPr>
        <p:spPr bwMode="auto">
          <a:xfrm>
            <a:off x="5769670" y="2077120"/>
            <a:ext cx="401637" cy="94932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080" name="Rectangle 12"/>
          <p:cNvSpPr>
            <a:spLocks noChangeArrowheads="1"/>
          </p:cNvSpPr>
          <p:nvPr/>
        </p:nvSpPr>
        <p:spPr bwMode="auto">
          <a:xfrm>
            <a:off x="4572695" y="2734345"/>
            <a:ext cx="401637" cy="2921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081" name="Rectangle 13"/>
          <p:cNvSpPr>
            <a:spLocks noChangeArrowheads="1"/>
          </p:cNvSpPr>
          <p:nvPr/>
        </p:nvSpPr>
        <p:spPr bwMode="auto">
          <a:xfrm>
            <a:off x="6157020" y="1894558"/>
            <a:ext cx="423862" cy="11318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082" name="Rectangle 14"/>
          <p:cNvSpPr>
            <a:spLocks noChangeArrowheads="1"/>
          </p:cNvSpPr>
          <p:nvPr/>
        </p:nvSpPr>
        <p:spPr bwMode="auto">
          <a:xfrm>
            <a:off x="6544370" y="1383383"/>
            <a:ext cx="392112" cy="164306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083" name="Rectangle 15"/>
          <p:cNvSpPr>
            <a:spLocks noChangeArrowheads="1"/>
          </p:cNvSpPr>
          <p:nvPr/>
        </p:nvSpPr>
        <p:spPr bwMode="auto">
          <a:xfrm>
            <a:off x="6936482" y="1018258"/>
            <a:ext cx="374650" cy="20081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084" name="Rectangle 16"/>
          <p:cNvSpPr>
            <a:spLocks noChangeArrowheads="1"/>
          </p:cNvSpPr>
          <p:nvPr/>
        </p:nvSpPr>
        <p:spPr bwMode="auto">
          <a:xfrm>
            <a:off x="7311132" y="1456408"/>
            <a:ext cx="401638" cy="157003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085" name="Rectangle 17"/>
          <p:cNvSpPr>
            <a:spLocks noChangeArrowheads="1"/>
          </p:cNvSpPr>
          <p:nvPr/>
        </p:nvSpPr>
        <p:spPr bwMode="auto">
          <a:xfrm>
            <a:off x="7712770" y="2223170"/>
            <a:ext cx="412750" cy="80327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086" name="Rectangle 18"/>
          <p:cNvSpPr>
            <a:spLocks noChangeArrowheads="1"/>
          </p:cNvSpPr>
          <p:nvPr/>
        </p:nvSpPr>
        <p:spPr bwMode="auto">
          <a:xfrm>
            <a:off x="8125520" y="2478758"/>
            <a:ext cx="390525" cy="5476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087" name="Rectangle 19"/>
          <p:cNvSpPr>
            <a:spLocks noChangeArrowheads="1"/>
          </p:cNvSpPr>
          <p:nvPr/>
        </p:nvSpPr>
        <p:spPr bwMode="auto">
          <a:xfrm>
            <a:off x="8516045" y="2807370"/>
            <a:ext cx="358775" cy="219075"/>
          </a:xfrm>
          <a:prstGeom prst="rect">
            <a:avLst/>
          </a:prstGeom>
          <a:solidFill>
            <a:schemeClr val="accent1"/>
          </a:solidFill>
          <a:ln w="9525">
            <a:solidFill>
              <a:schemeClr val="tx1"/>
            </a:solidFill>
            <a:miter lim="800000"/>
            <a:headEnd/>
            <a:tailEnd/>
          </a:ln>
        </p:spPr>
        <p:txBody>
          <a:bodyPr wrap="none" anchor="ctr"/>
          <a:lstStyle/>
          <a:p>
            <a:endParaRPr lang="en-US"/>
          </a:p>
        </p:txBody>
      </p:sp>
      <p:pic>
        <p:nvPicPr>
          <p:cNvPr id="972822" name="Picture 22"/>
          <p:cNvPicPr>
            <a:picLocks noChangeAspect="1" noChangeArrowheads="1"/>
          </p:cNvPicPr>
          <p:nvPr/>
        </p:nvPicPr>
        <p:blipFill>
          <a:blip r:embed="rId4" cstate="print"/>
          <a:srcRect/>
          <a:stretch>
            <a:fillRect/>
          </a:stretch>
        </p:blipFill>
        <p:spPr bwMode="auto">
          <a:xfrm>
            <a:off x="251520" y="938883"/>
            <a:ext cx="4295775" cy="2352675"/>
          </a:xfrm>
          <a:prstGeom prst="rect">
            <a:avLst/>
          </a:prstGeom>
          <a:noFill/>
          <a:ln w="9525">
            <a:noFill/>
            <a:miter lim="800000"/>
            <a:headEnd/>
            <a:tailEnd/>
          </a:ln>
        </p:spPr>
      </p:pic>
      <p:sp>
        <p:nvSpPr>
          <p:cNvPr id="972824" name="Text Box 24"/>
          <p:cNvSpPr txBox="1">
            <a:spLocks noChangeArrowheads="1"/>
          </p:cNvSpPr>
          <p:nvPr/>
        </p:nvSpPr>
        <p:spPr bwMode="auto">
          <a:xfrm>
            <a:off x="3491880" y="3626520"/>
            <a:ext cx="5545187" cy="707886"/>
          </a:xfrm>
          <a:prstGeom prst="rect">
            <a:avLst/>
          </a:prstGeom>
          <a:noFill/>
          <a:ln w="9525">
            <a:noFill/>
            <a:miter lim="800000"/>
            <a:headEnd/>
            <a:tailEnd/>
          </a:ln>
        </p:spPr>
        <p:txBody>
          <a:bodyPr wrap="square">
            <a:spAutoFit/>
          </a:bodyPr>
          <a:lstStyle/>
          <a:p>
            <a:r>
              <a:rPr lang="en-US" sz="2000" dirty="0">
                <a:latin typeface="Book Antiqua" panose="02040602050305030304" pitchFamily="18" charset="0"/>
              </a:rPr>
              <a:t>What is probability of demand to be equal to 130?</a:t>
            </a:r>
          </a:p>
        </p:txBody>
      </p:sp>
      <p:graphicFrame>
        <p:nvGraphicFramePr>
          <p:cNvPr id="972827" name="Object 27"/>
          <p:cNvGraphicFramePr>
            <a:graphicFrameLocks noGrp="1" noChangeAspect="1"/>
          </p:cNvGraphicFramePr>
          <p:nvPr>
            <p:ph sz="half" idx="1"/>
            <p:extLst>
              <p:ext uri="{D42A27DB-BD31-4B8C-83A1-F6EECF244321}">
                <p14:modId xmlns:p14="http://schemas.microsoft.com/office/powerpoint/2010/main" val="2741151106"/>
              </p:ext>
            </p:extLst>
          </p:nvPr>
        </p:nvGraphicFramePr>
        <p:xfrm>
          <a:off x="255149" y="3454153"/>
          <a:ext cx="3136900" cy="2511425"/>
        </p:xfrm>
        <a:graphic>
          <a:graphicData uri="http://schemas.openxmlformats.org/presentationml/2006/ole">
            <mc:AlternateContent xmlns:mc="http://schemas.openxmlformats.org/markup-compatibility/2006">
              <mc:Choice xmlns:v="urn:schemas-microsoft-com:vml" Requires="v">
                <p:oleObj spid="_x0000_s115747" name="Worksheet" r:id="rId6" imgW="2485949" imgH="1990861" progId="Excel.Sheet.8">
                  <p:embed/>
                </p:oleObj>
              </mc:Choice>
              <mc:Fallback>
                <p:oleObj name="Worksheet" r:id="rId6" imgW="2485949" imgH="1990861"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149" y="3454153"/>
                        <a:ext cx="3136900" cy="251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 name="TextBox 20"/>
          <p:cNvSpPr txBox="1">
            <a:spLocks noChangeArrowheads="1"/>
          </p:cNvSpPr>
          <p:nvPr/>
        </p:nvSpPr>
        <p:spPr bwMode="auto">
          <a:xfrm>
            <a:off x="4067944" y="3935129"/>
            <a:ext cx="300082" cy="369332"/>
          </a:xfrm>
          <a:prstGeom prst="rect">
            <a:avLst/>
          </a:prstGeom>
          <a:noFill/>
          <a:ln w="9525">
            <a:noFill/>
            <a:miter lim="800000"/>
            <a:headEnd/>
            <a:tailEnd/>
          </a:ln>
        </p:spPr>
        <p:txBody>
          <a:bodyPr wrap="none">
            <a:spAutoFit/>
          </a:bodyPr>
          <a:lstStyle/>
          <a:p>
            <a:r>
              <a:rPr lang="en-US" dirty="0">
                <a:solidFill>
                  <a:srgbClr val="FF0000"/>
                </a:solidFill>
                <a:latin typeface="Book Antiqua" panose="02040602050305030304" pitchFamily="18" charset="0"/>
              </a:rPr>
              <a:t>0</a:t>
            </a:r>
          </a:p>
        </p:txBody>
      </p:sp>
      <p:sp>
        <p:nvSpPr>
          <p:cNvPr id="22" name="Text Box 24"/>
          <p:cNvSpPr txBox="1">
            <a:spLocks noChangeArrowheads="1"/>
          </p:cNvSpPr>
          <p:nvPr/>
        </p:nvSpPr>
        <p:spPr bwMode="auto">
          <a:xfrm>
            <a:off x="3525750" y="4270091"/>
            <a:ext cx="5576509" cy="708025"/>
          </a:xfrm>
          <a:prstGeom prst="rect">
            <a:avLst/>
          </a:prstGeom>
          <a:noFill/>
          <a:ln w="9525">
            <a:noFill/>
            <a:miter lim="800000"/>
            <a:headEnd/>
            <a:tailEnd/>
          </a:ln>
        </p:spPr>
        <p:txBody>
          <a:bodyPr wrap="square">
            <a:spAutoFit/>
          </a:bodyPr>
          <a:lstStyle/>
          <a:p>
            <a:r>
              <a:rPr lang="en-US" sz="2000" dirty="0">
                <a:latin typeface="Book Antiqua" panose="02040602050305030304" pitchFamily="18" charset="0"/>
              </a:rPr>
              <a:t>What is probability of demand to be less than or equal to 145?</a:t>
            </a:r>
          </a:p>
        </p:txBody>
      </p:sp>
      <p:sp>
        <p:nvSpPr>
          <p:cNvPr id="23" name="Text Box 24"/>
          <p:cNvSpPr txBox="1">
            <a:spLocks noChangeArrowheads="1"/>
          </p:cNvSpPr>
          <p:nvPr/>
        </p:nvSpPr>
        <p:spPr bwMode="auto">
          <a:xfrm>
            <a:off x="3588833" y="4901952"/>
            <a:ext cx="5526204" cy="708025"/>
          </a:xfrm>
          <a:prstGeom prst="rect">
            <a:avLst/>
          </a:prstGeom>
          <a:noFill/>
          <a:ln w="9525">
            <a:noFill/>
            <a:miter lim="800000"/>
            <a:headEnd/>
            <a:tailEnd/>
          </a:ln>
        </p:spPr>
        <p:txBody>
          <a:bodyPr wrap="square">
            <a:spAutoFit/>
          </a:bodyPr>
          <a:lstStyle/>
          <a:p>
            <a:r>
              <a:rPr lang="en-US" sz="2000" dirty="0">
                <a:latin typeface="Book Antiqua" panose="02040602050305030304" pitchFamily="18" charset="0"/>
              </a:rPr>
              <a:t>What is probability of demand to be greater than  </a:t>
            </a:r>
            <a:r>
              <a:rPr lang="en-US" sz="2000" dirty="0" smtClean="0">
                <a:latin typeface="Book Antiqua" panose="02040602050305030304" pitchFamily="18" charset="0"/>
              </a:rPr>
              <a:t>or equal to 145</a:t>
            </a:r>
            <a:r>
              <a:rPr lang="en-US" sz="2000" dirty="0">
                <a:latin typeface="Book Antiqua" panose="02040602050305030304" pitchFamily="18" charset="0"/>
              </a:rPr>
              <a:t>?</a:t>
            </a:r>
          </a:p>
        </p:txBody>
      </p:sp>
      <p:sp>
        <p:nvSpPr>
          <p:cNvPr id="24" name="TextBox 23"/>
          <p:cNvSpPr txBox="1">
            <a:spLocks noChangeArrowheads="1"/>
          </p:cNvSpPr>
          <p:nvPr/>
        </p:nvSpPr>
        <p:spPr bwMode="auto">
          <a:xfrm>
            <a:off x="5434834" y="4632256"/>
            <a:ext cx="2390398" cy="307777"/>
          </a:xfrm>
          <a:prstGeom prst="rect">
            <a:avLst/>
          </a:prstGeom>
          <a:noFill/>
          <a:ln w="9525">
            <a:noFill/>
            <a:miter lim="800000"/>
            <a:headEnd/>
            <a:tailEnd/>
          </a:ln>
        </p:spPr>
        <p:txBody>
          <a:bodyPr wrap="none">
            <a:spAutoFit/>
          </a:bodyPr>
          <a:lstStyle/>
          <a:p>
            <a:r>
              <a:rPr lang="en-US" sz="1400" dirty="0">
                <a:solidFill>
                  <a:srgbClr val="FF0000"/>
                </a:solidFill>
                <a:latin typeface="Book Antiqua" panose="02040602050305030304" pitchFamily="18" charset="0"/>
              </a:rPr>
              <a:t>0.02+0.05+0.08+0.09+0.11 = </a:t>
            </a:r>
          </a:p>
        </p:txBody>
      </p:sp>
      <p:sp>
        <p:nvSpPr>
          <p:cNvPr id="25" name="TextBox 24"/>
          <p:cNvSpPr txBox="1">
            <a:spLocks noChangeArrowheads="1"/>
          </p:cNvSpPr>
          <p:nvPr/>
        </p:nvSpPr>
        <p:spPr bwMode="auto">
          <a:xfrm>
            <a:off x="7794043" y="4582438"/>
            <a:ext cx="588623" cy="369332"/>
          </a:xfrm>
          <a:prstGeom prst="rect">
            <a:avLst/>
          </a:prstGeom>
          <a:noFill/>
          <a:ln w="9525">
            <a:noFill/>
            <a:miter lim="800000"/>
            <a:headEnd/>
            <a:tailEnd/>
          </a:ln>
        </p:spPr>
        <p:txBody>
          <a:bodyPr wrap="none">
            <a:spAutoFit/>
          </a:bodyPr>
          <a:lstStyle/>
          <a:p>
            <a:r>
              <a:rPr lang="en-US" dirty="0">
                <a:solidFill>
                  <a:srgbClr val="FF0000"/>
                </a:solidFill>
                <a:latin typeface="Book Antiqua" panose="02040602050305030304" pitchFamily="18" charset="0"/>
              </a:rPr>
              <a:t>0.35</a:t>
            </a:r>
          </a:p>
        </p:txBody>
      </p:sp>
      <p:sp>
        <p:nvSpPr>
          <p:cNvPr id="26" name="TextBox 25"/>
          <p:cNvSpPr txBox="1">
            <a:spLocks noChangeArrowheads="1"/>
          </p:cNvSpPr>
          <p:nvPr/>
        </p:nvSpPr>
        <p:spPr bwMode="auto">
          <a:xfrm>
            <a:off x="6108807" y="5255964"/>
            <a:ext cx="801823" cy="307777"/>
          </a:xfrm>
          <a:prstGeom prst="rect">
            <a:avLst/>
          </a:prstGeom>
          <a:noFill/>
          <a:ln w="9525">
            <a:noFill/>
            <a:miter lim="800000"/>
            <a:headEnd/>
            <a:tailEnd/>
          </a:ln>
        </p:spPr>
        <p:txBody>
          <a:bodyPr wrap="none">
            <a:spAutoFit/>
          </a:bodyPr>
          <a:lstStyle/>
          <a:p>
            <a:r>
              <a:rPr lang="en-US" sz="1400" dirty="0">
                <a:solidFill>
                  <a:srgbClr val="FF0000"/>
                </a:solidFill>
                <a:latin typeface="Book Antiqua" panose="02040602050305030304" pitchFamily="18" charset="0"/>
              </a:rPr>
              <a:t>1-0.35 =</a:t>
            </a:r>
          </a:p>
        </p:txBody>
      </p:sp>
      <p:sp>
        <p:nvSpPr>
          <p:cNvPr id="27" name="TextBox 26"/>
          <p:cNvSpPr txBox="1">
            <a:spLocks noChangeArrowheads="1"/>
          </p:cNvSpPr>
          <p:nvPr/>
        </p:nvSpPr>
        <p:spPr bwMode="auto">
          <a:xfrm>
            <a:off x="7151729" y="5244787"/>
            <a:ext cx="588623" cy="369332"/>
          </a:xfrm>
          <a:prstGeom prst="rect">
            <a:avLst/>
          </a:prstGeom>
          <a:noFill/>
          <a:ln w="9525">
            <a:noFill/>
            <a:miter lim="800000"/>
            <a:headEnd/>
            <a:tailEnd/>
          </a:ln>
        </p:spPr>
        <p:txBody>
          <a:bodyPr wrap="none">
            <a:spAutoFit/>
          </a:bodyPr>
          <a:lstStyle/>
          <a:p>
            <a:r>
              <a:rPr lang="en-US">
                <a:solidFill>
                  <a:srgbClr val="FF0000"/>
                </a:solidFill>
                <a:latin typeface="Book Antiqua" panose="02040602050305030304" pitchFamily="18" charset="0"/>
              </a:rPr>
              <a:t>0.65</a:t>
            </a:r>
          </a:p>
        </p:txBody>
      </p:sp>
      <p:sp>
        <p:nvSpPr>
          <p:cNvPr id="28" name="TextBox 27"/>
          <p:cNvSpPr txBox="1"/>
          <p:nvPr/>
        </p:nvSpPr>
        <p:spPr>
          <a:xfrm>
            <a:off x="3672976" y="5783605"/>
            <a:ext cx="2398413" cy="369332"/>
          </a:xfrm>
          <a:prstGeom prst="rect">
            <a:avLst/>
          </a:prstGeom>
          <a:noFill/>
        </p:spPr>
        <p:txBody>
          <a:bodyPr wrap="none">
            <a:spAutoFit/>
          </a:bodyPr>
          <a:lstStyle/>
          <a:p>
            <a:pPr>
              <a:defRPr/>
            </a:pPr>
            <a:r>
              <a:rPr lang="en-US" dirty="0" smtClean="0">
                <a:solidFill>
                  <a:srgbClr val="FF0000"/>
                </a:solidFill>
                <a:latin typeface="Book Antiqua" panose="02040602050305030304" pitchFamily="18" charset="0"/>
              </a:rPr>
              <a:t>P(</a:t>
            </a:r>
            <a:r>
              <a:rPr lang="en-US" b="1" i="1" dirty="0" smtClean="0">
                <a:solidFill>
                  <a:srgbClr val="FF0000"/>
                </a:solidFill>
                <a:latin typeface="Book Antiqua" panose="02040602050305030304" pitchFamily="18" charset="0"/>
              </a:rPr>
              <a:t>R </a:t>
            </a:r>
            <a:r>
              <a:rPr lang="en-US" dirty="0" smtClean="0">
                <a:solidFill>
                  <a:srgbClr val="FF0000"/>
                </a:solidFill>
                <a:latin typeface="Book Antiqua" panose="02040602050305030304" pitchFamily="18" charset="0"/>
              </a:rPr>
              <a:t>≥ Q) </a:t>
            </a:r>
            <a:r>
              <a:rPr lang="en-US" dirty="0">
                <a:solidFill>
                  <a:srgbClr val="FF0000"/>
                </a:solidFill>
                <a:latin typeface="Book Antiqua" panose="02040602050305030304" pitchFamily="18" charset="0"/>
              </a:rPr>
              <a:t>= </a:t>
            </a:r>
            <a:r>
              <a:rPr lang="en-US" dirty="0" smtClean="0">
                <a:solidFill>
                  <a:srgbClr val="FF0000"/>
                </a:solidFill>
                <a:latin typeface="Book Antiqua" panose="02040602050305030304" pitchFamily="18" charset="0"/>
              </a:rPr>
              <a:t>1-P(</a:t>
            </a:r>
            <a:r>
              <a:rPr lang="en-US" b="1" i="1" dirty="0" smtClean="0">
                <a:solidFill>
                  <a:srgbClr val="FF0000"/>
                </a:solidFill>
                <a:latin typeface="Book Antiqua" panose="02040602050305030304" pitchFamily="18" charset="0"/>
              </a:rPr>
              <a:t>R </a:t>
            </a:r>
            <a:r>
              <a:rPr lang="en-US" dirty="0" smtClean="0">
                <a:solidFill>
                  <a:srgbClr val="FF0000"/>
                </a:solidFill>
                <a:latin typeface="Book Antiqua" panose="02040602050305030304" pitchFamily="18" charset="0"/>
              </a:rPr>
              <a:t>≤ Q)</a:t>
            </a:r>
            <a:endParaRPr lang="en-US" dirty="0">
              <a:solidFill>
                <a:srgbClr val="FF0000"/>
              </a:solidFill>
              <a:latin typeface="Book Antiqua" panose="02040602050305030304" pitchFamily="18" charset="0"/>
            </a:endParaRPr>
          </a:p>
        </p:txBody>
      </p:sp>
    </p:spTree>
    <p:extLst>
      <p:ext uri="{BB962C8B-B14F-4D97-AF65-F5344CB8AC3E}">
        <p14:creationId xmlns:p14="http://schemas.microsoft.com/office/powerpoint/2010/main" val="291139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72827"/>
                                        </p:tgtEl>
                                        <p:attrNameLst>
                                          <p:attrName>style.visibility</p:attrName>
                                        </p:attrNameLst>
                                      </p:cBhvr>
                                      <p:to>
                                        <p:strVal val="visible"/>
                                      </p:to>
                                    </p:set>
                                    <p:animEffect transition="in" filter="dissolve">
                                      <p:cBhvr>
                                        <p:cTn id="7" dur="500"/>
                                        <p:tgtEl>
                                          <p:spTgt spid="972827"/>
                                        </p:tgtEl>
                                      </p:cBhvr>
                                    </p:animEffect>
                                  </p:childTnLst>
                                </p:cTn>
                              </p:par>
                              <p:par>
                                <p:cTn id="8" presetID="9" presetClass="exit" presetSubtype="0" fill="hold" nodeType="withEffect">
                                  <p:stCondLst>
                                    <p:cond delay="0"/>
                                  </p:stCondLst>
                                  <p:childTnLst>
                                    <p:animEffect transition="out" filter="dissolve">
                                      <p:cBhvr>
                                        <p:cTn id="9" dur="500"/>
                                        <p:tgtEl>
                                          <p:spTgt spid="972822"/>
                                        </p:tgtEl>
                                      </p:cBhvr>
                                    </p:animEffect>
                                    <p:set>
                                      <p:cBhvr>
                                        <p:cTn id="10" dur="1" fill="hold">
                                          <p:stCondLst>
                                            <p:cond delay="499"/>
                                          </p:stCondLst>
                                        </p:cTn>
                                        <p:tgtEl>
                                          <p:spTgt spid="9728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972824">
                                            <p:txEl>
                                              <p:pRg st="0" end="0"/>
                                            </p:txEl>
                                          </p:spTgt>
                                        </p:tgtEl>
                                        <p:attrNameLst>
                                          <p:attrName>style.visibility</p:attrName>
                                        </p:attrNameLst>
                                      </p:cBhvr>
                                      <p:to>
                                        <p:strVal val="visible"/>
                                      </p:to>
                                    </p:set>
                                    <p:animEffect transition="in" filter="dissolve">
                                      <p:cBhvr>
                                        <p:cTn id="15" dur="500"/>
                                        <p:tgtEl>
                                          <p:spTgt spid="97282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dissolv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dissolve">
                                      <p:cBhvr>
                                        <p:cTn id="25" dur="500"/>
                                        <p:tgtEl>
                                          <p:spTgt spid="2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dissolv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dissolv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3">
                                            <p:txEl>
                                              <p:pRg st="0" end="0"/>
                                            </p:txEl>
                                          </p:spTgt>
                                        </p:tgtEl>
                                        <p:attrNameLst>
                                          <p:attrName>style.visibility</p:attrName>
                                        </p:attrNameLst>
                                      </p:cBhvr>
                                      <p:to>
                                        <p:strVal val="visible"/>
                                      </p:to>
                                    </p:set>
                                    <p:animEffect transition="in" filter="dissolve">
                                      <p:cBhvr>
                                        <p:cTn id="40" dur="500"/>
                                        <p:tgtEl>
                                          <p:spTgt spid="23">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dissolv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dissolve">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dissolve">
                                      <p:cBhvr>
                                        <p:cTn id="5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4" grpId="0" build="p"/>
      <p:bldP spid="21" grpId="0"/>
      <p:bldP spid="22" grpId="0" build="p"/>
      <p:bldP spid="23" grpId="0" build="p"/>
      <p:bldP spid="24" grpId="0"/>
      <p:bldP spid="25" grpId="0"/>
      <p:bldP spid="26" grpId="0"/>
      <p:bldP spid="27"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pPr eaLnBrk="1" hangingPunct="1"/>
            <a:r>
              <a:rPr lang="en-US" sz="3200" smtClean="0"/>
              <a:t>Compute the Average Demand</a:t>
            </a:r>
          </a:p>
        </p:txBody>
      </p:sp>
      <p:graphicFrame>
        <p:nvGraphicFramePr>
          <p:cNvPr id="4098" name="Object 4"/>
          <p:cNvGraphicFramePr>
            <a:graphicFrameLocks noGrp="1" noChangeAspect="1"/>
          </p:cNvGraphicFramePr>
          <p:nvPr>
            <p:ph sz="half" idx="1"/>
          </p:nvPr>
        </p:nvGraphicFramePr>
        <p:xfrm>
          <a:off x="5165725" y="1457325"/>
          <a:ext cx="3708400" cy="3508375"/>
        </p:xfrm>
        <a:graphic>
          <a:graphicData uri="http://schemas.openxmlformats.org/presentationml/2006/ole">
            <mc:AlternateContent xmlns:mc="http://schemas.openxmlformats.org/markup-compatibility/2006">
              <mc:Choice xmlns:v="urn:schemas-microsoft-com:vml" Requires="v">
                <p:oleObj spid="_x0000_s116804" name="Worksheet" r:id="rId5" imgW="2124253" imgH="2009639" progId="Excel.Sheet.8">
                  <p:embed/>
                </p:oleObj>
              </mc:Choice>
              <mc:Fallback>
                <p:oleObj name="Worksheet" r:id="rId5" imgW="2124253" imgH="2009639"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5725" y="1457325"/>
                        <a:ext cx="37084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33894" name="Object 6"/>
          <p:cNvGraphicFramePr>
            <a:graphicFrameLocks noGrp="1" noChangeAspect="1"/>
          </p:cNvGraphicFramePr>
          <p:nvPr>
            <p:ph sz="half" idx="2"/>
            <p:extLst>
              <p:ext uri="{D42A27DB-BD31-4B8C-83A1-F6EECF244321}">
                <p14:modId xmlns:p14="http://schemas.microsoft.com/office/powerpoint/2010/main" val="3683617400"/>
              </p:ext>
            </p:extLst>
          </p:nvPr>
        </p:nvGraphicFramePr>
        <p:xfrm>
          <a:off x="459234" y="1340768"/>
          <a:ext cx="3968750" cy="762000"/>
        </p:xfrm>
        <a:graphic>
          <a:graphicData uri="http://schemas.openxmlformats.org/presentationml/2006/ole">
            <mc:AlternateContent xmlns:mc="http://schemas.openxmlformats.org/markup-compatibility/2006">
              <mc:Choice xmlns:v="urn:schemas-microsoft-com:vml" Requires="v">
                <p:oleObj spid="_x0000_s116805" name="Equation" r:id="rId7" imgW="2247840" imgH="431640" progId="Equation.3">
                  <p:embed/>
                </p:oleObj>
              </mc:Choice>
              <mc:Fallback>
                <p:oleObj name="Equation" r:id="rId7" imgW="2247840" imgH="431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234" y="1340768"/>
                        <a:ext cx="396875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33896" name="Text Box 8"/>
          <p:cNvSpPr txBox="1">
            <a:spLocks noChangeArrowheads="1"/>
          </p:cNvSpPr>
          <p:nvPr/>
        </p:nvSpPr>
        <p:spPr bwMode="auto">
          <a:xfrm>
            <a:off x="287338" y="2225675"/>
            <a:ext cx="4752975" cy="2308324"/>
          </a:xfrm>
          <a:prstGeom prst="rect">
            <a:avLst/>
          </a:prstGeom>
          <a:noFill/>
          <a:ln w="9525">
            <a:noFill/>
            <a:miter lim="800000"/>
            <a:headEnd/>
            <a:tailEnd/>
          </a:ln>
        </p:spPr>
        <p:txBody>
          <a:bodyPr>
            <a:spAutoFit/>
          </a:bodyPr>
          <a:lstStyle/>
          <a:p>
            <a:r>
              <a:rPr lang="en-US" sz="2400" dirty="0">
                <a:solidFill>
                  <a:srgbClr val="000000"/>
                </a:solidFill>
                <a:latin typeface="Book Antiqua" panose="02040602050305030304" pitchFamily="18" charset="0"/>
              </a:rPr>
              <a:t>Average Demand = </a:t>
            </a:r>
          </a:p>
          <a:p>
            <a:r>
              <a:rPr lang="en-US" sz="2400" dirty="0">
                <a:solidFill>
                  <a:srgbClr val="000000"/>
                </a:solidFill>
                <a:latin typeface="Book Antiqua" panose="02040602050305030304" pitchFamily="18" charset="0"/>
              </a:rPr>
              <a:t>+100</a:t>
            </a:r>
            <a:r>
              <a:rPr lang="en-US" sz="2400" dirty="0">
                <a:solidFill>
                  <a:srgbClr val="000000"/>
                </a:solidFill>
                <a:latin typeface="Book Antiqua" panose="02040602050305030304" pitchFamily="18" charset="0"/>
                <a:cs typeface="Times New Roman" pitchFamily="18" charset="0"/>
              </a:rPr>
              <a:t>×0.02 </a:t>
            </a:r>
            <a:r>
              <a:rPr lang="en-US" sz="2400" dirty="0">
                <a:solidFill>
                  <a:srgbClr val="000000"/>
                </a:solidFill>
                <a:latin typeface="Book Antiqua" panose="02040602050305030304" pitchFamily="18" charset="0"/>
              </a:rPr>
              <a:t>+110</a:t>
            </a:r>
            <a:r>
              <a:rPr lang="en-US" sz="2400" dirty="0">
                <a:solidFill>
                  <a:srgbClr val="000000"/>
                </a:solidFill>
                <a:latin typeface="Book Antiqua" panose="02040602050305030304" pitchFamily="18" charset="0"/>
                <a:cs typeface="Times New Roman" pitchFamily="18" charset="0"/>
              </a:rPr>
              <a:t>×0.05</a:t>
            </a:r>
            <a:r>
              <a:rPr lang="en-US" sz="2400" dirty="0">
                <a:solidFill>
                  <a:srgbClr val="000000"/>
                </a:solidFill>
                <a:latin typeface="Book Antiqua" panose="02040602050305030304" pitchFamily="18" charset="0"/>
              </a:rPr>
              <a:t>+120</a:t>
            </a:r>
            <a:r>
              <a:rPr lang="en-US" sz="2400" dirty="0">
                <a:solidFill>
                  <a:srgbClr val="000000"/>
                </a:solidFill>
                <a:latin typeface="Book Antiqua" panose="02040602050305030304" pitchFamily="18" charset="0"/>
                <a:cs typeface="Times New Roman" pitchFamily="18" charset="0"/>
              </a:rPr>
              <a:t>×0.08</a:t>
            </a:r>
            <a:r>
              <a:rPr lang="en-US" sz="2400" dirty="0">
                <a:solidFill>
                  <a:srgbClr val="000000"/>
                </a:solidFill>
                <a:latin typeface="Book Antiqua" panose="02040602050305030304" pitchFamily="18" charset="0"/>
              </a:rPr>
              <a:t> +130</a:t>
            </a:r>
            <a:r>
              <a:rPr lang="en-US" sz="2400" dirty="0">
                <a:solidFill>
                  <a:srgbClr val="000000"/>
                </a:solidFill>
                <a:latin typeface="Book Antiqua" panose="02040602050305030304" pitchFamily="18" charset="0"/>
                <a:cs typeface="Times New Roman" pitchFamily="18" charset="0"/>
              </a:rPr>
              <a:t>×0.09</a:t>
            </a:r>
            <a:r>
              <a:rPr lang="en-US" sz="2400" dirty="0">
                <a:solidFill>
                  <a:srgbClr val="000000"/>
                </a:solidFill>
                <a:latin typeface="Book Antiqua" panose="02040602050305030304" pitchFamily="18" charset="0"/>
              </a:rPr>
              <a:t>+140</a:t>
            </a:r>
            <a:r>
              <a:rPr lang="en-US" sz="2400" dirty="0">
                <a:solidFill>
                  <a:srgbClr val="000000"/>
                </a:solidFill>
                <a:latin typeface="Book Antiqua" panose="02040602050305030304" pitchFamily="18" charset="0"/>
                <a:cs typeface="Times New Roman" pitchFamily="18" charset="0"/>
              </a:rPr>
              <a:t>×0.11</a:t>
            </a:r>
            <a:r>
              <a:rPr lang="en-US" sz="2400" dirty="0">
                <a:solidFill>
                  <a:srgbClr val="000000"/>
                </a:solidFill>
                <a:latin typeface="Book Antiqua" panose="02040602050305030304" pitchFamily="18" charset="0"/>
              </a:rPr>
              <a:t> +150</a:t>
            </a:r>
            <a:r>
              <a:rPr lang="en-US" sz="2400" dirty="0">
                <a:solidFill>
                  <a:srgbClr val="000000"/>
                </a:solidFill>
                <a:latin typeface="Book Antiqua" panose="02040602050305030304" pitchFamily="18" charset="0"/>
                <a:cs typeface="Times New Roman" pitchFamily="18" charset="0"/>
              </a:rPr>
              <a:t>×0.16</a:t>
            </a:r>
          </a:p>
          <a:p>
            <a:r>
              <a:rPr lang="en-US" sz="2400" dirty="0">
                <a:solidFill>
                  <a:srgbClr val="000000"/>
                </a:solidFill>
                <a:latin typeface="Book Antiqua" panose="02040602050305030304" pitchFamily="18" charset="0"/>
              </a:rPr>
              <a:t>+160</a:t>
            </a:r>
            <a:r>
              <a:rPr lang="en-US" sz="2400" dirty="0">
                <a:solidFill>
                  <a:srgbClr val="000000"/>
                </a:solidFill>
                <a:latin typeface="Book Antiqua" panose="02040602050305030304" pitchFamily="18" charset="0"/>
                <a:cs typeface="Times New Roman" pitchFamily="18" charset="0"/>
              </a:rPr>
              <a:t>×0.20</a:t>
            </a:r>
            <a:r>
              <a:rPr lang="en-US" sz="2400" dirty="0">
                <a:solidFill>
                  <a:srgbClr val="000000"/>
                </a:solidFill>
                <a:latin typeface="Book Antiqua" panose="02040602050305030304" pitchFamily="18" charset="0"/>
              </a:rPr>
              <a:t> +170</a:t>
            </a:r>
            <a:r>
              <a:rPr lang="en-US" sz="2400" dirty="0">
                <a:solidFill>
                  <a:srgbClr val="000000"/>
                </a:solidFill>
                <a:latin typeface="Book Antiqua" panose="02040602050305030304" pitchFamily="18" charset="0"/>
                <a:cs typeface="Times New Roman" pitchFamily="18" charset="0"/>
              </a:rPr>
              <a:t>×0.15 </a:t>
            </a:r>
            <a:r>
              <a:rPr lang="en-US" sz="2400" dirty="0">
                <a:solidFill>
                  <a:srgbClr val="000000"/>
                </a:solidFill>
                <a:latin typeface="Book Antiqua" panose="02040602050305030304" pitchFamily="18" charset="0"/>
              </a:rPr>
              <a:t>+180</a:t>
            </a:r>
            <a:r>
              <a:rPr lang="en-US" sz="2400" dirty="0">
                <a:solidFill>
                  <a:srgbClr val="000000"/>
                </a:solidFill>
                <a:latin typeface="Book Antiqua" panose="02040602050305030304" pitchFamily="18" charset="0"/>
                <a:cs typeface="Times New Roman" pitchFamily="18" charset="0"/>
              </a:rPr>
              <a:t>×0.08</a:t>
            </a:r>
            <a:r>
              <a:rPr lang="en-US" sz="2400" dirty="0">
                <a:solidFill>
                  <a:srgbClr val="000000"/>
                </a:solidFill>
                <a:latin typeface="Book Antiqua" panose="02040602050305030304" pitchFamily="18" charset="0"/>
              </a:rPr>
              <a:t> +190</a:t>
            </a:r>
            <a:r>
              <a:rPr lang="en-US" sz="2400" dirty="0">
                <a:solidFill>
                  <a:srgbClr val="000000"/>
                </a:solidFill>
                <a:latin typeface="Book Antiqua" panose="02040602050305030304" pitchFamily="18" charset="0"/>
                <a:cs typeface="Times New Roman" pitchFamily="18" charset="0"/>
              </a:rPr>
              <a:t>×0.05</a:t>
            </a:r>
            <a:r>
              <a:rPr lang="en-US" sz="2400" dirty="0">
                <a:solidFill>
                  <a:srgbClr val="000000"/>
                </a:solidFill>
                <a:latin typeface="Book Antiqua" panose="02040602050305030304" pitchFamily="18" charset="0"/>
              </a:rPr>
              <a:t>+200</a:t>
            </a:r>
            <a:r>
              <a:rPr lang="en-US" sz="2400" dirty="0">
                <a:solidFill>
                  <a:srgbClr val="000000"/>
                </a:solidFill>
                <a:latin typeface="Book Antiqua" panose="02040602050305030304" pitchFamily="18" charset="0"/>
                <a:cs typeface="Times New Roman" pitchFamily="18" charset="0"/>
              </a:rPr>
              <a:t>×0.01</a:t>
            </a:r>
          </a:p>
          <a:p>
            <a:r>
              <a:rPr lang="en-US" sz="2400" dirty="0">
                <a:solidFill>
                  <a:srgbClr val="000000"/>
                </a:solidFill>
                <a:latin typeface="Book Antiqua" panose="02040602050305030304" pitchFamily="18" charset="0"/>
                <a:cs typeface="Times New Roman" pitchFamily="18" charset="0"/>
              </a:rPr>
              <a:t>Average Demand = 151.6 </a:t>
            </a:r>
          </a:p>
        </p:txBody>
      </p:sp>
      <p:sp>
        <p:nvSpPr>
          <p:cNvPr id="933897" name="Text Box 9"/>
          <p:cNvSpPr txBox="1">
            <a:spLocks noChangeArrowheads="1"/>
          </p:cNvSpPr>
          <p:nvPr/>
        </p:nvSpPr>
        <p:spPr bwMode="auto">
          <a:xfrm>
            <a:off x="287338" y="5013325"/>
            <a:ext cx="8856662" cy="1200329"/>
          </a:xfrm>
          <a:prstGeom prst="rect">
            <a:avLst/>
          </a:prstGeom>
          <a:noFill/>
          <a:ln w="9525">
            <a:noFill/>
            <a:miter lim="800000"/>
            <a:headEnd/>
            <a:tailEnd/>
          </a:ln>
        </p:spPr>
        <p:txBody>
          <a:bodyPr wrap="square">
            <a:spAutoFit/>
          </a:bodyPr>
          <a:lstStyle/>
          <a:p>
            <a:r>
              <a:rPr lang="en-US" sz="2400" dirty="0">
                <a:latin typeface="Book Antiqua" panose="02040602050305030304" pitchFamily="18" charset="0"/>
              </a:rPr>
              <a:t>How many units should I have to sell 151.6 units (on average)? </a:t>
            </a:r>
          </a:p>
          <a:p>
            <a:r>
              <a:rPr lang="en-US" sz="2400" dirty="0">
                <a:latin typeface="Book Antiqua" panose="02040602050305030304" pitchFamily="18" charset="0"/>
              </a:rPr>
              <a:t>How many units do I sell (on average) if I have 100 units?</a:t>
            </a:r>
          </a:p>
          <a:p>
            <a:endParaRPr lang="en-US" sz="2400" dirty="0">
              <a:latin typeface="Book Antiqua" panose="02040602050305030304" pitchFamily="18" charset="0"/>
            </a:endParaRPr>
          </a:p>
        </p:txBody>
      </p:sp>
    </p:spTree>
    <p:extLst>
      <p:ext uri="{BB962C8B-B14F-4D97-AF65-F5344CB8AC3E}">
        <p14:creationId xmlns:p14="http://schemas.microsoft.com/office/powerpoint/2010/main" val="245788295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33894"/>
                                        </p:tgtEl>
                                        <p:attrNameLst>
                                          <p:attrName>style.visibility</p:attrName>
                                        </p:attrNameLst>
                                      </p:cBhvr>
                                      <p:to>
                                        <p:strVal val="visible"/>
                                      </p:to>
                                    </p:set>
                                    <p:animEffect transition="in" filter="dissolve">
                                      <p:cBhvr>
                                        <p:cTn id="7" dur="500"/>
                                        <p:tgtEl>
                                          <p:spTgt spid="93389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33896"/>
                                        </p:tgtEl>
                                        <p:attrNameLst>
                                          <p:attrName>style.visibility</p:attrName>
                                        </p:attrNameLst>
                                      </p:cBhvr>
                                      <p:to>
                                        <p:strVal val="visible"/>
                                      </p:to>
                                    </p:set>
                                    <p:animEffect transition="in" filter="dissolve">
                                      <p:cBhvr>
                                        <p:cTn id="12" dur="500"/>
                                        <p:tgtEl>
                                          <p:spTgt spid="93389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33897">
                                            <p:txEl>
                                              <p:pRg st="0" end="0"/>
                                            </p:txEl>
                                          </p:spTgt>
                                        </p:tgtEl>
                                        <p:attrNameLst>
                                          <p:attrName>style.visibility</p:attrName>
                                        </p:attrNameLst>
                                      </p:cBhvr>
                                      <p:to>
                                        <p:strVal val="visible"/>
                                      </p:to>
                                    </p:set>
                                    <p:animEffect transition="in" filter="dissolve">
                                      <p:cBhvr>
                                        <p:cTn id="17" dur="500"/>
                                        <p:tgtEl>
                                          <p:spTgt spid="93389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33897">
                                            <p:txEl>
                                              <p:pRg st="1" end="1"/>
                                            </p:txEl>
                                          </p:spTgt>
                                        </p:tgtEl>
                                        <p:attrNameLst>
                                          <p:attrName>style.visibility</p:attrName>
                                        </p:attrNameLst>
                                      </p:cBhvr>
                                      <p:to>
                                        <p:strVal val="visible"/>
                                      </p:to>
                                    </p:set>
                                    <p:animEffect transition="in" filter="dissolve">
                                      <p:cBhvr>
                                        <p:cTn id="22" dur="500"/>
                                        <p:tgtEl>
                                          <p:spTgt spid="93389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896" grpId="0"/>
      <p:bldP spid="93389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p:txBody>
          <a:bodyPr/>
          <a:lstStyle/>
          <a:p>
            <a:r>
              <a:rPr lang="en-US" dirty="0" smtClean="0"/>
              <a:t>Basic Probability Distributions</a:t>
            </a:r>
            <a:endParaRPr lang="en-US" dirty="0" smtClean="0">
              <a:ea typeface="ＭＳ Ｐゴシック" charset="-128"/>
            </a:endParaRPr>
          </a:p>
        </p:txBody>
      </p:sp>
      <p:sp>
        <p:nvSpPr>
          <p:cNvPr id="4" name="Content Placeholder 5"/>
          <p:cNvSpPr>
            <a:spLocks noGrp="1"/>
          </p:cNvSpPr>
          <p:nvPr>
            <p:ph sz="half" idx="2"/>
          </p:nvPr>
        </p:nvSpPr>
        <p:spPr>
          <a:xfrm>
            <a:off x="0" y="2420888"/>
            <a:ext cx="5758113" cy="2358752"/>
          </a:xfrm>
        </p:spPr>
        <p:txBody>
          <a:bodyPr/>
          <a:lstStyle/>
          <a:p>
            <a:pPr>
              <a:spcBef>
                <a:spcPct val="0"/>
              </a:spcBef>
            </a:pPr>
            <a:r>
              <a:rPr lang="en-US" altLang="en-US" dirty="0" smtClean="0">
                <a:latin typeface="Book Antiqua" pitchFamily="18" charset="0"/>
              </a:rPr>
              <a:t>How </a:t>
            </a:r>
            <a:r>
              <a:rPr lang="en-US" altLang="en-US" dirty="0">
                <a:latin typeface="Book Antiqua" pitchFamily="18" charset="0"/>
              </a:rPr>
              <a:t>can it be that mathematics, being after all a product of human thought independent of experience, is so admirably adapted to the objects </a:t>
            </a:r>
            <a:r>
              <a:rPr lang="en-US" altLang="en-US" dirty="0" smtClean="0">
                <a:latin typeface="Book Antiqua" pitchFamily="18" charset="0"/>
              </a:rPr>
              <a:t>of reality</a:t>
            </a:r>
            <a:endParaRPr lang="en-US" altLang="en-US" dirty="0">
              <a:latin typeface="Book Antiqua" pitchFamily="18" charset="0"/>
            </a:endParaRPr>
          </a:p>
          <a:p>
            <a:pPr>
              <a:spcBef>
                <a:spcPct val="0"/>
              </a:spcBef>
            </a:pPr>
            <a:r>
              <a:rPr lang="en-US" altLang="en-US" dirty="0">
                <a:latin typeface="Book Antiqua" pitchFamily="18" charset="0"/>
              </a:rPr>
              <a:t>Albert Einstein</a:t>
            </a:r>
          </a:p>
          <a:p>
            <a:pPr algn="l"/>
            <a:endParaRPr lang="en-US" dirty="0"/>
          </a:p>
        </p:txBody>
      </p:sp>
      <p:pic>
        <p:nvPicPr>
          <p:cNvPr id="5" name="Picture 2" descr="C:\Program Files\Microsoft Office\MEDIA\CAGCAT10\j0234687.gif"/>
          <p:cNvPicPr>
            <a:picLocks noChangeAspect="1" noChangeArrowheads="1" noCrop="1"/>
          </p:cNvPicPr>
          <p:nvPr/>
        </p:nvPicPr>
        <p:blipFill>
          <a:blip r:embed="rId3"/>
          <a:srcRect/>
          <a:stretch>
            <a:fillRect/>
          </a:stretch>
        </p:blipFill>
        <p:spPr bwMode="auto">
          <a:xfrm>
            <a:off x="5834313" y="2438400"/>
            <a:ext cx="3233487" cy="1905000"/>
          </a:xfrm>
          <a:prstGeom prst="rect">
            <a:avLst/>
          </a:prstGeom>
          <a:noFill/>
        </p:spPr>
      </p:pic>
      <p:sp>
        <p:nvSpPr>
          <p:cNvPr id="6" name="TextBox 5"/>
          <p:cNvSpPr txBox="1"/>
          <p:nvPr/>
        </p:nvSpPr>
        <p:spPr>
          <a:xfrm>
            <a:off x="0" y="5380672"/>
            <a:ext cx="9144000" cy="1200329"/>
          </a:xfrm>
          <a:prstGeom prst="rect">
            <a:avLst/>
          </a:prstGeom>
          <a:noFill/>
        </p:spPr>
        <p:txBody>
          <a:bodyPr wrap="square" rtlCol="0">
            <a:spAutoFit/>
          </a:bodyPr>
          <a:lstStyle/>
          <a:p>
            <a:r>
              <a:rPr lang="en-US" dirty="0" smtClean="0">
                <a:solidFill>
                  <a:schemeClr val="bg1"/>
                </a:solidFill>
                <a:latin typeface="Book Antiqua" pitchFamily="18" charset="0"/>
              </a:rPr>
              <a:t>Some parts of these slides were prepared based on </a:t>
            </a:r>
          </a:p>
          <a:p>
            <a:r>
              <a:rPr lang="en-US" dirty="0">
                <a:solidFill>
                  <a:schemeClr val="bg1"/>
                </a:solidFill>
                <a:latin typeface="Book Antiqua" pitchFamily="18" charset="0"/>
              </a:rPr>
              <a:t>Essentials of Modern </a:t>
            </a:r>
            <a:r>
              <a:rPr lang="en-US" dirty="0" err="1">
                <a:solidFill>
                  <a:schemeClr val="bg1"/>
                </a:solidFill>
                <a:latin typeface="Book Antiqua" pitchFamily="18" charset="0"/>
              </a:rPr>
              <a:t>Busines</a:t>
            </a:r>
            <a:r>
              <a:rPr lang="en-US" dirty="0">
                <a:solidFill>
                  <a:schemeClr val="bg1"/>
                </a:solidFill>
                <a:latin typeface="Book Antiqua" pitchFamily="18" charset="0"/>
              </a:rPr>
              <a:t> Statistics, Anderson et al. </a:t>
            </a:r>
            <a:r>
              <a:rPr lang="en-US" dirty="0" smtClean="0">
                <a:solidFill>
                  <a:schemeClr val="bg1"/>
                </a:solidFill>
                <a:latin typeface="Book Antiqua" pitchFamily="18" charset="0"/>
              </a:rPr>
              <a:t>2012, Cengage</a:t>
            </a:r>
            <a:r>
              <a:rPr lang="en-US" dirty="0">
                <a:solidFill>
                  <a:schemeClr val="bg1"/>
                </a:solidFill>
                <a:latin typeface="Book Antiqua" pitchFamily="18" charset="0"/>
              </a:rPr>
              <a:t>.</a:t>
            </a:r>
          </a:p>
          <a:p>
            <a:r>
              <a:rPr lang="en-US" dirty="0" smtClean="0">
                <a:solidFill>
                  <a:schemeClr val="bg1"/>
                </a:solidFill>
                <a:latin typeface="Book Antiqua" pitchFamily="18" charset="0"/>
              </a:rPr>
              <a:t>Managing Business Process Flow, Anupindi et al. 2012,  Pearson.</a:t>
            </a:r>
          </a:p>
          <a:p>
            <a:r>
              <a:rPr lang="en-US" dirty="0">
                <a:solidFill>
                  <a:schemeClr val="bg1"/>
                </a:solidFill>
                <a:latin typeface="Book Antiqua" pitchFamily="18" charset="0"/>
              </a:rPr>
              <a:t>Project Management in Practice, </a:t>
            </a:r>
            <a:r>
              <a:rPr lang="en-US" dirty="0" smtClean="0">
                <a:solidFill>
                  <a:schemeClr val="bg1"/>
                </a:solidFill>
                <a:latin typeface="Book Antiqua" pitchFamily="18" charset="0"/>
              </a:rPr>
              <a:t>Meredith et al. 2014, Wiley</a:t>
            </a:r>
            <a:endParaRPr lang="en-US" dirty="0">
              <a:solidFill>
                <a:schemeClr val="bg1"/>
              </a:solidFill>
              <a:latin typeface="Book Antiqua" pitchFamily="18"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5124" name="Text Box 4"/>
          <p:cNvSpPr txBox="1">
            <a:spLocks noChangeArrowheads="1"/>
          </p:cNvSpPr>
          <p:nvPr/>
        </p:nvSpPr>
        <p:spPr bwMode="auto">
          <a:xfrm>
            <a:off x="24573" y="956154"/>
            <a:ext cx="8807450" cy="1200329"/>
          </a:xfrm>
          <a:prstGeom prst="rect">
            <a:avLst/>
          </a:prstGeom>
          <a:noFill/>
          <a:ln w="9525">
            <a:noFill/>
            <a:miter lim="800000"/>
            <a:headEnd/>
            <a:tailEnd/>
          </a:ln>
        </p:spPr>
        <p:txBody>
          <a:bodyPr>
            <a:spAutoFit/>
          </a:bodyPr>
          <a:lstStyle/>
          <a:p>
            <a:pPr marL="342900" indent="-342900">
              <a:defRPr/>
            </a:pPr>
            <a:r>
              <a:rPr lang="en-US" sz="2400" dirty="0">
                <a:latin typeface="Book Antiqua" panose="02040602050305030304" pitchFamily="18" charset="0"/>
              </a:rPr>
              <a:t>Suppose I have ordered 140 Unities.</a:t>
            </a:r>
          </a:p>
          <a:p>
            <a:pPr marL="342900" indent="-342900">
              <a:defRPr/>
            </a:pPr>
            <a:r>
              <a:rPr lang="en-US" sz="2400" dirty="0">
                <a:latin typeface="Book Antiqua" panose="02040602050305030304" pitchFamily="18" charset="0"/>
              </a:rPr>
              <a:t>On average, how many of them are sold? In other words, what is the expected value of the number of sold units</a:t>
            </a:r>
            <a:r>
              <a:rPr lang="en-US" sz="2400" i="1" dirty="0">
                <a:latin typeface="Book Antiqua" panose="02040602050305030304" pitchFamily="18" charset="0"/>
              </a:rPr>
              <a:t>?  </a:t>
            </a:r>
          </a:p>
        </p:txBody>
      </p:sp>
      <p:sp>
        <p:nvSpPr>
          <p:cNvPr id="876549" name="Text Box 5"/>
          <p:cNvSpPr txBox="1">
            <a:spLocks noChangeArrowheads="1"/>
          </p:cNvSpPr>
          <p:nvPr/>
        </p:nvSpPr>
        <p:spPr bwMode="auto">
          <a:xfrm>
            <a:off x="24573" y="2156483"/>
            <a:ext cx="8915400" cy="3785652"/>
          </a:xfrm>
          <a:prstGeom prst="rect">
            <a:avLst/>
          </a:prstGeom>
          <a:noFill/>
          <a:ln w="9525">
            <a:noFill/>
            <a:miter lim="800000"/>
            <a:headEnd/>
            <a:tailEnd/>
          </a:ln>
        </p:spPr>
        <p:txBody>
          <a:bodyPr>
            <a:spAutoFit/>
          </a:bodyPr>
          <a:lstStyle/>
          <a:p>
            <a:pPr marL="342900" indent="-342900">
              <a:defRPr/>
            </a:pPr>
            <a:r>
              <a:rPr lang="en-US" sz="2400" dirty="0">
                <a:latin typeface="Book Antiqua" panose="02040602050305030304" pitchFamily="18" charset="0"/>
              </a:rPr>
              <a:t>When I can sell all 140 units? </a:t>
            </a:r>
          </a:p>
          <a:p>
            <a:pPr marL="342900" indent="-342900">
              <a:defRPr/>
            </a:pPr>
            <a:r>
              <a:rPr lang="en-US" sz="2400" dirty="0">
                <a:latin typeface="Book Antiqua" panose="02040602050305030304" pitchFamily="18" charset="0"/>
              </a:rPr>
              <a:t>I can sell all 140 units if </a:t>
            </a:r>
            <a:r>
              <a:rPr lang="en-US" sz="2400" dirty="0">
                <a:latin typeface="Book Antiqua" panose="02040602050305030304" pitchFamily="18" charset="0"/>
                <a:sym typeface="Wingdings" pitchFamily="2" charset="2"/>
              </a:rPr>
              <a:t></a:t>
            </a:r>
            <a:r>
              <a:rPr lang="en-US" sz="2400" dirty="0">
                <a:latin typeface="Book Antiqua" panose="02040602050305030304" pitchFamily="18" charset="0"/>
              </a:rPr>
              <a:t> </a:t>
            </a:r>
            <a:r>
              <a:rPr lang="en-US" sz="2400" b="1" i="1" dirty="0" smtClean="0">
                <a:latin typeface="Book Antiqua" panose="02040602050305030304" pitchFamily="18" charset="0"/>
              </a:rPr>
              <a:t>R</a:t>
            </a:r>
            <a:r>
              <a:rPr lang="en-US" sz="2400" dirty="0" smtClean="0">
                <a:latin typeface="Book Antiqua" panose="02040602050305030304" pitchFamily="18" charset="0"/>
              </a:rPr>
              <a:t> </a:t>
            </a:r>
            <a:r>
              <a:rPr lang="en-US" sz="2400" dirty="0">
                <a:latin typeface="Book Antiqua" panose="02040602050305030304" pitchFamily="18" charset="0"/>
                <a:cs typeface="Arial" pitchFamily="34" charset="0"/>
              </a:rPr>
              <a:t>≥ 140</a:t>
            </a:r>
          </a:p>
          <a:p>
            <a:pPr marL="342900" indent="-342900">
              <a:defRPr/>
            </a:pPr>
            <a:r>
              <a:rPr lang="en-US" sz="2400" dirty="0" err="1" smtClean="0">
                <a:latin typeface="Book Antiqua" panose="02040602050305030304" pitchFamily="18" charset="0"/>
                <a:cs typeface="Arial" pitchFamily="34" charset="0"/>
              </a:rPr>
              <a:t>Prob</a:t>
            </a:r>
            <a:r>
              <a:rPr lang="en-US" sz="2400" dirty="0" smtClean="0">
                <a:latin typeface="Book Antiqua" panose="02040602050305030304" pitchFamily="18" charset="0"/>
                <a:cs typeface="Arial" pitchFamily="34" charset="0"/>
              </a:rPr>
              <a:t>(</a:t>
            </a:r>
            <a:r>
              <a:rPr lang="en-US" sz="2400" b="1" i="1" dirty="0" smtClean="0">
                <a:latin typeface="Book Antiqua" panose="02040602050305030304" pitchFamily="18" charset="0"/>
              </a:rPr>
              <a:t>R </a:t>
            </a:r>
            <a:r>
              <a:rPr lang="en-US" sz="2400" dirty="0" smtClean="0">
                <a:latin typeface="Book Antiqua" panose="02040602050305030304" pitchFamily="18" charset="0"/>
              </a:rPr>
              <a:t>≥ </a:t>
            </a:r>
            <a:r>
              <a:rPr lang="en-US" sz="2400" dirty="0">
                <a:latin typeface="Book Antiqua" panose="02040602050305030304" pitchFamily="18" charset="0"/>
              </a:rPr>
              <a:t>140) = 0.76</a:t>
            </a:r>
          </a:p>
          <a:p>
            <a:pPr marL="342900" indent="-342900">
              <a:defRPr/>
            </a:pPr>
            <a:r>
              <a:rPr lang="en-US" sz="2400" dirty="0">
                <a:latin typeface="Book Antiqua" panose="02040602050305030304" pitchFamily="18" charset="0"/>
              </a:rPr>
              <a:t>The  expected number of units sold –for this part- is</a:t>
            </a:r>
          </a:p>
          <a:p>
            <a:pPr marL="342900" indent="-342900">
              <a:defRPr/>
            </a:pPr>
            <a:r>
              <a:rPr lang="en-US" sz="2400" dirty="0">
                <a:latin typeface="Book Antiqua" panose="02040602050305030304" pitchFamily="18" charset="0"/>
              </a:rPr>
              <a:t>(0.76)(140) = 106.4</a:t>
            </a:r>
          </a:p>
          <a:p>
            <a:pPr marL="342900" indent="-342900">
              <a:defRPr/>
            </a:pPr>
            <a:r>
              <a:rPr lang="en-US" sz="2400" dirty="0">
                <a:latin typeface="Book Antiqua" panose="02040602050305030304" pitchFamily="18" charset="0"/>
              </a:rPr>
              <a:t>Also, there is 0.02 probability that I sell 100 units</a:t>
            </a:r>
            <a:r>
              <a:rPr lang="en-US" sz="2400" dirty="0">
                <a:latin typeface="Book Antiqua" panose="02040602050305030304" pitchFamily="18" charset="0"/>
                <a:sym typeface="Wingdings" pitchFamily="2" charset="2"/>
              </a:rPr>
              <a:t> 2 units</a:t>
            </a:r>
            <a:endParaRPr lang="en-US" sz="2400" dirty="0">
              <a:latin typeface="Book Antiqua" panose="02040602050305030304" pitchFamily="18" charset="0"/>
            </a:endParaRPr>
          </a:p>
          <a:p>
            <a:pPr marL="342900" indent="-342900">
              <a:defRPr/>
            </a:pPr>
            <a:r>
              <a:rPr lang="en-US" sz="2400" dirty="0">
                <a:latin typeface="Book Antiqua" panose="02040602050305030304" pitchFamily="18" charset="0"/>
              </a:rPr>
              <a:t>Also, there is 0.05 probability that I sell 110 units</a:t>
            </a:r>
            <a:r>
              <a:rPr lang="en-US" sz="2400" dirty="0">
                <a:latin typeface="Book Antiqua" panose="02040602050305030304" pitchFamily="18" charset="0"/>
                <a:sym typeface="Wingdings" pitchFamily="2" charset="2"/>
              </a:rPr>
              <a:t>5.5</a:t>
            </a:r>
            <a:endParaRPr lang="en-US" sz="2400" dirty="0">
              <a:latin typeface="Book Antiqua" panose="02040602050305030304" pitchFamily="18" charset="0"/>
            </a:endParaRPr>
          </a:p>
          <a:p>
            <a:pPr marL="342900" indent="-342900">
              <a:defRPr/>
            </a:pPr>
            <a:r>
              <a:rPr lang="en-US" sz="2400" dirty="0">
                <a:latin typeface="Book Antiqua" panose="02040602050305030304" pitchFamily="18" charset="0"/>
              </a:rPr>
              <a:t>Also, there is 0.08 probability that I sell 120 units</a:t>
            </a:r>
            <a:r>
              <a:rPr lang="en-US" sz="2400" dirty="0">
                <a:latin typeface="Book Antiqua" panose="02040602050305030304" pitchFamily="18" charset="0"/>
                <a:sym typeface="Wingdings" pitchFamily="2" charset="2"/>
              </a:rPr>
              <a:t> 9.6</a:t>
            </a:r>
            <a:endParaRPr lang="en-US" sz="2400" dirty="0">
              <a:latin typeface="Book Antiqua" panose="02040602050305030304" pitchFamily="18" charset="0"/>
            </a:endParaRPr>
          </a:p>
          <a:p>
            <a:pPr marL="342900" indent="-342900">
              <a:defRPr/>
            </a:pPr>
            <a:r>
              <a:rPr lang="en-US" sz="2400" dirty="0">
                <a:latin typeface="Book Antiqua" panose="02040602050305030304" pitchFamily="18" charset="0"/>
              </a:rPr>
              <a:t>Also, there is 0.09 probability that I sell 130 units</a:t>
            </a:r>
            <a:r>
              <a:rPr lang="en-US" sz="2400" dirty="0">
                <a:latin typeface="Book Antiqua" panose="02040602050305030304" pitchFamily="18" charset="0"/>
                <a:sym typeface="Wingdings" pitchFamily="2" charset="2"/>
              </a:rPr>
              <a:t> 11.7</a:t>
            </a:r>
          </a:p>
          <a:p>
            <a:pPr marL="342900" indent="-342900">
              <a:defRPr/>
            </a:pPr>
            <a:r>
              <a:rPr lang="en-US" sz="2400" dirty="0">
                <a:latin typeface="Book Antiqua" panose="02040602050305030304" pitchFamily="18" charset="0"/>
                <a:sym typeface="Wingdings" pitchFamily="2" charset="2"/>
              </a:rPr>
              <a:t>106.4 + 2 + 5.5 + 9.6 + 11.7 = </a:t>
            </a:r>
            <a:r>
              <a:rPr lang="en-US" sz="2400" b="1" dirty="0">
                <a:latin typeface="Book Antiqua" panose="02040602050305030304" pitchFamily="18" charset="0"/>
                <a:sym typeface="Wingdings" pitchFamily="2" charset="2"/>
              </a:rPr>
              <a:t>135.2</a:t>
            </a:r>
            <a:endParaRPr lang="en-US" sz="2400" b="1" dirty="0">
              <a:latin typeface="Book Antiqua" panose="02040602050305030304" pitchFamily="18" charset="0"/>
            </a:endParaRPr>
          </a:p>
        </p:txBody>
      </p:sp>
      <p:graphicFrame>
        <p:nvGraphicFramePr>
          <p:cNvPr id="5122" name="Object 6"/>
          <p:cNvGraphicFramePr>
            <a:graphicFrameLocks noChangeAspect="1"/>
          </p:cNvGraphicFramePr>
          <p:nvPr>
            <p:extLst>
              <p:ext uri="{D42A27DB-BD31-4B8C-83A1-F6EECF244321}">
                <p14:modId xmlns:p14="http://schemas.microsoft.com/office/powerpoint/2010/main" val="1240861530"/>
              </p:ext>
            </p:extLst>
          </p:nvPr>
        </p:nvGraphicFramePr>
        <p:xfrm>
          <a:off x="0" y="-27384"/>
          <a:ext cx="9144000" cy="936103"/>
        </p:xfrm>
        <a:graphic>
          <a:graphicData uri="http://schemas.openxmlformats.org/presentationml/2006/ole">
            <mc:AlternateContent xmlns:mc="http://schemas.openxmlformats.org/markup-compatibility/2006">
              <mc:Choice xmlns:v="urn:schemas-microsoft-com:vml" Requires="v">
                <p:oleObj spid="_x0000_s117795" name="Worksheet" r:id="rId5" imgW="5857850" imgH="714375" progId="Excel.Sheet.8">
                  <p:embed/>
                </p:oleObj>
              </mc:Choice>
              <mc:Fallback>
                <p:oleObj name="Worksheet" r:id="rId5" imgW="5857850" imgH="714375"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384"/>
                        <a:ext cx="9144000" cy="936103"/>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7669433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76549">
                                            <p:txEl>
                                              <p:pRg st="0" end="0"/>
                                            </p:txEl>
                                          </p:spTgt>
                                        </p:tgtEl>
                                        <p:attrNameLst>
                                          <p:attrName>style.visibility</p:attrName>
                                        </p:attrNameLst>
                                      </p:cBhvr>
                                      <p:to>
                                        <p:strVal val="visible"/>
                                      </p:to>
                                    </p:set>
                                    <p:animEffect transition="in" filter="dissolve">
                                      <p:cBhvr>
                                        <p:cTn id="7" dur="500"/>
                                        <p:tgtEl>
                                          <p:spTgt spid="8765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76549">
                                            <p:txEl>
                                              <p:pRg st="1" end="1"/>
                                            </p:txEl>
                                          </p:spTgt>
                                        </p:tgtEl>
                                        <p:attrNameLst>
                                          <p:attrName>style.visibility</p:attrName>
                                        </p:attrNameLst>
                                      </p:cBhvr>
                                      <p:to>
                                        <p:strVal val="visible"/>
                                      </p:to>
                                    </p:set>
                                    <p:animEffect transition="in" filter="dissolve">
                                      <p:cBhvr>
                                        <p:cTn id="12" dur="500"/>
                                        <p:tgtEl>
                                          <p:spTgt spid="8765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76549">
                                            <p:txEl>
                                              <p:pRg st="2" end="2"/>
                                            </p:txEl>
                                          </p:spTgt>
                                        </p:tgtEl>
                                        <p:attrNameLst>
                                          <p:attrName>style.visibility</p:attrName>
                                        </p:attrNameLst>
                                      </p:cBhvr>
                                      <p:to>
                                        <p:strVal val="visible"/>
                                      </p:to>
                                    </p:set>
                                    <p:animEffect transition="in" filter="dissolve">
                                      <p:cBhvr>
                                        <p:cTn id="17" dur="500"/>
                                        <p:tgtEl>
                                          <p:spTgt spid="87654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76549">
                                            <p:txEl>
                                              <p:pRg st="3" end="3"/>
                                            </p:txEl>
                                          </p:spTgt>
                                        </p:tgtEl>
                                        <p:attrNameLst>
                                          <p:attrName>style.visibility</p:attrName>
                                        </p:attrNameLst>
                                      </p:cBhvr>
                                      <p:to>
                                        <p:strVal val="visible"/>
                                      </p:to>
                                    </p:set>
                                    <p:animEffect transition="in" filter="dissolve">
                                      <p:cBhvr>
                                        <p:cTn id="22" dur="500"/>
                                        <p:tgtEl>
                                          <p:spTgt spid="87654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76549">
                                            <p:txEl>
                                              <p:pRg st="4" end="4"/>
                                            </p:txEl>
                                          </p:spTgt>
                                        </p:tgtEl>
                                        <p:attrNameLst>
                                          <p:attrName>style.visibility</p:attrName>
                                        </p:attrNameLst>
                                      </p:cBhvr>
                                      <p:to>
                                        <p:strVal val="visible"/>
                                      </p:to>
                                    </p:set>
                                    <p:animEffect transition="in" filter="dissolve">
                                      <p:cBhvr>
                                        <p:cTn id="27" dur="500"/>
                                        <p:tgtEl>
                                          <p:spTgt spid="87654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76549">
                                            <p:txEl>
                                              <p:pRg st="5" end="5"/>
                                            </p:txEl>
                                          </p:spTgt>
                                        </p:tgtEl>
                                        <p:attrNameLst>
                                          <p:attrName>style.visibility</p:attrName>
                                        </p:attrNameLst>
                                      </p:cBhvr>
                                      <p:to>
                                        <p:strVal val="visible"/>
                                      </p:to>
                                    </p:set>
                                    <p:animEffect transition="in" filter="dissolve">
                                      <p:cBhvr>
                                        <p:cTn id="32" dur="500"/>
                                        <p:tgtEl>
                                          <p:spTgt spid="87654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76549">
                                            <p:txEl>
                                              <p:pRg st="6" end="6"/>
                                            </p:txEl>
                                          </p:spTgt>
                                        </p:tgtEl>
                                        <p:attrNameLst>
                                          <p:attrName>style.visibility</p:attrName>
                                        </p:attrNameLst>
                                      </p:cBhvr>
                                      <p:to>
                                        <p:strVal val="visible"/>
                                      </p:to>
                                    </p:set>
                                    <p:animEffect transition="in" filter="dissolve">
                                      <p:cBhvr>
                                        <p:cTn id="37" dur="500"/>
                                        <p:tgtEl>
                                          <p:spTgt spid="87654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76549">
                                            <p:txEl>
                                              <p:pRg st="7" end="7"/>
                                            </p:txEl>
                                          </p:spTgt>
                                        </p:tgtEl>
                                        <p:attrNameLst>
                                          <p:attrName>style.visibility</p:attrName>
                                        </p:attrNameLst>
                                      </p:cBhvr>
                                      <p:to>
                                        <p:strVal val="visible"/>
                                      </p:to>
                                    </p:set>
                                    <p:animEffect transition="in" filter="dissolve">
                                      <p:cBhvr>
                                        <p:cTn id="42" dur="500"/>
                                        <p:tgtEl>
                                          <p:spTgt spid="87654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76549">
                                            <p:txEl>
                                              <p:pRg st="8" end="8"/>
                                            </p:txEl>
                                          </p:spTgt>
                                        </p:tgtEl>
                                        <p:attrNameLst>
                                          <p:attrName>style.visibility</p:attrName>
                                        </p:attrNameLst>
                                      </p:cBhvr>
                                      <p:to>
                                        <p:strVal val="visible"/>
                                      </p:to>
                                    </p:set>
                                    <p:animEffect transition="in" filter="dissolve">
                                      <p:cBhvr>
                                        <p:cTn id="47" dur="500"/>
                                        <p:tgtEl>
                                          <p:spTgt spid="87654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876549">
                                            <p:txEl>
                                              <p:pRg st="9" end="9"/>
                                            </p:txEl>
                                          </p:spTgt>
                                        </p:tgtEl>
                                        <p:attrNameLst>
                                          <p:attrName>style.visibility</p:attrName>
                                        </p:attrNameLst>
                                      </p:cBhvr>
                                      <p:to>
                                        <p:strVal val="visible"/>
                                      </p:to>
                                    </p:set>
                                    <p:animEffect transition="in" filter="dissolve">
                                      <p:cBhvr>
                                        <p:cTn id="52" dur="500"/>
                                        <p:tgtEl>
                                          <p:spTgt spid="87654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654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6148" name="Text Box 4"/>
          <p:cNvSpPr txBox="1">
            <a:spLocks noChangeArrowheads="1"/>
          </p:cNvSpPr>
          <p:nvPr/>
        </p:nvSpPr>
        <p:spPr bwMode="auto">
          <a:xfrm>
            <a:off x="41622" y="1059504"/>
            <a:ext cx="8915400" cy="1200329"/>
          </a:xfrm>
          <a:prstGeom prst="rect">
            <a:avLst/>
          </a:prstGeom>
          <a:noFill/>
          <a:ln w="9525">
            <a:noFill/>
            <a:miter lim="800000"/>
            <a:headEnd/>
            <a:tailEnd/>
          </a:ln>
        </p:spPr>
        <p:txBody>
          <a:bodyPr>
            <a:spAutoFit/>
          </a:bodyPr>
          <a:lstStyle/>
          <a:p>
            <a:pPr marL="342900" indent="-342900">
              <a:defRPr/>
            </a:pPr>
            <a:r>
              <a:rPr lang="en-US" sz="2400" dirty="0">
                <a:latin typeface="Book Antiqua" panose="02040602050305030304" pitchFamily="18" charset="0"/>
              </a:rPr>
              <a:t>Suppose I have ordered 140 Unities.</a:t>
            </a:r>
          </a:p>
          <a:p>
            <a:pPr marL="342900" indent="-342900">
              <a:defRPr/>
            </a:pPr>
            <a:r>
              <a:rPr lang="en-US" sz="2400" dirty="0">
                <a:latin typeface="Book Antiqua" panose="02040602050305030304" pitchFamily="18" charset="0"/>
              </a:rPr>
              <a:t>On average, how many of them are salvaged? In other words, what is the expected value of the number of salvaged units</a:t>
            </a:r>
            <a:r>
              <a:rPr lang="en-US" sz="2400" i="1" dirty="0">
                <a:latin typeface="Book Antiqua" panose="02040602050305030304" pitchFamily="18" charset="0"/>
              </a:rPr>
              <a:t>?  </a:t>
            </a:r>
          </a:p>
        </p:txBody>
      </p:sp>
      <p:sp>
        <p:nvSpPr>
          <p:cNvPr id="877573" name="Text Box 5"/>
          <p:cNvSpPr txBox="1">
            <a:spLocks noChangeArrowheads="1"/>
          </p:cNvSpPr>
          <p:nvPr/>
        </p:nvSpPr>
        <p:spPr bwMode="auto">
          <a:xfrm>
            <a:off x="107504" y="2410619"/>
            <a:ext cx="8783637" cy="3785652"/>
          </a:xfrm>
          <a:prstGeom prst="rect">
            <a:avLst/>
          </a:prstGeom>
          <a:noFill/>
          <a:ln w="9525">
            <a:noFill/>
            <a:miter lim="800000"/>
            <a:headEnd/>
            <a:tailEnd/>
          </a:ln>
        </p:spPr>
        <p:txBody>
          <a:bodyPr>
            <a:spAutoFit/>
          </a:bodyPr>
          <a:lstStyle/>
          <a:p>
            <a:pPr marL="342900" indent="-342900">
              <a:defRPr/>
            </a:pPr>
            <a:r>
              <a:rPr lang="en-US" sz="2400" dirty="0">
                <a:latin typeface="Book Antiqua" panose="02040602050305030304" pitchFamily="18" charset="0"/>
              </a:rPr>
              <a:t>0.02 probability that I sell 100 units. </a:t>
            </a:r>
          </a:p>
          <a:p>
            <a:pPr marL="342900" indent="-342900">
              <a:defRPr/>
            </a:pPr>
            <a:r>
              <a:rPr lang="en-US" sz="2400" dirty="0">
                <a:latin typeface="Book Antiqua" panose="02040602050305030304" pitchFamily="18" charset="0"/>
              </a:rPr>
              <a:t>In that case 40 units are salvaged </a:t>
            </a:r>
            <a:r>
              <a:rPr lang="en-US" sz="2400" dirty="0">
                <a:latin typeface="Book Antiqua" panose="02040602050305030304" pitchFamily="18" charset="0"/>
                <a:sym typeface="Wingdings" pitchFamily="2" charset="2"/>
              </a:rPr>
              <a:t> 0.02(40) = .8</a:t>
            </a:r>
          </a:p>
          <a:p>
            <a:pPr marL="342900" indent="-342900">
              <a:defRPr/>
            </a:pPr>
            <a:r>
              <a:rPr lang="en-US" sz="2400" dirty="0">
                <a:latin typeface="Book Antiqua" panose="02040602050305030304" pitchFamily="18" charset="0"/>
                <a:sym typeface="Wingdings" pitchFamily="2" charset="2"/>
              </a:rPr>
              <a:t>0.05 probability to sell 110  30 salvaged  0.05(30)= 1.5 </a:t>
            </a:r>
          </a:p>
          <a:p>
            <a:pPr marL="342900" indent="-342900">
              <a:defRPr/>
            </a:pPr>
            <a:r>
              <a:rPr lang="en-US" sz="2400" dirty="0">
                <a:latin typeface="Book Antiqua" panose="02040602050305030304" pitchFamily="18" charset="0"/>
                <a:sym typeface="Wingdings" pitchFamily="2" charset="2"/>
              </a:rPr>
              <a:t>0.08 probability to sell 120  20 salvaged  0.08(20) = 1.6</a:t>
            </a:r>
          </a:p>
          <a:p>
            <a:pPr marL="342900" indent="-342900">
              <a:defRPr/>
            </a:pPr>
            <a:r>
              <a:rPr lang="en-US" sz="2400" dirty="0">
                <a:latin typeface="Book Antiqua" panose="02040602050305030304" pitchFamily="18" charset="0"/>
                <a:sym typeface="Wingdings" pitchFamily="2" charset="2"/>
              </a:rPr>
              <a:t>0.09 probability to sell 130  10 salvaged  0.09(10) =0.9 </a:t>
            </a:r>
          </a:p>
          <a:p>
            <a:pPr marL="342900" indent="-342900">
              <a:defRPr/>
            </a:pPr>
            <a:r>
              <a:rPr lang="en-US" sz="2400" dirty="0">
                <a:latin typeface="Book Antiqua" panose="02040602050305030304" pitchFamily="18" charset="0"/>
                <a:sym typeface="Wingdings" pitchFamily="2" charset="2"/>
              </a:rPr>
              <a:t>0.8 + 1.5 + 1.6 + 0.9 =  </a:t>
            </a:r>
            <a:r>
              <a:rPr lang="en-US" sz="2400" b="1" dirty="0">
                <a:latin typeface="Book Antiqua" panose="02040602050305030304" pitchFamily="18" charset="0"/>
                <a:sym typeface="Wingdings" pitchFamily="2" charset="2"/>
              </a:rPr>
              <a:t>4.8</a:t>
            </a:r>
          </a:p>
          <a:p>
            <a:pPr marL="342900" indent="-342900">
              <a:defRPr/>
            </a:pPr>
            <a:endParaRPr lang="en-US" sz="2400" b="1" dirty="0">
              <a:latin typeface="Book Antiqua" panose="02040602050305030304" pitchFamily="18" charset="0"/>
              <a:sym typeface="Wingdings" pitchFamily="2" charset="2"/>
            </a:endParaRPr>
          </a:p>
          <a:p>
            <a:pPr marL="342900" indent="-342900">
              <a:defRPr/>
            </a:pPr>
            <a:r>
              <a:rPr lang="en-US" sz="2400" b="1" dirty="0">
                <a:solidFill>
                  <a:srgbClr val="00B050"/>
                </a:solidFill>
                <a:latin typeface="Book Antiqua" panose="02040602050305030304" pitchFamily="18" charset="0"/>
                <a:sym typeface="Wingdings" pitchFamily="2" charset="2"/>
              </a:rPr>
              <a:t>Total number Sold </a:t>
            </a:r>
            <a:r>
              <a:rPr lang="en-US" sz="2400" b="1" dirty="0" smtClean="0">
                <a:solidFill>
                  <a:srgbClr val="00B050"/>
                </a:solidFill>
                <a:latin typeface="Book Antiqua" panose="02040602050305030304" pitchFamily="18" charset="0"/>
                <a:sym typeface="Wingdings" pitchFamily="2" charset="2"/>
              </a:rPr>
              <a:t>       135.2 </a:t>
            </a:r>
            <a:r>
              <a:rPr lang="en-US" sz="2400" b="1" dirty="0">
                <a:solidFill>
                  <a:srgbClr val="00B050"/>
                </a:solidFill>
                <a:latin typeface="Book Antiqua" panose="02040602050305030304" pitchFamily="18" charset="0"/>
                <a:sym typeface="Wingdings" pitchFamily="2" charset="2"/>
              </a:rPr>
              <a:t>@ </a:t>
            </a:r>
            <a:r>
              <a:rPr lang="en-US" sz="2400" b="1" dirty="0" smtClean="0">
                <a:solidFill>
                  <a:srgbClr val="00B050"/>
                </a:solidFill>
                <a:latin typeface="Book Antiqua" panose="02040602050305030304" pitchFamily="18" charset="0"/>
                <a:sym typeface="Wingdings" pitchFamily="2" charset="2"/>
              </a:rPr>
              <a:t> 700  </a:t>
            </a:r>
            <a:r>
              <a:rPr lang="en-US" sz="2400" b="1" dirty="0">
                <a:solidFill>
                  <a:srgbClr val="00B050"/>
                </a:solidFill>
                <a:latin typeface="Book Antiqua" panose="02040602050305030304" pitchFamily="18" charset="0"/>
                <a:sym typeface="Wingdings" pitchFamily="2" charset="2"/>
              </a:rPr>
              <a:t>= </a:t>
            </a:r>
            <a:r>
              <a:rPr lang="en-US" sz="2400" b="1" dirty="0" smtClean="0">
                <a:solidFill>
                  <a:srgbClr val="00B050"/>
                </a:solidFill>
                <a:latin typeface="Book Antiqua" panose="02040602050305030304" pitchFamily="18" charset="0"/>
                <a:sym typeface="Wingdings" pitchFamily="2" charset="2"/>
              </a:rPr>
              <a:t> 94640</a:t>
            </a:r>
            <a:endParaRPr lang="en-US" sz="2400" b="1" dirty="0">
              <a:solidFill>
                <a:srgbClr val="00B050"/>
              </a:solidFill>
              <a:latin typeface="Book Antiqua" panose="02040602050305030304" pitchFamily="18" charset="0"/>
              <a:sym typeface="Wingdings" pitchFamily="2" charset="2"/>
            </a:endParaRPr>
          </a:p>
          <a:p>
            <a:pPr marL="342900" indent="-342900">
              <a:defRPr/>
            </a:pPr>
            <a:r>
              <a:rPr lang="en-US" sz="2400" b="1" dirty="0">
                <a:solidFill>
                  <a:srgbClr val="FF0000"/>
                </a:solidFill>
                <a:latin typeface="Book Antiqua" panose="02040602050305030304" pitchFamily="18" charset="0"/>
                <a:sym typeface="Wingdings" pitchFamily="2" charset="2"/>
              </a:rPr>
              <a:t>Total number Salvaged </a:t>
            </a:r>
            <a:r>
              <a:rPr lang="en-US" sz="2400" b="1" dirty="0" smtClean="0">
                <a:solidFill>
                  <a:srgbClr val="FF0000"/>
                </a:solidFill>
                <a:latin typeface="Book Antiqua" panose="02040602050305030304" pitchFamily="18" charset="0"/>
                <a:sym typeface="Wingdings" pitchFamily="2" charset="2"/>
              </a:rPr>
              <a:t>   4.8 </a:t>
            </a:r>
            <a:r>
              <a:rPr lang="en-US" sz="2400" b="1" dirty="0">
                <a:solidFill>
                  <a:srgbClr val="FF0000"/>
                </a:solidFill>
                <a:latin typeface="Book Antiqua" panose="02040602050305030304" pitchFamily="18" charset="0"/>
                <a:sym typeface="Wingdings" pitchFamily="2" charset="2"/>
              </a:rPr>
              <a:t>@ -100 </a:t>
            </a:r>
            <a:r>
              <a:rPr lang="en-US" sz="2400" b="1" dirty="0" smtClean="0">
                <a:solidFill>
                  <a:srgbClr val="FF0000"/>
                </a:solidFill>
                <a:latin typeface="Book Antiqua" panose="02040602050305030304" pitchFamily="18" charset="0"/>
                <a:sym typeface="Wingdings" pitchFamily="2" charset="2"/>
              </a:rPr>
              <a:t> = </a:t>
            </a:r>
            <a:r>
              <a:rPr lang="en-US" sz="2400" b="1" dirty="0">
                <a:solidFill>
                  <a:srgbClr val="FF0000"/>
                </a:solidFill>
                <a:latin typeface="Book Antiqua" panose="02040602050305030304" pitchFamily="18" charset="0"/>
                <a:sym typeface="Wingdings" pitchFamily="2" charset="2"/>
              </a:rPr>
              <a:t>-480</a:t>
            </a:r>
          </a:p>
          <a:p>
            <a:pPr marL="342900" indent="-342900">
              <a:defRPr/>
            </a:pPr>
            <a:r>
              <a:rPr lang="en-US" sz="2400" b="1" dirty="0">
                <a:latin typeface="Book Antiqua" panose="02040602050305030304" pitchFamily="18" charset="0"/>
                <a:sym typeface="Wingdings" pitchFamily="2" charset="2"/>
              </a:rPr>
              <a:t>Expected Profit = </a:t>
            </a:r>
            <a:r>
              <a:rPr lang="en-US" sz="2400" b="1" dirty="0">
                <a:solidFill>
                  <a:srgbClr val="00B050"/>
                </a:solidFill>
                <a:latin typeface="Book Antiqua" panose="02040602050305030304" pitchFamily="18" charset="0"/>
                <a:sym typeface="Wingdings" pitchFamily="2" charset="2"/>
              </a:rPr>
              <a:t>94640</a:t>
            </a:r>
            <a:r>
              <a:rPr lang="en-US" sz="2400" b="1" dirty="0">
                <a:latin typeface="Book Antiqua" panose="02040602050305030304" pitchFamily="18" charset="0"/>
                <a:sym typeface="Wingdings" pitchFamily="2" charset="2"/>
              </a:rPr>
              <a:t> – </a:t>
            </a:r>
            <a:r>
              <a:rPr lang="en-US" sz="2400" b="1" dirty="0">
                <a:solidFill>
                  <a:srgbClr val="FF0000"/>
                </a:solidFill>
                <a:latin typeface="Book Antiqua" panose="02040602050305030304" pitchFamily="18" charset="0"/>
                <a:sym typeface="Wingdings" pitchFamily="2" charset="2"/>
              </a:rPr>
              <a:t>480</a:t>
            </a:r>
            <a:r>
              <a:rPr lang="en-US" sz="2400" b="1" dirty="0">
                <a:latin typeface="Book Antiqua" panose="02040602050305030304" pitchFamily="18" charset="0"/>
                <a:sym typeface="Wingdings" pitchFamily="2" charset="2"/>
              </a:rPr>
              <a:t> </a:t>
            </a:r>
            <a:r>
              <a:rPr lang="en-US" sz="2400" b="1" dirty="0" smtClean="0">
                <a:latin typeface="Book Antiqua" panose="02040602050305030304" pitchFamily="18" charset="0"/>
                <a:sym typeface="Wingdings" pitchFamily="2" charset="2"/>
              </a:rPr>
              <a:t>=             </a:t>
            </a:r>
            <a:r>
              <a:rPr lang="en-US" sz="2400" b="1" dirty="0">
                <a:latin typeface="Book Antiqua" panose="02040602050305030304" pitchFamily="18" charset="0"/>
                <a:sym typeface="Wingdings" pitchFamily="2" charset="2"/>
              </a:rPr>
              <a:t>94,160</a:t>
            </a:r>
          </a:p>
        </p:txBody>
      </p:sp>
      <p:graphicFrame>
        <p:nvGraphicFramePr>
          <p:cNvPr id="6" name="Object 6"/>
          <p:cNvGraphicFramePr>
            <a:graphicFrameLocks noChangeAspect="1"/>
          </p:cNvGraphicFramePr>
          <p:nvPr>
            <p:extLst>
              <p:ext uri="{D42A27DB-BD31-4B8C-83A1-F6EECF244321}">
                <p14:modId xmlns:p14="http://schemas.microsoft.com/office/powerpoint/2010/main" val="23198385"/>
              </p:ext>
            </p:extLst>
          </p:nvPr>
        </p:nvGraphicFramePr>
        <p:xfrm>
          <a:off x="0" y="-27384"/>
          <a:ext cx="9144000" cy="936103"/>
        </p:xfrm>
        <a:graphic>
          <a:graphicData uri="http://schemas.openxmlformats.org/presentationml/2006/ole">
            <mc:AlternateContent xmlns:mc="http://schemas.openxmlformats.org/markup-compatibility/2006">
              <mc:Choice xmlns:v="urn:schemas-microsoft-com:vml" Requires="v">
                <p:oleObj spid="_x0000_s118820" name="Worksheet" r:id="rId5" imgW="5857850" imgH="714375" progId="Excel.Sheet.8">
                  <p:embed/>
                </p:oleObj>
              </mc:Choice>
              <mc:Fallback>
                <p:oleObj name="Worksheet" r:id="rId5" imgW="5857850" imgH="714375"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384"/>
                        <a:ext cx="9144000" cy="936103"/>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56671927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77573">
                                            <p:txEl>
                                              <p:pRg st="0" end="0"/>
                                            </p:txEl>
                                          </p:spTgt>
                                        </p:tgtEl>
                                        <p:attrNameLst>
                                          <p:attrName>style.visibility</p:attrName>
                                        </p:attrNameLst>
                                      </p:cBhvr>
                                      <p:to>
                                        <p:strVal val="visible"/>
                                      </p:to>
                                    </p:set>
                                    <p:animEffect transition="in" filter="dissolve">
                                      <p:cBhvr>
                                        <p:cTn id="7" dur="500"/>
                                        <p:tgtEl>
                                          <p:spTgt spid="8775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77573">
                                            <p:txEl>
                                              <p:pRg st="1" end="1"/>
                                            </p:txEl>
                                          </p:spTgt>
                                        </p:tgtEl>
                                        <p:attrNameLst>
                                          <p:attrName>style.visibility</p:attrName>
                                        </p:attrNameLst>
                                      </p:cBhvr>
                                      <p:to>
                                        <p:strVal val="visible"/>
                                      </p:to>
                                    </p:set>
                                    <p:animEffect transition="in" filter="dissolve">
                                      <p:cBhvr>
                                        <p:cTn id="12" dur="500"/>
                                        <p:tgtEl>
                                          <p:spTgt spid="87757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77573">
                                            <p:txEl>
                                              <p:pRg st="2" end="2"/>
                                            </p:txEl>
                                          </p:spTgt>
                                        </p:tgtEl>
                                        <p:attrNameLst>
                                          <p:attrName>style.visibility</p:attrName>
                                        </p:attrNameLst>
                                      </p:cBhvr>
                                      <p:to>
                                        <p:strVal val="visible"/>
                                      </p:to>
                                    </p:set>
                                    <p:animEffect transition="in" filter="dissolve">
                                      <p:cBhvr>
                                        <p:cTn id="17" dur="500"/>
                                        <p:tgtEl>
                                          <p:spTgt spid="87757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77573">
                                            <p:txEl>
                                              <p:pRg st="3" end="3"/>
                                            </p:txEl>
                                          </p:spTgt>
                                        </p:tgtEl>
                                        <p:attrNameLst>
                                          <p:attrName>style.visibility</p:attrName>
                                        </p:attrNameLst>
                                      </p:cBhvr>
                                      <p:to>
                                        <p:strVal val="visible"/>
                                      </p:to>
                                    </p:set>
                                    <p:animEffect transition="in" filter="dissolve">
                                      <p:cBhvr>
                                        <p:cTn id="22" dur="500"/>
                                        <p:tgtEl>
                                          <p:spTgt spid="87757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77573">
                                            <p:txEl>
                                              <p:pRg st="4" end="4"/>
                                            </p:txEl>
                                          </p:spTgt>
                                        </p:tgtEl>
                                        <p:attrNameLst>
                                          <p:attrName>style.visibility</p:attrName>
                                        </p:attrNameLst>
                                      </p:cBhvr>
                                      <p:to>
                                        <p:strVal val="visible"/>
                                      </p:to>
                                    </p:set>
                                    <p:animEffect transition="in" filter="dissolve">
                                      <p:cBhvr>
                                        <p:cTn id="27" dur="500"/>
                                        <p:tgtEl>
                                          <p:spTgt spid="87757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77573">
                                            <p:txEl>
                                              <p:pRg st="5" end="5"/>
                                            </p:txEl>
                                          </p:spTgt>
                                        </p:tgtEl>
                                        <p:attrNameLst>
                                          <p:attrName>style.visibility</p:attrName>
                                        </p:attrNameLst>
                                      </p:cBhvr>
                                      <p:to>
                                        <p:strVal val="visible"/>
                                      </p:to>
                                    </p:set>
                                    <p:animEffect transition="in" filter="dissolve">
                                      <p:cBhvr>
                                        <p:cTn id="32" dur="500"/>
                                        <p:tgtEl>
                                          <p:spTgt spid="87757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77573">
                                            <p:txEl>
                                              <p:pRg st="7" end="7"/>
                                            </p:txEl>
                                          </p:spTgt>
                                        </p:tgtEl>
                                        <p:attrNameLst>
                                          <p:attrName>style.visibility</p:attrName>
                                        </p:attrNameLst>
                                      </p:cBhvr>
                                      <p:to>
                                        <p:strVal val="visible"/>
                                      </p:to>
                                    </p:set>
                                    <p:animEffect transition="in" filter="dissolve">
                                      <p:cBhvr>
                                        <p:cTn id="37" dur="500"/>
                                        <p:tgtEl>
                                          <p:spTgt spid="87757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77573">
                                            <p:txEl>
                                              <p:pRg st="8" end="8"/>
                                            </p:txEl>
                                          </p:spTgt>
                                        </p:tgtEl>
                                        <p:attrNameLst>
                                          <p:attrName>style.visibility</p:attrName>
                                        </p:attrNameLst>
                                      </p:cBhvr>
                                      <p:to>
                                        <p:strVal val="visible"/>
                                      </p:to>
                                    </p:set>
                                    <p:animEffect transition="in" filter="dissolve">
                                      <p:cBhvr>
                                        <p:cTn id="42" dur="500"/>
                                        <p:tgtEl>
                                          <p:spTgt spid="87757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77573">
                                            <p:txEl>
                                              <p:pRg st="9" end="9"/>
                                            </p:txEl>
                                          </p:spTgt>
                                        </p:tgtEl>
                                        <p:attrNameLst>
                                          <p:attrName>style.visibility</p:attrName>
                                        </p:attrNameLst>
                                      </p:cBhvr>
                                      <p:to>
                                        <p:strVal val="visible"/>
                                      </p:to>
                                    </p:set>
                                    <p:animEffect transition="in" filter="dissolve">
                                      <p:cBhvr>
                                        <p:cTn id="47" dur="500"/>
                                        <p:tgtEl>
                                          <p:spTgt spid="87757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573"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1" y="0"/>
            <a:ext cx="9144001" cy="836712"/>
          </a:xfrm>
        </p:spPr>
        <p:txBody>
          <a:bodyPr/>
          <a:lstStyle/>
          <a:p>
            <a:pPr eaLnBrk="1" hangingPunct="1"/>
            <a:r>
              <a:rPr lang="en-US" sz="3200" dirty="0" smtClean="0"/>
              <a:t>Cumulative Probabilities</a:t>
            </a:r>
          </a:p>
        </p:txBody>
      </p:sp>
      <p:graphicFrame>
        <p:nvGraphicFramePr>
          <p:cNvPr id="7170" name="Object 8"/>
          <p:cNvGraphicFramePr>
            <a:graphicFrameLocks noChangeAspect="1"/>
          </p:cNvGraphicFramePr>
          <p:nvPr/>
        </p:nvGraphicFramePr>
        <p:xfrm>
          <a:off x="381000" y="2349500"/>
          <a:ext cx="3671888" cy="3214688"/>
        </p:xfrm>
        <a:graphic>
          <a:graphicData uri="http://schemas.openxmlformats.org/presentationml/2006/ole">
            <mc:AlternateContent xmlns:mc="http://schemas.openxmlformats.org/markup-compatibility/2006">
              <mc:Choice xmlns:v="urn:schemas-microsoft-com:vml" Requires="v">
                <p:oleObj spid="_x0000_s119843" name="Worksheet" r:id="rId5" imgW="2447747" imgH="2143125" progId="Excel.Sheet.8">
                  <p:embed/>
                </p:oleObj>
              </mc:Choice>
              <mc:Fallback>
                <p:oleObj name="Worksheet" r:id="rId5" imgW="2447747" imgH="2143125"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2349500"/>
                        <a:ext cx="3671888" cy="321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88528765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1" y="0"/>
            <a:ext cx="9144000" cy="764704"/>
          </a:xfrm>
        </p:spPr>
        <p:txBody>
          <a:bodyPr/>
          <a:lstStyle/>
          <a:p>
            <a:pPr eaLnBrk="1" hangingPunct="1"/>
            <a:r>
              <a:rPr lang="en-US" sz="3200" dirty="0" smtClean="0"/>
              <a:t>Number of Units Sold, Salvages</a:t>
            </a:r>
          </a:p>
        </p:txBody>
      </p:sp>
      <p:graphicFrame>
        <p:nvGraphicFramePr>
          <p:cNvPr id="8194" name="Object 7"/>
          <p:cNvGraphicFramePr>
            <a:graphicFrameLocks noChangeAspect="1"/>
          </p:cNvGraphicFramePr>
          <p:nvPr/>
        </p:nvGraphicFramePr>
        <p:xfrm>
          <a:off x="395288" y="2349500"/>
          <a:ext cx="5494337" cy="3209925"/>
        </p:xfrm>
        <a:graphic>
          <a:graphicData uri="http://schemas.openxmlformats.org/presentationml/2006/ole">
            <mc:AlternateContent xmlns:mc="http://schemas.openxmlformats.org/markup-compatibility/2006">
              <mc:Choice xmlns:v="urn:schemas-microsoft-com:vml" Requires="v">
                <p:oleObj spid="_x0000_s120867" name="Worksheet" r:id="rId5" imgW="3666947" imgH="2143125" progId="Excel.Sheet.8">
                  <p:embed/>
                </p:oleObj>
              </mc:Choice>
              <mc:Fallback>
                <p:oleObj name="Worksheet" r:id="rId5" imgW="3666947" imgH="2143125"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2349500"/>
                        <a:ext cx="5494337"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6"/>
          <p:cNvSpPr>
            <a:spLocks noChangeArrowheads="1"/>
          </p:cNvSpPr>
          <p:nvPr/>
        </p:nvSpPr>
        <p:spPr bwMode="auto">
          <a:xfrm>
            <a:off x="6324600" y="2333625"/>
            <a:ext cx="2628900" cy="708025"/>
          </a:xfrm>
          <a:prstGeom prst="rect">
            <a:avLst/>
          </a:prstGeom>
          <a:noFill/>
          <a:ln w="9525">
            <a:noFill/>
            <a:miter lim="800000"/>
            <a:headEnd/>
            <a:tailEnd/>
          </a:ln>
        </p:spPr>
        <p:txBody>
          <a:bodyPr>
            <a:spAutoFit/>
          </a:bodyPr>
          <a:lstStyle/>
          <a:p>
            <a:pPr marL="342900" indent="-342900"/>
            <a:r>
              <a:rPr lang="en-US" sz="2000" b="1">
                <a:solidFill>
                  <a:srgbClr val="00B050"/>
                </a:solidFill>
                <a:sym typeface="Wingdings" pitchFamily="2" charset="2"/>
              </a:rPr>
              <a:t>Sold@700 </a:t>
            </a:r>
          </a:p>
          <a:p>
            <a:pPr marL="342900" indent="-342900"/>
            <a:r>
              <a:rPr lang="en-US" sz="2000" b="1">
                <a:solidFill>
                  <a:srgbClr val="FF0000"/>
                </a:solidFill>
                <a:sym typeface="Wingdings" pitchFamily="2" charset="2"/>
              </a:rPr>
              <a:t>Salvaged@-100 </a:t>
            </a:r>
          </a:p>
        </p:txBody>
      </p:sp>
    </p:spTree>
    <p:extLst>
      <p:ext uri="{BB962C8B-B14F-4D97-AF65-F5344CB8AC3E}">
        <p14:creationId xmlns:p14="http://schemas.microsoft.com/office/powerpoint/2010/main" val="27124041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1" y="0"/>
            <a:ext cx="9144000" cy="836712"/>
          </a:xfrm>
        </p:spPr>
        <p:txBody>
          <a:bodyPr/>
          <a:lstStyle/>
          <a:p>
            <a:pPr eaLnBrk="1" hangingPunct="1"/>
            <a:r>
              <a:rPr lang="en-US" sz="3200" dirty="0" smtClean="0"/>
              <a:t>Total Profit for Different Ordering Policies</a:t>
            </a:r>
          </a:p>
        </p:txBody>
      </p:sp>
      <p:sp>
        <p:nvSpPr>
          <p:cNvPr id="942085" name="Rectangle 5"/>
          <p:cNvSpPr>
            <a:spLocks noChangeArrowheads="1"/>
          </p:cNvSpPr>
          <p:nvPr/>
        </p:nvSpPr>
        <p:spPr bwMode="auto">
          <a:xfrm>
            <a:off x="56727" y="3789040"/>
            <a:ext cx="8934617" cy="288032"/>
          </a:xfrm>
          <a:prstGeom prst="rect">
            <a:avLst/>
          </a:prstGeom>
          <a:noFill/>
          <a:ln w="57150">
            <a:solidFill>
              <a:schemeClr val="tx1"/>
            </a:solidFill>
            <a:miter lim="800000"/>
            <a:headEnd/>
            <a:tailEnd/>
          </a:ln>
        </p:spPr>
        <p:txBody>
          <a:bodyPr wrap="none" anchor="ctr"/>
          <a:lstStyle/>
          <a:p>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424300555"/>
              </p:ext>
            </p:extLst>
          </p:nvPr>
        </p:nvGraphicFramePr>
        <p:xfrm>
          <a:off x="35496" y="1052735"/>
          <a:ext cx="2014512" cy="3614642"/>
        </p:xfrm>
        <a:graphic>
          <a:graphicData uri="http://schemas.openxmlformats.org/presentationml/2006/ole">
            <mc:AlternateContent xmlns:mc="http://schemas.openxmlformats.org/markup-compatibility/2006">
              <mc:Choice xmlns:v="urn:schemas-microsoft-com:vml" Requires="v">
                <p:oleObj spid="_x0000_s122051" name="Worksheet" r:id="rId5" imgW="1343008" imgH="2409761" progId="Excel.Sheet.12">
                  <p:embed/>
                </p:oleObj>
              </mc:Choice>
              <mc:Fallback>
                <p:oleObj name="Worksheet" r:id="rId5" imgW="1343008" imgH="2409761" progId="Excel.Sheet.12">
                  <p:embed/>
                  <p:pic>
                    <p:nvPicPr>
                      <p:cNvPr id="0" name=""/>
                      <p:cNvPicPr/>
                      <p:nvPr/>
                    </p:nvPicPr>
                    <p:blipFill>
                      <a:blip r:embed="rId6"/>
                      <a:stretch>
                        <a:fillRect/>
                      </a:stretch>
                    </p:blipFill>
                    <p:spPr>
                      <a:xfrm>
                        <a:off x="35496" y="1052735"/>
                        <a:ext cx="2014512" cy="3614642"/>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470393563"/>
              </p:ext>
            </p:extLst>
          </p:nvPr>
        </p:nvGraphicFramePr>
        <p:xfrm>
          <a:off x="2051720" y="1052735"/>
          <a:ext cx="928562" cy="3614642"/>
        </p:xfrm>
        <a:graphic>
          <a:graphicData uri="http://schemas.openxmlformats.org/presentationml/2006/ole">
            <mc:AlternateContent xmlns:mc="http://schemas.openxmlformats.org/markup-compatibility/2006">
              <mc:Choice xmlns:v="urn:schemas-microsoft-com:vml" Requires="v">
                <p:oleObj spid="_x0000_s122052" name="Worksheet" r:id="rId8" imgW="619041" imgH="2409761" progId="Excel.Sheet.12">
                  <p:embed/>
                </p:oleObj>
              </mc:Choice>
              <mc:Fallback>
                <p:oleObj name="Worksheet" r:id="rId8" imgW="619041" imgH="2409761" progId="Excel.Sheet.12">
                  <p:embed/>
                  <p:pic>
                    <p:nvPicPr>
                      <p:cNvPr id="0" name=""/>
                      <p:cNvPicPr/>
                      <p:nvPr/>
                    </p:nvPicPr>
                    <p:blipFill>
                      <a:blip r:embed="rId9"/>
                      <a:stretch>
                        <a:fillRect/>
                      </a:stretch>
                    </p:blipFill>
                    <p:spPr>
                      <a:xfrm>
                        <a:off x="2051720" y="1052735"/>
                        <a:ext cx="928562" cy="3614642"/>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981537836"/>
              </p:ext>
            </p:extLst>
          </p:nvPr>
        </p:nvGraphicFramePr>
        <p:xfrm>
          <a:off x="2987824" y="1052735"/>
          <a:ext cx="928562" cy="3614642"/>
        </p:xfrm>
        <a:graphic>
          <a:graphicData uri="http://schemas.openxmlformats.org/presentationml/2006/ole">
            <mc:AlternateContent xmlns:mc="http://schemas.openxmlformats.org/markup-compatibility/2006">
              <mc:Choice xmlns:v="urn:schemas-microsoft-com:vml" Requires="v">
                <p:oleObj spid="_x0000_s122053" name="Worksheet" r:id="rId11" imgW="619041" imgH="2409761" progId="Excel.Sheet.12">
                  <p:embed/>
                </p:oleObj>
              </mc:Choice>
              <mc:Fallback>
                <p:oleObj name="Worksheet" r:id="rId11" imgW="619041" imgH="2409761" progId="Excel.Sheet.12">
                  <p:embed/>
                  <p:pic>
                    <p:nvPicPr>
                      <p:cNvPr id="0" name=""/>
                      <p:cNvPicPr/>
                      <p:nvPr/>
                    </p:nvPicPr>
                    <p:blipFill>
                      <a:blip r:embed="rId12"/>
                      <a:stretch>
                        <a:fillRect/>
                      </a:stretch>
                    </p:blipFill>
                    <p:spPr>
                      <a:xfrm>
                        <a:off x="2987824" y="1052735"/>
                        <a:ext cx="928562" cy="3614642"/>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614761685"/>
              </p:ext>
            </p:extLst>
          </p:nvPr>
        </p:nvGraphicFramePr>
        <p:xfrm>
          <a:off x="3923928" y="1052734"/>
          <a:ext cx="928562" cy="3614642"/>
        </p:xfrm>
        <a:graphic>
          <a:graphicData uri="http://schemas.openxmlformats.org/presentationml/2006/ole">
            <mc:AlternateContent xmlns:mc="http://schemas.openxmlformats.org/markup-compatibility/2006">
              <mc:Choice xmlns:v="urn:schemas-microsoft-com:vml" Requires="v">
                <p:oleObj spid="_x0000_s122054" name="Worksheet" r:id="rId14" imgW="619145" imgH="2409750" progId="Excel.Sheet.12">
                  <p:embed/>
                </p:oleObj>
              </mc:Choice>
              <mc:Fallback>
                <p:oleObj name="Worksheet" r:id="rId14" imgW="619145" imgH="2409750" progId="Excel.Sheet.12">
                  <p:embed/>
                  <p:pic>
                    <p:nvPicPr>
                      <p:cNvPr id="0" name=""/>
                      <p:cNvPicPr/>
                      <p:nvPr/>
                    </p:nvPicPr>
                    <p:blipFill>
                      <a:blip r:embed="rId15"/>
                      <a:stretch>
                        <a:fillRect/>
                      </a:stretch>
                    </p:blipFill>
                    <p:spPr>
                      <a:xfrm>
                        <a:off x="3923928" y="1052734"/>
                        <a:ext cx="928562" cy="3614642"/>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564590662"/>
              </p:ext>
            </p:extLst>
          </p:nvPr>
        </p:nvGraphicFramePr>
        <p:xfrm>
          <a:off x="4860032" y="1048418"/>
          <a:ext cx="1144335" cy="3618958"/>
        </p:xfrm>
        <a:graphic>
          <a:graphicData uri="http://schemas.openxmlformats.org/presentationml/2006/ole">
            <mc:AlternateContent xmlns:mc="http://schemas.openxmlformats.org/markup-compatibility/2006">
              <mc:Choice xmlns:v="urn:schemas-microsoft-com:vml" Requires="v">
                <p:oleObj spid="_x0000_s122055" name="Worksheet" r:id="rId17" imgW="762000" imgH="2409761" progId="Excel.Sheet.12">
                  <p:embed/>
                </p:oleObj>
              </mc:Choice>
              <mc:Fallback>
                <p:oleObj name="Worksheet" r:id="rId17" imgW="762000" imgH="2409761" progId="Excel.Sheet.12">
                  <p:embed/>
                  <p:pic>
                    <p:nvPicPr>
                      <p:cNvPr id="0" name=""/>
                      <p:cNvPicPr/>
                      <p:nvPr/>
                    </p:nvPicPr>
                    <p:blipFill>
                      <a:blip r:embed="rId18"/>
                      <a:stretch>
                        <a:fillRect/>
                      </a:stretch>
                    </p:blipFill>
                    <p:spPr>
                      <a:xfrm>
                        <a:off x="4860032" y="1048418"/>
                        <a:ext cx="1144335" cy="3618958"/>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984377139"/>
              </p:ext>
            </p:extLst>
          </p:nvPr>
        </p:nvGraphicFramePr>
        <p:xfrm>
          <a:off x="6012160" y="1060994"/>
          <a:ext cx="2979185" cy="3606382"/>
        </p:xfrm>
        <a:graphic>
          <a:graphicData uri="http://schemas.openxmlformats.org/presentationml/2006/ole">
            <mc:AlternateContent xmlns:mc="http://schemas.openxmlformats.org/markup-compatibility/2006">
              <mc:Choice xmlns:v="urn:schemas-microsoft-com:vml" Requires="v">
                <p:oleObj spid="_x0000_s122056" name="Worksheet" r:id="rId20" imgW="1990641" imgH="2409761" progId="Excel.Sheet.12">
                  <p:embed/>
                </p:oleObj>
              </mc:Choice>
              <mc:Fallback>
                <p:oleObj name="Worksheet" r:id="rId20" imgW="1990641" imgH="2409761" progId="Excel.Sheet.12">
                  <p:embed/>
                  <p:pic>
                    <p:nvPicPr>
                      <p:cNvPr id="0" name=""/>
                      <p:cNvPicPr/>
                      <p:nvPr/>
                    </p:nvPicPr>
                    <p:blipFill>
                      <a:blip r:embed="rId21"/>
                      <a:stretch>
                        <a:fillRect/>
                      </a:stretch>
                    </p:blipFill>
                    <p:spPr>
                      <a:xfrm>
                        <a:off x="6012160" y="1060994"/>
                        <a:ext cx="2979185" cy="3606382"/>
                      </a:xfrm>
                      <a:prstGeom prst="rect">
                        <a:avLst/>
                      </a:prstGeom>
                    </p:spPr>
                  </p:pic>
                </p:oleObj>
              </mc:Fallback>
            </mc:AlternateContent>
          </a:graphicData>
        </a:graphic>
      </p:graphicFrame>
    </p:spTree>
    <p:extLst>
      <p:ext uri="{BB962C8B-B14F-4D97-AF65-F5344CB8AC3E}">
        <p14:creationId xmlns:p14="http://schemas.microsoft.com/office/powerpoint/2010/main" val="8573092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42085"/>
                                        </p:tgtEl>
                                        <p:attrNameLst>
                                          <p:attrName>style.visibility</p:attrName>
                                        </p:attrNameLst>
                                      </p:cBhvr>
                                      <p:to>
                                        <p:strVal val="visible"/>
                                      </p:to>
                                    </p:set>
                                    <p:animEffect transition="in" filter="dissolve">
                                      <p:cBhvr>
                                        <p:cTn id="7" dur="500"/>
                                        <p:tgtEl>
                                          <p:spTgt spid="942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08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0"/>
            <a:ext cx="9144000" cy="876300"/>
          </a:xfrm>
        </p:spPr>
        <p:txBody>
          <a:bodyPr/>
          <a:lstStyle/>
          <a:p>
            <a:pPr eaLnBrk="1" hangingPunct="1"/>
            <a:r>
              <a:rPr lang="en-US" sz="3200" dirty="0" smtClean="0"/>
              <a:t>Denim Wholesaler; Marginal Analysis </a:t>
            </a:r>
          </a:p>
        </p:txBody>
      </p:sp>
      <p:sp>
        <p:nvSpPr>
          <p:cNvPr id="24579" name="Rectangle 3"/>
          <p:cNvSpPr>
            <a:spLocks noGrp="1" noChangeArrowheads="1"/>
          </p:cNvSpPr>
          <p:nvPr>
            <p:ph type="body" idx="1"/>
          </p:nvPr>
        </p:nvSpPr>
        <p:spPr/>
        <p:txBody>
          <a:bodyPr/>
          <a:lstStyle/>
          <a:p>
            <a:pPr>
              <a:buFont typeface="Wingdings" pitchFamily="2" charset="2"/>
              <a:buNone/>
            </a:pPr>
            <a:r>
              <a:rPr lang="en-US" dirty="0" smtClean="0"/>
              <a:t>The demand for denim is:</a:t>
            </a:r>
          </a:p>
          <a:p>
            <a:pPr lvl="1"/>
            <a:r>
              <a:rPr lang="en-US" sz="2400" dirty="0" smtClean="0"/>
              <a:t>1000 with probability 0.10</a:t>
            </a:r>
          </a:p>
          <a:p>
            <a:pPr lvl="1"/>
            <a:r>
              <a:rPr lang="en-US" sz="2400" dirty="0" smtClean="0"/>
              <a:t>2000 with probability 0.15</a:t>
            </a:r>
          </a:p>
          <a:p>
            <a:pPr lvl="1"/>
            <a:r>
              <a:rPr lang="en-US" sz="2400" dirty="0" smtClean="0"/>
              <a:t>3000 with probability 0.15</a:t>
            </a:r>
          </a:p>
          <a:p>
            <a:pPr lvl="1"/>
            <a:r>
              <a:rPr lang="en-US" sz="2400" dirty="0" smtClean="0"/>
              <a:t>4000 with probability 0.20</a:t>
            </a:r>
          </a:p>
          <a:p>
            <a:pPr lvl="1"/>
            <a:r>
              <a:rPr lang="en-US" sz="2400" dirty="0" smtClean="0"/>
              <a:t>5000 with probability 0.15</a:t>
            </a:r>
          </a:p>
          <a:p>
            <a:pPr lvl="1"/>
            <a:r>
              <a:rPr lang="en-US" sz="2400" dirty="0" smtClean="0"/>
              <a:t>6000 with probability 0.15</a:t>
            </a:r>
          </a:p>
          <a:p>
            <a:pPr lvl="1"/>
            <a:r>
              <a:rPr lang="en-US" sz="2400" dirty="0" smtClean="0"/>
              <a:t>7000 with probability 0.10</a:t>
            </a:r>
          </a:p>
        </p:txBody>
      </p:sp>
      <p:sp>
        <p:nvSpPr>
          <p:cNvPr id="24580" name="Line 4"/>
          <p:cNvSpPr>
            <a:spLocks noChangeShapeType="1"/>
          </p:cNvSpPr>
          <p:nvPr/>
        </p:nvSpPr>
        <p:spPr bwMode="auto">
          <a:xfrm>
            <a:off x="4932040" y="1484784"/>
            <a:ext cx="0" cy="3581400"/>
          </a:xfrm>
          <a:prstGeom prst="line">
            <a:avLst/>
          </a:prstGeom>
          <a:noFill/>
          <a:ln w="9525">
            <a:solidFill>
              <a:schemeClr val="tx1"/>
            </a:solidFill>
            <a:round/>
            <a:headEnd/>
            <a:tailEnd/>
          </a:ln>
        </p:spPr>
        <p:txBody>
          <a:bodyPr wrap="none" anchor="ctr"/>
          <a:lstStyle/>
          <a:p>
            <a:endParaRPr lang="en-US"/>
          </a:p>
        </p:txBody>
      </p:sp>
      <p:sp>
        <p:nvSpPr>
          <p:cNvPr id="24581" name="Text Box 5"/>
          <p:cNvSpPr txBox="1">
            <a:spLocks noChangeArrowheads="1"/>
          </p:cNvSpPr>
          <p:nvPr/>
        </p:nvSpPr>
        <p:spPr bwMode="auto">
          <a:xfrm>
            <a:off x="5076056" y="3122752"/>
            <a:ext cx="4067944" cy="1569660"/>
          </a:xfrm>
          <a:prstGeom prst="rect">
            <a:avLst/>
          </a:prstGeom>
          <a:noFill/>
          <a:ln w="9525">
            <a:noFill/>
            <a:miter lim="800000"/>
            <a:headEnd/>
            <a:tailEnd/>
          </a:ln>
        </p:spPr>
        <p:txBody>
          <a:bodyPr wrap="square">
            <a:spAutoFit/>
          </a:bodyPr>
          <a:lstStyle/>
          <a:p>
            <a:pPr eaLnBrk="0" hangingPunct="0"/>
            <a:r>
              <a:rPr lang="en-US" sz="2400" dirty="0">
                <a:latin typeface="Book Antiqua" panose="02040602050305030304" pitchFamily="18" charset="0"/>
              </a:rPr>
              <a:t>Unit Revenue </a:t>
            </a:r>
            <a:r>
              <a:rPr lang="en-US" sz="2400" dirty="0" smtClean="0">
                <a:latin typeface="Book Antiqua" panose="02040602050305030304" pitchFamily="18" charset="0"/>
              </a:rPr>
              <a:t>(p </a:t>
            </a:r>
            <a:r>
              <a:rPr lang="en-US" sz="2400" dirty="0">
                <a:latin typeface="Book Antiqua" panose="02040602050305030304" pitchFamily="18" charset="0"/>
              </a:rPr>
              <a:t>) = 30</a:t>
            </a:r>
          </a:p>
          <a:p>
            <a:pPr eaLnBrk="0" hangingPunct="0"/>
            <a:r>
              <a:rPr lang="en-US" sz="2400" dirty="0">
                <a:latin typeface="Book Antiqua" panose="02040602050305030304" pitchFamily="18" charset="0"/>
              </a:rPr>
              <a:t>Unit purchase cost (c )= 10</a:t>
            </a:r>
          </a:p>
          <a:p>
            <a:pPr eaLnBrk="0" hangingPunct="0"/>
            <a:r>
              <a:rPr lang="en-US" sz="2400" dirty="0">
                <a:latin typeface="Book Antiqua" panose="02040602050305030304" pitchFamily="18" charset="0"/>
              </a:rPr>
              <a:t>Salvage value (v )= 5</a:t>
            </a:r>
          </a:p>
          <a:p>
            <a:pPr eaLnBrk="0" hangingPunct="0"/>
            <a:r>
              <a:rPr lang="en-US" sz="2400" dirty="0">
                <a:latin typeface="Book Antiqua" panose="02040602050305030304" pitchFamily="18" charset="0"/>
              </a:rPr>
              <a:t>Goodwill cost (g )= 0</a:t>
            </a:r>
          </a:p>
        </p:txBody>
      </p:sp>
      <p:sp>
        <p:nvSpPr>
          <p:cNvPr id="24583" name="Text Box 8"/>
          <p:cNvSpPr txBox="1">
            <a:spLocks noChangeArrowheads="1"/>
          </p:cNvSpPr>
          <p:nvPr/>
        </p:nvSpPr>
        <p:spPr bwMode="auto">
          <a:xfrm>
            <a:off x="2270125" y="5824538"/>
            <a:ext cx="4176143" cy="461665"/>
          </a:xfrm>
          <a:prstGeom prst="rect">
            <a:avLst/>
          </a:prstGeom>
          <a:noFill/>
          <a:ln w="9525">
            <a:noFill/>
            <a:miter lim="800000"/>
            <a:headEnd/>
            <a:tailEnd/>
          </a:ln>
        </p:spPr>
        <p:txBody>
          <a:bodyPr wrap="none">
            <a:spAutoFit/>
          </a:bodyPr>
          <a:lstStyle/>
          <a:p>
            <a:r>
              <a:rPr lang="en-US" sz="2400" dirty="0">
                <a:solidFill>
                  <a:srgbClr val="FF0000"/>
                </a:solidFill>
                <a:latin typeface="Book Antiqua" panose="02040602050305030304" pitchFamily="18" charset="0"/>
              </a:rPr>
              <a:t>How much should we order?</a:t>
            </a:r>
          </a:p>
        </p:txBody>
      </p:sp>
    </p:spTree>
    <p:extLst>
      <p:ext uri="{BB962C8B-B14F-4D97-AF65-F5344CB8AC3E}">
        <p14:creationId xmlns:p14="http://schemas.microsoft.com/office/powerpoint/2010/main" val="97991815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9144000" cy="836712"/>
          </a:xfrm>
        </p:spPr>
        <p:txBody>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060919806"/>
              </p:ext>
            </p:extLst>
          </p:nvPr>
        </p:nvGraphicFramePr>
        <p:xfrm>
          <a:off x="100013" y="1052513"/>
          <a:ext cx="8999537" cy="2592387"/>
        </p:xfrm>
        <a:graphic>
          <a:graphicData uri="http://schemas.openxmlformats.org/presentationml/2006/ole">
            <mc:AlternateContent xmlns:mc="http://schemas.openxmlformats.org/markup-compatibility/2006">
              <mc:Choice xmlns:v="urn:schemas-microsoft-com:vml" Requires="v">
                <p:oleObj spid="_x0000_s135204" name="Worksheet" r:id="rId4" imgW="6248445" imgH="1800360" progId="Excel.Sheet.12">
                  <p:embed/>
                </p:oleObj>
              </mc:Choice>
              <mc:Fallback>
                <p:oleObj name="Worksheet" r:id="rId4" imgW="6248445" imgH="1800360" progId="Excel.Sheet.12">
                  <p:embed/>
                  <p:pic>
                    <p:nvPicPr>
                      <p:cNvPr id="0" name=""/>
                      <p:cNvPicPr/>
                      <p:nvPr/>
                    </p:nvPicPr>
                    <p:blipFill>
                      <a:blip r:embed="rId5"/>
                      <a:stretch>
                        <a:fillRect/>
                      </a:stretch>
                    </p:blipFill>
                    <p:spPr>
                      <a:xfrm>
                        <a:off x="100013" y="1052513"/>
                        <a:ext cx="8999537" cy="2592387"/>
                      </a:xfrm>
                      <a:prstGeom prst="rect">
                        <a:avLst/>
                      </a:prstGeom>
                    </p:spPr>
                  </p:pic>
                </p:oleObj>
              </mc:Fallback>
            </mc:AlternateContent>
          </a:graphicData>
        </a:graphic>
      </p:graphicFrame>
      <p:sp>
        <p:nvSpPr>
          <p:cNvPr id="4" name="Text Box 5"/>
          <p:cNvSpPr txBox="1">
            <a:spLocks noChangeArrowheads="1"/>
          </p:cNvSpPr>
          <p:nvPr/>
        </p:nvSpPr>
        <p:spPr bwMode="auto">
          <a:xfrm>
            <a:off x="1" y="3717032"/>
            <a:ext cx="9099549" cy="2677656"/>
          </a:xfrm>
          <a:prstGeom prst="rect">
            <a:avLst/>
          </a:prstGeom>
          <a:noFill/>
          <a:ln w="9525">
            <a:noFill/>
            <a:miter lim="800000"/>
            <a:headEnd/>
            <a:tailEnd/>
          </a:ln>
        </p:spPr>
        <p:txBody>
          <a:bodyPr wrap="square">
            <a:spAutoFit/>
          </a:bodyPr>
          <a:lstStyle/>
          <a:p>
            <a:pPr marL="342900" indent="-342900">
              <a:defRPr/>
            </a:pPr>
            <a:r>
              <a:rPr lang="en-US" sz="2400" dirty="0" smtClean="0">
                <a:latin typeface="Book Antiqua" panose="02040602050305030304" pitchFamily="18" charset="0"/>
              </a:rPr>
              <a:t>Compute Expected Salvage when we have ordered 4000</a:t>
            </a:r>
          </a:p>
          <a:p>
            <a:pPr marL="342900" indent="-342900">
              <a:defRPr/>
            </a:pPr>
            <a:r>
              <a:rPr lang="en-US" sz="2400" dirty="0" smtClean="0">
                <a:latin typeface="Book Antiqua" panose="02040602050305030304" pitchFamily="18" charset="0"/>
                <a:sym typeface="Wingdings" pitchFamily="2" charset="2"/>
              </a:rPr>
              <a:t>= (4000-3000)(0.15)+</a:t>
            </a:r>
            <a:r>
              <a:rPr lang="en-US" sz="2400" dirty="0">
                <a:latin typeface="Book Antiqua" panose="02040602050305030304" pitchFamily="18" charset="0"/>
                <a:sym typeface="Wingdings" pitchFamily="2" charset="2"/>
              </a:rPr>
              <a:t>(</a:t>
            </a:r>
            <a:r>
              <a:rPr lang="en-US" sz="2400" dirty="0" smtClean="0">
                <a:latin typeface="Book Antiqua" panose="02040602050305030304" pitchFamily="18" charset="0"/>
                <a:sym typeface="Wingdings" pitchFamily="2" charset="2"/>
              </a:rPr>
              <a:t>4000-2000</a:t>
            </a:r>
            <a:r>
              <a:rPr lang="en-US" sz="2400" dirty="0">
                <a:latin typeface="Book Antiqua" panose="02040602050305030304" pitchFamily="18" charset="0"/>
                <a:sym typeface="Wingdings" pitchFamily="2" charset="2"/>
              </a:rPr>
              <a:t>)(</a:t>
            </a:r>
            <a:r>
              <a:rPr lang="en-US" sz="2400" dirty="0" smtClean="0">
                <a:latin typeface="Book Antiqua" panose="02040602050305030304" pitchFamily="18" charset="0"/>
                <a:sym typeface="Wingdings" pitchFamily="2" charset="2"/>
              </a:rPr>
              <a:t>0.15)+</a:t>
            </a:r>
            <a:r>
              <a:rPr lang="en-US" sz="2400" dirty="0">
                <a:latin typeface="Book Antiqua" panose="02040602050305030304" pitchFamily="18" charset="0"/>
                <a:sym typeface="Wingdings" pitchFamily="2" charset="2"/>
              </a:rPr>
              <a:t>(</a:t>
            </a:r>
            <a:r>
              <a:rPr lang="en-US" sz="2400" dirty="0" smtClean="0">
                <a:latin typeface="Book Antiqua" panose="02040602050305030304" pitchFamily="18" charset="0"/>
                <a:sym typeface="Wingdings" pitchFamily="2" charset="2"/>
              </a:rPr>
              <a:t>4000-1000</a:t>
            </a:r>
            <a:r>
              <a:rPr lang="en-US" sz="2400" dirty="0">
                <a:latin typeface="Book Antiqua" panose="02040602050305030304" pitchFamily="18" charset="0"/>
                <a:sym typeface="Wingdings" pitchFamily="2" charset="2"/>
              </a:rPr>
              <a:t>)(</a:t>
            </a:r>
            <a:r>
              <a:rPr lang="en-US" sz="2400" dirty="0" smtClean="0">
                <a:latin typeface="Book Antiqua" panose="02040602050305030304" pitchFamily="18" charset="0"/>
                <a:sym typeface="Wingdings" pitchFamily="2" charset="2"/>
              </a:rPr>
              <a:t>0.1)</a:t>
            </a:r>
          </a:p>
          <a:p>
            <a:pPr marL="342900" indent="-342900">
              <a:defRPr/>
            </a:pPr>
            <a:r>
              <a:rPr lang="pt-BR" sz="2400" dirty="0">
                <a:latin typeface="Book Antiqua" panose="02040602050305030304" pitchFamily="18" charset="0"/>
                <a:sym typeface="Wingdings" pitchFamily="2" charset="2"/>
              </a:rPr>
              <a:t>=(A5-A2)*B2+(A5-A3)*B3+(A5-A4)*</a:t>
            </a:r>
            <a:r>
              <a:rPr lang="pt-BR" sz="2400" dirty="0" smtClean="0">
                <a:latin typeface="Book Antiqua" panose="02040602050305030304" pitchFamily="18" charset="0"/>
                <a:sym typeface="Wingdings" pitchFamily="2" charset="2"/>
              </a:rPr>
              <a:t>B4</a:t>
            </a:r>
          </a:p>
          <a:p>
            <a:pPr marL="342900" indent="-342900">
              <a:defRPr/>
            </a:pPr>
            <a:r>
              <a:rPr lang="pt-BR" sz="2400" dirty="0" smtClean="0">
                <a:latin typeface="Book Antiqua" panose="02040602050305030304" pitchFamily="18" charset="0"/>
                <a:sym typeface="Wingdings" pitchFamily="2" charset="2"/>
              </a:rPr>
              <a:t>Alternatively, </a:t>
            </a:r>
          </a:p>
          <a:p>
            <a:pPr marL="342900" indent="-342900">
              <a:defRPr/>
            </a:pPr>
            <a:r>
              <a:rPr lang="en-US" sz="2400" dirty="0">
                <a:latin typeface="Book Antiqua" panose="02040602050305030304" pitchFamily="18" charset="0"/>
                <a:sym typeface="Wingdings" pitchFamily="2" charset="2"/>
              </a:rPr>
              <a:t>= </a:t>
            </a:r>
            <a:r>
              <a:rPr lang="en-US" sz="2400" dirty="0" smtClean="0">
                <a:latin typeface="Book Antiqua" panose="02040602050305030304" pitchFamily="18" charset="0"/>
                <a:sym typeface="Wingdings" pitchFamily="2" charset="2"/>
              </a:rPr>
              <a:t>4000(0.15)+4000(0.15)+4000(0.1)- 3000(0.15)-2000(0.15)-1000(0.1)</a:t>
            </a:r>
          </a:p>
          <a:p>
            <a:pPr marL="342900" indent="-342900">
              <a:defRPr/>
            </a:pPr>
            <a:r>
              <a:rPr lang="en-US" sz="2400" dirty="0" smtClean="0">
                <a:latin typeface="Book Antiqua" panose="02040602050305030304" pitchFamily="18" charset="0"/>
                <a:sym typeface="Wingdings" pitchFamily="2" charset="2"/>
              </a:rPr>
              <a:t>=4000(0.15+0.15+0.1) - </a:t>
            </a:r>
            <a:r>
              <a:rPr lang="en-US" sz="2400" dirty="0">
                <a:latin typeface="Book Antiqua" panose="02040602050305030304" pitchFamily="18" charset="0"/>
                <a:sym typeface="Wingdings" pitchFamily="2" charset="2"/>
              </a:rPr>
              <a:t>3000(0.15)-2000(0.15)-1000(0.1)</a:t>
            </a:r>
          </a:p>
          <a:p>
            <a:pPr marL="342900" indent="-342900">
              <a:defRPr/>
            </a:pPr>
            <a:r>
              <a:rPr lang="en-US" sz="2400" dirty="0">
                <a:latin typeface="Book Antiqua" panose="02040602050305030304" pitchFamily="18" charset="0"/>
                <a:sym typeface="Wingdings" pitchFamily="2" charset="2"/>
              </a:rPr>
              <a:t>=A5*SUM($B$2:B4)-SUMPRODUCT($A$2:A4,$B$2:B4</a:t>
            </a:r>
            <a:r>
              <a:rPr lang="en-US" sz="2400" dirty="0" smtClean="0">
                <a:latin typeface="Book Antiqua" panose="02040602050305030304" pitchFamily="18" charset="0"/>
                <a:sym typeface="Wingdings" pitchFamily="2" charset="2"/>
              </a:rPr>
              <a:t>)</a:t>
            </a:r>
            <a:endParaRPr lang="en-US" sz="2400" b="1" dirty="0">
              <a:latin typeface="Book Antiqua" panose="02040602050305030304" pitchFamily="18" charset="0"/>
              <a:sym typeface="Wingdings" pitchFamily="2" charset="2"/>
            </a:endParaRPr>
          </a:p>
        </p:txBody>
      </p:sp>
    </p:spTree>
    <p:extLst>
      <p:ext uri="{BB962C8B-B14F-4D97-AF65-F5344CB8AC3E}">
        <p14:creationId xmlns:p14="http://schemas.microsoft.com/office/powerpoint/2010/main" val="21355932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dissolv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dissolv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dissolv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 y="0"/>
            <a:ext cx="9144000" cy="836712"/>
          </a:xfrm>
        </p:spPr>
        <p:txBody>
          <a:bodyPr/>
          <a:lstStyle/>
          <a:p>
            <a:r>
              <a:rPr lang="en-US" sz="3200" dirty="0" smtClean="0"/>
              <a:t>Marginal Analysis</a:t>
            </a:r>
          </a:p>
        </p:txBody>
      </p:sp>
      <p:sp>
        <p:nvSpPr>
          <p:cNvPr id="29699" name="Rectangle 3"/>
          <p:cNvSpPr>
            <a:spLocks noGrp="1" noChangeArrowheads="1"/>
          </p:cNvSpPr>
          <p:nvPr>
            <p:ph type="body" idx="1"/>
          </p:nvPr>
        </p:nvSpPr>
        <p:spPr>
          <a:xfrm>
            <a:off x="35496" y="955883"/>
            <a:ext cx="9217024" cy="5425446"/>
          </a:xfrm>
        </p:spPr>
        <p:txBody>
          <a:bodyPr/>
          <a:lstStyle/>
          <a:p>
            <a:pPr>
              <a:buFont typeface="Wingdings" pitchFamily="2" charset="2"/>
              <a:buNone/>
            </a:pPr>
            <a:r>
              <a:rPr lang="en-US" dirty="0" smtClean="0"/>
              <a:t>What is the value of an additional unit ordered?</a:t>
            </a:r>
          </a:p>
          <a:p>
            <a:pPr eaLnBrk="0" hangingPunct="0">
              <a:lnSpc>
                <a:spcPct val="130000"/>
              </a:lnSpc>
              <a:buClr>
                <a:srgbClr val="000000"/>
              </a:buClr>
              <a:buNone/>
              <a:defRPr/>
            </a:pPr>
            <a:r>
              <a:rPr lang="en-US" b="1" dirty="0"/>
              <a:t>Suppose the wholesaler purchases 1000 units. What is the value of  having the 1001st unit? </a:t>
            </a:r>
          </a:p>
          <a:p>
            <a:pPr marL="0" indent="0" eaLnBrk="0" hangingPunct="0">
              <a:lnSpc>
                <a:spcPct val="105000"/>
              </a:lnSpc>
              <a:buClr>
                <a:srgbClr val="000000"/>
              </a:buClr>
              <a:buNone/>
              <a:defRPr/>
            </a:pPr>
            <a:r>
              <a:rPr lang="en-US" b="1" dirty="0">
                <a:solidFill>
                  <a:srgbClr val="FF0000"/>
                </a:solidFill>
              </a:rPr>
              <a:t>Marginal Cost</a:t>
            </a:r>
            <a:r>
              <a:rPr lang="en-US" dirty="0">
                <a:solidFill>
                  <a:srgbClr val="FF0000"/>
                </a:solidFill>
              </a:rPr>
              <a:t>: </a:t>
            </a:r>
            <a:r>
              <a:rPr lang="en-US" dirty="0" smtClean="0">
                <a:solidFill>
                  <a:srgbClr val="FF0000"/>
                </a:solidFill>
              </a:rPr>
              <a:t>c-v = 10 </a:t>
            </a:r>
            <a:r>
              <a:rPr lang="en-US" dirty="0">
                <a:solidFill>
                  <a:srgbClr val="FF0000"/>
                </a:solidFill>
              </a:rPr>
              <a:t>– 5 = $5. </a:t>
            </a:r>
            <a:r>
              <a:rPr lang="en-US" dirty="0" smtClean="0">
                <a:solidFill>
                  <a:srgbClr val="FF0000"/>
                </a:solidFill>
              </a:rPr>
              <a:t> P(</a:t>
            </a:r>
            <a:r>
              <a:rPr lang="en-US" b="1" i="1" dirty="0" smtClean="0">
                <a:solidFill>
                  <a:srgbClr val="FF0000"/>
                </a:solidFill>
              </a:rPr>
              <a:t>R </a:t>
            </a:r>
            <a:r>
              <a:rPr lang="en-US" dirty="0">
                <a:solidFill>
                  <a:srgbClr val="FF0000"/>
                </a:solidFill>
              </a:rPr>
              <a:t>≤ 1000) = 0.1</a:t>
            </a:r>
          </a:p>
          <a:p>
            <a:pPr eaLnBrk="0" hangingPunct="0">
              <a:lnSpc>
                <a:spcPct val="105000"/>
              </a:lnSpc>
              <a:buClr>
                <a:srgbClr val="000000"/>
              </a:buClr>
              <a:buNone/>
              <a:defRPr/>
            </a:pPr>
            <a:r>
              <a:rPr lang="en-US" b="1" dirty="0">
                <a:solidFill>
                  <a:srgbClr val="FF0000"/>
                </a:solidFill>
              </a:rPr>
              <a:t>Expected Marginal Cost =  0.1(5) = 0.5</a:t>
            </a:r>
          </a:p>
          <a:p>
            <a:pPr>
              <a:lnSpc>
                <a:spcPct val="105000"/>
              </a:lnSpc>
              <a:buNone/>
            </a:pPr>
            <a:r>
              <a:rPr lang="en-US" b="1" dirty="0">
                <a:solidFill>
                  <a:srgbClr val="00B050"/>
                </a:solidFill>
              </a:rPr>
              <a:t>Marginal Profit: </a:t>
            </a:r>
            <a:r>
              <a:rPr lang="en-US" dirty="0">
                <a:solidFill>
                  <a:srgbClr val="00B050"/>
                </a:solidFill>
              </a:rPr>
              <a:t>The retailer makes and extra </a:t>
            </a:r>
            <a:r>
              <a:rPr lang="en-US" dirty="0" smtClean="0">
                <a:solidFill>
                  <a:srgbClr val="00B050"/>
                </a:solidFill>
              </a:rPr>
              <a:t>profit</a:t>
            </a:r>
          </a:p>
          <a:p>
            <a:pPr>
              <a:lnSpc>
                <a:spcPct val="105000"/>
              </a:lnSpc>
              <a:buNone/>
            </a:pPr>
            <a:r>
              <a:rPr lang="en-US" dirty="0" smtClean="0">
                <a:solidFill>
                  <a:srgbClr val="00B050"/>
                </a:solidFill>
              </a:rPr>
              <a:t> </a:t>
            </a:r>
            <a:r>
              <a:rPr lang="en-US" dirty="0">
                <a:solidFill>
                  <a:srgbClr val="00B050"/>
                </a:solidFill>
              </a:rPr>
              <a:t>of </a:t>
            </a:r>
            <a:r>
              <a:rPr lang="en-US" dirty="0" smtClean="0">
                <a:solidFill>
                  <a:srgbClr val="00B050"/>
                </a:solidFill>
              </a:rPr>
              <a:t>30 </a:t>
            </a:r>
            <a:r>
              <a:rPr lang="en-US" dirty="0">
                <a:solidFill>
                  <a:srgbClr val="00B050"/>
                </a:solidFill>
              </a:rPr>
              <a:t>– </a:t>
            </a:r>
            <a:r>
              <a:rPr lang="en-US" dirty="0" smtClean="0">
                <a:solidFill>
                  <a:srgbClr val="00B050"/>
                </a:solidFill>
              </a:rPr>
              <a:t>10= </a:t>
            </a:r>
            <a:r>
              <a:rPr lang="en-US" dirty="0">
                <a:solidFill>
                  <a:srgbClr val="00B050"/>
                </a:solidFill>
              </a:rPr>
              <a:t>$</a:t>
            </a:r>
            <a:r>
              <a:rPr lang="en-US" dirty="0" smtClean="0">
                <a:solidFill>
                  <a:srgbClr val="00B050"/>
                </a:solidFill>
              </a:rPr>
              <a:t>20. P(</a:t>
            </a:r>
            <a:r>
              <a:rPr lang="en-US" b="1" i="1" dirty="0" smtClean="0">
                <a:solidFill>
                  <a:srgbClr val="00B050"/>
                </a:solidFill>
              </a:rPr>
              <a:t>R</a:t>
            </a:r>
            <a:r>
              <a:rPr lang="en-US" dirty="0" smtClean="0">
                <a:solidFill>
                  <a:srgbClr val="00B050"/>
                </a:solidFill>
              </a:rPr>
              <a:t>  </a:t>
            </a:r>
            <a:r>
              <a:rPr lang="en-US" dirty="0">
                <a:solidFill>
                  <a:srgbClr val="00B050"/>
                </a:solidFill>
              </a:rPr>
              <a:t>&gt; 1000) = 0.9 </a:t>
            </a:r>
          </a:p>
          <a:p>
            <a:pPr>
              <a:lnSpc>
                <a:spcPct val="105000"/>
              </a:lnSpc>
              <a:buNone/>
            </a:pPr>
            <a:r>
              <a:rPr lang="en-US" b="1" dirty="0">
                <a:solidFill>
                  <a:srgbClr val="00B050"/>
                </a:solidFill>
              </a:rPr>
              <a:t>Expected Marginal Profit= 0.9(20) = 18</a:t>
            </a:r>
          </a:p>
          <a:p>
            <a:pPr>
              <a:lnSpc>
                <a:spcPct val="105000"/>
              </a:lnSpc>
              <a:buNone/>
            </a:pPr>
            <a:r>
              <a:rPr lang="en-US" b="1" dirty="0"/>
              <a:t>MP ≥ MC</a:t>
            </a:r>
          </a:p>
          <a:p>
            <a:pPr>
              <a:lnSpc>
                <a:spcPct val="105000"/>
              </a:lnSpc>
              <a:buNone/>
            </a:pPr>
            <a:r>
              <a:rPr lang="en-US" b="1" dirty="0"/>
              <a:t>Expected Value = 18-0.5 = 17.5</a:t>
            </a:r>
          </a:p>
          <a:p>
            <a:pPr marL="342900" lvl="1" indent="-342900">
              <a:lnSpc>
                <a:spcPct val="105000"/>
              </a:lnSpc>
              <a:buClr>
                <a:srgbClr val="000000"/>
              </a:buClr>
              <a:buNone/>
            </a:pPr>
            <a:r>
              <a:rPr lang="en-US" sz="2400" dirty="0"/>
              <a:t>By purchasing an additional unit, the expected profit increases by $</a:t>
            </a:r>
            <a:r>
              <a:rPr lang="en-US" sz="2400" dirty="0" smtClean="0"/>
              <a:t>17.5. The </a:t>
            </a:r>
            <a:r>
              <a:rPr lang="en-US" sz="2400" dirty="0"/>
              <a:t>retailer should purchase at least 1,001 units.</a:t>
            </a:r>
          </a:p>
          <a:p>
            <a:pPr eaLnBrk="0" hangingPunct="0">
              <a:lnSpc>
                <a:spcPct val="105000"/>
              </a:lnSpc>
              <a:buClr>
                <a:srgbClr val="000000"/>
              </a:buClr>
              <a:buNone/>
              <a:defRPr/>
            </a:pPr>
            <a:endParaRPr lang="en-US" dirty="0">
              <a:solidFill>
                <a:srgbClr val="1A1A74"/>
              </a:solidFill>
            </a:endParaRPr>
          </a:p>
          <a:p>
            <a:pPr eaLnBrk="0" hangingPunct="0">
              <a:lnSpc>
                <a:spcPct val="130000"/>
              </a:lnSpc>
              <a:buClr>
                <a:srgbClr val="000000"/>
              </a:buClr>
              <a:buNone/>
              <a:defRPr/>
            </a:pPr>
            <a:endParaRPr lang="en-US" dirty="0">
              <a:solidFill>
                <a:srgbClr val="1A1A74"/>
              </a:solidFill>
            </a:endParaRPr>
          </a:p>
          <a:p>
            <a:pPr>
              <a:buFont typeface="Wingdings" pitchFamily="2" charset="2"/>
              <a:buNone/>
            </a:pPr>
            <a:r>
              <a:rPr lang="en-US" dirty="0" smtClean="0"/>
              <a:t> </a:t>
            </a:r>
          </a:p>
        </p:txBody>
      </p:sp>
      <p:pic>
        <p:nvPicPr>
          <p:cNvPr id="2" name="Picture 1"/>
          <p:cNvPicPr>
            <a:picLocks noChangeAspect="1"/>
          </p:cNvPicPr>
          <p:nvPr/>
        </p:nvPicPr>
        <p:blipFill>
          <a:blip r:embed="rId3"/>
          <a:stretch>
            <a:fillRect/>
          </a:stretch>
        </p:blipFill>
        <p:spPr>
          <a:xfrm>
            <a:off x="7380312" y="3284984"/>
            <a:ext cx="1650188" cy="2159000"/>
          </a:xfrm>
          <a:prstGeom prst="rect">
            <a:avLst/>
          </a:prstGeom>
        </p:spPr>
      </p:pic>
    </p:spTree>
    <p:extLst>
      <p:ext uri="{BB962C8B-B14F-4D97-AF65-F5344CB8AC3E}">
        <p14:creationId xmlns:p14="http://schemas.microsoft.com/office/powerpoint/2010/main" val="18726451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dissolve">
                                      <p:cBhvr>
                                        <p:cTn id="7" dur="500"/>
                                        <p:tgtEl>
                                          <p:spTgt spid="296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Effect transition="in" filter="dissolve">
                                      <p:cBhvr>
                                        <p:cTn id="12" dur="500"/>
                                        <p:tgtEl>
                                          <p:spTgt spid="296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9699">
                                            <p:txEl>
                                              <p:pRg st="2" end="2"/>
                                            </p:txEl>
                                          </p:spTgt>
                                        </p:tgtEl>
                                        <p:attrNameLst>
                                          <p:attrName>style.visibility</p:attrName>
                                        </p:attrNameLst>
                                      </p:cBhvr>
                                      <p:to>
                                        <p:strVal val="visible"/>
                                      </p:to>
                                    </p:set>
                                    <p:animEffect transition="in" filter="dissolve">
                                      <p:cBhvr>
                                        <p:cTn id="17" dur="500"/>
                                        <p:tgtEl>
                                          <p:spTgt spid="296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9699">
                                            <p:txEl>
                                              <p:pRg st="3" end="3"/>
                                            </p:txEl>
                                          </p:spTgt>
                                        </p:tgtEl>
                                        <p:attrNameLst>
                                          <p:attrName>style.visibility</p:attrName>
                                        </p:attrNameLst>
                                      </p:cBhvr>
                                      <p:to>
                                        <p:strVal val="visible"/>
                                      </p:to>
                                    </p:set>
                                    <p:animEffect transition="in" filter="dissolve">
                                      <p:cBhvr>
                                        <p:cTn id="22" dur="500"/>
                                        <p:tgtEl>
                                          <p:spTgt spid="296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9699">
                                            <p:txEl>
                                              <p:pRg st="4" end="4"/>
                                            </p:txEl>
                                          </p:spTgt>
                                        </p:tgtEl>
                                        <p:attrNameLst>
                                          <p:attrName>style.visibility</p:attrName>
                                        </p:attrNameLst>
                                      </p:cBhvr>
                                      <p:to>
                                        <p:strVal val="visible"/>
                                      </p:to>
                                    </p:set>
                                    <p:animEffect transition="in" filter="dissolve">
                                      <p:cBhvr>
                                        <p:cTn id="27" dur="500"/>
                                        <p:tgtEl>
                                          <p:spTgt spid="296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9699">
                                            <p:txEl>
                                              <p:pRg st="5" end="5"/>
                                            </p:txEl>
                                          </p:spTgt>
                                        </p:tgtEl>
                                        <p:attrNameLst>
                                          <p:attrName>style.visibility</p:attrName>
                                        </p:attrNameLst>
                                      </p:cBhvr>
                                      <p:to>
                                        <p:strVal val="visible"/>
                                      </p:to>
                                    </p:set>
                                    <p:animEffect transition="in" filter="dissolve">
                                      <p:cBhvr>
                                        <p:cTn id="32" dur="500"/>
                                        <p:tgtEl>
                                          <p:spTgt spid="2969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9699">
                                            <p:txEl>
                                              <p:pRg st="6" end="6"/>
                                            </p:txEl>
                                          </p:spTgt>
                                        </p:tgtEl>
                                        <p:attrNameLst>
                                          <p:attrName>style.visibility</p:attrName>
                                        </p:attrNameLst>
                                      </p:cBhvr>
                                      <p:to>
                                        <p:strVal val="visible"/>
                                      </p:to>
                                    </p:set>
                                    <p:animEffect transition="in" filter="dissolve">
                                      <p:cBhvr>
                                        <p:cTn id="37" dur="500"/>
                                        <p:tgtEl>
                                          <p:spTgt spid="2969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9699">
                                            <p:txEl>
                                              <p:pRg st="7" end="7"/>
                                            </p:txEl>
                                          </p:spTgt>
                                        </p:tgtEl>
                                        <p:attrNameLst>
                                          <p:attrName>style.visibility</p:attrName>
                                        </p:attrNameLst>
                                      </p:cBhvr>
                                      <p:to>
                                        <p:strVal val="visible"/>
                                      </p:to>
                                    </p:set>
                                    <p:animEffect transition="in" filter="dissolve">
                                      <p:cBhvr>
                                        <p:cTn id="42" dur="500"/>
                                        <p:tgtEl>
                                          <p:spTgt spid="2969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9699">
                                            <p:txEl>
                                              <p:pRg st="8" end="8"/>
                                            </p:txEl>
                                          </p:spTgt>
                                        </p:tgtEl>
                                        <p:attrNameLst>
                                          <p:attrName>style.visibility</p:attrName>
                                        </p:attrNameLst>
                                      </p:cBhvr>
                                      <p:to>
                                        <p:strVal val="visible"/>
                                      </p:to>
                                    </p:set>
                                    <p:animEffect transition="in" filter="dissolve">
                                      <p:cBhvr>
                                        <p:cTn id="47" dur="500"/>
                                        <p:tgtEl>
                                          <p:spTgt spid="29699">
                                            <p:txEl>
                                              <p:pRg st="8" end="8"/>
                                            </p:txEl>
                                          </p:spTgt>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29699">
                                            <p:txEl>
                                              <p:pRg st="9" end="9"/>
                                            </p:txEl>
                                          </p:spTgt>
                                        </p:tgtEl>
                                        <p:attrNameLst>
                                          <p:attrName>style.visibility</p:attrName>
                                        </p:attrNameLst>
                                      </p:cBhvr>
                                      <p:to>
                                        <p:strVal val="visible"/>
                                      </p:to>
                                    </p:set>
                                    <p:animEffect transition="in" filter="dissolve">
                                      <p:cBhvr>
                                        <p:cTn id="50" dur="500"/>
                                        <p:tgtEl>
                                          <p:spTgt spid="29699">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29699">
                                            <p:txEl>
                                              <p:pRg st="12" end="12"/>
                                            </p:txEl>
                                          </p:spTgt>
                                        </p:tgtEl>
                                        <p:attrNameLst>
                                          <p:attrName>style.visibility</p:attrName>
                                        </p:attrNameLst>
                                      </p:cBhvr>
                                      <p:to>
                                        <p:strVal val="visible"/>
                                      </p:to>
                                    </p:set>
                                    <p:animEffect transition="in" filter="dissolve">
                                      <p:cBhvr>
                                        <p:cTn id="55" dur="500"/>
                                        <p:tgtEl>
                                          <p:spTgt spid="2969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 y="0"/>
            <a:ext cx="9144000" cy="836712"/>
          </a:xfrm>
        </p:spPr>
        <p:txBody>
          <a:bodyPr/>
          <a:lstStyle/>
          <a:p>
            <a:r>
              <a:rPr lang="en-US" sz="3200" dirty="0" smtClean="0"/>
              <a:t>Marginal Analysis</a:t>
            </a:r>
          </a:p>
        </p:txBody>
      </p:sp>
      <p:sp>
        <p:nvSpPr>
          <p:cNvPr id="33795" name="Rectangle 3"/>
          <p:cNvSpPr>
            <a:spLocks noGrp="1" noChangeArrowheads="1"/>
          </p:cNvSpPr>
          <p:nvPr>
            <p:ph type="body" idx="1"/>
          </p:nvPr>
        </p:nvSpPr>
        <p:spPr>
          <a:xfrm>
            <a:off x="0" y="839581"/>
            <a:ext cx="8785225" cy="2916163"/>
          </a:xfrm>
        </p:spPr>
        <p:txBody>
          <a:bodyPr/>
          <a:lstStyle/>
          <a:p>
            <a:pPr>
              <a:buFont typeface="Wingdings" pitchFamily="2" charset="2"/>
              <a:buNone/>
            </a:pPr>
            <a:r>
              <a:rPr lang="en-US" dirty="0" smtClean="0"/>
              <a:t>Should he purchase 1,002 units?</a:t>
            </a:r>
          </a:p>
          <a:p>
            <a:pPr>
              <a:lnSpc>
                <a:spcPct val="95000"/>
              </a:lnSpc>
              <a:buNone/>
            </a:pPr>
            <a:r>
              <a:rPr lang="en-US" b="1" dirty="0" smtClean="0"/>
              <a:t>Marginal Cost</a:t>
            </a:r>
            <a:r>
              <a:rPr lang="en-US" dirty="0" smtClean="0"/>
              <a:t>: $5 salvage </a:t>
            </a:r>
            <a:r>
              <a:rPr lang="en-US" dirty="0" smtClean="0">
                <a:sym typeface="Wingdings" pitchFamily="2" charset="2"/>
              </a:rPr>
              <a:t> </a:t>
            </a:r>
            <a:r>
              <a:rPr lang="en-US" dirty="0" smtClean="0"/>
              <a:t>P(</a:t>
            </a:r>
            <a:r>
              <a:rPr lang="en-US" b="1" i="1" dirty="0" smtClean="0"/>
              <a:t>R </a:t>
            </a:r>
            <a:r>
              <a:rPr lang="en-US" dirty="0" smtClean="0"/>
              <a:t>≤ 1001) = 0.1 </a:t>
            </a:r>
          </a:p>
          <a:p>
            <a:pPr>
              <a:lnSpc>
                <a:spcPct val="95000"/>
              </a:lnSpc>
              <a:buNone/>
            </a:pPr>
            <a:r>
              <a:rPr lang="en-US" b="1" dirty="0" smtClean="0">
                <a:sym typeface="Wingdings" pitchFamily="2" charset="2"/>
              </a:rPr>
              <a:t>Expected Marginal Cost = </a:t>
            </a:r>
            <a:r>
              <a:rPr lang="en-US" b="1" dirty="0" smtClean="0"/>
              <a:t>0.5</a:t>
            </a:r>
          </a:p>
          <a:p>
            <a:pPr>
              <a:lnSpc>
                <a:spcPct val="95000"/>
              </a:lnSpc>
              <a:buNone/>
            </a:pPr>
            <a:r>
              <a:rPr lang="en-US" b="1" dirty="0" smtClean="0"/>
              <a:t>Marginal Profit</a:t>
            </a:r>
            <a:r>
              <a:rPr lang="en-US" dirty="0" smtClean="0"/>
              <a:t>: $20 profit  </a:t>
            </a:r>
            <a:r>
              <a:rPr lang="en-US" dirty="0" smtClean="0">
                <a:sym typeface="Wingdings" pitchFamily="2" charset="2"/>
              </a:rPr>
              <a:t> </a:t>
            </a:r>
            <a:r>
              <a:rPr lang="en-US" dirty="0" smtClean="0"/>
              <a:t>P(</a:t>
            </a:r>
            <a:r>
              <a:rPr lang="en-US" b="1" i="1" dirty="0" smtClean="0"/>
              <a:t>R</a:t>
            </a:r>
            <a:r>
              <a:rPr lang="en-US" dirty="0" smtClean="0"/>
              <a:t> &gt;1002) = 0.9 </a:t>
            </a:r>
            <a:r>
              <a:rPr lang="en-US" dirty="0" smtClean="0">
                <a:sym typeface="Wingdings" pitchFamily="2" charset="2"/>
              </a:rPr>
              <a:t> 18</a:t>
            </a:r>
            <a:r>
              <a:rPr lang="en-US" dirty="0" smtClean="0"/>
              <a:t> </a:t>
            </a:r>
          </a:p>
          <a:p>
            <a:pPr>
              <a:lnSpc>
                <a:spcPct val="105000"/>
              </a:lnSpc>
              <a:buNone/>
            </a:pPr>
            <a:r>
              <a:rPr lang="en-US" b="1" dirty="0" smtClean="0">
                <a:sym typeface="Wingdings" pitchFamily="2" charset="2"/>
              </a:rPr>
              <a:t>Expected Marginal Profit = </a:t>
            </a:r>
            <a:r>
              <a:rPr lang="en-US" b="1" dirty="0" smtClean="0"/>
              <a:t>18</a:t>
            </a:r>
          </a:p>
          <a:p>
            <a:pPr>
              <a:lnSpc>
                <a:spcPct val="105000"/>
              </a:lnSpc>
              <a:buFont typeface="Wingdings" pitchFamily="2" charset="2"/>
              <a:buNone/>
            </a:pPr>
            <a:r>
              <a:rPr lang="en-US" b="1" dirty="0" smtClean="0"/>
              <a:t>Expected Value = 18-0.5 = 17.5</a:t>
            </a:r>
          </a:p>
          <a:p>
            <a:pPr>
              <a:lnSpc>
                <a:spcPct val="105000"/>
              </a:lnSpc>
              <a:buFont typeface="Wingdings" pitchFamily="2" charset="2"/>
              <a:buNone/>
            </a:pPr>
            <a:endParaRPr lang="en-US" b="1" dirty="0" smtClean="0"/>
          </a:p>
          <a:p>
            <a:pPr>
              <a:lnSpc>
                <a:spcPct val="105000"/>
              </a:lnSpc>
              <a:buFont typeface="Wingdings" pitchFamily="2" charset="2"/>
              <a:buNone/>
            </a:pPr>
            <a:endParaRPr lang="en-US" b="1" dirty="0" smtClean="0"/>
          </a:p>
        </p:txBody>
      </p:sp>
      <p:sp>
        <p:nvSpPr>
          <p:cNvPr id="6" name="Rectangle 3"/>
          <p:cNvSpPr txBox="1">
            <a:spLocks noChangeArrowheads="1"/>
          </p:cNvSpPr>
          <p:nvPr/>
        </p:nvSpPr>
        <p:spPr bwMode="auto">
          <a:xfrm>
            <a:off x="828" y="3573016"/>
            <a:ext cx="7379484" cy="295232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R="0" lvl="0" algn="l" defTabSz="914400" rtl="0" eaLnBrk="0" fontAlgn="base" latinLnBrk="0" hangingPunct="0">
              <a:lnSpc>
                <a:spcPct val="105000"/>
              </a:lnSpc>
              <a:spcBef>
                <a:spcPct val="20000"/>
              </a:spcBef>
              <a:spcAft>
                <a:spcPct val="0"/>
              </a:spcAft>
              <a:buClr>
                <a:srgbClr val="000000"/>
              </a:buClr>
              <a:buSzTx/>
              <a:buFont typeface="Wingdings" pitchFamily="2" charset="2"/>
              <a:buNone/>
              <a:tabLst/>
              <a:defRPr/>
            </a:pPr>
            <a:r>
              <a:rPr kumimoji="0" lang="en-US" sz="2400" b="0" i="0" u="none" strike="noStrike" kern="0" cap="none" spc="0" normalizeH="0" baseline="0" noProof="0" dirty="0" smtClean="0">
                <a:ln>
                  <a:noFill/>
                </a:ln>
                <a:solidFill>
                  <a:srgbClr val="1A1A74"/>
                </a:solidFill>
                <a:effectLst/>
                <a:uLnTx/>
                <a:uFillTx/>
                <a:latin typeface="Book Antiqua" panose="02040602050305030304" pitchFamily="18" charset="0"/>
                <a:ea typeface="+mn-ea"/>
              </a:rPr>
              <a:t>Assuming that the initial purchasing quantity is between 1000 and 2000, then by purchasing an additional unit exactly the same savings will be achieved.</a:t>
            </a:r>
          </a:p>
          <a:p>
            <a:pPr marL="342900" indent="-342900">
              <a:lnSpc>
                <a:spcPct val="130000"/>
              </a:lnSpc>
              <a:spcBef>
                <a:spcPct val="20000"/>
              </a:spcBef>
              <a:buClr>
                <a:srgbClr val="000000"/>
              </a:buClr>
              <a:defRPr/>
            </a:pPr>
            <a:r>
              <a:rPr lang="en-US" sz="2400" b="1" kern="0" dirty="0">
                <a:solidFill>
                  <a:srgbClr val="1A1A74"/>
                </a:solidFill>
                <a:latin typeface="Book Antiqua" panose="02040602050305030304" pitchFamily="18" charset="0"/>
              </a:rPr>
              <a:t>Conclusion</a:t>
            </a:r>
            <a:r>
              <a:rPr lang="en-US" sz="2400" kern="0" dirty="0">
                <a:solidFill>
                  <a:srgbClr val="1A1A74"/>
                </a:solidFill>
                <a:latin typeface="Book Antiqua" panose="02040602050305030304" pitchFamily="18" charset="0"/>
              </a:rPr>
              <a:t>: </a:t>
            </a:r>
          </a:p>
          <a:p>
            <a:pPr marL="342900" indent="-342900">
              <a:lnSpc>
                <a:spcPct val="130000"/>
              </a:lnSpc>
              <a:spcBef>
                <a:spcPct val="20000"/>
              </a:spcBef>
              <a:buClr>
                <a:srgbClr val="000000"/>
              </a:buClr>
              <a:defRPr/>
            </a:pPr>
            <a:r>
              <a:rPr lang="en-US" sz="2400" kern="0" dirty="0">
                <a:solidFill>
                  <a:srgbClr val="1A1A74"/>
                </a:solidFill>
                <a:latin typeface="Book Antiqua" panose="02040602050305030304" pitchFamily="18" charset="0"/>
              </a:rPr>
              <a:t>Wholesaler should purchase at least 2000 units</a:t>
            </a:r>
            <a:r>
              <a:rPr lang="en-US" sz="2400" kern="0" dirty="0" smtClean="0">
                <a:solidFill>
                  <a:srgbClr val="1A1A74"/>
                </a:solidFill>
                <a:latin typeface="Book Antiqua" panose="02040602050305030304" pitchFamily="18" charset="0"/>
              </a:rPr>
              <a:t>.</a:t>
            </a:r>
            <a:endParaRPr kumimoji="0" lang="en-US" sz="2400" b="1" i="0" u="none" strike="noStrike" kern="0" cap="none" spc="0" normalizeH="0" baseline="0" noProof="0" dirty="0" smtClean="0">
              <a:ln>
                <a:noFill/>
              </a:ln>
              <a:solidFill>
                <a:srgbClr val="1A1A74"/>
              </a:solidFill>
              <a:effectLst/>
              <a:uLnTx/>
              <a:uFillTx/>
              <a:latin typeface="Book Antiqua" panose="02040602050305030304" pitchFamily="18" charset="0"/>
              <a:ea typeface="+mn-ea"/>
            </a:endParaRPr>
          </a:p>
          <a:p>
            <a:pPr marL="342900" marR="0" lvl="0" indent="-342900" algn="l" defTabSz="914400" rtl="0" eaLnBrk="0" fontAlgn="base" latinLnBrk="0" hangingPunct="0">
              <a:lnSpc>
                <a:spcPct val="105000"/>
              </a:lnSpc>
              <a:spcBef>
                <a:spcPct val="20000"/>
              </a:spcBef>
              <a:spcAft>
                <a:spcPct val="0"/>
              </a:spcAft>
              <a:buClr>
                <a:srgbClr val="000000"/>
              </a:buClr>
              <a:buSzTx/>
              <a:buFont typeface="Wingdings" pitchFamily="2" charset="2"/>
              <a:buNone/>
              <a:tabLst/>
              <a:defRPr/>
            </a:pPr>
            <a:endParaRPr kumimoji="0" lang="en-US" sz="2400" b="1" i="0" u="none" strike="noStrike" kern="0" cap="none" spc="0" normalizeH="0" baseline="0" noProof="0" dirty="0" smtClean="0">
              <a:ln>
                <a:noFill/>
              </a:ln>
              <a:solidFill>
                <a:srgbClr val="1A1A74"/>
              </a:solidFill>
              <a:effectLst/>
              <a:uLnTx/>
              <a:uFillTx/>
              <a:latin typeface="Book Antiqua" panose="02040602050305030304" pitchFamily="18" charset="0"/>
              <a:ea typeface="+mn-ea"/>
            </a:endParaRPr>
          </a:p>
        </p:txBody>
      </p:sp>
      <p:pic>
        <p:nvPicPr>
          <p:cNvPr id="7" name="Picture 6"/>
          <p:cNvPicPr>
            <a:picLocks noChangeAspect="1"/>
          </p:cNvPicPr>
          <p:nvPr/>
        </p:nvPicPr>
        <p:blipFill>
          <a:blip r:embed="rId3"/>
          <a:stretch>
            <a:fillRect/>
          </a:stretch>
        </p:blipFill>
        <p:spPr>
          <a:xfrm>
            <a:off x="7380312" y="3284984"/>
            <a:ext cx="1650188" cy="2159000"/>
          </a:xfrm>
          <a:prstGeom prst="rect">
            <a:avLst/>
          </a:prstGeom>
        </p:spPr>
      </p:pic>
    </p:spTree>
    <p:extLst>
      <p:ext uri="{BB962C8B-B14F-4D97-AF65-F5344CB8AC3E}">
        <p14:creationId xmlns:p14="http://schemas.microsoft.com/office/powerpoint/2010/main" val="29735829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dissolve">
                                      <p:cBhvr>
                                        <p:cTn id="7" dur="500"/>
                                        <p:tgtEl>
                                          <p:spTgt spid="337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795">
                                            <p:txEl>
                                              <p:pRg st="1" end="1"/>
                                            </p:txEl>
                                          </p:spTgt>
                                        </p:tgtEl>
                                        <p:attrNameLst>
                                          <p:attrName>style.visibility</p:attrName>
                                        </p:attrNameLst>
                                      </p:cBhvr>
                                      <p:to>
                                        <p:strVal val="visible"/>
                                      </p:to>
                                    </p:set>
                                    <p:animEffect transition="in" filter="dissolve">
                                      <p:cBhvr>
                                        <p:cTn id="12" dur="500"/>
                                        <p:tgtEl>
                                          <p:spTgt spid="337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795">
                                            <p:txEl>
                                              <p:pRg st="2" end="2"/>
                                            </p:txEl>
                                          </p:spTgt>
                                        </p:tgtEl>
                                        <p:attrNameLst>
                                          <p:attrName>style.visibility</p:attrName>
                                        </p:attrNameLst>
                                      </p:cBhvr>
                                      <p:to>
                                        <p:strVal val="visible"/>
                                      </p:to>
                                    </p:set>
                                    <p:animEffect transition="in" filter="dissolve">
                                      <p:cBhvr>
                                        <p:cTn id="17" dur="500"/>
                                        <p:tgtEl>
                                          <p:spTgt spid="337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3795">
                                            <p:txEl>
                                              <p:pRg st="3" end="3"/>
                                            </p:txEl>
                                          </p:spTgt>
                                        </p:tgtEl>
                                        <p:attrNameLst>
                                          <p:attrName>style.visibility</p:attrName>
                                        </p:attrNameLst>
                                      </p:cBhvr>
                                      <p:to>
                                        <p:strVal val="visible"/>
                                      </p:to>
                                    </p:set>
                                    <p:animEffect transition="in" filter="dissolve">
                                      <p:cBhvr>
                                        <p:cTn id="22" dur="500"/>
                                        <p:tgtEl>
                                          <p:spTgt spid="337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795">
                                            <p:txEl>
                                              <p:pRg st="4" end="4"/>
                                            </p:txEl>
                                          </p:spTgt>
                                        </p:tgtEl>
                                        <p:attrNameLst>
                                          <p:attrName>style.visibility</p:attrName>
                                        </p:attrNameLst>
                                      </p:cBhvr>
                                      <p:to>
                                        <p:strVal val="visible"/>
                                      </p:to>
                                    </p:set>
                                    <p:animEffect transition="in" filter="dissolve">
                                      <p:cBhvr>
                                        <p:cTn id="27" dur="500"/>
                                        <p:tgtEl>
                                          <p:spTgt spid="3379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3795">
                                            <p:txEl>
                                              <p:pRg st="5" end="5"/>
                                            </p:txEl>
                                          </p:spTgt>
                                        </p:tgtEl>
                                        <p:attrNameLst>
                                          <p:attrName>style.visibility</p:attrName>
                                        </p:attrNameLst>
                                      </p:cBhvr>
                                      <p:to>
                                        <p:strVal val="visible"/>
                                      </p:to>
                                    </p:set>
                                    <p:animEffect transition="in" filter="dissolve">
                                      <p:cBhvr>
                                        <p:cTn id="32" dur="500"/>
                                        <p:tgtEl>
                                          <p:spTgt spid="3379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dissolve">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dissolve">
                                      <p:cBhvr>
                                        <p:cTn id="42" dur="500"/>
                                        <p:tgtEl>
                                          <p:spTgt spid="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dissolve">
                                      <p:cBhvr>
                                        <p:cTn id="4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 y="0"/>
            <a:ext cx="9144000" cy="836712"/>
          </a:xfrm>
        </p:spPr>
        <p:txBody>
          <a:bodyPr/>
          <a:lstStyle/>
          <a:p>
            <a:r>
              <a:rPr lang="en-US" sz="3200" dirty="0" smtClean="0"/>
              <a:t>Marginal Analysis</a:t>
            </a:r>
          </a:p>
        </p:txBody>
      </p:sp>
      <p:sp>
        <p:nvSpPr>
          <p:cNvPr id="29699" name="Rectangle 3"/>
          <p:cNvSpPr>
            <a:spLocks noGrp="1" noChangeArrowheads="1"/>
          </p:cNvSpPr>
          <p:nvPr>
            <p:ph type="body" idx="1"/>
          </p:nvPr>
        </p:nvSpPr>
        <p:spPr>
          <a:xfrm>
            <a:off x="35496" y="955883"/>
            <a:ext cx="9217024" cy="5425446"/>
          </a:xfrm>
        </p:spPr>
        <p:txBody>
          <a:bodyPr/>
          <a:lstStyle/>
          <a:p>
            <a:pPr>
              <a:buFont typeface="Wingdings" pitchFamily="2" charset="2"/>
              <a:buNone/>
            </a:pPr>
            <a:r>
              <a:rPr lang="en-US" dirty="0" smtClean="0"/>
              <a:t>What is the value of an additional unit ordered?</a:t>
            </a:r>
          </a:p>
          <a:p>
            <a:pPr eaLnBrk="0" hangingPunct="0">
              <a:lnSpc>
                <a:spcPct val="130000"/>
              </a:lnSpc>
              <a:buClr>
                <a:srgbClr val="000000"/>
              </a:buClr>
              <a:buNone/>
              <a:defRPr/>
            </a:pPr>
            <a:r>
              <a:rPr lang="en-US" b="1" dirty="0"/>
              <a:t>Suppose the wholesaler purchases </a:t>
            </a:r>
            <a:r>
              <a:rPr lang="en-US" b="1" dirty="0" smtClean="0"/>
              <a:t>2000 </a:t>
            </a:r>
            <a:r>
              <a:rPr lang="en-US" b="1" dirty="0"/>
              <a:t>units. What is the value of  having the </a:t>
            </a:r>
            <a:r>
              <a:rPr lang="en-US" b="1" dirty="0" smtClean="0"/>
              <a:t>2001st </a:t>
            </a:r>
            <a:r>
              <a:rPr lang="en-US" b="1" dirty="0"/>
              <a:t>unit? </a:t>
            </a:r>
          </a:p>
          <a:p>
            <a:pPr marL="0" indent="0" eaLnBrk="0" hangingPunct="0">
              <a:lnSpc>
                <a:spcPct val="105000"/>
              </a:lnSpc>
              <a:buClr>
                <a:srgbClr val="000000"/>
              </a:buClr>
              <a:buNone/>
              <a:defRPr/>
            </a:pPr>
            <a:r>
              <a:rPr lang="en-US" b="1" dirty="0">
                <a:solidFill>
                  <a:srgbClr val="FF0000"/>
                </a:solidFill>
              </a:rPr>
              <a:t>Marginal Cost</a:t>
            </a:r>
            <a:r>
              <a:rPr lang="en-US" dirty="0">
                <a:solidFill>
                  <a:srgbClr val="FF0000"/>
                </a:solidFill>
              </a:rPr>
              <a:t>: </a:t>
            </a:r>
            <a:r>
              <a:rPr lang="en-US" dirty="0" smtClean="0">
                <a:solidFill>
                  <a:srgbClr val="FF0000"/>
                </a:solidFill>
              </a:rPr>
              <a:t>c-v = 10 </a:t>
            </a:r>
            <a:r>
              <a:rPr lang="en-US" dirty="0">
                <a:solidFill>
                  <a:srgbClr val="FF0000"/>
                </a:solidFill>
              </a:rPr>
              <a:t>– 5 = $5. </a:t>
            </a:r>
            <a:r>
              <a:rPr lang="en-US" dirty="0" smtClean="0">
                <a:solidFill>
                  <a:srgbClr val="FF0000"/>
                </a:solidFill>
              </a:rPr>
              <a:t> P(</a:t>
            </a:r>
            <a:r>
              <a:rPr lang="en-US" b="1" i="1" dirty="0" smtClean="0">
                <a:solidFill>
                  <a:srgbClr val="FF0000"/>
                </a:solidFill>
              </a:rPr>
              <a:t>R </a:t>
            </a:r>
            <a:r>
              <a:rPr lang="en-US" dirty="0">
                <a:solidFill>
                  <a:srgbClr val="FF0000"/>
                </a:solidFill>
              </a:rPr>
              <a:t>≤ </a:t>
            </a:r>
            <a:r>
              <a:rPr lang="en-US" dirty="0" smtClean="0">
                <a:solidFill>
                  <a:srgbClr val="FF0000"/>
                </a:solidFill>
              </a:rPr>
              <a:t>2000</a:t>
            </a:r>
            <a:r>
              <a:rPr lang="en-US" dirty="0">
                <a:solidFill>
                  <a:srgbClr val="FF0000"/>
                </a:solidFill>
              </a:rPr>
              <a:t>) = </a:t>
            </a:r>
            <a:r>
              <a:rPr lang="en-US" dirty="0" smtClean="0">
                <a:solidFill>
                  <a:srgbClr val="FF0000"/>
                </a:solidFill>
              </a:rPr>
              <a:t>0.25</a:t>
            </a:r>
            <a:endParaRPr lang="en-US" dirty="0">
              <a:solidFill>
                <a:srgbClr val="FF0000"/>
              </a:solidFill>
            </a:endParaRPr>
          </a:p>
          <a:p>
            <a:pPr eaLnBrk="0" hangingPunct="0">
              <a:lnSpc>
                <a:spcPct val="105000"/>
              </a:lnSpc>
              <a:buClr>
                <a:srgbClr val="000000"/>
              </a:buClr>
              <a:buNone/>
              <a:defRPr/>
            </a:pPr>
            <a:r>
              <a:rPr lang="en-US" b="1" dirty="0">
                <a:solidFill>
                  <a:srgbClr val="FF0000"/>
                </a:solidFill>
              </a:rPr>
              <a:t>Expected Marginal Cost =  </a:t>
            </a:r>
            <a:r>
              <a:rPr lang="en-US" b="1" dirty="0" smtClean="0">
                <a:solidFill>
                  <a:srgbClr val="FF0000"/>
                </a:solidFill>
              </a:rPr>
              <a:t>0.25(5</a:t>
            </a:r>
            <a:r>
              <a:rPr lang="en-US" b="1" dirty="0">
                <a:solidFill>
                  <a:srgbClr val="FF0000"/>
                </a:solidFill>
              </a:rPr>
              <a:t>) = </a:t>
            </a:r>
            <a:r>
              <a:rPr lang="en-US" b="1" dirty="0" smtClean="0">
                <a:solidFill>
                  <a:srgbClr val="FF0000"/>
                </a:solidFill>
              </a:rPr>
              <a:t>1.25</a:t>
            </a:r>
            <a:endParaRPr lang="en-US" b="1" dirty="0">
              <a:solidFill>
                <a:srgbClr val="FF0000"/>
              </a:solidFill>
            </a:endParaRPr>
          </a:p>
          <a:p>
            <a:pPr>
              <a:lnSpc>
                <a:spcPct val="105000"/>
              </a:lnSpc>
              <a:buNone/>
            </a:pPr>
            <a:r>
              <a:rPr lang="en-US" b="1" dirty="0">
                <a:solidFill>
                  <a:srgbClr val="00B050"/>
                </a:solidFill>
              </a:rPr>
              <a:t>Marginal Profit: </a:t>
            </a:r>
            <a:r>
              <a:rPr lang="en-US" dirty="0">
                <a:solidFill>
                  <a:srgbClr val="00B050"/>
                </a:solidFill>
              </a:rPr>
              <a:t>The retailer makes and extra </a:t>
            </a:r>
            <a:r>
              <a:rPr lang="en-US" dirty="0" smtClean="0">
                <a:solidFill>
                  <a:srgbClr val="00B050"/>
                </a:solidFill>
              </a:rPr>
              <a:t>profit</a:t>
            </a:r>
          </a:p>
          <a:p>
            <a:pPr>
              <a:lnSpc>
                <a:spcPct val="105000"/>
              </a:lnSpc>
              <a:buNone/>
            </a:pPr>
            <a:r>
              <a:rPr lang="en-US" dirty="0" smtClean="0">
                <a:solidFill>
                  <a:srgbClr val="00B050"/>
                </a:solidFill>
              </a:rPr>
              <a:t> </a:t>
            </a:r>
            <a:r>
              <a:rPr lang="en-US" dirty="0">
                <a:solidFill>
                  <a:srgbClr val="00B050"/>
                </a:solidFill>
              </a:rPr>
              <a:t>of </a:t>
            </a:r>
            <a:r>
              <a:rPr lang="en-US" dirty="0" smtClean="0">
                <a:solidFill>
                  <a:srgbClr val="00B050"/>
                </a:solidFill>
              </a:rPr>
              <a:t>30 </a:t>
            </a:r>
            <a:r>
              <a:rPr lang="en-US" dirty="0">
                <a:solidFill>
                  <a:srgbClr val="00B050"/>
                </a:solidFill>
              </a:rPr>
              <a:t>– </a:t>
            </a:r>
            <a:r>
              <a:rPr lang="en-US" dirty="0" smtClean="0">
                <a:solidFill>
                  <a:srgbClr val="00B050"/>
                </a:solidFill>
              </a:rPr>
              <a:t>10= </a:t>
            </a:r>
            <a:r>
              <a:rPr lang="en-US" dirty="0">
                <a:solidFill>
                  <a:srgbClr val="00B050"/>
                </a:solidFill>
              </a:rPr>
              <a:t>$</a:t>
            </a:r>
            <a:r>
              <a:rPr lang="en-US" dirty="0" smtClean="0">
                <a:solidFill>
                  <a:srgbClr val="00B050"/>
                </a:solidFill>
              </a:rPr>
              <a:t>20. P(</a:t>
            </a:r>
            <a:r>
              <a:rPr lang="en-US" b="1" i="1" dirty="0" smtClean="0">
                <a:solidFill>
                  <a:srgbClr val="00B050"/>
                </a:solidFill>
              </a:rPr>
              <a:t>R</a:t>
            </a:r>
            <a:r>
              <a:rPr lang="en-US" dirty="0" smtClean="0">
                <a:solidFill>
                  <a:srgbClr val="00B050"/>
                </a:solidFill>
              </a:rPr>
              <a:t>  </a:t>
            </a:r>
            <a:r>
              <a:rPr lang="en-US" dirty="0">
                <a:solidFill>
                  <a:srgbClr val="00B050"/>
                </a:solidFill>
              </a:rPr>
              <a:t>&gt; </a:t>
            </a:r>
            <a:r>
              <a:rPr lang="en-US" dirty="0" smtClean="0">
                <a:solidFill>
                  <a:srgbClr val="00B050"/>
                </a:solidFill>
              </a:rPr>
              <a:t>2000</a:t>
            </a:r>
            <a:r>
              <a:rPr lang="en-US" dirty="0">
                <a:solidFill>
                  <a:srgbClr val="00B050"/>
                </a:solidFill>
              </a:rPr>
              <a:t>) = </a:t>
            </a:r>
            <a:r>
              <a:rPr lang="en-US" dirty="0" smtClean="0">
                <a:solidFill>
                  <a:srgbClr val="00B050"/>
                </a:solidFill>
              </a:rPr>
              <a:t>0.75 </a:t>
            </a:r>
            <a:endParaRPr lang="en-US" dirty="0">
              <a:solidFill>
                <a:srgbClr val="00B050"/>
              </a:solidFill>
            </a:endParaRPr>
          </a:p>
          <a:p>
            <a:pPr>
              <a:lnSpc>
                <a:spcPct val="105000"/>
              </a:lnSpc>
              <a:buNone/>
            </a:pPr>
            <a:r>
              <a:rPr lang="en-US" b="1" dirty="0">
                <a:solidFill>
                  <a:srgbClr val="00B050"/>
                </a:solidFill>
              </a:rPr>
              <a:t>Expected Marginal Profit= </a:t>
            </a:r>
            <a:r>
              <a:rPr lang="en-US" b="1" dirty="0" smtClean="0">
                <a:solidFill>
                  <a:srgbClr val="00B050"/>
                </a:solidFill>
              </a:rPr>
              <a:t>0.75(20</a:t>
            </a:r>
            <a:r>
              <a:rPr lang="en-US" b="1" dirty="0">
                <a:solidFill>
                  <a:srgbClr val="00B050"/>
                </a:solidFill>
              </a:rPr>
              <a:t>) = </a:t>
            </a:r>
            <a:r>
              <a:rPr lang="en-US" b="1" dirty="0" smtClean="0">
                <a:solidFill>
                  <a:srgbClr val="00B050"/>
                </a:solidFill>
              </a:rPr>
              <a:t>15</a:t>
            </a:r>
            <a:endParaRPr lang="en-US" b="1" dirty="0">
              <a:solidFill>
                <a:srgbClr val="00B050"/>
              </a:solidFill>
            </a:endParaRPr>
          </a:p>
          <a:p>
            <a:pPr>
              <a:lnSpc>
                <a:spcPct val="105000"/>
              </a:lnSpc>
              <a:buNone/>
            </a:pPr>
            <a:r>
              <a:rPr lang="en-US" b="1" dirty="0"/>
              <a:t>MP ≥ MC</a:t>
            </a:r>
          </a:p>
          <a:p>
            <a:pPr>
              <a:lnSpc>
                <a:spcPct val="105000"/>
              </a:lnSpc>
              <a:buNone/>
            </a:pPr>
            <a:r>
              <a:rPr lang="en-US" b="1" dirty="0"/>
              <a:t>Expected Value = </a:t>
            </a:r>
            <a:r>
              <a:rPr lang="en-US" b="1" dirty="0" smtClean="0"/>
              <a:t>15-1.25 </a:t>
            </a:r>
            <a:r>
              <a:rPr lang="en-US" b="1" dirty="0"/>
              <a:t>= </a:t>
            </a:r>
            <a:r>
              <a:rPr lang="en-US" b="1" dirty="0" smtClean="0"/>
              <a:t>13.75</a:t>
            </a:r>
            <a:endParaRPr lang="en-US" b="1" dirty="0"/>
          </a:p>
          <a:p>
            <a:pPr marL="342900" lvl="1" indent="-342900">
              <a:lnSpc>
                <a:spcPct val="105000"/>
              </a:lnSpc>
              <a:buClr>
                <a:srgbClr val="000000"/>
              </a:buClr>
              <a:buNone/>
            </a:pPr>
            <a:r>
              <a:rPr lang="en-US" sz="2400" dirty="0"/>
              <a:t>By purchasing an additional unit, the expected profit increases by $</a:t>
            </a:r>
            <a:r>
              <a:rPr lang="en-US" sz="2400" dirty="0" smtClean="0"/>
              <a:t>13.75. The </a:t>
            </a:r>
            <a:r>
              <a:rPr lang="en-US" sz="2400" dirty="0"/>
              <a:t>retailer should purchase at least </a:t>
            </a:r>
            <a:r>
              <a:rPr lang="en-US" sz="2400" dirty="0" smtClean="0"/>
              <a:t>2,001 </a:t>
            </a:r>
            <a:r>
              <a:rPr lang="en-US" sz="2400" dirty="0"/>
              <a:t>units.</a:t>
            </a:r>
          </a:p>
          <a:p>
            <a:pPr eaLnBrk="0" hangingPunct="0">
              <a:lnSpc>
                <a:spcPct val="105000"/>
              </a:lnSpc>
              <a:buClr>
                <a:srgbClr val="000000"/>
              </a:buClr>
              <a:buNone/>
              <a:defRPr/>
            </a:pPr>
            <a:endParaRPr lang="en-US" dirty="0">
              <a:solidFill>
                <a:srgbClr val="1A1A74"/>
              </a:solidFill>
            </a:endParaRPr>
          </a:p>
          <a:p>
            <a:pPr eaLnBrk="0" hangingPunct="0">
              <a:lnSpc>
                <a:spcPct val="130000"/>
              </a:lnSpc>
              <a:buClr>
                <a:srgbClr val="000000"/>
              </a:buClr>
              <a:buNone/>
              <a:defRPr/>
            </a:pPr>
            <a:endParaRPr lang="en-US" dirty="0">
              <a:solidFill>
                <a:srgbClr val="1A1A74"/>
              </a:solidFill>
            </a:endParaRPr>
          </a:p>
          <a:p>
            <a:pPr>
              <a:buFont typeface="Wingdings" pitchFamily="2" charset="2"/>
              <a:buNone/>
            </a:pPr>
            <a:r>
              <a:rPr lang="en-US" dirty="0" smtClean="0"/>
              <a:t> </a:t>
            </a:r>
          </a:p>
        </p:txBody>
      </p:sp>
      <p:pic>
        <p:nvPicPr>
          <p:cNvPr id="2" name="Picture 1"/>
          <p:cNvPicPr>
            <a:picLocks noChangeAspect="1"/>
          </p:cNvPicPr>
          <p:nvPr/>
        </p:nvPicPr>
        <p:blipFill>
          <a:blip r:embed="rId3"/>
          <a:stretch>
            <a:fillRect/>
          </a:stretch>
        </p:blipFill>
        <p:spPr>
          <a:xfrm>
            <a:off x="7380312" y="3284984"/>
            <a:ext cx="1650188" cy="2159000"/>
          </a:xfrm>
          <a:prstGeom prst="rect">
            <a:avLst/>
          </a:prstGeom>
        </p:spPr>
      </p:pic>
    </p:spTree>
    <p:extLst>
      <p:ext uri="{BB962C8B-B14F-4D97-AF65-F5344CB8AC3E}">
        <p14:creationId xmlns:p14="http://schemas.microsoft.com/office/powerpoint/2010/main" val="3223589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dissolve">
                                      <p:cBhvr>
                                        <p:cTn id="7" dur="500"/>
                                        <p:tgtEl>
                                          <p:spTgt spid="296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Effect transition="in" filter="dissolve">
                                      <p:cBhvr>
                                        <p:cTn id="12" dur="500"/>
                                        <p:tgtEl>
                                          <p:spTgt spid="296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9699">
                                            <p:txEl>
                                              <p:pRg st="2" end="2"/>
                                            </p:txEl>
                                          </p:spTgt>
                                        </p:tgtEl>
                                        <p:attrNameLst>
                                          <p:attrName>style.visibility</p:attrName>
                                        </p:attrNameLst>
                                      </p:cBhvr>
                                      <p:to>
                                        <p:strVal val="visible"/>
                                      </p:to>
                                    </p:set>
                                    <p:animEffect transition="in" filter="dissolve">
                                      <p:cBhvr>
                                        <p:cTn id="17" dur="500"/>
                                        <p:tgtEl>
                                          <p:spTgt spid="296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9699">
                                            <p:txEl>
                                              <p:pRg st="3" end="3"/>
                                            </p:txEl>
                                          </p:spTgt>
                                        </p:tgtEl>
                                        <p:attrNameLst>
                                          <p:attrName>style.visibility</p:attrName>
                                        </p:attrNameLst>
                                      </p:cBhvr>
                                      <p:to>
                                        <p:strVal val="visible"/>
                                      </p:to>
                                    </p:set>
                                    <p:animEffect transition="in" filter="dissolve">
                                      <p:cBhvr>
                                        <p:cTn id="22" dur="500"/>
                                        <p:tgtEl>
                                          <p:spTgt spid="296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9699">
                                            <p:txEl>
                                              <p:pRg st="4" end="4"/>
                                            </p:txEl>
                                          </p:spTgt>
                                        </p:tgtEl>
                                        <p:attrNameLst>
                                          <p:attrName>style.visibility</p:attrName>
                                        </p:attrNameLst>
                                      </p:cBhvr>
                                      <p:to>
                                        <p:strVal val="visible"/>
                                      </p:to>
                                    </p:set>
                                    <p:animEffect transition="in" filter="dissolve">
                                      <p:cBhvr>
                                        <p:cTn id="27" dur="500"/>
                                        <p:tgtEl>
                                          <p:spTgt spid="296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9699">
                                            <p:txEl>
                                              <p:pRg st="5" end="5"/>
                                            </p:txEl>
                                          </p:spTgt>
                                        </p:tgtEl>
                                        <p:attrNameLst>
                                          <p:attrName>style.visibility</p:attrName>
                                        </p:attrNameLst>
                                      </p:cBhvr>
                                      <p:to>
                                        <p:strVal val="visible"/>
                                      </p:to>
                                    </p:set>
                                    <p:animEffect transition="in" filter="dissolve">
                                      <p:cBhvr>
                                        <p:cTn id="32" dur="500"/>
                                        <p:tgtEl>
                                          <p:spTgt spid="2969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9699">
                                            <p:txEl>
                                              <p:pRg st="6" end="6"/>
                                            </p:txEl>
                                          </p:spTgt>
                                        </p:tgtEl>
                                        <p:attrNameLst>
                                          <p:attrName>style.visibility</p:attrName>
                                        </p:attrNameLst>
                                      </p:cBhvr>
                                      <p:to>
                                        <p:strVal val="visible"/>
                                      </p:to>
                                    </p:set>
                                    <p:animEffect transition="in" filter="dissolve">
                                      <p:cBhvr>
                                        <p:cTn id="37" dur="500"/>
                                        <p:tgtEl>
                                          <p:spTgt spid="2969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9699">
                                            <p:txEl>
                                              <p:pRg st="7" end="7"/>
                                            </p:txEl>
                                          </p:spTgt>
                                        </p:tgtEl>
                                        <p:attrNameLst>
                                          <p:attrName>style.visibility</p:attrName>
                                        </p:attrNameLst>
                                      </p:cBhvr>
                                      <p:to>
                                        <p:strVal val="visible"/>
                                      </p:to>
                                    </p:set>
                                    <p:animEffect transition="in" filter="dissolve">
                                      <p:cBhvr>
                                        <p:cTn id="42" dur="500"/>
                                        <p:tgtEl>
                                          <p:spTgt spid="2969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9699">
                                            <p:txEl>
                                              <p:pRg st="8" end="8"/>
                                            </p:txEl>
                                          </p:spTgt>
                                        </p:tgtEl>
                                        <p:attrNameLst>
                                          <p:attrName>style.visibility</p:attrName>
                                        </p:attrNameLst>
                                      </p:cBhvr>
                                      <p:to>
                                        <p:strVal val="visible"/>
                                      </p:to>
                                    </p:set>
                                    <p:animEffect transition="in" filter="dissolve">
                                      <p:cBhvr>
                                        <p:cTn id="47" dur="500"/>
                                        <p:tgtEl>
                                          <p:spTgt spid="29699">
                                            <p:txEl>
                                              <p:pRg st="8" end="8"/>
                                            </p:txEl>
                                          </p:spTgt>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29699">
                                            <p:txEl>
                                              <p:pRg st="9" end="9"/>
                                            </p:txEl>
                                          </p:spTgt>
                                        </p:tgtEl>
                                        <p:attrNameLst>
                                          <p:attrName>style.visibility</p:attrName>
                                        </p:attrNameLst>
                                      </p:cBhvr>
                                      <p:to>
                                        <p:strVal val="visible"/>
                                      </p:to>
                                    </p:set>
                                    <p:animEffect transition="in" filter="dissolve">
                                      <p:cBhvr>
                                        <p:cTn id="50" dur="500"/>
                                        <p:tgtEl>
                                          <p:spTgt spid="29699">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29699">
                                            <p:txEl>
                                              <p:pRg st="12" end="12"/>
                                            </p:txEl>
                                          </p:spTgt>
                                        </p:tgtEl>
                                        <p:attrNameLst>
                                          <p:attrName>style.visibility</p:attrName>
                                        </p:attrNameLst>
                                      </p:cBhvr>
                                      <p:to>
                                        <p:strVal val="visible"/>
                                      </p:to>
                                    </p:set>
                                    <p:animEffect transition="in" filter="dissolve">
                                      <p:cBhvr>
                                        <p:cTn id="55" dur="500"/>
                                        <p:tgtEl>
                                          <p:spTgt spid="2969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gray">
          <a:xfrm>
            <a:off x="0" y="108165"/>
            <a:ext cx="9144000" cy="59766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5400" b="0" baseline="0">
                <a:solidFill>
                  <a:schemeClr val="bg1"/>
                </a:solidFill>
                <a:latin typeface="Impact" pitchFamily="34" charset="0"/>
                <a:ea typeface="ＭＳ Ｐゴシック" pitchFamily="-65" charset="-128"/>
                <a:cs typeface="Impact" pitchFamily="34" charset="0"/>
              </a:defRPr>
            </a:lvl1pPr>
            <a:lvl2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2pPr>
            <a:lvl3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3pPr>
            <a:lvl4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4pPr>
            <a:lvl5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4400">
                <a:solidFill>
                  <a:schemeClr val="tx2"/>
                </a:solidFill>
                <a:latin typeface="Garamond" pitchFamily="-112" charset="0"/>
              </a:defRPr>
            </a:lvl6pPr>
            <a:lvl7pPr marL="914400" algn="l" rtl="0" eaLnBrk="1" fontAlgn="base" hangingPunct="1">
              <a:spcBef>
                <a:spcPct val="0"/>
              </a:spcBef>
              <a:spcAft>
                <a:spcPct val="0"/>
              </a:spcAft>
              <a:defRPr sz="4400">
                <a:solidFill>
                  <a:schemeClr val="tx2"/>
                </a:solidFill>
                <a:latin typeface="Garamond" pitchFamily="-112" charset="0"/>
              </a:defRPr>
            </a:lvl7pPr>
            <a:lvl8pPr marL="1371600" algn="l" rtl="0" eaLnBrk="1" fontAlgn="base" hangingPunct="1">
              <a:spcBef>
                <a:spcPct val="0"/>
              </a:spcBef>
              <a:spcAft>
                <a:spcPct val="0"/>
              </a:spcAft>
              <a:defRPr sz="4400">
                <a:solidFill>
                  <a:schemeClr val="tx2"/>
                </a:solidFill>
                <a:latin typeface="Garamond" pitchFamily="-112" charset="0"/>
              </a:defRPr>
            </a:lvl8pPr>
            <a:lvl9pPr marL="1828800" algn="l" rtl="0" eaLnBrk="1" fontAlgn="base" hangingPunct="1">
              <a:spcBef>
                <a:spcPct val="0"/>
              </a:spcBef>
              <a:spcAft>
                <a:spcPct val="0"/>
              </a:spcAft>
              <a:defRPr sz="4400">
                <a:solidFill>
                  <a:schemeClr val="tx2"/>
                </a:solidFill>
                <a:latin typeface="Garamond" pitchFamily="-112" charset="0"/>
              </a:defRPr>
            </a:lvl9pPr>
          </a:lstStyle>
          <a:p>
            <a:r>
              <a:rPr lang="en-US" kern="0" dirty="0" smtClean="0"/>
              <a:t>Histograms</a:t>
            </a:r>
          </a:p>
          <a:p>
            <a:r>
              <a:rPr lang="en-US" kern="0" dirty="0" smtClean="0"/>
              <a:t>Mean and Standard Deviation of Grouped Data</a:t>
            </a:r>
          </a:p>
          <a:p>
            <a:r>
              <a:rPr lang="en-US" kern="0" dirty="0" smtClean="0"/>
              <a:t>Probabilities for Grouped </a:t>
            </a:r>
            <a:r>
              <a:rPr lang="en-US" kern="0" dirty="0"/>
              <a:t>Data</a:t>
            </a:r>
          </a:p>
          <a:p>
            <a:endParaRPr lang="en-US" kern="0" dirty="0" smtClean="0"/>
          </a:p>
          <a:p>
            <a:endParaRPr lang="en-US" kern="0" dirty="0"/>
          </a:p>
        </p:txBody>
      </p:sp>
      <p:sp>
        <p:nvSpPr>
          <p:cNvPr id="3" name="Rectangle 2"/>
          <p:cNvSpPr/>
          <p:nvPr/>
        </p:nvSpPr>
        <p:spPr>
          <a:xfrm>
            <a:off x="251520" y="4733610"/>
            <a:ext cx="8818438" cy="1046440"/>
          </a:xfrm>
          <a:prstGeom prst="rect">
            <a:avLst/>
          </a:prstGeom>
          <a:solidFill>
            <a:schemeClr val="bg1"/>
          </a:solidFill>
        </p:spPr>
        <p:txBody>
          <a:bodyPr wrap="square">
            <a:spAutoFit/>
          </a:bodyPr>
          <a:lstStyle/>
          <a:p>
            <a:pPr>
              <a:spcAft>
                <a:spcPts val="1200"/>
              </a:spcAft>
            </a:pPr>
            <a:r>
              <a:rPr lang="en-US" sz="2800" b="1" dirty="0">
                <a:solidFill>
                  <a:srgbClr val="FF0000"/>
                </a:solidFill>
                <a:latin typeface="Book Antiqua" panose="02040602050305030304" pitchFamily="18" charset="0"/>
              </a:rPr>
              <a:t>Watch </a:t>
            </a:r>
            <a:r>
              <a:rPr lang="en-US" sz="2800" b="1" dirty="0" smtClean="0">
                <a:solidFill>
                  <a:srgbClr val="FF0000"/>
                </a:solidFill>
                <a:latin typeface="Book Antiqua" panose="02040602050305030304" pitchFamily="18" charset="0"/>
              </a:rPr>
              <a:t>the following repository lecture </a:t>
            </a:r>
            <a:r>
              <a:rPr lang="en-US" sz="2800" b="1" dirty="0">
                <a:solidFill>
                  <a:srgbClr val="FF0000"/>
                </a:solidFill>
                <a:latin typeface="Book Antiqua" panose="02040602050305030304" pitchFamily="18" charset="0"/>
              </a:rPr>
              <a:t>on </a:t>
            </a:r>
            <a:r>
              <a:rPr lang="en-US" sz="2800" b="1" dirty="0" err="1">
                <a:solidFill>
                  <a:srgbClr val="FF0000"/>
                </a:solidFill>
                <a:latin typeface="Book Antiqua" panose="02040602050305030304" pitchFamily="18" charset="0"/>
              </a:rPr>
              <a:t>youtube</a:t>
            </a:r>
            <a:endParaRPr lang="en-US" sz="2800" b="1" dirty="0">
              <a:solidFill>
                <a:srgbClr val="FF0000"/>
              </a:solidFill>
              <a:latin typeface="Book Antiqua" panose="02040602050305030304" pitchFamily="18" charset="0"/>
            </a:endParaRPr>
          </a:p>
          <a:p>
            <a:pPr>
              <a:spcAft>
                <a:spcPts val="1200"/>
              </a:spcAft>
            </a:pPr>
            <a:r>
              <a:rPr lang="en-US" sz="2400" dirty="0">
                <a:solidFill>
                  <a:srgbClr val="FF0000"/>
                </a:solidFill>
                <a:hlinkClick r:id="rId3"/>
              </a:rPr>
              <a:t>Discrete and Continuous Random </a:t>
            </a:r>
            <a:r>
              <a:rPr lang="en-US" sz="2400" dirty="0" err="1">
                <a:solidFill>
                  <a:srgbClr val="FF0000"/>
                </a:solidFill>
                <a:hlinkClick r:id="rId3"/>
              </a:rPr>
              <a:t>Variables.repository</a:t>
            </a:r>
            <a:endParaRPr lang="en-US" sz="2400" dirty="0">
              <a:solidFill>
                <a:srgbClr val="FF0000"/>
              </a:solidFill>
            </a:endParaRPr>
          </a:p>
        </p:txBody>
      </p:sp>
      <p:cxnSp>
        <p:nvCxnSpPr>
          <p:cNvPr id="4" name="Straight Arrow Connector 3"/>
          <p:cNvCxnSpPr/>
          <p:nvPr/>
        </p:nvCxnSpPr>
        <p:spPr bwMode="auto">
          <a:xfrm flipV="1">
            <a:off x="3779912" y="5900123"/>
            <a:ext cx="0" cy="841245"/>
          </a:xfrm>
          <a:prstGeom prst="straightConnector1">
            <a:avLst/>
          </a:prstGeom>
          <a:solidFill>
            <a:schemeClr val="accent1"/>
          </a:solidFill>
          <a:ln w="76200" cap="flat" cmpd="sng" algn="ctr">
            <a:solidFill>
              <a:schemeClr val="bg1"/>
            </a:solidFill>
            <a:prstDash val="solid"/>
            <a:round/>
            <a:headEnd type="none" w="med" len="med"/>
            <a:tailEnd type="triangle"/>
          </a:ln>
          <a:effectLst/>
        </p:spPr>
      </p:cxnSp>
    </p:spTree>
    <p:extLst>
      <p:ext uri="{BB962C8B-B14F-4D97-AF65-F5344CB8AC3E}">
        <p14:creationId xmlns:p14="http://schemas.microsoft.com/office/powerpoint/2010/main" val="416855102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9377" y="0"/>
            <a:ext cx="9134624" cy="836712"/>
          </a:xfrm>
        </p:spPr>
        <p:txBody>
          <a:bodyPr/>
          <a:lstStyle/>
          <a:p>
            <a:r>
              <a:rPr lang="en-US" sz="3200" dirty="0" smtClean="0"/>
              <a:t>Marginal Analysis</a:t>
            </a:r>
          </a:p>
        </p:txBody>
      </p:sp>
      <p:sp>
        <p:nvSpPr>
          <p:cNvPr id="33795" name="Rectangle 3"/>
          <p:cNvSpPr>
            <a:spLocks noGrp="1" noChangeArrowheads="1"/>
          </p:cNvSpPr>
          <p:nvPr>
            <p:ph type="body" idx="1"/>
          </p:nvPr>
        </p:nvSpPr>
        <p:spPr>
          <a:xfrm>
            <a:off x="0" y="944439"/>
            <a:ext cx="8785225" cy="2916163"/>
          </a:xfrm>
        </p:spPr>
        <p:txBody>
          <a:bodyPr/>
          <a:lstStyle/>
          <a:p>
            <a:pPr>
              <a:buFont typeface="Wingdings" pitchFamily="2" charset="2"/>
              <a:buNone/>
            </a:pPr>
            <a:r>
              <a:rPr lang="en-US" dirty="0" smtClean="0"/>
              <a:t>Should he purchase 2,002 units?</a:t>
            </a:r>
          </a:p>
          <a:p>
            <a:pPr>
              <a:lnSpc>
                <a:spcPct val="95000"/>
              </a:lnSpc>
              <a:buNone/>
            </a:pPr>
            <a:r>
              <a:rPr lang="en-US" b="1" dirty="0" smtClean="0"/>
              <a:t>Marginal Cost</a:t>
            </a:r>
            <a:r>
              <a:rPr lang="en-US" dirty="0" smtClean="0"/>
              <a:t>: $5 salvage </a:t>
            </a:r>
            <a:r>
              <a:rPr lang="en-US" dirty="0" smtClean="0">
                <a:sym typeface="Wingdings" pitchFamily="2" charset="2"/>
              </a:rPr>
              <a:t> </a:t>
            </a:r>
            <a:r>
              <a:rPr lang="en-US" dirty="0" smtClean="0"/>
              <a:t>P(</a:t>
            </a:r>
            <a:r>
              <a:rPr lang="en-US" b="1" i="1" dirty="0" smtClean="0"/>
              <a:t>R </a:t>
            </a:r>
            <a:r>
              <a:rPr lang="en-US" dirty="0" smtClean="0"/>
              <a:t>≤ 2001) = 0.25 </a:t>
            </a:r>
          </a:p>
          <a:p>
            <a:pPr>
              <a:lnSpc>
                <a:spcPct val="95000"/>
              </a:lnSpc>
              <a:buNone/>
            </a:pPr>
            <a:r>
              <a:rPr lang="en-US" b="1" dirty="0" smtClean="0">
                <a:sym typeface="Wingdings" pitchFamily="2" charset="2"/>
              </a:rPr>
              <a:t>Expected Marginal Cost = </a:t>
            </a:r>
            <a:r>
              <a:rPr lang="en-US" b="1" dirty="0" smtClean="0"/>
              <a:t>1.25</a:t>
            </a:r>
          </a:p>
          <a:p>
            <a:pPr>
              <a:lnSpc>
                <a:spcPct val="95000"/>
              </a:lnSpc>
              <a:buNone/>
            </a:pPr>
            <a:r>
              <a:rPr lang="en-US" b="1" dirty="0" smtClean="0"/>
              <a:t>Marginal Profit</a:t>
            </a:r>
            <a:r>
              <a:rPr lang="en-US" dirty="0" smtClean="0"/>
              <a:t>: $20 profit  </a:t>
            </a:r>
            <a:r>
              <a:rPr lang="en-US" dirty="0" smtClean="0">
                <a:sym typeface="Wingdings" pitchFamily="2" charset="2"/>
              </a:rPr>
              <a:t> </a:t>
            </a:r>
            <a:r>
              <a:rPr lang="en-US" dirty="0" smtClean="0"/>
              <a:t>P(</a:t>
            </a:r>
            <a:r>
              <a:rPr lang="en-US" b="1" i="1" dirty="0" smtClean="0"/>
              <a:t>R</a:t>
            </a:r>
            <a:r>
              <a:rPr lang="en-US" dirty="0" smtClean="0"/>
              <a:t> &gt;2002) = 0.75 </a:t>
            </a:r>
          </a:p>
          <a:p>
            <a:pPr>
              <a:lnSpc>
                <a:spcPct val="105000"/>
              </a:lnSpc>
              <a:buNone/>
            </a:pPr>
            <a:r>
              <a:rPr lang="en-US" b="1" dirty="0" smtClean="0">
                <a:sym typeface="Wingdings" pitchFamily="2" charset="2"/>
              </a:rPr>
              <a:t>Expected Marginal Profit = </a:t>
            </a:r>
            <a:r>
              <a:rPr lang="en-US" b="1" dirty="0" smtClean="0"/>
              <a:t>15</a:t>
            </a:r>
          </a:p>
          <a:p>
            <a:pPr>
              <a:lnSpc>
                <a:spcPct val="105000"/>
              </a:lnSpc>
              <a:buFont typeface="Wingdings" pitchFamily="2" charset="2"/>
              <a:buNone/>
            </a:pPr>
            <a:r>
              <a:rPr lang="en-US" b="1" dirty="0" smtClean="0"/>
              <a:t>Expected Value = 18-0.5 = 13.75</a:t>
            </a:r>
          </a:p>
          <a:p>
            <a:pPr>
              <a:lnSpc>
                <a:spcPct val="105000"/>
              </a:lnSpc>
              <a:buFont typeface="Wingdings" pitchFamily="2" charset="2"/>
              <a:buNone/>
            </a:pPr>
            <a:endParaRPr lang="en-US" b="1" dirty="0" smtClean="0"/>
          </a:p>
          <a:p>
            <a:pPr>
              <a:lnSpc>
                <a:spcPct val="105000"/>
              </a:lnSpc>
              <a:buFont typeface="Wingdings" pitchFamily="2" charset="2"/>
              <a:buNone/>
            </a:pPr>
            <a:endParaRPr lang="en-US" b="1" dirty="0" smtClean="0"/>
          </a:p>
        </p:txBody>
      </p:sp>
      <p:sp>
        <p:nvSpPr>
          <p:cNvPr id="7" name="Rectangle 3"/>
          <p:cNvSpPr txBox="1">
            <a:spLocks noChangeArrowheads="1"/>
          </p:cNvSpPr>
          <p:nvPr/>
        </p:nvSpPr>
        <p:spPr bwMode="auto">
          <a:xfrm>
            <a:off x="9376" y="3632085"/>
            <a:ext cx="7379484" cy="295232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R="0" lvl="0" algn="l" defTabSz="914400" rtl="0" eaLnBrk="0" fontAlgn="base" latinLnBrk="0" hangingPunct="0">
              <a:lnSpc>
                <a:spcPct val="105000"/>
              </a:lnSpc>
              <a:spcBef>
                <a:spcPct val="20000"/>
              </a:spcBef>
              <a:spcAft>
                <a:spcPct val="0"/>
              </a:spcAft>
              <a:buClr>
                <a:srgbClr val="000000"/>
              </a:buClr>
              <a:buSzTx/>
              <a:buFont typeface="Wingdings" pitchFamily="2" charset="2"/>
              <a:buNone/>
              <a:tabLst/>
              <a:defRPr/>
            </a:pPr>
            <a:r>
              <a:rPr kumimoji="0" lang="en-US" sz="2400" b="0" i="0" u="none" strike="noStrike" kern="0" cap="none" spc="0" normalizeH="0" baseline="0" noProof="0" dirty="0" smtClean="0">
                <a:ln>
                  <a:noFill/>
                </a:ln>
                <a:solidFill>
                  <a:srgbClr val="1A1A74"/>
                </a:solidFill>
                <a:effectLst/>
                <a:uLnTx/>
                <a:uFillTx/>
                <a:latin typeface="Book Antiqua" panose="02040602050305030304" pitchFamily="18" charset="0"/>
                <a:ea typeface="+mn-ea"/>
              </a:rPr>
              <a:t>Assuming that the initial purchasing quantity is between 2000 and 3000, then by purchasing an additional unit exactly the same savings will be achieved.</a:t>
            </a:r>
          </a:p>
          <a:p>
            <a:pPr marL="342900" indent="-342900">
              <a:lnSpc>
                <a:spcPct val="130000"/>
              </a:lnSpc>
              <a:spcBef>
                <a:spcPct val="20000"/>
              </a:spcBef>
              <a:buClr>
                <a:srgbClr val="000000"/>
              </a:buClr>
              <a:defRPr/>
            </a:pPr>
            <a:r>
              <a:rPr lang="en-US" sz="2400" b="1" kern="0" dirty="0">
                <a:solidFill>
                  <a:srgbClr val="1A1A74"/>
                </a:solidFill>
                <a:latin typeface="Book Antiqua" panose="02040602050305030304" pitchFamily="18" charset="0"/>
              </a:rPr>
              <a:t>Conclusion</a:t>
            </a:r>
            <a:r>
              <a:rPr lang="en-US" sz="2400" kern="0" dirty="0">
                <a:solidFill>
                  <a:srgbClr val="1A1A74"/>
                </a:solidFill>
                <a:latin typeface="Book Antiqua" panose="02040602050305030304" pitchFamily="18" charset="0"/>
              </a:rPr>
              <a:t>: </a:t>
            </a:r>
          </a:p>
          <a:p>
            <a:pPr marL="342900" indent="-342900">
              <a:lnSpc>
                <a:spcPct val="130000"/>
              </a:lnSpc>
              <a:spcBef>
                <a:spcPct val="20000"/>
              </a:spcBef>
              <a:buClr>
                <a:srgbClr val="000000"/>
              </a:buClr>
              <a:defRPr/>
            </a:pPr>
            <a:r>
              <a:rPr lang="en-US" sz="2400" kern="0" dirty="0">
                <a:solidFill>
                  <a:srgbClr val="1A1A74"/>
                </a:solidFill>
                <a:latin typeface="Book Antiqua" panose="02040602050305030304" pitchFamily="18" charset="0"/>
              </a:rPr>
              <a:t>Wholesaler should purchase at least </a:t>
            </a:r>
            <a:r>
              <a:rPr lang="en-US" sz="2400" kern="0" dirty="0" smtClean="0">
                <a:solidFill>
                  <a:srgbClr val="1A1A74"/>
                </a:solidFill>
                <a:latin typeface="Book Antiqua" panose="02040602050305030304" pitchFamily="18" charset="0"/>
              </a:rPr>
              <a:t>3000 </a:t>
            </a:r>
            <a:r>
              <a:rPr lang="en-US" sz="2400" kern="0" dirty="0">
                <a:solidFill>
                  <a:srgbClr val="1A1A74"/>
                </a:solidFill>
                <a:latin typeface="Book Antiqua" panose="02040602050305030304" pitchFamily="18" charset="0"/>
              </a:rPr>
              <a:t>units</a:t>
            </a:r>
            <a:r>
              <a:rPr lang="en-US" sz="2400" kern="0" dirty="0" smtClean="0">
                <a:solidFill>
                  <a:srgbClr val="1A1A74"/>
                </a:solidFill>
                <a:latin typeface="Book Antiqua" panose="02040602050305030304" pitchFamily="18" charset="0"/>
              </a:rPr>
              <a:t>.</a:t>
            </a:r>
            <a:endParaRPr kumimoji="0" lang="en-US" sz="2400" b="1" i="0" u="none" strike="noStrike" kern="0" cap="none" spc="0" normalizeH="0" baseline="0" noProof="0" dirty="0" smtClean="0">
              <a:ln>
                <a:noFill/>
              </a:ln>
              <a:solidFill>
                <a:srgbClr val="1A1A74"/>
              </a:solidFill>
              <a:effectLst/>
              <a:uLnTx/>
              <a:uFillTx/>
              <a:latin typeface="Book Antiqua" panose="02040602050305030304" pitchFamily="18" charset="0"/>
              <a:ea typeface="+mn-ea"/>
            </a:endParaRPr>
          </a:p>
          <a:p>
            <a:pPr marL="342900" marR="0" lvl="0" indent="-342900" algn="l" defTabSz="914400" rtl="0" eaLnBrk="0" fontAlgn="base" latinLnBrk="0" hangingPunct="0">
              <a:lnSpc>
                <a:spcPct val="105000"/>
              </a:lnSpc>
              <a:spcBef>
                <a:spcPct val="20000"/>
              </a:spcBef>
              <a:spcAft>
                <a:spcPct val="0"/>
              </a:spcAft>
              <a:buClr>
                <a:srgbClr val="000000"/>
              </a:buClr>
              <a:buSzTx/>
              <a:buFont typeface="Wingdings" pitchFamily="2" charset="2"/>
              <a:buNone/>
              <a:tabLst/>
              <a:defRPr/>
            </a:pPr>
            <a:endParaRPr kumimoji="0" lang="en-US" sz="2400" b="1" i="0" u="none" strike="noStrike" kern="0" cap="none" spc="0" normalizeH="0" baseline="0" noProof="0" dirty="0" smtClean="0">
              <a:ln>
                <a:noFill/>
              </a:ln>
              <a:solidFill>
                <a:srgbClr val="1A1A74"/>
              </a:solidFill>
              <a:effectLst/>
              <a:uLnTx/>
              <a:uFillTx/>
              <a:latin typeface="Book Antiqua" panose="02040602050305030304" pitchFamily="18" charset="0"/>
              <a:ea typeface="+mn-ea"/>
            </a:endParaRPr>
          </a:p>
        </p:txBody>
      </p:sp>
      <p:pic>
        <p:nvPicPr>
          <p:cNvPr id="9" name="Picture 8"/>
          <p:cNvPicPr>
            <a:picLocks noChangeAspect="1"/>
          </p:cNvPicPr>
          <p:nvPr/>
        </p:nvPicPr>
        <p:blipFill>
          <a:blip r:embed="rId3"/>
          <a:stretch>
            <a:fillRect/>
          </a:stretch>
        </p:blipFill>
        <p:spPr>
          <a:xfrm>
            <a:off x="7380312" y="3284984"/>
            <a:ext cx="1650188" cy="2159000"/>
          </a:xfrm>
          <a:prstGeom prst="rect">
            <a:avLst/>
          </a:prstGeom>
        </p:spPr>
      </p:pic>
    </p:spTree>
    <p:extLst>
      <p:ext uri="{BB962C8B-B14F-4D97-AF65-F5344CB8AC3E}">
        <p14:creationId xmlns:p14="http://schemas.microsoft.com/office/powerpoint/2010/main" val="13065790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dissolve">
                                      <p:cBhvr>
                                        <p:cTn id="7" dur="500"/>
                                        <p:tgtEl>
                                          <p:spTgt spid="337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795">
                                            <p:txEl>
                                              <p:pRg st="1" end="1"/>
                                            </p:txEl>
                                          </p:spTgt>
                                        </p:tgtEl>
                                        <p:attrNameLst>
                                          <p:attrName>style.visibility</p:attrName>
                                        </p:attrNameLst>
                                      </p:cBhvr>
                                      <p:to>
                                        <p:strVal val="visible"/>
                                      </p:to>
                                    </p:set>
                                    <p:animEffect transition="in" filter="dissolve">
                                      <p:cBhvr>
                                        <p:cTn id="12" dur="500"/>
                                        <p:tgtEl>
                                          <p:spTgt spid="337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795">
                                            <p:txEl>
                                              <p:pRg st="2" end="2"/>
                                            </p:txEl>
                                          </p:spTgt>
                                        </p:tgtEl>
                                        <p:attrNameLst>
                                          <p:attrName>style.visibility</p:attrName>
                                        </p:attrNameLst>
                                      </p:cBhvr>
                                      <p:to>
                                        <p:strVal val="visible"/>
                                      </p:to>
                                    </p:set>
                                    <p:animEffect transition="in" filter="dissolve">
                                      <p:cBhvr>
                                        <p:cTn id="17" dur="500"/>
                                        <p:tgtEl>
                                          <p:spTgt spid="337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3795">
                                            <p:txEl>
                                              <p:pRg st="3" end="3"/>
                                            </p:txEl>
                                          </p:spTgt>
                                        </p:tgtEl>
                                        <p:attrNameLst>
                                          <p:attrName>style.visibility</p:attrName>
                                        </p:attrNameLst>
                                      </p:cBhvr>
                                      <p:to>
                                        <p:strVal val="visible"/>
                                      </p:to>
                                    </p:set>
                                    <p:animEffect transition="in" filter="dissolve">
                                      <p:cBhvr>
                                        <p:cTn id="22" dur="500"/>
                                        <p:tgtEl>
                                          <p:spTgt spid="337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795">
                                            <p:txEl>
                                              <p:pRg st="4" end="4"/>
                                            </p:txEl>
                                          </p:spTgt>
                                        </p:tgtEl>
                                        <p:attrNameLst>
                                          <p:attrName>style.visibility</p:attrName>
                                        </p:attrNameLst>
                                      </p:cBhvr>
                                      <p:to>
                                        <p:strVal val="visible"/>
                                      </p:to>
                                    </p:set>
                                    <p:animEffect transition="in" filter="dissolve">
                                      <p:cBhvr>
                                        <p:cTn id="27" dur="500"/>
                                        <p:tgtEl>
                                          <p:spTgt spid="3379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3795">
                                            <p:txEl>
                                              <p:pRg st="5" end="5"/>
                                            </p:txEl>
                                          </p:spTgt>
                                        </p:tgtEl>
                                        <p:attrNameLst>
                                          <p:attrName>style.visibility</p:attrName>
                                        </p:attrNameLst>
                                      </p:cBhvr>
                                      <p:to>
                                        <p:strVal val="visible"/>
                                      </p:to>
                                    </p:set>
                                    <p:animEffect transition="in" filter="dissolve">
                                      <p:cBhvr>
                                        <p:cTn id="32" dur="500"/>
                                        <p:tgtEl>
                                          <p:spTgt spid="3379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dissolve">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dissolve">
                                      <p:cBhvr>
                                        <p:cTn id="42" dur="500"/>
                                        <p:tgtEl>
                                          <p:spTgt spid="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Effect transition="in" filter="dissolve">
                                      <p:cBhvr>
                                        <p:cTn id="4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P spid="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6511" y="0"/>
            <a:ext cx="9180512" cy="836712"/>
          </a:xfrm>
        </p:spPr>
        <p:txBody>
          <a:bodyPr/>
          <a:lstStyle/>
          <a:p>
            <a:r>
              <a:rPr lang="en-US" sz="3200" dirty="0" smtClean="0"/>
              <a:t>Marginal Analysis</a:t>
            </a:r>
          </a:p>
        </p:txBody>
      </p:sp>
      <p:sp>
        <p:nvSpPr>
          <p:cNvPr id="8" name="Rectangle 3"/>
          <p:cNvSpPr txBox="1">
            <a:spLocks noChangeArrowheads="1"/>
          </p:cNvSpPr>
          <p:nvPr/>
        </p:nvSpPr>
        <p:spPr bwMode="auto">
          <a:xfrm>
            <a:off x="-27962" y="908720"/>
            <a:ext cx="9171962" cy="219620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l" defTabSz="914400" rtl="0" eaLnBrk="0" fontAlgn="base" latinLnBrk="0" hangingPunct="0">
              <a:lnSpc>
                <a:spcPct val="130000"/>
              </a:lnSpc>
              <a:spcBef>
                <a:spcPct val="20000"/>
              </a:spcBef>
              <a:spcAft>
                <a:spcPct val="0"/>
              </a:spcAft>
              <a:buClr>
                <a:srgbClr val="000000"/>
              </a:buClr>
              <a:buSzTx/>
              <a:buFont typeface="Wingdings" pitchFamily="2" charset="2"/>
              <a:buNone/>
              <a:tabLst/>
              <a:defRPr/>
            </a:pPr>
            <a:r>
              <a:rPr kumimoji="0" lang="en-US" sz="2400" b="0" i="0" u="none" strike="noStrike" kern="0" cap="none" spc="0" normalizeH="0" baseline="0" noProof="0" dirty="0" smtClean="0">
                <a:ln>
                  <a:noFill/>
                </a:ln>
                <a:solidFill>
                  <a:srgbClr val="1A1A74"/>
                </a:solidFill>
                <a:effectLst/>
                <a:uLnTx/>
                <a:uFillTx/>
                <a:latin typeface="Book Antiqua" panose="02040602050305030304" pitchFamily="18" charset="0"/>
                <a:ea typeface="+mn-ea"/>
              </a:rPr>
              <a:t>Why does the </a:t>
            </a:r>
            <a:r>
              <a:rPr kumimoji="0" lang="en-US" sz="2400" b="1" i="0" u="none" strike="noStrike" kern="0" cap="none" spc="0" normalizeH="0" baseline="0" noProof="0" dirty="0" smtClean="0">
                <a:ln>
                  <a:noFill/>
                </a:ln>
                <a:solidFill>
                  <a:srgbClr val="1A1A74"/>
                </a:solidFill>
                <a:effectLst/>
                <a:uLnTx/>
                <a:uFillTx/>
                <a:latin typeface="Book Antiqua" panose="02040602050305030304" pitchFamily="18" charset="0"/>
                <a:ea typeface="+mn-ea"/>
              </a:rPr>
              <a:t>marginal value</a:t>
            </a:r>
            <a:r>
              <a:rPr kumimoji="0" lang="en-US" sz="2400" b="0" i="0" u="none" strike="noStrike" kern="0" cap="none" spc="0" normalizeH="0" baseline="0" noProof="0" dirty="0" smtClean="0">
                <a:ln>
                  <a:noFill/>
                </a:ln>
                <a:solidFill>
                  <a:srgbClr val="1A1A74"/>
                </a:solidFill>
                <a:effectLst/>
                <a:uLnTx/>
                <a:uFillTx/>
                <a:latin typeface="Book Antiqua" panose="02040602050305030304" pitchFamily="18" charset="0"/>
                <a:ea typeface="+mn-ea"/>
              </a:rPr>
              <a:t> of an additional unit decrease, as the purchasing quantity increases?</a:t>
            </a:r>
          </a:p>
          <a:p>
            <a:pPr marL="742950" marR="0" lvl="1" indent="-285750" algn="l" defTabSz="914400" rtl="0" eaLnBrk="0" fontAlgn="base" latinLnBrk="0" hangingPunct="0">
              <a:lnSpc>
                <a:spcPct val="130000"/>
              </a:lnSpc>
              <a:spcBef>
                <a:spcPct val="20000"/>
              </a:spcBef>
              <a:spcAft>
                <a:spcPct val="0"/>
              </a:spcAft>
              <a:buClr>
                <a:srgbClr val="1A1A74"/>
              </a:buClr>
              <a:buSzTx/>
              <a:buFont typeface="Times New Roman" pitchFamily="18" charset="0"/>
              <a:buChar char="–"/>
              <a:tabLst/>
              <a:defRPr/>
            </a:pPr>
            <a:r>
              <a:rPr kumimoji="0" lang="en-US" sz="2400" b="0" i="0" u="none" strike="noStrike" kern="0" cap="none" spc="0" normalizeH="0" baseline="0" noProof="0" dirty="0" smtClean="0">
                <a:ln>
                  <a:noFill/>
                </a:ln>
                <a:solidFill>
                  <a:srgbClr val="1A1A74"/>
                </a:solidFill>
                <a:effectLst/>
                <a:uLnTx/>
                <a:uFillTx/>
                <a:latin typeface="Book Antiqua" panose="02040602050305030304" pitchFamily="18" charset="0"/>
              </a:rPr>
              <a:t>Expected cost of an additional unit increases</a:t>
            </a:r>
          </a:p>
          <a:p>
            <a:pPr marL="742950" marR="0" lvl="1" indent="-285750" algn="l" defTabSz="914400" rtl="0" eaLnBrk="0" fontAlgn="base" latinLnBrk="0" hangingPunct="0">
              <a:lnSpc>
                <a:spcPct val="130000"/>
              </a:lnSpc>
              <a:spcBef>
                <a:spcPct val="20000"/>
              </a:spcBef>
              <a:spcAft>
                <a:spcPct val="0"/>
              </a:spcAft>
              <a:buClr>
                <a:srgbClr val="1A1A74"/>
              </a:buClr>
              <a:buSzTx/>
              <a:buFont typeface="Times New Roman" pitchFamily="18" charset="0"/>
              <a:buChar char="–"/>
              <a:tabLst/>
              <a:defRPr/>
            </a:pPr>
            <a:r>
              <a:rPr kumimoji="0" lang="en-US" sz="2400" b="0" i="0" u="none" strike="noStrike" kern="0" cap="none" spc="0" normalizeH="0" baseline="0" noProof="0" dirty="0" smtClean="0">
                <a:ln>
                  <a:noFill/>
                </a:ln>
                <a:solidFill>
                  <a:srgbClr val="1A1A74"/>
                </a:solidFill>
                <a:effectLst/>
                <a:uLnTx/>
                <a:uFillTx/>
                <a:latin typeface="Book Antiqua" panose="02040602050305030304" pitchFamily="18" charset="0"/>
              </a:rPr>
              <a:t>Expected savings of an additional unit decreases</a:t>
            </a:r>
          </a:p>
        </p:txBody>
      </p:sp>
      <p:graphicFrame>
        <p:nvGraphicFramePr>
          <p:cNvPr id="56321" name="Object 1"/>
          <p:cNvGraphicFramePr>
            <a:graphicFrameLocks noChangeAspect="1"/>
          </p:cNvGraphicFramePr>
          <p:nvPr>
            <p:extLst>
              <p:ext uri="{D42A27DB-BD31-4B8C-83A1-F6EECF244321}">
                <p14:modId xmlns:p14="http://schemas.microsoft.com/office/powerpoint/2010/main" val="2074714977"/>
              </p:ext>
            </p:extLst>
          </p:nvPr>
        </p:nvGraphicFramePr>
        <p:xfrm>
          <a:off x="971600" y="3284984"/>
          <a:ext cx="7027862" cy="2520950"/>
        </p:xfrm>
        <a:graphic>
          <a:graphicData uri="http://schemas.openxmlformats.org/presentationml/2006/ole">
            <mc:AlternateContent xmlns:mc="http://schemas.openxmlformats.org/markup-compatibility/2006">
              <mc:Choice xmlns:v="urn:schemas-microsoft-com:vml" Requires="v">
                <p:oleObj spid="_x0000_s122915" name="Worksheet" r:id="rId5" imgW="4886228" imgH="1752722" progId="Excel.Sheet.12">
                  <p:embed/>
                </p:oleObj>
              </mc:Choice>
              <mc:Fallback>
                <p:oleObj name="Worksheet" r:id="rId5" imgW="4886228" imgH="1752722" progId="Excel.Shee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600" y="3284984"/>
                        <a:ext cx="7027862" cy="25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95056428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 y="0"/>
            <a:ext cx="9144000" cy="803274"/>
          </a:xfrm>
        </p:spPr>
        <p:txBody>
          <a:bodyPr/>
          <a:lstStyle/>
          <a:p>
            <a:r>
              <a:rPr lang="en-US" sz="3200" dirty="0" smtClean="0"/>
              <a:t>Marginal Analysis</a:t>
            </a:r>
          </a:p>
        </p:txBody>
      </p:sp>
      <p:sp>
        <p:nvSpPr>
          <p:cNvPr id="31747" name="Rectangle 3"/>
          <p:cNvSpPr>
            <a:spLocks noGrp="1" noChangeArrowheads="1"/>
          </p:cNvSpPr>
          <p:nvPr>
            <p:ph type="body" idx="1"/>
          </p:nvPr>
        </p:nvSpPr>
        <p:spPr>
          <a:xfrm>
            <a:off x="0" y="1031874"/>
            <a:ext cx="9144000" cy="1643063"/>
          </a:xfrm>
        </p:spPr>
        <p:txBody>
          <a:bodyPr/>
          <a:lstStyle/>
          <a:p>
            <a:pPr>
              <a:buFont typeface="Wingdings" pitchFamily="2" charset="2"/>
              <a:buNone/>
            </a:pPr>
            <a:r>
              <a:rPr lang="en-US" dirty="0" smtClean="0"/>
              <a:t>What is the optimal purchasing quantity?</a:t>
            </a:r>
          </a:p>
          <a:p>
            <a:pPr lvl="1"/>
            <a:r>
              <a:rPr lang="en-US" dirty="0" smtClean="0"/>
              <a:t>Answer: Choose the quantity that makes marginal value: zero</a:t>
            </a:r>
          </a:p>
        </p:txBody>
      </p:sp>
      <p:sp>
        <p:nvSpPr>
          <p:cNvPr id="31748" name="Line 4"/>
          <p:cNvSpPr>
            <a:spLocks noChangeShapeType="1"/>
          </p:cNvSpPr>
          <p:nvPr/>
        </p:nvSpPr>
        <p:spPr bwMode="auto">
          <a:xfrm flipV="1">
            <a:off x="1463675" y="3009900"/>
            <a:ext cx="0" cy="2286000"/>
          </a:xfrm>
          <a:prstGeom prst="line">
            <a:avLst/>
          </a:prstGeom>
          <a:noFill/>
          <a:ln w="9525">
            <a:solidFill>
              <a:schemeClr val="tx1"/>
            </a:solidFill>
            <a:round/>
            <a:headEnd/>
            <a:tailEnd type="triangle" w="med" len="med"/>
          </a:ln>
        </p:spPr>
        <p:txBody>
          <a:bodyPr/>
          <a:lstStyle/>
          <a:p>
            <a:endParaRPr lang="en-US"/>
          </a:p>
        </p:txBody>
      </p:sp>
      <p:sp>
        <p:nvSpPr>
          <p:cNvPr id="31749" name="Line 5"/>
          <p:cNvSpPr>
            <a:spLocks noChangeShapeType="1"/>
          </p:cNvSpPr>
          <p:nvPr/>
        </p:nvSpPr>
        <p:spPr bwMode="auto">
          <a:xfrm>
            <a:off x="1463675" y="4914900"/>
            <a:ext cx="6553200" cy="0"/>
          </a:xfrm>
          <a:prstGeom prst="line">
            <a:avLst/>
          </a:prstGeom>
          <a:noFill/>
          <a:ln w="9525">
            <a:solidFill>
              <a:schemeClr val="tx1"/>
            </a:solidFill>
            <a:round/>
            <a:headEnd/>
            <a:tailEnd type="triangle" w="med" len="med"/>
          </a:ln>
        </p:spPr>
        <p:txBody>
          <a:bodyPr/>
          <a:lstStyle/>
          <a:p>
            <a:endParaRPr lang="en-US"/>
          </a:p>
        </p:txBody>
      </p:sp>
      <p:sp>
        <p:nvSpPr>
          <p:cNvPr id="31750" name="Text Box 6"/>
          <p:cNvSpPr txBox="1">
            <a:spLocks noChangeArrowheads="1"/>
          </p:cNvSpPr>
          <p:nvPr/>
        </p:nvSpPr>
        <p:spPr bwMode="auto">
          <a:xfrm>
            <a:off x="7864475" y="4748213"/>
            <a:ext cx="1035050" cy="366712"/>
          </a:xfrm>
          <a:prstGeom prst="rect">
            <a:avLst/>
          </a:prstGeom>
          <a:noFill/>
          <a:ln w="9525">
            <a:noFill/>
            <a:miter lim="800000"/>
            <a:headEnd/>
            <a:tailEnd/>
          </a:ln>
        </p:spPr>
        <p:txBody>
          <a:bodyPr wrap="none">
            <a:spAutoFit/>
          </a:bodyPr>
          <a:lstStyle/>
          <a:p>
            <a:r>
              <a:rPr lang="en-US" sz="1800"/>
              <a:t>Quantity</a:t>
            </a:r>
          </a:p>
        </p:txBody>
      </p:sp>
      <p:sp>
        <p:nvSpPr>
          <p:cNvPr id="31751" name="Text Box 7"/>
          <p:cNvSpPr txBox="1">
            <a:spLocks noChangeArrowheads="1"/>
          </p:cNvSpPr>
          <p:nvPr/>
        </p:nvSpPr>
        <p:spPr bwMode="auto">
          <a:xfrm>
            <a:off x="838200" y="2589213"/>
            <a:ext cx="1670050" cy="366712"/>
          </a:xfrm>
          <a:prstGeom prst="rect">
            <a:avLst/>
          </a:prstGeom>
          <a:noFill/>
          <a:ln w="9525">
            <a:noFill/>
            <a:miter lim="800000"/>
            <a:headEnd/>
            <a:tailEnd/>
          </a:ln>
        </p:spPr>
        <p:txBody>
          <a:bodyPr wrap="none">
            <a:spAutoFit/>
          </a:bodyPr>
          <a:lstStyle/>
          <a:p>
            <a:r>
              <a:rPr lang="en-US" sz="1800"/>
              <a:t>Marginal value</a:t>
            </a:r>
          </a:p>
        </p:txBody>
      </p:sp>
      <p:sp>
        <p:nvSpPr>
          <p:cNvPr id="31752" name="Line 8"/>
          <p:cNvSpPr>
            <a:spLocks noChangeShapeType="1"/>
          </p:cNvSpPr>
          <p:nvPr/>
        </p:nvSpPr>
        <p:spPr bwMode="auto">
          <a:xfrm>
            <a:off x="2225675" y="4762500"/>
            <a:ext cx="0" cy="457200"/>
          </a:xfrm>
          <a:prstGeom prst="line">
            <a:avLst/>
          </a:prstGeom>
          <a:noFill/>
          <a:ln w="9525">
            <a:solidFill>
              <a:schemeClr val="tx1"/>
            </a:solidFill>
            <a:round/>
            <a:headEnd/>
            <a:tailEnd/>
          </a:ln>
        </p:spPr>
        <p:txBody>
          <a:bodyPr/>
          <a:lstStyle/>
          <a:p>
            <a:endParaRPr lang="en-US"/>
          </a:p>
        </p:txBody>
      </p:sp>
      <p:sp>
        <p:nvSpPr>
          <p:cNvPr id="31753" name="Line 9"/>
          <p:cNvSpPr>
            <a:spLocks noChangeShapeType="1"/>
          </p:cNvSpPr>
          <p:nvPr/>
        </p:nvSpPr>
        <p:spPr bwMode="auto">
          <a:xfrm>
            <a:off x="2987675" y="4762500"/>
            <a:ext cx="0" cy="457200"/>
          </a:xfrm>
          <a:prstGeom prst="line">
            <a:avLst/>
          </a:prstGeom>
          <a:noFill/>
          <a:ln w="9525">
            <a:solidFill>
              <a:schemeClr val="tx1"/>
            </a:solidFill>
            <a:round/>
            <a:headEnd/>
            <a:tailEnd/>
          </a:ln>
        </p:spPr>
        <p:txBody>
          <a:bodyPr/>
          <a:lstStyle/>
          <a:p>
            <a:endParaRPr lang="en-US"/>
          </a:p>
        </p:txBody>
      </p:sp>
      <p:sp>
        <p:nvSpPr>
          <p:cNvPr id="31754" name="Line 10"/>
          <p:cNvSpPr>
            <a:spLocks noChangeShapeType="1"/>
          </p:cNvSpPr>
          <p:nvPr/>
        </p:nvSpPr>
        <p:spPr bwMode="auto">
          <a:xfrm>
            <a:off x="3749675" y="4762500"/>
            <a:ext cx="0" cy="457200"/>
          </a:xfrm>
          <a:prstGeom prst="line">
            <a:avLst/>
          </a:prstGeom>
          <a:noFill/>
          <a:ln w="9525">
            <a:solidFill>
              <a:schemeClr val="tx1"/>
            </a:solidFill>
            <a:round/>
            <a:headEnd/>
            <a:tailEnd/>
          </a:ln>
        </p:spPr>
        <p:txBody>
          <a:bodyPr/>
          <a:lstStyle/>
          <a:p>
            <a:endParaRPr lang="en-US"/>
          </a:p>
        </p:txBody>
      </p:sp>
      <p:sp>
        <p:nvSpPr>
          <p:cNvPr id="31755" name="Line 11"/>
          <p:cNvSpPr>
            <a:spLocks noChangeShapeType="1"/>
          </p:cNvSpPr>
          <p:nvPr/>
        </p:nvSpPr>
        <p:spPr bwMode="auto">
          <a:xfrm>
            <a:off x="4511675" y="4762500"/>
            <a:ext cx="0" cy="457200"/>
          </a:xfrm>
          <a:prstGeom prst="line">
            <a:avLst/>
          </a:prstGeom>
          <a:noFill/>
          <a:ln w="9525">
            <a:solidFill>
              <a:schemeClr val="tx1"/>
            </a:solidFill>
            <a:round/>
            <a:headEnd/>
            <a:tailEnd/>
          </a:ln>
        </p:spPr>
        <p:txBody>
          <a:bodyPr/>
          <a:lstStyle/>
          <a:p>
            <a:endParaRPr lang="en-US"/>
          </a:p>
        </p:txBody>
      </p:sp>
      <p:sp>
        <p:nvSpPr>
          <p:cNvPr id="31756" name="Line 12"/>
          <p:cNvSpPr>
            <a:spLocks noChangeShapeType="1"/>
          </p:cNvSpPr>
          <p:nvPr/>
        </p:nvSpPr>
        <p:spPr bwMode="auto">
          <a:xfrm>
            <a:off x="5273675" y="4762500"/>
            <a:ext cx="0" cy="457200"/>
          </a:xfrm>
          <a:prstGeom prst="line">
            <a:avLst/>
          </a:prstGeom>
          <a:noFill/>
          <a:ln w="9525">
            <a:solidFill>
              <a:schemeClr val="tx1"/>
            </a:solidFill>
            <a:round/>
            <a:headEnd/>
            <a:tailEnd/>
          </a:ln>
        </p:spPr>
        <p:txBody>
          <a:bodyPr/>
          <a:lstStyle/>
          <a:p>
            <a:endParaRPr lang="en-US"/>
          </a:p>
        </p:txBody>
      </p:sp>
      <p:sp>
        <p:nvSpPr>
          <p:cNvPr id="31757" name="Line 13"/>
          <p:cNvSpPr>
            <a:spLocks noChangeShapeType="1"/>
          </p:cNvSpPr>
          <p:nvPr/>
        </p:nvSpPr>
        <p:spPr bwMode="auto">
          <a:xfrm>
            <a:off x="6035675" y="4762500"/>
            <a:ext cx="0" cy="457200"/>
          </a:xfrm>
          <a:prstGeom prst="line">
            <a:avLst/>
          </a:prstGeom>
          <a:noFill/>
          <a:ln w="9525">
            <a:solidFill>
              <a:schemeClr val="tx1"/>
            </a:solidFill>
            <a:round/>
            <a:headEnd/>
            <a:tailEnd/>
          </a:ln>
        </p:spPr>
        <p:txBody>
          <a:bodyPr/>
          <a:lstStyle/>
          <a:p>
            <a:endParaRPr lang="en-US"/>
          </a:p>
        </p:txBody>
      </p:sp>
      <p:sp>
        <p:nvSpPr>
          <p:cNvPr id="31758" name="Line 14"/>
          <p:cNvSpPr>
            <a:spLocks noChangeShapeType="1"/>
          </p:cNvSpPr>
          <p:nvPr/>
        </p:nvSpPr>
        <p:spPr bwMode="auto">
          <a:xfrm>
            <a:off x="6797675" y="4762500"/>
            <a:ext cx="0" cy="457200"/>
          </a:xfrm>
          <a:prstGeom prst="line">
            <a:avLst/>
          </a:prstGeom>
          <a:noFill/>
          <a:ln w="9525">
            <a:solidFill>
              <a:schemeClr val="tx1"/>
            </a:solidFill>
            <a:round/>
            <a:headEnd/>
            <a:tailEnd/>
          </a:ln>
        </p:spPr>
        <p:txBody>
          <a:bodyPr/>
          <a:lstStyle/>
          <a:p>
            <a:endParaRPr lang="en-US"/>
          </a:p>
        </p:txBody>
      </p:sp>
      <p:sp>
        <p:nvSpPr>
          <p:cNvPr id="31759" name="Line 15"/>
          <p:cNvSpPr>
            <a:spLocks noChangeShapeType="1"/>
          </p:cNvSpPr>
          <p:nvPr/>
        </p:nvSpPr>
        <p:spPr bwMode="auto">
          <a:xfrm>
            <a:off x="7483475" y="4762500"/>
            <a:ext cx="0" cy="457200"/>
          </a:xfrm>
          <a:prstGeom prst="line">
            <a:avLst/>
          </a:prstGeom>
          <a:noFill/>
          <a:ln w="9525">
            <a:solidFill>
              <a:schemeClr val="tx1"/>
            </a:solidFill>
            <a:round/>
            <a:headEnd/>
            <a:tailEnd/>
          </a:ln>
        </p:spPr>
        <p:txBody>
          <a:bodyPr/>
          <a:lstStyle/>
          <a:p>
            <a:endParaRPr lang="en-US"/>
          </a:p>
        </p:txBody>
      </p:sp>
      <p:sp>
        <p:nvSpPr>
          <p:cNvPr id="31760" name="Text Box 16"/>
          <p:cNvSpPr txBox="1">
            <a:spLocks noChangeArrowheads="1"/>
          </p:cNvSpPr>
          <p:nvPr/>
        </p:nvSpPr>
        <p:spPr bwMode="auto">
          <a:xfrm>
            <a:off x="1828800" y="5256213"/>
            <a:ext cx="692150" cy="366712"/>
          </a:xfrm>
          <a:prstGeom prst="rect">
            <a:avLst/>
          </a:prstGeom>
          <a:noFill/>
          <a:ln w="9525">
            <a:noFill/>
            <a:miter lim="800000"/>
            <a:headEnd/>
            <a:tailEnd/>
          </a:ln>
        </p:spPr>
        <p:txBody>
          <a:bodyPr wrap="none">
            <a:spAutoFit/>
          </a:bodyPr>
          <a:lstStyle/>
          <a:p>
            <a:r>
              <a:rPr lang="en-US" sz="1800"/>
              <a:t>1000</a:t>
            </a:r>
          </a:p>
        </p:txBody>
      </p:sp>
      <p:sp>
        <p:nvSpPr>
          <p:cNvPr id="31761" name="Text Box 17"/>
          <p:cNvSpPr txBox="1">
            <a:spLocks noChangeArrowheads="1"/>
          </p:cNvSpPr>
          <p:nvPr/>
        </p:nvSpPr>
        <p:spPr bwMode="auto">
          <a:xfrm>
            <a:off x="2590800" y="5233988"/>
            <a:ext cx="692150" cy="366712"/>
          </a:xfrm>
          <a:prstGeom prst="rect">
            <a:avLst/>
          </a:prstGeom>
          <a:noFill/>
          <a:ln w="9525">
            <a:noFill/>
            <a:miter lim="800000"/>
            <a:headEnd/>
            <a:tailEnd/>
          </a:ln>
        </p:spPr>
        <p:txBody>
          <a:bodyPr wrap="none">
            <a:spAutoFit/>
          </a:bodyPr>
          <a:lstStyle/>
          <a:p>
            <a:r>
              <a:rPr lang="en-US" sz="1800"/>
              <a:t>2000</a:t>
            </a:r>
          </a:p>
        </p:txBody>
      </p:sp>
      <p:sp>
        <p:nvSpPr>
          <p:cNvPr id="31762" name="Text Box 18"/>
          <p:cNvSpPr txBox="1">
            <a:spLocks noChangeArrowheads="1"/>
          </p:cNvSpPr>
          <p:nvPr/>
        </p:nvSpPr>
        <p:spPr bwMode="auto">
          <a:xfrm>
            <a:off x="3429000" y="5233988"/>
            <a:ext cx="692150" cy="366712"/>
          </a:xfrm>
          <a:prstGeom prst="rect">
            <a:avLst/>
          </a:prstGeom>
          <a:noFill/>
          <a:ln w="9525">
            <a:noFill/>
            <a:miter lim="800000"/>
            <a:headEnd/>
            <a:tailEnd/>
          </a:ln>
        </p:spPr>
        <p:txBody>
          <a:bodyPr wrap="none">
            <a:spAutoFit/>
          </a:bodyPr>
          <a:lstStyle/>
          <a:p>
            <a:r>
              <a:rPr lang="en-US" sz="1800"/>
              <a:t>3000</a:t>
            </a:r>
          </a:p>
        </p:txBody>
      </p:sp>
      <p:sp>
        <p:nvSpPr>
          <p:cNvPr id="31763" name="Text Box 19"/>
          <p:cNvSpPr txBox="1">
            <a:spLocks noChangeArrowheads="1"/>
          </p:cNvSpPr>
          <p:nvPr/>
        </p:nvSpPr>
        <p:spPr bwMode="auto">
          <a:xfrm>
            <a:off x="4130675" y="5233988"/>
            <a:ext cx="692150" cy="366712"/>
          </a:xfrm>
          <a:prstGeom prst="rect">
            <a:avLst/>
          </a:prstGeom>
          <a:noFill/>
          <a:ln w="9525">
            <a:noFill/>
            <a:miter lim="800000"/>
            <a:headEnd/>
            <a:tailEnd/>
          </a:ln>
        </p:spPr>
        <p:txBody>
          <a:bodyPr wrap="none">
            <a:spAutoFit/>
          </a:bodyPr>
          <a:lstStyle/>
          <a:p>
            <a:r>
              <a:rPr lang="en-US" sz="1800"/>
              <a:t>4000</a:t>
            </a:r>
          </a:p>
        </p:txBody>
      </p:sp>
      <p:sp>
        <p:nvSpPr>
          <p:cNvPr id="31764" name="Text Box 20"/>
          <p:cNvSpPr txBox="1">
            <a:spLocks noChangeArrowheads="1"/>
          </p:cNvSpPr>
          <p:nvPr/>
        </p:nvSpPr>
        <p:spPr bwMode="auto">
          <a:xfrm>
            <a:off x="4886325" y="5233988"/>
            <a:ext cx="692150" cy="366712"/>
          </a:xfrm>
          <a:prstGeom prst="rect">
            <a:avLst/>
          </a:prstGeom>
          <a:noFill/>
          <a:ln w="9525">
            <a:noFill/>
            <a:miter lim="800000"/>
            <a:headEnd/>
            <a:tailEnd/>
          </a:ln>
        </p:spPr>
        <p:txBody>
          <a:bodyPr wrap="none">
            <a:spAutoFit/>
          </a:bodyPr>
          <a:lstStyle/>
          <a:p>
            <a:r>
              <a:rPr lang="en-US" sz="1800"/>
              <a:t>5000</a:t>
            </a:r>
          </a:p>
        </p:txBody>
      </p:sp>
      <p:sp>
        <p:nvSpPr>
          <p:cNvPr id="31765" name="Text Box 21"/>
          <p:cNvSpPr txBox="1">
            <a:spLocks noChangeArrowheads="1"/>
          </p:cNvSpPr>
          <p:nvPr/>
        </p:nvSpPr>
        <p:spPr bwMode="auto">
          <a:xfrm>
            <a:off x="5638800" y="5233988"/>
            <a:ext cx="692150" cy="366712"/>
          </a:xfrm>
          <a:prstGeom prst="rect">
            <a:avLst/>
          </a:prstGeom>
          <a:noFill/>
          <a:ln w="9525">
            <a:noFill/>
            <a:miter lim="800000"/>
            <a:headEnd/>
            <a:tailEnd/>
          </a:ln>
        </p:spPr>
        <p:txBody>
          <a:bodyPr wrap="none">
            <a:spAutoFit/>
          </a:bodyPr>
          <a:lstStyle/>
          <a:p>
            <a:r>
              <a:rPr lang="en-US" sz="1800"/>
              <a:t>6000</a:t>
            </a:r>
          </a:p>
        </p:txBody>
      </p:sp>
      <p:sp>
        <p:nvSpPr>
          <p:cNvPr id="31766" name="Text Box 22"/>
          <p:cNvSpPr txBox="1">
            <a:spLocks noChangeArrowheads="1"/>
          </p:cNvSpPr>
          <p:nvPr/>
        </p:nvSpPr>
        <p:spPr bwMode="auto">
          <a:xfrm>
            <a:off x="6416675" y="5233988"/>
            <a:ext cx="692150" cy="366712"/>
          </a:xfrm>
          <a:prstGeom prst="rect">
            <a:avLst/>
          </a:prstGeom>
          <a:noFill/>
          <a:ln w="9525">
            <a:noFill/>
            <a:miter lim="800000"/>
            <a:headEnd/>
            <a:tailEnd/>
          </a:ln>
        </p:spPr>
        <p:txBody>
          <a:bodyPr wrap="none">
            <a:spAutoFit/>
          </a:bodyPr>
          <a:lstStyle/>
          <a:p>
            <a:r>
              <a:rPr lang="en-US" sz="1800"/>
              <a:t>7000</a:t>
            </a:r>
          </a:p>
        </p:txBody>
      </p:sp>
      <p:sp>
        <p:nvSpPr>
          <p:cNvPr id="31767" name="Text Box 23"/>
          <p:cNvSpPr txBox="1">
            <a:spLocks noChangeArrowheads="1"/>
          </p:cNvSpPr>
          <p:nvPr/>
        </p:nvSpPr>
        <p:spPr bwMode="auto">
          <a:xfrm>
            <a:off x="7102475" y="5233988"/>
            <a:ext cx="692150" cy="366712"/>
          </a:xfrm>
          <a:prstGeom prst="rect">
            <a:avLst/>
          </a:prstGeom>
          <a:noFill/>
          <a:ln w="9525">
            <a:noFill/>
            <a:miter lim="800000"/>
            <a:headEnd/>
            <a:tailEnd/>
          </a:ln>
        </p:spPr>
        <p:txBody>
          <a:bodyPr wrap="none">
            <a:spAutoFit/>
          </a:bodyPr>
          <a:lstStyle/>
          <a:p>
            <a:r>
              <a:rPr lang="en-US" sz="1800"/>
              <a:t>8000</a:t>
            </a:r>
          </a:p>
        </p:txBody>
      </p:sp>
      <p:sp>
        <p:nvSpPr>
          <p:cNvPr id="31768" name="Line 24"/>
          <p:cNvSpPr>
            <a:spLocks noChangeShapeType="1"/>
          </p:cNvSpPr>
          <p:nvPr/>
        </p:nvSpPr>
        <p:spPr bwMode="auto">
          <a:xfrm>
            <a:off x="2225675" y="3238500"/>
            <a:ext cx="762000" cy="0"/>
          </a:xfrm>
          <a:prstGeom prst="line">
            <a:avLst/>
          </a:prstGeom>
          <a:noFill/>
          <a:ln w="25400">
            <a:solidFill>
              <a:srgbClr val="147627"/>
            </a:solidFill>
            <a:round/>
            <a:headEnd/>
            <a:tailEnd/>
          </a:ln>
        </p:spPr>
        <p:txBody>
          <a:bodyPr/>
          <a:lstStyle/>
          <a:p>
            <a:endParaRPr lang="en-US"/>
          </a:p>
        </p:txBody>
      </p:sp>
      <p:sp>
        <p:nvSpPr>
          <p:cNvPr id="31769" name="Text Box 25"/>
          <p:cNvSpPr txBox="1">
            <a:spLocks noChangeArrowheads="1"/>
          </p:cNvSpPr>
          <p:nvPr/>
        </p:nvSpPr>
        <p:spPr bwMode="auto">
          <a:xfrm>
            <a:off x="701675" y="3009900"/>
            <a:ext cx="765175" cy="366713"/>
          </a:xfrm>
          <a:prstGeom prst="rect">
            <a:avLst/>
          </a:prstGeom>
          <a:noFill/>
          <a:ln w="9525">
            <a:noFill/>
            <a:miter lim="800000"/>
            <a:headEnd/>
            <a:tailEnd/>
          </a:ln>
        </p:spPr>
        <p:txBody>
          <a:bodyPr wrap="square">
            <a:spAutoFit/>
          </a:bodyPr>
          <a:lstStyle/>
          <a:p>
            <a:r>
              <a:rPr lang="en-US" sz="1800" dirty="0"/>
              <a:t>17.5</a:t>
            </a:r>
          </a:p>
        </p:txBody>
      </p:sp>
      <p:sp>
        <p:nvSpPr>
          <p:cNvPr id="31770" name="Line 26"/>
          <p:cNvSpPr>
            <a:spLocks noChangeShapeType="1"/>
          </p:cNvSpPr>
          <p:nvPr/>
        </p:nvSpPr>
        <p:spPr bwMode="auto">
          <a:xfrm>
            <a:off x="2987675" y="3543300"/>
            <a:ext cx="762000" cy="0"/>
          </a:xfrm>
          <a:prstGeom prst="line">
            <a:avLst/>
          </a:prstGeom>
          <a:noFill/>
          <a:ln w="25400">
            <a:solidFill>
              <a:srgbClr val="147627"/>
            </a:solidFill>
            <a:round/>
            <a:headEnd/>
            <a:tailEnd/>
          </a:ln>
        </p:spPr>
        <p:txBody>
          <a:bodyPr/>
          <a:lstStyle/>
          <a:p>
            <a:endParaRPr lang="en-US"/>
          </a:p>
        </p:txBody>
      </p:sp>
      <p:sp>
        <p:nvSpPr>
          <p:cNvPr id="31771" name="Text Box 27"/>
          <p:cNvSpPr txBox="1">
            <a:spLocks noChangeArrowheads="1"/>
          </p:cNvSpPr>
          <p:nvPr/>
        </p:nvSpPr>
        <p:spPr bwMode="auto">
          <a:xfrm>
            <a:off x="539553" y="3390900"/>
            <a:ext cx="978098" cy="366713"/>
          </a:xfrm>
          <a:prstGeom prst="rect">
            <a:avLst/>
          </a:prstGeom>
          <a:noFill/>
          <a:ln w="9525">
            <a:noFill/>
            <a:miter lim="800000"/>
            <a:headEnd/>
            <a:tailEnd/>
          </a:ln>
        </p:spPr>
        <p:txBody>
          <a:bodyPr wrap="square">
            <a:spAutoFit/>
          </a:bodyPr>
          <a:lstStyle/>
          <a:p>
            <a:r>
              <a:rPr lang="en-US" sz="1800" dirty="0"/>
              <a:t>13.75</a:t>
            </a:r>
          </a:p>
        </p:txBody>
      </p:sp>
      <p:sp>
        <p:nvSpPr>
          <p:cNvPr id="31772" name="Line 28"/>
          <p:cNvSpPr>
            <a:spLocks noChangeShapeType="1"/>
          </p:cNvSpPr>
          <p:nvPr/>
        </p:nvSpPr>
        <p:spPr bwMode="auto">
          <a:xfrm>
            <a:off x="3749675" y="4914900"/>
            <a:ext cx="762000" cy="0"/>
          </a:xfrm>
          <a:prstGeom prst="line">
            <a:avLst/>
          </a:prstGeom>
          <a:noFill/>
          <a:ln w="9525">
            <a:solidFill>
              <a:schemeClr val="tx1"/>
            </a:solidFill>
            <a:round/>
            <a:headEnd/>
            <a:tailEnd/>
          </a:ln>
        </p:spPr>
        <p:txBody>
          <a:bodyPr/>
          <a:lstStyle/>
          <a:p>
            <a:endParaRPr lang="en-US"/>
          </a:p>
        </p:txBody>
      </p:sp>
      <p:sp>
        <p:nvSpPr>
          <p:cNvPr id="31773" name="Text Box 29"/>
          <p:cNvSpPr txBox="1">
            <a:spLocks noChangeArrowheads="1"/>
          </p:cNvSpPr>
          <p:nvPr/>
        </p:nvSpPr>
        <p:spPr bwMode="auto">
          <a:xfrm>
            <a:off x="854075" y="3771900"/>
            <a:ext cx="438150" cy="366713"/>
          </a:xfrm>
          <a:prstGeom prst="rect">
            <a:avLst/>
          </a:prstGeom>
          <a:noFill/>
          <a:ln w="9525">
            <a:noFill/>
            <a:miter lim="800000"/>
            <a:headEnd/>
            <a:tailEnd/>
          </a:ln>
        </p:spPr>
        <p:txBody>
          <a:bodyPr wrap="none">
            <a:spAutoFit/>
          </a:bodyPr>
          <a:lstStyle/>
          <a:p>
            <a:r>
              <a:rPr lang="en-US" sz="1800" dirty="0"/>
              <a:t>10</a:t>
            </a:r>
          </a:p>
        </p:txBody>
      </p:sp>
      <p:sp>
        <p:nvSpPr>
          <p:cNvPr id="31774" name="Line 30"/>
          <p:cNvSpPr>
            <a:spLocks noChangeShapeType="1"/>
          </p:cNvSpPr>
          <p:nvPr/>
        </p:nvSpPr>
        <p:spPr bwMode="auto">
          <a:xfrm>
            <a:off x="3749675" y="3848100"/>
            <a:ext cx="762000" cy="0"/>
          </a:xfrm>
          <a:prstGeom prst="line">
            <a:avLst/>
          </a:prstGeom>
          <a:noFill/>
          <a:ln w="25400">
            <a:solidFill>
              <a:srgbClr val="147627"/>
            </a:solidFill>
            <a:round/>
            <a:headEnd/>
            <a:tailEnd/>
          </a:ln>
        </p:spPr>
        <p:txBody>
          <a:bodyPr/>
          <a:lstStyle/>
          <a:p>
            <a:endParaRPr lang="en-US"/>
          </a:p>
        </p:txBody>
      </p:sp>
      <p:sp>
        <p:nvSpPr>
          <p:cNvPr id="31775" name="Text Box 31"/>
          <p:cNvSpPr txBox="1">
            <a:spLocks noChangeArrowheads="1"/>
          </p:cNvSpPr>
          <p:nvPr/>
        </p:nvSpPr>
        <p:spPr bwMode="auto">
          <a:xfrm>
            <a:off x="930275" y="4152900"/>
            <a:ext cx="311150" cy="366713"/>
          </a:xfrm>
          <a:prstGeom prst="rect">
            <a:avLst/>
          </a:prstGeom>
          <a:noFill/>
          <a:ln w="9525">
            <a:noFill/>
            <a:miter lim="800000"/>
            <a:headEnd/>
            <a:tailEnd/>
          </a:ln>
        </p:spPr>
        <p:txBody>
          <a:bodyPr wrap="none">
            <a:spAutoFit/>
          </a:bodyPr>
          <a:lstStyle/>
          <a:p>
            <a:r>
              <a:rPr lang="en-US" sz="1800"/>
              <a:t>5</a:t>
            </a:r>
          </a:p>
        </p:txBody>
      </p:sp>
      <p:sp>
        <p:nvSpPr>
          <p:cNvPr id="31776" name="Line 32"/>
          <p:cNvSpPr>
            <a:spLocks noChangeShapeType="1"/>
          </p:cNvSpPr>
          <p:nvPr/>
        </p:nvSpPr>
        <p:spPr bwMode="auto">
          <a:xfrm>
            <a:off x="4511675" y="4305300"/>
            <a:ext cx="762000" cy="0"/>
          </a:xfrm>
          <a:prstGeom prst="line">
            <a:avLst/>
          </a:prstGeom>
          <a:noFill/>
          <a:ln w="25400">
            <a:solidFill>
              <a:srgbClr val="147627"/>
            </a:solidFill>
            <a:round/>
            <a:headEnd/>
            <a:tailEnd/>
          </a:ln>
        </p:spPr>
        <p:txBody>
          <a:bodyPr/>
          <a:lstStyle/>
          <a:p>
            <a:endParaRPr lang="en-US"/>
          </a:p>
        </p:txBody>
      </p:sp>
      <p:sp>
        <p:nvSpPr>
          <p:cNvPr id="31777" name="Text Box 33"/>
          <p:cNvSpPr txBox="1">
            <a:spLocks noChangeArrowheads="1"/>
          </p:cNvSpPr>
          <p:nvPr/>
        </p:nvSpPr>
        <p:spPr bwMode="auto">
          <a:xfrm>
            <a:off x="777875" y="4533900"/>
            <a:ext cx="501650" cy="366713"/>
          </a:xfrm>
          <a:prstGeom prst="rect">
            <a:avLst/>
          </a:prstGeom>
          <a:noFill/>
          <a:ln w="9525">
            <a:noFill/>
            <a:miter lim="800000"/>
            <a:headEnd/>
            <a:tailEnd/>
          </a:ln>
        </p:spPr>
        <p:txBody>
          <a:bodyPr wrap="none">
            <a:spAutoFit/>
          </a:bodyPr>
          <a:lstStyle/>
          <a:p>
            <a:r>
              <a:rPr lang="en-US" sz="1800"/>
              <a:t>1.3</a:t>
            </a:r>
          </a:p>
        </p:txBody>
      </p:sp>
      <p:sp>
        <p:nvSpPr>
          <p:cNvPr id="31778" name="Text Box 34"/>
          <p:cNvSpPr txBox="1">
            <a:spLocks noChangeArrowheads="1"/>
          </p:cNvSpPr>
          <p:nvPr/>
        </p:nvSpPr>
        <p:spPr bwMode="auto">
          <a:xfrm>
            <a:off x="701675" y="5219700"/>
            <a:ext cx="577850" cy="366713"/>
          </a:xfrm>
          <a:prstGeom prst="rect">
            <a:avLst/>
          </a:prstGeom>
          <a:noFill/>
          <a:ln w="9525">
            <a:noFill/>
            <a:miter lim="800000"/>
            <a:headEnd/>
            <a:tailEnd/>
          </a:ln>
        </p:spPr>
        <p:txBody>
          <a:bodyPr wrap="none">
            <a:spAutoFit/>
          </a:bodyPr>
          <a:lstStyle/>
          <a:p>
            <a:r>
              <a:rPr lang="en-US" sz="1800"/>
              <a:t>-2.5</a:t>
            </a:r>
          </a:p>
        </p:txBody>
      </p:sp>
      <p:sp>
        <p:nvSpPr>
          <p:cNvPr id="31779" name="Line 35"/>
          <p:cNvSpPr>
            <a:spLocks noChangeShapeType="1"/>
          </p:cNvSpPr>
          <p:nvPr/>
        </p:nvSpPr>
        <p:spPr bwMode="auto">
          <a:xfrm>
            <a:off x="5273675" y="4610100"/>
            <a:ext cx="762000" cy="0"/>
          </a:xfrm>
          <a:prstGeom prst="line">
            <a:avLst/>
          </a:prstGeom>
          <a:noFill/>
          <a:ln w="25400">
            <a:solidFill>
              <a:srgbClr val="147627"/>
            </a:solidFill>
            <a:round/>
            <a:headEnd/>
            <a:tailEnd/>
          </a:ln>
        </p:spPr>
        <p:txBody>
          <a:bodyPr/>
          <a:lstStyle/>
          <a:p>
            <a:endParaRPr lang="en-US"/>
          </a:p>
        </p:txBody>
      </p:sp>
      <p:sp>
        <p:nvSpPr>
          <p:cNvPr id="31780" name="Oval 36"/>
          <p:cNvSpPr>
            <a:spLocks noChangeArrowheads="1"/>
          </p:cNvSpPr>
          <p:nvPr/>
        </p:nvSpPr>
        <p:spPr bwMode="auto">
          <a:xfrm>
            <a:off x="5959475" y="48387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31781" name="Line 37"/>
          <p:cNvSpPr>
            <a:spLocks noChangeShapeType="1"/>
          </p:cNvSpPr>
          <p:nvPr/>
        </p:nvSpPr>
        <p:spPr bwMode="auto">
          <a:xfrm>
            <a:off x="6035675" y="5448300"/>
            <a:ext cx="762000" cy="0"/>
          </a:xfrm>
          <a:prstGeom prst="line">
            <a:avLst/>
          </a:prstGeom>
          <a:noFill/>
          <a:ln w="25400">
            <a:solidFill>
              <a:srgbClr val="FF0000"/>
            </a:solidFill>
            <a:round/>
            <a:headEnd/>
            <a:tailEnd/>
          </a:ln>
        </p:spPr>
        <p:txBody>
          <a:bodyPr/>
          <a:lstStyle/>
          <a:p>
            <a:endParaRPr lang="en-US"/>
          </a:p>
        </p:txBody>
      </p:sp>
      <p:sp>
        <p:nvSpPr>
          <p:cNvPr id="31782" name="Text Box 38"/>
          <p:cNvSpPr txBox="1">
            <a:spLocks noChangeArrowheads="1"/>
          </p:cNvSpPr>
          <p:nvPr/>
        </p:nvSpPr>
        <p:spPr bwMode="auto">
          <a:xfrm>
            <a:off x="847725" y="5676900"/>
            <a:ext cx="387350" cy="366713"/>
          </a:xfrm>
          <a:prstGeom prst="rect">
            <a:avLst/>
          </a:prstGeom>
          <a:noFill/>
          <a:ln w="9525">
            <a:noFill/>
            <a:miter lim="800000"/>
            <a:headEnd/>
            <a:tailEnd/>
          </a:ln>
        </p:spPr>
        <p:txBody>
          <a:bodyPr wrap="none">
            <a:spAutoFit/>
          </a:bodyPr>
          <a:lstStyle/>
          <a:p>
            <a:r>
              <a:rPr lang="en-US" sz="1800"/>
              <a:t>-5</a:t>
            </a:r>
          </a:p>
        </p:txBody>
      </p:sp>
      <p:sp>
        <p:nvSpPr>
          <p:cNvPr id="31783" name="Line 39"/>
          <p:cNvSpPr>
            <a:spLocks noChangeShapeType="1"/>
          </p:cNvSpPr>
          <p:nvPr/>
        </p:nvSpPr>
        <p:spPr bwMode="auto">
          <a:xfrm>
            <a:off x="6797675" y="5905500"/>
            <a:ext cx="762000" cy="0"/>
          </a:xfrm>
          <a:prstGeom prst="line">
            <a:avLst/>
          </a:prstGeom>
          <a:noFill/>
          <a:ln w="25400">
            <a:solidFill>
              <a:srgbClr val="FF0000"/>
            </a:solidFill>
            <a:round/>
            <a:headEnd/>
            <a:tailEnd/>
          </a:ln>
        </p:spPr>
        <p:txBody>
          <a:bodyPr/>
          <a:lstStyle/>
          <a:p>
            <a:endParaRPr lang="en-US"/>
          </a:p>
        </p:txBody>
      </p:sp>
    </p:spTree>
    <p:extLst>
      <p:ext uri="{BB962C8B-B14F-4D97-AF65-F5344CB8AC3E}">
        <p14:creationId xmlns:p14="http://schemas.microsoft.com/office/powerpoint/2010/main" val="345445501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3"/>
          <p:cNvSpPr txBox="1">
            <a:spLocks noChangeArrowheads="1"/>
          </p:cNvSpPr>
          <p:nvPr/>
        </p:nvSpPr>
        <p:spPr bwMode="auto">
          <a:xfrm>
            <a:off x="179512" y="1333217"/>
            <a:ext cx="2448272" cy="1015663"/>
          </a:xfrm>
          <a:prstGeom prst="rect">
            <a:avLst/>
          </a:prstGeom>
          <a:noFill/>
          <a:ln w="9525">
            <a:noFill/>
            <a:miter lim="800000"/>
            <a:headEnd/>
            <a:tailEnd/>
          </a:ln>
        </p:spPr>
        <p:txBody>
          <a:bodyPr wrap="square">
            <a:spAutoFit/>
          </a:bodyPr>
          <a:lstStyle/>
          <a:p>
            <a:pPr algn="r">
              <a:spcBef>
                <a:spcPct val="50000"/>
              </a:spcBef>
            </a:pPr>
            <a:r>
              <a:rPr lang="en-US" sz="2400" dirty="0" smtClean="0">
                <a:solidFill>
                  <a:srgbClr val="147627"/>
                </a:solidFill>
                <a:latin typeface="Book Antiqua" panose="02040602050305030304" pitchFamily="18" charset="0"/>
              </a:rPr>
              <a:t>Marginal Profit:</a:t>
            </a:r>
            <a:endParaRPr lang="en-US" sz="2400" dirty="0">
              <a:solidFill>
                <a:srgbClr val="147627"/>
              </a:solidFill>
              <a:latin typeface="Book Antiqua" panose="02040602050305030304" pitchFamily="18" charset="0"/>
            </a:endParaRPr>
          </a:p>
          <a:p>
            <a:pPr algn="r">
              <a:spcBef>
                <a:spcPct val="50000"/>
              </a:spcBef>
            </a:pPr>
            <a:r>
              <a:rPr lang="en-US" sz="2400" dirty="0" smtClean="0">
                <a:solidFill>
                  <a:srgbClr val="FF0000"/>
                </a:solidFill>
                <a:latin typeface="Book Antiqua" panose="02040602050305030304" pitchFamily="18" charset="0"/>
              </a:rPr>
              <a:t> </a:t>
            </a:r>
            <a:r>
              <a:rPr lang="en-US" sz="2400" dirty="0">
                <a:solidFill>
                  <a:srgbClr val="FF0000"/>
                </a:solidFill>
                <a:latin typeface="Book Antiqua" panose="02040602050305030304" pitchFamily="18" charset="0"/>
              </a:rPr>
              <a:t>Marginal Cost</a:t>
            </a:r>
            <a:r>
              <a:rPr lang="en-US" sz="2400" dirty="0">
                <a:latin typeface="Book Antiqua" panose="02040602050305030304" pitchFamily="18" charset="0"/>
              </a:rPr>
              <a:t>:</a:t>
            </a:r>
          </a:p>
        </p:txBody>
      </p:sp>
      <p:sp>
        <p:nvSpPr>
          <p:cNvPr id="32771" name="Text Box 4"/>
          <p:cNvSpPr txBox="1">
            <a:spLocks noChangeArrowheads="1"/>
          </p:cNvSpPr>
          <p:nvPr/>
        </p:nvSpPr>
        <p:spPr bwMode="auto">
          <a:xfrm>
            <a:off x="2951163" y="1376363"/>
            <a:ext cx="2484933" cy="1015663"/>
          </a:xfrm>
          <a:prstGeom prst="rect">
            <a:avLst/>
          </a:prstGeom>
          <a:noFill/>
          <a:ln w="9525">
            <a:noFill/>
            <a:miter lim="800000"/>
            <a:headEnd/>
            <a:tailEnd/>
          </a:ln>
        </p:spPr>
        <p:txBody>
          <a:bodyPr wrap="square">
            <a:spAutoFit/>
          </a:bodyPr>
          <a:lstStyle/>
          <a:p>
            <a:pPr>
              <a:spcBef>
                <a:spcPct val="50000"/>
              </a:spcBef>
            </a:pPr>
            <a:r>
              <a:rPr lang="en-US" sz="2400" dirty="0" smtClean="0">
                <a:solidFill>
                  <a:srgbClr val="147627"/>
                </a:solidFill>
                <a:latin typeface="Book Antiqua" panose="02040602050305030304" pitchFamily="18" charset="0"/>
              </a:rPr>
              <a:t>MP </a:t>
            </a:r>
            <a:r>
              <a:rPr lang="en-US" sz="2400" dirty="0">
                <a:solidFill>
                  <a:srgbClr val="147627"/>
                </a:solidFill>
                <a:latin typeface="Book Antiqua" panose="02040602050305030304" pitchFamily="18" charset="0"/>
              </a:rPr>
              <a:t>= p – c</a:t>
            </a:r>
          </a:p>
          <a:p>
            <a:pPr>
              <a:spcBef>
                <a:spcPct val="50000"/>
              </a:spcBef>
            </a:pPr>
            <a:r>
              <a:rPr lang="en-US" sz="2400" dirty="0">
                <a:solidFill>
                  <a:srgbClr val="FF0000"/>
                </a:solidFill>
                <a:latin typeface="Book Antiqua" panose="02040602050305030304" pitchFamily="18" charset="0"/>
              </a:rPr>
              <a:t>MC = c - v</a:t>
            </a:r>
          </a:p>
        </p:txBody>
      </p:sp>
      <p:sp>
        <p:nvSpPr>
          <p:cNvPr id="32772" name="Text Box 5"/>
          <p:cNvSpPr txBox="1">
            <a:spLocks noChangeArrowheads="1"/>
          </p:cNvSpPr>
          <p:nvPr/>
        </p:nvSpPr>
        <p:spPr bwMode="auto">
          <a:xfrm>
            <a:off x="6480089" y="1376772"/>
            <a:ext cx="2663911" cy="1015663"/>
          </a:xfrm>
          <a:prstGeom prst="rect">
            <a:avLst/>
          </a:prstGeom>
          <a:noFill/>
          <a:ln w="9525">
            <a:noFill/>
            <a:miter lim="800000"/>
            <a:headEnd/>
            <a:tailEnd/>
          </a:ln>
        </p:spPr>
        <p:txBody>
          <a:bodyPr wrap="square">
            <a:spAutoFit/>
          </a:bodyPr>
          <a:lstStyle/>
          <a:p>
            <a:pPr>
              <a:spcBef>
                <a:spcPct val="50000"/>
              </a:spcBef>
            </a:pPr>
            <a:r>
              <a:rPr lang="en-US" sz="2400" dirty="0" smtClean="0">
                <a:solidFill>
                  <a:srgbClr val="147627"/>
                </a:solidFill>
                <a:latin typeface="Book Antiqua" panose="02040602050305030304" pitchFamily="18" charset="0"/>
              </a:rPr>
              <a:t>MP </a:t>
            </a:r>
            <a:r>
              <a:rPr lang="en-US" sz="2400" dirty="0">
                <a:solidFill>
                  <a:srgbClr val="147627"/>
                </a:solidFill>
                <a:latin typeface="Book Antiqua" panose="02040602050305030304" pitchFamily="18" charset="0"/>
              </a:rPr>
              <a:t>= 30 - 10 = </a:t>
            </a:r>
            <a:r>
              <a:rPr lang="en-US" sz="2400" b="1" dirty="0">
                <a:solidFill>
                  <a:srgbClr val="147627"/>
                </a:solidFill>
                <a:latin typeface="Book Antiqua" panose="02040602050305030304" pitchFamily="18" charset="0"/>
              </a:rPr>
              <a:t>20</a:t>
            </a:r>
          </a:p>
          <a:p>
            <a:pPr>
              <a:spcBef>
                <a:spcPct val="50000"/>
              </a:spcBef>
            </a:pPr>
            <a:r>
              <a:rPr lang="en-US" sz="2400" dirty="0">
                <a:solidFill>
                  <a:srgbClr val="FF0000"/>
                </a:solidFill>
                <a:latin typeface="Book Antiqua" panose="02040602050305030304" pitchFamily="18" charset="0"/>
              </a:rPr>
              <a:t>MC = 10-5 = </a:t>
            </a:r>
            <a:r>
              <a:rPr lang="en-US" sz="2400" b="1" dirty="0">
                <a:solidFill>
                  <a:srgbClr val="FF0000"/>
                </a:solidFill>
                <a:latin typeface="Book Antiqua" panose="02040602050305030304" pitchFamily="18" charset="0"/>
              </a:rPr>
              <a:t>5</a:t>
            </a:r>
          </a:p>
        </p:txBody>
      </p:sp>
      <p:sp>
        <p:nvSpPr>
          <p:cNvPr id="32773" name="Rectangle 12"/>
          <p:cNvSpPr>
            <a:spLocks noGrp="1" noChangeArrowheads="1"/>
          </p:cNvSpPr>
          <p:nvPr>
            <p:ph type="title"/>
          </p:nvPr>
        </p:nvSpPr>
        <p:spPr>
          <a:xfrm>
            <a:off x="1" y="0"/>
            <a:ext cx="9144000" cy="836712"/>
          </a:xfrm>
          <a:noFill/>
        </p:spPr>
        <p:txBody>
          <a:bodyPr/>
          <a:lstStyle/>
          <a:p>
            <a:pPr eaLnBrk="1" hangingPunct="1"/>
            <a:r>
              <a:rPr lang="en-US" sz="3200" dirty="0" smtClean="0"/>
              <a:t>Analytical Solution for the Optimal Service Level</a:t>
            </a:r>
          </a:p>
        </p:txBody>
      </p:sp>
      <p:sp>
        <p:nvSpPr>
          <p:cNvPr id="823309" name="Text Box 13"/>
          <p:cNvSpPr txBox="1">
            <a:spLocks noChangeArrowheads="1"/>
          </p:cNvSpPr>
          <p:nvPr/>
        </p:nvSpPr>
        <p:spPr bwMode="auto">
          <a:xfrm>
            <a:off x="287338" y="2492896"/>
            <a:ext cx="8856662" cy="3970318"/>
          </a:xfrm>
          <a:prstGeom prst="rect">
            <a:avLst/>
          </a:prstGeom>
          <a:noFill/>
          <a:ln w="9525">
            <a:noFill/>
            <a:miter lim="800000"/>
            <a:headEnd/>
            <a:tailEnd/>
          </a:ln>
        </p:spPr>
        <p:txBody>
          <a:bodyPr wrap="square">
            <a:spAutoFit/>
          </a:bodyPr>
          <a:lstStyle/>
          <a:p>
            <a:pPr>
              <a:spcBef>
                <a:spcPct val="50000"/>
              </a:spcBef>
            </a:pPr>
            <a:r>
              <a:rPr lang="en-US" sz="2400" dirty="0">
                <a:latin typeface="Book Antiqua" panose="02040602050305030304" pitchFamily="18" charset="0"/>
              </a:rPr>
              <a:t>Suppose I have ordered Q units. </a:t>
            </a:r>
          </a:p>
          <a:p>
            <a:pPr>
              <a:spcBef>
                <a:spcPct val="50000"/>
              </a:spcBef>
            </a:pPr>
            <a:r>
              <a:rPr lang="en-US" sz="2400" dirty="0">
                <a:latin typeface="Book Antiqua" panose="02040602050305030304" pitchFamily="18" charset="0"/>
              </a:rPr>
              <a:t>What is the expected cost of ordering one more units?</a:t>
            </a:r>
          </a:p>
          <a:p>
            <a:pPr>
              <a:spcBef>
                <a:spcPct val="50000"/>
              </a:spcBef>
            </a:pPr>
            <a:r>
              <a:rPr lang="en-US" sz="2400" dirty="0">
                <a:latin typeface="Book Antiqua" panose="02040602050305030304" pitchFamily="18" charset="0"/>
              </a:rPr>
              <a:t>What is the expected benefit of ordering one more units?</a:t>
            </a:r>
          </a:p>
          <a:p>
            <a:pPr>
              <a:spcBef>
                <a:spcPct val="50000"/>
              </a:spcBef>
            </a:pPr>
            <a:r>
              <a:rPr lang="en-US" sz="2400" dirty="0">
                <a:latin typeface="Book Antiqua" panose="02040602050305030304" pitchFamily="18" charset="0"/>
              </a:rPr>
              <a:t>If I have ordered  one unit more than Q units, the probability of not selling that extra unit </a:t>
            </a:r>
            <a:r>
              <a:rPr lang="en-US" sz="2400" dirty="0" smtClean="0">
                <a:latin typeface="Book Antiqua" panose="02040602050305030304" pitchFamily="18" charset="0"/>
              </a:rPr>
              <a:t>is the probability demand to be </a:t>
            </a:r>
            <a:r>
              <a:rPr lang="en-US" sz="2400" dirty="0">
                <a:latin typeface="Book Antiqua" panose="02040602050305030304" pitchFamily="18" charset="0"/>
              </a:rPr>
              <a:t>less than or equal to Q. </a:t>
            </a:r>
            <a:endParaRPr lang="en-US" sz="2400" dirty="0" smtClean="0">
              <a:latin typeface="Book Antiqua" panose="02040602050305030304" pitchFamily="18" charset="0"/>
            </a:endParaRPr>
          </a:p>
          <a:p>
            <a:pPr>
              <a:spcBef>
                <a:spcPct val="50000"/>
              </a:spcBef>
            </a:pPr>
            <a:r>
              <a:rPr lang="en-US" sz="2400" dirty="0" smtClean="0">
                <a:latin typeface="Book Antiqua" panose="02040602050305030304" pitchFamily="18" charset="0"/>
              </a:rPr>
              <a:t>Since </a:t>
            </a:r>
            <a:r>
              <a:rPr lang="en-US" sz="2400" dirty="0">
                <a:latin typeface="Book Antiqua" panose="02040602050305030304" pitchFamily="18" charset="0"/>
              </a:rPr>
              <a:t>we have P( </a:t>
            </a:r>
            <a:r>
              <a:rPr lang="en-US" sz="2400" b="1" i="1" dirty="0" smtClean="0">
                <a:latin typeface="Book Antiqua" panose="02040602050305030304" pitchFamily="18" charset="0"/>
              </a:rPr>
              <a:t>R </a:t>
            </a:r>
            <a:r>
              <a:rPr lang="en-US" sz="2400" i="1" dirty="0">
                <a:latin typeface="Book Antiqua" panose="02040602050305030304" pitchFamily="18" charset="0"/>
              </a:rPr>
              <a:t>≤ Q)</a:t>
            </a:r>
            <a:r>
              <a:rPr lang="en-US" sz="2400" dirty="0">
                <a:latin typeface="Book Antiqua" panose="02040602050305030304" pitchFamily="18" charset="0"/>
              </a:rPr>
              <a:t>.</a:t>
            </a:r>
          </a:p>
          <a:p>
            <a:pPr>
              <a:spcBef>
                <a:spcPct val="50000"/>
              </a:spcBef>
            </a:pPr>
            <a:r>
              <a:rPr lang="en-US" sz="2400" dirty="0" smtClean="0">
                <a:solidFill>
                  <a:srgbClr val="FF0000"/>
                </a:solidFill>
                <a:latin typeface="Book Antiqua" panose="02040602050305030304" pitchFamily="18" charset="0"/>
              </a:rPr>
              <a:t>The </a:t>
            </a:r>
            <a:r>
              <a:rPr lang="en-US" sz="2400" dirty="0">
                <a:solidFill>
                  <a:srgbClr val="FF0000"/>
                </a:solidFill>
                <a:latin typeface="Book Antiqua" panose="02040602050305030304" pitchFamily="18" charset="0"/>
              </a:rPr>
              <a:t>expected marginal cost =MC</a:t>
            </a:r>
            <a:r>
              <a:rPr lang="en-US" sz="2400" dirty="0">
                <a:solidFill>
                  <a:srgbClr val="FF0000"/>
                </a:solidFill>
                <a:latin typeface="Book Antiqua" panose="02040602050305030304" pitchFamily="18" charset="0"/>
                <a:cs typeface="Arial" pitchFamily="34" charset="0"/>
              </a:rPr>
              <a:t>× </a:t>
            </a:r>
            <a:r>
              <a:rPr lang="en-US" sz="2400" dirty="0">
                <a:solidFill>
                  <a:srgbClr val="FF0000"/>
                </a:solidFill>
                <a:latin typeface="Book Antiqua" panose="02040602050305030304" pitchFamily="18" charset="0"/>
              </a:rPr>
              <a:t>P( </a:t>
            </a:r>
            <a:r>
              <a:rPr lang="en-US" sz="2400" b="1" i="1" dirty="0" smtClean="0">
                <a:solidFill>
                  <a:srgbClr val="FF0000"/>
                </a:solidFill>
                <a:latin typeface="Book Antiqua" panose="02040602050305030304" pitchFamily="18" charset="0"/>
              </a:rPr>
              <a:t>R </a:t>
            </a:r>
            <a:r>
              <a:rPr lang="en-US" sz="2400" i="1" dirty="0">
                <a:solidFill>
                  <a:srgbClr val="FF0000"/>
                </a:solidFill>
                <a:latin typeface="Book Antiqua" panose="02040602050305030304" pitchFamily="18" charset="0"/>
              </a:rPr>
              <a:t>≤ Q</a:t>
            </a:r>
            <a:r>
              <a:rPr lang="en-US" sz="2400" i="1" dirty="0" smtClean="0">
                <a:solidFill>
                  <a:srgbClr val="FF0000"/>
                </a:solidFill>
                <a:latin typeface="Book Antiqua" panose="02040602050305030304" pitchFamily="18" charset="0"/>
              </a:rPr>
              <a:t>)</a:t>
            </a:r>
            <a:endParaRPr lang="en-US" sz="2400" dirty="0">
              <a:solidFill>
                <a:srgbClr val="FF0000"/>
              </a:solidFill>
              <a:latin typeface="Book Antiqua" panose="02040602050305030304" pitchFamily="18" charset="0"/>
              <a:cs typeface="Arial" pitchFamily="34" charset="0"/>
            </a:endParaRPr>
          </a:p>
        </p:txBody>
      </p:sp>
    </p:spTree>
    <p:extLst>
      <p:ext uri="{BB962C8B-B14F-4D97-AF65-F5344CB8AC3E}">
        <p14:creationId xmlns:p14="http://schemas.microsoft.com/office/powerpoint/2010/main" val="6563795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3309">
                                            <p:txEl>
                                              <p:pRg st="0" end="0"/>
                                            </p:txEl>
                                          </p:spTgt>
                                        </p:tgtEl>
                                        <p:attrNameLst>
                                          <p:attrName>style.visibility</p:attrName>
                                        </p:attrNameLst>
                                      </p:cBhvr>
                                      <p:to>
                                        <p:strVal val="visible"/>
                                      </p:to>
                                    </p:set>
                                    <p:animEffect transition="in" filter="dissolve">
                                      <p:cBhvr>
                                        <p:cTn id="7" dur="500"/>
                                        <p:tgtEl>
                                          <p:spTgt spid="82330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23309">
                                            <p:txEl>
                                              <p:pRg st="1" end="1"/>
                                            </p:txEl>
                                          </p:spTgt>
                                        </p:tgtEl>
                                        <p:attrNameLst>
                                          <p:attrName>style.visibility</p:attrName>
                                        </p:attrNameLst>
                                      </p:cBhvr>
                                      <p:to>
                                        <p:strVal val="visible"/>
                                      </p:to>
                                    </p:set>
                                    <p:animEffect transition="in" filter="dissolve">
                                      <p:cBhvr>
                                        <p:cTn id="12" dur="500"/>
                                        <p:tgtEl>
                                          <p:spTgt spid="82330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23309">
                                            <p:txEl>
                                              <p:pRg st="2" end="2"/>
                                            </p:txEl>
                                          </p:spTgt>
                                        </p:tgtEl>
                                        <p:attrNameLst>
                                          <p:attrName>style.visibility</p:attrName>
                                        </p:attrNameLst>
                                      </p:cBhvr>
                                      <p:to>
                                        <p:strVal val="visible"/>
                                      </p:to>
                                    </p:set>
                                    <p:animEffect transition="in" filter="dissolve">
                                      <p:cBhvr>
                                        <p:cTn id="17" dur="500"/>
                                        <p:tgtEl>
                                          <p:spTgt spid="82330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23309">
                                            <p:txEl>
                                              <p:pRg st="3" end="3"/>
                                            </p:txEl>
                                          </p:spTgt>
                                        </p:tgtEl>
                                        <p:attrNameLst>
                                          <p:attrName>style.visibility</p:attrName>
                                        </p:attrNameLst>
                                      </p:cBhvr>
                                      <p:to>
                                        <p:strVal val="visible"/>
                                      </p:to>
                                    </p:set>
                                    <p:animEffect transition="in" filter="dissolve">
                                      <p:cBhvr>
                                        <p:cTn id="22" dur="500"/>
                                        <p:tgtEl>
                                          <p:spTgt spid="82330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23309">
                                            <p:txEl>
                                              <p:pRg st="4" end="4"/>
                                            </p:txEl>
                                          </p:spTgt>
                                        </p:tgtEl>
                                        <p:attrNameLst>
                                          <p:attrName>style.visibility</p:attrName>
                                        </p:attrNameLst>
                                      </p:cBhvr>
                                      <p:to>
                                        <p:strVal val="visible"/>
                                      </p:to>
                                    </p:set>
                                    <p:animEffect transition="in" filter="dissolve">
                                      <p:cBhvr>
                                        <p:cTn id="27" dur="500"/>
                                        <p:tgtEl>
                                          <p:spTgt spid="82330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23309">
                                            <p:txEl>
                                              <p:pRg st="5" end="5"/>
                                            </p:txEl>
                                          </p:spTgt>
                                        </p:tgtEl>
                                        <p:attrNameLst>
                                          <p:attrName>style.visibility</p:attrName>
                                        </p:attrNameLst>
                                      </p:cBhvr>
                                      <p:to>
                                        <p:strVal val="visible"/>
                                      </p:to>
                                    </p:set>
                                    <p:animEffect transition="in" filter="dissolve">
                                      <p:cBhvr>
                                        <p:cTn id="32" dur="500"/>
                                        <p:tgtEl>
                                          <p:spTgt spid="82330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30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12"/>
          <p:cNvSpPr>
            <a:spLocks noGrp="1" noChangeArrowheads="1"/>
          </p:cNvSpPr>
          <p:nvPr>
            <p:ph type="title"/>
          </p:nvPr>
        </p:nvSpPr>
        <p:spPr>
          <a:xfrm>
            <a:off x="1" y="44624"/>
            <a:ext cx="9144000" cy="836712"/>
          </a:xfrm>
          <a:noFill/>
        </p:spPr>
        <p:txBody>
          <a:bodyPr/>
          <a:lstStyle/>
          <a:p>
            <a:pPr eaLnBrk="1" hangingPunct="1"/>
            <a:r>
              <a:rPr lang="en-US" sz="3200" dirty="0" smtClean="0"/>
              <a:t>Analytical Solution for the Optimal Service Level</a:t>
            </a:r>
          </a:p>
        </p:txBody>
      </p:sp>
      <p:sp>
        <p:nvSpPr>
          <p:cNvPr id="823309" name="Text Box 13"/>
          <p:cNvSpPr txBox="1">
            <a:spLocks noChangeArrowheads="1"/>
          </p:cNvSpPr>
          <p:nvPr/>
        </p:nvSpPr>
        <p:spPr bwMode="auto">
          <a:xfrm>
            <a:off x="107504" y="1052736"/>
            <a:ext cx="9036496" cy="4154984"/>
          </a:xfrm>
          <a:prstGeom prst="rect">
            <a:avLst/>
          </a:prstGeom>
          <a:noFill/>
          <a:ln w="9525">
            <a:noFill/>
            <a:miter lim="800000"/>
            <a:headEnd/>
            <a:tailEnd/>
          </a:ln>
        </p:spPr>
        <p:txBody>
          <a:bodyPr wrap="square">
            <a:spAutoFit/>
          </a:bodyPr>
          <a:lstStyle/>
          <a:p>
            <a:pPr>
              <a:spcBef>
                <a:spcPct val="50000"/>
              </a:spcBef>
            </a:pPr>
            <a:r>
              <a:rPr lang="en-US" sz="2400" dirty="0" smtClean="0">
                <a:latin typeface="Book Antiqua" panose="02040602050305030304" pitchFamily="18" charset="0"/>
              </a:rPr>
              <a:t>If </a:t>
            </a:r>
            <a:r>
              <a:rPr lang="en-US" sz="2400" dirty="0">
                <a:latin typeface="Book Antiqua" panose="02040602050305030304" pitchFamily="18" charset="0"/>
              </a:rPr>
              <a:t>I have ordered  one unit more than Q units, the probability of  selling that extra unit is </a:t>
            </a:r>
            <a:r>
              <a:rPr lang="en-US" sz="2400" dirty="0" smtClean="0">
                <a:latin typeface="Book Antiqua" panose="02040602050305030304" pitchFamily="18" charset="0"/>
              </a:rPr>
              <a:t>the probability of demand to be greater </a:t>
            </a:r>
            <a:r>
              <a:rPr lang="en-US" sz="2400" dirty="0">
                <a:latin typeface="Book Antiqua" panose="02040602050305030304" pitchFamily="18" charset="0"/>
              </a:rPr>
              <a:t>than Q.  </a:t>
            </a:r>
            <a:endParaRPr lang="en-US" sz="2400" dirty="0" smtClean="0">
              <a:latin typeface="Book Antiqua" panose="02040602050305030304" pitchFamily="18" charset="0"/>
            </a:endParaRPr>
          </a:p>
          <a:p>
            <a:pPr>
              <a:spcBef>
                <a:spcPct val="50000"/>
              </a:spcBef>
            </a:pPr>
            <a:r>
              <a:rPr lang="en-US" sz="2400" dirty="0" smtClean="0">
                <a:latin typeface="Book Antiqua" panose="02040602050305030304" pitchFamily="18" charset="0"/>
              </a:rPr>
              <a:t>We </a:t>
            </a:r>
            <a:r>
              <a:rPr lang="en-US" sz="2400" dirty="0">
                <a:latin typeface="Book Antiqua" panose="02040602050305030304" pitchFamily="18" charset="0"/>
              </a:rPr>
              <a:t>know that </a:t>
            </a:r>
            <a:r>
              <a:rPr lang="en-US" sz="2400" dirty="0" smtClean="0">
                <a:latin typeface="Book Antiqua" panose="02040602050305030304" pitchFamily="18" charset="0"/>
              </a:rPr>
              <a:t>P(</a:t>
            </a:r>
            <a:r>
              <a:rPr lang="en-US" sz="2400" b="1" i="1" dirty="0" smtClean="0">
                <a:latin typeface="Book Antiqua" panose="02040602050305030304" pitchFamily="18" charset="0"/>
              </a:rPr>
              <a:t>R </a:t>
            </a:r>
            <a:r>
              <a:rPr lang="en-US" sz="2400" dirty="0" smtClean="0">
                <a:latin typeface="Book Antiqua" panose="02040602050305030304" pitchFamily="18" charset="0"/>
              </a:rPr>
              <a:t>&gt; Q) </a:t>
            </a:r>
            <a:r>
              <a:rPr lang="en-US" sz="2400" dirty="0">
                <a:latin typeface="Book Antiqua" panose="02040602050305030304" pitchFamily="18" charset="0"/>
              </a:rPr>
              <a:t>= 1- </a:t>
            </a:r>
            <a:r>
              <a:rPr lang="en-US" sz="2400" dirty="0" smtClean="0">
                <a:latin typeface="Book Antiqua" panose="02040602050305030304" pitchFamily="18" charset="0"/>
              </a:rPr>
              <a:t>P(</a:t>
            </a:r>
            <a:r>
              <a:rPr lang="en-US" sz="2400" b="1" i="1" dirty="0" smtClean="0">
                <a:latin typeface="Book Antiqua" panose="02040602050305030304" pitchFamily="18" charset="0"/>
              </a:rPr>
              <a:t>R </a:t>
            </a:r>
            <a:r>
              <a:rPr lang="en-US" sz="2400" i="1" dirty="0" smtClean="0">
                <a:latin typeface="Book Antiqua" panose="02040602050305030304" pitchFamily="18" charset="0"/>
              </a:rPr>
              <a:t>≤ </a:t>
            </a:r>
            <a:r>
              <a:rPr lang="en-US" sz="2400" i="1" dirty="0">
                <a:latin typeface="Book Antiqua" panose="02040602050305030304" pitchFamily="18" charset="0"/>
              </a:rPr>
              <a:t>Q)</a:t>
            </a:r>
            <a:r>
              <a:rPr lang="en-US" sz="2400" dirty="0">
                <a:latin typeface="Book Antiqua" panose="02040602050305030304" pitchFamily="18" charset="0"/>
              </a:rPr>
              <a:t>.</a:t>
            </a:r>
          </a:p>
          <a:p>
            <a:pPr>
              <a:spcBef>
                <a:spcPct val="50000"/>
              </a:spcBef>
            </a:pPr>
            <a:r>
              <a:rPr lang="en-US" sz="2400" dirty="0">
                <a:solidFill>
                  <a:srgbClr val="147627"/>
                </a:solidFill>
                <a:latin typeface="Book Antiqua" panose="02040602050305030304" pitchFamily="18" charset="0"/>
              </a:rPr>
              <a:t>The expected marginal benefit = MB</a:t>
            </a:r>
            <a:r>
              <a:rPr lang="en-US" sz="2400" dirty="0">
                <a:solidFill>
                  <a:srgbClr val="147627"/>
                </a:solidFill>
                <a:latin typeface="Book Antiqua" panose="02040602050305030304" pitchFamily="18" charset="0"/>
                <a:cs typeface="Arial" pitchFamily="34" charset="0"/>
              </a:rPr>
              <a:t>× [1-</a:t>
            </a:r>
            <a:r>
              <a:rPr lang="en-US" sz="2400" dirty="0">
                <a:solidFill>
                  <a:srgbClr val="147627"/>
                </a:solidFill>
                <a:latin typeface="Book Antiqua" panose="02040602050305030304" pitchFamily="18" charset="0"/>
              </a:rPr>
              <a:t>Prob.( </a:t>
            </a:r>
            <a:r>
              <a:rPr lang="en-US" sz="2400" b="1" i="1" dirty="0" smtClean="0">
                <a:solidFill>
                  <a:srgbClr val="147627"/>
                </a:solidFill>
                <a:latin typeface="Book Antiqua" panose="02040602050305030304" pitchFamily="18" charset="0"/>
              </a:rPr>
              <a:t>r </a:t>
            </a:r>
            <a:r>
              <a:rPr lang="en-US" sz="2400" i="1" dirty="0">
                <a:solidFill>
                  <a:srgbClr val="147627"/>
                </a:solidFill>
                <a:latin typeface="Book Antiqua" panose="02040602050305030304" pitchFamily="18" charset="0"/>
              </a:rPr>
              <a:t>≤ Q</a:t>
            </a:r>
            <a:r>
              <a:rPr lang="en-US" sz="2400" i="1" dirty="0" smtClean="0">
                <a:solidFill>
                  <a:srgbClr val="147627"/>
                </a:solidFill>
                <a:latin typeface="Book Antiqua" panose="02040602050305030304" pitchFamily="18" charset="0"/>
              </a:rPr>
              <a:t>)</a:t>
            </a:r>
            <a:r>
              <a:rPr lang="en-US" sz="2400" dirty="0" smtClean="0">
                <a:solidFill>
                  <a:srgbClr val="147627"/>
                </a:solidFill>
                <a:latin typeface="Book Antiqua" panose="02040602050305030304" pitchFamily="18" charset="0"/>
              </a:rPr>
              <a:t>]</a:t>
            </a:r>
          </a:p>
          <a:p>
            <a:pPr>
              <a:spcBef>
                <a:spcPct val="50000"/>
              </a:spcBef>
            </a:pPr>
            <a:r>
              <a:rPr lang="en-US" sz="2400" dirty="0" smtClean="0">
                <a:latin typeface="Book Antiqua" panose="02040602050305030304" pitchFamily="18" charset="0"/>
              </a:rPr>
              <a:t>As long as expected marginal cost is </a:t>
            </a:r>
            <a:r>
              <a:rPr lang="en-US" sz="2400" b="1" dirty="0" smtClean="0">
                <a:latin typeface="Book Antiqua" panose="02040602050305030304" pitchFamily="18" charset="0"/>
              </a:rPr>
              <a:t>less than expected marginal profit </a:t>
            </a:r>
            <a:r>
              <a:rPr lang="en-US" sz="2400" dirty="0" smtClean="0">
                <a:latin typeface="Book Antiqua" panose="02040602050305030304" pitchFamily="18" charset="0"/>
              </a:rPr>
              <a:t>we buy the next unit. </a:t>
            </a:r>
          </a:p>
          <a:p>
            <a:pPr>
              <a:spcBef>
                <a:spcPct val="50000"/>
              </a:spcBef>
            </a:pPr>
            <a:r>
              <a:rPr lang="en-US" sz="2400" dirty="0" smtClean="0">
                <a:latin typeface="Book Antiqua" panose="02040602050305030304" pitchFamily="18" charset="0"/>
              </a:rPr>
              <a:t>We stop as soon as: </a:t>
            </a:r>
            <a:r>
              <a:rPr lang="en-US" sz="2400" b="1" dirty="0" smtClean="0">
                <a:latin typeface="Book Antiqua" panose="02040602050305030304" pitchFamily="18" charset="0"/>
              </a:rPr>
              <a:t>Expected marginal cost </a:t>
            </a:r>
            <a:r>
              <a:rPr lang="en-US" sz="2400" b="1" dirty="0" smtClean="0">
                <a:latin typeface="Book Antiqua" panose="02040602050305030304" pitchFamily="18" charset="0"/>
                <a:cs typeface="Arial" pitchFamily="34" charset="0"/>
              </a:rPr>
              <a:t>≥ </a:t>
            </a:r>
            <a:r>
              <a:rPr lang="en-US" sz="2400" b="1" dirty="0" smtClean="0">
                <a:latin typeface="Book Antiqua" panose="02040602050305030304" pitchFamily="18" charset="0"/>
              </a:rPr>
              <a:t>Expected marginal profit. </a:t>
            </a:r>
            <a:endParaRPr lang="en-US" sz="2400" dirty="0">
              <a:solidFill>
                <a:srgbClr val="147627"/>
              </a:solidFill>
              <a:latin typeface="Book Antiqua" panose="02040602050305030304" pitchFamily="18" charset="0"/>
            </a:endParaRPr>
          </a:p>
        </p:txBody>
      </p:sp>
    </p:spTree>
    <p:extLst>
      <p:ext uri="{BB962C8B-B14F-4D97-AF65-F5344CB8AC3E}">
        <p14:creationId xmlns:p14="http://schemas.microsoft.com/office/powerpoint/2010/main" val="6625106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3309">
                                            <p:txEl>
                                              <p:pRg st="0" end="0"/>
                                            </p:txEl>
                                          </p:spTgt>
                                        </p:tgtEl>
                                        <p:attrNameLst>
                                          <p:attrName>style.visibility</p:attrName>
                                        </p:attrNameLst>
                                      </p:cBhvr>
                                      <p:to>
                                        <p:strVal val="visible"/>
                                      </p:to>
                                    </p:set>
                                    <p:animEffect transition="in" filter="dissolve">
                                      <p:cBhvr>
                                        <p:cTn id="7" dur="500"/>
                                        <p:tgtEl>
                                          <p:spTgt spid="82330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23309">
                                            <p:txEl>
                                              <p:pRg st="1" end="1"/>
                                            </p:txEl>
                                          </p:spTgt>
                                        </p:tgtEl>
                                        <p:attrNameLst>
                                          <p:attrName>style.visibility</p:attrName>
                                        </p:attrNameLst>
                                      </p:cBhvr>
                                      <p:to>
                                        <p:strVal val="visible"/>
                                      </p:to>
                                    </p:set>
                                    <p:animEffect transition="in" filter="dissolve">
                                      <p:cBhvr>
                                        <p:cTn id="12" dur="500"/>
                                        <p:tgtEl>
                                          <p:spTgt spid="82330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23309">
                                            <p:txEl>
                                              <p:pRg st="2" end="2"/>
                                            </p:txEl>
                                          </p:spTgt>
                                        </p:tgtEl>
                                        <p:attrNameLst>
                                          <p:attrName>style.visibility</p:attrName>
                                        </p:attrNameLst>
                                      </p:cBhvr>
                                      <p:to>
                                        <p:strVal val="visible"/>
                                      </p:to>
                                    </p:set>
                                    <p:animEffect transition="in" filter="dissolve">
                                      <p:cBhvr>
                                        <p:cTn id="17" dur="500"/>
                                        <p:tgtEl>
                                          <p:spTgt spid="82330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23309">
                                            <p:txEl>
                                              <p:pRg st="3" end="3"/>
                                            </p:txEl>
                                          </p:spTgt>
                                        </p:tgtEl>
                                        <p:attrNameLst>
                                          <p:attrName>style.visibility</p:attrName>
                                        </p:attrNameLst>
                                      </p:cBhvr>
                                      <p:to>
                                        <p:strVal val="visible"/>
                                      </p:to>
                                    </p:set>
                                    <p:animEffect transition="in" filter="dissolve">
                                      <p:cBhvr>
                                        <p:cTn id="22" dur="500"/>
                                        <p:tgtEl>
                                          <p:spTgt spid="82330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23309">
                                            <p:txEl>
                                              <p:pRg st="4" end="4"/>
                                            </p:txEl>
                                          </p:spTgt>
                                        </p:tgtEl>
                                        <p:attrNameLst>
                                          <p:attrName>style.visibility</p:attrName>
                                        </p:attrNameLst>
                                      </p:cBhvr>
                                      <p:to>
                                        <p:strVal val="visible"/>
                                      </p:to>
                                    </p:set>
                                    <p:animEffect transition="in" filter="dissolve">
                                      <p:cBhvr>
                                        <p:cTn id="27" dur="500"/>
                                        <p:tgtEl>
                                          <p:spTgt spid="82330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309"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7" name="Text Box 7"/>
          <p:cNvSpPr txBox="1">
            <a:spLocks noChangeArrowheads="1"/>
          </p:cNvSpPr>
          <p:nvPr/>
        </p:nvSpPr>
        <p:spPr bwMode="auto">
          <a:xfrm>
            <a:off x="1187624" y="996730"/>
            <a:ext cx="6480720" cy="461665"/>
          </a:xfrm>
          <a:prstGeom prst="rect">
            <a:avLst/>
          </a:prstGeom>
          <a:noFill/>
          <a:ln w="9525">
            <a:noFill/>
            <a:miter lim="800000"/>
            <a:headEnd/>
            <a:tailEnd/>
          </a:ln>
        </p:spPr>
        <p:txBody>
          <a:bodyPr wrap="square">
            <a:spAutoFit/>
          </a:bodyPr>
          <a:lstStyle/>
          <a:p>
            <a:pPr>
              <a:spcBef>
                <a:spcPct val="50000"/>
              </a:spcBef>
            </a:pPr>
            <a:r>
              <a:rPr lang="en-US" sz="2400" dirty="0" err="1" smtClean="0">
                <a:solidFill>
                  <a:srgbClr val="FF0000"/>
                </a:solidFill>
                <a:latin typeface="Book Antiqua" panose="02040602050305030304" pitchFamily="18" charset="0"/>
              </a:rPr>
              <a:t>MC</a:t>
            </a:r>
            <a:r>
              <a:rPr lang="en-US" sz="2400" dirty="0" err="1" smtClean="0">
                <a:solidFill>
                  <a:srgbClr val="FF0000"/>
                </a:solidFill>
                <a:latin typeface="Book Antiqua" panose="02040602050305030304" pitchFamily="18" charset="0"/>
                <a:cs typeface="Times New Roman" pitchFamily="18" charset="0"/>
              </a:rPr>
              <a:t>×</a:t>
            </a:r>
            <a:r>
              <a:rPr lang="en-US" sz="2400" dirty="0" err="1" smtClean="0">
                <a:solidFill>
                  <a:srgbClr val="FF0000"/>
                </a:solidFill>
                <a:latin typeface="Book Antiqua" panose="02040602050305030304" pitchFamily="18" charset="0"/>
              </a:rPr>
              <a:t>Prob</a:t>
            </a:r>
            <a:r>
              <a:rPr lang="en-US" sz="2400" dirty="0" smtClean="0">
                <a:solidFill>
                  <a:srgbClr val="FF0000"/>
                </a:solidFill>
                <a:latin typeface="Book Antiqua" panose="02040602050305030304" pitchFamily="18" charset="0"/>
              </a:rPr>
              <a:t>(</a:t>
            </a:r>
            <a:r>
              <a:rPr lang="en-US" sz="2400" b="1" i="1" dirty="0" smtClean="0">
                <a:solidFill>
                  <a:srgbClr val="FF0000"/>
                </a:solidFill>
                <a:latin typeface="Book Antiqua" panose="02040602050305030304" pitchFamily="18" charset="0"/>
              </a:rPr>
              <a:t>R</a:t>
            </a:r>
            <a:r>
              <a:rPr lang="en-US" sz="2400" dirty="0" smtClean="0">
                <a:solidFill>
                  <a:srgbClr val="FF0000"/>
                </a:solidFill>
                <a:latin typeface="Book Antiqua" panose="02040602050305030304" pitchFamily="18" charset="0"/>
              </a:rPr>
              <a:t> </a:t>
            </a:r>
            <a:r>
              <a:rPr lang="en-US" sz="2400" dirty="0">
                <a:solidFill>
                  <a:srgbClr val="FF0000"/>
                </a:solidFill>
                <a:latin typeface="Book Antiqua" panose="02040602050305030304" pitchFamily="18" charset="0"/>
              </a:rPr>
              <a:t>≤ Q*)</a:t>
            </a:r>
            <a:r>
              <a:rPr lang="en-US" sz="2400" dirty="0">
                <a:latin typeface="Book Antiqua" panose="02040602050305030304" pitchFamily="18" charset="0"/>
              </a:rPr>
              <a:t> ≥ </a:t>
            </a:r>
            <a:r>
              <a:rPr lang="en-US" sz="2400" dirty="0" smtClean="0">
                <a:solidFill>
                  <a:srgbClr val="147627"/>
                </a:solidFill>
                <a:latin typeface="Book Antiqua" panose="02040602050305030304" pitchFamily="18" charset="0"/>
              </a:rPr>
              <a:t>MP</a:t>
            </a:r>
            <a:r>
              <a:rPr lang="en-US" sz="2400" dirty="0" smtClean="0">
                <a:solidFill>
                  <a:srgbClr val="147627"/>
                </a:solidFill>
                <a:latin typeface="Book Antiqua" panose="02040602050305030304" pitchFamily="18" charset="0"/>
                <a:cs typeface="Times New Roman" pitchFamily="18" charset="0"/>
              </a:rPr>
              <a:t>×</a:t>
            </a:r>
            <a:r>
              <a:rPr lang="en-US" sz="2400" dirty="0" smtClean="0">
                <a:solidFill>
                  <a:srgbClr val="147627"/>
                </a:solidFill>
                <a:latin typeface="Book Antiqua" panose="02040602050305030304" pitchFamily="18" charset="0"/>
              </a:rPr>
              <a:t> </a:t>
            </a:r>
            <a:r>
              <a:rPr lang="en-US" sz="2400" dirty="0">
                <a:solidFill>
                  <a:srgbClr val="147627"/>
                </a:solidFill>
                <a:latin typeface="Book Antiqua" panose="02040602050305030304" pitchFamily="18" charset="0"/>
              </a:rPr>
              <a:t>[1 – </a:t>
            </a:r>
            <a:r>
              <a:rPr lang="en-US" sz="2400" dirty="0" err="1" smtClean="0">
                <a:solidFill>
                  <a:srgbClr val="147627"/>
                </a:solidFill>
                <a:latin typeface="Book Antiqua" panose="02040602050305030304" pitchFamily="18" charset="0"/>
              </a:rPr>
              <a:t>Prob</a:t>
            </a:r>
            <a:r>
              <a:rPr lang="en-US" sz="2400" dirty="0" smtClean="0">
                <a:solidFill>
                  <a:srgbClr val="147627"/>
                </a:solidFill>
                <a:latin typeface="Book Antiqua" panose="02040602050305030304" pitchFamily="18" charset="0"/>
              </a:rPr>
              <a:t>( </a:t>
            </a:r>
            <a:r>
              <a:rPr lang="en-US" sz="2400" b="1" i="1" dirty="0" smtClean="0">
                <a:solidFill>
                  <a:srgbClr val="147627"/>
                </a:solidFill>
                <a:latin typeface="Book Antiqua" panose="02040602050305030304" pitchFamily="18" charset="0"/>
              </a:rPr>
              <a:t>R</a:t>
            </a:r>
            <a:r>
              <a:rPr lang="en-US" sz="2400" dirty="0" smtClean="0">
                <a:solidFill>
                  <a:srgbClr val="147627"/>
                </a:solidFill>
                <a:latin typeface="Book Antiqua" panose="02040602050305030304" pitchFamily="18" charset="0"/>
              </a:rPr>
              <a:t> </a:t>
            </a:r>
            <a:r>
              <a:rPr lang="en-US" sz="2400" dirty="0">
                <a:solidFill>
                  <a:srgbClr val="147627"/>
                </a:solidFill>
                <a:latin typeface="Book Antiqua" panose="02040602050305030304" pitchFamily="18" charset="0"/>
                <a:cs typeface="Arial" pitchFamily="34" charset="0"/>
              </a:rPr>
              <a:t>≤ Q*)]</a:t>
            </a:r>
          </a:p>
        </p:txBody>
      </p:sp>
      <p:sp>
        <p:nvSpPr>
          <p:cNvPr id="10249" name="Rectangle 12"/>
          <p:cNvSpPr>
            <a:spLocks noGrp="1" noChangeArrowheads="1"/>
          </p:cNvSpPr>
          <p:nvPr>
            <p:ph type="title"/>
          </p:nvPr>
        </p:nvSpPr>
        <p:spPr>
          <a:noFill/>
        </p:spPr>
        <p:txBody>
          <a:bodyPr/>
          <a:lstStyle/>
          <a:p>
            <a:pPr eaLnBrk="1" hangingPunct="1"/>
            <a:r>
              <a:rPr lang="en-US" sz="3200" dirty="0" smtClean="0"/>
              <a:t>Analytical Solution for the Optimal Service Level</a:t>
            </a:r>
          </a:p>
        </p:txBody>
      </p:sp>
      <p:sp>
        <p:nvSpPr>
          <p:cNvPr id="10250" name="Text Box 4"/>
          <p:cNvSpPr txBox="1">
            <a:spLocks noChangeArrowheads="1"/>
          </p:cNvSpPr>
          <p:nvPr/>
        </p:nvSpPr>
        <p:spPr bwMode="auto">
          <a:xfrm>
            <a:off x="2166763" y="2474830"/>
            <a:ext cx="4933391" cy="1015663"/>
          </a:xfrm>
          <a:prstGeom prst="rect">
            <a:avLst/>
          </a:prstGeom>
          <a:noFill/>
          <a:ln w="9525">
            <a:noFill/>
            <a:miter lim="800000"/>
            <a:headEnd/>
            <a:tailEnd/>
          </a:ln>
        </p:spPr>
        <p:txBody>
          <a:bodyPr wrap="square">
            <a:spAutoFit/>
          </a:bodyPr>
          <a:lstStyle/>
          <a:p>
            <a:pPr>
              <a:spcBef>
                <a:spcPct val="50000"/>
              </a:spcBef>
            </a:pPr>
            <a:r>
              <a:rPr lang="en-US" sz="2400" dirty="0" smtClean="0">
                <a:solidFill>
                  <a:srgbClr val="147627"/>
                </a:solidFill>
                <a:latin typeface="Book Antiqua" panose="02040602050305030304" pitchFamily="18" charset="0"/>
              </a:rPr>
              <a:t>MP = p – c = </a:t>
            </a:r>
            <a:r>
              <a:rPr lang="en-US" sz="2400" dirty="0">
                <a:solidFill>
                  <a:srgbClr val="147627"/>
                </a:solidFill>
                <a:latin typeface="Book Antiqua" panose="02040602050305030304" pitchFamily="18" charset="0"/>
              </a:rPr>
              <a:t>Underage Cost = C</a:t>
            </a:r>
            <a:r>
              <a:rPr lang="en-US" sz="2400" baseline="-25000" dirty="0">
                <a:solidFill>
                  <a:srgbClr val="147627"/>
                </a:solidFill>
                <a:latin typeface="Book Antiqua" panose="02040602050305030304" pitchFamily="18" charset="0"/>
              </a:rPr>
              <a:t>u</a:t>
            </a:r>
          </a:p>
          <a:p>
            <a:pPr>
              <a:spcBef>
                <a:spcPct val="50000"/>
              </a:spcBef>
            </a:pPr>
            <a:r>
              <a:rPr lang="en-US" sz="2400" dirty="0">
                <a:solidFill>
                  <a:srgbClr val="FF0000"/>
                </a:solidFill>
                <a:latin typeface="Book Antiqua" panose="02040602050305030304" pitchFamily="18" charset="0"/>
              </a:rPr>
              <a:t>MC </a:t>
            </a:r>
            <a:r>
              <a:rPr lang="en-US" sz="2400" dirty="0" smtClean="0">
                <a:solidFill>
                  <a:srgbClr val="FF0000"/>
                </a:solidFill>
                <a:latin typeface="Book Antiqua" panose="02040602050305030304" pitchFamily="18" charset="0"/>
              </a:rPr>
              <a:t>= c – v = </a:t>
            </a:r>
            <a:r>
              <a:rPr lang="en-US" sz="2400" dirty="0">
                <a:solidFill>
                  <a:srgbClr val="FF0000"/>
                </a:solidFill>
                <a:latin typeface="Book Antiqua" panose="02040602050305030304" pitchFamily="18" charset="0"/>
              </a:rPr>
              <a:t>Overage Cost = C</a:t>
            </a:r>
            <a:r>
              <a:rPr lang="en-US" sz="2400" baseline="-25000" dirty="0">
                <a:solidFill>
                  <a:srgbClr val="FF0000"/>
                </a:solidFill>
                <a:latin typeface="Book Antiqua" panose="02040602050305030304" pitchFamily="18" charset="0"/>
              </a:rPr>
              <a:t>o</a:t>
            </a:r>
          </a:p>
        </p:txBody>
      </p:sp>
      <p:graphicFrame>
        <p:nvGraphicFramePr>
          <p:cNvPr id="10242" name="Object 13"/>
          <p:cNvGraphicFramePr>
            <a:graphicFrameLocks noChangeAspect="1"/>
          </p:cNvGraphicFramePr>
          <p:nvPr>
            <p:extLst>
              <p:ext uri="{D42A27DB-BD31-4B8C-83A1-F6EECF244321}">
                <p14:modId xmlns:p14="http://schemas.microsoft.com/office/powerpoint/2010/main" val="169404596"/>
              </p:ext>
            </p:extLst>
          </p:nvPr>
        </p:nvGraphicFramePr>
        <p:xfrm>
          <a:off x="4572000" y="3573478"/>
          <a:ext cx="1150938" cy="933450"/>
        </p:xfrm>
        <a:graphic>
          <a:graphicData uri="http://schemas.openxmlformats.org/presentationml/2006/ole">
            <mc:AlternateContent xmlns:mc="http://schemas.openxmlformats.org/markup-compatibility/2006">
              <mc:Choice xmlns:v="urn:schemas-microsoft-com:vml" Requires="v">
                <p:oleObj spid="_x0000_s124038" name="Equation" r:id="rId4" imgW="533160" imgH="431640" progId="Equation.3">
                  <p:embed/>
                </p:oleObj>
              </mc:Choice>
              <mc:Fallback>
                <p:oleObj name="Equation" r:id="rId4" imgW="533160" imgH="431640" progId="Equation.3">
                  <p:embed/>
                  <p:pic>
                    <p:nvPicPr>
                      <p:cNvPr id="0" name=""/>
                      <p:cNvPicPr>
                        <a:picLocks noChangeAspect="1" noChangeArrowheads="1"/>
                      </p:cNvPicPr>
                      <p:nvPr/>
                    </p:nvPicPr>
                    <p:blipFill>
                      <a:blip r:embed="rId5"/>
                      <a:srcRect/>
                      <a:stretch>
                        <a:fillRect/>
                      </a:stretch>
                    </p:blipFill>
                    <p:spPr bwMode="auto">
                      <a:xfrm>
                        <a:off x="4572000" y="3573478"/>
                        <a:ext cx="1150938"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3" name="Group 12"/>
          <p:cNvGrpSpPr/>
          <p:nvPr/>
        </p:nvGrpSpPr>
        <p:grpSpPr>
          <a:xfrm>
            <a:off x="2123728" y="1552539"/>
            <a:ext cx="4104456" cy="819150"/>
            <a:chOff x="2051720" y="2240868"/>
            <a:chExt cx="4104456" cy="819150"/>
          </a:xfrm>
        </p:grpSpPr>
        <p:grpSp>
          <p:nvGrpSpPr>
            <p:cNvPr id="2" name="Group 18"/>
            <p:cNvGrpSpPr>
              <a:grpSpLocks/>
            </p:cNvGrpSpPr>
            <p:nvPr/>
          </p:nvGrpSpPr>
          <p:grpSpPr bwMode="auto">
            <a:xfrm>
              <a:off x="2051720" y="2240868"/>
              <a:ext cx="4104456" cy="777875"/>
              <a:chOff x="1315" y="1874"/>
              <a:chExt cx="2041" cy="490"/>
            </a:xfrm>
          </p:grpSpPr>
          <p:graphicFrame>
            <p:nvGraphicFramePr>
              <p:cNvPr id="10245" name="Object 3"/>
              <p:cNvGraphicFramePr>
                <a:graphicFrameLocks noChangeAspect="1"/>
              </p:cNvGraphicFramePr>
              <p:nvPr/>
            </p:nvGraphicFramePr>
            <p:xfrm>
              <a:off x="2517" y="1874"/>
              <a:ext cx="839" cy="490"/>
            </p:xfrm>
            <a:graphic>
              <a:graphicData uri="http://schemas.openxmlformats.org/presentationml/2006/ole">
                <mc:AlternateContent xmlns:mc="http://schemas.openxmlformats.org/markup-compatibility/2006">
                  <mc:Choice xmlns:v="urn:schemas-microsoft-com:vml" Requires="v">
                    <p:oleObj spid="_x0000_s124039" name="Equation" r:id="rId6" imgW="672840" imgH="393480" progId="">
                      <p:embed/>
                    </p:oleObj>
                  </mc:Choice>
                  <mc:Fallback>
                    <p:oleObj name="Equation" r:id="rId6" imgW="672840" imgH="39348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7" y="1874"/>
                            <a:ext cx="839"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80"/>
                                </a:solidFill>
                                <a:miter lim="800000"/>
                                <a:headEnd/>
                                <a:tailEnd/>
                              </a14:hiddenLine>
                            </a:ext>
                          </a:extLst>
                        </p:spPr>
                      </p:pic>
                    </p:oleObj>
                  </mc:Fallback>
                </mc:AlternateContent>
              </a:graphicData>
            </a:graphic>
          </p:graphicFrame>
          <p:sp>
            <p:nvSpPr>
              <p:cNvPr id="10254" name="Text Box 8"/>
              <p:cNvSpPr txBox="1">
                <a:spLocks noChangeArrowheads="1"/>
              </p:cNvSpPr>
              <p:nvPr/>
            </p:nvSpPr>
            <p:spPr bwMode="auto">
              <a:xfrm>
                <a:off x="1315" y="2009"/>
                <a:ext cx="1248" cy="291"/>
              </a:xfrm>
              <a:prstGeom prst="rect">
                <a:avLst/>
              </a:prstGeom>
              <a:noFill/>
              <a:ln w="9525">
                <a:noFill/>
                <a:miter lim="800000"/>
                <a:headEnd/>
                <a:tailEnd/>
              </a:ln>
            </p:spPr>
            <p:txBody>
              <a:bodyPr>
                <a:spAutoFit/>
              </a:bodyPr>
              <a:lstStyle/>
              <a:p>
                <a:pPr>
                  <a:spcBef>
                    <a:spcPct val="50000"/>
                  </a:spcBef>
                </a:pPr>
                <a:r>
                  <a:rPr lang="en-US" sz="2400" dirty="0" err="1" smtClean="0">
                    <a:solidFill>
                      <a:srgbClr val="7030A0"/>
                    </a:solidFill>
                    <a:latin typeface="Book Antiqua" panose="02040602050305030304" pitchFamily="18" charset="0"/>
                  </a:rPr>
                  <a:t>Prob</a:t>
                </a:r>
                <a:r>
                  <a:rPr lang="en-US" sz="2400" dirty="0" smtClean="0">
                    <a:solidFill>
                      <a:srgbClr val="7030A0"/>
                    </a:solidFill>
                    <a:latin typeface="Book Antiqua" panose="02040602050305030304" pitchFamily="18" charset="0"/>
                  </a:rPr>
                  <a:t>(</a:t>
                </a:r>
                <a:r>
                  <a:rPr lang="en-US" sz="2400" b="1" i="1" dirty="0" smtClean="0">
                    <a:solidFill>
                      <a:srgbClr val="7030A0"/>
                    </a:solidFill>
                    <a:latin typeface="Book Antiqua" panose="02040602050305030304" pitchFamily="18" charset="0"/>
                  </a:rPr>
                  <a:t>R </a:t>
                </a:r>
                <a:r>
                  <a:rPr lang="en-US" sz="2400" dirty="0">
                    <a:solidFill>
                      <a:srgbClr val="7030A0"/>
                    </a:solidFill>
                    <a:latin typeface="Book Antiqua" panose="02040602050305030304" pitchFamily="18" charset="0"/>
                    <a:cs typeface="Arial" pitchFamily="34" charset="0"/>
                  </a:rPr>
                  <a:t>≤ Q*) ≥ </a:t>
                </a:r>
              </a:p>
            </p:txBody>
          </p:sp>
        </p:grpSp>
        <p:pic>
          <p:nvPicPr>
            <p:cNvPr id="10256" name="Picture 16"/>
            <p:cNvPicPr>
              <a:picLocks noChangeAspect="1" noChangeArrowheads="1"/>
            </p:cNvPicPr>
            <p:nvPr/>
          </p:nvPicPr>
          <p:blipFill>
            <a:blip r:embed="rId8" cstate="print"/>
            <a:srcRect/>
            <a:stretch>
              <a:fillRect/>
            </a:stretch>
          </p:blipFill>
          <p:spPr bwMode="auto">
            <a:xfrm>
              <a:off x="4463988" y="2240868"/>
              <a:ext cx="1666875" cy="819150"/>
            </a:xfrm>
            <a:prstGeom prst="rect">
              <a:avLst/>
            </a:prstGeom>
            <a:noFill/>
            <a:ln w="9525">
              <a:noFill/>
              <a:miter lim="800000"/>
              <a:headEnd/>
              <a:tailEnd/>
            </a:ln>
          </p:spPr>
        </p:pic>
      </p:grpSp>
      <p:sp>
        <p:nvSpPr>
          <p:cNvPr id="19" name="Text Box 8"/>
          <p:cNvSpPr txBox="1">
            <a:spLocks noChangeArrowheads="1"/>
          </p:cNvSpPr>
          <p:nvPr/>
        </p:nvSpPr>
        <p:spPr bwMode="auto">
          <a:xfrm>
            <a:off x="2339752" y="3777818"/>
            <a:ext cx="2509731" cy="461963"/>
          </a:xfrm>
          <a:prstGeom prst="rect">
            <a:avLst/>
          </a:prstGeom>
          <a:noFill/>
          <a:ln w="9525">
            <a:noFill/>
            <a:miter lim="800000"/>
            <a:headEnd/>
            <a:tailEnd/>
          </a:ln>
        </p:spPr>
        <p:txBody>
          <a:bodyPr>
            <a:spAutoFit/>
          </a:bodyPr>
          <a:lstStyle/>
          <a:p>
            <a:pPr>
              <a:spcBef>
                <a:spcPct val="50000"/>
              </a:spcBef>
            </a:pPr>
            <a:r>
              <a:rPr lang="en-US" sz="2400" dirty="0" err="1" smtClean="0">
                <a:latin typeface="Book Antiqua" panose="02040602050305030304" pitchFamily="18" charset="0"/>
              </a:rPr>
              <a:t>Prob</a:t>
            </a:r>
            <a:r>
              <a:rPr lang="en-US" sz="2400" dirty="0" smtClean="0">
                <a:latin typeface="Book Antiqua" panose="02040602050305030304" pitchFamily="18" charset="0"/>
              </a:rPr>
              <a:t>(</a:t>
            </a:r>
            <a:r>
              <a:rPr lang="en-US" sz="2400" b="1" i="1" dirty="0" smtClean="0">
                <a:latin typeface="Book Antiqua" panose="02040602050305030304" pitchFamily="18" charset="0"/>
              </a:rPr>
              <a:t>R </a:t>
            </a:r>
            <a:r>
              <a:rPr lang="en-US" sz="2400" dirty="0">
                <a:latin typeface="Book Antiqua" panose="02040602050305030304" pitchFamily="18" charset="0"/>
                <a:cs typeface="Arial" pitchFamily="34" charset="0"/>
              </a:rPr>
              <a:t>≤ Q*) ≥ </a:t>
            </a:r>
          </a:p>
        </p:txBody>
      </p:sp>
    </p:spTree>
    <p:extLst>
      <p:ext uri="{BB962C8B-B14F-4D97-AF65-F5344CB8AC3E}">
        <p14:creationId xmlns:p14="http://schemas.microsoft.com/office/powerpoint/2010/main" val="262431627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4327"/>
                                        </p:tgtEl>
                                        <p:attrNameLst>
                                          <p:attrName>style.visibility</p:attrName>
                                        </p:attrNameLst>
                                      </p:cBhvr>
                                      <p:to>
                                        <p:strVal val="visible"/>
                                      </p:to>
                                    </p:set>
                                    <p:animEffect transition="in" filter="dissolve">
                                      <p:cBhvr>
                                        <p:cTn id="7" dur="500"/>
                                        <p:tgtEl>
                                          <p:spTgt spid="82432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250"/>
                                        </p:tgtEl>
                                        <p:attrNameLst>
                                          <p:attrName>style.visibility</p:attrName>
                                        </p:attrNameLst>
                                      </p:cBhvr>
                                      <p:to>
                                        <p:strVal val="visible"/>
                                      </p:to>
                                    </p:set>
                                    <p:animEffect transition="in" filter="dissolve">
                                      <p:cBhvr>
                                        <p:cTn id="17" dur="500"/>
                                        <p:tgtEl>
                                          <p:spTgt spid="1025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242"/>
                                        </p:tgtEl>
                                        <p:attrNameLst>
                                          <p:attrName>style.visibility</p:attrName>
                                        </p:attrNameLst>
                                      </p:cBhvr>
                                      <p:to>
                                        <p:strVal val="visible"/>
                                      </p:to>
                                    </p:set>
                                    <p:animEffect transition="in" filter="dissolve">
                                      <p:cBhvr>
                                        <p:cTn id="22"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4327" grpId="0"/>
      <p:bldP spid="1025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5497" y="0"/>
            <a:ext cx="9108504" cy="836712"/>
          </a:xfrm>
        </p:spPr>
        <p:txBody>
          <a:bodyPr/>
          <a:lstStyle/>
          <a:p>
            <a:r>
              <a:rPr lang="en-US" sz="3200" dirty="0" smtClean="0"/>
              <a:t>Marginal Value:  The General Formula</a:t>
            </a:r>
          </a:p>
        </p:txBody>
      </p:sp>
      <p:sp>
        <p:nvSpPr>
          <p:cNvPr id="40963" name="Rectangle 3"/>
          <p:cNvSpPr>
            <a:spLocks noGrp="1" noChangeArrowheads="1"/>
          </p:cNvSpPr>
          <p:nvPr>
            <p:ph type="body" idx="1"/>
          </p:nvPr>
        </p:nvSpPr>
        <p:spPr>
          <a:xfrm>
            <a:off x="2834" y="928285"/>
            <a:ext cx="9141166" cy="3924436"/>
          </a:xfrm>
        </p:spPr>
        <p:txBody>
          <a:bodyPr/>
          <a:lstStyle/>
          <a:p>
            <a:pPr>
              <a:buFont typeface="Wingdings" pitchFamily="2" charset="2"/>
              <a:buNone/>
            </a:pPr>
            <a:r>
              <a:rPr lang="en-US" dirty="0" smtClean="0"/>
              <a:t>P(</a:t>
            </a:r>
            <a:r>
              <a:rPr lang="en-US" b="1" i="1" dirty="0" smtClean="0"/>
              <a:t>R</a:t>
            </a:r>
            <a:r>
              <a:rPr lang="en-US" dirty="0" smtClean="0"/>
              <a:t> </a:t>
            </a:r>
            <a:r>
              <a:rPr lang="en-US" dirty="0" smtClean="0">
                <a:cs typeface="Arial" pitchFamily="34" charset="0"/>
                <a:sym typeface="Mathematica1"/>
              </a:rPr>
              <a:t>≤</a:t>
            </a:r>
            <a:r>
              <a:rPr lang="en-US" dirty="0" smtClean="0">
                <a:sym typeface="Mathematica1"/>
              </a:rPr>
              <a:t> Q*)</a:t>
            </a:r>
            <a:r>
              <a:rPr lang="en-US" dirty="0" smtClean="0"/>
              <a:t> </a:t>
            </a:r>
            <a:r>
              <a:rPr lang="en-US" dirty="0" smtClean="0">
                <a:cs typeface="Tahoma" pitchFamily="34" charset="0"/>
              </a:rPr>
              <a:t>≥</a:t>
            </a:r>
            <a:r>
              <a:rPr lang="en-US" dirty="0" smtClean="0">
                <a:sym typeface="Mathematica1"/>
              </a:rPr>
              <a:t> </a:t>
            </a:r>
            <a:r>
              <a:rPr lang="en-US" dirty="0" smtClean="0"/>
              <a:t>C</a:t>
            </a:r>
            <a:r>
              <a:rPr lang="en-US" baseline="-25000" dirty="0" smtClean="0"/>
              <a:t>u </a:t>
            </a:r>
            <a:r>
              <a:rPr lang="en-US" dirty="0" smtClean="0"/>
              <a:t>/ (</a:t>
            </a:r>
            <a:r>
              <a:rPr lang="en-US" dirty="0" err="1" smtClean="0"/>
              <a:t>C</a:t>
            </a:r>
            <a:r>
              <a:rPr lang="en-US" baseline="-25000" dirty="0" err="1" smtClean="0"/>
              <a:t>o</a:t>
            </a:r>
            <a:r>
              <a:rPr lang="en-US" dirty="0" err="1" smtClean="0">
                <a:sym typeface="Mathematica1"/>
              </a:rPr>
              <a:t>+</a:t>
            </a:r>
            <a:r>
              <a:rPr lang="en-US" dirty="0" err="1" smtClean="0"/>
              <a:t>C</a:t>
            </a:r>
            <a:r>
              <a:rPr lang="en-US" baseline="-25000" dirty="0" err="1" smtClean="0"/>
              <a:t>u</a:t>
            </a:r>
            <a:r>
              <a:rPr lang="en-US" dirty="0" smtClean="0"/>
              <a:t>)</a:t>
            </a:r>
          </a:p>
          <a:p>
            <a:pPr>
              <a:buFont typeface="Wingdings" pitchFamily="2" charset="2"/>
              <a:buNone/>
            </a:pPr>
            <a:r>
              <a:rPr lang="en-US" dirty="0" smtClean="0"/>
              <a:t>C</a:t>
            </a:r>
            <a:r>
              <a:rPr lang="en-US" baseline="-25000" dirty="0" smtClean="0"/>
              <a:t>u </a:t>
            </a:r>
            <a:r>
              <a:rPr lang="en-US" dirty="0" smtClean="0"/>
              <a:t>/ (</a:t>
            </a:r>
            <a:r>
              <a:rPr lang="en-US" dirty="0" err="1" smtClean="0"/>
              <a:t>C</a:t>
            </a:r>
            <a:r>
              <a:rPr lang="en-US" baseline="-25000" dirty="0" err="1" smtClean="0"/>
              <a:t>o</a:t>
            </a:r>
            <a:r>
              <a:rPr lang="en-US" dirty="0" err="1" smtClean="0">
                <a:sym typeface="Mathematica1"/>
              </a:rPr>
              <a:t>+</a:t>
            </a:r>
            <a:r>
              <a:rPr lang="en-US" dirty="0" err="1" smtClean="0"/>
              <a:t>C</a:t>
            </a:r>
            <a:r>
              <a:rPr lang="en-US" baseline="-25000" dirty="0" err="1" smtClean="0"/>
              <a:t>u</a:t>
            </a:r>
            <a:r>
              <a:rPr lang="en-US" dirty="0" smtClean="0"/>
              <a:t>) = (30-10)/[(10-5)+(30-10)] = 20/25 = 0.8</a:t>
            </a:r>
          </a:p>
          <a:p>
            <a:pPr>
              <a:buNone/>
            </a:pPr>
            <a:r>
              <a:rPr lang="en-US" dirty="0" smtClean="0"/>
              <a:t>Order until P(</a:t>
            </a:r>
            <a:r>
              <a:rPr lang="en-US" b="1" i="1" dirty="0" smtClean="0"/>
              <a:t>R</a:t>
            </a:r>
            <a:r>
              <a:rPr lang="en-US" dirty="0" smtClean="0"/>
              <a:t> </a:t>
            </a:r>
            <a:r>
              <a:rPr lang="en-US" dirty="0" smtClean="0">
                <a:cs typeface="Arial" pitchFamily="34" charset="0"/>
                <a:sym typeface="Mathematica1"/>
              </a:rPr>
              <a:t>≤</a:t>
            </a:r>
            <a:r>
              <a:rPr lang="en-US" dirty="0" smtClean="0">
                <a:sym typeface="Mathematica1"/>
              </a:rPr>
              <a:t> Q*)</a:t>
            </a:r>
            <a:r>
              <a:rPr lang="en-US" dirty="0" smtClean="0"/>
              <a:t> </a:t>
            </a:r>
            <a:r>
              <a:rPr lang="en-US" dirty="0" smtClean="0">
                <a:cs typeface="Tahoma" pitchFamily="34" charset="0"/>
              </a:rPr>
              <a:t>≥</a:t>
            </a:r>
            <a:r>
              <a:rPr lang="en-US" dirty="0" smtClean="0">
                <a:sym typeface="Mathematica1"/>
              </a:rPr>
              <a:t> 0.8</a:t>
            </a:r>
          </a:p>
          <a:p>
            <a:pPr>
              <a:buNone/>
            </a:pPr>
            <a:r>
              <a:rPr lang="en-US" dirty="0" smtClean="0"/>
              <a:t>P(</a:t>
            </a:r>
            <a:r>
              <a:rPr lang="en-US" b="1" i="1" dirty="0" smtClean="0"/>
              <a:t>R</a:t>
            </a:r>
            <a:r>
              <a:rPr lang="en-US" dirty="0" smtClean="0"/>
              <a:t> </a:t>
            </a:r>
            <a:r>
              <a:rPr lang="en-US" dirty="0" smtClean="0">
                <a:cs typeface="Arial" pitchFamily="34" charset="0"/>
                <a:sym typeface="Mathematica1"/>
              </a:rPr>
              <a:t>≤</a:t>
            </a:r>
            <a:r>
              <a:rPr lang="en-US" dirty="0" smtClean="0">
                <a:sym typeface="Mathematica1"/>
              </a:rPr>
              <a:t> 5000)</a:t>
            </a:r>
            <a:r>
              <a:rPr lang="en-US" dirty="0" smtClean="0"/>
              <a:t> </a:t>
            </a:r>
            <a:r>
              <a:rPr lang="en-US" dirty="0" smtClean="0">
                <a:cs typeface="Tahoma" pitchFamily="34" charset="0"/>
              </a:rPr>
              <a:t>≥</a:t>
            </a:r>
            <a:r>
              <a:rPr lang="en-US" dirty="0" smtClean="0">
                <a:sym typeface="Mathematica1"/>
              </a:rPr>
              <a:t> = 0.75  not &gt; 0.8 still order</a:t>
            </a:r>
          </a:p>
          <a:p>
            <a:pPr>
              <a:buNone/>
            </a:pPr>
            <a:r>
              <a:rPr lang="en-US" dirty="0" smtClean="0">
                <a:sym typeface="Mathematica1"/>
              </a:rPr>
              <a:t>P(</a:t>
            </a:r>
            <a:r>
              <a:rPr lang="en-US" b="1" i="1" dirty="0" smtClean="0"/>
              <a:t>R</a:t>
            </a:r>
            <a:r>
              <a:rPr lang="en-US" dirty="0" smtClean="0">
                <a:sym typeface="Mathematica1"/>
              </a:rPr>
              <a:t> ≤ 6000) ≥ = 0.9   &gt; 0.8 Stop</a:t>
            </a:r>
          </a:p>
          <a:p>
            <a:pPr>
              <a:buNone/>
            </a:pPr>
            <a:r>
              <a:rPr lang="en-US" dirty="0" smtClean="0"/>
              <a:t>In Continuous Model where demand for example has Uniform or Normal distribution</a:t>
            </a:r>
          </a:p>
          <a:p>
            <a:pPr>
              <a:buNone/>
            </a:pPr>
            <a:endParaRPr lang="en-US" dirty="0" smtClean="0">
              <a:sym typeface="Mathematica1"/>
            </a:endParaRPr>
          </a:p>
          <a:p>
            <a:pPr>
              <a:buFont typeface="Wingdings" pitchFamily="2" charset="2"/>
              <a:buNone/>
            </a:pPr>
            <a:endParaRPr lang="en-US" dirty="0" smtClean="0"/>
          </a:p>
        </p:txBody>
      </p:sp>
      <p:graphicFrame>
        <p:nvGraphicFramePr>
          <p:cNvPr id="33800" name="Object 18"/>
          <p:cNvGraphicFramePr>
            <a:graphicFrameLocks noChangeAspect="1"/>
          </p:cNvGraphicFramePr>
          <p:nvPr>
            <p:extLst>
              <p:ext uri="{D42A27DB-BD31-4B8C-83A1-F6EECF244321}">
                <p14:modId xmlns:p14="http://schemas.microsoft.com/office/powerpoint/2010/main" val="1811771530"/>
              </p:ext>
            </p:extLst>
          </p:nvPr>
        </p:nvGraphicFramePr>
        <p:xfrm>
          <a:off x="1475656" y="4376738"/>
          <a:ext cx="2919412" cy="787400"/>
        </p:xfrm>
        <a:graphic>
          <a:graphicData uri="http://schemas.openxmlformats.org/presentationml/2006/ole">
            <mc:AlternateContent xmlns:mc="http://schemas.openxmlformats.org/markup-compatibility/2006">
              <mc:Choice xmlns:v="urn:schemas-microsoft-com:vml" Requires="v">
                <p:oleObj spid="_x0000_s125032" name="Equation" r:id="rId4" imgW="1460160" imgH="393480" progId="Equation.3">
                  <p:embed/>
                </p:oleObj>
              </mc:Choice>
              <mc:Fallback>
                <p:oleObj name="Equation" r:id="rId4" imgW="146016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4376738"/>
                        <a:ext cx="2919412"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801" name="Object 19"/>
          <p:cNvGraphicFramePr>
            <a:graphicFrameLocks noChangeAspect="1"/>
          </p:cNvGraphicFramePr>
          <p:nvPr>
            <p:extLst>
              <p:ext uri="{D42A27DB-BD31-4B8C-83A1-F6EECF244321}">
                <p14:modId xmlns:p14="http://schemas.microsoft.com/office/powerpoint/2010/main" val="1518505256"/>
              </p:ext>
            </p:extLst>
          </p:nvPr>
        </p:nvGraphicFramePr>
        <p:xfrm>
          <a:off x="4499446" y="4379392"/>
          <a:ext cx="1397000" cy="933450"/>
        </p:xfrm>
        <a:graphic>
          <a:graphicData uri="http://schemas.openxmlformats.org/presentationml/2006/ole">
            <mc:AlternateContent xmlns:mc="http://schemas.openxmlformats.org/markup-compatibility/2006">
              <mc:Choice xmlns:v="urn:schemas-microsoft-com:vml" Requires="v">
                <p:oleObj spid="_x0000_s125033" name="Equation" r:id="rId6" imgW="647640" imgH="431640" progId="Equation.3">
                  <p:embed/>
                </p:oleObj>
              </mc:Choice>
              <mc:Fallback>
                <p:oleObj name="Equation" r:id="rId6" imgW="647640" imgH="431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9446" y="4379392"/>
                        <a:ext cx="1397000"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802" name="Object 20"/>
          <p:cNvGraphicFramePr>
            <a:graphicFrameLocks noChangeAspect="1"/>
          </p:cNvGraphicFramePr>
          <p:nvPr>
            <p:extLst>
              <p:ext uri="{D42A27DB-BD31-4B8C-83A1-F6EECF244321}">
                <p14:modId xmlns:p14="http://schemas.microsoft.com/office/powerpoint/2010/main" val="1048338238"/>
              </p:ext>
            </p:extLst>
          </p:nvPr>
        </p:nvGraphicFramePr>
        <p:xfrm>
          <a:off x="6167908" y="4365104"/>
          <a:ext cx="1068388" cy="906463"/>
        </p:xfrm>
        <a:graphic>
          <a:graphicData uri="http://schemas.openxmlformats.org/presentationml/2006/ole">
            <mc:AlternateContent xmlns:mc="http://schemas.openxmlformats.org/markup-compatibility/2006">
              <mc:Choice xmlns:v="urn:schemas-microsoft-com:vml" Requires="v">
                <p:oleObj spid="_x0000_s125034" name="Equation" r:id="rId8" imgW="495000" imgH="419040" progId="Equation.3">
                  <p:embed/>
                </p:oleObj>
              </mc:Choice>
              <mc:Fallback>
                <p:oleObj name="Equation" r:id="rId8" imgW="495000" imgH="4190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67908" y="4365104"/>
                        <a:ext cx="1068388" cy="906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263810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dissolve">
                                      <p:cBhvr>
                                        <p:cTn id="7" dur="500"/>
                                        <p:tgtEl>
                                          <p:spTgt spid="409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963">
                                            <p:txEl>
                                              <p:pRg st="1" end="1"/>
                                            </p:txEl>
                                          </p:spTgt>
                                        </p:tgtEl>
                                        <p:attrNameLst>
                                          <p:attrName>style.visibility</p:attrName>
                                        </p:attrNameLst>
                                      </p:cBhvr>
                                      <p:to>
                                        <p:strVal val="visible"/>
                                      </p:to>
                                    </p:set>
                                    <p:animEffect transition="in" filter="dissolve">
                                      <p:cBhvr>
                                        <p:cTn id="12" dur="500"/>
                                        <p:tgtEl>
                                          <p:spTgt spid="409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963">
                                            <p:txEl>
                                              <p:pRg st="2" end="2"/>
                                            </p:txEl>
                                          </p:spTgt>
                                        </p:tgtEl>
                                        <p:attrNameLst>
                                          <p:attrName>style.visibility</p:attrName>
                                        </p:attrNameLst>
                                      </p:cBhvr>
                                      <p:to>
                                        <p:strVal val="visible"/>
                                      </p:to>
                                    </p:set>
                                    <p:animEffect transition="in" filter="dissolve">
                                      <p:cBhvr>
                                        <p:cTn id="17" dur="500"/>
                                        <p:tgtEl>
                                          <p:spTgt spid="409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0963">
                                            <p:txEl>
                                              <p:pRg st="3" end="3"/>
                                            </p:txEl>
                                          </p:spTgt>
                                        </p:tgtEl>
                                        <p:attrNameLst>
                                          <p:attrName>style.visibility</p:attrName>
                                        </p:attrNameLst>
                                      </p:cBhvr>
                                      <p:to>
                                        <p:strVal val="visible"/>
                                      </p:to>
                                    </p:set>
                                    <p:animEffect transition="in" filter="dissolve">
                                      <p:cBhvr>
                                        <p:cTn id="22" dur="500"/>
                                        <p:tgtEl>
                                          <p:spTgt spid="409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0963">
                                            <p:txEl>
                                              <p:pRg st="4" end="4"/>
                                            </p:txEl>
                                          </p:spTgt>
                                        </p:tgtEl>
                                        <p:attrNameLst>
                                          <p:attrName>style.visibility</p:attrName>
                                        </p:attrNameLst>
                                      </p:cBhvr>
                                      <p:to>
                                        <p:strVal val="visible"/>
                                      </p:to>
                                    </p:set>
                                    <p:animEffect transition="in" filter="dissolve">
                                      <p:cBhvr>
                                        <p:cTn id="27" dur="500"/>
                                        <p:tgtEl>
                                          <p:spTgt spid="4096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0963">
                                            <p:txEl>
                                              <p:pRg st="5" end="5"/>
                                            </p:txEl>
                                          </p:spTgt>
                                        </p:tgtEl>
                                        <p:attrNameLst>
                                          <p:attrName>style.visibility</p:attrName>
                                        </p:attrNameLst>
                                      </p:cBhvr>
                                      <p:to>
                                        <p:strVal val="visible"/>
                                      </p:to>
                                    </p:set>
                                    <p:animEffect transition="in" filter="dissolve">
                                      <p:cBhvr>
                                        <p:cTn id="32" dur="500"/>
                                        <p:tgtEl>
                                          <p:spTgt spid="409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 y="0"/>
            <a:ext cx="9144000" cy="836712"/>
          </a:xfrm>
        </p:spPr>
        <p:txBody>
          <a:bodyPr/>
          <a:lstStyle/>
          <a:p>
            <a:r>
              <a:rPr lang="en-US" sz="3200" dirty="0" smtClean="0"/>
              <a:t>Type-1 Service Level</a:t>
            </a:r>
          </a:p>
        </p:txBody>
      </p:sp>
      <p:sp>
        <p:nvSpPr>
          <p:cNvPr id="36867" name="Rectangle 3"/>
          <p:cNvSpPr>
            <a:spLocks noGrp="1" noChangeArrowheads="1"/>
          </p:cNvSpPr>
          <p:nvPr>
            <p:ph type="body" idx="1"/>
          </p:nvPr>
        </p:nvSpPr>
        <p:spPr>
          <a:xfrm>
            <a:off x="4192" y="908720"/>
            <a:ext cx="9139807" cy="4530725"/>
          </a:xfrm>
        </p:spPr>
        <p:txBody>
          <a:bodyPr/>
          <a:lstStyle/>
          <a:p>
            <a:pPr marL="533400" indent="-533400">
              <a:buNone/>
            </a:pPr>
            <a:r>
              <a:rPr lang="en-US" dirty="0" smtClean="0"/>
              <a:t>What is the meaning of the number 0.80?</a:t>
            </a:r>
            <a:r>
              <a:rPr lang="en-US" b="1" dirty="0" smtClean="0"/>
              <a:t>  </a:t>
            </a:r>
          </a:p>
          <a:p>
            <a:pPr marL="533400" indent="-533400">
              <a:buNone/>
            </a:pPr>
            <a:r>
              <a:rPr lang="en-US" b="1" dirty="0" smtClean="0"/>
              <a:t>80% of the time</a:t>
            </a:r>
            <a:r>
              <a:rPr lang="en-US" dirty="0" smtClean="0"/>
              <a:t> all the demand is satisfied.</a:t>
            </a:r>
          </a:p>
          <a:p>
            <a:pPr marL="533400" indent="-533400">
              <a:buFont typeface="Wingdings" pitchFamily="2" charset="2"/>
              <a:buNone/>
            </a:pPr>
            <a:endParaRPr lang="en-US" dirty="0" smtClean="0"/>
          </a:p>
          <a:p>
            <a:pPr marL="952500" lvl="1" indent="-495300"/>
            <a:r>
              <a:rPr lang="en-US" sz="2200" dirty="0" smtClean="0"/>
              <a:t>Probability {demand is smaller than Q} =</a:t>
            </a:r>
          </a:p>
          <a:p>
            <a:pPr marL="952500" lvl="1" indent="-495300"/>
            <a:r>
              <a:rPr lang="en-US" sz="2200" dirty="0" smtClean="0"/>
              <a:t>Probability {No shortage} =</a:t>
            </a:r>
          </a:p>
          <a:p>
            <a:pPr marL="952500" lvl="1" indent="-495300"/>
            <a:r>
              <a:rPr lang="en-US" sz="2200" dirty="0" smtClean="0"/>
              <a:t>Probability {All the demand is satisfied from stock} = 0.80</a:t>
            </a:r>
          </a:p>
        </p:txBody>
      </p:sp>
    </p:spTree>
    <p:extLst>
      <p:ext uri="{BB962C8B-B14F-4D97-AF65-F5344CB8AC3E}">
        <p14:creationId xmlns:p14="http://schemas.microsoft.com/office/powerpoint/2010/main" val="333175899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body" idx="1"/>
          </p:nvPr>
        </p:nvSpPr>
        <p:spPr>
          <a:xfrm>
            <a:off x="24491" y="957300"/>
            <a:ext cx="9119509" cy="3960440"/>
          </a:xfrm>
        </p:spPr>
        <p:txBody>
          <a:bodyPr/>
          <a:lstStyle/>
          <a:p>
            <a:pPr marL="0" indent="0">
              <a:buFont typeface="Wingdings" pitchFamily="2" charset="2"/>
              <a:buNone/>
            </a:pPr>
            <a:r>
              <a:rPr lang="en-US" dirty="0" smtClean="0"/>
              <a:t>On consecutive Sundays, Mac, the owner of your local newsstand, purchases a number of copies of “The Computer Journal”. He pays 25 cents for each copy and sells each for 75 cents. Copies he has not sold during the week can be returned to his supplier for 10 cents each. The supplier is able to salvage the paper for printing future issues. Mac has kept careful records of the demand each week for the journal.  The observed demand during the past weeks has the following distribution:</a:t>
            </a:r>
          </a:p>
          <a:p>
            <a:pPr marL="0" indent="0">
              <a:buFont typeface="Wingdings" pitchFamily="2" charset="2"/>
              <a:buNone/>
            </a:pPr>
            <a:endParaRPr lang="en-US" dirty="0" smtClean="0"/>
          </a:p>
          <a:p>
            <a:pPr marL="0" indent="0">
              <a:buFont typeface="Wingdings" pitchFamily="2" charset="2"/>
              <a:buNone/>
            </a:pPr>
            <a:endParaRPr lang="en-US" sz="2000" dirty="0" smtClean="0"/>
          </a:p>
        </p:txBody>
      </p:sp>
      <p:graphicFrame>
        <p:nvGraphicFramePr>
          <p:cNvPr id="44040" name="Object 8"/>
          <p:cNvGraphicFramePr>
            <a:graphicFrameLocks noChangeAspect="1"/>
          </p:cNvGraphicFramePr>
          <p:nvPr>
            <p:extLst>
              <p:ext uri="{D42A27DB-BD31-4B8C-83A1-F6EECF244321}">
                <p14:modId xmlns:p14="http://schemas.microsoft.com/office/powerpoint/2010/main" val="293179491"/>
              </p:ext>
            </p:extLst>
          </p:nvPr>
        </p:nvGraphicFramePr>
        <p:xfrm>
          <a:off x="527209" y="0"/>
          <a:ext cx="8114071" cy="792088"/>
        </p:xfrm>
        <a:graphic>
          <a:graphicData uri="http://schemas.openxmlformats.org/presentationml/2006/ole">
            <mc:AlternateContent xmlns:mc="http://schemas.openxmlformats.org/markup-compatibility/2006">
              <mc:Choice xmlns:v="urn:schemas-microsoft-com:vml" Requires="v">
                <p:oleObj spid="_x0000_s130083" name="Worksheet" r:id="rId5" imgW="4000602" imgH="390661" progId="Excel.Sheet.12">
                  <p:embed/>
                </p:oleObj>
              </mc:Choice>
              <mc:Fallback>
                <p:oleObj name="Worksheet" r:id="rId5" imgW="4000602" imgH="390661" progId="Excel.Shee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209" y="0"/>
                        <a:ext cx="8114071"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3"/>
          <p:cNvSpPr txBox="1">
            <a:spLocks noChangeArrowheads="1"/>
          </p:cNvSpPr>
          <p:nvPr/>
        </p:nvSpPr>
        <p:spPr bwMode="auto">
          <a:xfrm>
            <a:off x="65996" y="4077072"/>
            <a:ext cx="9036496" cy="19442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SzPct val="88000"/>
              <a:buFont typeface="Wingdings" pitchFamily="2" charset="2"/>
              <a:buChar char="p"/>
              <a:defRPr sz="2400">
                <a:solidFill>
                  <a:schemeClr val="tx1"/>
                </a:solidFill>
                <a:latin typeface="Book Antiqua" pitchFamily="18" charset="0"/>
                <a:ea typeface="ＭＳ Ｐゴシック" pitchFamily="-65" charset="-128"/>
                <a:cs typeface="Book Antiqua" pitchFamily="18" charset="0"/>
              </a:defRPr>
            </a:lvl1pPr>
            <a:lvl2pPr marL="742950" indent="-285750" algn="l" rtl="0" eaLnBrk="1" fontAlgn="base" hangingPunct="1">
              <a:spcBef>
                <a:spcPct val="20000"/>
              </a:spcBef>
              <a:spcAft>
                <a:spcPct val="0"/>
              </a:spcAft>
              <a:buClr>
                <a:schemeClr val="tx1"/>
              </a:buClr>
              <a:buSzPct val="75000"/>
              <a:buFont typeface="Wingdings" pitchFamily="2" charset="2"/>
              <a:buChar char="n"/>
              <a:defRPr sz="2600">
                <a:solidFill>
                  <a:schemeClr val="tx1"/>
                </a:solidFill>
                <a:latin typeface="Book Antiqua" pitchFamily="18" charset="0"/>
                <a:ea typeface="ＭＳ Ｐゴシック" pitchFamily="-112" charset="-128"/>
              </a:defRPr>
            </a:lvl2pPr>
            <a:lvl3pPr marL="1143000" indent="-228600" algn="l" rtl="0" eaLnBrk="1" fontAlgn="base" hangingPunct="1">
              <a:spcBef>
                <a:spcPct val="20000"/>
              </a:spcBef>
              <a:spcAft>
                <a:spcPct val="0"/>
              </a:spcAft>
              <a:buClr>
                <a:schemeClr val="tx1"/>
              </a:buClr>
              <a:buSzPct val="65000"/>
              <a:buFont typeface="Wingdings" pitchFamily="2" charset="2"/>
              <a:buChar char="p"/>
              <a:defRPr sz="2400">
                <a:solidFill>
                  <a:schemeClr val="tx1"/>
                </a:solidFill>
                <a:latin typeface="Book Antiqua" pitchFamily="18" charset="0"/>
                <a:ea typeface="ＭＳ Ｐゴシック" pitchFamily="-112" charset="-128"/>
              </a:defRPr>
            </a:lvl3pPr>
            <a:lvl4pPr marL="1600200" indent="-228600" algn="l" rtl="0" eaLnBrk="1" fontAlgn="base" hangingPunct="1">
              <a:spcBef>
                <a:spcPct val="20000"/>
              </a:spcBef>
              <a:spcAft>
                <a:spcPct val="0"/>
              </a:spcAft>
              <a:buClr>
                <a:schemeClr val="tx1"/>
              </a:buClr>
              <a:buFont typeface="Wingdings" pitchFamily="2" charset="2"/>
              <a:buChar char="§"/>
              <a:defRPr sz="2200">
                <a:solidFill>
                  <a:schemeClr val="tx1"/>
                </a:solidFill>
                <a:latin typeface="Book Antiqua" pitchFamily="18" charset="0"/>
                <a:ea typeface="ＭＳ Ｐゴシック" pitchFamily="-112" charset="-128"/>
              </a:defRPr>
            </a:lvl4pPr>
            <a:lvl5pPr marL="2057400" indent="-228600" algn="l" rtl="0" eaLnBrk="1" fontAlgn="base" hangingPunct="1">
              <a:spcBef>
                <a:spcPct val="20000"/>
              </a:spcBef>
              <a:spcAft>
                <a:spcPct val="0"/>
              </a:spcAft>
              <a:buClrTx/>
              <a:buSzPct val="80000"/>
              <a:buFont typeface="Wingdings" pitchFamily="2" charset="2"/>
              <a:buChar char="§"/>
              <a:defRPr sz="2000">
                <a:solidFill>
                  <a:schemeClr val="tx1"/>
                </a:solidFill>
                <a:latin typeface="MS Reference Sans Serif" pitchFamily="34" charset="0"/>
                <a:ea typeface="ＭＳ Ｐゴシック" pitchFamily="-112" charset="-128"/>
              </a:defRPr>
            </a:lvl5pPr>
            <a:lvl6pPr marL="25146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9pPr>
          </a:lstStyle>
          <a:p>
            <a:pPr marL="457200" indent="-457200">
              <a:buFont typeface="Wingdings" pitchFamily="2" charset="2"/>
              <a:buNone/>
            </a:pPr>
            <a:r>
              <a:rPr lang="en-US" kern="0" dirty="0" smtClean="0"/>
              <a:t>a) How many units are sold if we have ordered 7 units</a:t>
            </a:r>
          </a:p>
          <a:p>
            <a:pPr marL="457200" indent="-457200">
              <a:buFont typeface="Wingdings" pitchFamily="2" charset="2"/>
              <a:buNone/>
            </a:pPr>
            <a:r>
              <a:rPr lang="en-US" kern="0" dirty="0" smtClean="0"/>
              <a:t>There is 0.18 + 0.20 + 0.10 + 0.10 + 0.08 + 0.04 + 0.04 = 0.74</a:t>
            </a:r>
          </a:p>
          <a:p>
            <a:pPr marL="457200" indent="-457200">
              <a:buFont typeface="Wingdings" pitchFamily="2" charset="2"/>
              <a:buNone/>
            </a:pPr>
            <a:r>
              <a:rPr lang="en-US" kern="0" dirty="0" smtClean="0"/>
              <a:t>There is </a:t>
            </a:r>
            <a:r>
              <a:rPr lang="en-US" b="1" kern="0" dirty="0" smtClean="0">
                <a:solidFill>
                  <a:srgbClr val="FF0000"/>
                </a:solidFill>
              </a:rPr>
              <a:t>0.74</a:t>
            </a:r>
            <a:r>
              <a:rPr lang="en-US" kern="0" dirty="0" smtClean="0"/>
              <a:t> probability that demand is greater than or equal to </a:t>
            </a:r>
            <a:r>
              <a:rPr lang="en-US" b="1" kern="0" dirty="0" smtClean="0">
                <a:solidFill>
                  <a:srgbClr val="FF0000"/>
                </a:solidFill>
              </a:rPr>
              <a:t>7</a:t>
            </a:r>
            <a:r>
              <a:rPr lang="en-US" kern="0" dirty="0" smtClean="0"/>
              <a:t>.</a:t>
            </a:r>
          </a:p>
        </p:txBody>
      </p:sp>
    </p:spTree>
    <p:extLst>
      <p:ext uri="{BB962C8B-B14F-4D97-AF65-F5344CB8AC3E}">
        <p14:creationId xmlns:p14="http://schemas.microsoft.com/office/powerpoint/2010/main" val="278470162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body" idx="1"/>
          </p:nvPr>
        </p:nvSpPr>
        <p:spPr>
          <a:xfrm>
            <a:off x="107504" y="980728"/>
            <a:ext cx="9036496" cy="4284476"/>
          </a:xfrm>
        </p:spPr>
        <p:txBody>
          <a:bodyPr/>
          <a:lstStyle/>
          <a:p>
            <a:pPr marL="457200" indent="-457200">
              <a:buNone/>
            </a:pPr>
            <a:r>
              <a:rPr lang="en-US" dirty="0" smtClean="0"/>
              <a:t>There is </a:t>
            </a:r>
            <a:r>
              <a:rPr lang="en-US" b="1" dirty="0" smtClean="0">
                <a:solidFill>
                  <a:srgbClr val="FF0000"/>
                </a:solidFill>
              </a:rPr>
              <a:t>0.16</a:t>
            </a:r>
            <a:r>
              <a:rPr lang="en-US" dirty="0" smtClean="0"/>
              <a:t> probability that demand is equal to </a:t>
            </a:r>
            <a:r>
              <a:rPr lang="en-US" b="1" dirty="0" smtClean="0">
                <a:solidFill>
                  <a:srgbClr val="FF0000"/>
                </a:solidFill>
              </a:rPr>
              <a:t>6</a:t>
            </a:r>
            <a:r>
              <a:rPr lang="en-US" dirty="0" smtClean="0"/>
              <a:t>.</a:t>
            </a:r>
          </a:p>
          <a:p>
            <a:pPr marL="457200" indent="-457200">
              <a:buNone/>
            </a:pPr>
            <a:r>
              <a:rPr lang="en-US" dirty="0" smtClean="0"/>
              <a:t>There is </a:t>
            </a:r>
            <a:r>
              <a:rPr lang="en-US" b="1" dirty="0" smtClean="0">
                <a:solidFill>
                  <a:srgbClr val="FF0000"/>
                </a:solidFill>
              </a:rPr>
              <a:t>0.06</a:t>
            </a:r>
            <a:r>
              <a:rPr lang="en-US" dirty="0" smtClean="0"/>
              <a:t> probability that demand is equal to </a:t>
            </a:r>
            <a:r>
              <a:rPr lang="en-US" b="1" dirty="0" smtClean="0">
                <a:solidFill>
                  <a:srgbClr val="FF0000"/>
                </a:solidFill>
              </a:rPr>
              <a:t>5</a:t>
            </a:r>
            <a:r>
              <a:rPr lang="en-US" dirty="0" smtClean="0"/>
              <a:t>.</a:t>
            </a:r>
          </a:p>
          <a:p>
            <a:pPr marL="0" indent="0">
              <a:buNone/>
            </a:pPr>
            <a:r>
              <a:rPr lang="en-US" dirty="0" smtClean="0"/>
              <a:t>There is </a:t>
            </a:r>
            <a:r>
              <a:rPr lang="en-US" b="1" dirty="0" smtClean="0">
                <a:solidFill>
                  <a:srgbClr val="FF0000"/>
                </a:solidFill>
              </a:rPr>
              <a:t>0.04</a:t>
            </a:r>
            <a:r>
              <a:rPr lang="en-US" dirty="0" smtClean="0"/>
              <a:t> probability that demand is equal to </a:t>
            </a:r>
            <a:r>
              <a:rPr lang="en-US" b="1" dirty="0" smtClean="0">
                <a:solidFill>
                  <a:srgbClr val="FF0000"/>
                </a:solidFill>
              </a:rPr>
              <a:t>4</a:t>
            </a:r>
            <a:r>
              <a:rPr lang="en-US" dirty="0" smtClean="0"/>
              <a:t>.</a:t>
            </a:r>
          </a:p>
          <a:p>
            <a:pPr marL="0" indent="0">
              <a:buNone/>
            </a:pPr>
            <a:r>
              <a:rPr lang="en-US" dirty="0" smtClean="0"/>
              <a:t>The expected number of units sold is</a:t>
            </a:r>
          </a:p>
          <a:p>
            <a:pPr marL="457200" indent="-457200">
              <a:buNone/>
            </a:pPr>
            <a:r>
              <a:rPr lang="en-US" b="1" dirty="0" smtClean="0">
                <a:solidFill>
                  <a:srgbClr val="FF0000"/>
                </a:solidFill>
              </a:rPr>
              <a:t>0.74(7) + 0.16 (6) + 0.06 (5) + 0.04 (4) = 6.6 </a:t>
            </a:r>
          </a:p>
          <a:p>
            <a:pPr marL="0" indent="0">
              <a:buNone/>
            </a:pPr>
            <a:endParaRPr lang="en-US" dirty="0" smtClean="0"/>
          </a:p>
          <a:p>
            <a:pPr marL="0" indent="0">
              <a:buFont typeface="Wingdings" pitchFamily="2" charset="2"/>
              <a:buNone/>
            </a:pPr>
            <a:endParaRPr lang="en-US" sz="2000" dirty="0" smtClean="0"/>
          </a:p>
        </p:txBody>
      </p:sp>
      <p:graphicFrame>
        <p:nvGraphicFramePr>
          <p:cNvPr id="44040" name="Object 8"/>
          <p:cNvGraphicFramePr>
            <a:graphicFrameLocks noChangeAspect="1"/>
          </p:cNvGraphicFramePr>
          <p:nvPr>
            <p:extLst>
              <p:ext uri="{D42A27DB-BD31-4B8C-83A1-F6EECF244321}">
                <p14:modId xmlns:p14="http://schemas.microsoft.com/office/powerpoint/2010/main" val="1372632701"/>
              </p:ext>
            </p:extLst>
          </p:nvPr>
        </p:nvGraphicFramePr>
        <p:xfrm>
          <a:off x="381800" y="7309"/>
          <a:ext cx="8114071" cy="792088"/>
        </p:xfrm>
        <a:graphic>
          <a:graphicData uri="http://schemas.openxmlformats.org/presentationml/2006/ole">
            <mc:AlternateContent xmlns:mc="http://schemas.openxmlformats.org/markup-compatibility/2006">
              <mc:Choice xmlns:v="urn:schemas-microsoft-com:vml" Requires="v">
                <p:oleObj spid="_x0000_s131107" name="Worksheet" r:id="rId5" imgW="4000602" imgH="390661" progId="Excel.Sheet.12">
                  <p:embed/>
                </p:oleObj>
              </mc:Choice>
              <mc:Fallback>
                <p:oleObj name="Worksheet" r:id="rId5" imgW="4000602" imgH="390661" progId="Excel.Shee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800" y="7309"/>
                        <a:ext cx="8114071"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3"/>
          <p:cNvSpPr txBox="1">
            <a:spLocks noChangeArrowheads="1"/>
          </p:cNvSpPr>
          <p:nvPr/>
        </p:nvSpPr>
        <p:spPr bwMode="auto">
          <a:xfrm>
            <a:off x="63901" y="3304297"/>
            <a:ext cx="9123701" cy="29330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SzPct val="88000"/>
              <a:buFont typeface="Wingdings" pitchFamily="2" charset="2"/>
              <a:buChar char="p"/>
              <a:defRPr sz="2400">
                <a:solidFill>
                  <a:schemeClr val="tx1"/>
                </a:solidFill>
                <a:latin typeface="Book Antiqua" pitchFamily="18" charset="0"/>
                <a:ea typeface="ＭＳ Ｐゴシック" pitchFamily="-65" charset="-128"/>
                <a:cs typeface="Book Antiqua" pitchFamily="18" charset="0"/>
              </a:defRPr>
            </a:lvl1pPr>
            <a:lvl2pPr marL="742950" indent="-285750" algn="l" rtl="0" eaLnBrk="1" fontAlgn="base" hangingPunct="1">
              <a:spcBef>
                <a:spcPct val="20000"/>
              </a:spcBef>
              <a:spcAft>
                <a:spcPct val="0"/>
              </a:spcAft>
              <a:buClr>
                <a:schemeClr val="tx1"/>
              </a:buClr>
              <a:buSzPct val="75000"/>
              <a:buFont typeface="Wingdings" pitchFamily="2" charset="2"/>
              <a:buChar char="n"/>
              <a:defRPr sz="2600">
                <a:solidFill>
                  <a:schemeClr val="tx1"/>
                </a:solidFill>
                <a:latin typeface="Book Antiqua" pitchFamily="18" charset="0"/>
                <a:ea typeface="ＭＳ Ｐゴシック" pitchFamily="-112" charset="-128"/>
              </a:defRPr>
            </a:lvl2pPr>
            <a:lvl3pPr marL="1143000" indent="-228600" algn="l" rtl="0" eaLnBrk="1" fontAlgn="base" hangingPunct="1">
              <a:spcBef>
                <a:spcPct val="20000"/>
              </a:spcBef>
              <a:spcAft>
                <a:spcPct val="0"/>
              </a:spcAft>
              <a:buClr>
                <a:schemeClr val="tx1"/>
              </a:buClr>
              <a:buSzPct val="65000"/>
              <a:buFont typeface="Wingdings" pitchFamily="2" charset="2"/>
              <a:buChar char="p"/>
              <a:defRPr sz="2400">
                <a:solidFill>
                  <a:schemeClr val="tx1"/>
                </a:solidFill>
                <a:latin typeface="Book Antiqua" pitchFamily="18" charset="0"/>
                <a:ea typeface="ＭＳ Ｐゴシック" pitchFamily="-112" charset="-128"/>
              </a:defRPr>
            </a:lvl3pPr>
            <a:lvl4pPr marL="1600200" indent="-228600" algn="l" rtl="0" eaLnBrk="1" fontAlgn="base" hangingPunct="1">
              <a:spcBef>
                <a:spcPct val="20000"/>
              </a:spcBef>
              <a:spcAft>
                <a:spcPct val="0"/>
              </a:spcAft>
              <a:buClr>
                <a:schemeClr val="tx1"/>
              </a:buClr>
              <a:buFont typeface="Wingdings" pitchFamily="2" charset="2"/>
              <a:buChar char="§"/>
              <a:defRPr sz="2200">
                <a:solidFill>
                  <a:schemeClr val="tx1"/>
                </a:solidFill>
                <a:latin typeface="Book Antiqua" pitchFamily="18" charset="0"/>
                <a:ea typeface="ＭＳ Ｐゴシック" pitchFamily="-112" charset="-128"/>
              </a:defRPr>
            </a:lvl4pPr>
            <a:lvl5pPr marL="2057400" indent="-228600" algn="l" rtl="0" eaLnBrk="1" fontAlgn="base" hangingPunct="1">
              <a:spcBef>
                <a:spcPct val="20000"/>
              </a:spcBef>
              <a:spcAft>
                <a:spcPct val="0"/>
              </a:spcAft>
              <a:buClrTx/>
              <a:buSzPct val="80000"/>
              <a:buFont typeface="Wingdings" pitchFamily="2" charset="2"/>
              <a:buChar char="§"/>
              <a:defRPr sz="2000">
                <a:solidFill>
                  <a:schemeClr val="tx1"/>
                </a:solidFill>
                <a:latin typeface="MS Reference Sans Serif" pitchFamily="34" charset="0"/>
                <a:ea typeface="ＭＳ Ｐゴシック" pitchFamily="-112" charset="-128"/>
              </a:defRPr>
            </a:lvl5pPr>
            <a:lvl6pPr marL="25146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9pPr>
          </a:lstStyle>
          <a:p>
            <a:pPr marL="457200" indent="-457200">
              <a:buFont typeface="Wingdings" pitchFamily="2" charset="2"/>
              <a:buNone/>
            </a:pPr>
            <a:r>
              <a:rPr lang="en-US" kern="0" dirty="0" smtClean="0"/>
              <a:t>b) How many units are salvaged?</a:t>
            </a:r>
          </a:p>
          <a:p>
            <a:pPr marL="457200" indent="-457200">
              <a:buFont typeface="Wingdings" pitchFamily="2" charset="2"/>
              <a:buNone/>
            </a:pPr>
            <a:r>
              <a:rPr lang="en-US" b="1" kern="0" dirty="0" smtClean="0">
                <a:solidFill>
                  <a:srgbClr val="FF0000"/>
                </a:solidFill>
              </a:rPr>
              <a:t>7-6.6 = 0.4</a:t>
            </a:r>
            <a:r>
              <a:rPr lang="en-US" kern="0" dirty="0" smtClean="0"/>
              <a:t>. Alternatively, we can compute it directly </a:t>
            </a:r>
          </a:p>
          <a:p>
            <a:pPr marL="457200" indent="-457200">
              <a:buFont typeface="Wingdings" pitchFamily="2" charset="2"/>
              <a:buNone/>
            </a:pPr>
            <a:r>
              <a:rPr lang="en-US" kern="0" dirty="0" smtClean="0"/>
              <a:t>There is </a:t>
            </a:r>
            <a:r>
              <a:rPr lang="en-US" b="1" kern="0" dirty="0" smtClean="0">
                <a:solidFill>
                  <a:srgbClr val="FF0000"/>
                </a:solidFill>
              </a:rPr>
              <a:t>0.74</a:t>
            </a:r>
            <a:r>
              <a:rPr lang="en-US" kern="0" dirty="0" smtClean="0"/>
              <a:t> probability that we salvage 7 – 7 = </a:t>
            </a:r>
            <a:r>
              <a:rPr lang="en-US" b="1" kern="0" dirty="0" smtClean="0">
                <a:solidFill>
                  <a:srgbClr val="FF0000"/>
                </a:solidFill>
              </a:rPr>
              <a:t>0</a:t>
            </a:r>
            <a:r>
              <a:rPr lang="en-US" kern="0" dirty="0" smtClean="0"/>
              <a:t> units</a:t>
            </a:r>
          </a:p>
          <a:p>
            <a:pPr marL="457200" indent="-457200">
              <a:buFont typeface="Wingdings" pitchFamily="2" charset="2"/>
              <a:buNone/>
            </a:pPr>
            <a:r>
              <a:rPr lang="en-US" kern="0" dirty="0" smtClean="0"/>
              <a:t>There is </a:t>
            </a:r>
            <a:r>
              <a:rPr lang="en-US" b="1" kern="0" dirty="0" smtClean="0">
                <a:solidFill>
                  <a:srgbClr val="FF0000"/>
                </a:solidFill>
              </a:rPr>
              <a:t>0.16</a:t>
            </a:r>
            <a:r>
              <a:rPr lang="en-US" kern="0" dirty="0" smtClean="0"/>
              <a:t> probability that we salvage 7- 6 = </a:t>
            </a:r>
            <a:r>
              <a:rPr lang="en-US" b="1" kern="0" dirty="0" smtClean="0">
                <a:solidFill>
                  <a:srgbClr val="FF0000"/>
                </a:solidFill>
              </a:rPr>
              <a:t>1 </a:t>
            </a:r>
            <a:r>
              <a:rPr lang="en-US" kern="0" dirty="0" smtClean="0"/>
              <a:t>units</a:t>
            </a:r>
          </a:p>
          <a:p>
            <a:pPr marL="457200" indent="-457200">
              <a:buFont typeface="Wingdings" pitchFamily="2" charset="2"/>
              <a:buNone/>
            </a:pPr>
            <a:r>
              <a:rPr lang="en-US" kern="0" dirty="0" smtClean="0"/>
              <a:t>There is </a:t>
            </a:r>
            <a:r>
              <a:rPr lang="en-US" b="1" kern="0" dirty="0" smtClean="0">
                <a:solidFill>
                  <a:srgbClr val="FF0000"/>
                </a:solidFill>
              </a:rPr>
              <a:t>0.06</a:t>
            </a:r>
            <a:r>
              <a:rPr lang="en-US" kern="0" dirty="0" smtClean="0"/>
              <a:t> probability that we salvage 7- 5 = </a:t>
            </a:r>
            <a:r>
              <a:rPr lang="en-US" b="1" kern="0" dirty="0" smtClean="0">
                <a:solidFill>
                  <a:srgbClr val="FF0000"/>
                </a:solidFill>
              </a:rPr>
              <a:t>2 </a:t>
            </a:r>
            <a:r>
              <a:rPr lang="en-US" kern="0" dirty="0" smtClean="0"/>
              <a:t>units</a:t>
            </a:r>
          </a:p>
          <a:p>
            <a:pPr marL="0" indent="0">
              <a:buFont typeface="Wingdings" pitchFamily="2" charset="2"/>
              <a:buNone/>
            </a:pPr>
            <a:r>
              <a:rPr lang="en-US" kern="0" dirty="0" smtClean="0"/>
              <a:t>There is </a:t>
            </a:r>
            <a:r>
              <a:rPr lang="en-US" b="1" kern="0" dirty="0" smtClean="0">
                <a:solidFill>
                  <a:srgbClr val="FF0000"/>
                </a:solidFill>
              </a:rPr>
              <a:t>0.04</a:t>
            </a:r>
            <a:r>
              <a:rPr lang="en-US" kern="0" dirty="0" smtClean="0"/>
              <a:t> probability that we salvage 7-4 = </a:t>
            </a:r>
            <a:r>
              <a:rPr lang="en-US" b="1" kern="0" dirty="0" smtClean="0">
                <a:solidFill>
                  <a:srgbClr val="FF0000"/>
                </a:solidFill>
              </a:rPr>
              <a:t>3</a:t>
            </a:r>
            <a:r>
              <a:rPr lang="en-US" kern="0" dirty="0" smtClean="0"/>
              <a:t> units</a:t>
            </a:r>
          </a:p>
        </p:txBody>
      </p:sp>
    </p:spTree>
    <p:extLst>
      <p:ext uri="{BB962C8B-B14F-4D97-AF65-F5344CB8AC3E}">
        <p14:creationId xmlns:p14="http://schemas.microsoft.com/office/powerpoint/2010/main" val="381545194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772" y="914400"/>
            <a:ext cx="9117227" cy="5638800"/>
          </a:xfrm>
        </p:spPr>
        <p:txBody>
          <a:bodyPr/>
          <a:lstStyle/>
          <a:p>
            <a:pPr marL="0" indent="0">
              <a:buNone/>
            </a:pPr>
            <a:r>
              <a:rPr lang="en-US" dirty="0"/>
              <a:t>Composition of marks in one of your courses is as follows: </a:t>
            </a:r>
            <a:r>
              <a:rPr lang="en-US" dirty="0" smtClean="0"/>
              <a:t>Internet </a:t>
            </a:r>
            <a:r>
              <a:rPr lang="en-US" dirty="0"/>
              <a:t>Games, </a:t>
            </a:r>
            <a:r>
              <a:rPr lang="en-US" dirty="0" smtClean="0"/>
              <a:t> 10 </a:t>
            </a:r>
            <a:r>
              <a:rPr lang="en-US" dirty="0"/>
              <a:t>%; Weekly Quizzes, 3</a:t>
            </a:r>
            <a:r>
              <a:rPr lang="en-US" dirty="0" smtClean="0"/>
              <a:t>0%; </a:t>
            </a:r>
            <a:r>
              <a:rPr lang="en-US" dirty="0"/>
              <a:t>Midterm Exam, </a:t>
            </a:r>
            <a:r>
              <a:rPr lang="en-US" dirty="0" smtClean="0"/>
              <a:t>20%; </a:t>
            </a:r>
            <a:r>
              <a:rPr lang="en-US" dirty="0"/>
              <a:t>Final Exam, </a:t>
            </a:r>
            <a:r>
              <a:rPr lang="en-US" dirty="0" smtClean="0"/>
              <a:t>40%. </a:t>
            </a:r>
            <a:r>
              <a:rPr lang="en-US" dirty="0"/>
              <a:t>Suppose at the end of the semester, your grades are as follows: </a:t>
            </a:r>
            <a:r>
              <a:rPr lang="en-US" dirty="0" smtClean="0"/>
              <a:t>Internet </a:t>
            </a:r>
            <a:r>
              <a:rPr lang="en-US" dirty="0"/>
              <a:t>Games; </a:t>
            </a:r>
            <a:r>
              <a:rPr lang="en-US" dirty="0" smtClean="0"/>
              <a:t>80, </a:t>
            </a:r>
            <a:r>
              <a:rPr lang="en-US" dirty="0"/>
              <a:t>Weekly Quizzes; </a:t>
            </a:r>
            <a:r>
              <a:rPr lang="en-US" dirty="0" smtClean="0"/>
              <a:t>90, </a:t>
            </a:r>
            <a:r>
              <a:rPr lang="en-US" dirty="0"/>
              <a:t>Midterm Exam; </a:t>
            </a:r>
            <a:r>
              <a:rPr lang="en-US" dirty="0" smtClean="0"/>
              <a:t>90, </a:t>
            </a:r>
            <a:r>
              <a:rPr lang="en-US" dirty="0"/>
              <a:t>Final Exam; </a:t>
            </a:r>
            <a:r>
              <a:rPr lang="en-US" dirty="0" smtClean="0"/>
              <a:t>70.</a:t>
            </a:r>
            <a:endParaRPr lang="en-US" dirty="0"/>
          </a:p>
          <a:p>
            <a:pPr marL="457200" indent="-457200">
              <a:buAutoNum type="arabicPeriod"/>
            </a:pPr>
            <a:r>
              <a:rPr lang="en-US" dirty="0" smtClean="0"/>
              <a:t>Compute </a:t>
            </a:r>
            <a:r>
              <a:rPr lang="en-US" dirty="0"/>
              <a:t>your overall average grade at the end of the semester</a:t>
            </a:r>
            <a:r>
              <a:rPr lang="en-US" dirty="0" smtClean="0"/>
              <a:t>.</a:t>
            </a:r>
          </a:p>
          <a:p>
            <a:pPr marL="0" indent="0">
              <a:buNone/>
            </a:pPr>
            <a:endParaRPr lang="en-US" dirty="0"/>
          </a:p>
        </p:txBody>
      </p:sp>
      <p:sp>
        <p:nvSpPr>
          <p:cNvPr id="3" name="Title 2"/>
          <p:cNvSpPr>
            <a:spLocks noGrp="1"/>
          </p:cNvSpPr>
          <p:nvPr>
            <p:ph type="title"/>
          </p:nvPr>
        </p:nvSpPr>
        <p:spPr>
          <a:xfrm>
            <a:off x="1" y="0"/>
            <a:ext cx="9144000" cy="836712"/>
          </a:xfrm>
        </p:spPr>
        <p:txBody>
          <a:bodyPr/>
          <a:lstStyle/>
          <a:p>
            <a:r>
              <a:rPr lang="en-US" dirty="0" smtClean="0">
                <a:solidFill>
                  <a:srgbClr val="FF0000"/>
                </a:solidFill>
              </a:rPr>
              <a:t>Weighted Average</a:t>
            </a:r>
            <a:endParaRPr lang="en-US" dirty="0">
              <a:solidFill>
                <a:srgbClr val="FF0000"/>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873731289"/>
              </p:ext>
            </p:extLst>
          </p:nvPr>
        </p:nvGraphicFramePr>
        <p:xfrm>
          <a:off x="395536" y="3861048"/>
          <a:ext cx="5257800" cy="2012999"/>
        </p:xfrm>
        <a:graphic>
          <a:graphicData uri="http://schemas.openxmlformats.org/presentationml/2006/ole">
            <mc:AlternateContent xmlns:mc="http://schemas.openxmlformats.org/markup-compatibility/2006">
              <mc:Choice xmlns:v="urn:schemas-microsoft-com:vml" Requires="v">
                <p:oleObj spid="_x0000_s140306" name="Worksheet" r:id="rId4" imgW="5257868" imgH="2009880" progId="Excel.Sheet.12">
                  <p:embed/>
                </p:oleObj>
              </mc:Choice>
              <mc:Fallback>
                <p:oleObj name="Worksheet" r:id="rId4" imgW="5257868" imgH="2009880" progId="Excel.Sheet.12">
                  <p:embed/>
                  <p:pic>
                    <p:nvPicPr>
                      <p:cNvPr id="0" name=""/>
                      <p:cNvPicPr/>
                      <p:nvPr/>
                    </p:nvPicPr>
                    <p:blipFill>
                      <a:blip r:embed="rId5"/>
                      <a:stretch>
                        <a:fillRect/>
                      </a:stretch>
                    </p:blipFill>
                    <p:spPr>
                      <a:xfrm>
                        <a:off x="395536" y="3861048"/>
                        <a:ext cx="5257800" cy="2012999"/>
                      </a:xfrm>
                      <a:prstGeom prst="rect">
                        <a:avLst/>
                      </a:prstGeom>
                    </p:spPr>
                  </p:pic>
                </p:oleObj>
              </mc:Fallback>
            </mc:AlternateContent>
          </a:graphicData>
        </a:graphic>
      </p:graphicFrame>
    </p:spTree>
    <p:extLst>
      <p:ext uri="{BB962C8B-B14F-4D97-AF65-F5344CB8AC3E}">
        <p14:creationId xmlns:p14="http://schemas.microsoft.com/office/powerpoint/2010/main" val="3226566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body" idx="1"/>
          </p:nvPr>
        </p:nvSpPr>
        <p:spPr>
          <a:xfrm>
            <a:off x="8467" y="908720"/>
            <a:ext cx="9123701" cy="4284476"/>
          </a:xfrm>
        </p:spPr>
        <p:txBody>
          <a:bodyPr/>
          <a:lstStyle/>
          <a:p>
            <a:pPr marL="0" indent="0">
              <a:buNone/>
            </a:pPr>
            <a:r>
              <a:rPr lang="en-US" dirty="0" smtClean="0"/>
              <a:t>The expected number of units salvaged is</a:t>
            </a:r>
          </a:p>
          <a:p>
            <a:pPr marL="457200" indent="-457200">
              <a:buNone/>
            </a:pPr>
            <a:r>
              <a:rPr lang="en-US" b="1" dirty="0" smtClean="0">
                <a:solidFill>
                  <a:srgbClr val="FF0000"/>
                </a:solidFill>
              </a:rPr>
              <a:t>0.74(0) + 0.16 (1) + 0.06 (2) + 0.04 (3) = 0.4  </a:t>
            </a:r>
            <a:r>
              <a:rPr lang="en-US" b="1" dirty="0" smtClean="0">
                <a:solidFill>
                  <a:srgbClr val="147627"/>
                </a:solidFill>
              </a:rPr>
              <a:t>and 7-0.4 = 6.6 sold</a:t>
            </a:r>
          </a:p>
          <a:p>
            <a:pPr marL="457200" indent="-457200">
              <a:buNone/>
            </a:pPr>
            <a:endParaRPr lang="en-US" dirty="0" smtClean="0"/>
          </a:p>
          <a:p>
            <a:pPr marL="457200" indent="-457200">
              <a:buNone/>
            </a:pPr>
            <a:r>
              <a:rPr lang="en-US" dirty="0" smtClean="0"/>
              <a:t>c</a:t>
            </a:r>
            <a:r>
              <a:rPr lang="en-US" dirty="0"/>
              <a:t>) Compute the total profit if we order 7 units.</a:t>
            </a:r>
          </a:p>
          <a:p>
            <a:pPr marL="457200" indent="-457200">
              <a:buNone/>
            </a:pPr>
            <a:r>
              <a:rPr lang="en-US" dirty="0"/>
              <a:t>Out of 7 units, 6.6 sold, 0.4 salvaged.</a:t>
            </a:r>
          </a:p>
          <a:p>
            <a:pPr marL="457200" indent="-457200">
              <a:buNone/>
            </a:pPr>
            <a:r>
              <a:rPr lang="en-US" dirty="0"/>
              <a:t>P = 75, c= 25, v=10.</a:t>
            </a:r>
          </a:p>
          <a:p>
            <a:pPr marL="457200" indent="-457200">
              <a:buNone/>
            </a:pPr>
            <a:r>
              <a:rPr lang="en-US" dirty="0">
                <a:solidFill>
                  <a:srgbClr val="147627"/>
                </a:solidFill>
              </a:rPr>
              <a:t>Profit per unit sold  = 75-25 = 50</a:t>
            </a:r>
          </a:p>
          <a:p>
            <a:pPr marL="457200" indent="-457200">
              <a:buNone/>
            </a:pPr>
            <a:r>
              <a:rPr lang="en-US" dirty="0">
                <a:solidFill>
                  <a:srgbClr val="FF0000"/>
                </a:solidFill>
              </a:rPr>
              <a:t>Cost per unit salvaged  = 25-10 = 15</a:t>
            </a:r>
          </a:p>
          <a:p>
            <a:pPr marL="457200" indent="-457200">
              <a:buNone/>
            </a:pPr>
            <a:r>
              <a:rPr lang="en-US" b="1" dirty="0">
                <a:solidFill>
                  <a:srgbClr val="FF0000"/>
                </a:solidFill>
              </a:rPr>
              <a:t>Total Profit =  </a:t>
            </a:r>
            <a:r>
              <a:rPr lang="en-US" b="1" dirty="0">
                <a:solidFill>
                  <a:srgbClr val="147627"/>
                </a:solidFill>
              </a:rPr>
              <a:t>6.6(50) </a:t>
            </a:r>
            <a:r>
              <a:rPr lang="en-US" dirty="0"/>
              <a:t>+</a:t>
            </a:r>
            <a:r>
              <a:rPr lang="en-US" b="1" dirty="0">
                <a:solidFill>
                  <a:srgbClr val="147627"/>
                </a:solidFill>
              </a:rPr>
              <a:t> </a:t>
            </a:r>
            <a:r>
              <a:rPr lang="en-US" b="1" dirty="0">
                <a:solidFill>
                  <a:srgbClr val="FF0000"/>
                </a:solidFill>
              </a:rPr>
              <a:t>0.4(15)  </a:t>
            </a:r>
            <a:r>
              <a:rPr lang="en-US" dirty="0"/>
              <a:t>=</a:t>
            </a:r>
            <a:r>
              <a:rPr lang="en-US" b="1" dirty="0">
                <a:solidFill>
                  <a:srgbClr val="FF0000"/>
                </a:solidFill>
              </a:rPr>
              <a:t> </a:t>
            </a:r>
            <a:r>
              <a:rPr lang="en-US" b="1" dirty="0">
                <a:solidFill>
                  <a:srgbClr val="147627"/>
                </a:solidFill>
              </a:rPr>
              <a:t>333 </a:t>
            </a:r>
            <a:r>
              <a:rPr lang="en-US" dirty="0"/>
              <a:t>- </a:t>
            </a:r>
            <a:r>
              <a:rPr lang="en-US" b="1" dirty="0">
                <a:solidFill>
                  <a:srgbClr val="FF0000"/>
                </a:solidFill>
              </a:rPr>
              <a:t>9 = </a:t>
            </a:r>
            <a:r>
              <a:rPr lang="en-US" b="1" dirty="0">
                <a:solidFill>
                  <a:srgbClr val="147627"/>
                </a:solidFill>
              </a:rPr>
              <a:t>324</a:t>
            </a:r>
          </a:p>
          <a:p>
            <a:pPr marL="457200" indent="-457200">
              <a:buNone/>
            </a:pPr>
            <a:endParaRPr lang="en-US" b="1" dirty="0" smtClean="0">
              <a:solidFill>
                <a:srgbClr val="147627"/>
              </a:solidFill>
            </a:endParaRPr>
          </a:p>
        </p:txBody>
      </p:sp>
      <p:graphicFrame>
        <p:nvGraphicFramePr>
          <p:cNvPr id="44040" name="Object 8"/>
          <p:cNvGraphicFramePr>
            <a:graphicFrameLocks noChangeAspect="1"/>
          </p:cNvGraphicFramePr>
          <p:nvPr>
            <p:extLst>
              <p:ext uri="{D42A27DB-BD31-4B8C-83A1-F6EECF244321}">
                <p14:modId xmlns:p14="http://schemas.microsoft.com/office/powerpoint/2010/main" val="1434126925"/>
              </p:ext>
            </p:extLst>
          </p:nvPr>
        </p:nvGraphicFramePr>
        <p:xfrm>
          <a:off x="467544" y="24243"/>
          <a:ext cx="8114071" cy="792088"/>
        </p:xfrm>
        <a:graphic>
          <a:graphicData uri="http://schemas.openxmlformats.org/presentationml/2006/ole">
            <mc:AlternateContent xmlns:mc="http://schemas.openxmlformats.org/markup-compatibility/2006">
              <mc:Choice xmlns:v="urn:schemas-microsoft-com:vml" Requires="v">
                <p:oleObj spid="_x0000_s132131" name="Worksheet" r:id="rId5" imgW="4000602" imgH="390661" progId="Excel.Sheet.12">
                  <p:embed/>
                </p:oleObj>
              </mc:Choice>
              <mc:Fallback>
                <p:oleObj name="Worksheet" r:id="rId5" imgW="4000602" imgH="390661" progId="Excel.Shee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24243"/>
                        <a:ext cx="8114071"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3"/>
          <p:cNvSpPr txBox="1">
            <a:spLocks noChangeArrowheads="1"/>
          </p:cNvSpPr>
          <p:nvPr/>
        </p:nvSpPr>
        <p:spPr bwMode="auto">
          <a:xfrm>
            <a:off x="-25400" y="5013176"/>
            <a:ext cx="9144000" cy="14401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SzPct val="88000"/>
              <a:buFont typeface="Wingdings" pitchFamily="2" charset="2"/>
              <a:buChar char="p"/>
              <a:defRPr sz="2400">
                <a:solidFill>
                  <a:schemeClr val="tx1"/>
                </a:solidFill>
                <a:latin typeface="Book Antiqua" pitchFamily="18" charset="0"/>
                <a:ea typeface="ＭＳ Ｐゴシック" pitchFamily="-65" charset="-128"/>
                <a:cs typeface="Book Antiqua" pitchFamily="18" charset="0"/>
              </a:defRPr>
            </a:lvl1pPr>
            <a:lvl2pPr marL="742950" indent="-285750" algn="l" rtl="0" eaLnBrk="1" fontAlgn="base" hangingPunct="1">
              <a:spcBef>
                <a:spcPct val="20000"/>
              </a:spcBef>
              <a:spcAft>
                <a:spcPct val="0"/>
              </a:spcAft>
              <a:buClr>
                <a:schemeClr val="tx1"/>
              </a:buClr>
              <a:buSzPct val="75000"/>
              <a:buFont typeface="Wingdings" pitchFamily="2" charset="2"/>
              <a:buChar char="n"/>
              <a:defRPr sz="2600">
                <a:solidFill>
                  <a:schemeClr val="tx1"/>
                </a:solidFill>
                <a:latin typeface="Book Antiqua" pitchFamily="18" charset="0"/>
                <a:ea typeface="ＭＳ Ｐゴシック" pitchFamily="-112" charset="-128"/>
              </a:defRPr>
            </a:lvl2pPr>
            <a:lvl3pPr marL="1143000" indent="-228600" algn="l" rtl="0" eaLnBrk="1" fontAlgn="base" hangingPunct="1">
              <a:spcBef>
                <a:spcPct val="20000"/>
              </a:spcBef>
              <a:spcAft>
                <a:spcPct val="0"/>
              </a:spcAft>
              <a:buClr>
                <a:schemeClr val="tx1"/>
              </a:buClr>
              <a:buSzPct val="65000"/>
              <a:buFont typeface="Wingdings" pitchFamily="2" charset="2"/>
              <a:buChar char="p"/>
              <a:defRPr sz="2400">
                <a:solidFill>
                  <a:schemeClr val="tx1"/>
                </a:solidFill>
                <a:latin typeface="Book Antiqua" pitchFamily="18" charset="0"/>
                <a:ea typeface="ＭＳ Ｐゴシック" pitchFamily="-112" charset="-128"/>
              </a:defRPr>
            </a:lvl3pPr>
            <a:lvl4pPr marL="1600200" indent="-228600" algn="l" rtl="0" eaLnBrk="1" fontAlgn="base" hangingPunct="1">
              <a:spcBef>
                <a:spcPct val="20000"/>
              </a:spcBef>
              <a:spcAft>
                <a:spcPct val="0"/>
              </a:spcAft>
              <a:buClr>
                <a:schemeClr val="tx1"/>
              </a:buClr>
              <a:buFont typeface="Wingdings" pitchFamily="2" charset="2"/>
              <a:buChar char="§"/>
              <a:defRPr sz="2200">
                <a:solidFill>
                  <a:schemeClr val="tx1"/>
                </a:solidFill>
                <a:latin typeface="Book Antiqua" pitchFamily="18" charset="0"/>
                <a:ea typeface="ＭＳ Ｐゴシック" pitchFamily="-112" charset="-128"/>
              </a:defRPr>
            </a:lvl4pPr>
            <a:lvl5pPr marL="2057400" indent="-228600" algn="l" rtl="0" eaLnBrk="1" fontAlgn="base" hangingPunct="1">
              <a:spcBef>
                <a:spcPct val="20000"/>
              </a:spcBef>
              <a:spcAft>
                <a:spcPct val="0"/>
              </a:spcAft>
              <a:buClrTx/>
              <a:buSzPct val="80000"/>
              <a:buFont typeface="Wingdings" pitchFamily="2" charset="2"/>
              <a:buChar char="§"/>
              <a:defRPr sz="2000">
                <a:solidFill>
                  <a:schemeClr val="tx1"/>
                </a:solidFill>
                <a:latin typeface="MS Reference Sans Serif" pitchFamily="34" charset="0"/>
                <a:ea typeface="ＭＳ Ｐゴシック" pitchFamily="-112" charset="-128"/>
              </a:defRPr>
            </a:lvl5pPr>
            <a:lvl6pPr marL="25146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9pPr>
          </a:lstStyle>
          <a:p>
            <a:pPr marL="457200" indent="-457200">
              <a:buFont typeface="Wingdings" pitchFamily="2" charset="2"/>
              <a:buNone/>
            </a:pPr>
            <a:r>
              <a:rPr lang="en-US" kern="0" dirty="0" smtClean="0"/>
              <a:t>d) Compute the expected Marginal profit of ordering the 8</a:t>
            </a:r>
            <a:r>
              <a:rPr lang="en-US" kern="0" baseline="30000" dirty="0" smtClean="0"/>
              <a:t>th</a:t>
            </a:r>
            <a:r>
              <a:rPr lang="en-US" kern="0" dirty="0" smtClean="0"/>
              <a:t> unit.</a:t>
            </a:r>
          </a:p>
          <a:p>
            <a:pPr marL="457200" indent="-457200">
              <a:buFont typeface="Wingdings" pitchFamily="2" charset="2"/>
              <a:buNone/>
            </a:pPr>
            <a:r>
              <a:rPr lang="en-US" kern="0" dirty="0" smtClean="0">
                <a:solidFill>
                  <a:srgbClr val="147627"/>
                </a:solidFill>
              </a:rPr>
              <a:t>MP = 75-25 = 50</a:t>
            </a:r>
          </a:p>
          <a:p>
            <a:pPr marL="457200" indent="-457200">
              <a:buFont typeface="Wingdings" pitchFamily="2" charset="2"/>
              <a:buNone/>
            </a:pPr>
            <a:r>
              <a:rPr lang="en-US" kern="0" dirty="0" smtClean="0">
                <a:solidFill>
                  <a:srgbClr val="147627"/>
                </a:solidFill>
              </a:rPr>
              <a:t>P(R ≥ 8) =  0.2 + 0.1 + 0.1 + 0.08 + 0.04 + 0.04 = 0.56</a:t>
            </a:r>
          </a:p>
        </p:txBody>
      </p:sp>
    </p:spTree>
    <p:extLst>
      <p:ext uri="{BB962C8B-B14F-4D97-AF65-F5344CB8AC3E}">
        <p14:creationId xmlns:p14="http://schemas.microsoft.com/office/powerpoint/2010/main" val="302003821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body" idx="1"/>
          </p:nvPr>
        </p:nvSpPr>
        <p:spPr>
          <a:xfrm>
            <a:off x="0" y="980728"/>
            <a:ext cx="9144000" cy="4392488"/>
          </a:xfrm>
        </p:spPr>
        <p:txBody>
          <a:bodyPr/>
          <a:lstStyle/>
          <a:p>
            <a:pPr marL="457200" indent="-457200">
              <a:buNone/>
            </a:pPr>
            <a:r>
              <a:rPr lang="en-US" dirty="0" smtClean="0">
                <a:solidFill>
                  <a:srgbClr val="147627"/>
                </a:solidFill>
              </a:rPr>
              <a:t>Expected Marginal profit = 0.56(50) = 28</a:t>
            </a:r>
          </a:p>
          <a:p>
            <a:pPr marL="457200" indent="-457200">
              <a:buNone/>
            </a:pPr>
            <a:r>
              <a:rPr lang="en-US" dirty="0" smtClean="0"/>
              <a:t>d) Compute the expected Marginal cost of ordering the 8</a:t>
            </a:r>
            <a:r>
              <a:rPr lang="en-US" baseline="30000" dirty="0" smtClean="0"/>
              <a:t>th</a:t>
            </a:r>
            <a:r>
              <a:rPr lang="en-US" dirty="0" smtClean="0"/>
              <a:t> unit.</a:t>
            </a:r>
          </a:p>
          <a:p>
            <a:pPr marL="457200" indent="-457200">
              <a:buNone/>
            </a:pPr>
            <a:r>
              <a:rPr lang="en-US" dirty="0" smtClean="0">
                <a:solidFill>
                  <a:srgbClr val="FF0000"/>
                </a:solidFill>
              </a:rPr>
              <a:t>MC = 25 – 10  = 15</a:t>
            </a:r>
          </a:p>
          <a:p>
            <a:pPr marL="457200" indent="-457200">
              <a:buNone/>
            </a:pPr>
            <a:r>
              <a:rPr lang="en-US" dirty="0" smtClean="0">
                <a:solidFill>
                  <a:srgbClr val="FF0000"/>
                </a:solidFill>
              </a:rPr>
              <a:t>P(R ≤ 7) =  1-0.56 = 0.44</a:t>
            </a:r>
          </a:p>
          <a:p>
            <a:pPr marL="457200" indent="-457200">
              <a:buNone/>
            </a:pPr>
            <a:r>
              <a:rPr lang="en-US" dirty="0" smtClean="0">
                <a:solidFill>
                  <a:srgbClr val="FF0000"/>
                </a:solidFill>
              </a:rPr>
              <a:t>Expected Marginal cost  = 0.44(15) = 6.6</a:t>
            </a:r>
          </a:p>
          <a:p>
            <a:pPr marL="457200" lvl="0" indent="-457200">
              <a:buNone/>
            </a:pPr>
            <a:r>
              <a:rPr lang="en-US" dirty="0">
                <a:solidFill>
                  <a:srgbClr val="1A1A74"/>
                </a:solidFill>
              </a:rPr>
              <a:t>e) What is the optimum order quantity for Mac to minimize his cost</a:t>
            </a:r>
            <a:r>
              <a:rPr lang="en-US" dirty="0" smtClean="0">
                <a:solidFill>
                  <a:srgbClr val="1A1A74"/>
                </a:solidFill>
              </a:rPr>
              <a:t>?</a:t>
            </a:r>
          </a:p>
          <a:p>
            <a:pPr>
              <a:lnSpc>
                <a:spcPct val="90000"/>
              </a:lnSpc>
              <a:buNone/>
            </a:pPr>
            <a:r>
              <a:rPr lang="en-US" dirty="0"/>
              <a:t>Overage Cost = C</a:t>
            </a:r>
            <a:r>
              <a:rPr lang="en-US" baseline="-25000" dirty="0"/>
              <a:t>o</a:t>
            </a:r>
            <a:r>
              <a:rPr lang="en-US" dirty="0"/>
              <a:t> = Unit Cost – Salvage = 0.25 – 0.1 = 0.15</a:t>
            </a:r>
          </a:p>
          <a:p>
            <a:pPr>
              <a:lnSpc>
                <a:spcPct val="90000"/>
              </a:lnSpc>
              <a:buNone/>
            </a:pPr>
            <a:r>
              <a:rPr lang="en-US" dirty="0"/>
              <a:t>Underage Cost = C</a:t>
            </a:r>
            <a:r>
              <a:rPr lang="en-US" baseline="-25000" dirty="0"/>
              <a:t>u</a:t>
            </a:r>
            <a:r>
              <a:rPr lang="en-US" dirty="0"/>
              <a:t> = Selling Price – Unit Cost = 0.75 – 0.25 = 0.50</a:t>
            </a:r>
          </a:p>
          <a:p>
            <a:pPr marL="457200" lvl="0" indent="-457200">
              <a:buNone/>
            </a:pPr>
            <a:endParaRPr lang="en-US" dirty="0">
              <a:solidFill>
                <a:srgbClr val="1A1A74"/>
              </a:solidFill>
            </a:endParaRPr>
          </a:p>
          <a:p>
            <a:pPr marL="457200" indent="-457200">
              <a:buNone/>
            </a:pPr>
            <a:endParaRPr lang="en-US" dirty="0" smtClean="0">
              <a:solidFill>
                <a:srgbClr val="FF0000"/>
              </a:solidFill>
            </a:endParaRPr>
          </a:p>
          <a:p>
            <a:pPr marL="457200" indent="-457200">
              <a:buNone/>
            </a:pPr>
            <a:endParaRPr lang="en-US" dirty="0" smtClean="0"/>
          </a:p>
          <a:p>
            <a:pPr marL="457200" indent="-457200">
              <a:buNone/>
            </a:pPr>
            <a:endParaRPr lang="en-US" b="1" dirty="0" smtClean="0">
              <a:solidFill>
                <a:srgbClr val="147627"/>
              </a:solidFill>
            </a:endParaRPr>
          </a:p>
        </p:txBody>
      </p:sp>
      <p:graphicFrame>
        <p:nvGraphicFramePr>
          <p:cNvPr id="99330" name="Object 8"/>
          <p:cNvGraphicFramePr>
            <a:graphicFrameLocks noChangeAspect="1"/>
          </p:cNvGraphicFramePr>
          <p:nvPr>
            <p:extLst>
              <p:ext uri="{D42A27DB-BD31-4B8C-83A1-F6EECF244321}">
                <p14:modId xmlns:p14="http://schemas.microsoft.com/office/powerpoint/2010/main" val="3611425412"/>
              </p:ext>
            </p:extLst>
          </p:nvPr>
        </p:nvGraphicFramePr>
        <p:xfrm>
          <a:off x="467544" y="0"/>
          <a:ext cx="8113712" cy="792162"/>
        </p:xfrm>
        <a:graphic>
          <a:graphicData uri="http://schemas.openxmlformats.org/presentationml/2006/ole">
            <mc:AlternateContent xmlns:mc="http://schemas.openxmlformats.org/markup-compatibility/2006">
              <mc:Choice xmlns:v="urn:schemas-microsoft-com:vml" Requires="v">
                <p:oleObj spid="_x0000_s133184" name="Worksheet" r:id="rId5" imgW="4000602" imgH="390661" progId="Excel.Sheet.12">
                  <p:embed/>
                </p:oleObj>
              </mc:Choice>
              <mc:Fallback>
                <p:oleObj name="Worksheet" r:id="rId5" imgW="4000602" imgH="390661" progId="Excel.Shee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0"/>
                        <a:ext cx="8113712"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
          <p:cNvGraphicFramePr>
            <a:graphicFrameLocks noChangeAspect="1"/>
          </p:cNvGraphicFramePr>
          <p:nvPr>
            <p:extLst>
              <p:ext uri="{D42A27DB-BD31-4B8C-83A1-F6EECF244321}">
                <p14:modId xmlns:p14="http://schemas.microsoft.com/office/powerpoint/2010/main" val="3538641157"/>
              </p:ext>
            </p:extLst>
          </p:nvPr>
        </p:nvGraphicFramePr>
        <p:xfrm>
          <a:off x="1691680" y="4805338"/>
          <a:ext cx="5253038" cy="1512888"/>
        </p:xfrm>
        <a:graphic>
          <a:graphicData uri="http://schemas.openxmlformats.org/presentationml/2006/ole">
            <mc:AlternateContent xmlns:mc="http://schemas.openxmlformats.org/markup-compatibility/2006">
              <mc:Choice xmlns:v="urn:schemas-microsoft-com:vml" Requires="v">
                <p:oleObj spid="_x0000_s133185" name="Equation" r:id="rId7" imgW="2577960" imgH="685800" progId="Equation.3">
                  <p:embed/>
                </p:oleObj>
              </mc:Choice>
              <mc:Fallback>
                <p:oleObj name="Equation" r:id="rId7" imgW="2577960" imgH="685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1680" y="4805338"/>
                        <a:ext cx="5253038" cy="1512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61609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9144000" cy="836712"/>
          </a:xfrm>
        </p:spPr>
        <p:txBody>
          <a:bodyPr/>
          <a:lstStyle/>
          <a:p>
            <a:r>
              <a:rPr lang="en-US" dirty="0" smtClean="0">
                <a:solidFill>
                  <a:srgbClr val="FF0000"/>
                </a:solidFill>
              </a:rPr>
              <a:t>Weighted Average</a:t>
            </a:r>
            <a:endParaRPr lang="en-US" dirty="0">
              <a:solidFill>
                <a:srgbClr val="FF0000"/>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471443795"/>
              </p:ext>
            </p:extLst>
          </p:nvPr>
        </p:nvGraphicFramePr>
        <p:xfrm>
          <a:off x="107504" y="836712"/>
          <a:ext cx="8548989" cy="4392488"/>
        </p:xfrm>
        <a:graphic>
          <a:graphicData uri="http://schemas.openxmlformats.org/presentationml/2006/ole">
            <mc:AlternateContent xmlns:mc="http://schemas.openxmlformats.org/markup-compatibility/2006">
              <mc:Choice xmlns:v="urn:schemas-microsoft-com:vml" Requires="v">
                <p:oleObj spid="_x0000_s141331" name="Worksheet" r:id="rId4" imgW="12515799" imgH="6429510" progId="Excel.Sheet.12">
                  <p:embed/>
                </p:oleObj>
              </mc:Choice>
              <mc:Fallback>
                <p:oleObj name="Worksheet" r:id="rId4" imgW="12515799" imgH="6429510" progId="Excel.Sheet.12">
                  <p:embed/>
                  <p:pic>
                    <p:nvPicPr>
                      <p:cNvPr id="0" name=""/>
                      <p:cNvPicPr/>
                      <p:nvPr/>
                    </p:nvPicPr>
                    <p:blipFill>
                      <a:blip r:embed="rId5"/>
                      <a:stretch>
                        <a:fillRect/>
                      </a:stretch>
                    </p:blipFill>
                    <p:spPr>
                      <a:xfrm>
                        <a:off x="107504" y="836712"/>
                        <a:ext cx="8548989" cy="4392488"/>
                      </a:xfrm>
                      <a:prstGeom prst="rect">
                        <a:avLst/>
                      </a:prstGeom>
                    </p:spPr>
                  </p:pic>
                </p:oleObj>
              </mc:Fallback>
            </mc:AlternateContent>
          </a:graphicData>
        </a:graphic>
      </p:graphicFrame>
      <p:sp>
        <p:nvSpPr>
          <p:cNvPr id="7" name="Content Placeholder 1"/>
          <p:cNvSpPr>
            <a:spLocks noGrp="1"/>
          </p:cNvSpPr>
          <p:nvPr>
            <p:ph idx="1"/>
          </p:nvPr>
        </p:nvSpPr>
        <p:spPr>
          <a:xfrm>
            <a:off x="0" y="5381836"/>
            <a:ext cx="8100391" cy="999492"/>
          </a:xfrm>
        </p:spPr>
        <p:txBody>
          <a:bodyPr/>
          <a:lstStyle/>
          <a:p>
            <a:pPr marL="0" indent="0">
              <a:buNone/>
            </a:pPr>
            <a:r>
              <a:rPr lang="en-US" dirty="0" smtClean="0"/>
              <a:t>53+0.4X ≥ 86  </a:t>
            </a:r>
            <a:r>
              <a:rPr lang="en-US" dirty="0" smtClean="0">
                <a:sym typeface="Wingdings" panose="05000000000000000000" pitchFamily="2" charset="2"/>
              </a:rPr>
              <a:t> </a:t>
            </a:r>
            <a:r>
              <a:rPr lang="en-US" dirty="0" smtClean="0"/>
              <a:t>0.4X </a:t>
            </a:r>
            <a:r>
              <a:rPr lang="en-US" dirty="0"/>
              <a:t>≥ </a:t>
            </a:r>
            <a:r>
              <a:rPr lang="en-US" dirty="0" smtClean="0"/>
              <a:t>86-53</a:t>
            </a:r>
            <a:endParaRPr lang="en-US" dirty="0"/>
          </a:p>
          <a:p>
            <a:pPr marL="0" indent="0">
              <a:buNone/>
            </a:pPr>
            <a:r>
              <a:rPr lang="en-US" dirty="0"/>
              <a:t>0.4X ≥ </a:t>
            </a:r>
            <a:r>
              <a:rPr lang="en-US" dirty="0" smtClean="0"/>
              <a:t>33 </a:t>
            </a:r>
            <a:r>
              <a:rPr lang="en-US" dirty="0" smtClean="0">
                <a:sym typeface="Wingdings" panose="05000000000000000000" pitchFamily="2" charset="2"/>
              </a:rPr>
              <a:t> </a:t>
            </a:r>
            <a:r>
              <a:rPr lang="en-US" dirty="0" smtClean="0"/>
              <a:t>X </a:t>
            </a:r>
            <a:r>
              <a:rPr lang="en-US" dirty="0"/>
              <a:t>≥ </a:t>
            </a:r>
            <a:r>
              <a:rPr lang="en-US" dirty="0" smtClean="0"/>
              <a:t>33/0.4 </a:t>
            </a:r>
            <a:r>
              <a:rPr lang="en-US" dirty="0" smtClean="0">
                <a:sym typeface="Wingdings" panose="05000000000000000000" pitchFamily="2" charset="2"/>
              </a:rPr>
              <a:t> </a:t>
            </a:r>
            <a:r>
              <a:rPr lang="en-US" dirty="0" smtClean="0"/>
              <a:t> X </a:t>
            </a:r>
            <a:r>
              <a:rPr lang="en-US" dirty="0"/>
              <a:t>≥ </a:t>
            </a:r>
            <a:r>
              <a:rPr lang="en-US" dirty="0" smtClean="0"/>
              <a:t>82.5</a:t>
            </a:r>
          </a:p>
          <a:p>
            <a:pPr marL="0" indent="0">
              <a:buNone/>
            </a:pPr>
            <a:endParaRPr lang="en-US" dirty="0"/>
          </a:p>
        </p:txBody>
      </p:sp>
    </p:spTree>
    <p:extLst>
      <p:ext uri="{BB962C8B-B14F-4D97-AF65-F5344CB8AC3E}">
        <p14:creationId xmlns:p14="http://schemas.microsoft.com/office/powerpoint/2010/main" val="42096031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dissolv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ChangeArrowheads="1"/>
          </p:cNvSpPr>
          <p:nvPr/>
        </p:nvSpPr>
        <p:spPr bwMode="auto">
          <a:xfrm>
            <a:off x="0" y="149225"/>
            <a:ext cx="9144000" cy="609600"/>
          </a:xfrm>
          <a:prstGeom prst="rect">
            <a:avLst/>
          </a:prstGeom>
          <a:noFill/>
          <a:ln w="12700">
            <a:noFill/>
            <a:miter lim="800000"/>
            <a:headEnd/>
            <a:tailEnd/>
          </a:ln>
          <a:effectLst/>
        </p:spPr>
        <p:txBody>
          <a:bodyPr lIns="90488" tIns="44450" rIns="90488" bIns="44450" anchor="ctr"/>
          <a:lstStyle/>
          <a:p>
            <a:r>
              <a:rPr lang="en-US" sz="3600" dirty="0">
                <a:solidFill>
                  <a:srgbClr val="FF0000"/>
                </a:solidFill>
                <a:latin typeface="Impact" panose="020B0806030902050204" pitchFamily="34" charset="0"/>
              </a:rPr>
              <a:t>Random Variables</a:t>
            </a:r>
          </a:p>
        </p:txBody>
      </p:sp>
      <p:sp>
        <p:nvSpPr>
          <p:cNvPr id="167939" name="Rectangle 3"/>
          <p:cNvSpPr>
            <a:spLocks noChangeArrowheads="1"/>
          </p:cNvSpPr>
          <p:nvPr/>
        </p:nvSpPr>
        <p:spPr bwMode="auto">
          <a:xfrm>
            <a:off x="681038" y="1104900"/>
            <a:ext cx="7772400" cy="5024438"/>
          </a:xfrm>
          <a:prstGeom prst="rect">
            <a:avLst/>
          </a:prstGeom>
          <a:noFill/>
          <a:ln w="12700">
            <a:noFill/>
            <a:miter lim="800000"/>
            <a:headEnd/>
            <a:tailEnd/>
          </a:ln>
          <a:effectLst/>
        </p:spPr>
        <p:txBody>
          <a:bodyPr lIns="90488" tIns="44450" rIns="90488" bIns="44450"/>
          <a:lstStyle/>
          <a:p>
            <a:pPr marL="342900" indent="-342900" algn="l">
              <a:spcBef>
                <a:spcPct val="20000"/>
              </a:spcBef>
              <a:buClr>
                <a:srgbClr val="66FFFF"/>
              </a:buClr>
              <a:buSzPct val="75000"/>
              <a:buFont typeface="Monotype Sorts" pitchFamily="2" charset="2"/>
              <a:buNone/>
            </a:pPr>
            <a:endParaRPr lang="en-US" sz="2400" dirty="0">
              <a:effectLst>
                <a:outerShdw blurRad="38100" dist="38100" dir="2700000" algn="tl">
                  <a:srgbClr val="000000"/>
                </a:outerShdw>
              </a:effectLst>
              <a:latin typeface="Book Antiqua" pitchFamily="18" charset="0"/>
            </a:endParaRPr>
          </a:p>
        </p:txBody>
      </p:sp>
      <p:sp>
        <p:nvSpPr>
          <p:cNvPr id="3" name="TextBox 2"/>
          <p:cNvSpPr txBox="1"/>
          <p:nvPr/>
        </p:nvSpPr>
        <p:spPr>
          <a:xfrm>
            <a:off x="144016" y="899683"/>
            <a:ext cx="8892480" cy="5078313"/>
          </a:xfrm>
          <a:prstGeom prst="rect">
            <a:avLst/>
          </a:prstGeom>
          <a:noFill/>
        </p:spPr>
        <p:txBody>
          <a:bodyPr wrap="square" rtlCol="0">
            <a:spAutoFit/>
          </a:bodyPr>
          <a:lstStyle/>
          <a:p>
            <a:pPr>
              <a:spcAft>
                <a:spcPts val="1200"/>
              </a:spcAft>
            </a:pPr>
            <a:r>
              <a:rPr lang="en-US" sz="2400" dirty="0" smtClean="0">
                <a:latin typeface="Book Antiqua" panose="02040602050305030304" pitchFamily="18" charset="0"/>
              </a:rPr>
              <a:t>A </a:t>
            </a:r>
            <a:r>
              <a:rPr lang="en-US" sz="2400" b="1" dirty="0">
                <a:latin typeface="Book Antiqua" pitchFamily="18" charset="0"/>
              </a:rPr>
              <a:t>random variable </a:t>
            </a:r>
            <a:r>
              <a:rPr lang="en-US" sz="2400" dirty="0">
                <a:latin typeface="Book Antiqua" pitchFamily="18" charset="0"/>
              </a:rPr>
              <a:t>is a </a:t>
            </a:r>
            <a:r>
              <a:rPr lang="en-US" sz="2400" b="1" dirty="0">
                <a:latin typeface="Book Antiqua" pitchFamily="18" charset="0"/>
              </a:rPr>
              <a:t>numerical description </a:t>
            </a:r>
            <a:r>
              <a:rPr lang="en-US" sz="2400" dirty="0">
                <a:latin typeface="Book Antiqua" pitchFamily="18" charset="0"/>
              </a:rPr>
              <a:t>of </a:t>
            </a:r>
            <a:r>
              <a:rPr lang="en-US" sz="2400" dirty="0" smtClean="0">
                <a:latin typeface="Book Antiqua" pitchFamily="18" charset="0"/>
              </a:rPr>
              <a:t>the </a:t>
            </a:r>
            <a:r>
              <a:rPr lang="en-US" sz="2400" b="1" dirty="0" smtClean="0">
                <a:latin typeface="Book Antiqua" pitchFamily="18" charset="0"/>
              </a:rPr>
              <a:t>outcome </a:t>
            </a:r>
            <a:r>
              <a:rPr lang="en-US" sz="2400" b="1" dirty="0">
                <a:latin typeface="Book Antiqua" pitchFamily="18" charset="0"/>
              </a:rPr>
              <a:t>of an experiment</a:t>
            </a:r>
            <a:r>
              <a:rPr lang="en-US" sz="2400" b="1" dirty="0" smtClean="0">
                <a:latin typeface="Book Antiqua" pitchFamily="18" charset="0"/>
              </a:rPr>
              <a:t>.</a:t>
            </a:r>
          </a:p>
          <a:p>
            <a:pPr>
              <a:spcAft>
                <a:spcPts val="1200"/>
              </a:spcAft>
            </a:pPr>
            <a:r>
              <a:rPr lang="en-US" sz="2400" dirty="0">
                <a:latin typeface="Book Antiqua" panose="02040602050305030304" pitchFamily="18" charset="0"/>
              </a:rPr>
              <a:t>A</a:t>
            </a:r>
            <a:r>
              <a:rPr lang="en-US" sz="2400" b="1" dirty="0">
                <a:latin typeface="Book Antiqua" panose="02040602050305030304" pitchFamily="18" charset="0"/>
              </a:rPr>
              <a:t> discrete </a:t>
            </a:r>
            <a:r>
              <a:rPr lang="en-US" sz="2400" dirty="0">
                <a:latin typeface="Book Antiqua" panose="02040602050305030304" pitchFamily="18" charset="0"/>
              </a:rPr>
              <a:t>random variable may assume either </a:t>
            </a:r>
            <a:r>
              <a:rPr lang="en-US" sz="2400" dirty="0" smtClean="0">
                <a:latin typeface="Book Antiqua" panose="02040602050305030304" pitchFamily="18" charset="0"/>
              </a:rPr>
              <a:t>a finite </a:t>
            </a:r>
            <a:r>
              <a:rPr lang="en-US" sz="2400" dirty="0">
                <a:latin typeface="Book Antiqua" panose="02040602050305030304" pitchFamily="18" charset="0"/>
              </a:rPr>
              <a:t>number of values or an infinite sequence </a:t>
            </a:r>
            <a:r>
              <a:rPr lang="en-US" sz="2400" dirty="0" smtClean="0">
                <a:latin typeface="Book Antiqua" panose="02040602050305030304" pitchFamily="18" charset="0"/>
              </a:rPr>
              <a:t>of values. </a:t>
            </a:r>
            <a:r>
              <a:rPr lang="en-US" sz="2400" b="1" dirty="0" smtClean="0">
                <a:latin typeface="Book Antiqua" panose="02040602050305030304" pitchFamily="18" charset="0"/>
              </a:rPr>
              <a:t>Count it.</a:t>
            </a:r>
            <a:endParaRPr lang="en-US" sz="2400" b="1" dirty="0">
              <a:latin typeface="Book Antiqua" panose="02040602050305030304" pitchFamily="18" charset="0"/>
            </a:endParaRPr>
          </a:p>
          <a:p>
            <a:pPr>
              <a:spcAft>
                <a:spcPts val="1200"/>
              </a:spcAft>
            </a:pPr>
            <a:r>
              <a:rPr lang="en-US" sz="2400" b="1" dirty="0">
                <a:latin typeface="Book Antiqua" panose="02040602050305030304" pitchFamily="18" charset="0"/>
              </a:rPr>
              <a:t>x= </a:t>
            </a:r>
            <a:r>
              <a:rPr lang="en-US" sz="2400" dirty="0">
                <a:latin typeface="Book Antiqua" panose="02040602050305030304" pitchFamily="18" charset="0"/>
              </a:rPr>
              <a:t>number of students showing up in class, 11, 12,13, …..</a:t>
            </a:r>
          </a:p>
          <a:p>
            <a:pPr>
              <a:spcAft>
                <a:spcPts val="1200"/>
              </a:spcAft>
            </a:pPr>
            <a:r>
              <a:rPr lang="en-US" sz="2400" b="1" dirty="0">
                <a:latin typeface="Book Antiqua" panose="02040602050305030304" pitchFamily="18" charset="0"/>
              </a:rPr>
              <a:t>x= </a:t>
            </a:r>
            <a:r>
              <a:rPr lang="en-US" sz="2400" dirty="0">
                <a:latin typeface="Book Antiqua" panose="02040602050305030304" pitchFamily="18" charset="0"/>
              </a:rPr>
              <a:t>male and junior (0), female and junior (1), male and senior (3), female and senior (4). </a:t>
            </a:r>
            <a:endParaRPr lang="en-US" sz="2400" dirty="0" smtClean="0">
              <a:latin typeface="Book Antiqua" panose="02040602050305030304" pitchFamily="18" charset="0"/>
            </a:endParaRPr>
          </a:p>
          <a:p>
            <a:pPr>
              <a:spcAft>
                <a:spcPts val="1200"/>
              </a:spcAft>
            </a:pPr>
            <a:r>
              <a:rPr lang="en-US" sz="2400" dirty="0" smtClean="0">
                <a:latin typeface="Book Antiqua" panose="02040602050305030304" pitchFamily="18" charset="0"/>
              </a:rPr>
              <a:t>The range can be finite or infinite</a:t>
            </a:r>
            <a:endParaRPr lang="en-US" sz="2400" dirty="0">
              <a:latin typeface="Book Antiqua" panose="02040602050305030304" pitchFamily="18" charset="0"/>
            </a:endParaRPr>
          </a:p>
          <a:p>
            <a:pPr>
              <a:spcAft>
                <a:spcPts val="1200"/>
              </a:spcAft>
            </a:pPr>
            <a:r>
              <a:rPr lang="en-US" sz="2400" dirty="0" smtClean="0">
                <a:latin typeface="Book Antiqua" panose="02040602050305030304" pitchFamily="18" charset="0"/>
              </a:rPr>
              <a:t>A </a:t>
            </a:r>
            <a:r>
              <a:rPr lang="en-US" sz="2400" b="1" dirty="0">
                <a:latin typeface="Book Antiqua" panose="02040602050305030304" pitchFamily="18" charset="0"/>
              </a:rPr>
              <a:t>continuous</a:t>
            </a:r>
            <a:r>
              <a:rPr lang="en-US" sz="2400" dirty="0">
                <a:latin typeface="Book Antiqua" panose="02040602050305030304" pitchFamily="18" charset="0"/>
              </a:rPr>
              <a:t> random variable may assume </a:t>
            </a:r>
            <a:r>
              <a:rPr lang="en-US" sz="2400" b="1" dirty="0" smtClean="0">
                <a:latin typeface="Book Antiqua" panose="02040602050305030304" pitchFamily="18" charset="0"/>
              </a:rPr>
              <a:t>any</a:t>
            </a:r>
            <a:r>
              <a:rPr lang="en-US" sz="2400" dirty="0" smtClean="0">
                <a:latin typeface="Book Antiqua" panose="02040602050305030304" pitchFamily="18" charset="0"/>
              </a:rPr>
              <a:t> numerical </a:t>
            </a:r>
            <a:r>
              <a:rPr lang="en-US" sz="2400" b="1" dirty="0">
                <a:latin typeface="Book Antiqua" panose="02040602050305030304" pitchFamily="18" charset="0"/>
              </a:rPr>
              <a:t>value in an interval </a:t>
            </a:r>
            <a:r>
              <a:rPr lang="en-US" sz="2400" dirty="0">
                <a:latin typeface="Book Antiqua" panose="02040602050305030304" pitchFamily="18" charset="0"/>
              </a:rPr>
              <a:t>or collection </a:t>
            </a:r>
            <a:r>
              <a:rPr lang="en-US" sz="2400" dirty="0" smtClean="0">
                <a:latin typeface="Book Antiqua" panose="02040602050305030304" pitchFamily="18" charset="0"/>
              </a:rPr>
              <a:t>of intervals. </a:t>
            </a:r>
            <a:r>
              <a:rPr lang="en-US" sz="2400" b="1" dirty="0" smtClean="0">
                <a:latin typeface="Book Antiqua" panose="02040602050305030304" pitchFamily="18" charset="0"/>
              </a:rPr>
              <a:t>Measure it.</a:t>
            </a:r>
          </a:p>
          <a:p>
            <a:pPr>
              <a:spcAft>
                <a:spcPts val="1200"/>
              </a:spcAft>
            </a:pPr>
            <a:r>
              <a:rPr lang="en-US" sz="2400" b="1" dirty="0" smtClean="0">
                <a:latin typeface="Book Antiqua" panose="02040602050305030304" pitchFamily="18" charset="0"/>
              </a:rPr>
              <a:t>x= </a:t>
            </a:r>
            <a:r>
              <a:rPr lang="en-US" sz="2400" dirty="0" smtClean="0">
                <a:latin typeface="Book Antiqua" panose="02040602050305030304" pitchFamily="18" charset="0"/>
              </a:rPr>
              <a:t>length of the lecture in minutes, 45, 45.000001, 45,000002, ..</a:t>
            </a:r>
            <a:r>
              <a:rPr lang="en-US" dirty="0" smtClean="0"/>
              <a:t> </a:t>
            </a:r>
            <a:endParaRPr lang="en-US" dirty="0"/>
          </a:p>
        </p:txBody>
      </p:sp>
    </p:spTree>
    <p:extLst>
      <p:ext uri="{BB962C8B-B14F-4D97-AF65-F5344CB8AC3E}">
        <p14:creationId xmlns:p14="http://schemas.microsoft.com/office/powerpoint/2010/main" val="380469799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16" name="Rectangle 32"/>
          <p:cNvSpPr>
            <a:spLocks noChangeArrowheads="1"/>
          </p:cNvSpPr>
          <p:nvPr/>
        </p:nvSpPr>
        <p:spPr bwMode="auto">
          <a:xfrm>
            <a:off x="482600" y="4494237"/>
            <a:ext cx="2054225" cy="1724025"/>
          </a:xfrm>
          <a:prstGeom prst="rect">
            <a:avLst/>
          </a:prstGeom>
          <a:gradFill rotWithShape="0">
            <a:gsLst>
              <a:gs pos="0">
                <a:srgbClr val="7A7A7A">
                  <a:gamma/>
                  <a:shade val="63529"/>
                  <a:invGamma/>
                </a:srgbClr>
              </a:gs>
              <a:gs pos="50000">
                <a:srgbClr val="7A7A7A"/>
              </a:gs>
              <a:gs pos="100000">
                <a:srgbClr val="7A7A7A">
                  <a:gamma/>
                  <a:shade val="63529"/>
                  <a:invGamma/>
                </a:srgbClr>
              </a:gs>
            </a:gsLst>
            <a:lin ang="5400000" scaled="1"/>
          </a:gradFill>
          <a:ln w="12700">
            <a:noFill/>
            <a:miter lim="800000"/>
            <a:headEnd/>
            <a:tailEnd/>
          </a:ln>
          <a:effectLst>
            <a:outerShdw dist="53882" dir="2700000" algn="ctr" rotWithShape="0">
              <a:srgbClr val="333333"/>
            </a:outerShdw>
          </a:effectLst>
        </p:spPr>
        <p:txBody>
          <a:bodyPr wrap="none" anchor="ctr"/>
          <a:lstStyle/>
          <a:p>
            <a:endParaRPr lang="en-US">
              <a:solidFill>
                <a:schemeClr val="bg1"/>
              </a:solidFill>
            </a:endParaRPr>
          </a:p>
        </p:txBody>
      </p:sp>
      <p:sp>
        <p:nvSpPr>
          <p:cNvPr id="144417" name="Rectangle 33"/>
          <p:cNvSpPr>
            <a:spLocks noChangeArrowheads="1"/>
          </p:cNvSpPr>
          <p:nvPr/>
        </p:nvSpPr>
        <p:spPr bwMode="auto">
          <a:xfrm>
            <a:off x="2619375" y="4494237"/>
            <a:ext cx="4200525" cy="1724025"/>
          </a:xfrm>
          <a:prstGeom prst="rect">
            <a:avLst/>
          </a:prstGeom>
          <a:gradFill rotWithShape="0">
            <a:gsLst>
              <a:gs pos="0">
                <a:srgbClr val="7A7A7A">
                  <a:gamma/>
                  <a:shade val="63529"/>
                  <a:invGamma/>
                </a:srgbClr>
              </a:gs>
              <a:gs pos="50000">
                <a:srgbClr val="7A7A7A"/>
              </a:gs>
              <a:gs pos="100000">
                <a:srgbClr val="7A7A7A">
                  <a:gamma/>
                  <a:shade val="63529"/>
                  <a:invGamma/>
                </a:srgbClr>
              </a:gs>
            </a:gsLst>
            <a:lin ang="5400000" scaled="1"/>
          </a:gradFill>
          <a:ln w="12700">
            <a:noFill/>
            <a:miter lim="800000"/>
            <a:headEnd/>
            <a:tailEnd/>
          </a:ln>
          <a:effectLst>
            <a:outerShdw dist="53882" dir="2700000" algn="ctr" rotWithShape="0">
              <a:srgbClr val="333333"/>
            </a:outerShdw>
          </a:effectLst>
        </p:spPr>
        <p:txBody>
          <a:bodyPr wrap="none" anchor="ctr"/>
          <a:lstStyle/>
          <a:p>
            <a:endParaRPr lang="en-US">
              <a:solidFill>
                <a:schemeClr val="bg1"/>
              </a:solidFill>
            </a:endParaRPr>
          </a:p>
        </p:txBody>
      </p:sp>
      <p:sp>
        <p:nvSpPr>
          <p:cNvPr id="144418" name="Rectangle 34"/>
          <p:cNvSpPr>
            <a:spLocks noChangeArrowheads="1"/>
          </p:cNvSpPr>
          <p:nvPr/>
        </p:nvSpPr>
        <p:spPr bwMode="auto">
          <a:xfrm>
            <a:off x="6908800" y="4494237"/>
            <a:ext cx="1800225" cy="1724025"/>
          </a:xfrm>
          <a:prstGeom prst="rect">
            <a:avLst/>
          </a:prstGeom>
          <a:gradFill rotWithShape="0">
            <a:gsLst>
              <a:gs pos="0">
                <a:srgbClr val="818181">
                  <a:gamma/>
                  <a:shade val="66667"/>
                  <a:invGamma/>
                </a:srgbClr>
              </a:gs>
              <a:gs pos="50000">
                <a:srgbClr val="818181"/>
              </a:gs>
              <a:gs pos="100000">
                <a:srgbClr val="818181">
                  <a:gamma/>
                  <a:shade val="66667"/>
                  <a:invGamma/>
                </a:srgbClr>
              </a:gs>
            </a:gsLst>
            <a:lin ang="5400000" scaled="1"/>
          </a:gradFill>
          <a:ln w="12700">
            <a:noFill/>
            <a:miter lim="800000"/>
            <a:headEnd/>
            <a:tailEnd/>
          </a:ln>
          <a:effectLst>
            <a:outerShdw dist="53882" dir="2700000" algn="ctr" rotWithShape="0">
              <a:srgbClr val="333333"/>
            </a:outerShdw>
          </a:effectLst>
        </p:spPr>
        <p:txBody>
          <a:bodyPr wrap="none" anchor="ctr"/>
          <a:lstStyle/>
          <a:p>
            <a:endParaRPr lang="en-US">
              <a:solidFill>
                <a:schemeClr val="bg1"/>
              </a:solidFill>
            </a:endParaRPr>
          </a:p>
        </p:txBody>
      </p:sp>
      <p:sp>
        <p:nvSpPr>
          <p:cNvPr id="144413" name="Rectangle 29"/>
          <p:cNvSpPr>
            <a:spLocks noChangeArrowheads="1"/>
          </p:cNvSpPr>
          <p:nvPr/>
        </p:nvSpPr>
        <p:spPr bwMode="auto">
          <a:xfrm>
            <a:off x="2603500" y="3509987"/>
            <a:ext cx="4216400" cy="889000"/>
          </a:xfrm>
          <a:prstGeom prst="rect">
            <a:avLst/>
          </a:prstGeom>
          <a:gradFill rotWithShape="0">
            <a:gsLst>
              <a:gs pos="0">
                <a:srgbClr val="7A7A7A">
                  <a:gamma/>
                  <a:shade val="63529"/>
                  <a:invGamma/>
                </a:srgbClr>
              </a:gs>
              <a:gs pos="50000">
                <a:srgbClr val="7A7A7A"/>
              </a:gs>
              <a:gs pos="100000">
                <a:srgbClr val="7A7A7A">
                  <a:gamma/>
                  <a:shade val="63529"/>
                  <a:invGamma/>
                </a:srgbClr>
              </a:gs>
            </a:gsLst>
            <a:lin ang="5400000" scaled="1"/>
          </a:gradFill>
          <a:ln w="12700">
            <a:noFill/>
            <a:miter lim="800000"/>
            <a:headEnd/>
            <a:tailEnd/>
          </a:ln>
          <a:effectLst>
            <a:outerShdw dist="53882" dir="2700000" algn="ctr" rotWithShape="0">
              <a:srgbClr val="333333"/>
            </a:outerShdw>
          </a:effectLst>
        </p:spPr>
        <p:txBody>
          <a:bodyPr wrap="none" anchor="ctr"/>
          <a:lstStyle/>
          <a:p>
            <a:endParaRPr lang="en-US">
              <a:solidFill>
                <a:schemeClr val="bg1"/>
              </a:solidFill>
            </a:endParaRPr>
          </a:p>
        </p:txBody>
      </p:sp>
      <p:sp>
        <p:nvSpPr>
          <p:cNvPr id="144414" name="Rectangle 30"/>
          <p:cNvSpPr>
            <a:spLocks noChangeArrowheads="1"/>
          </p:cNvSpPr>
          <p:nvPr/>
        </p:nvSpPr>
        <p:spPr bwMode="auto">
          <a:xfrm>
            <a:off x="6908800" y="3519512"/>
            <a:ext cx="1800225" cy="879475"/>
          </a:xfrm>
          <a:prstGeom prst="rect">
            <a:avLst/>
          </a:prstGeom>
          <a:gradFill rotWithShape="0">
            <a:gsLst>
              <a:gs pos="0">
                <a:srgbClr val="7A7A7A">
                  <a:gamma/>
                  <a:shade val="63529"/>
                  <a:invGamma/>
                </a:srgbClr>
              </a:gs>
              <a:gs pos="50000">
                <a:srgbClr val="7A7A7A"/>
              </a:gs>
              <a:gs pos="100000">
                <a:srgbClr val="7A7A7A">
                  <a:gamma/>
                  <a:shade val="63529"/>
                  <a:invGamma/>
                </a:srgbClr>
              </a:gs>
            </a:gsLst>
            <a:lin ang="5400000" scaled="1"/>
          </a:gradFill>
          <a:ln w="12700">
            <a:noFill/>
            <a:miter lim="800000"/>
            <a:headEnd/>
            <a:tailEnd/>
          </a:ln>
          <a:effectLst>
            <a:outerShdw dist="53882" dir="2700000" algn="ctr" rotWithShape="0">
              <a:srgbClr val="333333"/>
            </a:outerShdw>
          </a:effectLst>
        </p:spPr>
        <p:txBody>
          <a:bodyPr wrap="none" anchor="ctr"/>
          <a:lstStyle/>
          <a:p>
            <a:endParaRPr lang="en-US">
              <a:solidFill>
                <a:schemeClr val="bg1"/>
              </a:solidFill>
            </a:endParaRPr>
          </a:p>
        </p:txBody>
      </p:sp>
      <p:sp>
        <p:nvSpPr>
          <p:cNvPr id="144415" name="Rectangle 31"/>
          <p:cNvSpPr>
            <a:spLocks noChangeArrowheads="1"/>
          </p:cNvSpPr>
          <p:nvPr/>
        </p:nvSpPr>
        <p:spPr bwMode="auto">
          <a:xfrm>
            <a:off x="482600" y="3519512"/>
            <a:ext cx="2054225" cy="879475"/>
          </a:xfrm>
          <a:prstGeom prst="rect">
            <a:avLst/>
          </a:prstGeom>
          <a:gradFill rotWithShape="0">
            <a:gsLst>
              <a:gs pos="0">
                <a:srgbClr val="7A7A7A">
                  <a:gamma/>
                  <a:shade val="63529"/>
                  <a:invGamma/>
                </a:srgbClr>
              </a:gs>
              <a:gs pos="50000">
                <a:srgbClr val="7A7A7A"/>
              </a:gs>
              <a:gs pos="100000">
                <a:srgbClr val="7A7A7A">
                  <a:gamma/>
                  <a:shade val="63529"/>
                  <a:invGamma/>
                </a:srgbClr>
              </a:gs>
            </a:gsLst>
            <a:lin ang="5400000" scaled="1"/>
          </a:gradFill>
          <a:ln w="12700">
            <a:noFill/>
            <a:miter lim="800000"/>
            <a:headEnd/>
            <a:tailEnd/>
          </a:ln>
          <a:effectLst>
            <a:outerShdw dist="53882" dir="2700000" algn="ctr" rotWithShape="0">
              <a:srgbClr val="333333"/>
            </a:outerShdw>
          </a:effectLst>
        </p:spPr>
        <p:txBody>
          <a:bodyPr wrap="none" anchor="ctr"/>
          <a:lstStyle/>
          <a:p>
            <a:endParaRPr lang="en-US">
              <a:solidFill>
                <a:schemeClr val="bg1"/>
              </a:solidFill>
            </a:endParaRPr>
          </a:p>
        </p:txBody>
      </p:sp>
      <p:sp>
        <p:nvSpPr>
          <p:cNvPr id="144410" name="Rectangle 26"/>
          <p:cNvSpPr>
            <a:spLocks noChangeArrowheads="1"/>
          </p:cNvSpPr>
          <p:nvPr/>
        </p:nvSpPr>
        <p:spPr bwMode="auto">
          <a:xfrm>
            <a:off x="482600" y="2513037"/>
            <a:ext cx="2054225" cy="911225"/>
          </a:xfrm>
          <a:prstGeom prst="rect">
            <a:avLst/>
          </a:prstGeom>
          <a:gradFill rotWithShape="0">
            <a:gsLst>
              <a:gs pos="0">
                <a:srgbClr val="818181">
                  <a:gamma/>
                  <a:shade val="60784"/>
                  <a:invGamma/>
                </a:srgbClr>
              </a:gs>
              <a:gs pos="50000">
                <a:srgbClr val="818181"/>
              </a:gs>
              <a:gs pos="100000">
                <a:srgbClr val="818181">
                  <a:gamma/>
                  <a:shade val="60784"/>
                  <a:invGamma/>
                </a:srgbClr>
              </a:gs>
            </a:gsLst>
            <a:lin ang="5400000" scaled="1"/>
          </a:gradFill>
          <a:ln w="12700">
            <a:noFill/>
            <a:miter lim="800000"/>
            <a:headEnd/>
            <a:tailEnd/>
          </a:ln>
          <a:effectLst>
            <a:outerShdw dist="53882" dir="2700000" algn="ctr" rotWithShape="0">
              <a:srgbClr val="333333"/>
            </a:outerShdw>
          </a:effectLst>
        </p:spPr>
        <p:txBody>
          <a:bodyPr wrap="none" anchor="ctr"/>
          <a:lstStyle/>
          <a:p>
            <a:endParaRPr lang="en-US">
              <a:solidFill>
                <a:schemeClr val="bg1"/>
              </a:solidFill>
            </a:endParaRPr>
          </a:p>
        </p:txBody>
      </p:sp>
      <p:sp>
        <p:nvSpPr>
          <p:cNvPr id="144411" name="Rectangle 27"/>
          <p:cNvSpPr>
            <a:spLocks noChangeArrowheads="1"/>
          </p:cNvSpPr>
          <p:nvPr/>
        </p:nvSpPr>
        <p:spPr bwMode="auto">
          <a:xfrm>
            <a:off x="6902450" y="2513037"/>
            <a:ext cx="1806575" cy="911225"/>
          </a:xfrm>
          <a:prstGeom prst="rect">
            <a:avLst/>
          </a:prstGeom>
          <a:gradFill rotWithShape="0">
            <a:gsLst>
              <a:gs pos="0">
                <a:srgbClr val="7A7A7A">
                  <a:gamma/>
                  <a:shade val="63529"/>
                  <a:invGamma/>
                </a:srgbClr>
              </a:gs>
              <a:gs pos="50000">
                <a:srgbClr val="7A7A7A"/>
              </a:gs>
              <a:gs pos="100000">
                <a:srgbClr val="7A7A7A">
                  <a:gamma/>
                  <a:shade val="63529"/>
                  <a:invGamma/>
                </a:srgbClr>
              </a:gs>
            </a:gsLst>
            <a:lin ang="5400000" scaled="1"/>
          </a:gradFill>
          <a:ln w="12700">
            <a:noFill/>
            <a:miter lim="800000"/>
            <a:headEnd/>
            <a:tailEnd/>
          </a:ln>
          <a:effectLst>
            <a:outerShdw dist="53882" dir="2700000" algn="ctr" rotWithShape="0">
              <a:srgbClr val="333333"/>
            </a:outerShdw>
          </a:effectLst>
        </p:spPr>
        <p:txBody>
          <a:bodyPr wrap="none" anchor="ctr"/>
          <a:lstStyle/>
          <a:p>
            <a:endParaRPr lang="en-US">
              <a:solidFill>
                <a:schemeClr val="bg1"/>
              </a:solidFill>
            </a:endParaRPr>
          </a:p>
        </p:txBody>
      </p:sp>
      <p:sp>
        <p:nvSpPr>
          <p:cNvPr id="144412" name="Rectangle 28"/>
          <p:cNvSpPr>
            <a:spLocks noChangeArrowheads="1"/>
          </p:cNvSpPr>
          <p:nvPr/>
        </p:nvSpPr>
        <p:spPr bwMode="auto">
          <a:xfrm>
            <a:off x="2616200" y="2513037"/>
            <a:ext cx="4203700" cy="911225"/>
          </a:xfrm>
          <a:prstGeom prst="rect">
            <a:avLst/>
          </a:prstGeom>
          <a:gradFill rotWithShape="0">
            <a:gsLst>
              <a:gs pos="0">
                <a:srgbClr val="7A7A7A">
                  <a:gamma/>
                  <a:shade val="63529"/>
                  <a:invGamma/>
                </a:srgbClr>
              </a:gs>
              <a:gs pos="50000">
                <a:srgbClr val="7A7A7A"/>
              </a:gs>
              <a:gs pos="100000">
                <a:srgbClr val="7A7A7A">
                  <a:gamma/>
                  <a:shade val="63529"/>
                  <a:invGamma/>
                </a:srgbClr>
              </a:gs>
            </a:gsLst>
            <a:lin ang="5400000" scaled="1"/>
          </a:gradFill>
          <a:ln w="12700">
            <a:noFill/>
            <a:miter lim="800000"/>
            <a:headEnd/>
            <a:tailEnd/>
          </a:ln>
          <a:effectLst>
            <a:outerShdw dist="53882" dir="2700000" algn="ctr" rotWithShape="0">
              <a:srgbClr val="333333"/>
            </a:outerShdw>
          </a:effectLst>
        </p:spPr>
        <p:txBody>
          <a:bodyPr wrap="none" anchor="ctr"/>
          <a:lstStyle/>
          <a:p>
            <a:endParaRPr lang="en-US">
              <a:solidFill>
                <a:schemeClr val="bg1"/>
              </a:solidFill>
            </a:endParaRPr>
          </a:p>
        </p:txBody>
      </p:sp>
      <p:sp>
        <p:nvSpPr>
          <p:cNvPr id="144386" name="Rectangle 2"/>
          <p:cNvSpPr>
            <a:spLocks noChangeArrowheads="1"/>
          </p:cNvSpPr>
          <p:nvPr/>
        </p:nvSpPr>
        <p:spPr bwMode="auto">
          <a:xfrm>
            <a:off x="0" y="-27384"/>
            <a:ext cx="9144000" cy="814387"/>
          </a:xfrm>
          <a:prstGeom prst="rect">
            <a:avLst/>
          </a:prstGeom>
          <a:noFill/>
          <a:ln w="12700">
            <a:noFill/>
            <a:miter lim="800000"/>
            <a:headEnd/>
            <a:tailEnd/>
          </a:ln>
          <a:effectLst/>
        </p:spPr>
        <p:txBody>
          <a:bodyPr lIns="90488" tIns="44450" rIns="90488" bIns="44450" anchor="ctr"/>
          <a:lstStyle/>
          <a:p>
            <a:r>
              <a:rPr lang="en-US" sz="3600" dirty="0">
                <a:solidFill>
                  <a:srgbClr val="FF0000"/>
                </a:solidFill>
                <a:latin typeface="Impact" panose="020B0806030902050204" pitchFamily="34" charset="0"/>
              </a:rPr>
              <a:t>Random Variables</a:t>
            </a:r>
          </a:p>
        </p:txBody>
      </p:sp>
      <p:sp>
        <p:nvSpPr>
          <p:cNvPr id="144397" name="Rectangle 13"/>
          <p:cNvSpPr>
            <a:spLocks noChangeArrowheads="1"/>
          </p:cNvSpPr>
          <p:nvPr/>
        </p:nvSpPr>
        <p:spPr bwMode="auto">
          <a:xfrm>
            <a:off x="476250" y="2446362"/>
            <a:ext cx="1257300" cy="1028700"/>
          </a:xfrm>
          <a:prstGeom prst="rect">
            <a:avLst/>
          </a:prstGeom>
          <a:noFill/>
          <a:ln w="12700">
            <a:noFill/>
            <a:miter lim="800000"/>
            <a:headEnd/>
            <a:tailEnd/>
          </a:ln>
          <a:effectLst/>
        </p:spPr>
        <p:txBody>
          <a:bodyPr wrap="none" anchor="ctr"/>
          <a:lstStyle/>
          <a:p>
            <a:pPr algn="l">
              <a:lnSpc>
                <a:spcPct val="110000"/>
              </a:lnSpc>
            </a:pPr>
            <a:r>
              <a:rPr lang="en-US" sz="2400" dirty="0">
                <a:solidFill>
                  <a:schemeClr val="bg1"/>
                </a:solidFill>
                <a:latin typeface="Book Antiqua" pitchFamily="18" charset="0"/>
                <a:cs typeface="Arial" pitchFamily="34" charset="0"/>
              </a:rPr>
              <a:t>Family</a:t>
            </a:r>
          </a:p>
          <a:p>
            <a:pPr algn="l">
              <a:lnSpc>
                <a:spcPct val="110000"/>
              </a:lnSpc>
            </a:pPr>
            <a:r>
              <a:rPr lang="en-US" sz="2400" dirty="0">
                <a:solidFill>
                  <a:schemeClr val="bg1"/>
                </a:solidFill>
                <a:latin typeface="Book Antiqua" pitchFamily="18" charset="0"/>
                <a:cs typeface="Arial" pitchFamily="34" charset="0"/>
              </a:rPr>
              <a:t>size</a:t>
            </a:r>
          </a:p>
        </p:txBody>
      </p:sp>
      <p:sp>
        <p:nvSpPr>
          <p:cNvPr id="144398" name="Rectangle 14"/>
          <p:cNvSpPr>
            <a:spLocks noChangeArrowheads="1"/>
          </p:cNvSpPr>
          <p:nvPr/>
        </p:nvSpPr>
        <p:spPr bwMode="auto">
          <a:xfrm>
            <a:off x="2628900" y="2484462"/>
            <a:ext cx="4343400" cy="990600"/>
          </a:xfrm>
          <a:prstGeom prst="rect">
            <a:avLst/>
          </a:prstGeom>
          <a:noFill/>
          <a:ln w="12700">
            <a:noFill/>
            <a:miter lim="800000"/>
            <a:headEnd/>
            <a:tailEnd/>
          </a:ln>
          <a:effectLst/>
        </p:spPr>
        <p:txBody>
          <a:bodyPr wrap="none" anchor="ctr"/>
          <a:lstStyle/>
          <a:p>
            <a:pPr algn="l">
              <a:lnSpc>
                <a:spcPct val="90000"/>
              </a:lnSpc>
              <a:spcBef>
                <a:spcPct val="20000"/>
              </a:spcBef>
              <a:buClr>
                <a:srgbClr val="66FFFF"/>
              </a:buClr>
              <a:buSzPct val="75000"/>
              <a:buFont typeface="Monotype Sorts" pitchFamily="2" charset="2"/>
              <a:buNone/>
            </a:pPr>
            <a:r>
              <a:rPr lang="en-US" sz="2400" i="1">
                <a:solidFill>
                  <a:schemeClr val="bg1"/>
                </a:solidFill>
                <a:latin typeface="Book Antiqua" pitchFamily="18" charset="0"/>
                <a:cs typeface="Arial" pitchFamily="34" charset="0"/>
              </a:rPr>
              <a:t>x</a:t>
            </a:r>
            <a:r>
              <a:rPr lang="en-US" sz="2400">
                <a:solidFill>
                  <a:schemeClr val="bg1"/>
                </a:solidFill>
                <a:latin typeface="Book Antiqua" pitchFamily="18" charset="0"/>
                <a:cs typeface="Arial" pitchFamily="34" charset="0"/>
              </a:rPr>
              <a:t> = Number of dependents</a:t>
            </a:r>
          </a:p>
          <a:p>
            <a:pPr algn="l">
              <a:lnSpc>
                <a:spcPct val="90000"/>
              </a:lnSpc>
              <a:spcBef>
                <a:spcPct val="20000"/>
              </a:spcBef>
              <a:buClr>
                <a:srgbClr val="66FFFF"/>
              </a:buClr>
              <a:buSzPct val="75000"/>
              <a:buFont typeface="Monotype Sorts" pitchFamily="2" charset="2"/>
              <a:buNone/>
            </a:pPr>
            <a:r>
              <a:rPr lang="en-US" sz="2400">
                <a:solidFill>
                  <a:schemeClr val="bg1"/>
                </a:solidFill>
                <a:latin typeface="Book Antiqua" pitchFamily="18" charset="0"/>
                <a:cs typeface="Arial" pitchFamily="34" charset="0"/>
              </a:rPr>
              <a:t>       reported on tax return</a:t>
            </a:r>
          </a:p>
        </p:txBody>
      </p:sp>
      <p:sp>
        <p:nvSpPr>
          <p:cNvPr id="144399" name="Rectangle 15"/>
          <p:cNvSpPr>
            <a:spLocks noChangeArrowheads="1"/>
          </p:cNvSpPr>
          <p:nvPr/>
        </p:nvSpPr>
        <p:spPr bwMode="auto">
          <a:xfrm>
            <a:off x="6934200" y="2484462"/>
            <a:ext cx="1428750" cy="590550"/>
          </a:xfrm>
          <a:prstGeom prst="rect">
            <a:avLst/>
          </a:prstGeom>
          <a:noFill/>
          <a:ln w="12700">
            <a:noFill/>
            <a:miter lim="800000"/>
            <a:headEnd/>
            <a:tailEnd/>
          </a:ln>
          <a:effectLst/>
        </p:spPr>
        <p:txBody>
          <a:bodyPr wrap="none" anchor="ctr"/>
          <a:lstStyle/>
          <a:p>
            <a:pPr algn="l"/>
            <a:r>
              <a:rPr lang="en-US" sz="2400">
                <a:solidFill>
                  <a:schemeClr val="bg1"/>
                </a:solidFill>
                <a:latin typeface="Book Antiqua" pitchFamily="18" charset="0"/>
                <a:cs typeface="Arial" pitchFamily="34" charset="0"/>
              </a:rPr>
              <a:t>Discrete</a:t>
            </a:r>
          </a:p>
        </p:txBody>
      </p:sp>
      <p:sp>
        <p:nvSpPr>
          <p:cNvPr id="144400" name="Rectangle 16"/>
          <p:cNvSpPr>
            <a:spLocks noChangeArrowheads="1"/>
          </p:cNvSpPr>
          <p:nvPr/>
        </p:nvSpPr>
        <p:spPr bwMode="auto">
          <a:xfrm>
            <a:off x="457200" y="3513162"/>
            <a:ext cx="2114550" cy="914400"/>
          </a:xfrm>
          <a:prstGeom prst="rect">
            <a:avLst/>
          </a:prstGeom>
          <a:noFill/>
          <a:ln w="12700">
            <a:noFill/>
            <a:miter lim="800000"/>
            <a:headEnd/>
            <a:tailEnd/>
          </a:ln>
          <a:effectLst/>
        </p:spPr>
        <p:txBody>
          <a:bodyPr wrap="none" anchor="ctr"/>
          <a:lstStyle/>
          <a:p>
            <a:pPr algn="l">
              <a:lnSpc>
                <a:spcPct val="110000"/>
              </a:lnSpc>
            </a:pPr>
            <a:r>
              <a:rPr lang="en-US" sz="2400">
                <a:solidFill>
                  <a:schemeClr val="bg1"/>
                </a:solidFill>
                <a:latin typeface="Book Antiqua" pitchFamily="18" charset="0"/>
                <a:cs typeface="Arial" pitchFamily="34" charset="0"/>
              </a:rPr>
              <a:t>Distance from</a:t>
            </a:r>
          </a:p>
          <a:p>
            <a:pPr algn="l">
              <a:lnSpc>
                <a:spcPct val="110000"/>
              </a:lnSpc>
            </a:pPr>
            <a:r>
              <a:rPr lang="en-US" sz="2400">
                <a:solidFill>
                  <a:schemeClr val="bg1"/>
                </a:solidFill>
                <a:latin typeface="Book Antiqua" pitchFamily="18" charset="0"/>
                <a:cs typeface="Arial" pitchFamily="34" charset="0"/>
              </a:rPr>
              <a:t>home to store</a:t>
            </a:r>
          </a:p>
        </p:txBody>
      </p:sp>
      <p:sp>
        <p:nvSpPr>
          <p:cNvPr id="144401" name="Rectangle 17"/>
          <p:cNvSpPr>
            <a:spLocks noChangeArrowheads="1"/>
          </p:cNvSpPr>
          <p:nvPr/>
        </p:nvSpPr>
        <p:spPr bwMode="auto">
          <a:xfrm>
            <a:off x="2628900" y="3494112"/>
            <a:ext cx="3943350" cy="952500"/>
          </a:xfrm>
          <a:prstGeom prst="rect">
            <a:avLst/>
          </a:prstGeom>
          <a:noFill/>
          <a:ln w="12700">
            <a:noFill/>
            <a:miter lim="800000"/>
            <a:headEnd/>
            <a:tailEnd/>
          </a:ln>
          <a:effectLst/>
        </p:spPr>
        <p:txBody>
          <a:bodyPr wrap="none" anchor="ctr"/>
          <a:lstStyle/>
          <a:p>
            <a:pPr algn="l">
              <a:lnSpc>
                <a:spcPct val="110000"/>
              </a:lnSpc>
            </a:pPr>
            <a:r>
              <a:rPr lang="en-US" sz="2400" i="1">
                <a:solidFill>
                  <a:schemeClr val="bg1"/>
                </a:solidFill>
                <a:latin typeface="Book Antiqua" pitchFamily="18" charset="0"/>
                <a:cs typeface="Arial" pitchFamily="34" charset="0"/>
              </a:rPr>
              <a:t>x</a:t>
            </a:r>
            <a:r>
              <a:rPr lang="en-US" sz="2400">
                <a:solidFill>
                  <a:schemeClr val="bg1"/>
                </a:solidFill>
                <a:latin typeface="Book Antiqua" pitchFamily="18" charset="0"/>
                <a:cs typeface="Arial" pitchFamily="34" charset="0"/>
              </a:rPr>
              <a:t> = Distance in miles from</a:t>
            </a:r>
          </a:p>
          <a:p>
            <a:pPr algn="l">
              <a:lnSpc>
                <a:spcPct val="110000"/>
              </a:lnSpc>
            </a:pPr>
            <a:r>
              <a:rPr lang="en-US" sz="2400">
                <a:solidFill>
                  <a:schemeClr val="bg1"/>
                </a:solidFill>
                <a:latin typeface="Book Antiqua" pitchFamily="18" charset="0"/>
                <a:cs typeface="Arial" pitchFamily="34" charset="0"/>
              </a:rPr>
              <a:t>       home to the store site</a:t>
            </a:r>
          </a:p>
        </p:txBody>
      </p:sp>
      <p:sp>
        <p:nvSpPr>
          <p:cNvPr id="144402" name="Rectangle 18"/>
          <p:cNvSpPr>
            <a:spLocks noChangeArrowheads="1"/>
          </p:cNvSpPr>
          <p:nvPr/>
        </p:nvSpPr>
        <p:spPr bwMode="auto">
          <a:xfrm>
            <a:off x="6877050" y="3475062"/>
            <a:ext cx="1847850" cy="571500"/>
          </a:xfrm>
          <a:prstGeom prst="rect">
            <a:avLst/>
          </a:prstGeom>
          <a:noFill/>
          <a:ln w="12700">
            <a:noFill/>
            <a:miter lim="800000"/>
            <a:headEnd/>
            <a:tailEnd/>
          </a:ln>
          <a:effectLst/>
        </p:spPr>
        <p:txBody>
          <a:bodyPr wrap="none" anchor="ctr"/>
          <a:lstStyle/>
          <a:p>
            <a:r>
              <a:rPr lang="en-US" sz="2400">
                <a:solidFill>
                  <a:schemeClr val="bg1"/>
                </a:solidFill>
                <a:latin typeface="Book Antiqua" pitchFamily="18" charset="0"/>
                <a:cs typeface="Arial" pitchFamily="34" charset="0"/>
              </a:rPr>
              <a:t>Continuous</a:t>
            </a:r>
          </a:p>
        </p:txBody>
      </p:sp>
      <p:sp>
        <p:nvSpPr>
          <p:cNvPr id="144403" name="Rectangle 19"/>
          <p:cNvSpPr>
            <a:spLocks noChangeArrowheads="1"/>
          </p:cNvSpPr>
          <p:nvPr/>
        </p:nvSpPr>
        <p:spPr bwMode="auto">
          <a:xfrm>
            <a:off x="476250" y="4484712"/>
            <a:ext cx="1504950" cy="895350"/>
          </a:xfrm>
          <a:prstGeom prst="rect">
            <a:avLst/>
          </a:prstGeom>
          <a:noFill/>
          <a:ln w="12700">
            <a:noFill/>
            <a:miter lim="800000"/>
            <a:headEnd/>
            <a:tailEnd/>
          </a:ln>
          <a:effectLst/>
        </p:spPr>
        <p:txBody>
          <a:bodyPr wrap="none" anchor="ctr"/>
          <a:lstStyle/>
          <a:p>
            <a:pPr algn="l"/>
            <a:r>
              <a:rPr lang="en-US" sz="2400">
                <a:solidFill>
                  <a:schemeClr val="bg1"/>
                </a:solidFill>
                <a:latin typeface="Book Antiqua" pitchFamily="18" charset="0"/>
                <a:cs typeface="Arial" pitchFamily="34" charset="0"/>
              </a:rPr>
              <a:t>Own dog</a:t>
            </a:r>
          </a:p>
          <a:p>
            <a:pPr algn="l"/>
            <a:r>
              <a:rPr lang="en-US" sz="2400">
                <a:solidFill>
                  <a:schemeClr val="bg1"/>
                </a:solidFill>
                <a:latin typeface="Book Antiqua" pitchFamily="18" charset="0"/>
                <a:cs typeface="Arial" pitchFamily="34" charset="0"/>
              </a:rPr>
              <a:t>or cat</a:t>
            </a:r>
          </a:p>
        </p:txBody>
      </p:sp>
      <p:sp>
        <p:nvSpPr>
          <p:cNvPr id="144404" name="Rectangle 20"/>
          <p:cNvSpPr>
            <a:spLocks noChangeArrowheads="1"/>
          </p:cNvSpPr>
          <p:nvPr/>
        </p:nvSpPr>
        <p:spPr bwMode="auto">
          <a:xfrm>
            <a:off x="2647950" y="4522812"/>
            <a:ext cx="4171950" cy="1714500"/>
          </a:xfrm>
          <a:prstGeom prst="rect">
            <a:avLst/>
          </a:prstGeom>
          <a:noFill/>
          <a:ln w="12700">
            <a:noFill/>
            <a:miter lim="800000"/>
            <a:headEnd/>
            <a:tailEnd/>
          </a:ln>
          <a:effectLst/>
        </p:spPr>
        <p:txBody>
          <a:bodyPr wrap="none" anchor="ctr"/>
          <a:lstStyle/>
          <a:p>
            <a:pPr algn="l">
              <a:lnSpc>
                <a:spcPct val="90000"/>
              </a:lnSpc>
              <a:spcBef>
                <a:spcPct val="20000"/>
              </a:spcBef>
              <a:buClr>
                <a:srgbClr val="66FFFF"/>
              </a:buClr>
              <a:buSzPct val="75000"/>
              <a:buFont typeface="Monotype Sorts" pitchFamily="2" charset="2"/>
              <a:buNone/>
            </a:pPr>
            <a:r>
              <a:rPr lang="en-US" sz="2400" i="1">
                <a:solidFill>
                  <a:schemeClr val="bg1"/>
                </a:solidFill>
                <a:latin typeface="Book Antiqua" pitchFamily="18" charset="0"/>
                <a:cs typeface="Arial" pitchFamily="34" charset="0"/>
              </a:rPr>
              <a:t>x</a:t>
            </a:r>
            <a:r>
              <a:rPr lang="en-US" sz="2400">
                <a:solidFill>
                  <a:schemeClr val="bg1"/>
                </a:solidFill>
                <a:latin typeface="Book Antiqua" pitchFamily="18" charset="0"/>
                <a:cs typeface="Arial" pitchFamily="34" charset="0"/>
              </a:rPr>
              <a:t> = 1 if own no pet;</a:t>
            </a:r>
          </a:p>
          <a:p>
            <a:pPr algn="l">
              <a:lnSpc>
                <a:spcPct val="90000"/>
              </a:lnSpc>
              <a:spcBef>
                <a:spcPct val="20000"/>
              </a:spcBef>
              <a:buClr>
                <a:srgbClr val="66FFFF"/>
              </a:buClr>
              <a:buSzPct val="75000"/>
              <a:buFont typeface="Monotype Sorts" pitchFamily="2" charset="2"/>
              <a:buNone/>
            </a:pPr>
            <a:r>
              <a:rPr lang="en-US" sz="2400">
                <a:solidFill>
                  <a:schemeClr val="bg1"/>
                </a:solidFill>
                <a:latin typeface="Book Antiqua" pitchFamily="18" charset="0"/>
                <a:cs typeface="Arial" pitchFamily="34" charset="0"/>
              </a:rPr>
              <a:t>   = 2 if own dog(s) only;         </a:t>
            </a:r>
            <a:endParaRPr lang="en-US" sz="2400">
              <a:solidFill>
                <a:schemeClr val="bg1"/>
              </a:solidFill>
              <a:latin typeface="Book Antiqua" pitchFamily="18" charset="0"/>
              <a:cs typeface="Times New Roman" pitchFamily="18" charset="0"/>
            </a:endParaRPr>
          </a:p>
          <a:p>
            <a:pPr algn="l">
              <a:lnSpc>
                <a:spcPct val="90000"/>
              </a:lnSpc>
              <a:spcBef>
                <a:spcPct val="20000"/>
              </a:spcBef>
              <a:buClr>
                <a:srgbClr val="66FFFF"/>
              </a:buClr>
              <a:buSzPct val="75000"/>
              <a:buFont typeface="Monotype Sorts" pitchFamily="2" charset="2"/>
              <a:buNone/>
            </a:pPr>
            <a:r>
              <a:rPr lang="en-US" sz="2400">
                <a:solidFill>
                  <a:schemeClr val="bg1"/>
                </a:solidFill>
                <a:latin typeface="Book Antiqua" pitchFamily="18" charset="0"/>
                <a:cs typeface="Arial" pitchFamily="34" charset="0"/>
              </a:rPr>
              <a:t>   = 3 if own cat(s) only; </a:t>
            </a:r>
            <a:endParaRPr lang="en-US" sz="2400">
              <a:solidFill>
                <a:schemeClr val="bg1"/>
              </a:solidFill>
              <a:latin typeface="Book Antiqua" pitchFamily="18" charset="0"/>
              <a:cs typeface="Times New Roman" pitchFamily="18" charset="0"/>
            </a:endParaRPr>
          </a:p>
          <a:p>
            <a:pPr algn="l">
              <a:lnSpc>
                <a:spcPct val="90000"/>
              </a:lnSpc>
              <a:spcBef>
                <a:spcPct val="20000"/>
              </a:spcBef>
              <a:buClr>
                <a:srgbClr val="66FFFF"/>
              </a:buClr>
              <a:buSzPct val="75000"/>
              <a:buFont typeface="Monotype Sorts" pitchFamily="2" charset="2"/>
              <a:buNone/>
            </a:pPr>
            <a:r>
              <a:rPr lang="en-US" sz="2400">
                <a:solidFill>
                  <a:schemeClr val="bg1"/>
                </a:solidFill>
                <a:latin typeface="Book Antiqua" pitchFamily="18" charset="0"/>
                <a:cs typeface="Arial" pitchFamily="34" charset="0"/>
              </a:rPr>
              <a:t>   = 4 if own dog(s) and cat(s)</a:t>
            </a:r>
          </a:p>
        </p:txBody>
      </p:sp>
      <p:sp>
        <p:nvSpPr>
          <p:cNvPr id="144405" name="Rectangle 21"/>
          <p:cNvSpPr>
            <a:spLocks noChangeArrowheads="1"/>
          </p:cNvSpPr>
          <p:nvPr/>
        </p:nvSpPr>
        <p:spPr bwMode="auto">
          <a:xfrm>
            <a:off x="6819900" y="4484712"/>
            <a:ext cx="1485900" cy="533400"/>
          </a:xfrm>
          <a:prstGeom prst="rect">
            <a:avLst/>
          </a:prstGeom>
          <a:noFill/>
          <a:ln w="12700">
            <a:noFill/>
            <a:miter lim="800000"/>
            <a:headEnd/>
            <a:tailEnd/>
          </a:ln>
          <a:effectLst/>
        </p:spPr>
        <p:txBody>
          <a:bodyPr wrap="none" anchor="ctr"/>
          <a:lstStyle/>
          <a:p>
            <a:r>
              <a:rPr lang="en-US" sz="2400">
                <a:solidFill>
                  <a:schemeClr val="bg1"/>
                </a:solidFill>
                <a:latin typeface="Book Antiqua" pitchFamily="18" charset="0"/>
                <a:cs typeface="Arial" pitchFamily="34" charset="0"/>
              </a:rPr>
              <a:t>Discrete</a:t>
            </a:r>
          </a:p>
        </p:txBody>
      </p:sp>
    </p:spTree>
    <p:extLst>
      <p:ext uri="{BB962C8B-B14F-4D97-AF65-F5344CB8AC3E}">
        <p14:creationId xmlns:p14="http://schemas.microsoft.com/office/powerpoint/2010/main" val="343427557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44410"/>
                                        </p:tgtEl>
                                        <p:attrNameLst>
                                          <p:attrName>style.visibility</p:attrName>
                                        </p:attrNameLst>
                                      </p:cBhvr>
                                      <p:to>
                                        <p:strVal val="visible"/>
                                      </p:to>
                                    </p:set>
                                    <p:animEffect transition="in" filter="dissolve">
                                      <p:cBhvr>
                                        <p:cTn id="7" dur="500"/>
                                        <p:tgtEl>
                                          <p:spTgt spid="144410"/>
                                        </p:tgtEl>
                                      </p:cBhvr>
                                    </p:animEffect>
                                  </p:childTnLst>
                                </p:cTn>
                              </p:par>
                            </p:childTnLst>
                          </p:cTn>
                        </p:par>
                        <p:par>
                          <p:cTn id="8" fill="hold">
                            <p:stCondLst>
                              <p:cond delay="1500"/>
                            </p:stCondLst>
                            <p:childTnLst>
                              <p:par>
                                <p:cTn id="9" presetID="12" presetClass="entr" presetSubtype="1" fill="hold" grpId="0" nodeType="afterEffect">
                                  <p:stCondLst>
                                    <p:cond delay="0"/>
                                  </p:stCondLst>
                                  <p:childTnLst>
                                    <p:set>
                                      <p:cBhvr>
                                        <p:cTn id="10" dur="1" fill="hold">
                                          <p:stCondLst>
                                            <p:cond delay="0"/>
                                          </p:stCondLst>
                                        </p:cTn>
                                        <p:tgtEl>
                                          <p:spTgt spid="144397"/>
                                        </p:tgtEl>
                                        <p:attrNameLst>
                                          <p:attrName>style.visibility</p:attrName>
                                        </p:attrNameLst>
                                      </p:cBhvr>
                                      <p:to>
                                        <p:strVal val="visible"/>
                                      </p:to>
                                    </p:set>
                                    <p:animEffect transition="in" filter="slide(fromTop)">
                                      <p:cBhvr>
                                        <p:cTn id="11" dur="500"/>
                                        <p:tgtEl>
                                          <p:spTgt spid="144397"/>
                                        </p:tgtEl>
                                      </p:cBhvr>
                                    </p:animEffect>
                                  </p:childTnLst>
                                </p:cTn>
                              </p:par>
                            </p:childTnLst>
                          </p:cTn>
                        </p:par>
                        <p:par>
                          <p:cTn id="12" fill="hold">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144412"/>
                                        </p:tgtEl>
                                        <p:attrNameLst>
                                          <p:attrName>style.visibility</p:attrName>
                                        </p:attrNameLst>
                                      </p:cBhvr>
                                      <p:to>
                                        <p:strVal val="visible"/>
                                      </p:to>
                                    </p:set>
                                    <p:animEffect transition="in" filter="dissolve">
                                      <p:cBhvr>
                                        <p:cTn id="15" dur="500"/>
                                        <p:tgtEl>
                                          <p:spTgt spid="144412"/>
                                        </p:tgtEl>
                                      </p:cBhvr>
                                    </p:animEffect>
                                  </p:childTnLst>
                                </p:cTn>
                              </p:par>
                            </p:childTnLst>
                          </p:cTn>
                        </p:par>
                        <p:par>
                          <p:cTn id="16" fill="hold">
                            <p:stCondLst>
                              <p:cond delay="3500"/>
                            </p:stCondLst>
                            <p:childTnLst>
                              <p:par>
                                <p:cTn id="17" presetID="12" presetClass="entr" presetSubtype="1" fill="hold" grpId="0" nodeType="afterEffect">
                                  <p:stCondLst>
                                    <p:cond delay="0"/>
                                  </p:stCondLst>
                                  <p:childTnLst>
                                    <p:set>
                                      <p:cBhvr>
                                        <p:cTn id="18" dur="1" fill="hold">
                                          <p:stCondLst>
                                            <p:cond delay="0"/>
                                          </p:stCondLst>
                                        </p:cTn>
                                        <p:tgtEl>
                                          <p:spTgt spid="144398"/>
                                        </p:tgtEl>
                                        <p:attrNameLst>
                                          <p:attrName>style.visibility</p:attrName>
                                        </p:attrNameLst>
                                      </p:cBhvr>
                                      <p:to>
                                        <p:strVal val="visible"/>
                                      </p:to>
                                    </p:set>
                                    <p:animEffect transition="in" filter="slide(fromTop)">
                                      <p:cBhvr>
                                        <p:cTn id="19" dur="500"/>
                                        <p:tgtEl>
                                          <p:spTgt spid="144398"/>
                                        </p:tgtEl>
                                      </p:cBhvr>
                                    </p:animEffect>
                                  </p:childTnLst>
                                </p:cTn>
                              </p:par>
                            </p:childTnLst>
                          </p:cTn>
                        </p:par>
                        <p:par>
                          <p:cTn id="20" fill="hold">
                            <p:stCondLst>
                              <p:cond delay="4000"/>
                            </p:stCondLst>
                            <p:childTnLst>
                              <p:par>
                                <p:cTn id="21" presetID="9" presetClass="entr" presetSubtype="0" fill="hold" grpId="0" nodeType="afterEffect">
                                  <p:stCondLst>
                                    <p:cond delay="1000"/>
                                  </p:stCondLst>
                                  <p:childTnLst>
                                    <p:set>
                                      <p:cBhvr>
                                        <p:cTn id="22" dur="1" fill="hold">
                                          <p:stCondLst>
                                            <p:cond delay="0"/>
                                          </p:stCondLst>
                                        </p:cTn>
                                        <p:tgtEl>
                                          <p:spTgt spid="144411"/>
                                        </p:tgtEl>
                                        <p:attrNameLst>
                                          <p:attrName>style.visibility</p:attrName>
                                        </p:attrNameLst>
                                      </p:cBhvr>
                                      <p:to>
                                        <p:strVal val="visible"/>
                                      </p:to>
                                    </p:set>
                                    <p:animEffect transition="in" filter="dissolve">
                                      <p:cBhvr>
                                        <p:cTn id="23" dur="500"/>
                                        <p:tgtEl>
                                          <p:spTgt spid="144411"/>
                                        </p:tgtEl>
                                      </p:cBhvr>
                                    </p:animEffect>
                                  </p:childTnLst>
                                </p:cTn>
                              </p:par>
                            </p:childTnLst>
                          </p:cTn>
                        </p:par>
                        <p:par>
                          <p:cTn id="24" fill="hold">
                            <p:stCondLst>
                              <p:cond delay="5500"/>
                            </p:stCondLst>
                            <p:childTnLst>
                              <p:par>
                                <p:cTn id="25" presetID="12" presetClass="entr" presetSubtype="1" fill="hold" grpId="0" nodeType="afterEffect">
                                  <p:stCondLst>
                                    <p:cond delay="0"/>
                                  </p:stCondLst>
                                  <p:childTnLst>
                                    <p:set>
                                      <p:cBhvr>
                                        <p:cTn id="26" dur="1" fill="hold">
                                          <p:stCondLst>
                                            <p:cond delay="0"/>
                                          </p:stCondLst>
                                        </p:cTn>
                                        <p:tgtEl>
                                          <p:spTgt spid="144399"/>
                                        </p:tgtEl>
                                        <p:attrNameLst>
                                          <p:attrName>style.visibility</p:attrName>
                                        </p:attrNameLst>
                                      </p:cBhvr>
                                      <p:to>
                                        <p:strVal val="visible"/>
                                      </p:to>
                                    </p:set>
                                    <p:animEffect transition="in" filter="slide(fromTop)">
                                      <p:cBhvr>
                                        <p:cTn id="27" dur="500"/>
                                        <p:tgtEl>
                                          <p:spTgt spid="144399"/>
                                        </p:tgtEl>
                                      </p:cBhvr>
                                    </p:animEffect>
                                  </p:childTnLst>
                                </p:cTn>
                              </p:par>
                            </p:childTnLst>
                          </p:cTn>
                        </p:par>
                        <p:par>
                          <p:cTn id="28" fill="hold">
                            <p:stCondLst>
                              <p:cond delay="6000"/>
                            </p:stCondLst>
                            <p:childTnLst>
                              <p:par>
                                <p:cTn id="29" presetID="9" presetClass="entr" presetSubtype="0" fill="hold" grpId="0" nodeType="afterEffect">
                                  <p:stCondLst>
                                    <p:cond delay="1000"/>
                                  </p:stCondLst>
                                  <p:childTnLst>
                                    <p:set>
                                      <p:cBhvr>
                                        <p:cTn id="30" dur="1" fill="hold">
                                          <p:stCondLst>
                                            <p:cond delay="0"/>
                                          </p:stCondLst>
                                        </p:cTn>
                                        <p:tgtEl>
                                          <p:spTgt spid="144415"/>
                                        </p:tgtEl>
                                        <p:attrNameLst>
                                          <p:attrName>style.visibility</p:attrName>
                                        </p:attrNameLst>
                                      </p:cBhvr>
                                      <p:to>
                                        <p:strVal val="visible"/>
                                      </p:to>
                                    </p:set>
                                    <p:animEffect transition="in" filter="dissolve">
                                      <p:cBhvr>
                                        <p:cTn id="31" dur="500"/>
                                        <p:tgtEl>
                                          <p:spTgt spid="144415"/>
                                        </p:tgtEl>
                                      </p:cBhvr>
                                    </p:animEffect>
                                  </p:childTnLst>
                                </p:cTn>
                              </p:par>
                            </p:childTnLst>
                          </p:cTn>
                        </p:par>
                        <p:par>
                          <p:cTn id="32" fill="hold">
                            <p:stCondLst>
                              <p:cond delay="7500"/>
                            </p:stCondLst>
                            <p:childTnLst>
                              <p:par>
                                <p:cTn id="33" presetID="12" presetClass="entr" presetSubtype="1" fill="hold" grpId="0" nodeType="afterEffect">
                                  <p:stCondLst>
                                    <p:cond delay="0"/>
                                  </p:stCondLst>
                                  <p:childTnLst>
                                    <p:set>
                                      <p:cBhvr>
                                        <p:cTn id="34" dur="1" fill="hold">
                                          <p:stCondLst>
                                            <p:cond delay="0"/>
                                          </p:stCondLst>
                                        </p:cTn>
                                        <p:tgtEl>
                                          <p:spTgt spid="144400"/>
                                        </p:tgtEl>
                                        <p:attrNameLst>
                                          <p:attrName>style.visibility</p:attrName>
                                        </p:attrNameLst>
                                      </p:cBhvr>
                                      <p:to>
                                        <p:strVal val="visible"/>
                                      </p:to>
                                    </p:set>
                                    <p:animEffect transition="in" filter="slide(fromTop)">
                                      <p:cBhvr>
                                        <p:cTn id="35" dur="500"/>
                                        <p:tgtEl>
                                          <p:spTgt spid="144400"/>
                                        </p:tgtEl>
                                      </p:cBhvr>
                                    </p:animEffect>
                                  </p:childTnLst>
                                </p:cTn>
                              </p:par>
                            </p:childTnLst>
                          </p:cTn>
                        </p:par>
                        <p:par>
                          <p:cTn id="36" fill="hold">
                            <p:stCondLst>
                              <p:cond delay="8000"/>
                            </p:stCondLst>
                            <p:childTnLst>
                              <p:par>
                                <p:cTn id="37" presetID="9" presetClass="entr" presetSubtype="0" fill="hold" grpId="0" nodeType="afterEffect">
                                  <p:stCondLst>
                                    <p:cond delay="1000"/>
                                  </p:stCondLst>
                                  <p:childTnLst>
                                    <p:set>
                                      <p:cBhvr>
                                        <p:cTn id="38" dur="1" fill="hold">
                                          <p:stCondLst>
                                            <p:cond delay="0"/>
                                          </p:stCondLst>
                                        </p:cTn>
                                        <p:tgtEl>
                                          <p:spTgt spid="144413"/>
                                        </p:tgtEl>
                                        <p:attrNameLst>
                                          <p:attrName>style.visibility</p:attrName>
                                        </p:attrNameLst>
                                      </p:cBhvr>
                                      <p:to>
                                        <p:strVal val="visible"/>
                                      </p:to>
                                    </p:set>
                                    <p:animEffect transition="in" filter="dissolve">
                                      <p:cBhvr>
                                        <p:cTn id="39" dur="500"/>
                                        <p:tgtEl>
                                          <p:spTgt spid="144413"/>
                                        </p:tgtEl>
                                      </p:cBhvr>
                                    </p:animEffect>
                                  </p:childTnLst>
                                </p:cTn>
                              </p:par>
                            </p:childTnLst>
                          </p:cTn>
                        </p:par>
                        <p:par>
                          <p:cTn id="40" fill="hold">
                            <p:stCondLst>
                              <p:cond delay="9500"/>
                            </p:stCondLst>
                            <p:childTnLst>
                              <p:par>
                                <p:cTn id="41" presetID="12" presetClass="entr" presetSubtype="1" fill="hold" grpId="0" nodeType="afterEffect">
                                  <p:stCondLst>
                                    <p:cond delay="0"/>
                                  </p:stCondLst>
                                  <p:childTnLst>
                                    <p:set>
                                      <p:cBhvr>
                                        <p:cTn id="42" dur="1" fill="hold">
                                          <p:stCondLst>
                                            <p:cond delay="0"/>
                                          </p:stCondLst>
                                        </p:cTn>
                                        <p:tgtEl>
                                          <p:spTgt spid="144401"/>
                                        </p:tgtEl>
                                        <p:attrNameLst>
                                          <p:attrName>style.visibility</p:attrName>
                                        </p:attrNameLst>
                                      </p:cBhvr>
                                      <p:to>
                                        <p:strVal val="visible"/>
                                      </p:to>
                                    </p:set>
                                    <p:animEffect transition="in" filter="slide(fromTop)">
                                      <p:cBhvr>
                                        <p:cTn id="43" dur="500"/>
                                        <p:tgtEl>
                                          <p:spTgt spid="144401"/>
                                        </p:tgtEl>
                                      </p:cBhvr>
                                    </p:animEffect>
                                  </p:childTnLst>
                                </p:cTn>
                              </p:par>
                            </p:childTnLst>
                          </p:cTn>
                        </p:par>
                        <p:par>
                          <p:cTn id="44" fill="hold">
                            <p:stCondLst>
                              <p:cond delay="10000"/>
                            </p:stCondLst>
                            <p:childTnLst>
                              <p:par>
                                <p:cTn id="45" presetID="9" presetClass="entr" presetSubtype="0" fill="hold" grpId="0" nodeType="afterEffect">
                                  <p:stCondLst>
                                    <p:cond delay="1000"/>
                                  </p:stCondLst>
                                  <p:childTnLst>
                                    <p:set>
                                      <p:cBhvr>
                                        <p:cTn id="46" dur="1" fill="hold">
                                          <p:stCondLst>
                                            <p:cond delay="0"/>
                                          </p:stCondLst>
                                        </p:cTn>
                                        <p:tgtEl>
                                          <p:spTgt spid="144414"/>
                                        </p:tgtEl>
                                        <p:attrNameLst>
                                          <p:attrName>style.visibility</p:attrName>
                                        </p:attrNameLst>
                                      </p:cBhvr>
                                      <p:to>
                                        <p:strVal val="visible"/>
                                      </p:to>
                                    </p:set>
                                    <p:animEffect transition="in" filter="dissolve">
                                      <p:cBhvr>
                                        <p:cTn id="47" dur="500"/>
                                        <p:tgtEl>
                                          <p:spTgt spid="144414"/>
                                        </p:tgtEl>
                                      </p:cBhvr>
                                    </p:animEffect>
                                  </p:childTnLst>
                                </p:cTn>
                              </p:par>
                            </p:childTnLst>
                          </p:cTn>
                        </p:par>
                        <p:par>
                          <p:cTn id="48" fill="hold">
                            <p:stCondLst>
                              <p:cond delay="11500"/>
                            </p:stCondLst>
                            <p:childTnLst>
                              <p:par>
                                <p:cTn id="49" presetID="12" presetClass="entr" presetSubtype="1" fill="hold" grpId="0" nodeType="afterEffect">
                                  <p:stCondLst>
                                    <p:cond delay="0"/>
                                  </p:stCondLst>
                                  <p:childTnLst>
                                    <p:set>
                                      <p:cBhvr>
                                        <p:cTn id="50" dur="1" fill="hold">
                                          <p:stCondLst>
                                            <p:cond delay="0"/>
                                          </p:stCondLst>
                                        </p:cTn>
                                        <p:tgtEl>
                                          <p:spTgt spid="144402"/>
                                        </p:tgtEl>
                                        <p:attrNameLst>
                                          <p:attrName>style.visibility</p:attrName>
                                        </p:attrNameLst>
                                      </p:cBhvr>
                                      <p:to>
                                        <p:strVal val="visible"/>
                                      </p:to>
                                    </p:set>
                                    <p:animEffect transition="in" filter="slide(fromTop)">
                                      <p:cBhvr>
                                        <p:cTn id="51" dur="500"/>
                                        <p:tgtEl>
                                          <p:spTgt spid="144402"/>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4416"/>
                                        </p:tgtEl>
                                        <p:attrNameLst>
                                          <p:attrName>style.visibility</p:attrName>
                                        </p:attrNameLst>
                                      </p:cBhvr>
                                      <p:to>
                                        <p:strVal val="visible"/>
                                      </p:to>
                                    </p:set>
                                    <p:animEffect transition="in" filter="dissolve">
                                      <p:cBhvr>
                                        <p:cTn id="56" dur="500"/>
                                        <p:tgtEl>
                                          <p:spTgt spid="144416"/>
                                        </p:tgtEl>
                                      </p:cBhvr>
                                    </p:animEffect>
                                  </p:childTnLst>
                                </p:cTn>
                              </p:par>
                            </p:childTnLst>
                          </p:cTn>
                        </p:par>
                        <p:par>
                          <p:cTn id="57" fill="hold">
                            <p:stCondLst>
                              <p:cond delay="500"/>
                            </p:stCondLst>
                            <p:childTnLst>
                              <p:par>
                                <p:cTn id="58" presetID="12" presetClass="entr" presetSubtype="1" fill="hold" grpId="0" nodeType="afterEffect">
                                  <p:stCondLst>
                                    <p:cond delay="1000"/>
                                  </p:stCondLst>
                                  <p:childTnLst>
                                    <p:set>
                                      <p:cBhvr>
                                        <p:cTn id="59" dur="1" fill="hold">
                                          <p:stCondLst>
                                            <p:cond delay="0"/>
                                          </p:stCondLst>
                                        </p:cTn>
                                        <p:tgtEl>
                                          <p:spTgt spid="144403"/>
                                        </p:tgtEl>
                                        <p:attrNameLst>
                                          <p:attrName>style.visibility</p:attrName>
                                        </p:attrNameLst>
                                      </p:cBhvr>
                                      <p:to>
                                        <p:strVal val="visible"/>
                                      </p:to>
                                    </p:set>
                                    <p:animEffect transition="in" filter="slide(fromTop)">
                                      <p:cBhvr>
                                        <p:cTn id="60" dur="500"/>
                                        <p:tgtEl>
                                          <p:spTgt spid="144403"/>
                                        </p:tgtEl>
                                      </p:cBhvr>
                                    </p:animEffect>
                                  </p:childTnLst>
                                </p:cTn>
                              </p:par>
                            </p:childTnLst>
                          </p:cTn>
                        </p:par>
                        <p:par>
                          <p:cTn id="61" fill="hold">
                            <p:stCondLst>
                              <p:cond delay="2000"/>
                            </p:stCondLst>
                            <p:childTnLst>
                              <p:par>
                                <p:cTn id="62" presetID="9" presetClass="entr" presetSubtype="0" fill="hold" grpId="0" nodeType="afterEffect">
                                  <p:stCondLst>
                                    <p:cond delay="1000"/>
                                  </p:stCondLst>
                                  <p:childTnLst>
                                    <p:set>
                                      <p:cBhvr>
                                        <p:cTn id="63" dur="1" fill="hold">
                                          <p:stCondLst>
                                            <p:cond delay="0"/>
                                          </p:stCondLst>
                                        </p:cTn>
                                        <p:tgtEl>
                                          <p:spTgt spid="144417"/>
                                        </p:tgtEl>
                                        <p:attrNameLst>
                                          <p:attrName>style.visibility</p:attrName>
                                        </p:attrNameLst>
                                      </p:cBhvr>
                                      <p:to>
                                        <p:strVal val="visible"/>
                                      </p:to>
                                    </p:set>
                                    <p:animEffect transition="in" filter="dissolve">
                                      <p:cBhvr>
                                        <p:cTn id="64" dur="500"/>
                                        <p:tgtEl>
                                          <p:spTgt spid="144417"/>
                                        </p:tgtEl>
                                      </p:cBhvr>
                                    </p:animEffect>
                                  </p:childTnLst>
                                </p:cTn>
                              </p:par>
                            </p:childTnLst>
                          </p:cTn>
                        </p:par>
                        <p:par>
                          <p:cTn id="65" fill="hold">
                            <p:stCondLst>
                              <p:cond delay="3500"/>
                            </p:stCondLst>
                            <p:childTnLst>
                              <p:par>
                                <p:cTn id="66" presetID="12" presetClass="entr" presetSubtype="1" fill="hold" grpId="0" nodeType="afterEffect">
                                  <p:stCondLst>
                                    <p:cond delay="1000"/>
                                  </p:stCondLst>
                                  <p:childTnLst>
                                    <p:set>
                                      <p:cBhvr>
                                        <p:cTn id="67" dur="1" fill="hold">
                                          <p:stCondLst>
                                            <p:cond delay="0"/>
                                          </p:stCondLst>
                                        </p:cTn>
                                        <p:tgtEl>
                                          <p:spTgt spid="144404"/>
                                        </p:tgtEl>
                                        <p:attrNameLst>
                                          <p:attrName>style.visibility</p:attrName>
                                        </p:attrNameLst>
                                      </p:cBhvr>
                                      <p:to>
                                        <p:strVal val="visible"/>
                                      </p:to>
                                    </p:set>
                                    <p:animEffect transition="in" filter="slide(fromTop)">
                                      <p:cBhvr>
                                        <p:cTn id="68" dur="500"/>
                                        <p:tgtEl>
                                          <p:spTgt spid="144404"/>
                                        </p:tgtEl>
                                      </p:cBhvr>
                                    </p:animEffect>
                                  </p:childTnLst>
                                </p:cTn>
                              </p:par>
                            </p:childTnLst>
                          </p:cTn>
                        </p:par>
                        <p:par>
                          <p:cTn id="69" fill="hold">
                            <p:stCondLst>
                              <p:cond delay="5000"/>
                            </p:stCondLst>
                            <p:childTnLst>
                              <p:par>
                                <p:cTn id="70" presetID="9" presetClass="entr" presetSubtype="0" fill="hold" grpId="0" nodeType="afterEffect">
                                  <p:stCondLst>
                                    <p:cond delay="0"/>
                                  </p:stCondLst>
                                  <p:childTnLst>
                                    <p:set>
                                      <p:cBhvr>
                                        <p:cTn id="71" dur="1" fill="hold">
                                          <p:stCondLst>
                                            <p:cond delay="0"/>
                                          </p:stCondLst>
                                        </p:cTn>
                                        <p:tgtEl>
                                          <p:spTgt spid="144418"/>
                                        </p:tgtEl>
                                        <p:attrNameLst>
                                          <p:attrName>style.visibility</p:attrName>
                                        </p:attrNameLst>
                                      </p:cBhvr>
                                      <p:to>
                                        <p:strVal val="visible"/>
                                      </p:to>
                                    </p:set>
                                    <p:animEffect transition="in" filter="dissolve">
                                      <p:cBhvr>
                                        <p:cTn id="72" dur="500"/>
                                        <p:tgtEl>
                                          <p:spTgt spid="144418"/>
                                        </p:tgtEl>
                                      </p:cBhvr>
                                    </p:animEffect>
                                  </p:childTnLst>
                                </p:cTn>
                              </p:par>
                            </p:childTnLst>
                          </p:cTn>
                        </p:par>
                        <p:par>
                          <p:cTn id="73" fill="hold">
                            <p:stCondLst>
                              <p:cond delay="5500"/>
                            </p:stCondLst>
                            <p:childTnLst>
                              <p:par>
                                <p:cTn id="74" presetID="12" presetClass="entr" presetSubtype="1" fill="hold" grpId="0" nodeType="afterEffect">
                                  <p:stCondLst>
                                    <p:cond delay="0"/>
                                  </p:stCondLst>
                                  <p:childTnLst>
                                    <p:set>
                                      <p:cBhvr>
                                        <p:cTn id="75" dur="1" fill="hold">
                                          <p:stCondLst>
                                            <p:cond delay="0"/>
                                          </p:stCondLst>
                                        </p:cTn>
                                        <p:tgtEl>
                                          <p:spTgt spid="144405"/>
                                        </p:tgtEl>
                                        <p:attrNameLst>
                                          <p:attrName>style.visibility</p:attrName>
                                        </p:attrNameLst>
                                      </p:cBhvr>
                                      <p:to>
                                        <p:strVal val="visible"/>
                                      </p:to>
                                    </p:set>
                                    <p:animEffect transition="in" filter="slide(fromTop)">
                                      <p:cBhvr>
                                        <p:cTn id="76" dur="500"/>
                                        <p:tgtEl>
                                          <p:spTgt spid="144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16" grpId="0" animBg="1"/>
      <p:bldP spid="144417" grpId="0" animBg="1"/>
      <p:bldP spid="144418" grpId="0" animBg="1"/>
      <p:bldP spid="144413" grpId="0" animBg="1"/>
      <p:bldP spid="144414" grpId="0" animBg="1"/>
      <p:bldP spid="144415" grpId="0" animBg="1"/>
      <p:bldP spid="144410" grpId="0" animBg="1"/>
      <p:bldP spid="144411" grpId="0" animBg="1"/>
      <p:bldP spid="144412" grpId="0" animBg="1"/>
      <p:bldP spid="144397" grpId="0" autoUpdateAnimBg="0"/>
      <p:bldP spid="144398" grpId="0" autoUpdateAnimBg="0"/>
      <p:bldP spid="144399" grpId="0" autoUpdateAnimBg="0"/>
      <p:bldP spid="144400" grpId="0" autoUpdateAnimBg="0"/>
      <p:bldP spid="144401" grpId="0" autoUpdateAnimBg="0"/>
      <p:bldP spid="144402" grpId="0" autoUpdateAnimBg="0"/>
      <p:bldP spid="144403" grpId="0" autoUpdateAnimBg="0"/>
      <p:bldP spid="144404" grpId="0" autoUpdateAnimBg="0"/>
      <p:bldP spid="144405"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ChangeArrowheads="1"/>
          </p:cNvSpPr>
          <p:nvPr/>
        </p:nvSpPr>
        <p:spPr bwMode="auto">
          <a:xfrm>
            <a:off x="0" y="149225"/>
            <a:ext cx="9144000" cy="609600"/>
          </a:xfrm>
          <a:prstGeom prst="rect">
            <a:avLst/>
          </a:prstGeom>
          <a:noFill/>
          <a:ln w="12700">
            <a:noFill/>
            <a:miter lim="800000"/>
            <a:headEnd/>
            <a:tailEnd/>
          </a:ln>
          <a:effectLst/>
        </p:spPr>
        <p:txBody>
          <a:bodyPr lIns="90488" tIns="44450" rIns="90488" bIns="44450" anchor="ctr"/>
          <a:lstStyle/>
          <a:p>
            <a:r>
              <a:rPr lang="en-US" sz="2800" dirty="0">
                <a:solidFill>
                  <a:srgbClr val="FF0000"/>
                </a:solidFill>
                <a:latin typeface="Impact" panose="020B0806030902050204" pitchFamily="34" charset="0"/>
              </a:rPr>
              <a:t>Discrete Random Variable with a Finite Number of Values</a:t>
            </a:r>
          </a:p>
        </p:txBody>
      </p:sp>
      <p:sp>
        <p:nvSpPr>
          <p:cNvPr id="167939" name="Rectangle 3"/>
          <p:cNvSpPr>
            <a:spLocks noChangeArrowheads="1"/>
          </p:cNvSpPr>
          <p:nvPr/>
        </p:nvSpPr>
        <p:spPr bwMode="auto">
          <a:xfrm>
            <a:off x="681038" y="1104900"/>
            <a:ext cx="7772400" cy="5024438"/>
          </a:xfrm>
          <a:prstGeom prst="rect">
            <a:avLst/>
          </a:prstGeom>
          <a:noFill/>
          <a:ln w="12700">
            <a:noFill/>
            <a:miter lim="800000"/>
            <a:headEnd/>
            <a:tailEnd/>
          </a:ln>
          <a:effectLst/>
        </p:spPr>
        <p:txBody>
          <a:bodyPr lIns="90488" tIns="44450" rIns="90488" bIns="44450"/>
          <a:lstStyle/>
          <a:p>
            <a:pPr marL="342900" indent="-342900" algn="l">
              <a:spcBef>
                <a:spcPct val="20000"/>
              </a:spcBef>
              <a:buClr>
                <a:srgbClr val="66FFFF"/>
              </a:buClr>
              <a:buSzPct val="75000"/>
              <a:buFont typeface="Monotype Sorts" pitchFamily="2" charset="2"/>
              <a:buNone/>
            </a:pPr>
            <a:endParaRPr lang="en-US" sz="2400" dirty="0">
              <a:effectLst>
                <a:outerShdw blurRad="38100" dist="38100" dir="2700000" algn="tl">
                  <a:srgbClr val="000000"/>
                </a:outerShdw>
              </a:effectLst>
              <a:latin typeface="Book Antiqua" pitchFamily="18" charset="0"/>
            </a:endParaRPr>
          </a:p>
        </p:txBody>
      </p:sp>
      <p:sp>
        <p:nvSpPr>
          <p:cNvPr id="3" name="TextBox 2"/>
          <p:cNvSpPr txBox="1"/>
          <p:nvPr/>
        </p:nvSpPr>
        <p:spPr>
          <a:xfrm>
            <a:off x="-11030" y="908720"/>
            <a:ext cx="9155029" cy="4967514"/>
          </a:xfrm>
          <a:prstGeom prst="rect">
            <a:avLst/>
          </a:prstGeom>
          <a:noFill/>
        </p:spPr>
        <p:txBody>
          <a:bodyPr wrap="square" rtlCol="0">
            <a:spAutoFit/>
          </a:bodyPr>
          <a:lstStyle/>
          <a:p>
            <a:pPr>
              <a:spcBef>
                <a:spcPct val="20000"/>
              </a:spcBef>
              <a:buClr>
                <a:srgbClr val="66FFFF"/>
              </a:buClr>
              <a:buSzPct val="75000"/>
            </a:pPr>
            <a:r>
              <a:rPr lang="en-US" sz="2400" dirty="0" smtClean="0">
                <a:latin typeface="Book Antiqua" panose="02040602050305030304" pitchFamily="18" charset="0"/>
              </a:rPr>
              <a:t>Let </a:t>
            </a:r>
            <a:r>
              <a:rPr lang="en-US" sz="2400" i="1" dirty="0">
                <a:latin typeface="Book Antiqua" pitchFamily="18" charset="0"/>
              </a:rPr>
              <a:t>x</a:t>
            </a:r>
            <a:r>
              <a:rPr lang="en-US" sz="2400" dirty="0">
                <a:latin typeface="Book Antiqua" pitchFamily="18" charset="0"/>
              </a:rPr>
              <a:t> = number of TVs sold at the store in one day,</a:t>
            </a:r>
          </a:p>
          <a:p>
            <a:pPr>
              <a:spcBef>
                <a:spcPct val="20000"/>
              </a:spcBef>
              <a:buClr>
                <a:srgbClr val="66FFFF"/>
              </a:buClr>
              <a:buSzPct val="75000"/>
            </a:pPr>
            <a:r>
              <a:rPr lang="en-US" sz="2400" dirty="0">
                <a:latin typeface="Book Antiqua" pitchFamily="18" charset="0"/>
              </a:rPr>
              <a:t>	  where </a:t>
            </a:r>
            <a:r>
              <a:rPr lang="en-US" sz="2400" i="1" dirty="0">
                <a:latin typeface="Book Antiqua" pitchFamily="18" charset="0"/>
              </a:rPr>
              <a:t>x</a:t>
            </a:r>
            <a:r>
              <a:rPr lang="en-US" sz="2400" dirty="0">
                <a:latin typeface="Book Antiqua" pitchFamily="18" charset="0"/>
              </a:rPr>
              <a:t> can take on 5 values (0, 1, 2, 3, 4)</a:t>
            </a:r>
          </a:p>
          <a:p>
            <a:r>
              <a:rPr lang="en-US" sz="2400" dirty="0" smtClean="0">
                <a:latin typeface="Book Antiqua" pitchFamily="18" charset="0"/>
              </a:rPr>
              <a:t>We </a:t>
            </a:r>
            <a:r>
              <a:rPr lang="en-US" sz="2400" dirty="0">
                <a:latin typeface="Book Antiqua" pitchFamily="18" charset="0"/>
              </a:rPr>
              <a:t>can count the TVs sold, and there is a finite upper limit on the </a:t>
            </a:r>
            <a:r>
              <a:rPr lang="en-US" sz="2400" dirty="0" smtClean="0">
                <a:latin typeface="Book Antiqua" pitchFamily="18" charset="0"/>
              </a:rPr>
              <a:t>number </a:t>
            </a:r>
            <a:r>
              <a:rPr lang="en-US" sz="2400" dirty="0">
                <a:latin typeface="Book Antiqua" pitchFamily="18" charset="0"/>
              </a:rPr>
              <a:t>that might be sold (which is the number of TVs in stock).</a:t>
            </a:r>
          </a:p>
          <a:p>
            <a:r>
              <a:rPr lang="en-US" sz="2400" dirty="0" smtClean="0">
                <a:latin typeface="Book Antiqua" pitchFamily="18" charset="0"/>
              </a:rPr>
              <a:t>The </a:t>
            </a:r>
            <a:r>
              <a:rPr lang="en-US" sz="2400" b="1" dirty="0">
                <a:latin typeface="Book Antiqua" pitchFamily="18" charset="0"/>
              </a:rPr>
              <a:t>probability distribution </a:t>
            </a:r>
            <a:r>
              <a:rPr lang="en-US" sz="2400" dirty="0">
                <a:latin typeface="Book Antiqua" pitchFamily="18" charset="0"/>
              </a:rPr>
              <a:t>for a random variable </a:t>
            </a:r>
            <a:r>
              <a:rPr lang="en-US" sz="2400" dirty="0" smtClean="0">
                <a:latin typeface="Book Antiqua" pitchFamily="18" charset="0"/>
              </a:rPr>
              <a:t>describes </a:t>
            </a:r>
            <a:r>
              <a:rPr lang="en-US" sz="2400" dirty="0">
                <a:latin typeface="Book Antiqua" pitchFamily="18" charset="0"/>
              </a:rPr>
              <a:t>how </a:t>
            </a:r>
          </a:p>
          <a:p>
            <a:r>
              <a:rPr lang="en-US" sz="2400" dirty="0">
                <a:latin typeface="Book Antiqua" pitchFamily="18" charset="0"/>
              </a:rPr>
              <a:t>probabilities are distributed over the values of the random variable.</a:t>
            </a:r>
          </a:p>
          <a:p>
            <a:r>
              <a:rPr lang="en-US" sz="2400" dirty="0">
                <a:latin typeface="Book Antiqua" pitchFamily="18" charset="0"/>
              </a:rPr>
              <a:t>We can describe a discrete probability distribution   with a table, graph, or formula.</a:t>
            </a:r>
          </a:p>
          <a:p>
            <a:r>
              <a:rPr lang="en-US" sz="2400" dirty="0" smtClean="0">
                <a:latin typeface="Book Antiqua" pitchFamily="18" charset="0"/>
              </a:rPr>
              <a:t>The </a:t>
            </a:r>
            <a:r>
              <a:rPr lang="en-US" sz="2400" dirty="0">
                <a:latin typeface="Book Antiqua" pitchFamily="18" charset="0"/>
              </a:rPr>
              <a:t>probability distribution is defined by </a:t>
            </a:r>
            <a:r>
              <a:rPr lang="en-US" sz="2400" dirty="0" smtClean="0">
                <a:latin typeface="Book Antiqua" pitchFamily="18" charset="0"/>
              </a:rPr>
              <a:t>a </a:t>
            </a:r>
            <a:r>
              <a:rPr lang="en-US" sz="2400" b="1" dirty="0" smtClean="0">
                <a:latin typeface="Book Antiqua" pitchFamily="18" charset="0"/>
              </a:rPr>
              <a:t>probability </a:t>
            </a:r>
            <a:r>
              <a:rPr lang="en-US" sz="2400" b="1" dirty="0">
                <a:latin typeface="Book Antiqua" pitchFamily="18" charset="0"/>
              </a:rPr>
              <a:t>function</a:t>
            </a:r>
            <a:r>
              <a:rPr lang="en-US" sz="2400" dirty="0">
                <a:latin typeface="Book Antiqua" pitchFamily="18" charset="0"/>
              </a:rPr>
              <a:t>, denoted by </a:t>
            </a:r>
            <a:r>
              <a:rPr lang="en-US" sz="2400" i="1" dirty="0">
                <a:latin typeface="Book Antiqua" pitchFamily="18" charset="0"/>
              </a:rPr>
              <a:t>f</a:t>
            </a:r>
            <a:r>
              <a:rPr lang="en-US" sz="2400" dirty="0">
                <a:latin typeface="Book Antiqua" pitchFamily="18" charset="0"/>
              </a:rPr>
              <a:t>(</a:t>
            </a:r>
            <a:r>
              <a:rPr lang="en-US" sz="2400" i="1" dirty="0">
                <a:latin typeface="Book Antiqua" pitchFamily="18" charset="0"/>
              </a:rPr>
              <a:t>x</a:t>
            </a:r>
            <a:r>
              <a:rPr lang="en-US" sz="2400" dirty="0">
                <a:latin typeface="Book Antiqua" pitchFamily="18" charset="0"/>
              </a:rPr>
              <a:t>), that </a:t>
            </a:r>
            <a:r>
              <a:rPr lang="en-US" sz="2400" dirty="0" smtClean="0">
                <a:latin typeface="Book Antiqua" pitchFamily="18" charset="0"/>
              </a:rPr>
              <a:t>provides  </a:t>
            </a:r>
            <a:r>
              <a:rPr lang="en-US" sz="2400" dirty="0">
                <a:latin typeface="Book Antiqua" pitchFamily="18" charset="0"/>
              </a:rPr>
              <a:t>the probability for each value of the random variable</a:t>
            </a:r>
            <a:r>
              <a:rPr lang="en-US" sz="2400" dirty="0" smtClean="0">
                <a:latin typeface="Book Antiqua" pitchFamily="18" charset="0"/>
              </a:rPr>
              <a:t>. The </a:t>
            </a:r>
            <a:r>
              <a:rPr lang="en-US" sz="2400" dirty="0">
                <a:latin typeface="Book Antiqua" pitchFamily="18" charset="0"/>
              </a:rPr>
              <a:t>required conditions for a discrete </a:t>
            </a:r>
            <a:r>
              <a:rPr lang="en-US" sz="2400" dirty="0" smtClean="0">
                <a:latin typeface="Book Antiqua" pitchFamily="18" charset="0"/>
              </a:rPr>
              <a:t>probability  </a:t>
            </a:r>
            <a:r>
              <a:rPr lang="en-US" sz="2400" dirty="0">
                <a:latin typeface="Book Antiqua" pitchFamily="18" charset="0"/>
              </a:rPr>
              <a:t>function are:</a:t>
            </a:r>
          </a:p>
        </p:txBody>
      </p:sp>
      <p:sp>
        <p:nvSpPr>
          <p:cNvPr id="5" name="Rectangle 7"/>
          <p:cNvSpPr>
            <a:spLocks noChangeArrowheads="1"/>
          </p:cNvSpPr>
          <p:nvPr/>
        </p:nvSpPr>
        <p:spPr bwMode="auto">
          <a:xfrm>
            <a:off x="3776663" y="5517232"/>
            <a:ext cx="1581150" cy="685800"/>
          </a:xfrm>
          <a:prstGeom prst="rect">
            <a:avLst/>
          </a:prstGeom>
          <a:gradFill rotWithShape="0">
            <a:gsLst>
              <a:gs pos="0">
                <a:srgbClr val="006699">
                  <a:gamma/>
                  <a:shade val="46275"/>
                  <a:invGamma/>
                </a:srgbClr>
              </a:gs>
              <a:gs pos="50000">
                <a:srgbClr val="006699"/>
              </a:gs>
              <a:gs pos="100000">
                <a:srgbClr val="006699">
                  <a:gamma/>
                  <a:shade val="46275"/>
                  <a:invGamma/>
                </a:srgbClr>
              </a:gs>
            </a:gsLst>
            <a:lin ang="5400000" scaled="1"/>
          </a:gra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r>
              <a:rPr lang="en-US" sz="2400" i="1" dirty="0">
                <a:solidFill>
                  <a:schemeClr val="bg1"/>
                </a:solidFill>
                <a:effectLst>
                  <a:outerShdw blurRad="38100" dist="38100" dir="2700000" algn="tl">
                    <a:srgbClr val="000000"/>
                  </a:outerShdw>
                </a:effectLst>
                <a:latin typeface="Book Antiqua" pitchFamily="18" charset="0"/>
              </a:rPr>
              <a:t>f</a:t>
            </a:r>
            <a:r>
              <a:rPr lang="en-US" sz="2400" dirty="0">
                <a:solidFill>
                  <a:schemeClr val="bg1"/>
                </a:solidFill>
                <a:effectLst>
                  <a:outerShdw blurRad="38100" dist="38100" dir="2700000" algn="tl">
                    <a:srgbClr val="000000"/>
                  </a:outerShdw>
                </a:effectLst>
                <a:latin typeface="Book Antiqua" pitchFamily="18" charset="0"/>
              </a:rPr>
              <a:t>(</a:t>
            </a:r>
            <a:r>
              <a:rPr lang="en-US" sz="2400" i="1" dirty="0">
                <a:solidFill>
                  <a:schemeClr val="bg1"/>
                </a:solidFill>
                <a:effectLst>
                  <a:outerShdw blurRad="38100" dist="38100" dir="2700000" algn="tl">
                    <a:srgbClr val="000000"/>
                  </a:outerShdw>
                </a:effectLst>
                <a:latin typeface="Book Antiqua" pitchFamily="18" charset="0"/>
              </a:rPr>
              <a:t>x</a:t>
            </a:r>
            <a:r>
              <a:rPr lang="en-US" sz="2400" dirty="0">
                <a:solidFill>
                  <a:schemeClr val="bg1"/>
                </a:solidFill>
                <a:effectLst>
                  <a:outerShdw blurRad="38100" dist="38100" dir="2700000" algn="tl">
                    <a:srgbClr val="000000"/>
                  </a:outerShdw>
                </a:effectLst>
                <a:latin typeface="Book Antiqua" pitchFamily="18" charset="0"/>
              </a:rPr>
              <a:t>) </a:t>
            </a:r>
            <a:r>
              <a:rPr lang="en-US" sz="2400" u="sng" dirty="0">
                <a:solidFill>
                  <a:schemeClr val="bg1"/>
                </a:solidFill>
                <a:effectLst>
                  <a:outerShdw blurRad="38100" dist="38100" dir="2700000" algn="tl">
                    <a:srgbClr val="000000"/>
                  </a:outerShdw>
                </a:effectLst>
                <a:latin typeface="Book Antiqua" pitchFamily="18" charset="0"/>
              </a:rPr>
              <a:t>&gt;</a:t>
            </a:r>
            <a:r>
              <a:rPr lang="en-US" sz="2400" dirty="0">
                <a:solidFill>
                  <a:schemeClr val="bg1"/>
                </a:solidFill>
                <a:effectLst>
                  <a:outerShdw blurRad="38100" dist="38100" dir="2700000" algn="tl">
                    <a:srgbClr val="000000"/>
                  </a:outerShdw>
                </a:effectLst>
                <a:latin typeface="Book Antiqua" pitchFamily="18" charset="0"/>
              </a:rPr>
              <a:t> 0</a:t>
            </a:r>
          </a:p>
        </p:txBody>
      </p:sp>
      <p:sp>
        <p:nvSpPr>
          <p:cNvPr id="6" name="Rectangle 8"/>
          <p:cNvSpPr>
            <a:spLocks noChangeArrowheads="1"/>
          </p:cNvSpPr>
          <p:nvPr/>
        </p:nvSpPr>
        <p:spPr bwMode="auto">
          <a:xfrm>
            <a:off x="5669756" y="5528822"/>
            <a:ext cx="1581150" cy="685800"/>
          </a:xfrm>
          <a:prstGeom prst="rect">
            <a:avLst/>
          </a:prstGeom>
          <a:gradFill rotWithShape="0">
            <a:gsLst>
              <a:gs pos="0">
                <a:srgbClr val="006699">
                  <a:gamma/>
                  <a:shade val="46275"/>
                  <a:invGamma/>
                </a:srgbClr>
              </a:gs>
              <a:gs pos="50000">
                <a:srgbClr val="006699"/>
              </a:gs>
              <a:gs pos="100000">
                <a:srgbClr val="006699">
                  <a:gamma/>
                  <a:shade val="46275"/>
                  <a:invGamma/>
                </a:srgbClr>
              </a:gs>
            </a:gsLst>
            <a:lin ang="5400000" scaled="1"/>
          </a:gra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r>
              <a:rPr lang="en-US" sz="2400" dirty="0">
                <a:solidFill>
                  <a:schemeClr val="bg1"/>
                </a:solidFill>
                <a:effectLst>
                  <a:outerShdw blurRad="38100" dist="38100" dir="2700000" algn="tl">
                    <a:srgbClr val="000000"/>
                  </a:outerShdw>
                </a:effectLst>
                <a:latin typeface="Symbol" pitchFamily="18" charset="2"/>
              </a:rPr>
              <a:t></a:t>
            </a:r>
            <a:r>
              <a:rPr lang="en-US" sz="2400" i="1" dirty="0">
                <a:solidFill>
                  <a:schemeClr val="bg1"/>
                </a:solidFill>
                <a:effectLst>
                  <a:outerShdw blurRad="38100" dist="38100" dir="2700000" algn="tl">
                    <a:srgbClr val="000000"/>
                  </a:outerShdw>
                </a:effectLst>
                <a:latin typeface="Book Antiqua" pitchFamily="18" charset="0"/>
              </a:rPr>
              <a:t>f</a:t>
            </a:r>
            <a:r>
              <a:rPr lang="en-US" sz="2400" dirty="0">
                <a:solidFill>
                  <a:schemeClr val="bg1"/>
                </a:solidFill>
                <a:effectLst>
                  <a:outerShdw blurRad="38100" dist="38100" dir="2700000" algn="tl">
                    <a:srgbClr val="000000"/>
                  </a:outerShdw>
                </a:effectLst>
                <a:latin typeface="Book Antiqua" pitchFamily="18" charset="0"/>
              </a:rPr>
              <a:t>(</a:t>
            </a:r>
            <a:r>
              <a:rPr lang="en-US" sz="2400" i="1" dirty="0">
                <a:solidFill>
                  <a:schemeClr val="bg1"/>
                </a:solidFill>
                <a:effectLst>
                  <a:outerShdw blurRad="38100" dist="38100" dir="2700000" algn="tl">
                    <a:srgbClr val="000000"/>
                  </a:outerShdw>
                </a:effectLst>
                <a:latin typeface="Book Antiqua" pitchFamily="18" charset="0"/>
              </a:rPr>
              <a:t>x</a:t>
            </a:r>
            <a:r>
              <a:rPr lang="en-US" sz="2400" dirty="0">
                <a:solidFill>
                  <a:schemeClr val="bg1"/>
                </a:solidFill>
                <a:effectLst>
                  <a:outerShdw blurRad="38100" dist="38100" dir="2700000" algn="tl">
                    <a:srgbClr val="000000"/>
                  </a:outerShdw>
                </a:effectLst>
                <a:latin typeface="Book Antiqua" pitchFamily="18" charset="0"/>
              </a:rPr>
              <a:t>) = 1</a:t>
            </a:r>
          </a:p>
        </p:txBody>
      </p:sp>
    </p:spTree>
    <p:extLst>
      <p:ext uri="{BB962C8B-B14F-4D97-AF65-F5344CB8AC3E}">
        <p14:creationId xmlns:p14="http://schemas.microsoft.com/office/powerpoint/2010/main" val="155667883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par>
                          <p:cTn id="38" fill="hold">
                            <p:stCondLst>
                              <p:cond delay="500"/>
                            </p:stCondLst>
                            <p:childTnLst>
                              <p:par>
                                <p:cTn id="39" presetID="16" presetClass="entr" presetSubtype="37" fill="hold" grpId="0" nodeType="afterEffect">
                                  <p:stCondLst>
                                    <p:cond delay="2000"/>
                                  </p:stCondLst>
                                  <p:childTnLst>
                                    <p:set>
                                      <p:cBhvr>
                                        <p:cTn id="40" dur="1" fill="hold">
                                          <p:stCondLst>
                                            <p:cond delay="0"/>
                                          </p:stCondLst>
                                        </p:cTn>
                                        <p:tgtEl>
                                          <p:spTgt spid="5"/>
                                        </p:tgtEl>
                                        <p:attrNameLst>
                                          <p:attrName>style.visibility</p:attrName>
                                        </p:attrNameLst>
                                      </p:cBhvr>
                                      <p:to>
                                        <p:strVal val="visible"/>
                                      </p:to>
                                    </p:set>
                                    <p:animEffect transition="in" filter="barn(outVertical)">
                                      <p:cBhvr>
                                        <p:cTn id="41" dur="500"/>
                                        <p:tgtEl>
                                          <p:spTgt spid="5"/>
                                        </p:tgtEl>
                                      </p:cBhvr>
                                    </p:animEffect>
                                  </p:childTnLst>
                                </p:cTn>
                              </p:par>
                            </p:childTnLst>
                          </p:cTn>
                        </p:par>
                        <p:par>
                          <p:cTn id="42" fill="hold">
                            <p:stCondLst>
                              <p:cond delay="3000"/>
                            </p:stCondLst>
                            <p:childTnLst>
                              <p:par>
                                <p:cTn id="43" presetID="16" presetClass="entr" presetSubtype="37" fill="hold" grpId="0" nodeType="afterEffect">
                                  <p:stCondLst>
                                    <p:cond delay="2000"/>
                                  </p:stCondLst>
                                  <p:childTnLst>
                                    <p:set>
                                      <p:cBhvr>
                                        <p:cTn id="44" dur="1" fill="hold">
                                          <p:stCondLst>
                                            <p:cond delay="0"/>
                                          </p:stCondLst>
                                        </p:cTn>
                                        <p:tgtEl>
                                          <p:spTgt spid="6"/>
                                        </p:tgtEl>
                                        <p:attrNameLst>
                                          <p:attrName>style.visibility</p:attrName>
                                        </p:attrNameLst>
                                      </p:cBhvr>
                                      <p:to>
                                        <p:strVal val="visible"/>
                                      </p:to>
                                    </p:set>
                                    <p:animEffect transition="in" filter="barn(outVertical)">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autoUpdateAnimBg="0"/>
      <p:bldP spid="6"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742" y="0"/>
            <a:ext cx="9143999" cy="836712"/>
          </a:xfrm>
          <a:noFill/>
          <a:ln>
            <a:noFill/>
          </a:ln>
        </p:spPr>
        <p:txBody>
          <a:bodyPr/>
          <a:lstStyle/>
          <a:p>
            <a:r>
              <a:rPr lang="en-US" dirty="0" smtClean="0">
                <a:solidFill>
                  <a:srgbClr val="FF0000"/>
                </a:solidFill>
              </a:rPr>
              <a:t>Mean, StdDev, Probability of Group of Data</a:t>
            </a:r>
            <a:endParaRPr lang="en-US" dirty="0">
              <a:solidFill>
                <a:srgbClr val="FF0000"/>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3318235510"/>
              </p:ext>
            </p:extLst>
          </p:nvPr>
        </p:nvGraphicFramePr>
        <p:xfrm>
          <a:off x="107503" y="908720"/>
          <a:ext cx="8903419" cy="3024336"/>
        </p:xfrm>
        <a:graphic>
          <a:graphicData uri="http://schemas.openxmlformats.org/presentationml/2006/ole">
            <mc:AlternateContent xmlns:mc="http://schemas.openxmlformats.org/markup-compatibility/2006">
              <mc:Choice xmlns:v="urn:schemas-microsoft-com:vml" Requires="v">
                <p:oleObj spid="_x0000_s136250" name="Worksheet" r:id="rId4" imgW="6000733" imgH="2038230" progId="Excel.Sheet.12">
                  <p:embed/>
                </p:oleObj>
              </mc:Choice>
              <mc:Fallback>
                <p:oleObj name="Worksheet" r:id="rId4" imgW="6000733" imgH="2038230" progId="Excel.Sheet.12">
                  <p:embed/>
                  <p:pic>
                    <p:nvPicPr>
                      <p:cNvPr id="0" name=""/>
                      <p:cNvPicPr/>
                      <p:nvPr/>
                    </p:nvPicPr>
                    <p:blipFill>
                      <a:blip r:embed="rId5"/>
                      <a:stretch>
                        <a:fillRect/>
                      </a:stretch>
                    </p:blipFill>
                    <p:spPr>
                      <a:xfrm>
                        <a:off x="107503" y="908720"/>
                        <a:ext cx="8903419" cy="3024336"/>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707690831"/>
              </p:ext>
            </p:extLst>
          </p:nvPr>
        </p:nvGraphicFramePr>
        <p:xfrm>
          <a:off x="107503" y="4077072"/>
          <a:ext cx="3149600" cy="2216150"/>
        </p:xfrm>
        <a:graphic>
          <a:graphicData uri="http://schemas.openxmlformats.org/presentationml/2006/ole">
            <mc:AlternateContent xmlns:mc="http://schemas.openxmlformats.org/markup-compatibility/2006">
              <mc:Choice xmlns:v="urn:schemas-microsoft-com:vml" Requires="v">
                <p:oleObj spid="_x0000_s136251" name="Worksheet" r:id="rId7" imgW="3149981" imgH="2215732" progId="Excel.Sheet.12">
                  <p:embed/>
                </p:oleObj>
              </mc:Choice>
              <mc:Fallback>
                <p:oleObj name="Worksheet" r:id="rId7" imgW="3149981" imgH="2215732" progId="Excel.Sheet.12">
                  <p:embed/>
                  <p:pic>
                    <p:nvPicPr>
                      <p:cNvPr id="0" name=""/>
                      <p:cNvPicPr/>
                      <p:nvPr/>
                    </p:nvPicPr>
                    <p:blipFill>
                      <a:blip r:embed="rId8"/>
                      <a:stretch>
                        <a:fillRect/>
                      </a:stretch>
                    </p:blipFill>
                    <p:spPr>
                      <a:xfrm>
                        <a:off x="107503" y="4077072"/>
                        <a:ext cx="3149600" cy="2216150"/>
                      </a:xfrm>
                      <a:prstGeom prst="rect">
                        <a:avLst/>
                      </a:prstGeom>
                    </p:spPr>
                  </p:pic>
                </p:oleObj>
              </mc:Fallback>
            </mc:AlternateContent>
          </a:graphicData>
        </a:graphic>
      </p:graphicFrame>
    </p:spTree>
    <p:extLst>
      <p:ext uri="{BB962C8B-B14F-4D97-AF65-F5344CB8AC3E}">
        <p14:creationId xmlns:p14="http://schemas.microsoft.com/office/powerpoint/2010/main" val="205979887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Lean Thinking Final.ppt">
  <a:themeElements>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Lean Thinking Final">
  <a:themeElements>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ean Thinking Final">
  <a:themeElements>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Lean Thinking Final">
  <a:themeElements>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Lean Thinking Final.ppt</Template>
  <TotalTime>18477</TotalTime>
  <Words>2733</Words>
  <Application>Microsoft Office PowerPoint</Application>
  <PresentationFormat>On-screen Show (4:3)</PresentationFormat>
  <Paragraphs>359</Paragraphs>
  <Slides>41</Slides>
  <Notes>33</Notes>
  <HiddenSlides>0</HiddenSlides>
  <MMClips>0</MMClips>
  <ScaleCrop>false</ScaleCrop>
  <HeadingPairs>
    <vt:vector size="10" baseType="variant">
      <vt:variant>
        <vt:lpstr>Fonts Used</vt:lpstr>
      </vt:variant>
      <vt:variant>
        <vt:i4>15</vt:i4>
      </vt:variant>
      <vt:variant>
        <vt:lpstr>Theme</vt:lpstr>
      </vt:variant>
      <vt:variant>
        <vt:i4>4</vt:i4>
      </vt:variant>
      <vt:variant>
        <vt:lpstr>Links</vt:lpstr>
      </vt:variant>
      <vt:variant>
        <vt:i4>1</vt:i4>
      </vt:variant>
      <vt:variant>
        <vt:lpstr>Embedded OLE Servers</vt:lpstr>
      </vt:variant>
      <vt:variant>
        <vt:i4>2</vt:i4>
      </vt:variant>
      <vt:variant>
        <vt:lpstr>Slide Titles</vt:lpstr>
      </vt:variant>
      <vt:variant>
        <vt:i4>41</vt:i4>
      </vt:variant>
    </vt:vector>
  </HeadingPairs>
  <TitlesOfParts>
    <vt:vector size="63" baseType="lpstr">
      <vt:lpstr>ＭＳ Ｐゴシック</vt:lpstr>
      <vt:lpstr>Arial</vt:lpstr>
      <vt:lpstr>Book Antiqua</vt:lpstr>
      <vt:lpstr>Calibri</vt:lpstr>
      <vt:lpstr>Garamond</vt:lpstr>
      <vt:lpstr>Impact</vt:lpstr>
      <vt:lpstr>Lucida Calligraphy</vt:lpstr>
      <vt:lpstr>Mathematica1</vt:lpstr>
      <vt:lpstr>Monotype Sorts</vt:lpstr>
      <vt:lpstr>MS Reference Sans Serif</vt:lpstr>
      <vt:lpstr>Symbol</vt:lpstr>
      <vt:lpstr>Tahoma</vt:lpstr>
      <vt:lpstr>Times New Roman</vt:lpstr>
      <vt:lpstr>Verdana</vt:lpstr>
      <vt:lpstr>Wingdings</vt:lpstr>
      <vt:lpstr>Lean Thinking Final.ppt</vt:lpstr>
      <vt:lpstr>1_Lean Thinking Final</vt:lpstr>
      <vt:lpstr>Lean Thinking Final</vt:lpstr>
      <vt:lpstr>2_Lean Thinking Final</vt:lpstr>
      <vt:lpstr>F:\CLU\521\Fall14\Modern\Ch5\ArdiCh5.xlsx!D3.Uniform!R2C1:R18C5</vt:lpstr>
      <vt:lpstr>Worksheet</vt:lpstr>
      <vt:lpstr>Equation</vt:lpstr>
      <vt:lpstr>PowerPoint Presentation</vt:lpstr>
      <vt:lpstr>Basic Probability Distributions</vt:lpstr>
      <vt:lpstr>PowerPoint Presentation</vt:lpstr>
      <vt:lpstr>Weighted Average</vt:lpstr>
      <vt:lpstr>Weighted Average</vt:lpstr>
      <vt:lpstr>PowerPoint Presentation</vt:lpstr>
      <vt:lpstr>PowerPoint Presentation</vt:lpstr>
      <vt:lpstr>PowerPoint Presentation</vt:lpstr>
      <vt:lpstr>Mean, StdDev, Probability of Group of Data</vt:lpstr>
      <vt:lpstr>Discrete Uniform Distribution</vt:lpstr>
      <vt:lpstr>Expected Value</vt:lpstr>
      <vt:lpstr>PowerPoint Presentation</vt:lpstr>
      <vt:lpstr>Mean, StdDev, Probabilities</vt:lpstr>
      <vt:lpstr>Mean, StdDev, Probabilities- Random Problem</vt:lpstr>
      <vt:lpstr>PowerPoint Presentation</vt:lpstr>
      <vt:lpstr>The Newsvendor Problem- Discrete pdf</vt:lpstr>
      <vt:lpstr>The Newsvendor Problem- Discrete pdf</vt:lpstr>
      <vt:lpstr>The Newsvendor Problem- continuous pdf</vt:lpstr>
      <vt:lpstr>Compute the Average Demand</vt:lpstr>
      <vt:lpstr>PowerPoint Presentation</vt:lpstr>
      <vt:lpstr>PowerPoint Presentation</vt:lpstr>
      <vt:lpstr>Cumulative Probabilities</vt:lpstr>
      <vt:lpstr>Number of Units Sold, Salvages</vt:lpstr>
      <vt:lpstr>Total Profit for Different Ordering Policies</vt:lpstr>
      <vt:lpstr>Denim Wholesaler; Marginal Analysis </vt:lpstr>
      <vt:lpstr>PowerPoint Presentation</vt:lpstr>
      <vt:lpstr>Marginal Analysis</vt:lpstr>
      <vt:lpstr>Marginal Analysis</vt:lpstr>
      <vt:lpstr>Marginal Analysis</vt:lpstr>
      <vt:lpstr>Marginal Analysis</vt:lpstr>
      <vt:lpstr>Marginal Analysis</vt:lpstr>
      <vt:lpstr>Marginal Analysis</vt:lpstr>
      <vt:lpstr>Analytical Solution for the Optimal Service Level</vt:lpstr>
      <vt:lpstr>Analytical Solution for the Optimal Service Level</vt:lpstr>
      <vt:lpstr>Analytical Solution for the Optimal Service Level</vt:lpstr>
      <vt:lpstr>Marginal Value:  The General Formula</vt:lpstr>
      <vt:lpstr>Type-1 Service Level</vt:lpstr>
      <vt:lpstr>PowerPoint Presentation</vt:lpstr>
      <vt:lpstr>PowerPoint Presentation</vt:lpstr>
      <vt:lpstr>PowerPoint Presentation</vt:lpstr>
      <vt:lpstr>PowerPoint Presentation</vt:lpstr>
    </vt:vector>
  </TitlesOfParts>
  <Company>CSU, Northridge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Lean Thinking</dc:title>
  <dc:creator>aa2035</dc:creator>
  <cp:lastModifiedBy>Asef-Vaziri, Ardavan</cp:lastModifiedBy>
  <cp:revision>389</cp:revision>
  <dcterms:created xsi:type="dcterms:W3CDTF">2008-11-22T01:06:20Z</dcterms:created>
  <dcterms:modified xsi:type="dcterms:W3CDTF">2016-03-05T00:30:51Z</dcterms:modified>
</cp:coreProperties>
</file>