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262" r:id="rId3"/>
    <p:sldId id="263" r:id="rId4"/>
    <p:sldId id="264" r:id="rId5"/>
    <p:sldId id="265" r:id="rId6"/>
    <p:sldId id="267" r:id="rId7"/>
    <p:sldId id="268" r:id="rId8"/>
    <p:sldId id="266" r:id="rId9"/>
    <p:sldId id="270" r:id="rId10"/>
    <p:sldId id="271" r:id="rId11"/>
    <p:sldId id="272" r:id="rId12"/>
    <p:sldId id="273" r:id="rId13"/>
    <p:sldId id="274" r:id="rId14"/>
  </p:sldIdLst>
  <p:sldSz cx="9144000" cy="6858000" type="screen4x3"/>
  <p:notesSz cx="6921500" cy="9423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000000"/>
    <a:srgbClr val="EAEAEA"/>
    <a:srgbClr val="12449E"/>
    <a:srgbClr val="1D4087"/>
    <a:srgbClr val="FF0000"/>
    <a:srgbClr val="CC0066"/>
    <a:srgbClr val="1A1A7E"/>
    <a:srgbClr val="14762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5618" autoAdjust="0"/>
  </p:normalViewPr>
  <p:slideViewPr>
    <p:cSldViewPr>
      <p:cViewPr>
        <p:scale>
          <a:sx n="66" d="100"/>
          <a:sy n="66" d="100"/>
        </p:scale>
        <p:origin x="-1200" y="-8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706438"/>
            <a:ext cx="4711700" cy="3533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2150" y="4476750"/>
            <a:ext cx="5537200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03DFDD11-5171-4D70-B963-C9AA84C67C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9F0BEF-D2D7-4E29-97B1-C367A677EF89}" type="slidenum">
              <a:rPr lang="en-US" smtClean="0">
                <a:latin typeface="Arial" charset="0"/>
              </a:rPr>
              <a:pPr/>
              <a:t>2</a:t>
            </a:fld>
            <a:endParaRPr lang="en-US" smtClean="0">
              <a:latin typeface="Arial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449E83-8167-4C11-B390-CDD395F072D9}" type="slidenum">
              <a:rPr lang="en-US" smtClean="0">
                <a:latin typeface="Arial" charset="0"/>
              </a:rPr>
              <a:pPr/>
              <a:t>11</a:t>
            </a:fld>
            <a:endParaRPr lang="en-US" smtClean="0">
              <a:latin typeface="Arial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29E3A0-F4DE-472A-A9CE-8AC1A318B7E3}" type="slidenum">
              <a:rPr lang="en-US" smtClean="0">
                <a:latin typeface="Arial" charset="0"/>
              </a:rPr>
              <a:pPr/>
              <a:t>12</a:t>
            </a:fld>
            <a:endParaRPr lang="en-US" smtClean="0">
              <a:latin typeface="Arial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27451E-9238-42AF-83EB-C59A8E36BCE4}" type="slidenum">
              <a:rPr lang="en-US" smtClean="0">
                <a:latin typeface="Arial" charset="0"/>
              </a:rPr>
              <a:pPr/>
              <a:t>13</a:t>
            </a:fld>
            <a:endParaRPr lang="en-US" smtClean="0">
              <a:latin typeface="Arial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F18B1A-A290-4F93-835F-56C0868B5E51}" type="slidenum">
              <a:rPr lang="en-US" smtClean="0">
                <a:latin typeface="Arial" charset="0"/>
              </a:rPr>
              <a:pPr/>
              <a:t>3</a:t>
            </a:fld>
            <a:endParaRPr lang="en-US" smtClean="0">
              <a:latin typeface="Arial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C44280-0950-47E1-8763-A98E9CB3B40C}" type="slidenum">
              <a:rPr lang="en-US" smtClean="0">
                <a:latin typeface="Arial" charset="0"/>
              </a:rPr>
              <a:pPr/>
              <a:t>4</a:t>
            </a:fld>
            <a:endParaRPr lang="en-US" smtClean="0">
              <a:latin typeface="Arial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D43CC2-27E5-4019-8C97-14F42077476A}" type="slidenum">
              <a:rPr lang="en-US" smtClean="0">
                <a:latin typeface="Arial" charset="0"/>
              </a:rPr>
              <a:pPr/>
              <a:t>5</a:t>
            </a:fld>
            <a:endParaRPr lang="en-US" smtClean="0">
              <a:latin typeface="Arial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6A7387-57C3-4C67-81D1-2AC6A014BB29}" type="slidenum">
              <a:rPr lang="en-US" smtClean="0">
                <a:latin typeface="Arial" charset="0"/>
              </a:rPr>
              <a:pPr/>
              <a:t>6</a:t>
            </a:fld>
            <a:endParaRPr lang="en-US" smtClean="0">
              <a:latin typeface="Arial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30B47E-064B-432D-9C6E-2ABAB53CE644}" type="slidenum">
              <a:rPr lang="en-US" smtClean="0">
                <a:latin typeface="Arial" charset="0"/>
              </a:rPr>
              <a:pPr/>
              <a:t>7</a:t>
            </a:fld>
            <a:endParaRPr lang="en-US" smtClean="0">
              <a:latin typeface="Arial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77ED17-5AE4-4CDA-946B-635D7D7BBD6A}" type="slidenum">
              <a:rPr lang="en-US" smtClean="0">
                <a:latin typeface="Arial" charset="0"/>
              </a:rPr>
              <a:pPr/>
              <a:t>8</a:t>
            </a:fld>
            <a:endParaRPr lang="en-US" smtClean="0">
              <a:latin typeface="Arial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474E0E-3504-4D5B-9641-35D1EDD2CA60}" type="slidenum">
              <a:rPr lang="en-US" smtClean="0">
                <a:latin typeface="Arial" charset="0"/>
              </a:rPr>
              <a:pPr/>
              <a:t>9</a:t>
            </a:fld>
            <a:endParaRPr lang="en-US" smtClean="0">
              <a:latin typeface="Arial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D5991A-AC95-4462-8BF6-485765BDD9BE}" type="slidenum">
              <a:rPr lang="en-US" smtClean="0">
                <a:latin typeface="Arial" charset="0"/>
              </a:rPr>
              <a:pPr/>
              <a:t>10</a:t>
            </a:fld>
            <a:endParaRPr lang="en-US" smtClean="0">
              <a:latin typeface="Arial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188913"/>
            <a:ext cx="2124075" cy="5964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188913"/>
            <a:ext cx="6221413" cy="5964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1800" y="1520825"/>
            <a:ext cx="4087813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1800" y="3913188"/>
            <a:ext cx="4087813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58775" y="188913"/>
            <a:ext cx="8497888" cy="59642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20825"/>
            <a:ext cx="4087812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7378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09625" y="2214563"/>
            <a:ext cx="7958138" cy="3881437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9625" y="6373813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Session 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2138" y="6376988"/>
            <a:ext cx="30861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Operations Management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4757A4-65B3-40FF-B474-506EE19B56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20825"/>
            <a:ext cx="4087812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Rectangle 44"/>
          <p:cNvSpPr>
            <a:spLocks noChangeArrowheads="1"/>
          </p:cNvSpPr>
          <p:nvPr/>
        </p:nvSpPr>
        <p:spPr bwMode="gray">
          <a:xfrm>
            <a:off x="-1588" y="-63500"/>
            <a:ext cx="9232901" cy="69659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173062"/>
              </a:gs>
            </a:gsLst>
            <a:lin ang="0" scaled="1"/>
          </a:gradFill>
          <a:ln w="952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gray">
          <a:xfrm>
            <a:off x="215900" y="206375"/>
            <a:ext cx="8712200" cy="893763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81" name="Text Box 57"/>
          <p:cNvSpPr txBox="1">
            <a:spLocks noChangeArrowheads="1"/>
          </p:cNvSpPr>
          <p:nvPr userDrawn="1"/>
        </p:nvSpPr>
        <p:spPr bwMode="auto">
          <a:xfrm>
            <a:off x="6543702" y="6635250"/>
            <a:ext cx="24243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baseline="0" dirty="0" smtClean="0">
                <a:solidFill>
                  <a:schemeClr val="bg1"/>
                </a:solidFill>
              </a:rPr>
              <a:t>Measures of Effectiveness </a:t>
            </a:r>
            <a:r>
              <a:rPr lang="en-US" sz="1200" b="1" i="1" dirty="0" smtClean="0">
                <a:solidFill>
                  <a:schemeClr val="bg1"/>
                </a:solidFill>
              </a:rPr>
              <a:t> </a:t>
            </a:r>
            <a:fld id="{BD6234CD-B7B4-4617-8D03-83466873225C}" type="slidenum">
              <a:rPr lang="en-US" sz="1200" b="1" smtClean="0">
                <a:solidFill>
                  <a:schemeClr val="bg1"/>
                </a:solidFill>
                <a:latin typeface="Arial" pitchFamily="34" charset="0"/>
              </a:rPr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200" b="1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20" name="Rectangle 12"/>
          <p:cNvSpPr>
            <a:spLocks noChangeArrowheads="1"/>
          </p:cNvSpPr>
          <p:nvPr userDrawn="1"/>
        </p:nvSpPr>
        <p:spPr bwMode="auto">
          <a:xfrm>
            <a:off x="215900" y="1341438"/>
            <a:ext cx="8712200" cy="5291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225425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</a:t>
            </a:r>
            <a:br>
              <a:rPr lang="en-US" smtClean="0"/>
            </a:br>
            <a:r>
              <a:rPr lang="en-US" smtClean="0"/>
              <a:t>title style</a:t>
            </a:r>
          </a:p>
        </p:txBody>
      </p:sp>
      <p:sp>
        <p:nvSpPr>
          <p:cNvPr id="17414" name="Rectangle 5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520825"/>
            <a:ext cx="84613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3927" y="6628221"/>
            <a:ext cx="29575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200" b="1" i="1" dirty="0" err="1" smtClean="0">
                <a:solidFill>
                  <a:schemeClr val="bg1"/>
                </a:solidFill>
              </a:rPr>
              <a:t>Ardavan</a:t>
            </a:r>
            <a:r>
              <a:rPr lang="en-US" sz="1200" b="1" i="1" dirty="0" smtClean="0">
                <a:solidFill>
                  <a:schemeClr val="bg1"/>
                </a:solidFill>
              </a:rPr>
              <a:t> </a:t>
            </a:r>
            <a:r>
              <a:rPr lang="en-US" sz="1200" b="1" i="1" dirty="0" err="1" smtClean="0">
                <a:solidFill>
                  <a:schemeClr val="bg1"/>
                </a:solidFill>
              </a:rPr>
              <a:t>Asef-Vaziri</a:t>
            </a:r>
            <a:r>
              <a:rPr lang="en-US" sz="1200" b="1" i="1" dirty="0" smtClean="0">
                <a:solidFill>
                  <a:schemeClr val="bg1"/>
                </a:solidFill>
              </a:rPr>
              <a:t>    6/4/2009</a:t>
            </a:r>
            <a:endParaRPr lang="en-US" sz="1200" b="1" i="1" dirty="0">
              <a:solidFill>
                <a:schemeClr val="bg1"/>
              </a:solidFill>
            </a:endParaRPr>
          </a:p>
        </p:txBody>
      </p:sp>
      <p:sp>
        <p:nvSpPr>
          <p:cNvPr id="10" name="Text Box 57"/>
          <p:cNvSpPr txBox="1">
            <a:spLocks noChangeArrowheads="1"/>
          </p:cNvSpPr>
          <p:nvPr userDrawn="1"/>
        </p:nvSpPr>
        <p:spPr bwMode="auto">
          <a:xfrm>
            <a:off x="7602579" y="-61143"/>
            <a:ext cx="13509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dirty="0" smtClean="0">
                <a:solidFill>
                  <a:schemeClr val="bg1"/>
                </a:solidFill>
              </a:rPr>
              <a:t>Forecasting - 4</a:t>
            </a:r>
            <a:endParaRPr lang="en-US" sz="1200" b="1" dirty="0" smtClean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v"/>
        <a:defRPr sz="2800">
          <a:solidFill>
            <a:srgbClr val="000000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cs typeface="Tahoma" pitchFamily="34" charset="0"/>
        </a:defRPr>
      </a:lvl2pPr>
      <a:lvl3pPr marL="1143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w"/>
        <a:defRPr sz="2400">
          <a:solidFill>
            <a:srgbClr val="000000"/>
          </a:solidFill>
          <a:latin typeface="Tahoma" pitchFamily="34" charset="0"/>
          <a:cs typeface="Tahoma" pitchFamily="34" charset="0"/>
        </a:defRPr>
      </a:lvl3pPr>
      <a:lvl4pPr marL="1600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Monotype Sorts" pitchFamily="2" charset="2"/>
        <a:buChar char="–"/>
        <a:defRPr sz="2000">
          <a:solidFill>
            <a:srgbClr val="000000"/>
          </a:solidFill>
          <a:latin typeface="Arial" pitchFamily="34" charset="0"/>
          <a:cs typeface="Tahoma" pitchFamily="34" charset="0"/>
        </a:defRPr>
      </a:lvl4pPr>
      <a:lvl5pPr marL="20574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Char char="»"/>
        <a:defRPr sz="1600">
          <a:solidFill>
            <a:srgbClr val="000000"/>
          </a:solidFill>
          <a:latin typeface="Arial" pitchFamily="34" charset="0"/>
          <a:cs typeface="Tahoma" pitchFamily="34" charset="0"/>
        </a:defRPr>
      </a:lvl5pPr>
      <a:lvl6pPr marL="25146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6pPr>
      <a:lvl7pPr marL="29718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7pPr>
      <a:lvl8pPr marL="3429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8pPr>
      <a:lvl9pPr marL="3886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package" Target="../embeddings/Microsoft_Office_Excel_Worksheet8.xlsx"/><Relationship Id="rId4" Type="http://schemas.openxmlformats.org/officeDocument/2006/relationships/package" Target="../embeddings/Microsoft_Office_Excel_Worksheet7.xlsx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Office_Excel_Worksheet3.xlsx"/><Relationship Id="rId5" Type="http://schemas.openxmlformats.org/officeDocument/2006/relationships/package" Target="../embeddings/Microsoft_Office_Excel_Worksheet2.xlsx"/><Relationship Id="rId4" Type="http://schemas.openxmlformats.org/officeDocument/2006/relationships/package" Target="../embeddings/Microsoft_Office_Excel_Worksheet1.xls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Microsoft_Office_Excel_Worksheet4.xlsx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5.vml"/><Relationship Id="rId5" Type="http://schemas.openxmlformats.org/officeDocument/2006/relationships/package" Target="../embeddings/Microsoft_Office_Excel_Worksheet6.xlsx"/><Relationship Id="rId4" Type="http://schemas.openxmlformats.org/officeDocument/2006/relationships/package" Target="../embeddings/Microsoft_Office_Excel_Worksheet5.xlsx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4419600"/>
            <a:ext cx="7772400" cy="1143000"/>
          </a:xfrm>
        </p:spPr>
        <p:txBody>
          <a:bodyPr/>
          <a:lstStyle/>
          <a:p>
            <a:r>
              <a:rPr lang="en-US" b="0" dirty="0"/>
              <a:t>Chapter 7</a:t>
            </a:r>
            <a:br>
              <a:rPr lang="en-US" b="0" dirty="0"/>
            </a:br>
            <a:r>
              <a:rPr lang="en-US" b="0" dirty="0"/>
              <a:t>Demand Forecasting</a:t>
            </a:r>
            <a:br>
              <a:rPr lang="en-US" b="0" dirty="0"/>
            </a:br>
            <a:r>
              <a:rPr lang="en-US" b="0" dirty="0"/>
              <a:t>in a Supply Chain</a:t>
            </a:r>
            <a:endParaRPr lang="en-US" dirty="0"/>
          </a:p>
        </p:txBody>
      </p:sp>
      <p:sp>
        <p:nvSpPr>
          <p:cNvPr id="95237" name="Rectangle 2053"/>
          <p:cNvSpPr>
            <a:spLocks noChangeArrowheads="1"/>
          </p:cNvSpPr>
          <p:nvPr/>
        </p:nvSpPr>
        <p:spPr bwMode="auto">
          <a:xfrm>
            <a:off x="0" y="-76248"/>
            <a:ext cx="9245664" cy="701049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lang="en-US" sz="3800" dirty="0" smtClean="0">
                <a:solidFill>
                  <a:schemeClr val="bg1"/>
                </a:solidFill>
                <a:latin typeface="Impact" pitchFamily="34" charset="0"/>
              </a:rPr>
              <a:t>Forecasting - 3</a:t>
            </a:r>
          </a:p>
          <a:p>
            <a:pPr algn="ctr"/>
            <a:r>
              <a:rPr lang="en-US" sz="3800" dirty="0" smtClean="0">
                <a:solidFill>
                  <a:schemeClr val="bg1"/>
                </a:solidFill>
                <a:latin typeface="Impact" pitchFamily="34" charset="0"/>
              </a:rPr>
              <a:t>Demand Pooling</a:t>
            </a:r>
          </a:p>
          <a:p>
            <a:pPr algn="ctr"/>
            <a:endParaRPr lang="en-US" sz="38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2800" dirty="0" err="1" smtClean="0">
                <a:solidFill>
                  <a:schemeClr val="bg1"/>
                </a:solidFill>
                <a:latin typeface="Impact" pitchFamily="34" charset="0"/>
              </a:rPr>
              <a:t>Ardavan</a:t>
            </a:r>
            <a:r>
              <a:rPr lang="en-US" sz="28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Impact" pitchFamily="34" charset="0"/>
              </a:rPr>
              <a:t>Asef-Vaziri</a:t>
            </a:r>
            <a:endParaRPr lang="en-US" sz="28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38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Based on 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Operations management: Stevenson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Operations Management: Jacobs, Chase, and  </a:t>
            </a:r>
            <a:r>
              <a:rPr lang="en-US" sz="2000" dirty="0" err="1" smtClean="0">
                <a:solidFill>
                  <a:schemeClr val="bg1"/>
                </a:solidFill>
                <a:latin typeface="Impact" pitchFamily="34" charset="0"/>
              </a:rPr>
              <a:t>Aquilano</a:t>
            </a:r>
            <a:endParaRPr lang="en-US" sz="20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Supply Chain Management: Chopra and </a:t>
            </a:r>
            <a:r>
              <a:rPr lang="en-US" sz="2000" dirty="0" err="1" smtClean="0">
                <a:solidFill>
                  <a:schemeClr val="bg1"/>
                </a:solidFill>
                <a:latin typeface="Impact" pitchFamily="34" charset="0"/>
              </a:rPr>
              <a:t>Meindl</a:t>
            </a:r>
            <a:endParaRPr lang="en-US" sz="20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Total Inventory Level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sz="2200" smtClean="0"/>
          </a:p>
          <a:p>
            <a:r>
              <a:rPr lang="en-US" sz="2200" smtClean="0"/>
              <a:t>The total inventory for Red and Blue is:</a:t>
            </a:r>
          </a:p>
          <a:p>
            <a:pPr>
              <a:buFont typeface="Wingdings" pitchFamily="2" charset="2"/>
              <a:buNone/>
            </a:pPr>
            <a:r>
              <a:rPr lang="en-US" sz="2200" smtClean="0"/>
              <a:t>	</a:t>
            </a:r>
            <a:r>
              <a:rPr lang="en-US" sz="2900" smtClean="0"/>
              <a:t>1892 + 1728 = 3620</a:t>
            </a:r>
          </a:p>
          <a:p>
            <a:pPr>
              <a:buFont typeface="Wingdings" pitchFamily="2" charset="2"/>
              <a:buNone/>
            </a:pPr>
            <a:endParaRPr lang="en-US" sz="2200" smtClean="0"/>
          </a:p>
          <a:p>
            <a:r>
              <a:rPr lang="en-US" sz="2200" smtClean="0"/>
              <a:t>P( Red demand &gt; # of Red T-shirts stocked ) = 0.025</a:t>
            </a:r>
          </a:p>
          <a:p>
            <a:pPr>
              <a:buFont typeface="Wingdings" pitchFamily="2" charset="2"/>
              <a:buNone/>
            </a:pPr>
            <a:r>
              <a:rPr lang="en-US" sz="2200" smtClean="0"/>
              <a:t>   P( Blue demand &gt; # of Blue T-shirts stocked ) = 0.025</a:t>
            </a:r>
          </a:p>
          <a:p>
            <a:pPr lvl="2">
              <a:buFont typeface="Wingdings" pitchFamily="2" charset="2"/>
              <a:buNone/>
            </a:pPr>
            <a:endParaRPr lang="en-US" sz="22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Aggregate Forecasts</a:t>
            </a:r>
          </a:p>
        </p:txBody>
      </p:sp>
      <p:sp>
        <p:nvSpPr>
          <p:cNvPr id="80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200" smtClean="0"/>
              <a:t>Can we more accurately forecast the combined demand?</a:t>
            </a:r>
          </a:p>
          <a:p>
            <a:endParaRPr lang="en-US" sz="2200" smtClean="0"/>
          </a:p>
          <a:p>
            <a:pPr>
              <a:lnSpc>
                <a:spcPct val="90000"/>
              </a:lnSpc>
            </a:pPr>
            <a:r>
              <a:rPr lang="en-US" sz="2200" smtClean="0"/>
              <a:t>Suppose we can make Gray Shirt and then dye the T-shirts either red or blue.</a:t>
            </a:r>
          </a:p>
          <a:p>
            <a:pPr>
              <a:lnSpc>
                <a:spcPct val="90000"/>
              </a:lnSpc>
            </a:pPr>
            <a:r>
              <a:rPr lang="en-US" sz="2200" smtClean="0"/>
              <a:t>What is the Demand for Gray Shirts?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smtClean="0"/>
          </a:p>
          <a:p>
            <a:pPr>
              <a:lnSpc>
                <a:spcPct val="90000"/>
              </a:lnSpc>
            </a:pPr>
            <a:r>
              <a:rPr lang="en-US" sz="2200" smtClean="0"/>
              <a:t>We look at the sum of the demands in the past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We forecast the demand for the two products combined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We compute the MAD for the aggregate forecast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0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0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09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09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09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440" y="215856"/>
            <a:ext cx="7772400" cy="876312"/>
          </a:xfrm>
        </p:spPr>
        <p:txBody>
          <a:bodyPr/>
          <a:lstStyle/>
          <a:p>
            <a:r>
              <a:rPr lang="en-US" sz="4000" dirty="0" smtClean="0"/>
              <a:t>Forecast for the Aggregate Demand</a:t>
            </a:r>
          </a:p>
        </p:txBody>
      </p:sp>
      <p:sp>
        <p:nvSpPr>
          <p:cNvPr id="4105" name="Text Box 6"/>
          <p:cNvSpPr txBox="1">
            <a:spLocks noChangeArrowheads="1"/>
          </p:cNvSpPr>
          <p:nvPr/>
        </p:nvSpPr>
        <p:spPr bwMode="auto">
          <a:xfrm>
            <a:off x="5789612" y="1858941"/>
            <a:ext cx="2978701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Inventory of Gray  =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1942</a:t>
            </a:r>
          </a:p>
          <a:p>
            <a:r>
              <a:rPr lang="en-US" dirty="0" smtClean="0"/>
              <a:t>+ 1.96*1.25*717</a:t>
            </a:r>
          </a:p>
          <a:p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3699</a:t>
            </a:r>
          </a:p>
          <a:p>
            <a:endParaRPr lang="en-US" dirty="0" smtClean="0"/>
          </a:p>
          <a:p>
            <a:r>
              <a:rPr lang="en-US" dirty="0" smtClean="0"/>
              <a:t>Compared to</a:t>
            </a:r>
          </a:p>
          <a:p>
            <a:endParaRPr lang="en-US" dirty="0" smtClean="0"/>
          </a:p>
          <a:p>
            <a:r>
              <a:rPr lang="en-US" dirty="0" smtClean="0"/>
              <a:t>3883</a:t>
            </a:r>
            <a:endParaRPr lang="en-US" dirty="0"/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555570" y="1463580"/>
          <a:ext cx="2011362" cy="3781425"/>
        </p:xfrm>
        <a:graphic>
          <a:graphicData uri="http://schemas.openxmlformats.org/presentationml/2006/ole">
            <p:oleObj spid="_x0000_s5125" name="Worksheet" r:id="rId4" imgW="1343071" imgH="2524232" progId="Excel.Sheet.12">
              <p:embed/>
            </p:oleObj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2928915" y="1457298"/>
          <a:ext cx="2760662" cy="4935537"/>
        </p:xfrm>
        <a:graphic>
          <a:graphicData uri="http://schemas.openxmlformats.org/presentationml/2006/ole">
            <p:oleObj spid="_x0000_s5126" name="Worksheet" r:id="rId5" imgW="1838228" imgH="3285988" progId="Excel.Shee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Aggregate Demand Forecast Conclusions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By stocking </a:t>
            </a:r>
            <a:r>
              <a:rPr lang="en-US" dirty="0" smtClean="0"/>
              <a:t>3699 </a:t>
            </a:r>
            <a:r>
              <a:rPr lang="en-US" dirty="0" smtClean="0"/>
              <a:t>Gray T-shirts, we ensure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	P(  T-shirt demand &gt; # stocked ) = 0.025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Otherwise, we needed to stock 1892 blue T-shirts and </a:t>
            </a:r>
            <a:r>
              <a:rPr lang="en-US" dirty="0" smtClean="0"/>
              <a:t>1991 </a:t>
            </a:r>
            <a:r>
              <a:rPr lang="en-US" dirty="0" smtClean="0"/>
              <a:t>red T-shirts for a combined number of </a:t>
            </a:r>
            <a:r>
              <a:rPr lang="en-US" dirty="0" smtClean="0"/>
              <a:t>1892+1991 </a:t>
            </a:r>
            <a:r>
              <a:rPr lang="en-US" dirty="0" smtClean="0"/>
              <a:t>= </a:t>
            </a:r>
            <a:r>
              <a:rPr lang="en-US" dirty="0" smtClean="0"/>
              <a:t>3883 </a:t>
            </a:r>
            <a:r>
              <a:rPr lang="en-US" dirty="0" smtClean="0"/>
              <a:t>T-shirts to ensure that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	P( red T-shirt demand &gt; # red shirts stocked)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	= P( blue T-shirt demand &gt; # blue shirts stocked)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   = 0.025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3699 </a:t>
            </a:r>
            <a:r>
              <a:rPr lang="en-US" dirty="0" smtClean="0"/>
              <a:t>&lt; </a:t>
            </a:r>
            <a:r>
              <a:rPr lang="en-US" dirty="0" smtClean="0"/>
              <a:t>3883 </a:t>
            </a:r>
            <a:r>
              <a:rPr lang="en-US" dirty="0" smtClean="0"/>
              <a:t>… we need to stock less T-shirts to ensure a given </a:t>
            </a:r>
            <a:r>
              <a:rPr lang="en-US" dirty="0" err="1" smtClean="0"/>
              <a:t>stockout</a:t>
            </a:r>
            <a:r>
              <a:rPr lang="en-US" dirty="0" smtClean="0"/>
              <a:t> probability (2.5% in this example) when we have an aggregate forecast.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226953" y="252369"/>
            <a:ext cx="7772400" cy="1143000"/>
          </a:xfrm>
        </p:spPr>
        <p:txBody>
          <a:bodyPr/>
          <a:lstStyle/>
          <a:p>
            <a:r>
              <a:rPr lang="en-US" sz="4000" dirty="0" smtClean="0"/>
              <a:t>Aggregate Demand</a:t>
            </a:r>
            <a:endParaRPr lang="en-US" sz="4000" dirty="0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2083" y="1457298"/>
            <a:ext cx="7772400" cy="1350981"/>
          </a:xfrm>
        </p:spPr>
        <p:txBody>
          <a:bodyPr/>
          <a:lstStyle/>
          <a:p>
            <a:r>
              <a:rPr lang="en-US" dirty="0" smtClean="0"/>
              <a:t>A firm produces Red and Blue </a:t>
            </a:r>
            <a:r>
              <a:rPr lang="en-US" dirty="0" smtClean="0"/>
              <a:t>T-Shirts. How much safety stock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811161" y="2735253"/>
          <a:ext cx="2020887" cy="3195637"/>
        </p:xfrm>
        <a:graphic>
          <a:graphicData uri="http://schemas.openxmlformats.org/presentationml/2006/ole">
            <p:oleObj spid="_x0000_s12290" name="Worksheet" r:id="rId4" imgW="1343071" imgH="2124009" progId="Excel.Sheet.12">
              <p:embed/>
            </p:oleObj>
          </a:graphicData>
        </a:graphic>
      </p:graphicFrame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2982904" y="2735253"/>
          <a:ext cx="931862" cy="3195637"/>
        </p:xfrm>
        <a:graphic>
          <a:graphicData uri="http://schemas.openxmlformats.org/presentationml/2006/ole">
            <p:oleObj spid="_x0000_s12292" name="Worksheet" r:id="rId5" imgW="619028" imgH="2124009" progId="Excel.Sheet.12">
              <p:embed/>
            </p:oleObj>
          </a:graphicData>
        </a:graphic>
      </p:graphicFrame>
      <p:graphicFrame>
        <p:nvGraphicFramePr>
          <p:cNvPr id="12293" name="Object 5"/>
          <p:cNvGraphicFramePr>
            <a:graphicFrameLocks noChangeAspect="1"/>
          </p:cNvGraphicFramePr>
          <p:nvPr/>
        </p:nvGraphicFramePr>
        <p:xfrm>
          <a:off x="4224346" y="2735253"/>
          <a:ext cx="931862" cy="3195637"/>
        </p:xfrm>
        <a:graphic>
          <a:graphicData uri="http://schemas.openxmlformats.org/presentationml/2006/ole">
            <p:oleObj spid="_x0000_s12293" name="Worksheet" r:id="rId6" imgW="619028" imgH="2124009" progId="Excel.Shee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190440" y="215856"/>
            <a:ext cx="8690094" cy="912825"/>
          </a:xfrm>
        </p:spPr>
        <p:txBody>
          <a:bodyPr/>
          <a:lstStyle/>
          <a:p>
            <a:r>
              <a:rPr lang="en-US" sz="4000" dirty="0" smtClean="0"/>
              <a:t>Forecasts and Probability Distributions </a:t>
            </a:r>
            <a:endParaRPr lang="en-US" sz="4000" dirty="0" smtClean="0">
              <a:sym typeface="Symbol" pitchFamily="18" charset="2"/>
            </a:endParaRP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1979577" y="1749402"/>
          <a:ext cx="4762500" cy="4648200"/>
        </p:xfrm>
        <a:graphic>
          <a:graphicData uri="http://schemas.openxmlformats.org/presentationml/2006/ole">
            <p:oleObj spid="_x0000_s10242" name="Worksheet" r:id="rId4" imgW="3171871" imgH="3095468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685800"/>
            <a:ext cx="7772400" cy="1143000"/>
          </a:xfrm>
        </p:spPr>
        <p:txBody>
          <a:bodyPr/>
          <a:lstStyle/>
          <a:p>
            <a:r>
              <a:rPr lang="en-US" sz="4000" smtClean="0"/>
              <a:t>Forecasts and Probability Distributions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057" y="1420785"/>
            <a:ext cx="7958138" cy="4110037"/>
          </a:xfrm>
        </p:spPr>
        <p:txBody>
          <a:bodyPr/>
          <a:lstStyle/>
          <a:p>
            <a:r>
              <a:rPr lang="en-US" sz="2200" dirty="0" smtClean="0"/>
              <a:t>Suppose the company stocks </a:t>
            </a:r>
            <a:r>
              <a:rPr lang="en-US" sz="2200" dirty="0" smtClean="0"/>
              <a:t>956 </a:t>
            </a:r>
            <a:r>
              <a:rPr lang="en-US" sz="2200" dirty="0" smtClean="0"/>
              <a:t>T-shirts, the forecasted number. What is the probability the company will have a </a:t>
            </a:r>
            <a:r>
              <a:rPr lang="en-US" sz="2200" dirty="0" err="1" smtClean="0"/>
              <a:t>stockout</a:t>
            </a:r>
            <a:r>
              <a:rPr lang="en-US" sz="2200" dirty="0" smtClean="0"/>
              <a:t>, that is, that there will not be enough T-shirts to satisfy demand?</a:t>
            </a:r>
          </a:p>
          <a:p>
            <a:r>
              <a:rPr lang="en-US" sz="2200" dirty="0" smtClean="0"/>
              <a:t>The company does not want to have unsatisfied demand, as that would be lost revenue.  So the company overstocks.  Suppose the company stocks 1,026 units.</a:t>
            </a:r>
          </a:p>
          <a:p>
            <a:r>
              <a:rPr lang="en-US" sz="2200" dirty="0" smtClean="0"/>
              <a:t>What is the probability that the actual demand will be larger than 1,026?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7" y="106317"/>
            <a:ext cx="8515405" cy="1143000"/>
          </a:xfrm>
        </p:spPr>
        <p:txBody>
          <a:bodyPr/>
          <a:lstStyle/>
          <a:p>
            <a:r>
              <a:rPr lang="en-US" sz="3600" dirty="0" smtClean="0"/>
              <a:t>There is a Distribution Around the Forecasted Sale</a:t>
            </a:r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1285830" y="1749402"/>
            <a:ext cx="6256338" cy="498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>
                <a:latin typeface="Tahoma" pitchFamily="34" charset="0"/>
              </a:rPr>
              <a:t>Standard Deviation of Error  = 1.25  MAD</a:t>
            </a:r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1030239" y="2662227"/>
            <a:ext cx="7615238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lnSpc>
                <a:spcPct val="115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</a:pPr>
            <a:r>
              <a:rPr lang="en-US" dirty="0">
                <a:latin typeface="Tahoma" pitchFamily="34" charset="0"/>
              </a:rPr>
              <a:t>Error is assumed to NORMALLY DISTRIBUTED with </a:t>
            </a:r>
          </a:p>
          <a:p>
            <a:pPr marL="914400" lvl="1" indent="-457200">
              <a:lnSpc>
                <a:spcPct val="115000"/>
              </a:lnSpc>
              <a:buFontTx/>
              <a:buChar char="•"/>
            </a:pPr>
            <a:r>
              <a:rPr lang="en-US" dirty="0">
                <a:latin typeface="Tahoma" pitchFamily="34" charset="0"/>
              </a:rPr>
              <a:t>A MEAN (AVERAGE)  =  0</a:t>
            </a:r>
          </a:p>
          <a:p>
            <a:pPr marL="914400" lvl="1" indent="-457200">
              <a:lnSpc>
                <a:spcPct val="115000"/>
              </a:lnSpc>
              <a:buFontTx/>
              <a:buChar char="•"/>
            </a:pPr>
            <a:r>
              <a:rPr lang="en-US" dirty="0">
                <a:latin typeface="Tahoma" pitchFamily="34" charset="0"/>
              </a:rPr>
              <a:t>STANDARD DEVIATION  =  1.25* MAD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many to stock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1527175" y="2684435"/>
          <a:ext cx="5175250" cy="3168650"/>
        </p:xfrm>
        <a:graphic>
          <a:graphicData uri="http://schemas.openxmlformats.org/presentationml/2006/ole">
            <p:oleObj spid="_x0000_s2050" name="Equation" r:id="rId4" imgW="2489040" imgH="1523880" progId="Equation.3">
              <p:embed/>
            </p:oleObj>
          </a:graphicData>
        </a:graphic>
      </p:graphicFrame>
      <p:sp>
        <p:nvSpPr>
          <p:cNvPr id="1031" name="Text Box 4"/>
          <p:cNvSpPr txBox="1">
            <a:spLocks noChangeArrowheads="1"/>
          </p:cNvSpPr>
          <p:nvPr/>
        </p:nvSpPr>
        <p:spPr bwMode="auto">
          <a:xfrm>
            <a:off x="914400" y="1457298"/>
            <a:ext cx="73009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ahoma" pitchFamily="34" charset="0"/>
              </a:rPr>
              <a:t>Suppose the company desires that the probability of </a:t>
            </a:r>
          </a:p>
          <a:p>
            <a:r>
              <a:rPr lang="en-US">
                <a:latin typeface="Tahoma" pitchFamily="34" charset="0"/>
              </a:rPr>
              <a:t>not being able to meet demand is 2.5%</a:t>
            </a:r>
          </a:p>
          <a:p>
            <a:r>
              <a:rPr lang="en-US"/>
              <a:t> </a:t>
            </a:r>
          </a:p>
        </p:txBody>
      </p:sp>
      <p:sp>
        <p:nvSpPr>
          <p:cNvPr id="1032" name="Text Box 5"/>
          <p:cNvSpPr txBox="1">
            <a:spLocks noChangeArrowheads="1"/>
          </p:cNvSpPr>
          <p:nvPr/>
        </p:nvSpPr>
        <p:spPr bwMode="auto">
          <a:xfrm>
            <a:off x="5830888" y="4360835"/>
            <a:ext cx="29321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ahoma" pitchFamily="34" charset="0"/>
              </a:rPr>
              <a:t>Look-up on normal table</a:t>
            </a:r>
          </a:p>
          <a:p>
            <a:r>
              <a:rPr lang="en-US" sz="2000">
                <a:latin typeface="Tahoma" pitchFamily="34" charset="0"/>
              </a:rPr>
              <a:t>(show using book)</a:t>
            </a:r>
          </a:p>
        </p:txBody>
      </p:sp>
      <p:sp>
        <p:nvSpPr>
          <p:cNvPr id="1033" name="Line 6"/>
          <p:cNvSpPr>
            <a:spLocks noChangeShapeType="1"/>
          </p:cNvSpPr>
          <p:nvPr/>
        </p:nvSpPr>
        <p:spPr bwMode="auto">
          <a:xfrm flipH="1">
            <a:off x="5562600" y="497043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many to stock 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ph sz="half" idx="1"/>
          </p:nvPr>
        </p:nvGraphicFramePr>
        <p:xfrm>
          <a:off x="2303463" y="4046538"/>
          <a:ext cx="914400" cy="215900"/>
        </p:xfrm>
        <a:graphic>
          <a:graphicData uri="http://schemas.openxmlformats.org/presentationml/2006/ole">
            <p:oleObj spid="_x0000_s3074" name="Equation" r:id="rId4" imgW="914400" imgH="215640" progId="Equation.3">
              <p:embed/>
            </p:oleObj>
          </a:graphicData>
        </a:graphic>
      </p:graphicFrame>
      <p:graphicFrame>
        <p:nvGraphicFramePr>
          <p:cNvPr id="2051" name="Rectangle 3"/>
          <p:cNvGraphicFramePr>
            <a:graphicFrameLocks/>
          </p:cNvGraphicFramePr>
          <p:nvPr>
            <p:ph sz="quarter" idx="2"/>
          </p:nvPr>
        </p:nvGraphicFramePr>
        <p:xfrm>
          <a:off x="5418138" y="2214563"/>
          <a:ext cx="2795587" cy="1863725"/>
        </p:xfrm>
        <a:graphic>
          <a:graphicData uri="http://schemas.openxmlformats.org/presentationml/2006/ole">
            <p:oleObj spid="_x0000_s3075" name="Equation" r:id="rId5" imgW="0" imgH="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1171575" y="1530350"/>
          <a:ext cx="5570538" cy="1684338"/>
        </p:xfrm>
        <a:graphic>
          <a:graphicData uri="http://schemas.openxmlformats.org/presentationml/2006/ole">
            <p:oleObj spid="_x0000_s3076" name="Equation" r:id="rId6" imgW="2730240" imgH="825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226952" y="215856"/>
            <a:ext cx="8917047" cy="1143000"/>
          </a:xfrm>
        </p:spPr>
        <p:txBody>
          <a:bodyPr/>
          <a:lstStyle/>
          <a:p>
            <a:r>
              <a:rPr lang="en-US" sz="4000" dirty="0" smtClean="0"/>
              <a:t>Forecasts and Probability </a:t>
            </a:r>
            <a:r>
              <a:rPr lang="en-US" sz="4000" dirty="0" smtClean="0"/>
              <a:t>Distributions</a:t>
            </a:r>
            <a:endParaRPr lang="en-US" sz="4000" dirty="0" smtClean="0">
              <a:sym typeface="Symbol" pitchFamily="18" charset="2"/>
            </a:endParaRPr>
          </a:p>
        </p:txBody>
      </p:sp>
      <p:graphicFrame>
        <p:nvGraphicFramePr>
          <p:cNvPr id="41985" name="Object 1"/>
          <p:cNvGraphicFramePr>
            <a:graphicFrameLocks noChangeAspect="1"/>
          </p:cNvGraphicFramePr>
          <p:nvPr/>
        </p:nvGraphicFramePr>
        <p:xfrm>
          <a:off x="993726" y="1749402"/>
          <a:ext cx="2011362" cy="3781425"/>
        </p:xfrm>
        <a:graphic>
          <a:graphicData uri="http://schemas.openxmlformats.org/presentationml/2006/ole">
            <p:oleObj spid="_x0000_s41985" name="Worksheet" r:id="rId4" imgW="1343071" imgH="2524232" progId="Excel.Sheet.12">
              <p:embed/>
            </p:oleObj>
          </a:graphicData>
        </a:graphic>
      </p:graphicFrame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3476610" y="1749402"/>
          <a:ext cx="2760662" cy="4648200"/>
        </p:xfrm>
        <a:graphic>
          <a:graphicData uri="http://schemas.openxmlformats.org/presentationml/2006/ole">
            <p:oleObj spid="_x0000_s41987" name="Worksheet" r:id="rId5" imgW="1838228" imgH="3095468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Blue Product Inventory Level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stocking level, of the blue product, for period 11 is: 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         </a:t>
            </a:r>
            <a:r>
              <a:rPr lang="en-US" dirty="0" smtClean="0"/>
              <a:t>987+1.96</a:t>
            </a:r>
            <a:r>
              <a:rPr lang="en-US" dirty="0" smtClean="0"/>
              <a:t>*(</a:t>
            </a:r>
            <a:r>
              <a:rPr lang="en-US" dirty="0" smtClean="0"/>
              <a:t>1.25*410)=1991</a:t>
            </a:r>
            <a:endParaRPr lang="en-US" dirty="0" smtClean="0"/>
          </a:p>
          <a:p>
            <a:r>
              <a:rPr lang="en-US" dirty="0" smtClean="0"/>
              <a:t>Recall that: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	amt. stocked = forecast + 1.96x1.25xMAD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	implies the probability of not satisfying demand is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	P( demand &gt; amt. stocked ) = 0.025.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 presentation slides with animation [2]">
  <a:themeElements>
    <a:clrScheme name="Sample presentation slides with animation [2] 1">
      <a:dk1>
        <a:srgbClr val="1A1A70"/>
      </a:dk1>
      <a:lt1>
        <a:srgbClr val="FFFFFF"/>
      </a:lt1>
      <a:dk2>
        <a:srgbClr val="12449E"/>
      </a:dk2>
      <a:lt2>
        <a:srgbClr val="C0C0C0"/>
      </a:lt2>
      <a:accent1>
        <a:srgbClr val="3167D3"/>
      </a:accent1>
      <a:accent2>
        <a:srgbClr val="87A3E9"/>
      </a:accent2>
      <a:accent3>
        <a:srgbClr val="FFFFFF"/>
      </a:accent3>
      <a:accent4>
        <a:srgbClr val="14145F"/>
      </a:accent4>
      <a:accent5>
        <a:srgbClr val="ADB8E6"/>
      </a:accent5>
      <a:accent6>
        <a:srgbClr val="7A93D3"/>
      </a:accent6>
      <a:hlink>
        <a:srgbClr val="90B54D"/>
      </a:hlink>
      <a:folHlink>
        <a:srgbClr val="F6A23C"/>
      </a:folHlink>
    </a:clrScheme>
    <a:fontScheme name="Sample presentation slides with animation [2]">
      <a:majorFont>
        <a:latin typeface="Impac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presentation slides with animation [2] 1">
        <a:dk1>
          <a:srgbClr val="1A1A70"/>
        </a:dk1>
        <a:lt1>
          <a:srgbClr val="FFFFFF"/>
        </a:lt1>
        <a:dk2>
          <a:srgbClr val="12449E"/>
        </a:dk2>
        <a:lt2>
          <a:srgbClr val="C0C0C0"/>
        </a:lt2>
        <a:accent1>
          <a:srgbClr val="3167D3"/>
        </a:accent1>
        <a:accent2>
          <a:srgbClr val="87A3E9"/>
        </a:accent2>
        <a:accent3>
          <a:srgbClr val="FFFFFF"/>
        </a:accent3>
        <a:accent4>
          <a:srgbClr val="14145F"/>
        </a:accent4>
        <a:accent5>
          <a:srgbClr val="ADB8E6"/>
        </a:accent5>
        <a:accent6>
          <a:srgbClr val="7A93D3"/>
        </a:accent6>
        <a:hlink>
          <a:srgbClr val="90B54D"/>
        </a:hlink>
        <a:folHlink>
          <a:srgbClr val="F6A2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2">
        <a:dk1>
          <a:srgbClr val="0E5D92"/>
        </a:dk1>
        <a:lt1>
          <a:srgbClr val="FFFFFF"/>
        </a:lt1>
        <a:dk2>
          <a:srgbClr val="137C9D"/>
        </a:dk2>
        <a:lt2>
          <a:srgbClr val="C0C0C0"/>
        </a:lt2>
        <a:accent1>
          <a:srgbClr val="35AACF"/>
        </a:accent1>
        <a:accent2>
          <a:srgbClr val="75CDB2"/>
        </a:accent2>
        <a:accent3>
          <a:srgbClr val="FFFFFF"/>
        </a:accent3>
        <a:accent4>
          <a:srgbClr val="0A4E7C"/>
        </a:accent4>
        <a:accent5>
          <a:srgbClr val="AED2E4"/>
        </a:accent5>
        <a:accent6>
          <a:srgbClr val="69BAA1"/>
        </a:accent6>
        <a:hlink>
          <a:srgbClr val="E8C86E"/>
        </a:hlink>
        <a:folHlink>
          <a:srgbClr val="1E68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3">
        <a:dk1>
          <a:srgbClr val="164D60"/>
        </a:dk1>
        <a:lt1>
          <a:srgbClr val="FFFFFF"/>
        </a:lt1>
        <a:dk2>
          <a:srgbClr val="2A8486"/>
        </a:dk2>
        <a:lt2>
          <a:srgbClr val="C0C0C0"/>
        </a:lt2>
        <a:accent1>
          <a:srgbClr val="48BC77"/>
        </a:accent1>
        <a:accent2>
          <a:srgbClr val="ECCA4C"/>
        </a:accent2>
        <a:accent3>
          <a:srgbClr val="FFFFFF"/>
        </a:accent3>
        <a:accent4>
          <a:srgbClr val="114051"/>
        </a:accent4>
        <a:accent5>
          <a:srgbClr val="B1DABD"/>
        </a:accent5>
        <a:accent6>
          <a:srgbClr val="D6B744"/>
        </a:accent6>
        <a:hlink>
          <a:srgbClr val="3191E9"/>
        </a:hlink>
        <a:folHlink>
          <a:srgbClr val="E3694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 with animation [2]</Template>
  <TotalTime>14040</TotalTime>
  <Words>350</Words>
  <Application>Microsoft PowerPoint</Application>
  <PresentationFormat>On-screen Show (4:3)</PresentationFormat>
  <Paragraphs>87</Paragraphs>
  <Slides>13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Sample presentation slides with animation [2]</vt:lpstr>
      <vt:lpstr>Microsoft Equation 3.0</vt:lpstr>
      <vt:lpstr>Equation</vt:lpstr>
      <vt:lpstr>Microsoft Office Excel Worksheet</vt:lpstr>
      <vt:lpstr>Chapter 7 Demand Forecasting in a Supply Chain</vt:lpstr>
      <vt:lpstr>Aggregate Demand</vt:lpstr>
      <vt:lpstr>Forecasts and Probability Distributions </vt:lpstr>
      <vt:lpstr>Forecasts and Probability Distributions</vt:lpstr>
      <vt:lpstr>There is a Distribution Around the Forecasted Sale</vt:lpstr>
      <vt:lpstr>How many to stock</vt:lpstr>
      <vt:lpstr>How many to stock </vt:lpstr>
      <vt:lpstr>Forecasts and Probability Distributions</vt:lpstr>
      <vt:lpstr>Blue Product Inventory Level</vt:lpstr>
      <vt:lpstr>Total Inventory Level</vt:lpstr>
      <vt:lpstr>Aggregate Forecasts</vt:lpstr>
      <vt:lpstr>Forecast for the Aggregate Demand</vt:lpstr>
      <vt:lpstr>Aggregate Demand Forecast Conclusions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subject/>
  <dc:creator>Tony Barnett</dc:creator>
  <cp:keywords/>
  <dc:description/>
  <cp:lastModifiedBy>aa2035</cp:lastModifiedBy>
  <cp:revision>278</cp:revision>
  <dcterms:created xsi:type="dcterms:W3CDTF">2005-11-30T06:54:40Z</dcterms:created>
  <dcterms:modified xsi:type="dcterms:W3CDTF">2009-09-23T00:19:37Z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TC011367991033</vt:lpwstr>
  </property>
</Properties>
</file>