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69"/>
  </p:notesMasterIdLst>
  <p:handoutMasterIdLst>
    <p:handoutMasterId r:id="rId70"/>
  </p:handoutMasterIdLst>
  <p:sldIdLst>
    <p:sldId id="385" r:id="rId2"/>
    <p:sldId id="386" r:id="rId3"/>
    <p:sldId id="387" r:id="rId4"/>
    <p:sldId id="388" r:id="rId5"/>
    <p:sldId id="389" r:id="rId6"/>
    <p:sldId id="390" r:id="rId7"/>
    <p:sldId id="391"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0" r:id="rId27"/>
    <p:sldId id="411" r:id="rId28"/>
    <p:sldId id="412" r:id="rId29"/>
    <p:sldId id="413" r:id="rId30"/>
    <p:sldId id="414" r:id="rId31"/>
    <p:sldId id="415" r:id="rId32"/>
    <p:sldId id="416" r:id="rId33"/>
    <p:sldId id="417" r:id="rId34"/>
    <p:sldId id="418" r:id="rId35"/>
    <p:sldId id="419" r:id="rId36"/>
    <p:sldId id="420" r:id="rId37"/>
    <p:sldId id="421" r:id="rId38"/>
    <p:sldId id="422" r:id="rId39"/>
    <p:sldId id="423" r:id="rId40"/>
    <p:sldId id="424" r:id="rId41"/>
    <p:sldId id="425" r:id="rId42"/>
    <p:sldId id="426" r:id="rId43"/>
    <p:sldId id="427" r:id="rId44"/>
    <p:sldId id="428" r:id="rId45"/>
    <p:sldId id="429" r:id="rId46"/>
    <p:sldId id="430" r:id="rId47"/>
    <p:sldId id="431" r:id="rId48"/>
    <p:sldId id="432" r:id="rId49"/>
    <p:sldId id="433" r:id="rId50"/>
    <p:sldId id="434" r:id="rId51"/>
    <p:sldId id="435" r:id="rId52"/>
    <p:sldId id="436" r:id="rId53"/>
    <p:sldId id="437" r:id="rId54"/>
    <p:sldId id="438" r:id="rId55"/>
    <p:sldId id="439" r:id="rId56"/>
    <p:sldId id="440" r:id="rId57"/>
    <p:sldId id="441" r:id="rId58"/>
    <p:sldId id="442" r:id="rId59"/>
    <p:sldId id="443" r:id="rId60"/>
    <p:sldId id="444" r:id="rId61"/>
    <p:sldId id="445" r:id="rId62"/>
    <p:sldId id="446" r:id="rId63"/>
    <p:sldId id="447" r:id="rId64"/>
    <p:sldId id="448" r:id="rId65"/>
    <p:sldId id="449" r:id="rId66"/>
    <p:sldId id="450" r:id="rId67"/>
    <p:sldId id="451" r:id="rId68"/>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EAEAEA"/>
    <a:srgbClr val="DDDDDD"/>
    <a:srgbClr val="C0C0C0"/>
    <a:srgbClr val="777777"/>
    <a:srgbClr val="006699"/>
    <a:srgbClr val="0000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98" autoAdjust="0"/>
  </p:normalViewPr>
  <p:slideViewPr>
    <p:cSldViewPr snapToGrid="0">
      <p:cViewPr>
        <p:scale>
          <a:sx n="75" d="100"/>
          <a:sy n="75" d="100"/>
        </p:scale>
        <p:origin x="-684" y="-870"/>
      </p:cViewPr>
      <p:guideLst>
        <p:guide orient="horz" pos="1016"/>
        <p:guide pos="288"/>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Lst>
  </p:outlineViewPr>
  <p:notesTextViewPr>
    <p:cViewPr>
      <p:scale>
        <a:sx n="100" d="100"/>
        <a:sy n="100" d="100"/>
      </p:scale>
      <p:origin x="0" y="0"/>
    </p:cViewPr>
  </p:notesTextViewPr>
  <p:sorterViewPr>
    <p:cViewPr>
      <p:scale>
        <a:sx n="100" d="100"/>
        <a:sy n="100" d="100"/>
      </p:scale>
      <p:origin x="0" y="120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8" Type="http://schemas.openxmlformats.org/officeDocument/2006/relationships/slide" Target="slides/slide35.xml"/><Relationship Id="rId13" Type="http://schemas.openxmlformats.org/officeDocument/2006/relationships/slide" Target="slides/slide57.xml"/><Relationship Id="rId18" Type="http://schemas.openxmlformats.org/officeDocument/2006/relationships/slide" Target="slides/slide62.xml"/><Relationship Id="rId3" Type="http://schemas.openxmlformats.org/officeDocument/2006/relationships/slide" Target="slides/slide5.xml"/><Relationship Id="rId21" Type="http://schemas.openxmlformats.org/officeDocument/2006/relationships/slide" Target="slides/slide65.xml"/><Relationship Id="rId7" Type="http://schemas.openxmlformats.org/officeDocument/2006/relationships/slide" Target="slides/slide34.xml"/><Relationship Id="rId12" Type="http://schemas.openxmlformats.org/officeDocument/2006/relationships/slide" Target="slides/slide56.xml"/><Relationship Id="rId17" Type="http://schemas.openxmlformats.org/officeDocument/2006/relationships/slide" Target="slides/slide61.xml"/><Relationship Id="rId2" Type="http://schemas.openxmlformats.org/officeDocument/2006/relationships/slide" Target="slides/slide4.xml"/><Relationship Id="rId16" Type="http://schemas.openxmlformats.org/officeDocument/2006/relationships/slide" Target="slides/slide60.xml"/><Relationship Id="rId20" Type="http://schemas.openxmlformats.org/officeDocument/2006/relationships/slide" Target="slides/slide64.xml"/><Relationship Id="rId1" Type="http://schemas.openxmlformats.org/officeDocument/2006/relationships/slide" Target="slides/slide3.xml"/><Relationship Id="rId6" Type="http://schemas.openxmlformats.org/officeDocument/2006/relationships/slide" Target="slides/slide30.xml"/><Relationship Id="rId11" Type="http://schemas.openxmlformats.org/officeDocument/2006/relationships/slide" Target="slides/slide40.xml"/><Relationship Id="rId5" Type="http://schemas.openxmlformats.org/officeDocument/2006/relationships/slide" Target="slides/slide11.xml"/><Relationship Id="rId15" Type="http://schemas.openxmlformats.org/officeDocument/2006/relationships/slide" Target="slides/slide59.xml"/><Relationship Id="rId10" Type="http://schemas.openxmlformats.org/officeDocument/2006/relationships/slide" Target="slides/slide39.xml"/><Relationship Id="rId19" Type="http://schemas.openxmlformats.org/officeDocument/2006/relationships/slide" Target="slides/slide63.xml"/><Relationship Id="rId4" Type="http://schemas.openxmlformats.org/officeDocument/2006/relationships/slide" Target="slides/slide6.xml"/><Relationship Id="rId9" Type="http://schemas.openxmlformats.org/officeDocument/2006/relationships/slide" Target="slides/slide38.xml"/><Relationship Id="rId14" Type="http://schemas.openxmlformats.org/officeDocument/2006/relationships/slide" Target="slides/slide58.xml"/><Relationship Id="rId22"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9B5B602F-A2F8-44F4-A803-9A7B4FF27BB6}" type="slidenum">
              <a:rPr lang="en-US" sz="1400">
                <a:effectLst/>
              </a:rPr>
              <a:pPr algn="r"/>
              <a:t>‹#›</a:t>
            </a:fld>
            <a:endParaRPr lang="en-US" sz="1400">
              <a:effectLst/>
            </a:endParaRPr>
          </a:p>
        </p:txBody>
      </p:sp>
    </p:spTree>
    <p:extLst>
      <p:ext uri="{BB962C8B-B14F-4D97-AF65-F5344CB8AC3E}">
        <p14:creationId xmlns:p14="http://schemas.microsoft.com/office/powerpoint/2010/main" val="1115705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381750" y="8750300"/>
            <a:ext cx="406400" cy="301625"/>
          </a:xfrm>
          <a:prstGeom prst="rect">
            <a:avLst/>
          </a:prstGeom>
          <a:noFill/>
          <a:ln w="12700">
            <a:noFill/>
            <a:miter lim="800000"/>
            <a:headEnd/>
            <a:tailEnd/>
          </a:ln>
          <a:effectLst/>
        </p:spPr>
        <p:txBody>
          <a:bodyPr wrap="none" lIns="90488" tIns="44450" rIns="90488" bIns="44450" anchor="ctr">
            <a:spAutoFit/>
          </a:bodyPr>
          <a:lstStyle/>
          <a:p>
            <a:pPr algn="r"/>
            <a:fld id="{3DC716A5-5D97-4DD2-8132-3D05616BAB83}" type="slidenum">
              <a:rPr lang="en-US" sz="1400">
                <a:effectLst/>
              </a:rPr>
              <a:pPr algn="r"/>
              <a:t>‹#›</a:t>
            </a:fld>
            <a:endParaRPr lang="en-US" sz="1400">
              <a:effectLst/>
            </a:endParaRPr>
          </a:p>
        </p:txBody>
      </p:sp>
    </p:spTree>
    <p:extLst>
      <p:ext uri="{BB962C8B-B14F-4D97-AF65-F5344CB8AC3E}">
        <p14:creationId xmlns:p14="http://schemas.microsoft.com/office/powerpoint/2010/main" val="19837098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50938" y="692150"/>
            <a:ext cx="4556125" cy="3416300"/>
          </a:xfrm>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Rot="1" noChangeAspect="1" noChangeArrowheads="1" noTextEdit="1"/>
          </p:cNvSpPr>
          <p:nvPr>
            <p:ph type="sldImg"/>
          </p:nvPr>
        </p:nvSpPr>
        <p:spPr>
          <a:xfrm>
            <a:off x="1150938" y="692150"/>
            <a:ext cx="4556125" cy="3416300"/>
          </a:xfrm>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Rot="1" noChangeAspect="1" noChangeArrowheads="1" noTextEdit="1"/>
          </p:cNvSpPr>
          <p:nvPr>
            <p:ph type="sldImg"/>
          </p:nvPr>
        </p:nvSpPr>
        <p:spPr>
          <a:xfrm>
            <a:off x="1150938" y="692150"/>
            <a:ext cx="4556125" cy="3416300"/>
          </a:xfrm>
          <a:ln/>
        </p:spPr>
      </p:sp>
      <p:sp>
        <p:nvSpPr>
          <p:cNvPr id="212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Rot="1" noChangeAspect="1" noChangeArrowheads="1" noTextEdit="1"/>
          </p:cNvSpPr>
          <p:nvPr>
            <p:ph type="sldImg"/>
          </p:nvPr>
        </p:nvSpPr>
        <p:spPr>
          <a:xfrm>
            <a:off x="1150938" y="692150"/>
            <a:ext cx="4556125" cy="3416300"/>
          </a:xfrm>
          <a:ln/>
        </p:spPr>
      </p:sp>
      <p:sp>
        <p:nvSpPr>
          <p:cNvPr id="21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Rot="1" noChangeAspect="1" noChangeArrowheads="1" noTextEdit="1"/>
          </p:cNvSpPr>
          <p:nvPr>
            <p:ph type="sldImg"/>
          </p:nvPr>
        </p:nvSpPr>
        <p:spPr>
          <a:xfrm>
            <a:off x="1150938" y="692150"/>
            <a:ext cx="4556125" cy="3416300"/>
          </a:xfrm>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Rot="1" noChangeAspect="1" noChangeArrowheads="1" noTextEdit="1"/>
          </p:cNvSpPr>
          <p:nvPr>
            <p:ph type="sldImg"/>
          </p:nvPr>
        </p:nvSpPr>
        <p:spPr>
          <a:xfrm>
            <a:off x="1150938" y="692150"/>
            <a:ext cx="4556125" cy="3416300"/>
          </a:xfrm>
          <a:ln/>
        </p:spPr>
      </p:sp>
      <p:sp>
        <p:nvSpPr>
          <p:cNvPr id="216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Rot="1" noChangeAspect="1" noChangeArrowheads="1" noTextEdit="1"/>
          </p:cNvSpPr>
          <p:nvPr>
            <p:ph type="sldImg"/>
          </p:nvPr>
        </p:nvSpPr>
        <p:spPr>
          <a:xfrm>
            <a:off x="1150938" y="692150"/>
            <a:ext cx="4556125" cy="3416300"/>
          </a:xfrm>
          <a:ln/>
        </p:spPr>
      </p:sp>
      <p:sp>
        <p:nvSpPr>
          <p:cNvPr id="217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Rot="1" noChangeAspect="1" noChangeArrowheads="1" noTextEdit="1"/>
          </p:cNvSpPr>
          <p:nvPr>
            <p:ph type="sldImg"/>
          </p:nvPr>
        </p:nvSpPr>
        <p:spPr>
          <a:xfrm>
            <a:off x="1150938" y="692150"/>
            <a:ext cx="4556125" cy="3416300"/>
          </a:xfrm>
          <a:ln/>
        </p:spPr>
      </p:sp>
      <p:sp>
        <p:nvSpPr>
          <p:cNvPr id="223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spect="1" noChangeArrowheads="1" noTextEdit="1"/>
          </p:cNvSpPr>
          <p:nvPr>
            <p:ph type="sldImg"/>
          </p:nvPr>
        </p:nvSpPr>
        <p:spPr>
          <a:xfrm>
            <a:off x="1150938" y="692150"/>
            <a:ext cx="4556125" cy="3416300"/>
          </a:xfrm>
          <a:ln/>
        </p:spPr>
      </p:sp>
      <p:sp>
        <p:nvSpPr>
          <p:cNvPr id="224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xfrm>
            <a:off x="1150938" y="692150"/>
            <a:ext cx="4556125" cy="3416300"/>
          </a:xfrm>
          <a:ln/>
        </p:spPr>
      </p:sp>
      <p:sp>
        <p:nvSpPr>
          <p:cNvPr id="225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Rot="1" noChangeAspect="1" noChangeArrowheads="1" noTextEdit="1"/>
          </p:cNvSpPr>
          <p:nvPr>
            <p:ph type="sldImg"/>
          </p:nvPr>
        </p:nvSpPr>
        <p:spPr>
          <a:xfrm>
            <a:off x="1150938" y="692150"/>
            <a:ext cx="4556125" cy="3416300"/>
          </a:xfrm>
          <a:ln/>
        </p:spPr>
      </p:sp>
      <p:sp>
        <p:nvSpPr>
          <p:cNvPr id="226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0938" y="692150"/>
            <a:ext cx="4556125" cy="3416300"/>
          </a:xfrm>
          <a:ln/>
        </p:spPr>
      </p:sp>
      <p:sp>
        <p:nvSpPr>
          <p:cNvPr id="2253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50938" y="692150"/>
            <a:ext cx="4556125" cy="3416300"/>
          </a:xfrm>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50938" y="692150"/>
            <a:ext cx="4556125" cy="3416300"/>
          </a:xfrm>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50938" y="692150"/>
            <a:ext cx="4556125" cy="3416300"/>
          </a:xfrm>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50938" y="692150"/>
            <a:ext cx="4556125" cy="3416300"/>
          </a:xfrm>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50938" y="692150"/>
            <a:ext cx="4556125" cy="3416300"/>
          </a:xfrm>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50938" y="692150"/>
            <a:ext cx="4556125" cy="3416300"/>
          </a:xfrm>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50938" y="692150"/>
            <a:ext cx="4556125" cy="3416300"/>
          </a:xfrm>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50938" y="692150"/>
            <a:ext cx="4556125" cy="3416300"/>
          </a:xfrm>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50938" y="692150"/>
            <a:ext cx="4556125" cy="3416300"/>
          </a:xfrm>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50938" y="692150"/>
            <a:ext cx="4556125" cy="3416300"/>
          </a:xfrm>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50938" y="692150"/>
            <a:ext cx="4556125" cy="3416300"/>
          </a:xfrm>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Rot="1" noChangeAspect="1" noChangeArrowheads="1" noTextEdit="1"/>
          </p:cNvSpPr>
          <p:nvPr>
            <p:ph type="sldImg"/>
          </p:nvPr>
        </p:nvSpPr>
        <p:spPr>
          <a:xfrm>
            <a:off x="1150938" y="692150"/>
            <a:ext cx="4556125" cy="3416300"/>
          </a:xfrm>
          <a:ln/>
        </p:spPr>
      </p:sp>
      <p:sp>
        <p:nvSpPr>
          <p:cNvPr id="20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Rot="1" noChangeAspect="1" noChangeArrowheads="1" noTextEdit="1"/>
          </p:cNvSpPr>
          <p:nvPr>
            <p:ph type="sldImg"/>
          </p:nvPr>
        </p:nvSpPr>
        <p:spPr>
          <a:xfrm>
            <a:off x="1150938" y="692150"/>
            <a:ext cx="4556125" cy="3416300"/>
          </a:xfrm>
          <a:ln/>
        </p:spPr>
      </p:sp>
      <p:sp>
        <p:nvSpPr>
          <p:cNvPr id="235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Rot="1" noChangeAspect="1" noChangeArrowheads="1" noTextEdit="1"/>
          </p:cNvSpPr>
          <p:nvPr>
            <p:ph type="sldImg"/>
          </p:nvPr>
        </p:nvSpPr>
        <p:spPr>
          <a:xfrm>
            <a:off x="1150938" y="692150"/>
            <a:ext cx="4556125" cy="3416300"/>
          </a:xfrm>
          <a:ln/>
        </p:spPr>
      </p:sp>
      <p:sp>
        <p:nvSpPr>
          <p:cNvPr id="236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xfrm>
            <a:off x="1150938" y="692150"/>
            <a:ext cx="4556125" cy="3416300"/>
          </a:xfrm>
          <a:ln/>
        </p:spPr>
      </p:sp>
      <p:sp>
        <p:nvSpPr>
          <p:cNvPr id="237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Rot="1" noChangeAspect="1" noChangeArrowheads="1" noTextEdit="1"/>
          </p:cNvSpPr>
          <p:nvPr>
            <p:ph type="sldImg"/>
          </p:nvPr>
        </p:nvSpPr>
        <p:spPr>
          <a:xfrm>
            <a:off x="1150938" y="692150"/>
            <a:ext cx="4556125" cy="3416300"/>
          </a:xfrm>
          <a:ln/>
        </p:spPr>
      </p:sp>
      <p:sp>
        <p:nvSpPr>
          <p:cNvPr id="23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Rot="1" noChangeAspect="1" noChangeArrowheads="1" noTextEdit="1"/>
          </p:cNvSpPr>
          <p:nvPr>
            <p:ph type="sldImg"/>
          </p:nvPr>
        </p:nvSpPr>
        <p:spPr>
          <a:xfrm>
            <a:off x="1150938" y="692150"/>
            <a:ext cx="4556125" cy="3416300"/>
          </a:xfrm>
          <a:ln/>
        </p:spPr>
      </p:sp>
      <p:sp>
        <p:nvSpPr>
          <p:cNvPr id="239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Rot="1" noChangeAspect="1" noChangeArrowheads="1" noTextEdit="1"/>
          </p:cNvSpPr>
          <p:nvPr>
            <p:ph type="sldImg"/>
          </p:nvPr>
        </p:nvSpPr>
        <p:spPr>
          <a:xfrm>
            <a:off x="1150938" y="692150"/>
            <a:ext cx="4556125" cy="3416300"/>
          </a:xfrm>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Rot="1" noChangeAspect="1" noChangeArrowheads="1" noTextEdit="1"/>
          </p:cNvSpPr>
          <p:nvPr>
            <p:ph type="sldImg"/>
          </p:nvPr>
        </p:nvSpPr>
        <p:spPr>
          <a:xfrm>
            <a:off x="1150938" y="692150"/>
            <a:ext cx="4556125" cy="3416300"/>
          </a:xfrm>
          <a:ln/>
        </p:spPr>
      </p:sp>
      <p:sp>
        <p:nvSpPr>
          <p:cNvPr id="241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spect="1" noChangeArrowheads="1" noTextEdit="1"/>
          </p:cNvSpPr>
          <p:nvPr>
            <p:ph type="sldImg"/>
          </p:nvPr>
        </p:nvSpPr>
        <p:spPr>
          <a:xfrm>
            <a:off x="1150938" y="692150"/>
            <a:ext cx="4556125" cy="3416300"/>
          </a:xfrm>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a:xfrm>
            <a:off x="1150938" y="692150"/>
            <a:ext cx="4556125" cy="3416300"/>
          </a:xfrm>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1150938" y="692150"/>
            <a:ext cx="4556125" cy="3416300"/>
          </a:xfrm>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spect="1" noChangeArrowheads="1" noTextEdit="1"/>
          </p:cNvSpPr>
          <p:nvPr>
            <p:ph type="sldImg"/>
          </p:nvPr>
        </p:nvSpPr>
        <p:spPr>
          <a:xfrm>
            <a:off x="1150938" y="692150"/>
            <a:ext cx="4556125" cy="3416300"/>
          </a:xfrm>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spect="1" noChangeArrowheads="1" noTextEdit="1"/>
          </p:cNvSpPr>
          <p:nvPr>
            <p:ph type="sldImg"/>
          </p:nvPr>
        </p:nvSpPr>
        <p:spPr>
          <a:xfrm>
            <a:off x="1150938" y="692150"/>
            <a:ext cx="4556125" cy="3416300"/>
          </a:xfrm>
          <a:ln/>
        </p:spPr>
      </p:sp>
      <p:sp>
        <p:nvSpPr>
          <p:cNvPr id="19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spect="1" noChangeArrowheads="1" noTextEdit="1"/>
          </p:cNvSpPr>
          <p:nvPr>
            <p:ph type="sldImg"/>
          </p:nvPr>
        </p:nvSpPr>
        <p:spPr>
          <a:xfrm>
            <a:off x="1150938" y="692150"/>
            <a:ext cx="4556125" cy="3416300"/>
          </a:xfrm>
          <a:ln/>
        </p:spPr>
      </p:sp>
      <p:sp>
        <p:nvSpPr>
          <p:cNvPr id="173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1150938" y="692150"/>
            <a:ext cx="4556125" cy="3416300"/>
          </a:xfrm>
          <a:ln/>
        </p:spPr>
      </p:sp>
      <p:sp>
        <p:nvSpPr>
          <p:cNvPr id="174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Rot="1" noChangeAspect="1" noChangeArrowheads="1" noTextEdit="1"/>
          </p:cNvSpPr>
          <p:nvPr>
            <p:ph type="sldImg"/>
          </p:nvPr>
        </p:nvSpPr>
        <p:spPr>
          <a:xfrm>
            <a:off x="1150938" y="692150"/>
            <a:ext cx="4556125" cy="3416300"/>
          </a:xfrm>
          <a:ln/>
        </p:spPr>
      </p:sp>
      <p:sp>
        <p:nvSpPr>
          <p:cNvPr id="175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Rot="1" noChangeAspect="1" noChangeArrowheads="1" noTextEdit="1"/>
          </p:cNvSpPr>
          <p:nvPr>
            <p:ph type="sldImg"/>
          </p:nvPr>
        </p:nvSpPr>
        <p:spPr>
          <a:xfrm>
            <a:off x="1150938" y="692150"/>
            <a:ext cx="4556125" cy="3416300"/>
          </a:xfrm>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spect="1" noChangeArrowheads="1" noTextEdit="1"/>
          </p:cNvSpPr>
          <p:nvPr>
            <p:ph type="sldImg"/>
          </p:nvPr>
        </p:nvSpPr>
        <p:spPr>
          <a:xfrm>
            <a:off x="1150938" y="692150"/>
            <a:ext cx="4556125" cy="3416300"/>
          </a:xfrm>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xfrm>
            <a:off x="1150938" y="692150"/>
            <a:ext cx="4556125" cy="3416300"/>
          </a:xfrm>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Rot="1" noChangeAspect="1" noChangeArrowheads="1" noTextEdit="1"/>
          </p:cNvSpPr>
          <p:nvPr>
            <p:ph type="sldImg"/>
          </p:nvPr>
        </p:nvSpPr>
        <p:spPr>
          <a:xfrm>
            <a:off x="1150938" y="692150"/>
            <a:ext cx="4556125" cy="3416300"/>
          </a:xfrm>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Rot="1" noChangeAspect="1" noChangeArrowheads="1" noTextEdit="1"/>
          </p:cNvSpPr>
          <p:nvPr>
            <p:ph type="sldImg"/>
          </p:nvPr>
        </p:nvSpPr>
        <p:spPr>
          <a:xfrm>
            <a:off x="1150938" y="692150"/>
            <a:ext cx="4556125" cy="3416300"/>
          </a:xfrm>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50938" y="692150"/>
            <a:ext cx="4556125" cy="3416300"/>
          </a:xfrm>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Rot="1" noChangeAspect="1" noChangeArrowheads="1" noTextEdit="1"/>
          </p:cNvSpPr>
          <p:nvPr>
            <p:ph type="sldImg"/>
          </p:nvPr>
        </p:nvSpPr>
        <p:spPr>
          <a:xfrm>
            <a:off x="1150938" y="692150"/>
            <a:ext cx="4556125" cy="3416300"/>
          </a:xfrm>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Rot="1" noChangeAspect="1" noChangeArrowheads="1" noTextEdit="1"/>
          </p:cNvSpPr>
          <p:nvPr>
            <p:ph type="sldImg"/>
          </p:nvPr>
        </p:nvSpPr>
        <p:spPr>
          <a:xfrm>
            <a:off x="1150938" y="692150"/>
            <a:ext cx="4556125" cy="3416300"/>
          </a:xfrm>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Rot="1" noChangeAspect="1" noChangeArrowheads="1" noTextEdit="1"/>
          </p:cNvSpPr>
          <p:nvPr>
            <p:ph type="sldImg"/>
          </p:nvPr>
        </p:nvSpPr>
        <p:spPr>
          <a:xfrm>
            <a:off x="1150938" y="692150"/>
            <a:ext cx="4556125" cy="3416300"/>
          </a:xfrm>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Rot="1" noChangeAspect="1" noChangeArrowheads="1" noTextEdit="1"/>
          </p:cNvSpPr>
          <p:nvPr>
            <p:ph type="sldImg"/>
          </p:nvPr>
        </p:nvSpPr>
        <p:spPr>
          <a:xfrm>
            <a:off x="1150938" y="692150"/>
            <a:ext cx="4556125" cy="3416300"/>
          </a:xfrm>
          <a:ln/>
        </p:spPr>
      </p:sp>
      <p:sp>
        <p:nvSpPr>
          <p:cNvPr id="203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ChangeArrowheads="1" noTextEdit="1"/>
          </p:cNvSpPr>
          <p:nvPr>
            <p:ph type="sldImg"/>
          </p:nvPr>
        </p:nvSpPr>
        <p:spPr>
          <a:xfrm>
            <a:off x="1150938" y="692150"/>
            <a:ext cx="4556125" cy="3416300"/>
          </a:xfrm>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0938" y="692150"/>
            <a:ext cx="4556125" cy="3416300"/>
          </a:xfrm>
          <a:ln/>
        </p:spPr>
      </p:sp>
      <p:sp>
        <p:nvSpPr>
          <p:cNvPr id="2355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0938" y="692150"/>
            <a:ext cx="4556125" cy="3416300"/>
          </a:xfrm>
          <a:ln/>
        </p:spPr>
      </p:sp>
      <p:sp>
        <p:nvSpPr>
          <p:cNvPr id="2457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1150938" y="692150"/>
            <a:ext cx="4556125" cy="3416300"/>
          </a:xfrm>
          <a:ln/>
        </p:spPr>
      </p:sp>
      <p:sp>
        <p:nvSpPr>
          <p:cNvPr id="25603"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50938" y="692150"/>
            <a:ext cx="4556125" cy="3416300"/>
          </a:xfrm>
          <a:ln/>
        </p:spPr>
      </p:sp>
      <p:sp>
        <p:nvSpPr>
          <p:cNvPr id="26627"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0938" y="692150"/>
            <a:ext cx="4556125" cy="3416300"/>
          </a:xfrm>
          <a:ln/>
        </p:spPr>
      </p:sp>
      <p:sp>
        <p:nvSpPr>
          <p:cNvPr id="3993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50938" y="692150"/>
            <a:ext cx="4556125" cy="3416300"/>
          </a:xfrm>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50938" y="692150"/>
            <a:ext cx="4556125" cy="3416300"/>
          </a:xfrm>
          <a:ln/>
        </p:spPr>
      </p:sp>
      <p:sp>
        <p:nvSpPr>
          <p:cNvPr id="28675"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0938" y="692150"/>
            <a:ext cx="4556125" cy="3416300"/>
          </a:xfrm>
          <a:ln/>
        </p:spPr>
      </p:sp>
      <p:sp>
        <p:nvSpPr>
          <p:cNvPr id="29699"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Rot="1" noChangeAspect="1" noChangeArrowheads="1" noTextEdit="1"/>
          </p:cNvSpPr>
          <p:nvPr>
            <p:ph type="sldImg"/>
          </p:nvPr>
        </p:nvSpPr>
        <p:spPr>
          <a:xfrm>
            <a:off x="1150938" y="692150"/>
            <a:ext cx="4556125" cy="3416300"/>
          </a:xfrm>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spect="1" noChangeArrowheads="1" noTextEdit="1"/>
          </p:cNvSpPr>
          <p:nvPr>
            <p:ph type="sldImg"/>
          </p:nvPr>
        </p:nvSpPr>
        <p:spPr>
          <a:xfrm>
            <a:off x="1150938" y="692150"/>
            <a:ext cx="4556125" cy="3416300"/>
          </a:xfrm>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spect="1" noChangeArrowheads="1" noTextEdit="1"/>
          </p:cNvSpPr>
          <p:nvPr>
            <p:ph type="sldImg"/>
          </p:nvPr>
        </p:nvSpPr>
        <p:spPr>
          <a:xfrm>
            <a:off x="1150938" y="692150"/>
            <a:ext cx="4556125" cy="3416300"/>
          </a:xfrm>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xfrm>
            <a:off x="1150938" y="692150"/>
            <a:ext cx="4556125" cy="3416300"/>
          </a:xfrm>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Rot="1" noChangeAspect="1" noChangeArrowheads="1" noTextEdit="1"/>
          </p:cNvSpPr>
          <p:nvPr>
            <p:ph type="sldImg"/>
          </p:nvPr>
        </p:nvSpPr>
        <p:spPr>
          <a:xfrm>
            <a:off x="1150938" y="692150"/>
            <a:ext cx="4556125" cy="3416300"/>
          </a:xfrm>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50938" y="692150"/>
            <a:ext cx="4556125" cy="3416300"/>
          </a:xfrm>
          <a:ln/>
        </p:spPr>
      </p:sp>
      <p:sp>
        <p:nvSpPr>
          <p:cNvPr id="37891" name="Rectangle 3"/>
          <p:cNvSpPr>
            <a:spLocks noGrp="1" noChangeArrowheads="1"/>
          </p:cNvSpPr>
          <p:nvPr>
            <p:ph type="body" idx="1"/>
          </p:nvPr>
        </p:nvSpPr>
        <p:spPr/>
        <p:txBody>
          <a:bodyPr/>
          <a:lstStyle/>
          <a:p>
            <a:pPr>
              <a:spcBef>
                <a:spcPct val="0"/>
              </a:spcBef>
            </a:pPr>
            <a:endParaRPr lang="en-US" sz="240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xfrm>
            <a:off x="1150938" y="692150"/>
            <a:ext cx="4556125" cy="3416300"/>
          </a:xfrm>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xfrm>
            <a:off x="1150938" y="692150"/>
            <a:ext cx="4556125" cy="3416300"/>
          </a:xfrm>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a:xfrm>
            <a:off x="1150938" y="692150"/>
            <a:ext cx="4556125" cy="3416300"/>
          </a:xfrm>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2413" y="52388"/>
            <a:ext cx="1971675" cy="5695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52388"/>
            <a:ext cx="5764213" cy="5695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738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1104900"/>
            <a:ext cx="3867150" cy="4643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66699">
                <a:gamma/>
                <a:shade val="46275"/>
                <a:invGamma/>
              </a:srgbClr>
            </a:gs>
            <a:gs pos="50000">
              <a:srgbClr val="666699"/>
            </a:gs>
            <a:gs pos="100000">
              <a:srgbClr val="666699">
                <a:gamma/>
                <a:shade val="46275"/>
                <a:invGamma/>
              </a:srgbClr>
            </a:gs>
          </a:gsLst>
          <a:lin ang="5400000" scaled="1"/>
        </a:gradFill>
        <a:effectLst/>
      </p:bgPr>
    </p:bg>
    <p:spTree>
      <p:nvGrpSpPr>
        <p:cNvPr id="1" name=""/>
        <p:cNvGrpSpPr/>
        <p:nvPr/>
      </p:nvGrpSpPr>
      <p:grpSpPr>
        <a:xfrm>
          <a:off x="0" y="0"/>
          <a:ext cx="0" cy="0"/>
          <a:chOff x="0" y="0"/>
          <a:chExt cx="0" cy="0"/>
        </a:xfrm>
      </p:grpSpPr>
      <p:grpSp>
        <p:nvGrpSpPr>
          <p:cNvPr id="226306" name="Group 2"/>
          <p:cNvGrpSpPr>
            <a:grpSpLocks/>
          </p:cNvGrpSpPr>
          <p:nvPr/>
        </p:nvGrpSpPr>
        <p:grpSpPr bwMode="auto">
          <a:xfrm>
            <a:off x="457200" y="304800"/>
            <a:ext cx="8231188" cy="6183313"/>
            <a:chOff x="372" y="186"/>
            <a:chExt cx="5185" cy="3895"/>
          </a:xfrm>
        </p:grpSpPr>
        <p:grpSp>
          <p:nvGrpSpPr>
            <p:cNvPr id="226307" name="Group 3"/>
            <p:cNvGrpSpPr>
              <a:grpSpLocks/>
            </p:cNvGrpSpPr>
            <p:nvPr/>
          </p:nvGrpSpPr>
          <p:grpSpPr bwMode="auto">
            <a:xfrm>
              <a:off x="372" y="186"/>
              <a:ext cx="5185" cy="919"/>
              <a:chOff x="372" y="186"/>
              <a:chExt cx="5185" cy="919"/>
            </a:xfrm>
          </p:grpSpPr>
          <p:sp>
            <p:nvSpPr>
              <p:cNvPr id="226308" name="Freeform 4"/>
              <p:cNvSpPr>
                <a:spLocks/>
              </p:cNvSpPr>
              <p:nvPr/>
            </p:nvSpPr>
            <p:spPr bwMode="auto">
              <a:xfrm>
                <a:off x="372" y="192"/>
                <a:ext cx="86" cy="913"/>
              </a:xfrm>
              <a:custGeom>
                <a:avLst/>
                <a:gdLst/>
                <a:ahLst/>
                <a:cxnLst>
                  <a:cxn ang="0">
                    <a:pos x="0" y="0"/>
                  </a:cxn>
                  <a:cxn ang="0">
                    <a:pos x="85" y="96"/>
                  </a:cxn>
                  <a:cxn ang="0">
                    <a:pos x="85" y="816"/>
                  </a:cxn>
                  <a:cxn ang="0">
                    <a:pos x="0" y="912"/>
                  </a:cxn>
                  <a:cxn ang="0">
                    <a:pos x="0" y="0"/>
                  </a:cxn>
                </a:cxnLst>
                <a:rect l="0" t="0" r="r" b="b"/>
                <a:pathLst>
                  <a:path w="86" h="913">
                    <a:moveTo>
                      <a:pt x="0" y="0"/>
                    </a:moveTo>
                    <a:lnTo>
                      <a:pt x="85" y="96"/>
                    </a:lnTo>
                    <a:lnTo>
                      <a:pt x="85" y="816"/>
                    </a:lnTo>
                    <a:lnTo>
                      <a:pt x="0" y="912"/>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26309" name="Freeform 5"/>
              <p:cNvSpPr>
                <a:spLocks/>
              </p:cNvSpPr>
              <p:nvPr/>
            </p:nvSpPr>
            <p:spPr bwMode="auto">
              <a:xfrm>
                <a:off x="5470" y="186"/>
                <a:ext cx="87" cy="910"/>
              </a:xfrm>
              <a:custGeom>
                <a:avLst/>
                <a:gdLst/>
                <a:ahLst/>
                <a:cxnLst>
                  <a:cxn ang="0">
                    <a:pos x="86" y="0"/>
                  </a:cxn>
                  <a:cxn ang="0">
                    <a:pos x="0" y="93"/>
                  </a:cxn>
                  <a:cxn ang="0">
                    <a:pos x="0" y="813"/>
                  </a:cxn>
                  <a:cxn ang="0">
                    <a:pos x="86" y="909"/>
                  </a:cxn>
                  <a:cxn ang="0">
                    <a:pos x="86" y="0"/>
                  </a:cxn>
                </a:cxnLst>
                <a:rect l="0" t="0" r="r" b="b"/>
                <a:pathLst>
                  <a:path w="87" h="910">
                    <a:moveTo>
                      <a:pt x="86" y="0"/>
                    </a:moveTo>
                    <a:lnTo>
                      <a:pt x="0" y="93"/>
                    </a:lnTo>
                    <a:lnTo>
                      <a:pt x="0" y="813"/>
                    </a:lnTo>
                    <a:lnTo>
                      <a:pt x="86" y="909"/>
                    </a:lnTo>
                    <a:lnTo>
                      <a:pt x="86" y="0"/>
                    </a:lnTo>
                  </a:path>
                </a:pathLst>
              </a:custGeom>
              <a:noFill/>
              <a:ln w="12700" cap="rnd" cmpd="sng">
                <a:noFill/>
                <a:prstDash val="solid"/>
                <a:round/>
                <a:headEnd type="none" w="med" len="med"/>
                <a:tailEnd type="none" w="med" len="med"/>
              </a:ln>
              <a:effectLst/>
            </p:spPr>
            <p:txBody>
              <a:bodyPr/>
              <a:lstStyle/>
              <a:p>
                <a:endParaRPr lang="en-US"/>
              </a:p>
            </p:txBody>
          </p:sp>
          <p:sp>
            <p:nvSpPr>
              <p:cNvPr id="226310" name="Freeform 6"/>
              <p:cNvSpPr>
                <a:spLocks/>
              </p:cNvSpPr>
              <p:nvPr/>
            </p:nvSpPr>
            <p:spPr bwMode="auto">
              <a:xfrm>
                <a:off x="372" y="189"/>
                <a:ext cx="5185" cy="103"/>
              </a:xfrm>
              <a:custGeom>
                <a:avLst/>
                <a:gdLst/>
                <a:ahLst/>
                <a:cxnLst>
                  <a:cxn ang="0">
                    <a:pos x="0" y="0"/>
                  </a:cxn>
                  <a:cxn ang="0">
                    <a:pos x="5184" y="3"/>
                  </a:cxn>
                  <a:cxn ang="0">
                    <a:pos x="5093" y="102"/>
                  </a:cxn>
                  <a:cxn ang="0">
                    <a:pos x="88" y="102"/>
                  </a:cxn>
                  <a:cxn ang="0">
                    <a:pos x="0" y="0"/>
                  </a:cxn>
                </a:cxnLst>
                <a:rect l="0" t="0" r="r" b="b"/>
                <a:pathLst>
                  <a:path w="5185" h="103">
                    <a:moveTo>
                      <a:pt x="0" y="0"/>
                    </a:moveTo>
                    <a:lnTo>
                      <a:pt x="5184" y="3"/>
                    </a:lnTo>
                    <a:lnTo>
                      <a:pt x="5093" y="102"/>
                    </a:lnTo>
                    <a:lnTo>
                      <a:pt x="88" y="102"/>
                    </a:lnTo>
                    <a:lnTo>
                      <a:pt x="0" y="0"/>
                    </a:lnTo>
                  </a:path>
                </a:pathLst>
              </a:custGeom>
              <a:noFill/>
              <a:ln w="12700" cap="rnd" cmpd="sng">
                <a:noFill/>
                <a:prstDash val="solid"/>
                <a:round/>
                <a:headEnd type="none" w="med" len="med"/>
                <a:tailEnd type="none" w="med" len="med"/>
              </a:ln>
              <a:effectLst/>
            </p:spPr>
            <p:txBody>
              <a:bodyPr/>
              <a:lstStyle/>
              <a:p>
                <a:endParaRPr lang="en-US"/>
              </a:p>
            </p:txBody>
          </p:sp>
        </p:grpSp>
        <p:grpSp>
          <p:nvGrpSpPr>
            <p:cNvPr id="226311" name="Group 7"/>
            <p:cNvGrpSpPr>
              <a:grpSpLocks/>
            </p:cNvGrpSpPr>
            <p:nvPr/>
          </p:nvGrpSpPr>
          <p:grpSpPr bwMode="auto">
            <a:xfrm>
              <a:off x="372" y="291"/>
              <a:ext cx="5185" cy="3790"/>
              <a:chOff x="372" y="291"/>
              <a:chExt cx="5185" cy="3790"/>
            </a:xfrm>
          </p:grpSpPr>
          <p:sp>
            <p:nvSpPr>
              <p:cNvPr id="226312" name="Freeform 8"/>
              <p:cNvSpPr>
                <a:spLocks/>
              </p:cNvSpPr>
              <p:nvPr/>
            </p:nvSpPr>
            <p:spPr bwMode="auto">
              <a:xfrm>
                <a:off x="372" y="807"/>
                <a:ext cx="79" cy="3274"/>
              </a:xfrm>
              <a:custGeom>
                <a:avLst/>
                <a:gdLst/>
                <a:ahLst/>
                <a:cxnLst>
                  <a:cxn ang="0">
                    <a:pos x="0" y="0"/>
                  </a:cxn>
                  <a:cxn ang="0">
                    <a:pos x="78" y="107"/>
                  </a:cxn>
                  <a:cxn ang="0">
                    <a:pos x="78" y="3166"/>
                  </a:cxn>
                  <a:cxn ang="0">
                    <a:pos x="0" y="3273"/>
                  </a:cxn>
                  <a:cxn ang="0">
                    <a:pos x="0" y="0"/>
                  </a:cxn>
                </a:cxnLst>
                <a:rect l="0" t="0" r="r" b="b"/>
                <a:pathLst>
                  <a:path w="79" h="3274">
                    <a:moveTo>
                      <a:pt x="0" y="0"/>
                    </a:moveTo>
                    <a:lnTo>
                      <a:pt x="78" y="107"/>
                    </a:lnTo>
                    <a:lnTo>
                      <a:pt x="78" y="3166"/>
                    </a:lnTo>
                    <a:lnTo>
                      <a:pt x="0" y="3273"/>
                    </a:lnTo>
                    <a:lnTo>
                      <a:pt x="0" y="0"/>
                    </a:lnTo>
                  </a:path>
                </a:pathLst>
              </a:custGeom>
              <a:noFill/>
              <a:ln w="12700" cap="rnd" cmpd="sng">
                <a:noFill/>
                <a:prstDash val="solid"/>
                <a:round/>
                <a:headEnd type="none" w="med" len="med"/>
                <a:tailEnd type="none" w="med" len="med"/>
              </a:ln>
              <a:effectLst/>
            </p:spPr>
            <p:txBody>
              <a:bodyPr/>
              <a:lstStyle/>
              <a:p>
                <a:endParaRPr lang="en-US"/>
              </a:p>
            </p:txBody>
          </p:sp>
          <p:sp>
            <p:nvSpPr>
              <p:cNvPr id="226313" name="Freeform 9"/>
              <p:cNvSpPr>
                <a:spLocks/>
              </p:cNvSpPr>
              <p:nvPr/>
            </p:nvSpPr>
            <p:spPr bwMode="auto">
              <a:xfrm>
                <a:off x="5470" y="747"/>
                <a:ext cx="84" cy="3325"/>
              </a:xfrm>
              <a:custGeom>
                <a:avLst/>
                <a:gdLst/>
                <a:ahLst/>
                <a:cxnLst>
                  <a:cxn ang="0">
                    <a:pos x="83" y="0"/>
                  </a:cxn>
                  <a:cxn ang="0">
                    <a:pos x="3" y="109"/>
                  </a:cxn>
                  <a:cxn ang="0">
                    <a:pos x="0" y="3233"/>
                  </a:cxn>
                  <a:cxn ang="0">
                    <a:pos x="83" y="3324"/>
                  </a:cxn>
                  <a:cxn ang="0">
                    <a:pos x="83" y="0"/>
                  </a:cxn>
                </a:cxnLst>
                <a:rect l="0" t="0" r="r" b="b"/>
                <a:pathLst>
                  <a:path w="84" h="3325">
                    <a:moveTo>
                      <a:pt x="83" y="0"/>
                    </a:moveTo>
                    <a:lnTo>
                      <a:pt x="3" y="109"/>
                    </a:lnTo>
                    <a:lnTo>
                      <a:pt x="0" y="3233"/>
                    </a:lnTo>
                    <a:lnTo>
                      <a:pt x="83" y="3324"/>
                    </a:lnTo>
                    <a:lnTo>
                      <a:pt x="83" y="0"/>
                    </a:lnTo>
                  </a:path>
                </a:pathLst>
              </a:custGeom>
              <a:noFill/>
              <a:ln w="12700" cap="rnd" cmpd="sng">
                <a:noFill/>
                <a:prstDash val="solid"/>
                <a:round/>
                <a:headEnd type="none" w="med" len="med"/>
                <a:tailEnd type="none" w="med" len="med"/>
              </a:ln>
              <a:effectLst/>
            </p:spPr>
            <p:txBody>
              <a:bodyPr/>
              <a:lstStyle/>
              <a:p>
                <a:endParaRPr lang="en-US"/>
              </a:p>
            </p:txBody>
          </p:sp>
          <p:sp>
            <p:nvSpPr>
              <p:cNvPr id="226314" name="Freeform 10"/>
              <p:cNvSpPr>
                <a:spLocks/>
              </p:cNvSpPr>
              <p:nvPr/>
            </p:nvSpPr>
            <p:spPr bwMode="auto">
              <a:xfrm>
                <a:off x="372" y="3984"/>
                <a:ext cx="5185" cy="88"/>
              </a:xfrm>
              <a:custGeom>
                <a:avLst/>
                <a:gdLst/>
                <a:ahLst/>
                <a:cxnLst>
                  <a:cxn ang="0">
                    <a:pos x="0" y="87"/>
                  </a:cxn>
                  <a:cxn ang="0">
                    <a:pos x="5184" y="87"/>
                  </a:cxn>
                  <a:cxn ang="0">
                    <a:pos x="5095" y="0"/>
                  </a:cxn>
                  <a:cxn ang="0">
                    <a:pos x="89" y="0"/>
                  </a:cxn>
                  <a:cxn ang="0">
                    <a:pos x="0" y="87"/>
                  </a:cxn>
                </a:cxnLst>
                <a:rect l="0" t="0" r="r" b="b"/>
                <a:pathLst>
                  <a:path w="5185" h="88">
                    <a:moveTo>
                      <a:pt x="0" y="87"/>
                    </a:moveTo>
                    <a:lnTo>
                      <a:pt x="5184" y="87"/>
                    </a:lnTo>
                    <a:lnTo>
                      <a:pt x="5095" y="0"/>
                    </a:lnTo>
                    <a:lnTo>
                      <a:pt x="89" y="0"/>
                    </a:lnTo>
                    <a:lnTo>
                      <a:pt x="0" y="87"/>
                    </a:lnTo>
                  </a:path>
                </a:pathLst>
              </a:custGeom>
              <a:noFill/>
              <a:ln w="12700" cap="rnd" cmpd="sng">
                <a:noFill/>
                <a:prstDash val="solid"/>
                <a:round/>
                <a:headEnd type="none" w="med" len="med"/>
                <a:tailEnd type="none" w="med" len="med"/>
              </a:ln>
              <a:effectLst/>
            </p:spPr>
            <p:txBody>
              <a:bodyPr/>
              <a:lstStyle/>
              <a:p>
                <a:endParaRPr lang="en-US"/>
              </a:p>
            </p:txBody>
          </p:sp>
          <p:sp>
            <p:nvSpPr>
              <p:cNvPr id="226315" name="Rectangle 11"/>
              <p:cNvSpPr>
                <a:spLocks noChangeArrowheads="1"/>
              </p:cNvSpPr>
              <p:nvPr/>
            </p:nvSpPr>
            <p:spPr bwMode="auto">
              <a:xfrm>
                <a:off x="457" y="291"/>
                <a:ext cx="5013" cy="3690"/>
              </a:xfrm>
              <a:prstGeom prst="rect">
                <a:avLst/>
              </a:prstGeom>
              <a:noFill/>
              <a:ln w="12700">
                <a:noFill/>
                <a:miter lim="800000"/>
                <a:headEnd/>
                <a:tailEnd/>
              </a:ln>
              <a:effectLst/>
            </p:spPr>
            <p:txBody>
              <a:bodyPr wrap="none" anchor="ctr"/>
              <a:lstStyle/>
              <a:p>
                <a:endParaRPr lang="en-US"/>
              </a:p>
            </p:txBody>
          </p:sp>
        </p:grpSp>
      </p:grpSp>
      <p:sp>
        <p:nvSpPr>
          <p:cNvPr id="226316" name="Rectangle 12"/>
          <p:cNvSpPr>
            <a:spLocks noGrp="1" noChangeArrowheads="1"/>
          </p:cNvSpPr>
          <p:nvPr>
            <p:ph type="title"/>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dirty="0" smtClean="0"/>
              <a:t>Click to Edit Master Title Style</a:t>
            </a:r>
          </a:p>
        </p:txBody>
      </p:sp>
      <p:sp>
        <p:nvSpPr>
          <p:cNvPr id="226317" name="Rectangle 13"/>
          <p:cNvSpPr>
            <a:spLocks noGrp="1" noChangeArrowheads="1"/>
          </p:cNvSpPr>
          <p:nvPr>
            <p:ph type="body" idx="1"/>
          </p:nvPr>
        </p:nvSpPr>
        <p:spPr bwMode="auto">
          <a:xfrm>
            <a:off x="687388" y="1104900"/>
            <a:ext cx="7886700" cy="46434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7" name="Rectangle 16"/>
          <p:cNvSpPr>
            <a:spLocks noChangeArrowheads="1"/>
          </p:cNvSpPr>
          <p:nvPr userDrawn="1"/>
        </p:nvSpPr>
        <p:spPr bwMode="auto">
          <a:xfrm>
            <a:off x="8571458" y="6474619"/>
            <a:ext cx="543420" cy="366767"/>
          </a:xfrm>
          <a:prstGeom prst="rect">
            <a:avLst/>
          </a:prstGeom>
          <a:noFill/>
          <a:ln w="12700">
            <a:noFill/>
            <a:miter lim="800000"/>
            <a:headEnd/>
            <a:tailEnd/>
          </a:ln>
          <a:effectLst>
            <a:outerShdw dist="17961" dir="2700000" algn="ctr" rotWithShape="0">
              <a:srgbClr val="000000"/>
            </a:outerShdw>
          </a:effectLst>
        </p:spPr>
        <p:txBody>
          <a:bodyPr wrap="none" lIns="90488" tIns="44450" rIns="90488" bIns="44450">
            <a:spAutoFit/>
          </a:bodyPr>
          <a:lstStyle>
            <a:defPPr>
              <a:defRPr lang="en-US"/>
            </a:defPPr>
            <a:lvl1pPr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1pPr>
            <a:lvl2pPr marL="4572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2pPr>
            <a:lvl3pPr marL="9144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3pPr>
            <a:lvl4pPr marL="13716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4pPr>
            <a:lvl5pPr marL="1828800" algn="ctr" rtl="0" eaLnBrk="0" fontAlgn="base" hangingPunct="0">
              <a:spcBef>
                <a:spcPct val="0"/>
              </a:spcBef>
              <a:spcAft>
                <a:spcPct val="0"/>
              </a:spcAft>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Book Antiqua" pitchFamily="18" charset="0"/>
                <a:ea typeface="+mn-ea"/>
                <a:cs typeface="+mn-cs"/>
              </a:defRPr>
            </a:lvl9pPr>
          </a:lstStyle>
          <a:p>
            <a:pPr algn="l"/>
            <a:r>
              <a:rPr lang="en-US" sz="1800" dirty="0">
                <a:effectLst/>
              </a:rPr>
              <a:t>  </a:t>
            </a:r>
            <a:fld id="{52D30340-E83C-4288-85A8-74FE9C04A5A1}" type="slidenum">
              <a:rPr lang="en-US" sz="1500" baseline="0">
                <a:effectLst/>
              </a:rPr>
              <a:pPr algn="l"/>
              <a:t>‹#›</a:t>
            </a:fld>
            <a:endParaRPr lang="en-US" sz="1500" baseline="0" dirty="0">
              <a:effectLst/>
            </a:endParaRPr>
          </a:p>
        </p:txBody>
      </p:sp>
    </p:spTree>
  </p:cSld>
  <p:clrMap bg1="dk2" tx1="lt1" bg2="dk1"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zoom/>
  </p:transition>
  <p:txStyles>
    <p:titleStyle>
      <a:lvl1pPr algn="ctr" rtl="0" eaLnBrk="0" fontAlgn="base" hangingPunct="0">
        <a:spcBef>
          <a:spcPct val="0"/>
        </a:spcBef>
        <a:spcAft>
          <a:spcPct val="0"/>
        </a:spcAft>
        <a:defRPr sz="2800" b="1">
          <a:solidFill>
            <a:schemeClr val="tx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2pPr>
      <a:lvl3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3pPr>
      <a:lvl4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4pPr>
      <a:lvl5pPr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5pPr>
      <a:lvl6pPr marL="4572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6pPr>
      <a:lvl7pPr marL="9144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7pPr>
      <a:lvl8pPr marL="13716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8pPr>
      <a:lvl9pPr marL="1828800" algn="ctr" rtl="0" eaLnBrk="0" fontAlgn="base" hangingPunct="0">
        <a:spcBef>
          <a:spcPct val="0"/>
        </a:spcBef>
        <a:spcAft>
          <a:spcPct val="0"/>
        </a:spcAft>
        <a:defRPr sz="2800">
          <a:solidFill>
            <a:srgbClr val="66FFFF"/>
          </a:solidFill>
          <a:effectLst>
            <a:outerShdw blurRad="38100" dist="38100" dir="2700000" algn="tl">
              <a:srgbClr val="000000"/>
            </a:outerShdw>
          </a:effectLst>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Monotype Sorts" pitchFamily="2" charset="2"/>
        <a:buChar char="n"/>
        <a:defRPr sz="2400" b="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package" Target="../embeddings/Microsoft_Excel_Worksheet2.xlsx"/></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package" Target="../embeddings/Microsoft_Excel_Worksheet3.xlsx"/></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53" name="AutoShape 29"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4" name="AutoShape 30"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5" name="AutoShape 31"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7" name="AutoShape 33"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8" name="AutoShape 34"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sp>
        <p:nvSpPr>
          <p:cNvPr id="52259" name="AutoShape 35" descr="ftp://swcpimages:allIwant@ftp.thomsonlearning.com/2008_Covers/Decision%20Sciences/ASW_MS/ASW0324399804_amzn.jpg"/>
          <p:cNvSpPr>
            <a:spLocks noChangeAspect="1" noChangeArrowheads="1"/>
          </p:cNvSpPr>
          <p:nvPr/>
        </p:nvSpPr>
        <p:spPr bwMode="auto">
          <a:xfrm>
            <a:off x="3187700" y="874713"/>
            <a:ext cx="4114800" cy="5108575"/>
          </a:xfrm>
          <a:prstGeom prst="rect">
            <a:avLst/>
          </a:prstGeom>
          <a:noFill/>
        </p:spPr>
        <p:txBody>
          <a:bodyPr/>
          <a:lstStyle/>
          <a:p>
            <a:endParaRPr lang="en-US"/>
          </a:p>
        </p:txBody>
      </p:sp>
      <p:grpSp>
        <p:nvGrpSpPr>
          <p:cNvPr id="17" name="Group 16"/>
          <p:cNvGrpSpPr/>
          <p:nvPr/>
        </p:nvGrpSpPr>
        <p:grpSpPr>
          <a:xfrm>
            <a:off x="1271935" y="650882"/>
            <a:ext cx="6640151" cy="5356217"/>
            <a:chOff x="1271935" y="650882"/>
            <a:chExt cx="6640151" cy="5356217"/>
          </a:xfrm>
        </p:grpSpPr>
        <p:pic>
          <p:nvPicPr>
            <p:cNvPr id="18" name="Picture 17" descr="asw_intro-ms.jpg"/>
            <p:cNvPicPr>
              <a:picLocks noChangeAspect="1"/>
            </p:cNvPicPr>
            <p:nvPr/>
          </p:nvPicPr>
          <p:blipFill>
            <a:blip r:embed="rId3" cstate="print"/>
            <a:stretch>
              <a:fillRect/>
            </a:stretch>
          </p:blipFill>
          <p:spPr>
            <a:xfrm>
              <a:off x="1271935" y="650882"/>
              <a:ext cx="4341465" cy="5356217"/>
            </a:xfrm>
            <a:prstGeom prst="rect">
              <a:avLst/>
            </a:prstGeom>
          </p:spPr>
        </p:pic>
        <p:grpSp>
          <p:nvGrpSpPr>
            <p:cNvPr id="19" name="Group 13"/>
            <p:cNvGrpSpPr/>
            <p:nvPr/>
          </p:nvGrpSpPr>
          <p:grpSpPr>
            <a:xfrm>
              <a:off x="5453060" y="3214688"/>
              <a:ext cx="2459026" cy="1932464"/>
              <a:chOff x="3757610" y="3748088"/>
              <a:chExt cx="2459026" cy="1932464"/>
            </a:xfrm>
          </p:grpSpPr>
          <p:sp>
            <p:nvSpPr>
              <p:cNvPr id="20" name="Rectangle 38"/>
              <p:cNvSpPr>
                <a:spLocks noChangeArrowheads="1"/>
              </p:cNvSpPr>
              <p:nvPr/>
            </p:nvSpPr>
            <p:spPr bwMode="auto">
              <a:xfrm>
                <a:off x="3790927" y="3749675"/>
                <a:ext cx="2262189" cy="1930400"/>
              </a:xfrm>
              <a:prstGeom prst="rect">
                <a:avLst/>
              </a:prstGeom>
              <a:gradFill flip="none" rotWithShape="1">
                <a:gsLst>
                  <a:gs pos="0">
                    <a:srgbClr val="5A3812"/>
                  </a:gs>
                  <a:gs pos="100000">
                    <a:srgbClr val="D58E3F">
                      <a:shade val="100000"/>
                      <a:satMod val="115000"/>
                    </a:srgbClr>
                  </a:gs>
                </a:gsLst>
                <a:lin ang="0" scaled="1"/>
                <a:tileRect/>
              </a:gradFill>
              <a:ln w="76200">
                <a:noFill/>
                <a:miter lim="800000"/>
                <a:headEnd/>
                <a:tailEnd/>
              </a:ln>
              <a:effectLst>
                <a:outerShdw dist="12700" dir="10800000" algn="ctr" rotWithShape="0">
                  <a:srgbClr val="F9DFB5">
                    <a:alpha val="50000"/>
                  </a:srgbClr>
                </a:outerShdw>
              </a:effectLst>
            </p:spPr>
            <p:txBody>
              <a:bodyPr wrap="none" anchor="ctr"/>
              <a:lstStyle/>
              <a:p>
                <a:endParaRPr lang="en-US"/>
              </a:p>
            </p:txBody>
          </p:sp>
          <p:sp>
            <p:nvSpPr>
              <p:cNvPr id="21" name="AutoShape 39"/>
              <p:cNvSpPr>
                <a:spLocks noChangeArrowheads="1"/>
              </p:cNvSpPr>
              <p:nvPr/>
            </p:nvSpPr>
            <p:spPr bwMode="auto">
              <a:xfrm>
                <a:off x="4444986" y="3803650"/>
                <a:ext cx="1771650" cy="1825625"/>
              </a:xfrm>
              <a:prstGeom prst="roundRect">
                <a:avLst>
                  <a:gd name="adj" fmla="val 16667"/>
                </a:avLst>
              </a:prstGeom>
              <a:noFill/>
              <a:ln w="9525">
                <a:noFill/>
                <a:round/>
                <a:headEnd/>
                <a:tailEnd/>
              </a:ln>
              <a:effectLst/>
            </p:spPr>
            <p:txBody>
              <a:bodyPr>
                <a:spAutoFit/>
              </a:bodyPr>
              <a:lstStyle/>
              <a:p>
                <a:r>
                  <a:rPr lang="en-US" sz="1500" b="1" dirty="0">
                    <a:solidFill>
                      <a:srgbClr val="FFFFFF"/>
                    </a:solidFill>
                    <a:effectLst/>
                    <a:latin typeface="Futura Md BT" pitchFamily="34" charset="0"/>
                  </a:rPr>
                  <a:t>Slides by</a:t>
                </a:r>
              </a:p>
              <a:p>
                <a:endParaRPr lang="en-US" sz="600" dirty="0">
                  <a:solidFill>
                    <a:srgbClr val="FFFFFF"/>
                  </a:solidFill>
                  <a:effectLst/>
                  <a:latin typeface="Futura Md BT" pitchFamily="34" charset="0"/>
                </a:endParaRPr>
              </a:p>
              <a:p>
                <a:r>
                  <a:rPr lang="en-US" sz="2400" b="1" dirty="0">
                    <a:solidFill>
                      <a:srgbClr val="FFFFFF"/>
                    </a:solidFill>
                    <a:effectLst/>
                    <a:latin typeface="Futura Md BT" pitchFamily="34" charset="0"/>
                  </a:rPr>
                  <a:t>John</a:t>
                </a:r>
              </a:p>
              <a:p>
                <a:r>
                  <a:rPr lang="en-US" sz="2400" b="1" dirty="0" err="1">
                    <a:solidFill>
                      <a:srgbClr val="FFFFFF"/>
                    </a:solidFill>
                    <a:effectLst/>
                    <a:latin typeface="Futura Md BT" pitchFamily="34" charset="0"/>
                  </a:rPr>
                  <a:t>Loucks</a:t>
                </a:r>
                <a:endParaRPr lang="en-US" sz="2400" b="1" dirty="0">
                  <a:solidFill>
                    <a:srgbClr val="FFFFFF"/>
                  </a:solidFill>
                  <a:effectLst/>
                  <a:latin typeface="Futura Md BT" pitchFamily="34" charset="0"/>
                </a:endParaRPr>
              </a:p>
              <a:p>
                <a:endParaRPr lang="en-US" sz="400" dirty="0">
                  <a:solidFill>
                    <a:srgbClr val="FFFFFF"/>
                  </a:solidFill>
                  <a:effectLst/>
                  <a:latin typeface="Futura Md BT" pitchFamily="34" charset="0"/>
                </a:endParaRPr>
              </a:p>
              <a:p>
                <a:r>
                  <a:rPr lang="en-US" sz="1500" b="1" dirty="0">
                    <a:solidFill>
                      <a:srgbClr val="FFFFFF"/>
                    </a:solidFill>
                    <a:effectLst/>
                    <a:latin typeface="Futura Md BT" pitchFamily="34" charset="0"/>
                  </a:rPr>
                  <a:t>St. Edward’s</a:t>
                </a:r>
              </a:p>
              <a:p>
                <a:r>
                  <a:rPr lang="en-US" sz="1500" b="1" dirty="0">
                    <a:solidFill>
                      <a:srgbClr val="FFFFFF"/>
                    </a:solidFill>
                    <a:effectLst/>
                    <a:latin typeface="Futura Md BT" pitchFamily="34" charset="0"/>
                  </a:rPr>
                  <a:t>University</a:t>
                </a:r>
              </a:p>
            </p:txBody>
          </p:sp>
          <p:grpSp>
            <p:nvGrpSpPr>
              <p:cNvPr id="22" name="Group 12"/>
              <p:cNvGrpSpPr/>
              <p:nvPr/>
            </p:nvGrpSpPr>
            <p:grpSpPr>
              <a:xfrm>
                <a:off x="3757610" y="3748088"/>
                <a:ext cx="944816" cy="1932464"/>
                <a:chOff x="5443535" y="3309938"/>
                <a:chExt cx="944816" cy="1932464"/>
              </a:xfrm>
            </p:grpSpPr>
            <p:sp>
              <p:nvSpPr>
                <p:cNvPr id="23" name="Arc 41"/>
                <p:cNvSpPr>
                  <a:spLocks/>
                </p:cNvSpPr>
                <p:nvPr/>
              </p:nvSpPr>
              <p:spPr bwMode="auto">
                <a:xfrm rot="10284592" flipH="1">
                  <a:off x="5600951" y="3360330"/>
                  <a:ext cx="787400" cy="1865897"/>
                </a:xfrm>
                <a:custGeom>
                  <a:avLst/>
                  <a:gdLst>
                    <a:gd name="G0" fmla="+- 0 0 0"/>
                    <a:gd name="G1" fmla="+- 20364 0 0"/>
                    <a:gd name="G2" fmla="+- 21600 0 0"/>
                    <a:gd name="T0" fmla="*/ 7201 w 21600"/>
                    <a:gd name="T1" fmla="*/ 0 h 20364"/>
                    <a:gd name="T2" fmla="*/ 21600 w 21600"/>
                    <a:gd name="T3" fmla="*/ 20364 h 20364"/>
                    <a:gd name="T4" fmla="*/ 0 w 21600"/>
                    <a:gd name="T5" fmla="*/ 20364 h 20364"/>
                  </a:gdLst>
                  <a:ahLst/>
                  <a:cxnLst>
                    <a:cxn ang="0">
                      <a:pos x="T0" y="T1"/>
                    </a:cxn>
                    <a:cxn ang="0">
                      <a:pos x="T2" y="T3"/>
                    </a:cxn>
                    <a:cxn ang="0">
                      <a:pos x="T4" y="T5"/>
                    </a:cxn>
                  </a:cxnLst>
                  <a:rect l="0" t="0" r="r" b="b"/>
                  <a:pathLst>
                    <a:path w="21600" h="20364" fill="none" extrusionOk="0">
                      <a:moveTo>
                        <a:pt x="7201" y="-1"/>
                      </a:moveTo>
                      <a:cubicBezTo>
                        <a:pt x="15830" y="3051"/>
                        <a:pt x="21600" y="11210"/>
                        <a:pt x="21600" y="20364"/>
                      </a:cubicBezTo>
                    </a:path>
                    <a:path w="21600" h="20364" stroke="0" extrusionOk="0">
                      <a:moveTo>
                        <a:pt x="7201" y="-1"/>
                      </a:moveTo>
                      <a:cubicBezTo>
                        <a:pt x="15830" y="3051"/>
                        <a:pt x="21600" y="11210"/>
                        <a:pt x="21600" y="20364"/>
                      </a:cubicBezTo>
                      <a:lnTo>
                        <a:pt x="0" y="20364"/>
                      </a:lnTo>
                      <a:close/>
                    </a:path>
                  </a:pathLst>
                </a:custGeom>
                <a:solidFill>
                  <a:srgbClr val="FFFFFF"/>
                </a:solidFill>
                <a:ln w="12700">
                  <a:solidFill>
                    <a:schemeClr val="tx1"/>
                  </a:solidFill>
                  <a:round/>
                  <a:headEnd/>
                  <a:tailEnd/>
                </a:ln>
                <a:effectLst/>
              </p:spPr>
              <p:txBody>
                <a:bodyPr wrap="none" anchor="ctr"/>
                <a:lstStyle/>
                <a:p>
                  <a:endParaRPr lang="en-US"/>
                </a:p>
              </p:txBody>
            </p:sp>
            <p:sp>
              <p:nvSpPr>
                <p:cNvPr id="24" name="AutoShape 42"/>
                <p:cNvSpPr>
                  <a:spLocks noChangeArrowheads="1"/>
                </p:cNvSpPr>
                <p:nvPr/>
              </p:nvSpPr>
              <p:spPr bwMode="auto">
                <a:xfrm flipV="1">
                  <a:off x="5448295" y="3310273"/>
                  <a:ext cx="807657" cy="237363"/>
                </a:xfrm>
                <a:prstGeom prst="rtTriangle">
                  <a:avLst/>
                </a:prstGeom>
                <a:solidFill>
                  <a:srgbClr val="FFFFFF"/>
                </a:solidFill>
                <a:ln w="12700">
                  <a:noFill/>
                  <a:miter lim="800000"/>
                  <a:headEnd/>
                  <a:tailEnd/>
                </a:ln>
                <a:effectLst/>
              </p:spPr>
              <p:txBody>
                <a:bodyPr wrap="none" anchor="ctr"/>
                <a:lstStyle/>
                <a:p>
                  <a:endParaRPr lang="en-US"/>
                </a:p>
              </p:txBody>
            </p:sp>
            <p:sp>
              <p:nvSpPr>
                <p:cNvPr id="25" name="AutoShape 43"/>
                <p:cNvSpPr>
                  <a:spLocks noChangeArrowheads="1"/>
                </p:cNvSpPr>
                <p:nvPr/>
              </p:nvSpPr>
              <p:spPr bwMode="auto">
                <a:xfrm>
                  <a:off x="5486397" y="3319463"/>
                  <a:ext cx="523058" cy="1922939"/>
                </a:xfrm>
                <a:prstGeom prst="rtTriangle">
                  <a:avLst/>
                </a:prstGeom>
                <a:solidFill>
                  <a:srgbClr val="FFFFFF"/>
                </a:solidFill>
                <a:ln w="12700">
                  <a:noFill/>
                  <a:miter lim="800000"/>
                  <a:headEnd/>
                  <a:tailEnd/>
                </a:ln>
                <a:effectLst/>
              </p:spPr>
              <p:txBody>
                <a:bodyPr wrap="none" anchor="ctr"/>
                <a:lstStyle/>
                <a:p>
                  <a:endParaRPr lang="en-US"/>
                </a:p>
              </p:txBody>
            </p:sp>
            <p:sp>
              <p:nvSpPr>
                <p:cNvPr id="26" name="Rectangle 44"/>
                <p:cNvSpPr>
                  <a:spLocks noChangeArrowheads="1"/>
                </p:cNvSpPr>
                <p:nvPr/>
              </p:nvSpPr>
              <p:spPr bwMode="auto">
                <a:xfrm>
                  <a:off x="5443535" y="3309938"/>
                  <a:ext cx="214313" cy="1931987"/>
                </a:xfrm>
                <a:prstGeom prst="rect">
                  <a:avLst/>
                </a:prstGeom>
                <a:solidFill>
                  <a:srgbClr val="000000"/>
                </a:solidFill>
                <a:ln w="12700">
                  <a:noFill/>
                  <a:miter lim="800000"/>
                  <a:headEnd/>
                  <a:tailEnd/>
                </a:ln>
                <a:effectLst/>
              </p:spPr>
              <p:txBody>
                <a:bodyPr wrap="none" anchor="ctr"/>
                <a:lstStyle/>
                <a:p>
                  <a:endParaRPr lang="en-US"/>
                </a:p>
              </p:txBody>
            </p:sp>
          </p:grpSp>
        </p:grpSp>
      </p:grpSp>
      <p:sp>
        <p:nvSpPr>
          <p:cNvPr id="27" name="Rectangle 3"/>
          <p:cNvSpPr txBox="1">
            <a:spLocks noChangeArrowheads="1"/>
          </p:cNvSpPr>
          <p:nvPr/>
        </p:nvSpPr>
        <p:spPr>
          <a:xfrm>
            <a:off x="5609931" y="5159852"/>
            <a:ext cx="3267369" cy="1327151"/>
          </a:xfrm>
          <a:prstGeom prst="rect">
            <a:avLst/>
          </a:prstGeom>
          <a:noFill/>
          <a:ln/>
        </p:spPr>
        <p:txBody>
          <a:bodyPr/>
          <a:lstStyle>
            <a:lvl1pPr marL="342900" indent="-342900" algn="l" rtl="0" eaLnBrk="0" fontAlgn="base" hangingPunct="0">
              <a:spcBef>
                <a:spcPct val="20000"/>
              </a:spcBef>
              <a:spcAft>
                <a:spcPct val="0"/>
              </a:spcAft>
              <a:buClr>
                <a:schemeClr val="tx1"/>
              </a:buClr>
              <a:buSzPct val="75000"/>
              <a:buFont typeface="Monotype Sorts" pitchFamily="2" charset="2"/>
              <a:buChar char="n"/>
              <a:defRPr sz="24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125000"/>
              <a:buChar char="•"/>
              <a:defRPr sz="24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a:lstStyle>
          <a:p>
            <a:pPr marL="0" indent="0">
              <a:buNone/>
            </a:pPr>
            <a:r>
              <a:rPr lang="en-US" kern="0" dirty="0" smtClean="0">
                <a:effectLst/>
              </a:rPr>
              <a:t>Modifications by</a:t>
            </a:r>
          </a:p>
          <a:p>
            <a:pPr marL="0" indent="0">
              <a:buNone/>
            </a:pPr>
            <a:r>
              <a:rPr lang="en-US" kern="0" dirty="0" smtClean="0">
                <a:effectLst/>
              </a:rPr>
              <a:t>A. Asef-Vaziri</a:t>
            </a:r>
            <a:endParaRPr lang="en-US" kern="0" dirty="0">
              <a:effectLst/>
            </a:endParaRPr>
          </a:p>
        </p:txBody>
      </p:sp>
    </p:spTree>
    <p:extLst>
      <p:ext uri="{BB962C8B-B14F-4D97-AF65-F5344CB8AC3E}">
        <p14:creationId xmlns:p14="http://schemas.microsoft.com/office/powerpoint/2010/main" val="1039947894"/>
      </p:ext>
    </p:extLst>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9" name="Rectangle 5"/>
          <p:cNvSpPr>
            <a:spLocks noChangeArrowheads="1"/>
          </p:cNvSpPr>
          <p:nvPr/>
        </p:nvSpPr>
        <p:spPr bwMode="auto">
          <a:xfrm>
            <a:off x="482600" y="1562100"/>
            <a:ext cx="8166100" cy="45339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5974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Media Selection</a:t>
            </a:r>
          </a:p>
        </p:txBody>
      </p:sp>
      <p:sp>
        <p:nvSpPr>
          <p:cNvPr id="159747" name="Rectangle 3"/>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i="1">
                <a:solidFill>
                  <a:srgbClr val="66FFFF"/>
                </a:solidFill>
                <a:effectLst>
                  <a:outerShdw blurRad="38100" dist="38100" dir="2700000" algn="tl">
                    <a:srgbClr val="000000"/>
                  </a:outerShdw>
                </a:effectLst>
                <a:cs typeface="Arial" pitchFamily="34" charset="0"/>
              </a:rPr>
              <a:t>The Management Scientist</a:t>
            </a:r>
            <a:r>
              <a:rPr lang="en-US" sz="2400">
                <a:solidFill>
                  <a:srgbClr val="66FFFF"/>
                </a:solidFill>
                <a:effectLst>
                  <a:outerShdw blurRad="38100" dist="38100" dir="2700000" algn="tl">
                    <a:srgbClr val="000000"/>
                  </a:outerShdw>
                </a:effectLst>
                <a:cs typeface="Arial" pitchFamily="34" charset="0"/>
              </a:rPr>
              <a:t>  Solution</a:t>
            </a:r>
          </a:p>
        </p:txBody>
      </p:sp>
      <p:graphicFrame>
        <p:nvGraphicFramePr>
          <p:cNvPr id="3" name="Object 2"/>
          <p:cNvGraphicFramePr>
            <a:graphicFrameLocks noChangeAspect="1"/>
          </p:cNvGraphicFramePr>
          <p:nvPr>
            <p:extLst>
              <p:ext uri="{D42A27DB-BD31-4B8C-83A1-F6EECF244321}">
                <p14:modId xmlns:p14="http://schemas.microsoft.com/office/powerpoint/2010/main" val="807283682"/>
              </p:ext>
            </p:extLst>
          </p:nvPr>
        </p:nvGraphicFramePr>
        <p:xfrm>
          <a:off x="631825" y="1645073"/>
          <a:ext cx="7940675" cy="4235027"/>
        </p:xfrm>
        <a:graphic>
          <a:graphicData uri="http://schemas.openxmlformats.org/presentationml/2006/ole">
            <mc:AlternateContent xmlns:mc="http://schemas.openxmlformats.org/markup-compatibility/2006">
              <mc:Choice xmlns:v="urn:schemas-microsoft-com:vml" Requires="v">
                <p:oleObj spid="_x0000_s234505" name="Worksheet" r:id="rId4" imgW="5143567" imgH="2743166" progId="Excel.Sheet.12">
                  <p:embed/>
                </p:oleObj>
              </mc:Choice>
              <mc:Fallback>
                <p:oleObj name="Worksheet" r:id="rId4" imgW="5143567" imgH="2743166" progId="Excel.Sheet.12">
                  <p:embed/>
                  <p:pic>
                    <p:nvPicPr>
                      <p:cNvPr id="0" name=""/>
                      <p:cNvPicPr/>
                      <p:nvPr/>
                    </p:nvPicPr>
                    <p:blipFill>
                      <a:blip r:embed="rId5"/>
                      <a:stretch>
                        <a:fillRect/>
                      </a:stretch>
                    </p:blipFill>
                    <p:spPr>
                      <a:xfrm>
                        <a:off x="631825" y="1645073"/>
                        <a:ext cx="7940675" cy="4235027"/>
                      </a:xfrm>
                      <a:prstGeom prst="rect">
                        <a:avLst/>
                      </a:prstGeom>
                    </p:spPr>
                  </p:pic>
                </p:oleObj>
              </mc:Fallback>
            </mc:AlternateContent>
          </a:graphicData>
        </a:graphic>
      </p:graphicFrame>
    </p:spTree>
    <p:extLst>
      <p:ext uri="{BB962C8B-B14F-4D97-AF65-F5344CB8AC3E}">
        <p14:creationId xmlns:p14="http://schemas.microsoft.com/office/powerpoint/2010/main" val="3136609101"/>
      </p:ext>
    </p:extLst>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687388" y="1041400"/>
            <a:ext cx="8077200" cy="4922838"/>
          </a:xfrm>
          <a:prstGeom prst="rect">
            <a:avLst/>
          </a:prstGeom>
          <a:noFill/>
          <a:ln w="12700">
            <a:noFill/>
            <a:miter lim="800000"/>
            <a:headEnd/>
            <a:tailEnd/>
          </a:ln>
          <a:effectLst/>
        </p:spPr>
        <p:txBody>
          <a:bodyPr lIns="90488" tIns="44450" rIns="90488" bIns="44450"/>
          <a:lstStyle/>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cs typeface="Times New Roman" pitchFamily="18" charset="0"/>
              </a:rPr>
              <a:t>A </a:t>
            </a:r>
            <a:r>
              <a:rPr lang="en-US" sz="2400" dirty="0">
                <a:effectLst>
                  <a:outerShdw blurRad="38100" dist="38100" dir="2700000" algn="tl">
                    <a:srgbClr val="000000"/>
                  </a:outerShdw>
                </a:effectLst>
                <a:cs typeface="Times New Roman" pitchFamily="18" charset="0"/>
              </a:rPr>
              <a:t>firm conducts </a:t>
            </a:r>
            <a:r>
              <a:rPr lang="en-US" sz="2400" u="sng" dirty="0">
                <a:effectLst>
                  <a:outerShdw blurRad="38100" dist="38100" dir="2700000" algn="tl">
                    <a:srgbClr val="000000"/>
                  </a:outerShdw>
                </a:effectLst>
                <a:cs typeface="Times New Roman" pitchFamily="18" charset="0"/>
              </a:rPr>
              <a:t>marketing research</a:t>
            </a:r>
            <a:r>
              <a:rPr lang="en-US" sz="2400" dirty="0">
                <a:effectLst>
                  <a:outerShdw blurRad="38100" dist="38100" dir="2700000" algn="tl">
                    <a:srgbClr val="000000"/>
                  </a:outerShdw>
                </a:effectLst>
                <a:cs typeface="Times New Roman" pitchFamily="18" charset="0"/>
              </a:rPr>
              <a:t> to learn about consumer characteristics, attitudes, and preferences.</a:t>
            </a:r>
            <a:endParaRPr lang="en-US" sz="2400" dirty="0">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dirty="0" smtClean="0">
                <a:effectLst>
                  <a:outerShdw blurRad="38100" dist="38100" dir="2700000" algn="tl">
                    <a:srgbClr val="000000"/>
                  </a:outerShdw>
                </a:effectLst>
                <a:cs typeface="Times New Roman" pitchFamily="18" charset="0"/>
              </a:rPr>
              <a:t>Marketing research services include </a:t>
            </a:r>
            <a:r>
              <a:rPr lang="en-US" sz="2400" dirty="0">
                <a:effectLst>
                  <a:outerShdw blurRad="38100" dist="38100" dir="2700000" algn="tl">
                    <a:srgbClr val="000000"/>
                  </a:outerShdw>
                </a:effectLst>
                <a:cs typeface="Times New Roman" pitchFamily="18" charset="0"/>
              </a:rPr>
              <a:t>designing the study, conducting surveys, analyzing </a:t>
            </a:r>
            <a:r>
              <a:rPr lang="en-US" sz="2400" dirty="0" smtClean="0">
                <a:effectLst>
                  <a:outerShdw blurRad="38100" dist="38100" dir="2700000" algn="tl">
                    <a:srgbClr val="000000"/>
                  </a:outerShdw>
                </a:effectLst>
                <a:cs typeface="Times New Roman" pitchFamily="18" charset="0"/>
              </a:rPr>
              <a:t>data </a:t>
            </a:r>
            <a:r>
              <a:rPr lang="en-US" sz="2400" dirty="0">
                <a:effectLst>
                  <a:outerShdw blurRad="38100" dist="38100" dir="2700000" algn="tl">
                    <a:srgbClr val="000000"/>
                  </a:outerShdw>
                </a:effectLst>
                <a:cs typeface="Times New Roman" pitchFamily="18" charset="0"/>
              </a:rPr>
              <a:t>collected, and providing </a:t>
            </a:r>
            <a:r>
              <a:rPr lang="en-US" sz="2400" dirty="0" smtClean="0">
                <a:effectLst>
                  <a:outerShdw blurRad="38100" dist="38100" dir="2700000" algn="tl">
                    <a:srgbClr val="000000"/>
                  </a:outerShdw>
                </a:effectLst>
                <a:cs typeface="Times New Roman" pitchFamily="18" charset="0"/>
              </a:rPr>
              <a:t>recommendations </a:t>
            </a:r>
            <a:r>
              <a:rPr lang="en-US" sz="2400" dirty="0">
                <a:effectLst>
                  <a:outerShdw blurRad="38100" dist="38100" dir="2700000" algn="tl">
                    <a:srgbClr val="000000"/>
                  </a:outerShdw>
                </a:effectLst>
                <a:cs typeface="Times New Roman" pitchFamily="18" charset="0"/>
              </a:rPr>
              <a:t>for the client.</a:t>
            </a:r>
            <a:r>
              <a:rPr lang="en-US" sz="2400" dirty="0">
                <a:effectLst>
                  <a:outerShdw blurRad="38100" dist="38100" dir="2700000" algn="tl">
                    <a:srgbClr val="000000"/>
                  </a:outerShdw>
                </a:effectLst>
              </a:rPr>
              <a:t> </a:t>
            </a: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In the research design phase, targets or quotas may be established for the number and types of respondents to be surveyed.</a:t>
            </a: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The marketing research firm’s objective is to conduct the survey so as to meet the client’s needs at a minimum cost.</a:t>
            </a:r>
            <a:r>
              <a:rPr lang="en-US" sz="2400" dirty="0">
                <a:effectLst>
                  <a:outerShdw blurRad="38100" dist="38100" dir="2700000" algn="tl">
                    <a:srgbClr val="000000"/>
                  </a:outerShdw>
                </a:effectLst>
              </a:rPr>
              <a:t> </a:t>
            </a:r>
          </a:p>
        </p:txBody>
      </p:sp>
      <p:sp>
        <p:nvSpPr>
          <p:cNvPr id="20787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a:t>
            </a:r>
            <a:r>
              <a:rPr lang="en-US" sz="2800" b="1" dirty="0">
                <a:effectLst>
                  <a:outerShdw blurRad="38100" dist="38100" dir="2700000" algn="tl">
                    <a:srgbClr val="000000"/>
                  </a:outerShdw>
                </a:effectLst>
                <a:latin typeface="+mj-lt"/>
                <a:ea typeface="+mj-ea"/>
                <a:cs typeface="+mj-cs"/>
              </a:rPr>
              <a:t>Applications</a:t>
            </a:r>
            <a:endParaRPr lang="en-US" sz="2800" b="1" dirty="0">
              <a:effectLst>
                <a:outerShdw blurRad="38100" dist="38100" dir="2700000" algn="tl">
                  <a:srgbClr val="000000"/>
                </a:outerShdw>
              </a:effectLst>
              <a:latin typeface="+mj-lt"/>
              <a:ea typeface="+mj-ea"/>
              <a:cs typeface="+mj-cs"/>
            </a:endParaRPr>
          </a:p>
        </p:txBody>
      </p:sp>
    </p:spTree>
    <p:extLst>
      <p:ext uri="{BB962C8B-B14F-4D97-AF65-F5344CB8AC3E}">
        <p14:creationId xmlns:p14="http://schemas.microsoft.com/office/powerpoint/2010/main" val="2248450171"/>
      </p:ext>
    </p:extLst>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Research: Marketing </a:t>
            </a:r>
            <a:r>
              <a:rPr lang="en-US" sz="2800" b="1" dirty="0">
                <a:effectLst>
                  <a:outerShdw blurRad="38100" dist="38100" dir="2700000" algn="tl">
                    <a:srgbClr val="000000"/>
                  </a:outerShdw>
                </a:effectLst>
                <a:latin typeface="+mj-lt"/>
                <a:ea typeface="+mj-ea"/>
                <a:cs typeface="+mj-cs"/>
              </a:rPr>
              <a:t>Research</a:t>
            </a:r>
            <a:endParaRPr lang="en-US" sz="2800" b="1" dirty="0">
              <a:effectLst>
                <a:outerShdw blurRad="38100" dist="38100" dir="2700000" algn="tl">
                  <a:srgbClr val="000000"/>
                </a:outerShdw>
              </a:effectLst>
              <a:latin typeface="+mj-lt"/>
              <a:ea typeface="+mj-ea"/>
              <a:cs typeface="+mj-cs"/>
            </a:endParaRPr>
          </a:p>
        </p:txBody>
      </p:sp>
      <p:sp>
        <p:nvSpPr>
          <p:cNvPr id="208899" name="Text Box 3"/>
          <p:cNvSpPr txBox="1">
            <a:spLocks noChangeArrowheads="1"/>
          </p:cNvSpPr>
          <p:nvPr/>
        </p:nvSpPr>
        <p:spPr bwMode="auto">
          <a:xfrm>
            <a:off x="739775" y="1028700"/>
            <a:ext cx="7858125" cy="374332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Market Survey, Inc. (MSI) specializes in evaluating consumer reaction to new products, services, and advertising campaigns. A client firm requested MSI’s assistance in ascertaining consumer reaction to a recently marketed household product. </a:t>
            </a:r>
          </a:p>
          <a:p>
            <a:pPr algn="l"/>
            <a:r>
              <a:rPr lang="en-US" sz="2400" dirty="0">
                <a:effectLst>
                  <a:outerShdw blurRad="38100" dist="38100" dir="2700000" algn="tl">
                    <a:srgbClr val="000000"/>
                  </a:outerShdw>
                </a:effectLst>
                <a:cs typeface="Times New Roman" pitchFamily="18" charset="0"/>
              </a:rPr>
              <a:t>	During meetings with the client, MSI agreed to conduct door-to-door personal interviews to obtain responses from households with children and households without children. In addition, MSI agreed to conduct both day and evening interviews.</a:t>
            </a:r>
            <a:r>
              <a:rPr lang="en-US" sz="2400" dirty="0">
                <a:effectLst>
                  <a:outerShdw blurRad="38100" dist="38100" dir="2700000" algn="tl">
                    <a:srgbClr val="000000"/>
                  </a:outerShdw>
                </a:effectLst>
                <a:latin typeface="Times New Roman" pitchFamily="18" charset="0"/>
                <a:cs typeface="Times New Roman" pitchFamily="18" charset="0"/>
              </a:rPr>
              <a:t> </a:t>
            </a:r>
          </a:p>
        </p:txBody>
      </p:sp>
    </p:spTree>
    <p:extLst>
      <p:ext uri="{BB962C8B-B14F-4D97-AF65-F5344CB8AC3E}">
        <p14:creationId xmlns:p14="http://schemas.microsoft.com/office/powerpoint/2010/main" val="3651588692"/>
      </p:ext>
    </p:extLst>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09923" name="Text Box 3"/>
          <p:cNvSpPr txBox="1">
            <a:spLocks noChangeArrowheads="1"/>
          </p:cNvSpPr>
          <p:nvPr/>
        </p:nvSpPr>
        <p:spPr bwMode="auto">
          <a:xfrm>
            <a:off x="739775" y="1028700"/>
            <a:ext cx="8035925" cy="456882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T</a:t>
            </a:r>
            <a:r>
              <a:rPr lang="en-US" sz="2400" dirty="0">
                <a:effectLst>
                  <a:outerShdw blurRad="38100" dist="38100" dir="2700000" algn="tl">
                    <a:srgbClr val="000000"/>
                  </a:outerShdw>
                </a:effectLst>
                <a:cs typeface="Times New Roman" pitchFamily="18" charset="0"/>
              </a:rPr>
              <a:t>he client’s contract called for MSI to conduct 1000 interviews under the following quota guidelines:</a:t>
            </a:r>
          </a:p>
          <a:p>
            <a:pPr algn="l"/>
            <a:endParaRPr lang="en-US" sz="600" dirty="0">
              <a:effectLst>
                <a:outerShdw blurRad="38100" dist="38100" dir="2700000" algn="tl">
                  <a:srgbClr val="000000"/>
                </a:outerShdw>
              </a:effectLst>
              <a:cs typeface="Times New Roman" pitchFamily="18" charset="0"/>
            </a:endParaRPr>
          </a:p>
          <a:p>
            <a:pPr algn="l">
              <a:buFontTx/>
              <a:buAutoNum type="arabicPeriod"/>
            </a:pPr>
            <a:r>
              <a:rPr lang="en-US" sz="2400" dirty="0">
                <a:effectLst>
                  <a:outerShdw blurRad="38100" dist="38100" dir="2700000" algn="tl">
                    <a:srgbClr val="000000"/>
                  </a:outerShdw>
                </a:effectLst>
                <a:cs typeface="Times New Roman" pitchFamily="18" charset="0"/>
              </a:rPr>
              <a:t>Interview at least 400 households with children.</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2. Interview at least 400 households without children.</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3. The total number of households interviewed during the</a:t>
            </a:r>
          </a:p>
          <a:p>
            <a:pPr algn="l"/>
            <a:r>
              <a:rPr lang="en-US" sz="2400" dirty="0">
                <a:effectLst>
                  <a:outerShdw blurRad="38100" dist="38100" dir="2700000" algn="tl">
                    <a:srgbClr val="000000"/>
                  </a:outerShdw>
                </a:effectLst>
                <a:cs typeface="Times New Roman" pitchFamily="18" charset="0"/>
              </a:rPr>
              <a:t>    evening must be at least as great as the number of</a:t>
            </a:r>
          </a:p>
          <a:p>
            <a:pPr algn="l"/>
            <a:r>
              <a:rPr lang="en-US" sz="2400" dirty="0">
                <a:effectLst>
                  <a:outerShdw blurRad="38100" dist="38100" dir="2700000" algn="tl">
                    <a:srgbClr val="000000"/>
                  </a:outerShdw>
                </a:effectLst>
                <a:cs typeface="Times New Roman" pitchFamily="18" charset="0"/>
              </a:rPr>
              <a:t>    households interviewed during the day.</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4. At least 40% of the interviews for households with</a:t>
            </a:r>
          </a:p>
          <a:p>
            <a:pPr algn="l"/>
            <a:r>
              <a:rPr lang="en-US" sz="2400" dirty="0">
                <a:effectLst>
                  <a:outerShdw blurRad="38100" dist="38100" dir="2700000" algn="tl">
                    <a:srgbClr val="000000"/>
                  </a:outerShdw>
                </a:effectLst>
                <a:cs typeface="Times New Roman" pitchFamily="18" charset="0"/>
              </a:rPr>
              <a:t>    children must be conducted during the evening.</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5. At least 60% of the interviews for households without</a:t>
            </a:r>
          </a:p>
          <a:p>
            <a:pPr algn="l"/>
            <a:r>
              <a:rPr lang="en-US" sz="2400" dirty="0">
                <a:effectLst>
                  <a:outerShdw blurRad="38100" dist="38100" dir="2700000" algn="tl">
                    <a:srgbClr val="000000"/>
                  </a:outerShdw>
                </a:effectLst>
                <a:cs typeface="Times New Roman" pitchFamily="18" charset="0"/>
              </a:rPr>
              <a:t>    children must be conducted during the evening.</a:t>
            </a:r>
          </a:p>
        </p:txBody>
      </p:sp>
    </p:spTree>
    <p:extLst>
      <p:ext uri="{BB962C8B-B14F-4D97-AF65-F5344CB8AC3E}">
        <p14:creationId xmlns:p14="http://schemas.microsoft.com/office/powerpoint/2010/main" val="4168731897"/>
      </p:ext>
    </p:extLst>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10947" name="Text Box 3"/>
          <p:cNvSpPr txBox="1">
            <a:spLocks noChangeArrowheads="1"/>
          </p:cNvSpPr>
          <p:nvPr/>
        </p:nvSpPr>
        <p:spPr bwMode="auto">
          <a:xfrm>
            <a:off x="739775" y="1028700"/>
            <a:ext cx="8035925" cy="4124206"/>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Because the interviews for households with children take additional interviewer time and because evening interviewers are paid more than daytime interviewers, the cost varies with the type of interview. Based on previous research studies, estimates of the interview costs are as follows: </a:t>
            </a:r>
          </a:p>
          <a:p>
            <a:pPr algn="l"/>
            <a:endParaRPr lang="en-US" sz="600" dirty="0">
              <a:effectLst>
                <a:outerShdw blurRad="38100" dist="38100" dir="2700000" algn="tl">
                  <a:srgbClr val="000000"/>
                </a:outerShdw>
              </a:effectLst>
              <a:cs typeface="Times New Roman" pitchFamily="18" charset="0"/>
            </a:endParaRPr>
          </a:p>
          <a:p>
            <a:pPr algn="l"/>
            <a:endParaRPr lang="en-US" sz="1000" dirty="0">
              <a:effectLst>
                <a:outerShdw blurRad="38100" dist="38100" dir="2700000" algn="tl">
                  <a:srgbClr val="000000"/>
                </a:outerShdw>
              </a:effectLst>
              <a:cs typeface="Times New Roman" pitchFamily="18" charset="0"/>
            </a:endParaRPr>
          </a:p>
          <a:p>
            <a:pPr algn="l"/>
            <a:r>
              <a:rPr lang="en-US" sz="2400" b="1" dirty="0">
                <a:effectLst>
                  <a:outerShdw blurRad="38100" dist="38100" dir="2700000" algn="tl">
                    <a:srgbClr val="000000"/>
                  </a:outerShdw>
                </a:effectLst>
                <a:latin typeface="Times New Roman" pitchFamily="18" charset="0"/>
                <a:cs typeface="Times New Roman" pitchFamily="18" charset="0"/>
              </a:rPr>
              <a:t>				Interview Cost</a:t>
            </a:r>
            <a:endParaRPr lang="en-US" sz="2400" dirty="0">
              <a:effectLst>
                <a:outerShdw blurRad="38100" dist="38100" dir="2700000" algn="tl">
                  <a:srgbClr val="000000"/>
                </a:outerShdw>
              </a:effectLst>
              <a:latin typeface="Universal-Newswith Comm Pi" charset="0"/>
              <a:cs typeface="Times New Roman" pitchFamily="18" charset="0"/>
            </a:endParaRPr>
          </a:p>
          <a:p>
            <a:pPr algn="l"/>
            <a:r>
              <a:rPr lang="en-US" sz="2400" b="1"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Household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Day</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b="1" u="sng" dirty="0">
                <a:effectLst>
                  <a:outerShdw blurRad="38100" dist="38100" dir="2700000" algn="tl">
                    <a:srgbClr val="000000"/>
                  </a:outerShdw>
                </a:effectLst>
                <a:latin typeface="Times New Roman" pitchFamily="18" charset="0"/>
                <a:cs typeface="Times New Roman" pitchFamily="18" charset="0"/>
              </a:rPr>
              <a:t>Evening</a:t>
            </a:r>
            <a:endParaRPr lang="en-US" sz="2400" u="sng" dirty="0">
              <a:effectLst>
                <a:outerShdw blurRad="38100" dist="38100" dir="2700000" algn="tl">
                  <a:srgbClr val="000000"/>
                </a:outerShdw>
              </a:effectLst>
              <a:latin typeface="Mathematical Pi-One" charset="0"/>
              <a:cs typeface="Times New Roman" pitchFamily="18" charset="0"/>
            </a:endParaRPr>
          </a:p>
          <a:p>
            <a:pPr algn="l"/>
            <a:r>
              <a:rPr lang="en-US" sz="2400" dirty="0">
                <a:effectLst>
                  <a:outerShdw blurRad="38100" dist="38100" dir="2700000" algn="tl">
                    <a:srgbClr val="000000"/>
                  </a:outerShdw>
                </a:effectLst>
                <a:latin typeface="Times New Roman" pitchFamily="18" charset="0"/>
                <a:cs typeface="Times New Roman" pitchFamily="18" charset="0"/>
              </a:rPr>
              <a:t>		Children	$20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dirty="0">
                <a:effectLst>
                  <a:outerShdw blurRad="38100" dist="38100" dir="2700000" algn="tl">
                    <a:srgbClr val="000000"/>
                  </a:outerShdw>
                </a:effectLst>
                <a:latin typeface="Times New Roman" pitchFamily="18" charset="0"/>
                <a:cs typeface="Times New Roman" pitchFamily="18" charset="0"/>
              </a:rPr>
              <a:t>25</a:t>
            </a:r>
            <a:endParaRPr lang="en-US" sz="2400" dirty="0">
              <a:effectLst>
                <a:outerShdw blurRad="38100" dist="38100" dir="2700000" algn="tl">
                  <a:srgbClr val="000000"/>
                </a:outerShdw>
              </a:effectLst>
              <a:latin typeface="Mathematical Pi-One" charset="0"/>
              <a:cs typeface="Times New Roman" pitchFamily="18" charset="0"/>
            </a:endParaRPr>
          </a:p>
          <a:p>
            <a:pPr algn="l"/>
            <a:r>
              <a:rPr lang="en-US" sz="2400" dirty="0">
                <a:effectLst>
                  <a:outerShdw blurRad="38100" dist="38100" dir="2700000" algn="tl">
                    <a:srgbClr val="000000"/>
                  </a:outerShdw>
                </a:effectLst>
                <a:latin typeface="Times New Roman" pitchFamily="18" charset="0"/>
                <a:cs typeface="Times New Roman" pitchFamily="18" charset="0"/>
              </a:rPr>
              <a:t>		No children	$18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dirty="0">
                <a:effectLst>
                  <a:outerShdw blurRad="38100" dist="38100" dir="2700000" algn="tl">
                    <a:srgbClr val="000000"/>
                  </a:outerShdw>
                </a:effectLst>
                <a:latin typeface="Times New Roman" pitchFamily="18" charset="0"/>
                <a:cs typeface="Times New Roman" pitchFamily="18" charset="0"/>
              </a:rPr>
              <a:t>20</a:t>
            </a:r>
            <a:endParaRPr lang="en-US" sz="2400" dirty="0">
              <a:effectLst>
                <a:outerShdw blurRad="38100" dist="38100" dir="2700000" algn="tl">
                  <a:srgbClr val="000000"/>
                </a:outerShdw>
              </a:effectLst>
              <a:cs typeface="Times New Roman" pitchFamily="18" charset="0"/>
            </a:endParaRPr>
          </a:p>
          <a:p>
            <a:pPr algn="l"/>
            <a:endParaRPr lang="en-US" sz="6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2744460921"/>
      </p:ext>
    </p:extLst>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11971" name="Text Box 3"/>
          <p:cNvSpPr txBox="1">
            <a:spLocks noChangeArrowheads="1"/>
          </p:cNvSpPr>
          <p:nvPr/>
        </p:nvSpPr>
        <p:spPr bwMode="auto">
          <a:xfrm>
            <a:off x="739775" y="1028700"/>
            <a:ext cx="8035925" cy="4595813"/>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a:t>
            </a:r>
            <a:r>
              <a:rPr lang="en-US" sz="2400">
                <a:effectLst>
                  <a:outerShdw blurRad="38100" dist="38100" dir="2700000" algn="tl">
                    <a:srgbClr val="000000"/>
                  </a:outerShdw>
                </a:effectLst>
                <a:cs typeface="Times New Roman" pitchFamily="18" charset="0"/>
              </a:rPr>
              <a:t>In formulating the linear programming model for the MSI problem, we utilize the following decision-variable notation:</a:t>
            </a:r>
          </a:p>
          <a:p>
            <a:pPr algn="l"/>
            <a:endParaRPr lang="en-US" sz="800">
              <a:effectLst>
                <a:outerShdw blurRad="38100" dist="38100" dir="2700000" algn="tl">
                  <a:srgbClr val="000000"/>
                </a:outerShdw>
              </a:effectLst>
              <a:cs typeface="Times New Roman" pitchFamily="18" charset="0"/>
            </a:endParaRPr>
          </a:p>
          <a:p>
            <a:pPr algn="l"/>
            <a:r>
              <a:rPr lang="en-US" sz="2400" i="1">
                <a:effectLst>
                  <a:outerShdw blurRad="38100" dist="38100" dir="2700000" algn="tl">
                    <a:srgbClr val="000000"/>
                  </a:outerShdw>
                </a:effectLst>
                <a:cs typeface="Times New Roman" pitchFamily="18" charset="0"/>
              </a:rPr>
              <a:t>DC = </a:t>
            </a:r>
            <a:r>
              <a:rPr lang="en-US" sz="2400">
                <a:effectLst>
                  <a:outerShdw blurRad="38100" dist="38100" dir="2700000" algn="tl">
                    <a:srgbClr val="000000"/>
                  </a:outerShdw>
                </a:effectLst>
                <a:cs typeface="Times New Roman" pitchFamily="18" charset="0"/>
              </a:rPr>
              <a:t>the number of daytime interviews of households</a:t>
            </a:r>
          </a:p>
          <a:p>
            <a:pPr algn="l"/>
            <a:r>
              <a:rPr lang="en-US" sz="2400">
                <a:effectLst>
                  <a:outerShdw blurRad="38100" dist="38100" dir="2700000" algn="tl">
                    <a:srgbClr val="000000"/>
                  </a:outerShdw>
                </a:effectLst>
                <a:cs typeface="Times New Roman" pitchFamily="18" charset="0"/>
              </a:rPr>
              <a:t>          with children</a:t>
            </a:r>
          </a:p>
          <a:p>
            <a:pPr algn="l"/>
            <a:r>
              <a:rPr lang="en-US" sz="2400" i="1">
                <a:effectLst>
                  <a:outerShdw blurRad="38100" dist="38100" dir="2700000" algn="tl">
                    <a:srgbClr val="000000"/>
                  </a:outerShdw>
                </a:effectLst>
                <a:cs typeface="Times New Roman" pitchFamily="18" charset="0"/>
              </a:rPr>
              <a:t>EC = </a:t>
            </a:r>
            <a:r>
              <a:rPr lang="en-US" sz="2400">
                <a:effectLst>
                  <a:outerShdw blurRad="38100" dist="38100" dir="2700000" algn="tl">
                    <a:srgbClr val="000000"/>
                  </a:outerShdw>
                </a:effectLst>
                <a:cs typeface="Times New Roman" pitchFamily="18" charset="0"/>
              </a:rPr>
              <a:t>the number of evening interviews of households </a:t>
            </a:r>
          </a:p>
          <a:p>
            <a:pPr algn="l"/>
            <a:r>
              <a:rPr lang="en-US" sz="2400">
                <a:effectLst>
                  <a:outerShdw blurRad="38100" dist="38100" dir="2700000" algn="tl">
                    <a:srgbClr val="000000"/>
                  </a:outerShdw>
                </a:effectLst>
                <a:cs typeface="Times New Roman" pitchFamily="18" charset="0"/>
              </a:rPr>
              <a:t>          with children</a:t>
            </a:r>
          </a:p>
          <a:p>
            <a:pPr algn="l"/>
            <a:r>
              <a:rPr lang="en-US" sz="2400" i="1">
                <a:effectLst>
                  <a:outerShdw blurRad="38100" dist="38100" dir="2700000" algn="tl">
                    <a:srgbClr val="000000"/>
                  </a:outerShdw>
                </a:effectLst>
                <a:cs typeface="Times New Roman" pitchFamily="18" charset="0"/>
              </a:rPr>
              <a:t>DNC = </a:t>
            </a:r>
            <a:r>
              <a:rPr lang="en-US" sz="2400">
                <a:effectLst>
                  <a:outerShdw blurRad="38100" dist="38100" dir="2700000" algn="tl">
                    <a:srgbClr val="000000"/>
                  </a:outerShdw>
                </a:effectLst>
                <a:cs typeface="Times New Roman" pitchFamily="18" charset="0"/>
              </a:rPr>
              <a:t>the number of daytime interviews of households</a:t>
            </a:r>
          </a:p>
          <a:p>
            <a:pPr algn="l"/>
            <a:r>
              <a:rPr lang="en-US" sz="2400">
                <a:effectLst>
                  <a:outerShdw blurRad="38100" dist="38100" dir="2700000" algn="tl">
                    <a:srgbClr val="000000"/>
                  </a:outerShdw>
                </a:effectLst>
                <a:cs typeface="Times New Roman" pitchFamily="18" charset="0"/>
              </a:rPr>
              <a:t>             without children</a:t>
            </a:r>
          </a:p>
          <a:p>
            <a:pPr algn="l"/>
            <a:r>
              <a:rPr lang="en-US" sz="2400" i="1">
                <a:effectLst>
                  <a:outerShdw blurRad="38100" dist="38100" dir="2700000" algn="tl">
                    <a:srgbClr val="000000"/>
                  </a:outerShdw>
                </a:effectLst>
                <a:cs typeface="Times New Roman" pitchFamily="18" charset="0"/>
              </a:rPr>
              <a:t>ENC = </a:t>
            </a:r>
            <a:r>
              <a:rPr lang="en-US" sz="2400">
                <a:effectLst>
                  <a:outerShdw blurRad="38100" dist="38100" dir="2700000" algn="tl">
                    <a:srgbClr val="000000"/>
                  </a:outerShdw>
                </a:effectLst>
                <a:cs typeface="Times New Roman" pitchFamily="18" charset="0"/>
              </a:rPr>
              <a:t>the number of evening interviews of households</a:t>
            </a:r>
          </a:p>
          <a:p>
            <a:pPr algn="l"/>
            <a:r>
              <a:rPr lang="en-US" sz="2400">
                <a:effectLst>
                  <a:outerShdw blurRad="38100" dist="38100" dir="2700000" algn="tl">
                    <a:srgbClr val="000000"/>
                  </a:outerShdw>
                </a:effectLst>
                <a:cs typeface="Times New Roman" pitchFamily="18" charset="0"/>
              </a:rPr>
              <a:t>             without children</a:t>
            </a:r>
          </a:p>
          <a:p>
            <a:pPr algn="l"/>
            <a:endParaRPr lang="en-US" sz="240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1260220813"/>
      </p:ext>
    </p:extLst>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Marketing Research</a:t>
            </a:r>
          </a:p>
        </p:txBody>
      </p:sp>
      <p:sp>
        <p:nvSpPr>
          <p:cNvPr id="218115" name="Text Box 3"/>
          <p:cNvSpPr txBox="1">
            <a:spLocks noChangeArrowheads="1"/>
          </p:cNvSpPr>
          <p:nvPr/>
        </p:nvSpPr>
        <p:spPr bwMode="auto">
          <a:xfrm>
            <a:off x="739775" y="1028700"/>
            <a:ext cx="8035925" cy="5632311"/>
          </a:xfrm>
          <a:prstGeom prst="rect">
            <a:avLst/>
          </a:prstGeom>
          <a:noFill/>
          <a:ln w="12700">
            <a:noFill/>
            <a:miter lim="800000"/>
            <a:headEnd type="none" w="sm" len="sm"/>
            <a:tailEnd type="none" w="sm" len="sm"/>
          </a:ln>
          <a:effectLst/>
        </p:spPr>
        <p:txBody>
          <a:bodyPr>
            <a:spAutoFit/>
          </a:bodyPr>
          <a:lstStyle/>
          <a:p>
            <a:pPr marL="0" lvl="1" algn="l"/>
            <a:r>
              <a:rPr lang="en-US" sz="2400" dirty="0">
                <a:effectLst>
                  <a:outerShdw blurRad="38100" dist="38100" dir="2700000" algn="tl">
                    <a:srgbClr val="000000"/>
                  </a:outerShdw>
                </a:effectLst>
                <a:cs typeface="Times New Roman" pitchFamily="18" charset="0"/>
              </a:rPr>
              <a:t>The objective function: conduct the survey so as to meet the client’s needs at a minimum cost.</a:t>
            </a:r>
            <a:r>
              <a:rPr lang="en-US" sz="2400" dirty="0">
                <a:effectLst>
                  <a:outerShdw blurRad="38100" dist="38100" dir="2700000" algn="tl">
                    <a:srgbClr val="000000"/>
                  </a:outerShdw>
                </a:effectLst>
              </a:rPr>
              <a:t> </a:t>
            </a:r>
            <a:endParaRPr lang="en-US" sz="2400" dirty="0" smtClean="0">
              <a:effectLst>
                <a:outerShdw blurRad="38100" dist="38100" dir="2700000" algn="tl">
                  <a:srgbClr val="000000"/>
                </a:outerShdw>
              </a:effectLst>
            </a:endParaRPr>
          </a:p>
          <a:p>
            <a:pPr algn="l">
              <a:spcBef>
                <a:spcPts val="1200"/>
              </a:spcBef>
            </a:pPr>
            <a:r>
              <a:rPr lang="en-US" sz="2400" dirty="0" smtClean="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Min   20</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+ 25</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+ 18</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+ 20</a:t>
            </a:r>
            <a:r>
              <a:rPr lang="en-US" sz="2400" i="1" dirty="0">
                <a:effectLst>
                  <a:outerShdw blurRad="38100" dist="38100" dir="2700000" algn="tl">
                    <a:srgbClr val="000000"/>
                  </a:outerShdw>
                </a:effectLst>
                <a:cs typeface="Times New Roman" pitchFamily="18" charset="0"/>
              </a:rPr>
              <a:t>ENC</a:t>
            </a:r>
            <a:endParaRPr lang="en-US" sz="2400" dirty="0">
              <a:effectLst>
                <a:outerShdw blurRad="38100" dist="38100" dir="2700000" algn="tl">
                  <a:srgbClr val="000000"/>
                </a:outerShdw>
              </a:effectLst>
              <a:cs typeface="Times New Roman" pitchFamily="18" charset="0"/>
            </a:endParaRPr>
          </a:p>
          <a:p>
            <a:pPr algn="l"/>
            <a:endParaRPr lang="en-US" sz="600" dirty="0">
              <a:effectLst>
                <a:outerShdw blurRad="38100" dist="38100" dir="2700000" algn="tl">
                  <a:srgbClr val="000000"/>
                </a:outerShdw>
              </a:effectLst>
              <a:cs typeface="Times New Roman" pitchFamily="18" charset="0"/>
            </a:endParaRP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Conduct </a:t>
            </a:r>
            <a:r>
              <a:rPr lang="en-US" sz="2400" dirty="0">
                <a:effectLst>
                  <a:outerShdw blurRad="38100" dist="38100" dir="2700000" algn="tl">
                    <a:srgbClr val="000000"/>
                  </a:outerShdw>
                </a:effectLst>
                <a:cs typeface="Times New Roman" pitchFamily="18" charset="0"/>
              </a:rPr>
              <a:t>1000 interviews </a:t>
            </a:r>
            <a:r>
              <a:rPr lang="en-US" sz="2400" dirty="0" smtClean="0">
                <a:effectLst>
                  <a:outerShdw blurRad="38100" dist="38100" dir="2700000" algn="tl">
                    <a:srgbClr val="000000"/>
                  </a:outerShdw>
                </a:effectLst>
                <a:cs typeface="Times New Roman" pitchFamily="18" charset="0"/>
              </a:rPr>
              <a:t>under</a:t>
            </a:r>
          </a:p>
          <a:p>
            <a:pPr algn="l">
              <a:spcBef>
                <a:spcPts val="1200"/>
              </a:spcBef>
              <a:spcAft>
                <a:spcPts val="1200"/>
              </a:spcAft>
            </a:pPr>
            <a:r>
              <a:rPr lang="en-US" sz="2400" i="1" dirty="0" smtClean="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 </a:t>
            </a:r>
            <a:r>
              <a:rPr lang="en-US" sz="2400" dirty="0" smtClean="0">
                <a:effectLst>
                  <a:outerShdw blurRad="38100" dist="38100" dir="2700000" algn="tl">
                    <a:srgbClr val="000000"/>
                  </a:outerShdw>
                </a:effectLst>
                <a:cs typeface="Times New Roman" pitchFamily="18" charset="0"/>
              </a:rPr>
              <a:t>1000</a:t>
            </a:r>
          </a:p>
          <a:p>
            <a:pPr algn="l"/>
            <a:r>
              <a:rPr lang="en-US" sz="2400" dirty="0" smtClean="0">
                <a:effectLst>
                  <a:outerShdw blurRad="38100" dist="38100" dir="2700000" algn="tl">
                    <a:srgbClr val="000000"/>
                  </a:outerShdw>
                </a:effectLst>
                <a:cs typeface="Times New Roman" pitchFamily="18" charset="0"/>
              </a:rPr>
              <a:t>It really does not matter if we write</a:t>
            </a:r>
          </a:p>
          <a:p>
            <a:pPr algn="l">
              <a:spcBef>
                <a:spcPts val="1200"/>
              </a:spcBef>
            </a:pPr>
            <a:r>
              <a:rPr lang="en-US" sz="2400" i="1" dirty="0" smtClean="0">
                <a:effectLst>
                  <a:outerShdw blurRad="38100" dist="38100" dir="2700000" algn="tl">
                    <a:srgbClr val="000000"/>
                  </a:outerShdw>
                </a:effectLst>
                <a:cs typeface="Times New Roman" pitchFamily="18" charset="0"/>
              </a:rPr>
              <a:t>	DC</a:t>
            </a:r>
            <a:r>
              <a:rPr lang="en-US" sz="2400" dirty="0" smtClean="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a:t>
            </a:r>
            <a:r>
              <a:rPr lang="en-US" sz="2400" dirty="0" smtClean="0">
                <a:effectLst>
                  <a:outerShdw blurRad="38100" dist="38100" dir="2700000" algn="tl">
                    <a:srgbClr val="000000"/>
                  </a:outerShdw>
                </a:effectLst>
                <a:cs typeface="Times New Roman" pitchFamily="18" charset="0"/>
              </a:rPr>
              <a:t> 1000</a:t>
            </a:r>
          </a:p>
          <a:p>
            <a:pPr algn="l"/>
            <a:r>
              <a:rPr lang="en-US" sz="2400" dirty="0" smtClean="0">
                <a:effectLst>
                  <a:outerShdw blurRad="38100" dist="38100" dir="2700000" algn="tl">
                    <a:srgbClr val="000000"/>
                  </a:outerShdw>
                </a:effectLst>
                <a:cs typeface="Times New Roman" pitchFamily="18" charset="0"/>
              </a:rPr>
              <a:t>Why</a:t>
            </a: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Interview </a:t>
            </a:r>
            <a:r>
              <a:rPr lang="en-US" sz="2400" dirty="0">
                <a:effectLst>
                  <a:outerShdw blurRad="38100" dist="38100" dir="2700000" algn="tl">
                    <a:srgbClr val="000000"/>
                  </a:outerShdw>
                </a:effectLst>
                <a:cs typeface="Times New Roman" pitchFamily="18" charset="0"/>
              </a:rPr>
              <a:t>at least 400 households with children.</a:t>
            </a:r>
          </a:p>
          <a:p>
            <a:pPr algn="l">
              <a:spcBef>
                <a:spcPts val="1200"/>
              </a:spcBef>
              <a:spcAft>
                <a:spcPts val="1200"/>
              </a:spcAft>
            </a:pPr>
            <a:r>
              <a:rPr lang="en-US" sz="2400" i="1" dirty="0" smtClean="0">
                <a:effectLst>
                  <a:outerShdw blurRad="38100" dist="38100" dir="2700000" algn="tl">
                    <a:srgbClr val="000000"/>
                  </a:outerShdw>
                </a:effectLst>
                <a:cs typeface="Times New Roman" pitchFamily="18" charset="0"/>
              </a:rPr>
              <a:t>	DC</a:t>
            </a:r>
            <a:r>
              <a:rPr lang="en-US" sz="2400" dirty="0" smtClean="0">
                <a:effectLst>
                  <a:outerShdw blurRad="38100" dist="38100" dir="2700000" algn="tl">
                    <a:srgbClr val="000000"/>
                  </a:outerShdw>
                </a:effectLst>
                <a:cs typeface="Times New Roman" pitchFamily="18" charset="0"/>
              </a:rPr>
              <a:t> + </a:t>
            </a:r>
            <a:r>
              <a:rPr lang="en-US" sz="2400" i="1" dirty="0" smtClean="0">
                <a:effectLst>
                  <a:outerShdw blurRad="38100" dist="38100" dir="2700000" algn="tl">
                    <a:srgbClr val="000000"/>
                  </a:outerShdw>
                </a:effectLst>
                <a:cs typeface="Times New Roman" pitchFamily="18" charset="0"/>
              </a:rPr>
              <a:t>EC</a:t>
            </a:r>
            <a:r>
              <a:rPr lang="en-US" sz="2400" dirty="0" smtClean="0">
                <a:effectLst>
                  <a:outerShdw blurRad="38100" dist="38100" dir="2700000" algn="tl">
                    <a:srgbClr val="000000"/>
                  </a:outerShdw>
                </a:effectLst>
                <a:cs typeface="Times New Roman" pitchFamily="18" charset="0"/>
              </a:rPr>
              <a:t> </a:t>
            </a:r>
            <a:r>
              <a:rPr lang="en-US" sz="2400" u="sng" dirty="0" smtClean="0">
                <a:effectLst>
                  <a:outerShdw blurRad="38100" dist="38100" dir="2700000" algn="tl">
                    <a:srgbClr val="000000"/>
                  </a:outerShdw>
                </a:effectLst>
                <a:cs typeface="Times New Roman" pitchFamily="18" charset="0"/>
              </a:rPr>
              <a:t>&gt;</a:t>
            </a:r>
            <a:r>
              <a:rPr lang="en-US" sz="2400" dirty="0" smtClean="0">
                <a:effectLst>
                  <a:outerShdw blurRad="38100" dist="38100" dir="2700000" algn="tl">
                    <a:srgbClr val="000000"/>
                  </a:outerShdw>
                </a:effectLst>
                <a:cs typeface="Times New Roman" pitchFamily="18" charset="0"/>
              </a:rPr>
              <a:t> 400</a:t>
            </a:r>
          </a:p>
          <a:p>
            <a:pPr marL="342900" indent="-342900" algn="l">
              <a:buFont typeface="Wingdings" pitchFamily="2" charset="2"/>
              <a:buChar char="§"/>
            </a:pPr>
            <a:r>
              <a:rPr lang="en-US" sz="2400" dirty="0">
                <a:effectLst>
                  <a:outerShdw blurRad="38100" dist="38100" dir="2700000" algn="tl">
                    <a:srgbClr val="000000"/>
                  </a:outerShdw>
                </a:effectLst>
                <a:cs typeface="Times New Roman" pitchFamily="18" charset="0"/>
              </a:rPr>
              <a:t>Interview at least 400 households without children </a:t>
            </a:r>
          </a:p>
          <a:p>
            <a:pPr algn="l"/>
            <a:r>
              <a:rPr lang="en-US" sz="2400" i="1" dirty="0" smtClean="0">
                <a:effectLst>
                  <a:outerShdw blurRad="38100" dist="38100" dir="2700000" algn="tl">
                    <a:srgbClr val="000000"/>
                  </a:outerShdw>
                </a:effectLst>
                <a:cs typeface="Times New Roman" pitchFamily="18" charset="0"/>
              </a:rPr>
              <a:t>	DNC</a:t>
            </a:r>
            <a:r>
              <a:rPr lang="en-US" sz="2400" dirty="0" smtClean="0">
                <a:effectLst>
                  <a:outerShdw blurRad="38100" dist="38100" dir="2700000" algn="tl">
                    <a:srgbClr val="000000"/>
                  </a:outerShdw>
                </a:effectLst>
                <a:cs typeface="Times New Roman" pitchFamily="18" charset="0"/>
              </a:rPr>
              <a:t> </a:t>
            </a:r>
            <a:r>
              <a:rPr lang="en-US" sz="2400" dirty="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400</a:t>
            </a:r>
          </a:p>
          <a:p>
            <a:pPr algn="l"/>
            <a:endParaRPr lang="en-US" sz="6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101186483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Effect transition="in" filter="fade">
                                      <p:cBhvr>
                                        <p:cTn id="7" dur="500"/>
                                        <p:tgtEl>
                                          <p:spTgt spid="2181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8115">
                                            <p:txEl>
                                              <p:pRg st="1" end="1"/>
                                            </p:txEl>
                                          </p:spTgt>
                                        </p:tgtEl>
                                        <p:attrNameLst>
                                          <p:attrName>style.visibility</p:attrName>
                                        </p:attrNameLst>
                                      </p:cBhvr>
                                      <p:to>
                                        <p:strVal val="visible"/>
                                      </p:to>
                                    </p:set>
                                    <p:animEffect transition="in" filter="fade">
                                      <p:cBhvr>
                                        <p:cTn id="12" dur="500"/>
                                        <p:tgtEl>
                                          <p:spTgt spid="2181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8115">
                                            <p:txEl>
                                              <p:pRg st="3" end="3"/>
                                            </p:txEl>
                                          </p:spTgt>
                                        </p:tgtEl>
                                        <p:attrNameLst>
                                          <p:attrName>style.visibility</p:attrName>
                                        </p:attrNameLst>
                                      </p:cBhvr>
                                      <p:to>
                                        <p:strVal val="visible"/>
                                      </p:to>
                                    </p:set>
                                    <p:animEffect transition="in" filter="fade">
                                      <p:cBhvr>
                                        <p:cTn id="17" dur="500"/>
                                        <p:tgtEl>
                                          <p:spTgt spid="2181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8115">
                                            <p:txEl>
                                              <p:pRg st="4" end="4"/>
                                            </p:txEl>
                                          </p:spTgt>
                                        </p:tgtEl>
                                        <p:attrNameLst>
                                          <p:attrName>style.visibility</p:attrName>
                                        </p:attrNameLst>
                                      </p:cBhvr>
                                      <p:to>
                                        <p:strVal val="visible"/>
                                      </p:to>
                                    </p:set>
                                    <p:animEffect transition="in" filter="fade">
                                      <p:cBhvr>
                                        <p:cTn id="22" dur="500"/>
                                        <p:tgtEl>
                                          <p:spTgt spid="2181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8115">
                                            <p:txEl>
                                              <p:pRg st="5" end="5"/>
                                            </p:txEl>
                                          </p:spTgt>
                                        </p:tgtEl>
                                        <p:attrNameLst>
                                          <p:attrName>style.visibility</p:attrName>
                                        </p:attrNameLst>
                                      </p:cBhvr>
                                      <p:to>
                                        <p:strVal val="visible"/>
                                      </p:to>
                                    </p:set>
                                    <p:animEffect transition="in" filter="fade">
                                      <p:cBhvr>
                                        <p:cTn id="27" dur="500"/>
                                        <p:tgtEl>
                                          <p:spTgt spid="2181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18115">
                                            <p:txEl>
                                              <p:pRg st="6" end="6"/>
                                            </p:txEl>
                                          </p:spTgt>
                                        </p:tgtEl>
                                        <p:attrNameLst>
                                          <p:attrName>style.visibility</p:attrName>
                                        </p:attrNameLst>
                                      </p:cBhvr>
                                      <p:to>
                                        <p:strVal val="visible"/>
                                      </p:to>
                                    </p:set>
                                    <p:animEffect transition="in" filter="fade">
                                      <p:cBhvr>
                                        <p:cTn id="32" dur="500"/>
                                        <p:tgtEl>
                                          <p:spTgt spid="21811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8115">
                                            <p:txEl>
                                              <p:pRg st="7" end="7"/>
                                            </p:txEl>
                                          </p:spTgt>
                                        </p:tgtEl>
                                        <p:attrNameLst>
                                          <p:attrName>style.visibility</p:attrName>
                                        </p:attrNameLst>
                                      </p:cBhvr>
                                      <p:to>
                                        <p:strVal val="visible"/>
                                      </p:to>
                                    </p:set>
                                    <p:animEffect transition="in" filter="fade">
                                      <p:cBhvr>
                                        <p:cTn id="37" dur="500"/>
                                        <p:tgtEl>
                                          <p:spTgt spid="21811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18115">
                                            <p:txEl>
                                              <p:pRg st="8" end="8"/>
                                            </p:txEl>
                                          </p:spTgt>
                                        </p:tgtEl>
                                        <p:attrNameLst>
                                          <p:attrName>style.visibility</p:attrName>
                                        </p:attrNameLst>
                                      </p:cBhvr>
                                      <p:to>
                                        <p:strVal val="visible"/>
                                      </p:to>
                                    </p:set>
                                    <p:animEffect transition="in" filter="fade">
                                      <p:cBhvr>
                                        <p:cTn id="42" dur="500"/>
                                        <p:tgtEl>
                                          <p:spTgt spid="21811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8115">
                                            <p:txEl>
                                              <p:pRg st="9" end="9"/>
                                            </p:txEl>
                                          </p:spTgt>
                                        </p:tgtEl>
                                        <p:attrNameLst>
                                          <p:attrName>style.visibility</p:attrName>
                                        </p:attrNameLst>
                                      </p:cBhvr>
                                      <p:to>
                                        <p:strVal val="visible"/>
                                      </p:to>
                                    </p:set>
                                    <p:animEffect transition="in" filter="fade">
                                      <p:cBhvr>
                                        <p:cTn id="47" dur="500"/>
                                        <p:tgtEl>
                                          <p:spTgt spid="218115">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8115">
                                            <p:txEl>
                                              <p:pRg st="10" end="10"/>
                                            </p:txEl>
                                          </p:spTgt>
                                        </p:tgtEl>
                                        <p:attrNameLst>
                                          <p:attrName>style.visibility</p:attrName>
                                        </p:attrNameLst>
                                      </p:cBhvr>
                                      <p:to>
                                        <p:strVal val="visible"/>
                                      </p:to>
                                    </p:set>
                                    <p:animEffect transition="in" filter="fade">
                                      <p:cBhvr>
                                        <p:cTn id="52" dur="500"/>
                                        <p:tgtEl>
                                          <p:spTgt spid="218115">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8115">
                                            <p:txEl>
                                              <p:pRg st="11" end="11"/>
                                            </p:txEl>
                                          </p:spTgt>
                                        </p:tgtEl>
                                        <p:attrNameLst>
                                          <p:attrName>style.visibility</p:attrName>
                                        </p:attrNameLst>
                                      </p:cBhvr>
                                      <p:to>
                                        <p:strVal val="visible"/>
                                      </p:to>
                                    </p:set>
                                    <p:animEffect transition="in" filter="fade">
                                      <p:cBhvr>
                                        <p:cTn id="57" dur="500"/>
                                        <p:tgtEl>
                                          <p:spTgt spid="21811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Research</a:t>
            </a:r>
          </a:p>
        </p:txBody>
      </p:sp>
      <p:sp>
        <p:nvSpPr>
          <p:cNvPr id="219139" name="Text Box 3"/>
          <p:cNvSpPr txBox="1">
            <a:spLocks noChangeArrowheads="1"/>
          </p:cNvSpPr>
          <p:nvPr/>
        </p:nvSpPr>
        <p:spPr bwMode="auto">
          <a:xfrm>
            <a:off x="117475" y="976313"/>
            <a:ext cx="9026525" cy="5232202"/>
          </a:xfrm>
          <a:prstGeom prst="rect">
            <a:avLst/>
          </a:prstGeom>
          <a:noFill/>
          <a:ln w="12700">
            <a:noFill/>
            <a:miter lim="800000"/>
            <a:headEnd type="none" w="sm" len="sm"/>
            <a:tailEnd type="none" w="sm" len="sm"/>
          </a:ln>
          <a:effectLst/>
        </p:spPr>
        <p:txBody>
          <a:bodyPr wrap="square">
            <a:spAutoFit/>
          </a:bodyPr>
          <a:lstStyle/>
          <a:p>
            <a:pPr marL="342900" indent="-342900" algn="l">
              <a:buFont typeface="Wingdings" pitchFamily="2" charset="2"/>
              <a:buChar char="§"/>
            </a:pPr>
            <a:r>
              <a:rPr lang="en-US" sz="2400" dirty="0">
                <a:effectLst>
                  <a:outerShdw blurRad="38100" dist="38100" dir="2700000" algn="tl">
                    <a:srgbClr val="000000"/>
                  </a:outerShdw>
                </a:effectLst>
                <a:cs typeface="Times New Roman" pitchFamily="18" charset="0"/>
              </a:rPr>
              <a:t>The total number of households interviewed during </a:t>
            </a:r>
            <a:r>
              <a:rPr lang="en-US" sz="2400" dirty="0" smtClean="0">
                <a:effectLst>
                  <a:outerShdw blurRad="38100" dist="38100" dir="2700000" algn="tl">
                    <a:srgbClr val="000000"/>
                  </a:outerShdw>
                </a:effectLst>
                <a:cs typeface="Times New Roman" pitchFamily="18" charset="0"/>
              </a:rPr>
              <a:t>the evening </a:t>
            </a:r>
            <a:r>
              <a:rPr lang="en-US" sz="2400" dirty="0">
                <a:effectLst>
                  <a:outerShdw blurRad="38100" dist="38100" dir="2700000" algn="tl">
                    <a:srgbClr val="000000"/>
                  </a:outerShdw>
                </a:effectLst>
                <a:cs typeface="Times New Roman" pitchFamily="18" charset="0"/>
              </a:rPr>
              <a:t>must be at least as great as the number </a:t>
            </a:r>
            <a:r>
              <a:rPr lang="en-US" sz="2400" dirty="0" smtClean="0">
                <a:effectLst>
                  <a:outerShdw blurRad="38100" dist="38100" dir="2700000" algn="tl">
                    <a:srgbClr val="000000"/>
                  </a:outerShdw>
                </a:effectLst>
                <a:cs typeface="Times New Roman" pitchFamily="18" charset="0"/>
              </a:rPr>
              <a:t>of households </a:t>
            </a:r>
            <a:r>
              <a:rPr lang="en-US" sz="2400" dirty="0">
                <a:effectLst>
                  <a:outerShdw blurRad="38100" dist="38100" dir="2700000" algn="tl">
                    <a:srgbClr val="000000"/>
                  </a:outerShdw>
                </a:effectLst>
                <a:cs typeface="Times New Roman" pitchFamily="18" charset="0"/>
              </a:rPr>
              <a:t>interviewed during the day.</a:t>
            </a:r>
          </a:p>
          <a:p>
            <a:pPr algn="l">
              <a:spcBef>
                <a:spcPts val="1200"/>
              </a:spcBef>
              <a:spcAft>
                <a:spcPts val="1200"/>
              </a:spcAft>
            </a:pPr>
            <a:r>
              <a:rPr lang="en-US" sz="2400" i="1" dirty="0" smtClean="0">
                <a:effectLst>
                  <a:outerShdw blurRad="38100" dist="38100" dir="2700000" algn="tl">
                    <a:srgbClr val="000000"/>
                  </a:outerShdw>
                </a:effectLst>
                <a:cs typeface="Times New Roman" pitchFamily="18" charset="0"/>
              </a:rPr>
              <a:t>	</a:t>
            </a:r>
            <a:r>
              <a:rPr lang="en-US" sz="2400" i="1" dirty="0">
                <a:effectLst>
                  <a:outerShdw blurRad="38100" dist="38100" dir="2700000" algn="tl">
                    <a:srgbClr val="000000"/>
                  </a:outerShdw>
                </a:effectLst>
                <a:cs typeface="Times New Roman" pitchFamily="18" charset="0"/>
              </a:rPr>
              <a:t>EC + ENC &gt; DC + DNC   or  -DC + EC - DNC + ENC &gt; 0</a:t>
            </a: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At </a:t>
            </a:r>
            <a:r>
              <a:rPr lang="en-US" sz="2400" dirty="0">
                <a:effectLst>
                  <a:outerShdw blurRad="38100" dist="38100" dir="2700000" algn="tl">
                    <a:srgbClr val="000000"/>
                  </a:outerShdw>
                </a:effectLst>
                <a:cs typeface="Times New Roman" pitchFamily="18" charset="0"/>
              </a:rPr>
              <a:t>least 40% of the interviews for households </a:t>
            </a:r>
            <a:r>
              <a:rPr lang="en-US" sz="2400" dirty="0" smtClean="0">
                <a:effectLst>
                  <a:outerShdw blurRad="38100" dist="38100" dir="2700000" algn="tl">
                    <a:srgbClr val="000000"/>
                  </a:outerShdw>
                </a:effectLst>
                <a:cs typeface="Times New Roman" pitchFamily="18" charset="0"/>
              </a:rPr>
              <a:t>with    </a:t>
            </a:r>
            <a:r>
              <a:rPr lang="en-US" sz="2400" dirty="0">
                <a:effectLst>
                  <a:outerShdw blurRad="38100" dist="38100" dir="2700000" algn="tl">
                    <a:srgbClr val="000000"/>
                  </a:outerShdw>
                </a:effectLst>
                <a:cs typeface="Times New Roman" pitchFamily="18" charset="0"/>
              </a:rPr>
              <a:t>children must be conducted during the evening.</a:t>
            </a:r>
          </a:p>
          <a:p>
            <a:pPr algn="l">
              <a:spcBef>
                <a:spcPts val="600"/>
              </a:spcBef>
            </a:pPr>
            <a:endParaRPr lang="en-US" sz="600" dirty="0">
              <a:effectLst>
                <a:outerShdw blurRad="38100" dist="38100" dir="2700000" algn="tl">
                  <a:srgbClr val="000000"/>
                </a:outerShdw>
              </a:effectLst>
              <a:cs typeface="Times New Roman" pitchFamily="18" charset="0"/>
            </a:endParaRPr>
          </a:p>
          <a:p>
            <a:pPr algn="l">
              <a:spcBef>
                <a:spcPts val="600"/>
              </a:spcBef>
            </a:pPr>
            <a:r>
              <a:rPr lang="en-US" sz="2400" i="1" dirty="0" smtClean="0">
                <a:effectLst>
                  <a:outerShdw blurRad="38100" dist="38100" dir="2700000" algn="tl">
                    <a:srgbClr val="000000"/>
                  </a:outerShdw>
                </a:effectLst>
                <a:cs typeface="Times New Roman" pitchFamily="18" charset="0"/>
              </a:rPr>
              <a:t>	EC</a:t>
            </a:r>
            <a:r>
              <a:rPr lang="en-US" sz="2400" dirty="0" smtClean="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0.4(</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or  -0.4</a:t>
            </a:r>
            <a:r>
              <a:rPr lang="en-US" sz="2400" i="1" dirty="0">
                <a:effectLst>
                  <a:outerShdw blurRad="38100" dist="38100" dir="2700000" algn="tl">
                    <a:srgbClr val="000000"/>
                  </a:outerShdw>
                </a:effectLst>
                <a:cs typeface="Times New Roman" pitchFamily="18" charset="0"/>
              </a:rPr>
              <a:t>DC</a:t>
            </a:r>
            <a:r>
              <a:rPr lang="en-US" sz="2400" dirty="0">
                <a:effectLst>
                  <a:outerShdw blurRad="38100" dist="38100" dir="2700000" algn="tl">
                    <a:srgbClr val="000000"/>
                  </a:outerShdw>
                </a:effectLst>
                <a:cs typeface="Times New Roman" pitchFamily="18" charset="0"/>
              </a:rPr>
              <a:t> + 0.6</a:t>
            </a:r>
            <a:r>
              <a:rPr lang="en-US" sz="2400" i="1" dirty="0">
                <a:effectLst>
                  <a:outerShdw blurRad="38100" dist="38100" dir="2700000" algn="tl">
                    <a:srgbClr val="000000"/>
                  </a:outerShdw>
                </a:effectLst>
                <a:cs typeface="Times New Roman" pitchFamily="18" charset="0"/>
              </a:rPr>
              <a:t>EC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a:p>
            <a:pPr algn="l"/>
            <a:endParaRPr lang="en-US" sz="600" dirty="0">
              <a:effectLst>
                <a:outerShdw blurRad="38100" dist="38100" dir="2700000" algn="tl">
                  <a:srgbClr val="000000"/>
                </a:outerShdw>
              </a:effectLst>
              <a:latin typeface="Mathematical Pi-One" charset="0"/>
              <a:cs typeface="Times New Roman" pitchFamily="18" charset="0"/>
            </a:endParaRPr>
          </a:p>
          <a:p>
            <a:pPr marL="342900" indent="-342900" algn="l">
              <a:buFont typeface="Wingdings" pitchFamily="2" charset="2"/>
              <a:buChar char="§"/>
            </a:pPr>
            <a:r>
              <a:rPr lang="en-US" sz="2400" dirty="0" smtClean="0">
                <a:effectLst>
                  <a:outerShdw blurRad="38100" dist="38100" dir="2700000" algn="tl">
                    <a:srgbClr val="000000"/>
                  </a:outerShdw>
                </a:effectLst>
                <a:cs typeface="Times New Roman" pitchFamily="18" charset="0"/>
              </a:rPr>
              <a:t>At </a:t>
            </a:r>
            <a:r>
              <a:rPr lang="en-US" sz="2400" dirty="0">
                <a:effectLst>
                  <a:outerShdw blurRad="38100" dist="38100" dir="2700000" algn="tl">
                    <a:srgbClr val="000000"/>
                  </a:outerShdw>
                </a:effectLst>
                <a:cs typeface="Times New Roman" pitchFamily="18" charset="0"/>
              </a:rPr>
              <a:t>least 60% of the interviews for households </a:t>
            </a:r>
            <a:r>
              <a:rPr lang="en-US" sz="2400" dirty="0" smtClean="0">
                <a:effectLst>
                  <a:outerShdw blurRad="38100" dist="38100" dir="2700000" algn="tl">
                    <a:srgbClr val="000000"/>
                  </a:outerShdw>
                </a:effectLst>
                <a:cs typeface="Times New Roman" pitchFamily="18" charset="0"/>
              </a:rPr>
              <a:t>without children </a:t>
            </a:r>
            <a:r>
              <a:rPr lang="en-US" sz="2400" dirty="0">
                <a:effectLst>
                  <a:outerShdw blurRad="38100" dist="38100" dir="2700000" algn="tl">
                    <a:srgbClr val="000000"/>
                  </a:outerShdw>
                </a:effectLst>
                <a:cs typeface="Times New Roman" pitchFamily="18" charset="0"/>
              </a:rPr>
              <a:t>must be conducted during the evening.</a:t>
            </a:r>
          </a:p>
          <a:p>
            <a:pPr algn="l">
              <a:spcBef>
                <a:spcPts val="1200"/>
              </a:spcBef>
              <a:spcAft>
                <a:spcPts val="1200"/>
              </a:spcAft>
            </a:pP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i="1" dirty="0" smtClean="0">
                <a:effectLst>
                  <a:outerShdw blurRad="38100" dist="38100" dir="2700000" algn="tl">
                    <a:srgbClr val="000000"/>
                  </a:outerShdw>
                </a:effectLst>
                <a:cs typeface="Times New Roman" pitchFamily="18" charset="0"/>
              </a:rPr>
              <a:t>ENC</a:t>
            </a:r>
            <a:r>
              <a:rPr lang="en-US" sz="2400" dirty="0" smtClean="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0.6(</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or  -0.6</a:t>
            </a:r>
            <a:r>
              <a:rPr lang="en-US" sz="2400" i="1" dirty="0">
                <a:effectLst>
                  <a:outerShdw blurRad="38100" dist="38100" dir="2700000" algn="tl">
                    <a:srgbClr val="000000"/>
                  </a:outerShdw>
                </a:effectLst>
                <a:cs typeface="Times New Roman" pitchFamily="18" charset="0"/>
              </a:rPr>
              <a:t>DNC</a:t>
            </a:r>
            <a:r>
              <a:rPr lang="en-US" sz="2400" dirty="0">
                <a:effectLst>
                  <a:outerShdw blurRad="38100" dist="38100" dir="2700000" algn="tl">
                    <a:srgbClr val="000000"/>
                  </a:outerShdw>
                </a:effectLst>
                <a:cs typeface="Times New Roman" pitchFamily="18" charset="0"/>
              </a:rPr>
              <a:t> + 0.4</a:t>
            </a:r>
            <a:r>
              <a:rPr lang="en-US" sz="2400" i="1" dirty="0">
                <a:effectLst>
                  <a:outerShdw blurRad="38100" dist="38100" dir="2700000" algn="tl">
                    <a:srgbClr val="000000"/>
                  </a:outerShdw>
                </a:effectLst>
                <a:cs typeface="Times New Roman" pitchFamily="18" charset="0"/>
              </a:rPr>
              <a:t>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a:p>
            <a:pPr algn="l"/>
            <a:endParaRPr lang="en-US" sz="800" dirty="0">
              <a:effectLst>
                <a:outerShdw blurRad="38100" dist="38100" dir="2700000" algn="tl">
                  <a:srgbClr val="000000"/>
                </a:outerShdw>
              </a:effectLst>
              <a:cs typeface="Times New Roman" pitchFamily="18" charset="0"/>
            </a:endParaRPr>
          </a:p>
          <a:p>
            <a:pPr marL="342900" indent="-342900" algn="l">
              <a:buFont typeface="Wingdings" pitchFamily="2" charset="2"/>
              <a:buChar char="§"/>
            </a:pPr>
            <a:r>
              <a:rPr lang="en-US" sz="2400" dirty="0">
                <a:effectLst>
                  <a:outerShdw blurRad="38100" dist="38100" dir="2700000" algn="tl">
                    <a:srgbClr val="000000"/>
                  </a:outerShdw>
                </a:effectLst>
                <a:latin typeface="Times New Roman" pitchFamily="18" charset="0"/>
                <a:cs typeface="Times New Roman" pitchFamily="18" charset="0"/>
              </a:rPr>
              <a:t>The non-negativity requirements: </a:t>
            </a:r>
            <a:r>
              <a:rPr lang="en-US" sz="2400" i="1" dirty="0">
                <a:effectLst>
                  <a:outerShdw blurRad="38100" dist="38100" dir="2700000" algn="tl">
                    <a:srgbClr val="000000"/>
                  </a:outerShdw>
                </a:effectLst>
                <a:cs typeface="Times New Roman" pitchFamily="18" charset="0"/>
              </a:rPr>
              <a:t>DC, EC, DNC, ENC</a:t>
            </a:r>
            <a:r>
              <a:rPr lang="en-US" sz="2400" dirty="0">
                <a:effectLst>
                  <a:outerShdw blurRad="38100" dist="38100" dir="2700000" algn="tl">
                    <a:srgbClr val="000000"/>
                  </a:outerShdw>
                </a:effectLst>
                <a:cs typeface="Times New Roman" pitchFamily="18" charset="0"/>
              </a:rPr>
              <a:t> </a:t>
            </a:r>
            <a:r>
              <a:rPr lang="en-US" sz="2400" u="sng" dirty="0">
                <a:effectLst>
                  <a:outerShdw blurRad="38100" dist="38100" dir="2700000" algn="tl">
                    <a:srgbClr val="000000"/>
                  </a:outerShdw>
                </a:effectLst>
                <a:cs typeface="Times New Roman" pitchFamily="18" charset="0"/>
              </a:rPr>
              <a:t>&gt;</a:t>
            </a:r>
            <a:r>
              <a:rPr lang="en-US" sz="2400" dirty="0">
                <a:effectLst>
                  <a:outerShdw blurRad="38100" dist="38100" dir="2700000" algn="tl">
                    <a:srgbClr val="000000"/>
                  </a:outerShdw>
                </a:effectLst>
                <a:cs typeface="Times New Roman" pitchFamily="18" charset="0"/>
              </a:rPr>
              <a:t> 0</a:t>
            </a:r>
          </a:p>
        </p:txBody>
      </p:sp>
    </p:spTree>
    <p:extLst>
      <p:ext uri="{BB962C8B-B14F-4D97-AF65-F5344CB8AC3E}">
        <p14:creationId xmlns:p14="http://schemas.microsoft.com/office/powerpoint/2010/main" val="2641731915"/>
      </p:ext>
    </p:extLst>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Research</a:t>
            </a:r>
          </a:p>
        </p:txBody>
      </p:sp>
      <p:sp>
        <p:nvSpPr>
          <p:cNvPr id="220163" name="Text Box 3"/>
          <p:cNvSpPr txBox="1">
            <a:spLocks noChangeArrowheads="1"/>
          </p:cNvSpPr>
          <p:nvPr/>
        </p:nvSpPr>
        <p:spPr bwMode="auto">
          <a:xfrm>
            <a:off x="739775" y="976313"/>
            <a:ext cx="8035925" cy="4572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Times New Roman" pitchFamily="18" charset="0"/>
              </a:rPr>
              <a:t>The 4-variable, 6-constraint LP problem formulation is:</a:t>
            </a:r>
          </a:p>
        </p:txBody>
      </p:sp>
      <p:sp>
        <p:nvSpPr>
          <p:cNvPr id="220165" name="Rectangle 5"/>
          <p:cNvSpPr>
            <a:spLocks noChangeArrowheads="1"/>
          </p:cNvSpPr>
          <p:nvPr/>
        </p:nvSpPr>
        <p:spPr bwMode="auto">
          <a:xfrm>
            <a:off x="2305050" y="2490788"/>
            <a:ext cx="9144000" cy="0"/>
          </a:xfrm>
          <a:prstGeom prst="rect">
            <a:avLst/>
          </a:prstGeom>
          <a:noFill/>
          <a:ln w="12700">
            <a:noFill/>
            <a:miter lim="800000"/>
            <a:headEnd/>
            <a:tailEnd/>
          </a:ln>
          <a:effectLst/>
        </p:spPr>
        <p:txBody>
          <a:bodyPr>
            <a:spAutoFit/>
          </a:bodyPr>
          <a:lstStyle/>
          <a:p>
            <a:endParaRPr lang="en-US"/>
          </a:p>
        </p:txBody>
      </p:sp>
      <p:pic>
        <p:nvPicPr>
          <p:cNvPr id="220164" name="Picture 35" descr="ch-04\011.tif"/>
          <p:cNvPicPr>
            <a:picLocks noChangeAspect="1" noChangeArrowheads="1"/>
          </p:cNvPicPr>
          <p:nvPr/>
        </p:nvPicPr>
        <p:blipFill>
          <a:blip r:embed="rId3"/>
          <a:srcRect/>
          <a:stretch>
            <a:fillRect/>
          </a:stretch>
        </p:blipFill>
        <p:spPr bwMode="auto">
          <a:xfrm>
            <a:off x="514350" y="1589088"/>
            <a:ext cx="8147050" cy="3371850"/>
          </a:xfrm>
          <a:prstGeom prst="rect">
            <a:avLst/>
          </a:prstGeom>
          <a:noFill/>
        </p:spPr>
      </p:pic>
    </p:spTree>
    <p:extLst>
      <p:ext uri="{BB962C8B-B14F-4D97-AF65-F5344CB8AC3E}">
        <p14:creationId xmlns:p14="http://schemas.microsoft.com/office/powerpoint/2010/main" val="3966246201"/>
      </p:ext>
    </p:extLst>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9" name="Rectangle 5"/>
          <p:cNvSpPr>
            <a:spLocks noChangeArrowheads="1"/>
          </p:cNvSpPr>
          <p:nvPr/>
        </p:nvSpPr>
        <p:spPr bwMode="auto">
          <a:xfrm>
            <a:off x="685800" y="1879600"/>
            <a:ext cx="7874000" cy="30988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2118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a:t>
            </a:r>
            <a:r>
              <a:rPr lang="en-US" sz="2800" b="1" dirty="0">
                <a:effectLst>
                  <a:outerShdw blurRad="38100" dist="38100" dir="2700000" algn="tl">
                    <a:srgbClr val="000000"/>
                  </a:outerShdw>
                </a:effectLst>
                <a:latin typeface="+mj-lt"/>
                <a:ea typeface="+mj-ea"/>
                <a:cs typeface="+mj-cs"/>
              </a:rPr>
              <a:t>Research</a:t>
            </a:r>
            <a:endParaRPr lang="en-US" sz="2800" b="1" dirty="0">
              <a:effectLst>
                <a:outerShdw blurRad="38100" dist="38100" dir="2700000" algn="tl">
                  <a:srgbClr val="000000"/>
                </a:outerShdw>
              </a:effectLst>
              <a:latin typeface="+mj-lt"/>
              <a:ea typeface="+mj-ea"/>
              <a:cs typeface="+mj-cs"/>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3990133633"/>
              </p:ext>
            </p:extLst>
          </p:nvPr>
        </p:nvGraphicFramePr>
        <p:xfrm>
          <a:off x="782057" y="2019300"/>
          <a:ext cx="7649427" cy="2794000"/>
        </p:xfrm>
        <a:graphic>
          <a:graphicData uri="http://schemas.openxmlformats.org/presentationml/2006/ole">
            <mc:AlternateContent xmlns:mc="http://schemas.openxmlformats.org/markup-compatibility/2006">
              <mc:Choice xmlns:v="urn:schemas-microsoft-com:vml" Requires="v">
                <p:oleObj spid="_x0000_s235529" name="Worksheet" r:id="rId4" imgW="4276641" imgH="1562197" progId="Excel.Sheet.12">
                  <p:embed/>
                </p:oleObj>
              </mc:Choice>
              <mc:Fallback>
                <p:oleObj name="Worksheet" r:id="rId4" imgW="4276641" imgH="1562197" progId="Excel.Sheet.12">
                  <p:embed/>
                  <p:pic>
                    <p:nvPicPr>
                      <p:cNvPr id="0" name=""/>
                      <p:cNvPicPr/>
                      <p:nvPr/>
                    </p:nvPicPr>
                    <p:blipFill>
                      <a:blip r:embed="rId5"/>
                      <a:stretch>
                        <a:fillRect/>
                      </a:stretch>
                    </p:blipFill>
                    <p:spPr>
                      <a:xfrm>
                        <a:off x="782057" y="2019300"/>
                        <a:ext cx="7649427" cy="2794000"/>
                      </a:xfrm>
                      <a:prstGeom prst="rect">
                        <a:avLst/>
                      </a:prstGeom>
                    </p:spPr>
                  </p:pic>
                </p:oleObj>
              </mc:Fallback>
            </mc:AlternateContent>
          </a:graphicData>
        </a:graphic>
      </p:graphicFrame>
    </p:spTree>
    <p:extLst>
      <p:ext uri="{BB962C8B-B14F-4D97-AF65-F5344CB8AC3E}">
        <p14:creationId xmlns:p14="http://schemas.microsoft.com/office/powerpoint/2010/main" val="3573309857"/>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90563" y="138113"/>
            <a:ext cx="7772400" cy="1443037"/>
          </a:xfrm>
          <a:noFill/>
          <a:ln/>
        </p:spPr>
        <p:txBody>
          <a:bodyPr/>
          <a:lstStyle/>
          <a:p>
            <a:r>
              <a:rPr lang="en-US" dirty="0"/>
              <a:t>Chapter </a:t>
            </a:r>
            <a:r>
              <a:rPr lang="en-US" dirty="0" smtClean="0"/>
              <a:t>4 </a:t>
            </a:r>
            <a:r>
              <a:rPr lang="en-US" dirty="0"/>
              <a:t/>
            </a:r>
            <a:br>
              <a:rPr lang="en-US" dirty="0"/>
            </a:br>
            <a:r>
              <a:rPr lang="en-US" dirty="0"/>
              <a:t>Linear Programming Applications</a:t>
            </a:r>
            <a:br>
              <a:rPr lang="en-US" dirty="0"/>
            </a:br>
            <a:r>
              <a:rPr lang="en-US" dirty="0"/>
              <a:t>in Marketing, Finance, and Operations</a:t>
            </a:r>
          </a:p>
        </p:txBody>
      </p:sp>
      <p:sp>
        <p:nvSpPr>
          <p:cNvPr id="5123" name="Rectangle 3"/>
          <p:cNvSpPr>
            <a:spLocks noGrp="1" noChangeArrowheads="1"/>
          </p:cNvSpPr>
          <p:nvPr>
            <p:ph type="body" idx="1"/>
          </p:nvPr>
        </p:nvSpPr>
        <p:spPr>
          <a:xfrm>
            <a:off x="860425" y="1843088"/>
            <a:ext cx="6042025" cy="2051050"/>
          </a:xfrm>
          <a:noFill/>
          <a:ln/>
        </p:spPr>
        <p:txBody>
          <a:bodyPr/>
          <a:lstStyle/>
          <a:p>
            <a:r>
              <a:rPr lang="en-US"/>
              <a:t>Marketing Applications</a:t>
            </a:r>
          </a:p>
          <a:p>
            <a:r>
              <a:rPr lang="en-US"/>
              <a:t>Financial Applications</a:t>
            </a:r>
          </a:p>
          <a:p>
            <a:r>
              <a:rPr lang="en-US"/>
              <a:t>Operations Management Applications</a:t>
            </a:r>
          </a:p>
        </p:txBody>
      </p:sp>
    </p:spTree>
    <p:extLst>
      <p:ext uri="{BB962C8B-B14F-4D97-AF65-F5344CB8AC3E}">
        <p14:creationId xmlns:p14="http://schemas.microsoft.com/office/powerpoint/2010/main" val="1865630869"/>
      </p:ext>
    </p:extLst>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dirty="0"/>
              <a:t>Financial </a:t>
            </a:r>
            <a:r>
              <a:rPr lang="en-US" kern="1200" dirty="0"/>
              <a:t>Applications: Portfolio </a:t>
            </a:r>
            <a:r>
              <a:rPr lang="en-US" kern="1200" dirty="0"/>
              <a:t>Selection</a:t>
            </a:r>
          </a:p>
        </p:txBody>
      </p:sp>
      <p:sp>
        <p:nvSpPr>
          <p:cNvPr id="60419" name="Rectangle 3"/>
          <p:cNvSpPr>
            <a:spLocks noGrp="1" noChangeArrowheads="1"/>
          </p:cNvSpPr>
          <p:nvPr>
            <p:ph type="body" idx="1"/>
          </p:nvPr>
        </p:nvSpPr>
        <p:spPr>
          <a:xfrm>
            <a:off x="687388" y="1104900"/>
            <a:ext cx="7886700" cy="4135438"/>
          </a:xfrm>
        </p:spPr>
        <p:txBody>
          <a:bodyPr/>
          <a:lstStyle/>
          <a:p>
            <a:pPr>
              <a:buFont typeface="Monotype Sorts" pitchFamily="2" charset="2"/>
              <a:buNone/>
            </a:pPr>
            <a:r>
              <a:rPr lang="en-US" dirty="0"/>
              <a:t>		Winslow Savings has $20 million available for</a:t>
            </a:r>
          </a:p>
          <a:p>
            <a:pPr>
              <a:buFont typeface="Monotype Sorts" pitchFamily="2" charset="2"/>
              <a:buNone/>
            </a:pPr>
            <a:r>
              <a:rPr lang="en-US" dirty="0"/>
              <a:t>	investment.  It wishes to invest over the next four</a:t>
            </a:r>
          </a:p>
          <a:p>
            <a:pPr>
              <a:buFont typeface="Monotype Sorts" pitchFamily="2" charset="2"/>
              <a:buNone/>
            </a:pPr>
            <a:r>
              <a:rPr lang="en-US" dirty="0"/>
              <a:t>	months in such a way that it will maximize the total</a:t>
            </a:r>
          </a:p>
          <a:p>
            <a:pPr>
              <a:buFont typeface="Monotype Sorts" pitchFamily="2" charset="2"/>
              <a:buNone/>
            </a:pPr>
            <a:r>
              <a:rPr lang="en-US" dirty="0"/>
              <a:t>	interest earned over the four month period as well as</a:t>
            </a:r>
          </a:p>
          <a:p>
            <a:pPr>
              <a:buFont typeface="Monotype Sorts" pitchFamily="2" charset="2"/>
              <a:buNone/>
            </a:pPr>
            <a:r>
              <a:rPr lang="en-US" dirty="0"/>
              <a:t>	have at least $10 million available at the start of the</a:t>
            </a:r>
          </a:p>
          <a:p>
            <a:pPr>
              <a:buFont typeface="Monotype Sorts" pitchFamily="2" charset="2"/>
              <a:buNone/>
            </a:pPr>
            <a:r>
              <a:rPr lang="en-US" dirty="0"/>
              <a:t>	fifth month for a high rise building venture in which it</a:t>
            </a:r>
          </a:p>
          <a:p>
            <a:pPr>
              <a:buFont typeface="Monotype Sorts" pitchFamily="2" charset="2"/>
              <a:buNone/>
            </a:pPr>
            <a:r>
              <a:rPr lang="en-US" dirty="0"/>
              <a:t>	will be participating.		</a:t>
            </a:r>
            <a:endParaRPr lang="en-US" dirty="0">
              <a:effectLst/>
              <a:latin typeface="Arial" pitchFamily="34" charset="0"/>
            </a:endParaRPr>
          </a:p>
        </p:txBody>
      </p:sp>
    </p:spTree>
    <p:extLst>
      <p:ext uri="{BB962C8B-B14F-4D97-AF65-F5344CB8AC3E}">
        <p14:creationId xmlns:p14="http://schemas.microsoft.com/office/powerpoint/2010/main" val="1863522555"/>
      </p:ext>
    </p:extLst>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1443" name="Rectangle 3"/>
          <p:cNvSpPr>
            <a:spLocks noGrp="1" noChangeArrowheads="1"/>
          </p:cNvSpPr>
          <p:nvPr>
            <p:ph type="body" idx="1"/>
          </p:nvPr>
        </p:nvSpPr>
        <p:spPr>
          <a:xfrm>
            <a:off x="687388" y="1104900"/>
            <a:ext cx="7886700" cy="3309938"/>
          </a:xfrm>
        </p:spPr>
        <p:txBody>
          <a:bodyPr/>
          <a:lstStyle/>
          <a:p>
            <a:pPr>
              <a:buFont typeface="Monotype Sorts" pitchFamily="2" charset="2"/>
              <a:buNone/>
            </a:pPr>
            <a:r>
              <a:rPr lang="en-US" dirty="0"/>
              <a:t>		For the time being, Winslow wishes to invest</a:t>
            </a:r>
          </a:p>
          <a:p>
            <a:pPr>
              <a:buFont typeface="Monotype Sorts" pitchFamily="2" charset="2"/>
              <a:buNone/>
            </a:pPr>
            <a:r>
              <a:rPr lang="en-US" dirty="0"/>
              <a:t>	only in 2-month government bonds (earning 2% over</a:t>
            </a:r>
          </a:p>
          <a:p>
            <a:pPr>
              <a:buFont typeface="Monotype Sorts" pitchFamily="2" charset="2"/>
              <a:buNone/>
            </a:pPr>
            <a:r>
              <a:rPr lang="en-US" dirty="0"/>
              <a:t>	the 2-month period) and 3-month construction loans</a:t>
            </a:r>
          </a:p>
          <a:p>
            <a:pPr>
              <a:buFont typeface="Monotype Sorts" pitchFamily="2" charset="2"/>
              <a:buNone/>
            </a:pPr>
            <a:r>
              <a:rPr lang="en-US" dirty="0"/>
              <a:t>	(earning 6% over the 3-month period).  Each of these</a:t>
            </a:r>
          </a:p>
          <a:p>
            <a:pPr>
              <a:buFont typeface="Monotype Sorts" pitchFamily="2" charset="2"/>
              <a:buNone/>
            </a:pPr>
            <a:r>
              <a:rPr lang="en-US" dirty="0"/>
              <a:t>	is available each month for investment.  Funds not</a:t>
            </a:r>
          </a:p>
          <a:p>
            <a:pPr>
              <a:buFont typeface="Monotype Sorts" pitchFamily="2" charset="2"/>
              <a:buNone/>
            </a:pPr>
            <a:r>
              <a:rPr lang="en-US" dirty="0"/>
              <a:t>	invested in these two investments are liquid and earn</a:t>
            </a:r>
          </a:p>
          <a:p>
            <a:pPr>
              <a:buFont typeface="Monotype Sorts" pitchFamily="2" charset="2"/>
              <a:buNone/>
            </a:pPr>
            <a:r>
              <a:rPr lang="en-US" dirty="0"/>
              <a:t>	3/4 of 1% per month when invested locally.</a:t>
            </a:r>
          </a:p>
        </p:txBody>
      </p:sp>
    </p:spTree>
    <p:extLst>
      <p:ext uri="{BB962C8B-B14F-4D97-AF65-F5344CB8AC3E}">
        <p14:creationId xmlns:p14="http://schemas.microsoft.com/office/powerpoint/2010/main" val="4149649593"/>
      </p:ext>
    </p:extLst>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2467" name="Rectangle 3"/>
          <p:cNvSpPr>
            <a:spLocks noGrp="1" noChangeArrowheads="1"/>
          </p:cNvSpPr>
          <p:nvPr>
            <p:ph type="body" idx="1"/>
          </p:nvPr>
        </p:nvSpPr>
        <p:spPr>
          <a:xfrm>
            <a:off x="687388" y="1104900"/>
            <a:ext cx="7886700" cy="2344738"/>
          </a:xfrm>
        </p:spPr>
        <p:txBody>
          <a:bodyPr/>
          <a:lstStyle/>
          <a:p>
            <a:pPr>
              <a:buFont typeface="Monotype Sorts" pitchFamily="2" charset="2"/>
              <a:buNone/>
            </a:pPr>
            <a:r>
              <a:rPr lang="en-US" dirty="0"/>
              <a:t>		Formulate a linear program that will help</a:t>
            </a:r>
          </a:p>
          <a:p>
            <a:pPr>
              <a:buFont typeface="Monotype Sorts" pitchFamily="2" charset="2"/>
              <a:buNone/>
            </a:pPr>
            <a:r>
              <a:rPr lang="en-US" dirty="0"/>
              <a:t>	Winslow Savings determine how to invest over the</a:t>
            </a:r>
          </a:p>
          <a:p>
            <a:pPr>
              <a:buFont typeface="Monotype Sorts" pitchFamily="2" charset="2"/>
              <a:buNone/>
            </a:pPr>
            <a:r>
              <a:rPr lang="en-US" dirty="0"/>
              <a:t>	next four months if at no time does it wish to have</a:t>
            </a:r>
          </a:p>
          <a:p>
            <a:pPr>
              <a:buFont typeface="Monotype Sorts" pitchFamily="2" charset="2"/>
              <a:buNone/>
            </a:pPr>
            <a:r>
              <a:rPr lang="en-US" dirty="0"/>
              <a:t>	more than $8 million in either government bonds or</a:t>
            </a:r>
          </a:p>
          <a:p>
            <a:pPr>
              <a:buFont typeface="Monotype Sorts" pitchFamily="2" charset="2"/>
              <a:buNone/>
            </a:pPr>
            <a:r>
              <a:rPr lang="en-US" dirty="0"/>
              <a:t>	construction loans.</a:t>
            </a:r>
            <a:endParaRPr lang="en-US" dirty="0">
              <a:effectLst/>
              <a:latin typeface="Arial" pitchFamily="34" charset="0"/>
            </a:endParaRPr>
          </a:p>
        </p:txBody>
      </p:sp>
    </p:spTree>
    <p:extLst>
      <p:ext uri="{BB962C8B-B14F-4D97-AF65-F5344CB8AC3E}">
        <p14:creationId xmlns:p14="http://schemas.microsoft.com/office/powerpoint/2010/main" val="3451359815"/>
      </p:ext>
    </p:extLst>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3491" name="Rectangle 3"/>
          <p:cNvSpPr>
            <a:spLocks noGrp="1" noChangeArrowheads="1"/>
          </p:cNvSpPr>
          <p:nvPr>
            <p:ph type="body" idx="1"/>
          </p:nvPr>
        </p:nvSpPr>
        <p:spPr>
          <a:xfrm>
            <a:off x="687388" y="1041400"/>
            <a:ext cx="7277100" cy="3614738"/>
          </a:xfrm>
        </p:spPr>
        <p:txBody>
          <a:bodyPr/>
          <a:lstStyle/>
          <a:p>
            <a:r>
              <a:rPr lang="en-US" dirty="0">
                <a:solidFill>
                  <a:srgbClr val="66FFFF"/>
                </a:solidFill>
              </a:rPr>
              <a:t>Define the Decision Variables</a:t>
            </a:r>
            <a:endParaRPr lang="en-US" u="sng" dirty="0">
              <a:solidFill>
                <a:srgbClr val="66FFFF"/>
              </a:solidFill>
            </a:endParaRPr>
          </a:p>
          <a:p>
            <a:pPr>
              <a:buFont typeface="Monotype Sorts" pitchFamily="2" charset="2"/>
              <a:buNone/>
            </a:pPr>
            <a:endParaRPr lang="en-US" sz="800" dirty="0"/>
          </a:p>
          <a:p>
            <a:pPr>
              <a:lnSpc>
                <a:spcPct val="90000"/>
              </a:lnSpc>
              <a:buFont typeface="Monotype Sorts" pitchFamily="2" charset="2"/>
              <a:buNone/>
            </a:pPr>
            <a:r>
              <a:rPr lang="en-US" dirty="0"/>
              <a:t>     </a:t>
            </a:r>
            <a:r>
              <a:rPr lang="en-US" i="1" dirty="0" err="1"/>
              <a:t>G</a:t>
            </a:r>
            <a:r>
              <a:rPr lang="en-US" i="1" baseline="-25000" dirty="0" err="1"/>
              <a:t>i</a:t>
            </a:r>
            <a:r>
              <a:rPr lang="en-US" dirty="0"/>
              <a:t>  =  amount of new investment in government </a:t>
            </a:r>
          </a:p>
          <a:p>
            <a:pPr>
              <a:lnSpc>
                <a:spcPct val="90000"/>
              </a:lnSpc>
              <a:buFont typeface="Monotype Sorts" pitchFamily="2" charset="2"/>
              <a:buNone/>
            </a:pPr>
            <a:r>
              <a:rPr lang="en-US" dirty="0"/>
              <a:t>               bonds in month</a:t>
            </a:r>
            <a:r>
              <a:rPr lang="en-US" i="1" dirty="0"/>
              <a:t> i </a:t>
            </a:r>
            <a:r>
              <a:rPr lang="en-US" dirty="0"/>
              <a:t>(for </a:t>
            </a:r>
            <a:r>
              <a:rPr lang="en-US" i="1" dirty="0"/>
              <a:t>i</a:t>
            </a:r>
            <a:r>
              <a:rPr lang="en-US" dirty="0"/>
              <a:t> = 1, 2, 3, 4)</a:t>
            </a:r>
          </a:p>
          <a:p>
            <a:pPr>
              <a:buFont typeface="Monotype Sorts" pitchFamily="2" charset="2"/>
              <a:buNone/>
            </a:pPr>
            <a:endParaRPr lang="en-US" sz="600" dirty="0"/>
          </a:p>
          <a:p>
            <a:pPr>
              <a:buFont typeface="Monotype Sorts" pitchFamily="2" charset="2"/>
              <a:buNone/>
            </a:pPr>
            <a:r>
              <a:rPr lang="en-US" dirty="0"/>
              <a:t>     </a:t>
            </a:r>
            <a:r>
              <a:rPr lang="en-US" i="1" dirty="0" err="1"/>
              <a:t>C</a:t>
            </a:r>
            <a:r>
              <a:rPr lang="en-US" i="1" baseline="-25000" dirty="0" err="1"/>
              <a:t>i</a:t>
            </a:r>
            <a:r>
              <a:rPr lang="en-US" dirty="0"/>
              <a:t>  =  amount of new investment in construction</a:t>
            </a:r>
          </a:p>
          <a:p>
            <a:pPr>
              <a:buFont typeface="Monotype Sorts" pitchFamily="2" charset="2"/>
              <a:buNone/>
            </a:pPr>
            <a:r>
              <a:rPr lang="en-US" dirty="0"/>
              <a:t>               loans in month </a:t>
            </a:r>
            <a:r>
              <a:rPr lang="en-US" i="1" dirty="0"/>
              <a:t>i</a:t>
            </a:r>
            <a:r>
              <a:rPr lang="en-US" dirty="0"/>
              <a:t> (for </a:t>
            </a:r>
            <a:r>
              <a:rPr lang="en-US" i="1" dirty="0"/>
              <a:t>i</a:t>
            </a:r>
            <a:r>
              <a:rPr lang="en-US" dirty="0"/>
              <a:t> = 1, 2, 3, 4)</a:t>
            </a:r>
          </a:p>
          <a:p>
            <a:pPr>
              <a:buFont typeface="Monotype Sorts" pitchFamily="2" charset="2"/>
              <a:buNone/>
            </a:pPr>
            <a:endParaRPr lang="en-US" sz="600" dirty="0"/>
          </a:p>
          <a:p>
            <a:pPr>
              <a:buFont typeface="Monotype Sorts" pitchFamily="2" charset="2"/>
              <a:buNone/>
            </a:pPr>
            <a:r>
              <a:rPr lang="en-US" dirty="0"/>
              <a:t>     </a:t>
            </a:r>
            <a:r>
              <a:rPr lang="en-US" i="1" dirty="0"/>
              <a:t>L</a:t>
            </a:r>
            <a:r>
              <a:rPr lang="en-US" i="1" baseline="-25000" dirty="0"/>
              <a:t>i</a:t>
            </a:r>
            <a:r>
              <a:rPr lang="en-US" dirty="0"/>
              <a:t>  =  amount invested locally in month</a:t>
            </a:r>
            <a:r>
              <a:rPr lang="en-US" i="1" dirty="0"/>
              <a:t> i</a:t>
            </a:r>
            <a:r>
              <a:rPr lang="en-US" dirty="0"/>
              <a:t>,  </a:t>
            </a:r>
          </a:p>
          <a:p>
            <a:pPr>
              <a:buFont typeface="Monotype Sorts" pitchFamily="2" charset="2"/>
              <a:buNone/>
            </a:pPr>
            <a:r>
              <a:rPr lang="en-US" dirty="0"/>
              <a:t>		   (for</a:t>
            </a:r>
            <a:r>
              <a:rPr lang="en-US" i="1" dirty="0"/>
              <a:t> i</a:t>
            </a:r>
            <a:r>
              <a:rPr lang="en-US" dirty="0"/>
              <a:t> = 1, 2, 3, 4)</a:t>
            </a:r>
          </a:p>
        </p:txBody>
      </p:sp>
    </p:spTree>
    <p:extLst>
      <p:ext uri="{BB962C8B-B14F-4D97-AF65-F5344CB8AC3E}">
        <p14:creationId xmlns:p14="http://schemas.microsoft.com/office/powerpoint/2010/main" val="20633684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500"/>
                                        <p:tgtEl>
                                          <p:spTgt spid="63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491">
                                            <p:txEl>
                                              <p:pRg st="2" end="2"/>
                                            </p:txEl>
                                          </p:spTgt>
                                        </p:tgtEl>
                                        <p:attrNameLst>
                                          <p:attrName>style.visibility</p:attrName>
                                        </p:attrNameLst>
                                      </p:cBhvr>
                                      <p:to>
                                        <p:strVal val="visible"/>
                                      </p:to>
                                    </p:set>
                                    <p:animEffect transition="in" filter="fade">
                                      <p:cBhvr>
                                        <p:cTn id="12" dur="500"/>
                                        <p:tgtEl>
                                          <p:spTgt spid="634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3491">
                                            <p:txEl>
                                              <p:pRg st="3" end="3"/>
                                            </p:txEl>
                                          </p:spTgt>
                                        </p:tgtEl>
                                        <p:attrNameLst>
                                          <p:attrName>style.visibility</p:attrName>
                                        </p:attrNameLst>
                                      </p:cBhvr>
                                      <p:to>
                                        <p:strVal val="visible"/>
                                      </p:to>
                                    </p:set>
                                    <p:animEffect transition="in" filter="fade">
                                      <p:cBhvr>
                                        <p:cTn id="17" dur="500"/>
                                        <p:tgtEl>
                                          <p:spTgt spid="634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3491">
                                            <p:txEl>
                                              <p:pRg st="5" end="5"/>
                                            </p:txEl>
                                          </p:spTgt>
                                        </p:tgtEl>
                                        <p:attrNameLst>
                                          <p:attrName>style.visibility</p:attrName>
                                        </p:attrNameLst>
                                      </p:cBhvr>
                                      <p:to>
                                        <p:strVal val="visible"/>
                                      </p:to>
                                    </p:set>
                                    <p:animEffect transition="in" filter="fade">
                                      <p:cBhvr>
                                        <p:cTn id="22" dur="500"/>
                                        <p:tgtEl>
                                          <p:spTgt spid="6349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3491">
                                            <p:txEl>
                                              <p:pRg st="6" end="6"/>
                                            </p:txEl>
                                          </p:spTgt>
                                        </p:tgtEl>
                                        <p:attrNameLst>
                                          <p:attrName>style.visibility</p:attrName>
                                        </p:attrNameLst>
                                      </p:cBhvr>
                                      <p:to>
                                        <p:strVal val="visible"/>
                                      </p:to>
                                    </p:set>
                                    <p:animEffect transition="in" filter="fade">
                                      <p:cBhvr>
                                        <p:cTn id="27" dur="500"/>
                                        <p:tgtEl>
                                          <p:spTgt spid="63491">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3491">
                                            <p:txEl>
                                              <p:pRg st="8" end="8"/>
                                            </p:txEl>
                                          </p:spTgt>
                                        </p:tgtEl>
                                        <p:attrNameLst>
                                          <p:attrName>style.visibility</p:attrName>
                                        </p:attrNameLst>
                                      </p:cBhvr>
                                      <p:to>
                                        <p:strVal val="visible"/>
                                      </p:to>
                                    </p:set>
                                    <p:animEffect transition="in" filter="fade">
                                      <p:cBhvr>
                                        <p:cTn id="32" dur="500"/>
                                        <p:tgtEl>
                                          <p:spTgt spid="63491">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3491">
                                            <p:txEl>
                                              <p:pRg st="9" end="9"/>
                                            </p:txEl>
                                          </p:spTgt>
                                        </p:tgtEl>
                                        <p:attrNameLst>
                                          <p:attrName>style.visibility</p:attrName>
                                        </p:attrNameLst>
                                      </p:cBhvr>
                                      <p:to>
                                        <p:strVal val="visible"/>
                                      </p:to>
                                    </p:set>
                                    <p:animEffect transition="in" filter="fade">
                                      <p:cBhvr>
                                        <p:cTn id="37" dur="500"/>
                                        <p:tgtEl>
                                          <p:spTgt spid="6349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4515" name="Rectangle 3"/>
          <p:cNvSpPr>
            <a:spLocks noGrp="1" noChangeArrowheads="1"/>
          </p:cNvSpPr>
          <p:nvPr>
            <p:ph type="body" idx="1"/>
          </p:nvPr>
        </p:nvSpPr>
        <p:spPr>
          <a:xfrm>
            <a:off x="685800" y="1052513"/>
            <a:ext cx="8281988" cy="3303587"/>
          </a:xfrm>
        </p:spPr>
        <p:txBody>
          <a:bodyPr/>
          <a:lstStyle/>
          <a:p>
            <a:r>
              <a:rPr lang="en-US" dirty="0">
                <a:solidFill>
                  <a:srgbClr val="66FFFF"/>
                </a:solidFill>
              </a:rPr>
              <a:t>Define the Objective Function</a:t>
            </a:r>
            <a:endParaRPr lang="en-US" u="sng" dirty="0">
              <a:solidFill>
                <a:srgbClr val="66FFFF"/>
              </a:solidFill>
            </a:endParaRPr>
          </a:p>
          <a:p>
            <a:pPr>
              <a:buFont typeface="Monotype Sorts" pitchFamily="2" charset="2"/>
              <a:buNone/>
            </a:pPr>
            <a:endParaRPr lang="en-US" sz="800" dirty="0"/>
          </a:p>
          <a:p>
            <a:pPr>
              <a:buFont typeface="Monotype Sorts" pitchFamily="2" charset="2"/>
              <a:buNone/>
            </a:pPr>
            <a:r>
              <a:rPr lang="en-US" dirty="0"/>
              <a:t>     Maximize total interest earned in the 4-month period:</a:t>
            </a:r>
          </a:p>
          <a:p>
            <a:pPr>
              <a:buFont typeface="Monotype Sorts" pitchFamily="2" charset="2"/>
              <a:buNone/>
            </a:pPr>
            <a:endParaRPr lang="en-US" sz="800" dirty="0"/>
          </a:p>
          <a:p>
            <a:pPr>
              <a:buFont typeface="Monotype Sorts" pitchFamily="2" charset="2"/>
              <a:buNone/>
            </a:pPr>
            <a:r>
              <a:rPr lang="en-US" dirty="0"/>
              <a:t>     Max  (interest rate on investment) X (amount invested)</a:t>
            </a:r>
          </a:p>
          <a:p>
            <a:pPr>
              <a:buFont typeface="Monotype Sorts" pitchFamily="2" charset="2"/>
              <a:buNone/>
            </a:pPr>
            <a:endParaRPr lang="en-US" sz="800" dirty="0"/>
          </a:p>
          <a:p>
            <a:pPr>
              <a:buFont typeface="Monotype Sorts" pitchFamily="2" charset="2"/>
              <a:buNone/>
            </a:pPr>
            <a:r>
              <a:rPr lang="en-US" dirty="0"/>
              <a:t>     Max    </a:t>
            </a:r>
            <a:r>
              <a:rPr lang="en-US" dirty="0" smtClean="0"/>
              <a:t>0.02G</a:t>
            </a:r>
            <a:r>
              <a:rPr lang="en-US" baseline="-25000" dirty="0" smtClean="0"/>
              <a:t>1</a:t>
            </a:r>
            <a:r>
              <a:rPr lang="en-US" dirty="0" smtClean="0"/>
              <a:t> </a:t>
            </a:r>
            <a:r>
              <a:rPr lang="en-US" dirty="0"/>
              <a:t>+ </a:t>
            </a:r>
            <a:r>
              <a:rPr lang="en-US" dirty="0" smtClean="0"/>
              <a:t>0.02</a:t>
            </a:r>
            <a:r>
              <a:rPr lang="en-US" i="1" dirty="0" smtClean="0"/>
              <a:t>G</a:t>
            </a:r>
            <a:r>
              <a:rPr lang="en-US" baseline="-25000" dirty="0" smtClean="0"/>
              <a:t>2</a:t>
            </a:r>
            <a:r>
              <a:rPr lang="en-US" dirty="0" smtClean="0"/>
              <a:t> </a:t>
            </a:r>
            <a:r>
              <a:rPr lang="en-US" dirty="0"/>
              <a:t>+ </a:t>
            </a:r>
            <a:r>
              <a:rPr lang="en-US" dirty="0" smtClean="0"/>
              <a:t>0.02</a:t>
            </a:r>
            <a:r>
              <a:rPr lang="en-US" i="1" dirty="0" smtClean="0"/>
              <a:t>G</a:t>
            </a:r>
            <a:r>
              <a:rPr lang="en-US" baseline="-25000" dirty="0" smtClean="0"/>
              <a:t>3</a:t>
            </a:r>
            <a:r>
              <a:rPr lang="en-US" dirty="0" smtClean="0"/>
              <a:t> </a:t>
            </a:r>
            <a:r>
              <a:rPr lang="en-US" dirty="0"/>
              <a:t>+ </a:t>
            </a:r>
            <a:r>
              <a:rPr lang="en-US" dirty="0" smtClean="0"/>
              <a:t>0.02</a:t>
            </a:r>
            <a:r>
              <a:rPr lang="en-US" i="1" dirty="0" smtClean="0"/>
              <a:t>G</a:t>
            </a:r>
            <a:r>
              <a:rPr lang="en-US" baseline="-25000" dirty="0" smtClean="0"/>
              <a:t>4</a:t>
            </a:r>
            <a:r>
              <a:rPr lang="en-US" dirty="0" smtClean="0"/>
              <a:t> </a:t>
            </a:r>
            <a:endParaRPr lang="en-US" dirty="0"/>
          </a:p>
          <a:p>
            <a:pPr>
              <a:buFont typeface="Monotype Sorts" pitchFamily="2" charset="2"/>
              <a:buNone/>
            </a:pPr>
            <a:r>
              <a:rPr lang="en-US" dirty="0"/>
              <a:t>		  + </a:t>
            </a:r>
            <a:r>
              <a:rPr lang="en-US" dirty="0" smtClean="0"/>
              <a:t>0.06</a:t>
            </a:r>
            <a:r>
              <a:rPr lang="en-US" i="1" dirty="0" smtClean="0"/>
              <a:t>C</a:t>
            </a:r>
            <a:r>
              <a:rPr lang="en-US" baseline="-25000" dirty="0" smtClean="0"/>
              <a:t>1</a:t>
            </a:r>
            <a:r>
              <a:rPr lang="en-US" dirty="0" smtClean="0"/>
              <a:t> </a:t>
            </a:r>
            <a:r>
              <a:rPr lang="en-US" dirty="0"/>
              <a:t>+ </a:t>
            </a:r>
            <a:r>
              <a:rPr lang="en-US" dirty="0" smtClean="0"/>
              <a:t>0.06</a:t>
            </a:r>
            <a:r>
              <a:rPr lang="en-US" i="1" dirty="0" smtClean="0"/>
              <a:t>C</a:t>
            </a:r>
            <a:r>
              <a:rPr lang="en-US" baseline="-25000" dirty="0" smtClean="0"/>
              <a:t>2</a:t>
            </a:r>
            <a:r>
              <a:rPr lang="en-US" dirty="0" smtClean="0"/>
              <a:t> </a:t>
            </a:r>
            <a:r>
              <a:rPr lang="en-US" dirty="0"/>
              <a:t>+ </a:t>
            </a:r>
            <a:r>
              <a:rPr lang="en-US" dirty="0" smtClean="0"/>
              <a:t>0.06</a:t>
            </a:r>
            <a:r>
              <a:rPr lang="en-US" i="1" dirty="0" smtClean="0"/>
              <a:t>C</a:t>
            </a:r>
            <a:r>
              <a:rPr lang="en-US" baseline="-25000" dirty="0" smtClean="0"/>
              <a:t>3</a:t>
            </a:r>
            <a:r>
              <a:rPr lang="en-US" dirty="0" smtClean="0"/>
              <a:t> </a:t>
            </a:r>
            <a:r>
              <a:rPr lang="en-US" dirty="0"/>
              <a:t>+ </a:t>
            </a:r>
            <a:r>
              <a:rPr lang="en-US" dirty="0" smtClean="0"/>
              <a:t>0.06</a:t>
            </a:r>
            <a:r>
              <a:rPr lang="en-US" i="1" dirty="0" smtClean="0"/>
              <a:t>C</a:t>
            </a:r>
            <a:r>
              <a:rPr lang="en-US" baseline="-25000" dirty="0" smtClean="0"/>
              <a:t>4</a:t>
            </a:r>
            <a:endParaRPr lang="en-US" baseline="-25000" dirty="0"/>
          </a:p>
          <a:p>
            <a:pPr>
              <a:buFont typeface="Monotype Sorts" pitchFamily="2" charset="2"/>
              <a:buNone/>
            </a:pPr>
            <a:r>
              <a:rPr lang="en-US" baseline="-25000" dirty="0"/>
              <a:t>	        </a:t>
            </a:r>
            <a:r>
              <a:rPr lang="en-US" dirty="0"/>
              <a:t> 	  + </a:t>
            </a:r>
            <a:r>
              <a:rPr lang="en-US" dirty="0" smtClean="0"/>
              <a:t>0.0075</a:t>
            </a:r>
            <a:r>
              <a:rPr lang="en-US" i="1" dirty="0" smtClean="0"/>
              <a:t>L</a:t>
            </a:r>
            <a:r>
              <a:rPr lang="en-US" baseline="-25000" dirty="0" smtClean="0"/>
              <a:t>1</a:t>
            </a:r>
            <a:r>
              <a:rPr lang="en-US" dirty="0" smtClean="0"/>
              <a:t> </a:t>
            </a:r>
            <a:r>
              <a:rPr lang="en-US" dirty="0"/>
              <a:t>+ </a:t>
            </a:r>
            <a:r>
              <a:rPr lang="en-US" dirty="0" smtClean="0"/>
              <a:t>0.0075</a:t>
            </a:r>
            <a:r>
              <a:rPr lang="en-US" i="1" dirty="0" smtClean="0"/>
              <a:t>L</a:t>
            </a:r>
            <a:r>
              <a:rPr lang="en-US" baseline="-25000" dirty="0" smtClean="0"/>
              <a:t>2</a:t>
            </a:r>
            <a:r>
              <a:rPr lang="en-US" dirty="0" smtClean="0"/>
              <a:t> </a:t>
            </a:r>
            <a:r>
              <a:rPr lang="en-US" dirty="0"/>
              <a:t>+ </a:t>
            </a:r>
            <a:r>
              <a:rPr lang="en-US" dirty="0" smtClean="0"/>
              <a:t>0.0075</a:t>
            </a:r>
            <a:r>
              <a:rPr lang="en-US" i="1" dirty="0" smtClean="0"/>
              <a:t>L</a:t>
            </a:r>
            <a:r>
              <a:rPr lang="en-US" baseline="-25000" dirty="0" smtClean="0"/>
              <a:t>3</a:t>
            </a:r>
            <a:r>
              <a:rPr lang="en-US" dirty="0" smtClean="0"/>
              <a:t> </a:t>
            </a:r>
            <a:r>
              <a:rPr lang="en-US" dirty="0"/>
              <a:t>+ </a:t>
            </a:r>
            <a:r>
              <a:rPr lang="en-US" dirty="0" smtClean="0"/>
              <a:t>0.0075</a:t>
            </a:r>
            <a:r>
              <a:rPr lang="en-US" i="1" dirty="0" smtClean="0"/>
              <a:t>L</a:t>
            </a:r>
            <a:r>
              <a:rPr lang="en-US" baseline="-25000" dirty="0" smtClean="0"/>
              <a:t>4</a:t>
            </a:r>
            <a:endParaRPr lang="en-US" dirty="0"/>
          </a:p>
        </p:txBody>
      </p:sp>
    </p:spTree>
    <p:extLst>
      <p:ext uri="{BB962C8B-B14F-4D97-AF65-F5344CB8AC3E}">
        <p14:creationId xmlns:p14="http://schemas.microsoft.com/office/powerpoint/2010/main" val="115866173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500"/>
                                        <p:tgtEl>
                                          <p:spTgt spid="64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4515">
                                            <p:txEl>
                                              <p:pRg st="2" end="2"/>
                                            </p:txEl>
                                          </p:spTgt>
                                        </p:tgtEl>
                                        <p:attrNameLst>
                                          <p:attrName>style.visibility</p:attrName>
                                        </p:attrNameLst>
                                      </p:cBhvr>
                                      <p:to>
                                        <p:strVal val="visible"/>
                                      </p:to>
                                    </p:set>
                                    <p:animEffect transition="in" filter="fade">
                                      <p:cBhvr>
                                        <p:cTn id="12" dur="500"/>
                                        <p:tgtEl>
                                          <p:spTgt spid="645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4515">
                                            <p:txEl>
                                              <p:pRg st="4" end="4"/>
                                            </p:txEl>
                                          </p:spTgt>
                                        </p:tgtEl>
                                        <p:attrNameLst>
                                          <p:attrName>style.visibility</p:attrName>
                                        </p:attrNameLst>
                                      </p:cBhvr>
                                      <p:to>
                                        <p:strVal val="visible"/>
                                      </p:to>
                                    </p:set>
                                    <p:animEffect transition="in" filter="fade">
                                      <p:cBhvr>
                                        <p:cTn id="17" dur="500"/>
                                        <p:tgtEl>
                                          <p:spTgt spid="6451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4515">
                                            <p:txEl>
                                              <p:pRg st="6" end="6"/>
                                            </p:txEl>
                                          </p:spTgt>
                                        </p:tgtEl>
                                        <p:attrNameLst>
                                          <p:attrName>style.visibility</p:attrName>
                                        </p:attrNameLst>
                                      </p:cBhvr>
                                      <p:to>
                                        <p:strVal val="visible"/>
                                      </p:to>
                                    </p:set>
                                    <p:animEffect transition="in" filter="fade">
                                      <p:cBhvr>
                                        <p:cTn id="22" dur="500"/>
                                        <p:tgtEl>
                                          <p:spTgt spid="6451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4515">
                                            <p:txEl>
                                              <p:pRg st="7" end="7"/>
                                            </p:txEl>
                                          </p:spTgt>
                                        </p:tgtEl>
                                        <p:attrNameLst>
                                          <p:attrName>style.visibility</p:attrName>
                                        </p:attrNameLst>
                                      </p:cBhvr>
                                      <p:to>
                                        <p:strVal val="visible"/>
                                      </p:to>
                                    </p:set>
                                    <p:animEffect transition="in" filter="fade">
                                      <p:cBhvr>
                                        <p:cTn id="27" dur="500"/>
                                        <p:tgtEl>
                                          <p:spTgt spid="6451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4515">
                                            <p:txEl>
                                              <p:pRg st="8" end="8"/>
                                            </p:txEl>
                                          </p:spTgt>
                                        </p:tgtEl>
                                        <p:attrNameLst>
                                          <p:attrName>style.visibility</p:attrName>
                                        </p:attrNameLst>
                                      </p:cBhvr>
                                      <p:to>
                                        <p:strVal val="visible"/>
                                      </p:to>
                                    </p:set>
                                    <p:animEffect transition="in" filter="fade">
                                      <p:cBhvr>
                                        <p:cTn id="32" dur="500"/>
                                        <p:tgtEl>
                                          <p:spTgt spid="645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5539" name="Rectangle 3"/>
          <p:cNvSpPr>
            <a:spLocks noGrp="1" noChangeArrowheads="1"/>
          </p:cNvSpPr>
          <p:nvPr>
            <p:ph type="body" idx="1"/>
          </p:nvPr>
        </p:nvSpPr>
        <p:spPr>
          <a:xfrm>
            <a:off x="687388" y="1041400"/>
            <a:ext cx="7581900" cy="3614738"/>
          </a:xfrm>
        </p:spPr>
        <p:txBody>
          <a:bodyPr/>
          <a:lstStyle/>
          <a:p>
            <a:r>
              <a:rPr lang="en-US" dirty="0">
                <a:solidFill>
                  <a:srgbClr val="66FFFF"/>
                </a:solidFill>
              </a:rPr>
              <a:t>Define the Constraints</a:t>
            </a:r>
            <a:endParaRPr lang="en-US" u="sng" dirty="0">
              <a:solidFill>
                <a:srgbClr val="66FFFF"/>
              </a:solidFill>
            </a:endParaRPr>
          </a:p>
          <a:p>
            <a:pPr>
              <a:buFont typeface="Monotype Sorts" pitchFamily="2" charset="2"/>
              <a:buNone/>
            </a:pPr>
            <a:endParaRPr lang="en-US" sz="800" dirty="0"/>
          </a:p>
          <a:p>
            <a:pPr>
              <a:buFont typeface="Monotype Sorts" pitchFamily="2" charset="2"/>
              <a:buNone/>
            </a:pPr>
            <a:r>
              <a:rPr lang="en-US" dirty="0"/>
              <a:t>    Month 1's total investment limited to $20 million:</a:t>
            </a:r>
          </a:p>
          <a:p>
            <a:pPr>
              <a:buFont typeface="Monotype Sorts" pitchFamily="2" charset="2"/>
              <a:buNone/>
            </a:pPr>
            <a:r>
              <a:rPr lang="en-US" dirty="0"/>
              <a:t>     	(1)   </a:t>
            </a:r>
            <a:r>
              <a:rPr lang="en-US" i="1" dirty="0"/>
              <a:t>G</a:t>
            </a:r>
            <a:r>
              <a:rPr lang="en-US" baseline="-25000" dirty="0"/>
              <a:t>1</a:t>
            </a:r>
            <a:r>
              <a:rPr lang="en-US" dirty="0"/>
              <a:t> + </a:t>
            </a:r>
            <a:r>
              <a:rPr lang="en-US" i="1" dirty="0"/>
              <a:t>C</a:t>
            </a:r>
            <a:r>
              <a:rPr lang="en-US" baseline="-25000" dirty="0"/>
              <a:t>1</a:t>
            </a:r>
            <a:r>
              <a:rPr lang="en-US" dirty="0"/>
              <a:t> + </a:t>
            </a:r>
            <a:r>
              <a:rPr lang="en-US" i="1" dirty="0"/>
              <a:t>L</a:t>
            </a:r>
            <a:r>
              <a:rPr lang="en-US" baseline="-25000" dirty="0"/>
              <a:t>1</a:t>
            </a:r>
            <a:r>
              <a:rPr lang="en-US" dirty="0"/>
              <a:t> = 20,000,000</a:t>
            </a:r>
          </a:p>
          <a:p>
            <a:pPr>
              <a:buFont typeface="Monotype Sorts" pitchFamily="2" charset="2"/>
              <a:buNone/>
            </a:pPr>
            <a:endParaRPr lang="en-US" sz="1600" dirty="0"/>
          </a:p>
          <a:p>
            <a:pPr>
              <a:buFont typeface="Monotype Sorts" pitchFamily="2" charset="2"/>
              <a:buNone/>
            </a:pPr>
            <a:r>
              <a:rPr lang="en-US" dirty="0"/>
              <a:t>    Month 2's total investment limited to principle and interest invested locally in Month 1:</a:t>
            </a:r>
          </a:p>
          <a:p>
            <a:pPr>
              <a:buFont typeface="Monotype Sorts" pitchFamily="2" charset="2"/>
              <a:buNone/>
            </a:pPr>
            <a:r>
              <a:rPr lang="en-US" dirty="0"/>
              <a:t>     	(2)   </a:t>
            </a:r>
            <a:r>
              <a:rPr lang="en-US" i="1" dirty="0"/>
              <a:t>G</a:t>
            </a:r>
            <a:r>
              <a:rPr lang="en-US" baseline="-25000" dirty="0"/>
              <a:t>2</a:t>
            </a:r>
            <a:r>
              <a:rPr lang="en-US" dirty="0"/>
              <a:t> + </a:t>
            </a:r>
            <a:r>
              <a:rPr lang="en-US" i="1" dirty="0"/>
              <a:t>C</a:t>
            </a:r>
            <a:r>
              <a:rPr lang="en-US" baseline="-25000" dirty="0"/>
              <a:t>2</a:t>
            </a:r>
            <a:r>
              <a:rPr lang="en-US" dirty="0"/>
              <a:t> + </a:t>
            </a:r>
            <a:r>
              <a:rPr lang="en-US" i="1" dirty="0"/>
              <a:t>L</a:t>
            </a:r>
            <a:r>
              <a:rPr lang="en-US" baseline="-25000" dirty="0"/>
              <a:t>2</a:t>
            </a:r>
            <a:r>
              <a:rPr lang="en-US" dirty="0"/>
              <a:t> = 1.0075</a:t>
            </a:r>
            <a:r>
              <a:rPr lang="en-US" i="1" dirty="0"/>
              <a:t>L</a:t>
            </a:r>
            <a:r>
              <a:rPr lang="en-US" baseline="-25000" dirty="0"/>
              <a:t>1</a:t>
            </a:r>
            <a:r>
              <a:rPr lang="en-US" dirty="0"/>
              <a:t>   </a:t>
            </a:r>
          </a:p>
          <a:p>
            <a:pPr>
              <a:buFont typeface="Monotype Sorts" pitchFamily="2" charset="2"/>
              <a:buNone/>
            </a:pPr>
            <a:r>
              <a:rPr lang="en-US" dirty="0"/>
              <a:t>		        or    </a:t>
            </a:r>
            <a:r>
              <a:rPr lang="en-US" i="1" dirty="0"/>
              <a:t>G</a:t>
            </a:r>
            <a:r>
              <a:rPr lang="en-US" baseline="-25000" dirty="0"/>
              <a:t>2</a:t>
            </a:r>
            <a:r>
              <a:rPr lang="en-US" dirty="0"/>
              <a:t> + </a:t>
            </a:r>
            <a:r>
              <a:rPr lang="en-US" i="1" dirty="0"/>
              <a:t>C</a:t>
            </a:r>
            <a:r>
              <a:rPr lang="en-US" baseline="-25000" dirty="0"/>
              <a:t>2</a:t>
            </a:r>
            <a:r>
              <a:rPr lang="en-US" dirty="0"/>
              <a:t> - 1.0075</a:t>
            </a:r>
            <a:r>
              <a:rPr lang="en-US" i="1" dirty="0"/>
              <a:t>L</a:t>
            </a:r>
            <a:r>
              <a:rPr lang="en-US" baseline="-25000" dirty="0"/>
              <a:t>1</a:t>
            </a:r>
            <a:r>
              <a:rPr lang="en-US" dirty="0"/>
              <a:t> + </a:t>
            </a:r>
            <a:r>
              <a:rPr lang="en-US" i="1" dirty="0"/>
              <a:t>L</a:t>
            </a:r>
            <a:r>
              <a:rPr lang="en-US" baseline="-25000" dirty="0"/>
              <a:t>2</a:t>
            </a:r>
            <a:r>
              <a:rPr lang="en-US" dirty="0"/>
              <a:t> = 0</a:t>
            </a:r>
          </a:p>
        </p:txBody>
      </p:sp>
    </p:spTree>
    <p:extLst>
      <p:ext uri="{BB962C8B-B14F-4D97-AF65-F5344CB8AC3E}">
        <p14:creationId xmlns:p14="http://schemas.microsoft.com/office/powerpoint/2010/main" val="108850786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fade">
                                      <p:cBhvr>
                                        <p:cTn id="7" dur="500"/>
                                        <p:tgtEl>
                                          <p:spTgt spid="655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5539">
                                            <p:txEl>
                                              <p:pRg st="2" end="2"/>
                                            </p:txEl>
                                          </p:spTgt>
                                        </p:tgtEl>
                                        <p:attrNameLst>
                                          <p:attrName>style.visibility</p:attrName>
                                        </p:attrNameLst>
                                      </p:cBhvr>
                                      <p:to>
                                        <p:strVal val="visible"/>
                                      </p:to>
                                    </p:set>
                                    <p:animEffect transition="in" filter="fade">
                                      <p:cBhvr>
                                        <p:cTn id="12" dur="500"/>
                                        <p:tgtEl>
                                          <p:spTgt spid="655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5539">
                                            <p:txEl>
                                              <p:pRg st="3" end="3"/>
                                            </p:txEl>
                                          </p:spTgt>
                                        </p:tgtEl>
                                        <p:attrNameLst>
                                          <p:attrName>style.visibility</p:attrName>
                                        </p:attrNameLst>
                                      </p:cBhvr>
                                      <p:to>
                                        <p:strVal val="visible"/>
                                      </p:to>
                                    </p:set>
                                    <p:animEffect transition="in" filter="fade">
                                      <p:cBhvr>
                                        <p:cTn id="17" dur="500"/>
                                        <p:tgtEl>
                                          <p:spTgt spid="655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5539">
                                            <p:txEl>
                                              <p:pRg st="5" end="5"/>
                                            </p:txEl>
                                          </p:spTgt>
                                        </p:tgtEl>
                                        <p:attrNameLst>
                                          <p:attrName>style.visibility</p:attrName>
                                        </p:attrNameLst>
                                      </p:cBhvr>
                                      <p:to>
                                        <p:strVal val="visible"/>
                                      </p:to>
                                    </p:set>
                                    <p:animEffect transition="in" filter="fade">
                                      <p:cBhvr>
                                        <p:cTn id="22" dur="500"/>
                                        <p:tgtEl>
                                          <p:spTgt spid="6553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5539">
                                            <p:txEl>
                                              <p:pRg st="6" end="6"/>
                                            </p:txEl>
                                          </p:spTgt>
                                        </p:tgtEl>
                                        <p:attrNameLst>
                                          <p:attrName>style.visibility</p:attrName>
                                        </p:attrNameLst>
                                      </p:cBhvr>
                                      <p:to>
                                        <p:strVal val="visible"/>
                                      </p:to>
                                    </p:set>
                                    <p:animEffect transition="in" filter="fade">
                                      <p:cBhvr>
                                        <p:cTn id="27" dur="500"/>
                                        <p:tgtEl>
                                          <p:spTgt spid="6553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5539">
                                            <p:txEl>
                                              <p:pRg st="7" end="7"/>
                                            </p:txEl>
                                          </p:spTgt>
                                        </p:tgtEl>
                                        <p:attrNameLst>
                                          <p:attrName>style.visibility</p:attrName>
                                        </p:attrNameLst>
                                      </p:cBhvr>
                                      <p:to>
                                        <p:strVal val="visible"/>
                                      </p:to>
                                    </p:set>
                                    <p:animEffect transition="in" filter="fade">
                                      <p:cBhvr>
                                        <p:cTn id="32" dur="500"/>
                                        <p:tgtEl>
                                          <p:spTgt spid="655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6563" name="Rectangle 3"/>
          <p:cNvSpPr>
            <a:spLocks noGrp="1" noChangeArrowheads="1"/>
          </p:cNvSpPr>
          <p:nvPr>
            <p:ph type="body" idx="1"/>
          </p:nvPr>
        </p:nvSpPr>
        <p:spPr>
          <a:xfrm>
            <a:off x="687388" y="1041400"/>
            <a:ext cx="7772400" cy="28908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66FFFF"/>
              </a:solidFill>
            </a:endParaRPr>
          </a:p>
          <a:p>
            <a:pPr>
              <a:buFont typeface="Monotype Sorts" pitchFamily="2" charset="2"/>
              <a:buNone/>
            </a:pPr>
            <a:r>
              <a:rPr lang="en-US" dirty="0"/>
              <a:t>	Month 3's total investment amount limited to principle and interest invested in government bonds in Month 1 and locally invested in Month 2:</a:t>
            </a:r>
          </a:p>
          <a:p>
            <a:pPr>
              <a:buFont typeface="Monotype Sorts" pitchFamily="2" charset="2"/>
              <a:buNone/>
            </a:pPr>
            <a:r>
              <a:rPr lang="en-US" dirty="0"/>
              <a:t>     	(3)   </a:t>
            </a:r>
            <a:r>
              <a:rPr lang="en-US" i="1" dirty="0"/>
              <a:t>G</a:t>
            </a:r>
            <a:r>
              <a:rPr lang="en-US" baseline="-25000" dirty="0"/>
              <a:t>3</a:t>
            </a:r>
            <a:r>
              <a:rPr lang="en-US" dirty="0"/>
              <a:t> + </a:t>
            </a:r>
            <a:r>
              <a:rPr lang="en-US" i="1" dirty="0"/>
              <a:t>C</a:t>
            </a:r>
            <a:r>
              <a:rPr lang="en-US" baseline="-25000" dirty="0"/>
              <a:t>3</a:t>
            </a:r>
            <a:r>
              <a:rPr lang="en-US" dirty="0"/>
              <a:t> + </a:t>
            </a:r>
            <a:r>
              <a:rPr lang="en-US" i="1" dirty="0"/>
              <a:t>L</a:t>
            </a:r>
            <a:r>
              <a:rPr lang="en-US" baseline="-25000" dirty="0"/>
              <a:t>3</a:t>
            </a:r>
            <a:r>
              <a:rPr lang="en-US" dirty="0"/>
              <a:t> = 1.02</a:t>
            </a:r>
            <a:r>
              <a:rPr lang="en-US" i="1" dirty="0"/>
              <a:t>G</a:t>
            </a:r>
            <a:r>
              <a:rPr lang="en-US" baseline="-25000" dirty="0"/>
              <a:t>1</a:t>
            </a:r>
            <a:r>
              <a:rPr lang="en-US" dirty="0"/>
              <a:t> + 1.0075</a:t>
            </a:r>
            <a:r>
              <a:rPr lang="en-US" i="1" dirty="0"/>
              <a:t>L</a:t>
            </a:r>
            <a:r>
              <a:rPr lang="en-US" baseline="-25000" dirty="0"/>
              <a:t>2</a:t>
            </a:r>
            <a:r>
              <a:rPr lang="en-US" dirty="0"/>
              <a:t>    </a:t>
            </a:r>
          </a:p>
          <a:p>
            <a:pPr>
              <a:buFont typeface="Monotype Sorts" pitchFamily="2" charset="2"/>
              <a:buNone/>
            </a:pPr>
            <a:r>
              <a:rPr lang="en-US" dirty="0"/>
              <a:t>		        or    - 1.02</a:t>
            </a:r>
            <a:r>
              <a:rPr lang="en-US" i="1" dirty="0"/>
              <a:t>G</a:t>
            </a:r>
            <a:r>
              <a:rPr lang="en-US" baseline="-25000" dirty="0"/>
              <a:t>1</a:t>
            </a:r>
            <a:r>
              <a:rPr lang="en-US" dirty="0"/>
              <a:t> + </a:t>
            </a:r>
            <a:r>
              <a:rPr lang="en-US" i="1" dirty="0"/>
              <a:t>G</a:t>
            </a:r>
            <a:r>
              <a:rPr lang="en-US" baseline="-25000" dirty="0"/>
              <a:t>3</a:t>
            </a:r>
            <a:r>
              <a:rPr lang="en-US" dirty="0"/>
              <a:t> + </a:t>
            </a:r>
            <a:r>
              <a:rPr lang="en-US" i="1" dirty="0"/>
              <a:t>C</a:t>
            </a:r>
            <a:r>
              <a:rPr lang="en-US" baseline="-25000" dirty="0"/>
              <a:t>3</a:t>
            </a:r>
            <a:r>
              <a:rPr lang="en-US" dirty="0"/>
              <a:t> - 1.0075</a:t>
            </a:r>
            <a:r>
              <a:rPr lang="en-US" i="1" dirty="0"/>
              <a:t>L</a:t>
            </a:r>
            <a:r>
              <a:rPr lang="en-US" baseline="-25000" dirty="0"/>
              <a:t>2</a:t>
            </a:r>
            <a:r>
              <a:rPr lang="en-US" dirty="0"/>
              <a:t> + </a:t>
            </a:r>
            <a:r>
              <a:rPr lang="en-US" i="1" dirty="0"/>
              <a:t>L</a:t>
            </a:r>
            <a:r>
              <a:rPr lang="en-US" baseline="-25000" dirty="0"/>
              <a:t>3</a:t>
            </a:r>
            <a:r>
              <a:rPr lang="en-US" dirty="0"/>
              <a:t> = 0</a:t>
            </a:r>
          </a:p>
        </p:txBody>
      </p:sp>
    </p:spTree>
    <p:extLst>
      <p:ext uri="{BB962C8B-B14F-4D97-AF65-F5344CB8AC3E}">
        <p14:creationId xmlns:p14="http://schemas.microsoft.com/office/powerpoint/2010/main" val="2952785376"/>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fade">
                                      <p:cBhvr>
                                        <p:cTn id="7" dur="500"/>
                                        <p:tgtEl>
                                          <p:spTgt spid="66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6563">
                                            <p:txEl>
                                              <p:pRg st="2" end="2"/>
                                            </p:txEl>
                                          </p:spTgt>
                                        </p:tgtEl>
                                        <p:attrNameLst>
                                          <p:attrName>style.visibility</p:attrName>
                                        </p:attrNameLst>
                                      </p:cBhvr>
                                      <p:to>
                                        <p:strVal val="visible"/>
                                      </p:to>
                                    </p:set>
                                    <p:animEffect transition="in" filter="fade">
                                      <p:cBhvr>
                                        <p:cTn id="12" dur="500"/>
                                        <p:tgtEl>
                                          <p:spTgt spid="665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6563">
                                            <p:txEl>
                                              <p:pRg st="3" end="3"/>
                                            </p:txEl>
                                          </p:spTgt>
                                        </p:tgtEl>
                                        <p:attrNameLst>
                                          <p:attrName>style.visibility</p:attrName>
                                        </p:attrNameLst>
                                      </p:cBhvr>
                                      <p:to>
                                        <p:strVal val="visible"/>
                                      </p:to>
                                    </p:set>
                                    <p:animEffect transition="in" filter="fade">
                                      <p:cBhvr>
                                        <p:cTn id="17" dur="500"/>
                                        <p:tgtEl>
                                          <p:spTgt spid="6656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6563">
                                            <p:txEl>
                                              <p:pRg st="4" end="4"/>
                                            </p:txEl>
                                          </p:spTgt>
                                        </p:tgtEl>
                                        <p:attrNameLst>
                                          <p:attrName>style.visibility</p:attrName>
                                        </p:attrNameLst>
                                      </p:cBhvr>
                                      <p:to>
                                        <p:strVal val="visible"/>
                                      </p:to>
                                    </p:set>
                                    <p:animEffect transition="in" filter="fade">
                                      <p:cBhvr>
                                        <p:cTn id="22" dur="500"/>
                                        <p:tgtEl>
                                          <p:spTgt spid="665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7587" name="Rectangle 3"/>
          <p:cNvSpPr>
            <a:spLocks noGrp="1" noChangeArrowheads="1"/>
          </p:cNvSpPr>
          <p:nvPr>
            <p:ph type="body" idx="1"/>
          </p:nvPr>
        </p:nvSpPr>
        <p:spPr>
          <a:xfrm>
            <a:off x="687388" y="1041400"/>
            <a:ext cx="7772400" cy="45164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FAFD00"/>
              </a:solidFill>
            </a:endParaRPr>
          </a:p>
          <a:p>
            <a:pPr>
              <a:buFont typeface="Monotype Sorts" pitchFamily="2" charset="2"/>
              <a:buNone/>
            </a:pPr>
            <a:r>
              <a:rPr lang="en-US" dirty="0"/>
              <a:t>	Month 4's total investment limited to principle and interest invested in construction loans in Month 1, </a:t>
            </a:r>
            <a:r>
              <a:rPr lang="en-US" dirty="0" err="1"/>
              <a:t>goverment</a:t>
            </a:r>
            <a:r>
              <a:rPr lang="en-US" dirty="0"/>
              <a:t> bonds in Month 2, and locally invested in Month 3:</a:t>
            </a:r>
          </a:p>
          <a:p>
            <a:pPr>
              <a:buFont typeface="Monotype Sorts" pitchFamily="2" charset="2"/>
              <a:buNone/>
            </a:pPr>
            <a:r>
              <a:rPr lang="en-US" dirty="0"/>
              <a:t>     (4)   </a:t>
            </a:r>
            <a:r>
              <a:rPr lang="en-US" i="1" dirty="0"/>
              <a:t>G</a:t>
            </a:r>
            <a:r>
              <a:rPr lang="en-US" baseline="-25000" dirty="0"/>
              <a:t>4</a:t>
            </a:r>
            <a:r>
              <a:rPr lang="en-US" dirty="0"/>
              <a:t> + </a:t>
            </a:r>
            <a:r>
              <a:rPr lang="en-US" i="1" dirty="0"/>
              <a:t>C</a:t>
            </a:r>
            <a:r>
              <a:rPr lang="en-US" baseline="-25000" dirty="0"/>
              <a:t>4</a:t>
            </a:r>
            <a:r>
              <a:rPr lang="en-US" dirty="0"/>
              <a:t> + </a:t>
            </a:r>
            <a:r>
              <a:rPr lang="en-US" i="1" dirty="0"/>
              <a:t>L</a:t>
            </a:r>
            <a:r>
              <a:rPr lang="en-US" baseline="-25000" dirty="0"/>
              <a:t>4</a:t>
            </a:r>
            <a:r>
              <a:rPr lang="en-US" dirty="0"/>
              <a:t> = 1.06</a:t>
            </a:r>
            <a:r>
              <a:rPr lang="en-US" i="1" dirty="0"/>
              <a:t>C</a:t>
            </a:r>
            <a:r>
              <a:rPr lang="en-US" baseline="-25000" dirty="0"/>
              <a:t>1</a:t>
            </a:r>
            <a:r>
              <a:rPr lang="en-US" dirty="0"/>
              <a:t> + 1.02</a:t>
            </a:r>
            <a:r>
              <a:rPr lang="en-US" i="1" dirty="0"/>
              <a:t>G</a:t>
            </a:r>
            <a:r>
              <a:rPr lang="en-US" baseline="-25000" dirty="0"/>
              <a:t>2</a:t>
            </a:r>
            <a:r>
              <a:rPr lang="en-US" dirty="0"/>
              <a:t> + 1.0075</a:t>
            </a:r>
            <a:r>
              <a:rPr lang="en-US" i="1" dirty="0"/>
              <a:t>L</a:t>
            </a:r>
            <a:r>
              <a:rPr lang="en-US" baseline="-25000" dirty="0"/>
              <a:t>3</a:t>
            </a:r>
            <a:r>
              <a:rPr lang="en-US" dirty="0"/>
              <a:t> </a:t>
            </a:r>
          </a:p>
          <a:p>
            <a:pPr>
              <a:buFont typeface="Monotype Sorts" pitchFamily="2" charset="2"/>
              <a:buNone/>
            </a:pPr>
            <a:r>
              <a:rPr lang="en-US" dirty="0"/>
              <a:t>		 or    - 1.02</a:t>
            </a:r>
            <a:r>
              <a:rPr lang="en-US" i="1" dirty="0"/>
              <a:t>G</a:t>
            </a:r>
            <a:r>
              <a:rPr lang="en-US" baseline="-25000" dirty="0"/>
              <a:t>2</a:t>
            </a:r>
            <a:r>
              <a:rPr lang="en-US" dirty="0"/>
              <a:t> + </a:t>
            </a:r>
            <a:r>
              <a:rPr lang="en-US" i="1" dirty="0"/>
              <a:t>G</a:t>
            </a:r>
            <a:r>
              <a:rPr lang="en-US" baseline="-25000" dirty="0"/>
              <a:t>4</a:t>
            </a:r>
            <a:r>
              <a:rPr lang="en-US" dirty="0"/>
              <a:t> - 1.06</a:t>
            </a:r>
            <a:r>
              <a:rPr lang="en-US" i="1" dirty="0"/>
              <a:t>C</a:t>
            </a:r>
            <a:r>
              <a:rPr lang="en-US" baseline="-25000" dirty="0"/>
              <a:t>1</a:t>
            </a:r>
            <a:r>
              <a:rPr lang="en-US" dirty="0"/>
              <a:t> + </a:t>
            </a:r>
            <a:r>
              <a:rPr lang="en-US" i="1" dirty="0"/>
              <a:t>C</a:t>
            </a:r>
            <a:r>
              <a:rPr lang="en-US" baseline="-25000" dirty="0"/>
              <a:t>4</a:t>
            </a:r>
            <a:r>
              <a:rPr lang="en-US" dirty="0"/>
              <a:t> - 1.0075</a:t>
            </a:r>
            <a:r>
              <a:rPr lang="en-US" i="1" dirty="0"/>
              <a:t>L</a:t>
            </a:r>
            <a:r>
              <a:rPr lang="en-US" baseline="-25000" dirty="0"/>
              <a:t>3</a:t>
            </a:r>
            <a:r>
              <a:rPr lang="en-US" dirty="0"/>
              <a:t> + </a:t>
            </a:r>
            <a:r>
              <a:rPr lang="en-US" i="1" dirty="0"/>
              <a:t>L</a:t>
            </a:r>
            <a:r>
              <a:rPr lang="en-US" baseline="-25000" dirty="0"/>
              <a:t>4</a:t>
            </a:r>
            <a:r>
              <a:rPr lang="en-US" dirty="0"/>
              <a:t> = 0</a:t>
            </a:r>
          </a:p>
          <a:p>
            <a:pPr>
              <a:buFont typeface="Monotype Sorts" pitchFamily="2" charset="2"/>
              <a:buNone/>
            </a:pPr>
            <a:endParaRPr lang="en-US" sz="1000" dirty="0"/>
          </a:p>
          <a:p>
            <a:pPr>
              <a:buFont typeface="Monotype Sorts" pitchFamily="2" charset="2"/>
              <a:buNone/>
            </a:pPr>
            <a:r>
              <a:rPr lang="en-US" dirty="0"/>
              <a:t>	$10 million must be available at start of Month 5:</a:t>
            </a:r>
          </a:p>
          <a:p>
            <a:pPr>
              <a:buFont typeface="Monotype Sorts" pitchFamily="2" charset="2"/>
              <a:buNone/>
            </a:pPr>
            <a:r>
              <a:rPr lang="en-US" dirty="0"/>
              <a:t>     (5)   1.06</a:t>
            </a:r>
            <a:r>
              <a:rPr lang="en-US" i="1" dirty="0"/>
              <a:t>C</a:t>
            </a:r>
            <a:r>
              <a:rPr lang="en-US" baseline="-25000" dirty="0"/>
              <a:t>2</a:t>
            </a:r>
            <a:r>
              <a:rPr lang="en-US" dirty="0"/>
              <a:t> + 1.02</a:t>
            </a:r>
            <a:r>
              <a:rPr lang="en-US" i="1" dirty="0"/>
              <a:t>G</a:t>
            </a:r>
            <a:r>
              <a:rPr lang="en-US" baseline="-25000" dirty="0"/>
              <a:t>3</a:t>
            </a:r>
            <a:r>
              <a:rPr lang="en-US" dirty="0"/>
              <a:t> + 1.0075</a:t>
            </a:r>
            <a:r>
              <a:rPr lang="en-US" i="1" dirty="0"/>
              <a:t>L</a:t>
            </a:r>
            <a:r>
              <a:rPr lang="en-US" baseline="-25000" dirty="0"/>
              <a:t>4</a:t>
            </a:r>
            <a:r>
              <a:rPr lang="en-US" dirty="0"/>
              <a:t> </a:t>
            </a:r>
            <a:r>
              <a:rPr lang="en-US" u="sng" dirty="0"/>
              <a:t>&gt;</a:t>
            </a:r>
            <a:r>
              <a:rPr lang="en-US" dirty="0"/>
              <a:t> 10,000,000</a:t>
            </a:r>
            <a:endParaRPr lang="en-US" dirty="0">
              <a:solidFill>
                <a:srgbClr val="FAFD00"/>
              </a:solidFill>
            </a:endParaRPr>
          </a:p>
        </p:txBody>
      </p:sp>
    </p:spTree>
    <p:extLst>
      <p:ext uri="{BB962C8B-B14F-4D97-AF65-F5344CB8AC3E}">
        <p14:creationId xmlns:p14="http://schemas.microsoft.com/office/powerpoint/2010/main" val="319779671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fade">
                                      <p:cBhvr>
                                        <p:cTn id="7" dur="500"/>
                                        <p:tgtEl>
                                          <p:spTgt spid="675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7587">
                                            <p:txEl>
                                              <p:pRg st="2" end="2"/>
                                            </p:txEl>
                                          </p:spTgt>
                                        </p:tgtEl>
                                        <p:attrNameLst>
                                          <p:attrName>style.visibility</p:attrName>
                                        </p:attrNameLst>
                                      </p:cBhvr>
                                      <p:to>
                                        <p:strVal val="visible"/>
                                      </p:to>
                                    </p:set>
                                    <p:animEffect transition="in" filter="fade">
                                      <p:cBhvr>
                                        <p:cTn id="12" dur="500"/>
                                        <p:tgtEl>
                                          <p:spTgt spid="675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7587">
                                            <p:txEl>
                                              <p:pRg st="3" end="3"/>
                                            </p:txEl>
                                          </p:spTgt>
                                        </p:tgtEl>
                                        <p:attrNameLst>
                                          <p:attrName>style.visibility</p:attrName>
                                        </p:attrNameLst>
                                      </p:cBhvr>
                                      <p:to>
                                        <p:strVal val="visible"/>
                                      </p:to>
                                    </p:set>
                                    <p:animEffect transition="in" filter="fade">
                                      <p:cBhvr>
                                        <p:cTn id="17" dur="500"/>
                                        <p:tgtEl>
                                          <p:spTgt spid="675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7587">
                                            <p:txEl>
                                              <p:pRg st="4" end="4"/>
                                            </p:txEl>
                                          </p:spTgt>
                                        </p:tgtEl>
                                        <p:attrNameLst>
                                          <p:attrName>style.visibility</p:attrName>
                                        </p:attrNameLst>
                                      </p:cBhvr>
                                      <p:to>
                                        <p:strVal val="visible"/>
                                      </p:to>
                                    </p:set>
                                    <p:animEffect transition="in" filter="fade">
                                      <p:cBhvr>
                                        <p:cTn id="22" dur="500"/>
                                        <p:tgtEl>
                                          <p:spTgt spid="675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7587">
                                            <p:txEl>
                                              <p:pRg st="6" end="6"/>
                                            </p:txEl>
                                          </p:spTgt>
                                        </p:tgtEl>
                                        <p:attrNameLst>
                                          <p:attrName>style.visibility</p:attrName>
                                        </p:attrNameLst>
                                      </p:cBhvr>
                                      <p:to>
                                        <p:strVal val="visible"/>
                                      </p:to>
                                    </p:set>
                                    <p:animEffect transition="in" filter="fade">
                                      <p:cBhvr>
                                        <p:cTn id="27" dur="500"/>
                                        <p:tgtEl>
                                          <p:spTgt spid="67587">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7587">
                                            <p:txEl>
                                              <p:pRg st="7" end="7"/>
                                            </p:txEl>
                                          </p:spTgt>
                                        </p:tgtEl>
                                        <p:attrNameLst>
                                          <p:attrName>style.visibility</p:attrName>
                                        </p:attrNameLst>
                                      </p:cBhvr>
                                      <p:to>
                                        <p:strVal val="visible"/>
                                      </p:to>
                                    </p:set>
                                    <p:animEffect transition="in" filter="fade">
                                      <p:cBhvr>
                                        <p:cTn id="32" dur="500"/>
                                        <p:tgtEl>
                                          <p:spTgt spid="6758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8611" name="Rectangle 3"/>
          <p:cNvSpPr>
            <a:spLocks noGrp="1" noChangeArrowheads="1"/>
          </p:cNvSpPr>
          <p:nvPr>
            <p:ph type="body" idx="1"/>
          </p:nvPr>
        </p:nvSpPr>
        <p:spPr>
          <a:xfrm>
            <a:off x="687388" y="1041400"/>
            <a:ext cx="7772400" cy="33353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FAFD00"/>
              </a:solidFill>
            </a:endParaRPr>
          </a:p>
          <a:p>
            <a:pPr>
              <a:buFont typeface="Monotype Sorts" pitchFamily="2" charset="2"/>
              <a:buNone/>
            </a:pPr>
            <a:r>
              <a:rPr lang="en-US" dirty="0"/>
              <a:t>	No more than $8 million in government bonds at any time:</a:t>
            </a:r>
          </a:p>
          <a:p>
            <a:pPr>
              <a:buFont typeface="Monotype Sorts" pitchFamily="2" charset="2"/>
              <a:buNone/>
            </a:pPr>
            <a:r>
              <a:rPr lang="en-US" dirty="0"/>
              <a:t>     	(6)    </a:t>
            </a:r>
            <a:r>
              <a:rPr lang="en-US" i="1" dirty="0"/>
              <a:t>G</a:t>
            </a:r>
            <a:r>
              <a:rPr lang="en-US" baseline="-25000" dirty="0"/>
              <a:t>1</a:t>
            </a:r>
            <a:r>
              <a:rPr lang="en-US" dirty="0"/>
              <a:t>         </a:t>
            </a:r>
            <a:r>
              <a:rPr lang="en-US" u="sng" dirty="0"/>
              <a:t>&lt;</a:t>
            </a:r>
            <a:r>
              <a:rPr lang="en-US" dirty="0"/>
              <a:t>  8,000,000</a:t>
            </a:r>
          </a:p>
          <a:p>
            <a:pPr>
              <a:buFont typeface="Monotype Sorts" pitchFamily="2" charset="2"/>
              <a:buNone/>
            </a:pPr>
            <a:r>
              <a:rPr lang="en-US" dirty="0"/>
              <a:t>     	(7)    </a:t>
            </a:r>
            <a:r>
              <a:rPr lang="en-US" i="1" dirty="0"/>
              <a:t>G</a:t>
            </a:r>
            <a:r>
              <a:rPr lang="en-US" baseline="-25000" dirty="0"/>
              <a:t>1</a:t>
            </a:r>
            <a:r>
              <a:rPr lang="en-US" dirty="0"/>
              <a:t> + </a:t>
            </a:r>
            <a:r>
              <a:rPr lang="en-US" i="1" dirty="0"/>
              <a:t>G</a:t>
            </a:r>
            <a:r>
              <a:rPr lang="en-US" baseline="-25000" dirty="0"/>
              <a:t>2</a:t>
            </a:r>
            <a:r>
              <a:rPr lang="en-US" dirty="0"/>
              <a:t> </a:t>
            </a:r>
            <a:r>
              <a:rPr lang="en-US" u="sng" dirty="0"/>
              <a:t>&lt;</a:t>
            </a:r>
            <a:r>
              <a:rPr lang="en-US" dirty="0"/>
              <a:t>  8,000,000</a:t>
            </a:r>
          </a:p>
          <a:p>
            <a:pPr>
              <a:buFont typeface="Monotype Sorts" pitchFamily="2" charset="2"/>
              <a:buNone/>
            </a:pPr>
            <a:r>
              <a:rPr lang="en-US" dirty="0"/>
              <a:t>     	(8)    </a:t>
            </a:r>
            <a:r>
              <a:rPr lang="en-US" i="1" dirty="0"/>
              <a:t>G</a:t>
            </a:r>
            <a:r>
              <a:rPr lang="en-US" baseline="-25000" dirty="0"/>
              <a:t>2</a:t>
            </a:r>
            <a:r>
              <a:rPr lang="en-US" dirty="0"/>
              <a:t> + </a:t>
            </a:r>
            <a:r>
              <a:rPr lang="en-US" i="1" dirty="0"/>
              <a:t>G</a:t>
            </a:r>
            <a:r>
              <a:rPr lang="en-US" baseline="-25000" dirty="0"/>
              <a:t>3</a:t>
            </a:r>
            <a:r>
              <a:rPr lang="en-US" dirty="0"/>
              <a:t> </a:t>
            </a:r>
            <a:r>
              <a:rPr lang="en-US" u="sng" dirty="0"/>
              <a:t>&lt;</a:t>
            </a:r>
            <a:r>
              <a:rPr lang="en-US" dirty="0"/>
              <a:t>  8,000,000</a:t>
            </a:r>
          </a:p>
          <a:p>
            <a:pPr>
              <a:buFont typeface="Monotype Sorts" pitchFamily="2" charset="2"/>
              <a:buNone/>
            </a:pPr>
            <a:r>
              <a:rPr lang="en-US" dirty="0"/>
              <a:t>     	(9)    </a:t>
            </a:r>
            <a:r>
              <a:rPr lang="en-US" i="1" dirty="0"/>
              <a:t>G</a:t>
            </a:r>
            <a:r>
              <a:rPr lang="en-US" baseline="-25000" dirty="0"/>
              <a:t>3</a:t>
            </a:r>
            <a:r>
              <a:rPr lang="en-US" dirty="0"/>
              <a:t> + </a:t>
            </a:r>
            <a:r>
              <a:rPr lang="en-US" i="1" dirty="0"/>
              <a:t>G</a:t>
            </a:r>
            <a:r>
              <a:rPr lang="en-US" baseline="-25000" dirty="0"/>
              <a:t>4</a:t>
            </a:r>
            <a:r>
              <a:rPr lang="en-US" dirty="0"/>
              <a:t> </a:t>
            </a:r>
            <a:r>
              <a:rPr lang="en-US" u="sng" dirty="0"/>
              <a:t>&lt;</a:t>
            </a:r>
            <a:r>
              <a:rPr lang="en-US" dirty="0"/>
              <a:t>  8,000,000</a:t>
            </a:r>
            <a:endParaRPr lang="en-US" dirty="0">
              <a:solidFill>
                <a:srgbClr val="FAFD00"/>
              </a:solidFill>
            </a:endParaRPr>
          </a:p>
        </p:txBody>
      </p:sp>
    </p:spTree>
    <p:extLst>
      <p:ext uri="{BB962C8B-B14F-4D97-AF65-F5344CB8AC3E}">
        <p14:creationId xmlns:p14="http://schemas.microsoft.com/office/powerpoint/2010/main" val="93267477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5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8611">
                                            <p:txEl>
                                              <p:pRg st="2" end="2"/>
                                            </p:txEl>
                                          </p:spTgt>
                                        </p:tgtEl>
                                        <p:attrNameLst>
                                          <p:attrName>style.visibility</p:attrName>
                                        </p:attrNameLst>
                                      </p:cBhvr>
                                      <p:to>
                                        <p:strVal val="visible"/>
                                      </p:to>
                                    </p:set>
                                    <p:animEffect transition="in" filter="fade">
                                      <p:cBhvr>
                                        <p:cTn id="12" dur="500"/>
                                        <p:tgtEl>
                                          <p:spTgt spid="686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11">
                                            <p:txEl>
                                              <p:pRg st="3" end="3"/>
                                            </p:txEl>
                                          </p:spTgt>
                                        </p:tgtEl>
                                        <p:attrNameLst>
                                          <p:attrName>style.visibility</p:attrName>
                                        </p:attrNameLst>
                                      </p:cBhvr>
                                      <p:to>
                                        <p:strVal val="visible"/>
                                      </p:to>
                                    </p:set>
                                    <p:animEffect transition="in" filter="fade">
                                      <p:cBhvr>
                                        <p:cTn id="17" dur="500"/>
                                        <p:tgtEl>
                                          <p:spTgt spid="686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8611">
                                            <p:txEl>
                                              <p:pRg st="4" end="4"/>
                                            </p:txEl>
                                          </p:spTgt>
                                        </p:tgtEl>
                                        <p:attrNameLst>
                                          <p:attrName>style.visibility</p:attrName>
                                        </p:attrNameLst>
                                      </p:cBhvr>
                                      <p:to>
                                        <p:strVal val="visible"/>
                                      </p:to>
                                    </p:set>
                                    <p:animEffect transition="in" filter="fade">
                                      <p:cBhvr>
                                        <p:cTn id="22" dur="500"/>
                                        <p:tgtEl>
                                          <p:spTgt spid="686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8611">
                                            <p:txEl>
                                              <p:pRg st="5" end="5"/>
                                            </p:txEl>
                                          </p:spTgt>
                                        </p:tgtEl>
                                        <p:attrNameLst>
                                          <p:attrName>style.visibility</p:attrName>
                                        </p:attrNameLst>
                                      </p:cBhvr>
                                      <p:to>
                                        <p:strVal val="visible"/>
                                      </p:to>
                                    </p:set>
                                    <p:animEffect transition="in" filter="fade">
                                      <p:cBhvr>
                                        <p:cTn id="27" dur="500"/>
                                        <p:tgtEl>
                                          <p:spTgt spid="6861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8611">
                                            <p:txEl>
                                              <p:pRg st="6" end="6"/>
                                            </p:txEl>
                                          </p:spTgt>
                                        </p:tgtEl>
                                        <p:attrNameLst>
                                          <p:attrName>style.visibility</p:attrName>
                                        </p:attrNameLst>
                                      </p:cBhvr>
                                      <p:to>
                                        <p:strVal val="visible"/>
                                      </p:to>
                                    </p:set>
                                    <p:animEffect transition="in" filter="fade">
                                      <p:cBhvr>
                                        <p:cTn id="32" dur="500"/>
                                        <p:tgtEl>
                                          <p:spTgt spid="686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kern="1200"/>
              <a:t>Portfolio Selection</a:t>
            </a:r>
          </a:p>
        </p:txBody>
      </p:sp>
      <p:sp>
        <p:nvSpPr>
          <p:cNvPr id="69635" name="Rectangle 3"/>
          <p:cNvSpPr>
            <a:spLocks noGrp="1" noChangeArrowheads="1"/>
          </p:cNvSpPr>
          <p:nvPr>
            <p:ph type="body" idx="1"/>
          </p:nvPr>
        </p:nvSpPr>
        <p:spPr>
          <a:xfrm>
            <a:off x="687388" y="1041400"/>
            <a:ext cx="7480300" cy="4402138"/>
          </a:xfrm>
        </p:spPr>
        <p:txBody>
          <a:bodyPr/>
          <a:lstStyle/>
          <a:p>
            <a:r>
              <a:rPr lang="en-US" dirty="0">
                <a:solidFill>
                  <a:srgbClr val="66FFFF"/>
                </a:solidFill>
              </a:rPr>
              <a:t>Define the Constraints (continued)</a:t>
            </a:r>
          </a:p>
          <a:p>
            <a:pPr>
              <a:buFont typeface="Monotype Sorts" pitchFamily="2" charset="2"/>
              <a:buNone/>
            </a:pPr>
            <a:endParaRPr lang="en-US" sz="800" dirty="0">
              <a:solidFill>
                <a:srgbClr val="FAFD00"/>
              </a:solidFill>
            </a:endParaRPr>
          </a:p>
          <a:p>
            <a:pPr>
              <a:buFont typeface="Monotype Sorts" pitchFamily="2" charset="2"/>
              <a:buNone/>
            </a:pPr>
            <a:r>
              <a:rPr lang="en-US" dirty="0"/>
              <a:t>	No more than $8 million in construction loans at any time:</a:t>
            </a:r>
          </a:p>
          <a:p>
            <a:pPr>
              <a:buFont typeface="Monotype Sorts" pitchFamily="2" charset="2"/>
              <a:buNone/>
            </a:pPr>
            <a:r>
              <a:rPr lang="en-US" dirty="0"/>
              <a:t>     	(10)   </a:t>
            </a:r>
            <a:r>
              <a:rPr lang="en-US" i="1" dirty="0"/>
              <a:t>C</a:t>
            </a:r>
            <a:r>
              <a:rPr lang="en-US" baseline="-25000" dirty="0"/>
              <a:t>1</a:t>
            </a:r>
            <a:r>
              <a:rPr lang="en-US" dirty="0"/>
              <a:t> 		    </a:t>
            </a:r>
            <a:r>
              <a:rPr lang="en-US" u="sng" dirty="0"/>
              <a:t>&lt;</a:t>
            </a:r>
            <a:r>
              <a:rPr lang="en-US" dirty="0"/>
              <a:t>  8,000,000</a:t>
            </a:r>
          </a:p>
          <a:p>
            <a:pPr>
              <a:buFont typeface="Monotype Sorts" pitchFamily="2" charset="2"/>
              <a:buNone/>
            </a:pPr>
            <a:r>
              <a:rPr lang="en-US" dirty="0"/>
              <a:t>     	(11)   </a:t>
            </a:r>
            <a:r>
              <a:rPr lang="en-US" i="1" dirty="0"/>
              <a:t>C</a:t>
            </a:r>
            <a:r>
              <a:rPr lang="en-US" baseline="-25000" dirty="0"/>
              <a:t>1</a:t>
            </a:r>
            <a:r>
              <a:rPr lang="en-US" dirty="0"/>
              <a:t> + </a:t>
            </a:r>
            <a:r>
              <a:rPr lang="en-US" i="1" dirty="0"/>
              <a:t>C</a:t>
            </a:r>
            <a:r>
              <a:rPr lang="en-US" baseline="-25000" dirty="0"/>
              <a:t>2</a:t>
            </a:r>
            <a:r>
              <a:rPr lang="en-US" dirty="0"/>
              <a:t> 		    </a:t>
            </a:r>
            <a:r>
              <a:rPr lang="en-US" u="sng" dirty="0"/>
              <a:t>&lt;</a:t>
            </a:r>
            <a:r>
              <a:rPr lang="en-US" dirty="0"/>
              <a:t>  8,000,000</a:t>
            </a:r>
          </a:p>
          <a:p>
            <a:pPr>
              <a:buFont typeface="Monotype Sorts" pitchFamily="2" charset="2"/>
              <a:buNone/>
            </a:pPr>
            <a:r>
              <a:rPr lang="en-US" dirty="0"/>
              <a:t>     	(12)   </a:t>
            </a:r>
            <a:r>
              <a:rPr lang="en-US" i="1" dirty="0"/>
              <a:t>C</a:t>
            </a:r>
            <a:r>
              <a:rPr lang="en-US" baseline="-25000" dirty="0"/>
              <a:t>1</a:t>
            </a:r>
            <a:r>
              <a:rPr lang="en-US" dirty="0"/>
              <a:t> + </a:t>
            </a:r>
            <a:r>
              <a:rPr lang="en-US" i="1" dirty="0"/>
              <a:t>C</a:t>
            </a:r>
            <a:r>
              <a:rPr lang="en-US" baseline="-25000" dirty="0"/>
              <a:t>2</a:t>
            </a:r>
            <a:r>
              <a:rPr lang="en-US" dirty="0"/>
              <a:t> + </a:t>
            </a:r>
            <a:r>
              <a:rPr lang="en-US" i="1" dirty="0"/>
              <a:t>C</a:t>
            </a:r>
            <a:r>
              <a:rPr lang="en-US" baseline="-25000" dirty="0"/>
              <a:t>3</a:t>
            </a:r>
            <a:r>
              <a:rPr lang="en-US" dirty="0"/>
              <a:t> 	    </a:t>
            </a:r>
            <a:r>
              <a:rPr lang="en-US" u="sng" dirty="0"/>
              <a:t>&lt;</a:t>
            </a:r>
            <a:r>
              <a:rPr lang="en-US" dirty="0"/>
              <a:t>  8,000,000</a:t>
            </a:r>
          </a:p>
          <a:p>
            <a:pPr>
              <a:buFont typeface="Monotype Sorts" pitchFamily="2" charset="2"/>
              <a:buNone/>
            </a:pPr>
            <a:r>
              <a:rPr lang="en-US" dirty="0"/>
              <a:t>     	(13)           </a:t>
            </a:r>
            <a:r>
              <a:rPr lang="en-US" i="1" dirty="0"/>
              <a:t>C</a:t>
            </a:r>
            <a:r>
              <a:rPr lang="en-US" baseline="-25000" dirty="0"/>
              <a:t>2</a:t>
            </a:r>
            <a:r>
              <a:rPr lang="en-US" dirty="0"/>
              <a:t> + </a:t>
            </a:r>
            <a:r>
              <a:rPr lang="en-US" i="1" dirty="0"/>
              <a:t>C</a:t>
            </a:r>
            <a:r>
              <a:rPr lang="en-US" baseline="-25000" dirty="0"/>
              <a:t>3</a:t>
            </a:r>
            <a:r>
              <a:rPr lang="en-US" dirty="0"/>
              <a:t> + </a:t>
            </a:r>
            <a:r>
              <a:rPr lang="en-US" i="1" dirty="0"/>
              <a:t>C</a:t>
            </a:r>
            <a:r>
              <a:rPr lang="en-US" baseline="-25000" dirty="0"/>
              <a:t>4</a:t>
            </a:r>
            <a:r>
              <a:rPr lang="en-US" dirty="0"/>
              <a:t>  </a:t>
            </a:r>
            <a:r>
              <a:rPr lang="en-US" u="sng" dirty="0"/>
              <a:t>&lt;</a:t>
            </a:r>
            <a:r>
              <a:rPr lang="en-US" dirty="0"/>
              <a:t>  8,000,000</a:t>
            </a:r>
            <a:endParaRPr lang="en-US" dirty="0">
              <a:effectLst/>
              <a:latin typeface="Arial" pitchFamily="34" charset="0"/>
            </a:endParaRPr>
          </a:p>
          <a:p>
            <a:pPr>
              <a:buFont typeface="Monotype Sorts" pitchFamily="2" charset="2"/>
              <a:buNone/>
            </a:pPr>
            <a:endParaRPr lang="en-US" sz="1800" dirty="0">
              <a:solidFill>
                <a:srgbClr val="FAFD00"/>
              </a:solidFill>
            </a:endParaRPr>
          </a:p>
          <a:p>
            <a:pPr>
              <a:buFont typeface="Monotype Sorts" pitchFamily="2" charset="2"/>
              <a:buNone/>
            </a:pPr>
            <a:r>
              <a:rPr lang="en-US" dirty="0"/>
              <a:t>	Non-negativity:</a:t>
            </a:r>
          </a:p>
          <a:p>
            <a:pPr>
              <a:buFont typeface="Monotype Sorts" pitchFamily="2" charset="2"/>
              <a:buNone/>
            </a:pPr>
            <a:r>
              <a:rPr lang="en-US" dirty="0"/>
              <a:t>             </a:t>
            </a:r>
            <a:r>
              <a:rPr lang="en-US" i="1" dirty="0" err="1"/>
              <a:t>G</a:t>
            </a:r>
            <a:r>
              <a:rPr lang="en-US" i="1" baseline="-25000" dirty="0" err="1"/>
              <a:t>i</a:t>
            </a:r>
            <a:r>
              <a:rPr lang="en-US" dirty="0"/>
              <a:t>, </a:t>
            </a:r>
            <a:r>
              <a:rPr lang="en-US" i="1" dirty="0" err="1"/>
              <a:t>C</a:t>
            </a:r>
            <a:r>
              <a:rPr lang="en-US" i="1" baseline="-25000" dirty="0" err="1"/>
              <a:t>i</a:t>
            </a:r>
            <a:r>
              <a:rPr lang="en-US" dirty="0"/>
              <a:t>, </a:t>
            </a:r>
            <a:r>
              <a:rPr lang="en-US" i="1" dirty="0"/>
              <a:t>L</a:t>
            </a:r>
            <a:r>
              <a:rPr lang="en-US" i="1" baseline="-25000" dirty="0"/>
              <a:t>i</a:t>
            </a:r>
            <a:r>
              <a:rPr lang="en-US" dirty="0"/>
              <a:t> </a:t>
            </a:r>
            <a:r>
              <a:rPr lang="en-US" u="sng" dirty="0"/>
              <a:t>&gt;</a:t>
            </a:r>
            <a:r>
              <a:rPr lang="en-US" dirty="0"/>
              <a:t> 0  for </a:t>
            </a:r>
            <a:r>
              <a:rPr lang="en-US" i="1" dirty="0"/>
              <a:t>i</a:t>
            </a:r>
            <a:r>
              <a:rPr lang="en-US" dirty="0"/>
              <a:t> = 1, 2, 3, 4</a:t>
            </a:r>
            <a:endParaRPr lang="en-US" dirty="0">
              <a:effectLst/>
              <a:latin typeface="Arial" pitchFamily="34" charset="0"/>
            </a:endParaRPr>
          </a:p>
        </p:txBody>
      </p:sp>
    </p:spTree>
    <p:extLst>
      <p:ext uri="{BB962C8B-B14F-4D97-AF65-F5344CB8AC3E}">
        <p14:creationId xmlns:p14="http://schemas.microsoft.com/office/powerpoint/2010/main" val="52330574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500"/>
                                        <p:tgtEl>
                                          <p:spTgt spid="69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9635">
                                            <p:txEl>
                                              <p:pRg st="2" end="2"/>
                                            </p:txEl>
                                          </p:spTgt>
                                        </p:tgtEl>
                                        <p:attrNameLst>
                                          <p:attrName>style.visibility</p:attrName>
                                        </p:attrNameLst>
                                      </p:cBhvr>
                                      <p:to>
                                        <p:strVal val="visible"/>
                                      </p:to>
                                    </p:set>
                                    <p:animEffect transition="in" filter="fade">
                                      <p:cBhvr>
                                        <p:cTn id="12" dur="500"/>
                                        <p:tgtEl>
                                          <p:spTgt spid="6963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9635">
                                            <p:txEl>
                                              <p:pRg st="3" end="3"/>
                                            </p:txEl>
                                          </p:spTgt>
                                        </p:tgtEl>
                                        <p:attrNameLst>
                                          <p:attrName>style.visibility</p:attrName>
                                        </p:attrNameLst>
                                      </p:cBhvr>
                                      <p:to>
                                        <p:strVal val="visible"/>
                                      </p:to>
                                    </p:set>
                                    <p:animEffect transition="in" filter="fade">
                                      <p:cBhvr>
                                        <p:cTn id="17" dur="500"/>
                                        <p:tgtEl>
                                          <p:spTgt spid="6963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9635">
                                            <p:txEl>
                                              <p:pRg st="4" end="4"/>
                                            </p:txEl>
                                          </p:spTgt>
                                        </p:tgtEl>
                                        <p:attrNameLst>
                                          <p:attrName>style.visibility</p:attrName>
                                        </p:attrNameLst>
                                      </p:cBhvr>
                                      <p:to>
                                        <p:strVal val="visible"/>
                                      </p:to>
                                    </p:set>
                                    <p:animEffect transition="in" filter="fade">
                                      <p:cBhvr>
                                        <p:cTn id="22" dur="500"/>
                                        <p:tgtEl>
                                          <p:spTgt spid="6963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9635">
                                            <p:txEl>
                                              <p:pRg st="5" end="5"/>
                                            </p:txEl>
                                          </p:spTgt>
                                        </p:tgtEl>
                                        <p:attrNameLst>
                                          <p:attrName>style.visibility</p:attrName>
                                        </p:attrNameLst>
                                      </p:cBhvr>
                                      <p:to>
                                        <p:strVal val="visible"/>
                                      </p:to>
                                    </p:set>
                                    <p:animEffect transition="in" filter="fade">
                                      <p:cBhvr>
                                        <p:cTn id="27" dur="500"/>
                                        <p:tgtEl>
                                          <p:spTgt spid="6963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9635">
                                            <p:txEl>
                                              <p:pRg st="6" end="6"/>
                                            </p:txEl>
                                          </p:spTgt>
                                        </p:tgtEl>
                                        <p:attrNameLst>
                                          <p:attrName>style.visibility</p:attrName>
                                        </p:attrNameLst>
                                      </p:cBhvr>
                                      <p:to>
                                        <p:strVal val="visible"/>
                                      </p:to>
                                    </p:set>
                                    <p:animEffect transition="in" filter="fade">
                                      <p:cBhvr>
                                        <p:cTn id="32" dur="500"/>
                                        <p:tgtEl>
                                          <p:spTgt spid="6963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9635">
                                            <p:txEl>
                                              <p:pRg st="8" end="8"/>
                                            </p:txEl>
                                          </p:spTgt>
                                        </p:tgtEl>
                                        <p:attrNameLst>
                                          <p:attrName>style.visibility</p:attrName>
                                        </p:attrNameLst>
                                      </p:cBhvr>
                                      <p:to>
                                        <p:strVal val="visible"/>
                                      </p:to>
                                    </p:set>
                                    <p:animEffect transition="in" filter="fade">
                                      <p:cBhvr>
                                        <p:cTn id="37" dur="500"/>
                                        <p:tgtEl>
                                          <p:spTgt spid="6963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9635">
                                            <p:txEl>
                                              <p:pRg st="9" end="9"/>
                                            </p:txEl>
                                          </p:spTgt>
                                        </p:tgtEl>
                                        <p:attrNameLst>
                                          <p:attrName>style.visibility</p:attrName>
                                        </p:attrNameLst>
                                      </p:cBhvr>
                                      <p:to>
                                        <p:strVal val="visible"/>
                                      </p:to>
                                    </p:set>
                                    <p:animEffect transition="in" filter="fade">
                                      <p:cBhvr>
                                        <p:cTn id="42" dur="500"/>
                                        <p:tgtEl>
                                          <p:spTgt spid="6963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93" name="Rectangle 73"/>
          <p:cNvSpPr>
            <a:spLocks noChangeArrowheads="1"/>
          </p:cNvSpPr>
          <p:nvPr/>
        </p:nvSpPr>
        <p:spPr bwMode="auto">
          <a:xfrm>
            <a:off x="685800" y="650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Marketing </a:t>
            </a:r>
            <a:r>
              <a:rPr lang="en-US" sz="2800" b="1" dirty="0">
                <a:effectLst>
                  <a:outerShdw blurRad="38100" dist="38100" dir="2700000" algn="tl">
                    <a:srgbClr val="000000"/>
                  </a:outerShdw>
                </a:effectLst>
                <a:latin typeface="+mj-lt"/>
                <a:ea typeface="+mj-ea"/>
                <a:cs typeface="+mj-cs"/>
              </a:rPr>
              <a:t>Applications: Media </a:t>
            </a:r>
            <a:r>
              <a:rPr lang="en-US" sz="2800" b="1" dirty="0">
                <a:effectLst>
                  <a:outerShdw blurRad="38100" dist="38100" dir="2700000" algn="tl">
                    <a:srgbClr val="000000"/>
                  </a:outerShdw>
                </a:effectLst>
                <a:latin typeface="+mj-lt"/>
                <a:ea typeface="+mj-ea"/>
                <a:cs typeface="+mj-cs"/>
              </a:rPr>
              <a:t>Selection</a:t>
            </a:r>
          </a:p>
        </p:txBody>
      </p:sp>
      <p:sp>
        <p:nvSpPr>
          <p:cNvPr id="56394" name="Text Box 74"/>
          <p:cNvSpPr txBox="1">
            <a:spLocks noChangeArrowheads="1"/>
          </p:cNvSpPr>
          <p:nvPr/>
        </p:nvSpPr>
        <p:spPr bwMode="auto">
          <a:xfrm>
            <a:off x="739775" y="1028700"/>
            <a:ext cx="7858125" cy="228282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SMM Company recently developed a new instant</a:t>
            </a:r>
          </a:p>
          <a:p>
            <a:pPr algn="l"/>
            <a:r>
              <a:rPr lang="en-US" sz="2400" dirty="0">
                <a:effectLst>
                  <a:outerShdw blurRad="38100" dist="38100" dir="2700000" algn="tl">
                    <a:srgbClr val="000000"/>
                  </a:outerShdw>
                </a:effectLst>
                <a:cs typeface="Arial" pitchFamily="34" charset="0"/>
              </a:rPr>
              <a:t>salad machine, has $282,000 to spend on advertising.  The product is to be initially test marketed in the Dallas</a:t>
            </a:r>
          </a:p>
          <a:p>
            <a:pPr algn="l"/>
            <a:r>
              <a:rPr lang="en-US" sz="2400" dirty="0">
                <a:effectLst>
                  <a:outerShdw blurRad="38100" dist="38100" dir="2700000" algn="tl">
                    <a:srgbClr val="000000"/>
                  </a:outerShdw>
                </a:effectLst>
                <a:cs typeface="Arial" pitchFamily="34" charset="0"/>
              </a:rPr>
              <a:t>area.  The money is to be spent on a TV advertising blitz</a:t>
            </a:r>
          </a:p>
          <a:p>
            <a:pPr algn="l"/>
            <a:r>
              <a:rPr lang="en-US" sz="2400" dirty="0">
                <a:effectLst>
                  <a:outerShdw blurRad="38100" dist="38100" dir="2700000" algn="tl">
                    <a:srgbClr val="000000"/>
                  </a:outerShdw>
                </a:effectLst>
                <a:cs typeface="Arial" pitchFamily="34" charset="0"/>
              </a:rPr>
              <a:t>during one weekend (Friday, Saturday, and Sunday) in</a:t>
            </a:r>
          </a:p>
          <a:p>
            <a:pPr algn="l"/>
            <a:r>
              <a:rPr lang="en-US" sz="2400" dirty="0">
                <a:effectLst>
                  <a:outerShdw blurRad="38100" dist="38100" dir="2700000" algn="tl">
                    <a:srgbClr val="000000"/>
                  </a:outerShdw>
                </a:effectLst>
                <a:cs typeface="Arial" pitchFamily="34" charset="0"/>
              </a:rPr>
              <a:t>November.</a:t>
            </a:r>
            <a:r>
              <a:rPr lang="en-US" sz="2400" dirty="0">
                <a:effectLst>
                  <a:outerShdw blurRad="38100" dist="38100" dir="2700000" algn="tl">
                    <a:srgbClr val="000000"/>
                  </a:outerShdw>
                </a:effectLst>
              </a:rPr>
              <a:t> </a:t>
            </a:r>
          </a:p>
        </p:txBody>
      </p:sp>
      <p:sp>
        <p:nvSpPr>
          <p:cNvPr id="56395" name="Text Box 75"/>
          <p:cNvSpPr txBox="1">
            <a:spLocks noChangeArrowheads="1"/>
          </p:cNvSpPr>
          <p:nvPr/>
        </p:nvSpPr>
        <p:spPr bwMode="auto">
          <a:xfrm>
            <a:off x="749300" y="3278188"/>
            <a:ext cx="7896225" cy="155257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     The three options available are:  daytime advertising,</a:t>
            </a:r>
          </a:p>
          <a:p>
            <a:pPr algn="l"/>
            <a:r>
              <a:rPr lang="en-US" sz="2400" dirty="0">
                <a:effectLst>
                  <a:outerShdw blurRad="38100" dist="38100" dir="2700000" algn="tl">
                    <a:srgbClr val="000000"/>
                  </a:outerShdw>
                </a:effectLst>
                <a:cs typeface="Times New Roman" pitchFamily="18" charset="0"/>
              </a:rPr>
              <a:t>evening news advertising, and Sunday game-time</a:t>
            </a:r>
          </a:p>
          <a:p>
            <a:pPr algn="l"/>
            <a:r>
              <a:rPr lang="en-US" sz="2400" dirty="0">
                <a:effectLst>
                  <a:outerShdw blurRad="38100" dist="38100" dir="2700000" algn="tl">
                    <a:srgbClr val="000000"/>
                  </a:outerShdw>
                </a:effectLst>
                <a:cs typeface="Times New Roman" pitchFamily="18" charset="0"/>
              </a:rPr>
              <a:t>advertising.  A mixture of one-minute TV spots is desired.  </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1007490055"/>
      </p:ext>
    </p:extLst>
  </p:cSld>
  <p:clrMapOvr>
    <a:masterClrMapping/>
  </p:clrMapOvr>
  <p:transition>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7" name="Rectangle 77"/>
          <p:cNvSpPr>
            <a:spLocks noChangeArrowheads="1"/>
          </p:cNvSpPr>
          <p:nvPr/>
        </p:nvSpPr>
        <p:spPr bwMode="auto">
          <a:xfrm>
            <a:off x="431800" y="2082800"/>
            <a:ext cx="8331200" cy="35941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2048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Portfolio </a:t>
            </a:r>
            <a:r>
              <a:rPr lang="en-US" sz="2800" b="1" dirty="0">
                <a:effectLst>
                  <a:outerShdw blurRad="38100" dist="38100" dir="2700000" algn="tl">
                    <a:srgbClr val="000000"/>
                  </a:outerShdw>
                </a:effectLst>
                <a:latin typeface="+mj-lt"/>
                <a:ea typeface="+mj-ea"/>
                <a:cs typeface="+mj-cs"/>
              </a:rPr>
              <a:t>Selection</a:t>
            </a:r>
            <a:endParaRPr lang="en-US" sz="2800" b="1" dirty="0">
              <a:effectLst>
                <a:outerShdw blurRad="38100" dist="38100" dir="2700000" algn="tl">
                  <a:srgbClr val="000000"/>
                </a:outerShdw>
              </a:effectLst>
              <a:latin typeface="+mj-lt"/>
              <a:ea typeface="+mj-ea"/>
              <a:cs typeface="+mj-cs"/>
            </a:endParaRPr>
          </a:p>
        </p:txBody>
      </p:sp>
      <p:sp>
        <p:nvSpPr>
          <p:cNvPr id="204803" name="Rectangle 3"/>
          <p:cNvSpPr>
            <a:spLocks noChangeArrowheads="1"/>
          </p:cNvSpPr>
          <p:nvPr/>
        </p:nvSpPr>
        <p:spPr bwMode="auto">
          <a:xfrm>
            <a:off x="687388" y="1066800"/>
            <a:ext cx="6032500" cy="5159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rPr>
              <a:t>Computer Solution</a:t>
            </a:r>
            <a:endParaRPr lang="en-US" dirty="0">
              <a:effectLst>
                <a:outerShdw blurRad="38100" dist="38100" dir="2700000" algn="tl">
                  <a:srgbClr val="000000"/>
                </a:outerShdw>
              </a:effectLst>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763729320"/>
              </p:ext>
            </p:extLst>
          </p:nvPr>
        </p:nvGraphicFramePr>
        <p:xfrm>
          <a:off x="569106" y="2266950"/>
          <a:ext cx="8089848" cy="3194050"/>
        </p:xfrm>
        <a:graphic>
          <a:graphicData uri="http://schemas.openxmlformats.org/presentationml/2006/ole">
            <mc:AlternateContent xmlns:mc="http://schemas.openxmlformats.org/markup-compatibility/2006">
              <mc:Choice xmlns:v="urn:schemas-microsoft-com:vml" Requires="v">
                <p:oleObj spid="_x0000_s236553" name="Worksheet" r:id="rId4" imgW="5886416" imgH="2324113" progId="Excel.Sheet.12">
                  <p:embed/>
                </p:oleObj>
              </mc:Choice>
              <mc:Fallback>
                <p:oleObj name="Worksheet" r:id="rId4" imgW="5886416" imgH="2324113" progId="Excel.Sheet.12">
                  <p:embed/>
                  <p:pic>
                    <p:nvPicPr>
                      <p:cNvPr id="0" name=""/>
                      <p:cNvPicPr/>
                      <p:nvPr/>
                    </p:nvPicPr>
                    <p:blipFill>
                      <a:blip r:embed="rId5"/>
                      <a:stretch>
                        <a:fillRect/>
                      </a:stretch>
                    </p:blipFill>
                    <p:spPr>
                      <a:xfrm>
                        <a:off x="569106" y="2266950"/>
                        <a:ext cx="8089848" cy="3194050"/>
                      </a:xfrm>
                      <a:prstGeom prst="rect">
                        <a:avLst/>
                      </a:prstGeom>
                    </p:spPr>
                  </p:pic>
                </p:oleObj>
              </mc:Fallback>
            </mc:AlternateContent>
          </a:graphicData>
        </a:graphic>
      </p:graphicFrame>
    </p:spTree>
    <p:extLst>
      <p:ext uri="{BB962C8B-B14F-4D97-AF65-F5344CB8AC3E}">
        <p14:creationId xmlns:p14="http://schemas.microsoft.com/office/powerpoint/2010/main" val="662739012"/>
      </p:ext>
    </p:extLst>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2" name="Rectangle 4"/>
          <p:cNvSpPr>
            <a:spLocks noChangeArrowheads="1"/>
          </p:cNvSpPr>
          <p:nvPr/>
        </p:nvSpPr>
        <p:spPr bwMode="auto">
          <a:xfrm>
            <a:off x="647700" y="3416300"/>
            <a:ext cx="8013700" cy="14986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273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27331" name="Text Box 3"/>
          <p:cNvSpPr txBox="1">
            <a:spLocks noChangeArrowheads="1"/>
          </p:cNvSpPr>
          <p:nvPr/>
        </p:nvSpPr>
        <p:spPr bwMode="auto">
          <a:xfrm>
            <a:off x="739775" y="1028700"/>
            <a:ext cx="7972425" cy="4893647"/>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err="1">
                <a:effectLst>
                  <a:outerShdw blurRad="38100" dist="38100" dir="2700000" algn="tl">
                    <a:srgbClr val="000000"/>
                  </a:outerShdw>
                </a:effectLst>
                <a:cs typeface="Times New Roman" pitchFamily="18" charset="0"/>
              </a:rPr>
              <a:t>Hewlitt</a:t>
            </a:r>
            <a:r>
              <a:rPr lang="en-US" sz="2400" dirty="0">
                <a:effectLst>
                  <a:outerShdw blurRad="38100" dist="38100" dir="2700000" algn="tl">
                    <a:srgbClr val="000000"/>
                  </a:outerShdw>
                </a:effectLst>
                <a:cs typeface="Times New Roman" pitchFamily="18" charset="0"/>
              </a:rPr>
              <a:t> Corporation established an early retirement program as part of its corporate restructuring. At the close of the voluntary sign-up period, 68 employees had elected early retirement. As a result of these early retirements, the company incurs the following obligations over the next eight years:</a:t>
            </a:r>
          </a:p>
          <a:p>
            <a:pPr algn="l"/>
            <a:endParaRPr lang="en-US" sz="2400" dirty="0">
              <a:effectLst>
                <a:outerShdw blurRad="38100" dist="38100" dir="2700000" algn="tl">
                  <a:srgbClr val="000000"/>
                </a:outerShdw>
              </a:effectLst>
              <a:cs typeface="Times New Roman" pitchFamily="18" charset="0"/>
            </a:endParaRPr>
          </a:p>
          <a:p>
            <a:pPr algn="l"/>
            <a:r>
              <a:rPr lang="en-US" sz="2400" b="1" dirty="0">
                <a:effectLst>
                  <a:outerShdw blurRad="38100" dist="38100" dir="2700000" algn="tl">
                    <a:srgbClr val="000000"/>
                  </a:outerShdw>
                </a:effectLst>
                <a:cs typeface="Times New Roman" pitchFamily="18" charset="0"/>
              </a:rPr>
              <a:t> Year                </a:t>
            </a:r>
            <a:r>
              <a:rPr lang="en-US" sz="2400" dirty="0">
                <a:effectLst>
                  <a:outerShdw blurRad="38100" dist="38100" dir="2700000" algn="tl">
                    <a:srgbClr val="000000"/>
                  </a:outerShdw>
                </a:effectLst>
                <a:cs typeface="Times New Roman" pitchFamily="18" charset="0"/>
              </a:rPr>
              <a:t>1        2        3        4        5        6        7        8</a:t>
            </a:r>
          </a:p>
          <a:p>
            <a:pPr algn="l"/>
            <a:r>
              <a:rPr lang="en-US" sz="2400" b="1" dirty="0">
                <a:effectLst>
                  <a:outerShdw blurRad="38100" dist="38100" dir="2700000" algn="tl">
                    <a:srgbClr val="000000"/>
                  </a:outerShdw>
                </a:effectLst>
                <a:cs typeface="Times New Roman" pitchFamily="18" charset="0"/>
              </a:rPr>
              <a:t> Cash</a:t>
            </a:r>
          </a:p>
          <a:p>
            <a:pPr algn="l"/>
            <a:r>
              <a:rPr lang="en-US" sz="2400" b="1" dirty="0">
                <a:effectLst>
                  <a:outerShdw blurRad="38100" dist="38100" dir="2700000" algn="tl">
                    <a:srgbClr val="000000"/>
                  </a:outerShdw>
                </a:effectLst>
                <a:cs typeface="Times New Roman" pitchFamily="18" charset="0"/>
              </a:rPr>
              <a:t> Required</a:t>
            </a:r>
            <a:r>
              <a:rPr lang="en-US" sz="2400" dirty="0">
                <a:effectLst>
                  <a:outerShdw blurRad="38100" dist="38100" dir="2700000" algn="tl">
                    <a:srgbClr val="000000"/>
                  </a:outerShdw>
                </a:effectLst>
                <a:cs typeface="Times New Roman" pitchFamily="18" charset="0"/>
              </a:rPr>
              <a:t>     430    210    222    231    240    195    225    255</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The cash requirements (in </a:t>
            </a:r>
            <a:r>
              <a:rPr lang="en-US" sz="2400" b="1" dirty="0">
                <a:effectLst>
                  <a:outerShdw blurRad="38100" dist="38100" dir="2700000" algn="tl">
                    <a:srgbClr val="000000"/>
                  </a:outerShdw>
                </a:effectLst>
                <a:cs typeface="Times New Roman" pitchFamily="18" charset="0"/>
              </a:rPr>
              <a:t>thousands of dollars</a:t>
            </a:r>
            <a:r>
              <a:rPr lang="en-US" sz="2400" dirty="0">
                <a:effectLst>
                  <a:outerShdw blurRad="38100" dist="38100" dir="2700000" algn="tl">
                    <a:srgbClr val="000000"/>
                  </a:outerShdw>
                </a:effectLst>
                <a:cs typeface="Times New Roman" pitchFamily="18" charset="0"/>
              </a:rPr>
              <a:t>) are due at the </a:t>
            </a:r>
            <a:r>
              <a:rPr lang="en-US" sz="2400" b="1" dirty="0">
                <a:effectLst>
                  <a:outerShdw blurRad="38100" dist="38100" dir="2700000" algn="tl">
                    <a:srgbClr val="000000"/>
                  </a:outerShdw>
                </a:effectLst>
                <a:cs typeface="Times New Roman" pitchFamily="18" charset="0"/>
              </a:rPr>
              <a:t>beginning of each year</a:t>
            </a:r>
            <a:r>
              <a:rPr lang="en-US" sz="2400" dirty="0">
                <a:effectLst>
                  <a:outerShdw blurRad="38100" dist="38100" dir="2700000" algn="tl">
                    <a:srgbClr val="000000"/>
                  </a:outerShdw>
                </a:effectLst>
                <a:cs typeface="Times New Roman" pitchFamily="18" charset="0"/>
              </a:rPr>
              <a:t>.</a:t>
            </a:r>
          </a:p>
        </p:txBody>
      </p:sp>
    </p:spTree>
    <p:extLst>
      <p:ext uri="{BB962C8B-B14F-4D97-AF65-F5344CB8AC3E}">
        <p14:creationId xmlns:p14="http://schemas.microsoft.com/office/powerpoint/2010/main" val="3976973823"/>
      </p:ext>
    </p:extLst>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ChangeArrowheads="1"/>
          </p:cNvSpPr>
          <p:nvPr/>
        </p:nvSpPr>
        <p:spPr bwMode="auto">
          <a:xfrm>
            <a:off x="863600" y="3708400"/>
            <a:ext cx="6946900" cy="20193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2835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Financial Planning</a:t>
            </a:r>
          </a:p>
        </p:txBody>
      </p:sp>
      <p:sp>
        <p:nvSpPr>
          <p:cNvPr id="228356" name="Text Box 4"/>
          <p:cNvSpPr txBox="1">
            <a:spLocks noChangeArrowheads="1"/>
          </p:cNvSpPr>
          <p:nvPr/>
        </p:nvSpPr>
        <p:spPr bwMode="auto">
          <a:xfrm>
            <a:off x="739775" y="1028700"/>
            <a:ext cx="7807325" cy="4708981"/>
          </a:xfrm>
          <a:prstGeom prst="rect">
            <a:avLst/>
          </a:prstGeom>
          <a:noFill/>
          <a:ln w="12700">
            <a:noFill/>
            <a:miter lim="800000"/>
            <a:headEnd type="none" w="sm" len="sm"/>
            <a:tailEnd type="none" w="sm" len="sm"/>
          </a:ln>
          <a:effectLst/>
        </p:spPr>
        <p:txBody>
          <a:bodyPr wrap="square">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The corporate treasurer must determine how much money must be set aside today to meet the eight yearly financial obligations as they come due. The financing plan for the retirement program includes investments in government bonds as well as savings. The investments in government bonds are limited to three choices:</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Times New Roman" pitchFamily="18" charset="0"/>
              </a:rPr>
              <a:t>						 </a:t>
            </a:r>
            <a:r>
              <a:rPr lang="en-US" sz="2400" b="1" dirty="0">
                <a:effectLst>
                  <a:outerShdw blurRad="38100" dist="38100" dir="2700000" algn="tl">
                    <a:srgbClr val="000000"/>
                  </a:outerShdw>
                </a:effectLst>
                <a:cs typeface="Times New Roman" pitchFamily="18" charset="0"/>
              </a:rPr>
              <a:t>Years to</a:t>
            </a:r>
          </a:p>
          <a:p>
            <a:pPr algn="l"/>
            <a:r>
              <a:rPr lang="en-US" sz="2400" b="1"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Bond</a:t>
            </a:r>
            <a:r>
              <a:rPr lang="en-US" sz="2400"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Price</a:t>
            </a:r>
            <a:r>
              <a:rPr lang="en-US" sz="2400"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Rate (%)</a:t>
            </a:r>
            <a:r>
              <a:rPr lang="en-US" sz="2400" b="1" dirty="0">
                <a:effectLst>
                  <a:outerShdw blurRad="38100" dist="38100" dir="2700000" algn="tl">
                    <a:srgbClr val="000000"/>
                  </a:outerShdw>
                </a:effectLst>
                <a:cs typeface="Times New Roman" pitchFamily="18" charset="0"/>
              </a:rPr>
              <a:t>	</a:t>
            </a:r>
            <a:r>
              <a:rPr lang="en-US" sz="2400" b="1" u="sng" dirty="0">
                <a:effectLst>
                  <a:outerShdw blurRad="38100" dist="38100" dir="2700000" algn="tl">
                    <a:srgbClr val="000000"/>
                  </a:outerShdw>
                </a:effectLst>
                <a:cs typeface="Times New Roman" pitchFamily="18" charset="0"/>
              </a:rPr>
              <a:t>Maturity</a:t>
            </a:r>
            <a:endParaRPr lang="en-US" sz="2400" u="sng" dirty="0">
              <a:effectLst>
                <a:outerShdw blurRad="38100" dist="38100" dir="2700000" algn="tl">
                  <a:srgbClr val="000000"/>
                </a:outerShdw>
              </a:effectLst>
              <a:cs typeface="Times New Roman" pitchFamily="18" charset="0"/>
            </a:endParaRPr>
          </a:p>
          <a:p>
            <a:pPr algn="just"/>
            <a:r>
              <a:rPr lang="en-US" sz="2400" dirty="0">
                <a:effectLst>
                  <a:outerShdw blurRad="38100" dist="38100" dir="2700000" algn="tl">
                    <a:srgbClr val="000000"/>
                  </a:outerShdw>
                </a:effectLst>
                <a:cs typeface="Times New Roman" pitchFamily="18" charset="0"/>
              </a:rPr>
              <a:t>       1		$1150		   8.875	       5</a:t>
            </a:r>
          </a:p>
          <a:p>
            <a:pPr algn="just"/>
            <a:r>
              <a:rPr lang="en-US" sz="2400" dirty="0">
                <a:effectLst>
                  <a:outerShdw blurRad="38100" dist="38100" dir="2700000" algn="tl">
                    <a:srgbClr val="000000"/>
                  </a:outerShdw>
                </a:effectLst>
                <a:cs typeface="Times New Roman" pitchFamily="18" charset="0"/>
              </a:rPr>
              <a:t>       2		  1000		   5.500	       6</a:t>
            </a:r>
          </a:p>
          <a:p>
            <a:pPr algn="l"/>
            <a:r>
              <a:rPr lang="en-US" sz="2400" dirty="0">
                <a:effectLst>
                  <a:outerShdw blurRad="38100" dist="38100" dir="2700000" algn="tl">
                    <a:srgbClr val="000000"/>
                  </a:outerShdw>
                </a:effectLst>
                <a:cs typeface="Times New Roman" pitchFamily="18" charset="0"/>
              </a:rPr>
              <a:t>       3		  1350		 11.750	       7 </a:t>
            </a:r>
          </a:p>
        </p:txBody>
      </p:sp>
    </p:spTree>
    <p:extLst>
      <p:ext uri="{BB962C8B-B14F-4D97-AF65-F5344CB8AC3E}">
        <p14:creationId xmlns:p14="http://schemas.microsoft.com/office/powerpoint/2010/main" val="547054503"/>
      </p:ext>
    </p:extLst>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29380" name="Text Box 4"/>
          <p:cNvSpPr txBox="1">
            <a:spLocks noChangeArrowheads="1"/>
          </p:cNvSpPr>
          <p:nvPr/>
        </p:nvSpPr>
        <p:spPr bwMode="auto">
          <a:xfrm>
            <a:off x="739775" y="1028700"/>
            <a:ext cx="7972425" cy="2830513"/>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Times New Roman" pitchFamily="18" charset="0"/>
              </a:rPr>
              <a:t>The government bonds have a par value of $1000, which means that even with different prices each bond pays $1000 at maturity. The rates shown are based on the par value. For purposes of planning, the treasurer assumed that any funds not invested in bonds will be placed in savings and earn interest at an annual rate of 4%. </a:t>
            </a:r>
          </a:p>
          <a:p>
            <a:pPr algn="l"/>
            <a:endParaRPr lang="en-US" sz="12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2431210050"/>
      </p:ext>
    </p:extLst>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Financial Planning</a:t>
            </a:r>
          </a:p>
        </p:txBody>
      </p:sp>
      <p:sp>
        <p:nvSpPr>
          <p:cNvPr id="230403" name="Rectangle 3"/>
          <p:cNvSpPr>
            <a:spLocks noChangeArrowheads="1"/>
          </p:cNvSpPr>
          <p:nvPr/>
        </p:nvSpPr>
        <p:spPr bwMode="auto">
          <a:xfrm>
            <a:off x="687388" y="1041400"/>
            <a:ext cx="7772400" cy="4884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Decision Variables</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914400" indent="-9144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smtClean="0">
                <a:effectLst>
                  <a:outerShdw blurRad="38100" dist="38100" dir="2700000" algn="tl">
                    <a:srgbClr val="000000"/>
                  </a:outerShdw>
                </a:effectLst>
                <a:cs typeface="Times New Roman" pitchFamily="18" charset="0"/>
              </a:rPr>
              <a:t>F </a:t>
            </a:r>
            <a:r>
              <a:rPr lang="en-US" sz="2400" dirty="0">
                <a:effectLst>
                  <a:outerShdw blurRad="38100" dist="38100" dir="2700000" algn="tl">
                    <a:srgbClr val="000000"/>
                  </a:outerShdw>
                </a:effectLst>
                <a:cs typeface="Times New Roman" pitchFamily="18" charset="0"/>
              </a:rPr>
              <a:t>= total dollars required to meet the </a:t>
            </a:r>
            <a:r>
              <a:rPr lang="en-US" sz="2400" dirty="0" smtClean="0">
                <a:effectLst>
                  <a:outerShdw blurRad="38100" dist="38100" dir="2700000" algn="tl">
                    <a:srgbClr val="000000"/>
                  </a:outerShdw>
                </a:effectLst>
                <a:cs typeface="Times New Roman" pitchFamily="18" charset="0"/>
              </a:rPr>
              <a:t>retirement             plan’s </a:t>
            </a:r>
            <a:r>
              <a:rPr lang="en-US" sz="2400" dirty="0">
                <a:effectLst>
                  <a:outerShdw blurRad="38100" dist="38100" dir="2700000" algn="tl">
                    <a:srgbClr val="000000"/>
                  </a:outerShdw>
                </a:effectLst>
                <a:cs typeface="Times New Roman" pitchFamily="18" charset="0"/>
              </a:rPr>
              <a:t>eight-year obligation</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1 = units of bond 1 purchased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1</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2 = units of bond 2 purchased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1</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B</a:t>
            </a:r>
            <a:r>
              <a:rPr lang="en-US" sz="2400" dirty="0">
                <a:effectLst>
                  <a:outerShdw blurRad="38100" dist="38100" dir="2700000" algn="tl">
                    <a:srgbClr val="000000"/>
                  </a:outerShdw>
                </a:effectLst>
                <a:cs typeface="Times New Roman" pitchFamily="18" charset="0"/>
              </a:rPr>
              <a:t>3 = units of bond 3 purchased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1</a:t>
            </a:r>
            <a:endParaRPr lang="en-US" sz="2400" dirty="0">
              <a:solidFill>
                <a:srgbClr val="000000"/>
              </a:solidFill>
              <a:effectLst>
                <a:outerShdw blurRad="38100" dist="38100" dir="2700000" algn="tl">
                  <a:srgbClr val="FFFFFF"/>
                </a:outerShdw>
              </a:effectLst>
              <a:cs typeface="Times New Roman" pitchFamily="18" charset="0"/>
            </a:endParaRPr>
          </a:p>
          <a:p>
            <a:pPr marL="914400" indent="-914400" algn="l">
              <a:lnSpc>
                <a:spcPct val="90000"/>
              </a:lnSpc>
              <a:spcBef>
                <a:spcPct val="20000"/>
              </a:spcBef>
              <a:buClr>
                <a:srgbClr val="66FFFF"/>
              </a:buClr>
              <a:buSzPct val="75000"/>
              <a:buFont typeface="Monotype Sorts" pitchFamily="2" charset="2"/>
              <a:buNone/>
            </a:pPr>
            <a:r>
              <a:rPr lang="en-US" sz="2400" i="1" dirty="0">
                <a:effectLst>
                  <a:outerShdw blurRad="38100" dist="38100" dir="2700000" algn="tl">
                    <a:srgbClr val="000000"/>
                  </a:outerShdw>
                </a:effectLst>
                <a:cs typeface="Times New Roman" pitchFamily="18" charset="0"/>
              </a:rPr>
              <a:t>    </a:t>
            </a:r>
            <a:r>
              <a:rPr lang="en-US" sz="2400" i="1" dirty="0" smtClean="0">
                <a:effectLst>
                  <a:outerShdw blurRad="38100" dist="38100" dir="2700000" algn="tl">
                    <a:srgbClr val="000000"/>
                  </a:outerShdw>
                </a:effectLst>
                <a:cs typeface="Times New Roman" pitchFamily="18" charset="0"/>
              </a:rPr>
              <a:t>S </a:t>
            </a:r>
            <a:r>
              <a:rPr lang="en-US" sz="2400" dirty="0">
                <a:effectLst>
                  <a:outerShdw blurRad="38100" dist="38100" dir="2700000" algn="tl">
                    <a:srgbClr val="000000"/>
                  </a:outerShdw>
                </a:effectLst>
                <a:cs typeface="Times New Roman" pitchFamily="18" charset="0"/>
              </a:rPr>
              <a:t>= amount placed in savings at the beginning </a:t>
            </a:r>
            <a:r>
              <a:rPr lang="en-US" sz="2400" dirty="0" smtClean="0">
                <a:effectLst>
                  <a:outerShdw blurRad="38100" dist="38100" dir="2700000" algn="tl">
                    <a:srgbClr val="000000"/>
                  </a:outerShdw>
                </a:effectLst>
                <a:cs typeface="Times New Roman" pitchFamily="18" charset="0"/>
              </a:rPr>
              <a:t>of              </a:t>
            </a:r>
            <a:r>
              <a:rPr lang="en-US" sz="2400" dirty="0">
                <a:effectLst>
                  <a:outerShdw blurRad="38100" dist="38100" dir="2700000" algn="tl">
                    <a:srgbClr val="000000"/>
                  </a:outerShdw>
                </a:effectLst>
                <a:cs typeface="Times New Roman" pitchFamily="18" charset="0"/>
              </a:rPr>
              <a:t>year </a:t>
            </a:r>
            <a:r>
              <a:rPr lang="en-US" sz="2400" i="1" dirty="0">
                <a:effectLst>
                  <a:outerShdw blurRad="38100" dist="38100" dir="2700000" algn="tl">
                    <a:srgbClr val="000000"/>
                  </a:outerShdw>
                </a:effectLst>
                <a:cs typeface="Times New Roman" pitchFamily="18" charset="0"/>
              </a:rPr>
              <a:t>i</a:t>
            </a:r>
            <a:r>
              <a:rPr lang="en-US" sz="2400" dirty="0">
                <a:effectLst>
                  <a:outerShdw blurRad="38100" dist="38100" dir="2700000" algn="tl">
                    <a:srgbClr val="000000"/>
                  </a:outerShdw>
                </a:effectLst>
                <a:cs typeface="Times New Roman" pitchFamily="18" charset="0"/>
              </a:rPr>
              <a:t> for </a:t>
            </a:r>
            <a:r>
              <a:rPr lang="en-US" sz="2400" i="1" dirty="0">
                <a:effectLst>
                  <a:outerShdw blurRad="38100" dist="38100" dir="2700000" algn="tl">
                    <a:srgbClr val="000000"/>
                  </a:outerShdw>
                </a:effectLst>
                <a:cs typeface="Times New Roman" pitchFamily="18" charset="0"/>
              </a:rPr>
              <a:t>i </a:t>
            </a:r>
            <a:r>
              <a:rPr lang="en-US" sz="2400" dirty="0">
                <a:effectLst>
                  <a:outerShdw blurRad="38100" dist="38100" dir="2700000" algn="tl">
                    <a:srgbClr val="000000"/>
                  </a:outerShdw>
                </a:effectLst>
                <a:cs typeface="Times New Roman" pitchFamily="18" charset="0"/>
              </a:rPr>
              <a:t>= 1, . . . , 8</a:t>
            </a:r>
            <a:r>
              <a:rPr lang="en-US" sz="2400" dirty="0">
                <a:effectLst>
                  <a:outerShdw blurRad="38100" dist="38100" dir="2700000" algn="tl">
                    <a:srgbClr val="000000"/>
                  </a:outerShdw>
                </a:effectLst>
              </a:rPr>
              <a:t> </a:t>
            </a:r>
          </a:p>
        </p:txBody>
      </p:sp>
    </p:spTree>
    <p:extLst>
      <p:ext uri="{BB962C8B-B14F-4D97-AF65-F5344CB8AC3E}">
        <p14:creationId xmlns:p14="http://schemas.microsoft.com/office/powerpoint/2010/main" val="72541586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Effect transition="in" filter="fade">
                                      <p:cBhvr>
                                        <p:cTn id="7" dur="500"/>
                                        <p:tgtEl>
                                          <p:spTgt spid="230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0403">
                                            <p:txEl>
                                              <p:pRg st="2" end="2"/>
                                            </p:txEl>
                                          </p:spTgt>
                                        </p:tgtEl>
                                        <p:attrNameLst>
                                          <p:attrName>style.visibility</p:attrName>
                                        </p:attrNameLst>
                                      </p:cBhvr>
                                      <p:to>
                                        <p:strVal val="visible"/>
                                      </p:to>
                                    </p:set>
                                    <p:animEffect transition="in" filter="fade">
                                      <p:cBhvr>
                                        <p:cTn id="12" dur="500"/>
                                        <p:tgtEl>
                                          <p:spTgt spid="23040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0403">
                                            <p:txEl>
                                              <p:pRg st="3" end="3"/>
                                            </p:txEl>
                                          </p:spTgt>
                                        </p:tgtEl>
                                        <p:attrNameLst>
                                          <p:attrName>style.visibility</p:attrName>
                                        </p:attrNameLst>
                                      </p:cBhvr>
                                      <p:to>
                                        <p:strVal val="visible"/>
                                      </p:to>
                                    </p:set>
                                    <p:animEffect transition="in" filter="fade">
                                      <p:cBhvr>
                                        <p:cTn id="17" dur="500"/>
                                        <p:tgtEl>
                                          <p:spTgt spid="23040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0403">
                                            <p:txEl>
                                              <p:pRg st="4" end="4"/>
                                            </p:txEl>
                                          </p:spTgt>
                                        </p:tgtEl>
                                        <p:attrNameLst>
                                          <p:attrName>style.visibility</p:attrName>
                                        </p:attrNameLst>
                                      </p:cBhvr>
                                      <p:to>
                                        <p:strVal val="visible"/>
                                      </p:to>
                                    </p:set>
                                    <p:animEffect transition="in" filter="fade">
                                      <p:cBhvr>
                                        <p:cTn id="22" dur="500"/>
                                        <p:tgtEl>
                                          <p:spTgt spid="2304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0403">
                                            <p:txEl>
                                              <p:pRg st="5" end="5"/>
                                            </p:txEl>
                                          </p:spTgt>
                                        </p:tgtEl>
                                        <p:attrNameLst>
                                          <p:attrName>style.visibility</p:attrName>
                                        </p:attrNameLst>
                                      </p:cBhvr>
                                      <p:to>
                                        <p:strVal val="visible"/>
                                      </p:to>
                                    </p:set>
                                    <p:animEffect transition="in" filter="fade">
                                      <p:cBhvr>
                                        <p:cTn id="27" dur="500"/>
                                        <p:tgtEl>
                                          <p:spTgt spid="23040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0403">
                                            <p:txEl>
                                              <p:pRg st="6" end="6"/>
                                            </p:txEl>
                                          </p:spTgt>
                                        </p:tgtEl>
                                        <p:attrNameLst>
                                          <p:attrName>style.visibility</p:attrName>
                                        </p:attrNameLst>
                                      </p:cBhvr>
                                      <p:to>
                                        <p:strVal val="visible"/>
                                      </p:to>
                                    </p:set>
                                    <p:animEffect transition="in" filter="fade">
                                      <p:cBhvr>
                                        <p:cTn id="32" dur="500"/>
                                        <p:tgtEl>
                                          <p:spTgt spid="2304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31427" name="Rectangle 3"/>
          <p:cNvSpPr>
            <a:spLocks noChangeArrowheads="1"/>
          </p:cNvSpPr>
          <p:nvPr/>
        </p:nvSpPr>
        <p:spPr bwMode="auto">
          <a:xfrm>
            <a:off x="687388" y="1041400"/>
            <a:ext cx="8039100" cy="52070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Objective Function</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a:effectLst>
                  <a:outerShdw blurRad="38100" dist="38100" dir="2700000" algn="tl">
                    <a:srgbClr val="000000"/>
                  </a:outerShdw>
                </a:effectLst>
                <a:cs typeface="Times New Roman" pitchFamily="18" charset="0"/>
              </a:rPr>
              <a:t>The objective function is to minimize the total dollars needed to meet the retirement plan’s eight-year obligation:  	Min </a:t>
            </a:r>
            <a:r>
              <a:rPr lang="en-US" sz="2400" i="1" dirty="0">
                <a:effectLst>
                  <a:outerShdw blurRad="38100" dist="38100" dir="2700000" algn="tl">
                    <a:srgbClr val="000000"/>
                  </a:outerShdw>
                </a:effectLst>
                <a:cs typeface="Times New Roman" pitchFamily="18" charset="0"/>
              </a:rPr>
              <a:t>F</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cs typeface="Times New Roman" pitchFamily="18" charset="0"/>
            </a:endParaRPr>
          </a:p>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a:effectLst>
                  <a:outerShdw blurRad="38100" dist="38100" dir="2700000" algn="tl">
                    <a:srgbClr val="000000"/>
                  </a:outerShdw>
                </a:effectLst>
                <a:cs typeface="Times New Roman" pitchFamily="18" charset="0"/>
              </a:rPr>
              <a:t>A key feature of this type of financial planning problem is that a constraint must be formulated for each year of the planning horizon</a:t>
            </a:r>
            <a:r>
              <a:rPr lang="en-US" sz="2400" dirty="0">
                <a:effectLst>
                  <a:outerShdw blurRad="38100" dist="38100" dir="2700000" algn="tl">
                    <a:srgbClr val="000000"/>
                  </a:outerShdw>
                </a:effectLst>
              </a:rPr>
              <a:t>.  It’s form is:</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(Funds available at the beginning of the year)</a:t>
            </a:r>
          </a:p>
          <a:p>
            <a:pPr marL="342900" indent="-342900" algn="l">
              <a:spcBef>
                <a:spcPct val="20000"/>
              </a:spcBef>
              <a:buClr>
                <a:srgbClr val="66FFFF"/>
              </a:buClr>
              <a:buSzPct val="75000"/>
            </a:pPr>
            <a:r>
              <a:rPr lang="en-US" sz="2400" dirty="0">
                <a:effectLst>
                  <a:outerShdw blurRad="38100" dist="38100" dir="2700000" algn="tl">
                    <a:srgbClr val="000000"/>
                  </a:outerShdw>
                </a:effectLst>
              </a:rPr>
              <a:t>	    - (Funds invested in bonds and placed in savings)</a:t>
            </a:r>
          </a:p>
          <a:p>
            <a:pPr marL="342900" indent="-342900" algn="l">
              <a:spcBef>
                <a:spcPct val="20000"/>
              </a:spcBef>
              <a:buClr>
                <a:srgbClr val="66FFFF"/>
              </a:buClr>
              <a:buSzPct val="75000"/>
            </a:pPr>
            <a:r>
              <a:rPr lang="en-US" sz="2400" dirty="0">
                <a:effectLst>
                  <a:outerShdw blurRad="38100" dist="38100" dir="2700000" algn="tl">
                    <a:srgbClr val="000000"/>
                  </a:outerShdw>
                </a:effectLst>
              </a:rPr>
              <a:t>	       = (Cash obligation for the current year)   </a:t>
            </a:r>
          </a:p>
        </p:txBody>
      </p:sp>
      <p:sp>
        <p:nvSpPr>
          <p:cNvPr id="231429" name="Rectangle 5"/>
          <p:cNvSpPr>
            <a:spLocks noChangeArrowheads="1"/>
          </p:cNvSpPr>
          <p:nvPr/>
        </p:nvSpPr>
        <p:spPr bwMode="auto">
          <a:xfrm>
            <a:off x="2447925" y="3290888"/>
            <a:ext cx="9144000" cy="0"/>
          </a:xfrm>
          <a:prstGeom prst="rect">
            <a:avLst/>
          </a:prstGeom>
          <a:noFill/>
          <a:ln w="12700">
            <a:noFill/>
            <a:miter lim="800000"/>
            <a:headEnd/>
            <a:tailEnd/>
          </a:ln>
          <a:effectLst/>
        </p:spPr>
        <p:txBody>
          <a:bodyPr>
            <a:spAutoFit/>
          </a:bodyPr>
          <a:lstStyle/>
          <a:p>
            <a:endParaRPr lang="en-US"/>
          </a:p>
        </p:txBody>
      </p:sp>
    </p:spTree>
    <p:extLst>
      <p:ext uri="{BB962C8B-B14F-4D97-AF65-F5344CB8AC3E}">
        <p14:creationId xmlns:p14="http://schemas.microsoft.com/office/powerpoint/2010/main" val="283691794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fade">
                                      <p:cBhvr>
                                        <p:cTn id="7" dur="500"/>
                                        <p:tgtEl>
                                          <p:spTgt spid="2314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1427">
                                            <p:txEl>
                                              <p:pRg st="2" end="2"/>
                                            </p:txEl>
                                          </p:spTgt>
                                        </p:tgtEl>
                                        <p:attrNameLst>
                                          <p:attrName>style.visibility</p:attrName>
                                        </p:attrNameLst>
                                      </p:cBhvr>
                                      <p:to>
                                        <p:strVal val="visible"/>
                                      </p:to>
                                    </p:set>
                                    <p:animEffect transition="in" filter="fade">
                                      <p:cBhvr>
                                        <p:cTn id="12" dur="500"/>
                                        <p:tgtEl>
                                          <p:spTgt spid="2314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1427">
                                            <p:txEl>
                                              <p:pRg st="4" end="4"/>
                                            </p:txEl>
                                          </p:spTgt>
                                        </p:tgtEl>
                                        <p:attrNameLst>
                                          <p:attrName>style.visibility</p:attrName>
                                        </p:attrNameLst>
                                      </p:cBhvr>
                                      <p:to>
                                        <p:strVal val="visible"/>
                                      </p:to>
                                    </p:set>
                                    <p:animEffect transition="in" filter="fade">
                                      <p:cBhvr>
                                        <p:cTn id="17" dur="500"/>
                                        <p:tgtEl>
                                          <p:spTgt spid="23142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1427">
                                            <p:txEl>
                                              <p:pRg st="6" end="6"/>
                                            </p:txEl>
                                          </p:spTgt>
                                        </p:tgtEl>
                                        <p:attrNameLst>
                                          <p:attrName>style.visibility</p:attrName>
                                        </p:attrNameLst>
                                      </p:cBhvr>
                                      <p:to>
                                        <p:strVal val="visible"/>
                                      </p:to>
                                    </p:set>
                                    <p:animEffect transition="in" filter="fade">
                                      <p:cBhvr>
                                        <p:cTn id="22" dur="500"/>
                                        <p:tgtEl>
                                          <p:spTgt spid="23142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1427">
                                            <p:txEl>
                                              <p:pRg st="7" end="7"/>
                                            </p:txEl>
                                          </p:spTgt>
                                        </p:tgtEl>
                                        <p:attrNameLst>
                                          <p:attrName>style.visibility</p:attrName>
                                        </p:attrNameLst>
                                      </p:cBhvr>
                                      <p:to>
                                        <p:strVal val="visible"/>
                                      </p:to>
                                    </p:set>
                                    <p:animEffect transition="in" filter="fade">
                                      <p:cBhvr>
                                        <p:cTn id="27" dur="500"/>
                                        <p:tgtEl>
                                          <p:spTgt spid="23142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1427">
                                            <p:txEl>
                                              <p:pRg st="8" end="8"/>
                                            </p:txEl>
                                          </p:spTgt>
                                        </p:tgtEl>
                                        <p:attrNameLst>
                                          <p:attrName>style.visibility</p:attrName>
                                        </p:attrNameLst>
                                      </p:cBhvr>
                                      <p:to>
                                        <p:strVal val="visible"/>
                                      </p:to>
                                    </p:set>
                                    <p:animEffect transition="in" filter="fade">
                                      <p:cBhvr>
                                        <p:cTn id="32" dur="500"/>
                                        <p:tgtEl>
                                          <p:spTgt spid="23142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1427">
                                            <p:txEl>
                                              <p:pRg st="9" end="9"/>
                                            </p:txEl>
                                          </p:spTgt>
                                        </p:tgtEl>
                                        <p:attrNameLst>
                                          <p:attrName>style.visibility</p:attrName>
                                        </p:attrNameLst>
                                      </p:cBhvr>
                                      <p:to>
                                        <p:strVal val="visible"/>
                                      </p:to>
                                    </p:set>
                                    <p:animEffect transition="in" filter="fade">
                                      <p:cBhvr>
                                        <p:cTn id="37" dur="500"/>
                                        <p:tgtEl>
                                          <p:spTgt spid="2314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Financial Planning</a:t>
            </a:r>
          </a:p>
        </p:txBody>
      </p:sp>
      <p:sp>
        <p:nvSpPr>
          <p:cNvPr id="232451" name="Rectangle 3"/>
          <p:cNvSpPr>
            <a:spLocks noChangeArrowheads="1"/>
          </p:cNvSpPr>
          <p:nvPr/>
        </p:nvSpPr>
        <p:spPr bwMode="auto">
          <a:xfrm>
            <a:off x="687388" y="1041400"/>
            <a:ext cx="8039100" cy="5207000"/>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a:t>
            </a:r>
            <a:endParaRPr lang="en-US" sz="2400" u="sng"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6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dirty="0">
                <a:effectLst>
                  <a:outerShdw blurRad="38100" dist="38100" dir="2700000" algn="tl">
                    <a:srgbClr val="000000"/>
                  </a:outerShdw>
                </a:effectLst>
                <a:cs typeface="Times New Roman" pitchFamily="18" charset="0"/>
              </a:rPr>
              <a:t>A constraint must be formulated for each year of the planning horizon in the following </a:t>
            </a:r>
            <a:r>
              <a:rPr lang="en-US" sz="2400" dirty="0">
                <a:effectLst>
                  <a:outerShdw blurRad="38100" dist="38100" dir="2700000" algn="tl">
                    <a:srgbClr val="000000"/>
                  </a:outerShdw>
                </a:effectLst>
              </a:rPr>
              <a:t>form:</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1:    </a:t>
            </a:r>
            <a:r>
              <a:rPr lang="en-US" sz="2400" i="1" dirty="0">
                <a:effectLst>
                  <a:outerShdw blurRad="38100" dist="38100" dir="2700000" algn="tl">
                    <a:srgbClr val="000000"/>
                  </a:outerShdw>
                </a:effectLst>
              </a:rPr>
              <a:t>F</a:t>
            </a:r>
            <a:r>
              <a:rPr lang="en-US" sz="2400" dirty="0">
                <a:effectLst>
                  <a:outerShdw blurRad="38100" dist="38100" dir="2700000" algn="tl">
                    <a:srgbClr val="000000"/>
                  </a:outerShdw>
                </a:effectLst>
              </a:rPr>
              <a:t> – 1.15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1.35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430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2: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a:t>
            </a:r>
            <a:r>
              <a:rPr lang="en-US" sz="2400" dirty="0" smtClean="0">
                <a:effectLst>
                  <a:outerShdw blurRad="38100" dist="38100" dir="2700000" algn="tl">
                    <a:srgbClr val="000000"/>
                  </a:outerShdw>
                </a:effectLst>
              </a:rPr>
              <a:t>0.1175</a:t>
            </a:r>
            <a:r>
              <a:rPr lang="en-US" sz="2400" i="1" dirty="0" smtClean="0">
                <a:effectLst>
                  <a:outerShdw blurRad="38100" dist="38100" dir="2700000" algn="tl">
                    <a:srgbClr val="000000"/>
                  </a:outerShdw>
                </a:effectLst>
              </a:rPr>
              <a:t>B</a:t>
            </a:r>
            <a:r>
              <a:rPr lang="en-US" sz="2400" baseline="-25000" dirty="0" smtClean="0">
                <a:effectLst>
                  <a:outerShdw blurRad="38100" dist="38100" dir="2700000" algn="tl">
                    <a:srgbClr val="000000"/>
                  </a:outerShdw>
                </a:effectLst>
              </a:rPr>
              <a:t>3 </a:t>
            </a:r>
            <a:r>
              <a:rPr lang="en-US" sz="2400" dirty="0" smtClean="0">
                <a:effectLst>
                  <a:outerShdw blurRad="38100" dist="38100" dir="2700000" algn="tl">
                    <a:srgbClr val="000000"/>
                  </a:outerShdw>
                </a:effectLst>
              </a:rPr>
              <a:t>+ 1.04</a:t>
            </a:r>
            <a:r>
              <a:rPr lang="en-US" sz="2400" i="1" dirty="0" smtClean="0">
                <a:effectLst>
                  <a:outerShdw blurRad="38100" dist="38100" dir="2700000" algn="tl">
                    <a:srgbClr val="000000"/>
                  </a:outerShdw>
                </a:effectLst>
              </a:rPr>
              <a:t>S</a:t>
            </a:r>
            <a:r>
              <a:rPr lang="en-US" sz="2400" baseline="-25000" dirty="0" smtClean="0">
                <a:effectLst>
                  <a:outerShdw blurRad="38100" dist="38100" dir="2700000" algn="tl">
                    <a:srgbClr val="000000"/>
                  </a:outerShdw>
                </a:effectLst>
              </a:rPr>
              <a:t>1</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210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3: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222</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4: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 231</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5:    0.08875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5</a:t>
            </a:r>
            <a:r>
              <a:rPr lang="en-US" sz="2400" dirty="0">
                <a:effectLst>
                  <a:outerShdw blurRad="38100" dist="38100" dir="2700000" algn="tl">
                    <a:srgbClr val="000000"/>
                  </a:outerShdw>
                </a:effectLst>
              </a:rPr>
              <a:t> = 240</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a:t>
            </a:r>
            <a:r>
              <a:rPr lang="en-US" sz="2400" dirty="0" smtClean="0">
                <a:effectLst>
                  <a:outerShdw blurRad="38100" dist="38100" dir="2700000" algn="tl">
                    <a:srgbClr val="000000"/>
                  </a:outerShdw>
                </a:effectLst>
              </a:rPr>
              <a:t>6</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1.08875</a:t>
            </a:r>
            <a:r>
              <a:rPr lang="en-US" sz="2400" i="1" dirty="0" smtClean="0">
                <a:effectLst>
                  <a:outerShdw blurRad="38100" dist="38100" dir="2700000" algn="tl">
                    <a:srgbClr val="000000"/>
                  </a:outerShdw>
                </a:effectLst>
              </a:rPr>
              <a:t>B</a:t>
            </a:r>
            <a:r>
              <a:rPr lang="en-US" sz="2400" baseline="-25000" dirty="0" smtClean="0">
                <a:effectLst>
                  <a:outerShdw blurRad="38100" dist="38100" dir="2700000" algn="tl">
                    <a:srgbClr val="000000"/>
                  </a:outerShdw>
                </a:effectLst>
              </a:rPr>
              <a:t>1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0.055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5</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6</a:t>
            </a:r>
            <a:r>
              <a:rPr lang="en-US" sz="2400" dirty="0">
                <a:effectLst>
                  <a:outerShdw blurRad="38100" dist="38100" dir="2700000" algn="tl">
                    <a:srgbClr val="000000"/>
                  </a:outerShdw>
                </a:effectLst>
              </a:rPr>
              <a:t> = 195</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7: </a:t>
            </a:r>
            <a:r>
              <a:rPr lang="en-US" sz="2400" dirty="0" smtClean="0">
                <a:effectLst>
                  <a:outerShdw blurRad="38100" dist="38100" dir="2700000" algn="tl">
                    <a:srgbClr val="000000"/>
                  </a:outerShdw>
                </a:effectLst>
              </a:rPr>
              <a:t>                        1.055</a:t>
            </a:r>
            <a:r>
              <a:rPr lang="en-US" sz="2400" i="1" dirty="0" smtClean="0">
                <a:effectLst>
                  <a:outerShdw blurRad="38100" dist="38100" dir="2700000" algn="tl">
                    <a:srgbClr val="000000"/>
                  </a:outerShdw>
                </a:effectLst>
              </a:rPr>
              <a:t>B</a:t>
            </a:r>
            <a:r>
              <a:rPr lang="en-US" sz="2400" baseline="-25000" dirty="0" smtClean="0">
                <a:effectLst>
                  <a:outerShdw blurRad="38100" dist="38100" dir="2700000" algn="tl">
                    <a:srgbClr val="000000"/>
                  </a:outerShdw>
                </a:effectLst>
              </a:rPr>
              <a:t>2</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+ 0.1175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6</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7</a:t>
            </a:r>
            <a:r>
              <a:rPr lang="en-US" sz="2400" dirty="0">
                <a:effectLst>
                  <a:outerShdw blurRad="38100" dist="38100" dir="2700000" algn="tl">
                    <a:srgbClr val="000000"/>
                  </a:outerShdw>
                </a:effectLst>
              </a:rPr>
              <a:t> = 225</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Year 8:                                          1.1175</a:t>
            </a:r>
            <a:r>
              <a:rPr lang="en-US" sz="2400" i="1" dirty="0">
                <a:effectLst>
                  <a:outerShdw blurRad="38100" dist="38100" dir="2700000" algn="tl">
                    <a:srgbClr val="000000"/>
                  </a:outerShdw>
                </a:effectLst>
              </a:rPr>
              <a:t>B</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1.04</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7</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S</a:t>
            </a:r>
            <a:r>
              <a:rPr lang="en-US" sz="2400" baseline="-25000" dirty="0">
                <a:effectLst>
                  <a:outerShdw blurRad="38100" dist="38100" dir="2700000" algn="tl">
                    <a:srgbClr val="000000"/>
                  </a:outerShdw>
                </a:effectLst>
              </a:rPr>
              <a:t>8</a:t>
            </a:r>
            <a:r>
              <a:rPr lang="en-US" sz="2400" dirty="0">
                <a:effectLst>
                  <a:outerShdw blurRad="38100" dist="38100" dir="2700000" algn="tl">
                    <a:srgbClr val="000000"/>
                  </a:outerShdw>
                </a:effectLst>
              </a:rPr>
              <a:t> = 255</a:t>
            </a:r>
          </a:p>
        </p:txBody>
      </p:sp>
      <p:sp>
        <p:nvSpPr>
          <p:cNvPr id="232452" name="Rectangle 4"/>
          <p:cNvSpPr>
            <a:spLocks noChangeArrowheads="1"/>
          </p:cNvSpPr>
          <p:nvPr/>
        </p:nvSpPr>
        <p:spPr bwMode="auto">
          <a:xfrm>
            <a:off x="2447925" y="3290888"/>
            <a:ext cx="9144000" cy="0"/>
          </a:xfrm>
          <a:prstGeom prst="rect">
            <a:avLst/>
          </a:prstGeom>
          <a:noFill/>
          <a:ln w="12700">
            <a:noFill/>
            <a:miter lim="800000"/>
            <a:headEnd/>
            <a:tailEnd/>
          </a:ln>
          <a:effectLst/>
        </p:spPr>
        <p:txBody>
          <a:bodyPr>
            <a:spAutoFit/>
          </a:bodyPr>
          <a:lstStyle/>
          <a:p>
            <a:endParaRPr lang="en-US"/>
          </a:p>
        </p:txBody>
      </p:sp>
    </p:spTree>
    <p:extLst>
      <p:ext uri="{BB962C8B-B14F-4D97-AF65-F5344CB8AC3E}">
        <p14:creationId xmlns:p14="http://schemas.microsoft.com/office/powerpoint/2010/main" val="338731519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Effect transition="in" filter="fade">
                                      <p:cBhvr>
                                        <p:cTn id="7" dur="500"/>
                                        <p:tgtEl>
                                          <p:spTgt spid="2324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2451">
                                            <p:txEl>
                                              <p:pRg st="2" end="2"/>
                                            </p:txEl>
                                          </p:spTgt>
                                        </p:tgtEl>
                                        <p:attrNameLst>
                                          <p:attrName>style.visibility</p:attrName>
                                        </p:attrNameLst>
                                      </p:cBhvr>
                                      <p:to>
                                        <p:strVal val="visible"/>
                                      </p:to>
                                    </p:set>
                                    <p:animEffect transition="in" filter="fade">
                                      <p:cBhvr>
                                        <p:cTn id="12" dur="500"/>
                                        <p:tgtEl>
                                          <p:spTgt spid="23245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2451">
                                            <p:txEl>
                                              <p:pRg st="3" end="3"/>
                                            </p:txEl>
                                          </p:spTgt>
                                        </p:tgtEl>
                                        <p:attrNameLst>
                                          <p:attrName>style.visibility</p:attrName>
                                        </p:attrNameLst>
                                      </p:cBhvr>
                                      <p:to>
                                        <p:strVal val="visible"/>
                                      </p:to>
                                    </p:set>
                                    <p:animEffect transition="in" filter="fade">
                                      <p:cBhvr>
                                        <p:cTn id="17" dur="500"/>
                                        <p:tgtEl>
                                          <p:spTgt spid="23245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2451">
                                            <p:txEl>
                                              <p:pRg st="4" end="4"/>
                                            </p:txEl>
                                          </p:spTgt>
                                        </p:tgtEl>
                                        <p:attrNameLst>
                                          <p:attrName>style.visibility</p:attrName>
                                        </p:attrNameLst>
                                      </p:cBhvr>
                                      <p:to>
                                        <p:strVal val="visible"/>
                                      </p:to>
                                    </p:set>
                                    <p:animEffect transition="in" filter="fade">
                                      <p:cBhvr>
                                        <p:cTn id="22" dur="500"/>
                                        <p:tgtEl>
                                          <p:spTgt spid="23245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2451">
                                            <p:txEl>
                                              <p:pRg st="5" end="5"/>
                                            </p:txEl>
                                          </p:spTgt>
                                        </p:tgtEl>
                                        <p:attrNameLst>
                                          <p:attrName>style.visibility</p:attrName>
                                        </p:attrNameLst>
                                      </p:cBhvr>
                                      <p:to>
                                        <p:strVal val="visible"/>
                                      </p:to>
                                    </p:set>
                                    <p:animEffect transition="in" filter="fade">
                                      <p:cBhvr>
                                        <p:cTn id="27" dur="500"/>
                                        <p:tgtEl>
                                          <p:spTgt spid="232451">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2451">
                                            <p:txEl>
                                              <p:pRg st="6" end="6"/>
                                            </p:txEl>
                                          </p:spTgt>
                                        </p:tgtEl>
                                        <p:attrNameLst>
                                          <p:attrName>style.visibility</p:attrName>
                                        </p:attrNameLst>
                                      </p:cBhvr>
                                      <p:to>
                                        <p:strVal val="visible"/>
                                      </p:to>
                                    </p:set>
                                    <p:animEffect transition="in" filter="fade">
                                      <p:cBhvr>
                                        <p:cTn id="32" dur="500"/>
                                        <p:tgtEl>
                                          <p:spTgt spid="232451">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32451">
                                            <p:txEl>
                                              <p:pRg st="7" end="7"/>
                                            </p:txEl>
                                          </p:spTgt>
                                        </p:tgtEl>
                                        <p:attrNameLst>
                                          <p:attrName>style.visibility</p:attrName>
                                        </p:attrNameLst>
                                      </p:cBhvr>
                                      <p:to>
                                        <p:strVal val="visible"/>
                                      </p:to>
                                    </p:set>
                                    <p:animEffect transition="in" filter="fade">
                                      <p:cBhvr>
                                        <p:cTn id="37" dur="500"/>
                                        <p:tgtEl>
                                          <p:spTgt spid="232451">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32451">
                                            <p:txEl>
                                              <p:pRg st="8" end="8"/>
                                            </p:txEl>
                                          </p:spTgt>
                                        </p:tgtEl>
                                        <p:attrNameLst>
                                          <p:attrName>style.visibility</p:attrName>
                                        </p:attrNameLst>
                                      </p:cBhvr>
                                      <p:to>
                                        <p:strVal val="visible"/>
                                      </p:to>
                                    </p:set>
                                    <p:animEffect transition="in" filter="fade">
                                      <p:cBhvr>
                                        <p:cTn id="42" dur="500"/>
                                        <p:tgtEl>
                                          <p:spTgt spid="232451">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32451">
                                            <p:txEl>
                                              <p:pRg st="9" end="9"/>
                                            </p:txEl>
                                          </p:spTgt>
                                        </p:tgtEl>
                                        <p:attrNameLst>
                                          <p:attrName>style.visibility</p:attrName>
                                        </p:attrNameLst>
                                      </p:cBhvr>
                                      <p:to>
                                        <p:strVal val="visible"/>
                                      </p:to>
                                    </p:set>
                                    <p:animEffect transition="in" filter="fade">
                                      <p:cBhvr>
                                        <p:cTn id="47" dur="500"/>
                                        <p:tgtEl>
                                          <p:spTgt spid="232451">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2451">
                                            <p:txEl>
                                              <p:pRg st="10" end="10"/>
                                            </p:txEl>
                                          </p:spTgt>
                                        </p:tgtEl>
                                        <p:attrNameLst>
                                          <p:attrName>style.visibility</p:attrName>
                                        </p:attrNameLst>
                                      </p:cBhvr>
                                      <p:to>
                                        <p:strVal val="visible"/>
                                      </p:to>
                                    </p:set>
                                    <p:animEffect transition="in" filter="fade">
                                      <p:cBhvr>
                                        <p:cTn id="52" dur="500"/>
                                        <p:tgtEl>
                                          <p:spTgt spid="23245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ChangeArrowheads="1"/>
          </p:cNvSpPr>
          <p:nvPr/>
        </p:nvSpPr>
        <p:spPr bwMode="auto">
          <a:xfrm>
            <a:off x="1295400" y="2362200"/>
            <a:ext cx="7289800" cy="20193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a:tailEnd/>
          </a:ln>
          <a:effectLst/>
        </p:spPr>
        <p:txBody>
          <a:bodyPr wrap="none" anchor="ctr"/>
          <a:lstStyle/>
          <a:p>
            <a:endParaRPr lang="en-US"/>
          </a:p>
        </p:txBody>
      </p:sp>
      <p:sp>
        <p:nvSpPr>
          <p:cNvPr id="233475"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Financial Planning</a:t>
            </a:r>
          </a:p>
        </p:txBody>
      </p:sp>
      <p:sp>
        <p:nvSpPr>
          <p:cNvPr id="233476" name="Rectangle 4"/>
          <p:cNvSpPr>
            <a:spLocks noChangeArrowheads="1"/>
          </p:cNvSpPr>
          <p:nvPr/>
        </p:nvSpPr>
        <p:spPr bwMode="auto">
          <a:xfrm>
            <a:off x="687388" y="1041400"/>
            <a:ext cx="8077200" cy="49228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Optimal solution to t</a:t>
            </a:r>
            <a:r>
              <a:rPr lang="en-US" sz="2400" dirty="0">
                <a:solidFill>
                  <a:srgbClr val="66FFFF"/>
                </a:solidFill>
                <a:effectLst>
                  <a:outerShdw blurRad="38100" dist="38100" dir="2700000" algn="tl">
                    <a:srgbClr val="000000"/>
                  </a:outerShdw>
                </a:effectLst>
                <a:cs typeface="Times New Roman" pitchFamily="18" charset="0"/>
              </a:rPr>
              <a:t>he 12-variable, 8-constraint LP problem:</a:t>
            </a:r>
            <a:r>
              <a:rPr lang="en-US" sz="2400" dirty="0">
                <a:effectLst>
                  <a:outerShdw blurRad="38100" dist="38100" dir="2700000" algn="tl">
                    <a:srgbClr val="000000"/>
                  </a:outerShdw>
                </a:effectLst>
                <a:cs typeface="Times New Roman" pitchFamily="18" charset="0"/>
              </a:rPr>
              <a:t> </a:t>
            </a:r>
            <a:endParaRPr lang="en-US" sz="2400" dirty="0">
              <a:solidFill>
                <a:srgbClr val="66FFFF"/>
              </a:solidFill>
              <a:effectLst>
                <a:outerShdw blurRad="38100" dist="38100" dir="2700000" algn="tl">
                  <a:srgbClr val="000000"/>
                </a:outerShdw>
              </a:effectLst>
            </a:endParaRPr>
          </a:p>
          <a:p>
            <a:pPr marL="742950" lvl="1" indent="-285750" algn="l">
              <a:spcBef>
                <a:spcPct val="20000"/>
              </a:spcBef>
              <a:buClr>
                <a:srgbClr val="66FFFF"/>
              </a:buClr>
              <a:buSzPct val="125000"/>
              <a:buFontTx/>
              <a:buChar char="•"/>
            </a:pPr>
            <a:r>
              <a:rPr lang="en-US" sz="2400" dirty="0">
                <a:effectLst>
                  <a:outerShdw blurRad="38100" dist="38100" dir="2700000" algn="tl">
                    <a:srgbClr val="000000"/>
                  </a:outerShdw>
                </a:effectLst>
                <a:cs typeface="Times New Roman" pitchFamily="18" charset="0"/>
              </a:rPr>
              <a:t>Minimum total obligation = $1,728,794</a:t>
            </a:r>
          </a:p>
          <a:p>
            <a:pPr marL="742950" lvl="1" indent="-285750" algn="l">
              <a:spcBef>
                <a:spcPct val="20000"/>
              </a:spcBef>
              <a:buClr>
                <a:srgbClr val="66FFFF"/>
              </a:buClr>
              <a:buSzPct val="125000"/>
            </a:pPr>
            <a:endParaRPr lang="en-US" sz="1000" dirty="0">
              <a:effectLst>
                <a:outerShdw blurRad="38100" dist="38100" dir="2700000" algn="tl">
                  <a:srgbClr val="000000"/>
                </a:outerShdw>
              </a:effectLst>
              <a:cs typeface="Times New Roman" pitchFamily="18" charset="0"/>
            </a:endParaRPr>
          </a:p>
          <a:p>
            <a:pPr marL="742950" lvl="1" indent="-285750" algn="l">
              <a:spcBef>
                <a:spcPct val="20000"/>
              </a:spcBef>
              <a:buClr>
                <a:srgbClr val="66FFFF"/>
              </a:buClr>
              <a:buSzPct val="125000"/>
            </a:pPr>
            <a:r>
              <a:rPr lang="en-US" sz="2400" b="1" dirty="0">
                <a:effectLst>
                  <a:outerShdw blurRad="38100" dist="38100" dir="2700000" algn="tl">
                    <a:srgbClr val="000000"/>
                  </a:outerShdw>
                </a:effectLst>
                <a:latin typeface="Times New Roman" pitchFamily="18" charset="0"/>
                <a:cs typeface="Times New Roman" pitchFamily="18" charset="0"/>
              </a:rPr>
              <a:t>	</a:t>
            </a:r>
            <a:r>
              <a:rPr lang="en-US" sz="2400" u="sng" dirty="0">
                <a:effectLst>
                  <a:outerShdw blurRad="38100" dist="38100" dir="2700000" algn="tl">
                    <a:srgbClr val="000000"/>
                  </a:outerShdw>
                </a:effectLst>
                <a:latin typeface="Times New Roman" pitchFamily="18" charset="0"/>
                <a:cs typeface="Times New Roman" pitchFamily="18" charset="0"/>
              </a:rPr>
              <a:t>Bond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u="sng" dirty="0" smtClean="0">
                <a:effectLst>
                  <a:outerShdw blurRad="38100" dist="38100" dir="2700000" algn="tl">
                    <a:srgbClr val="000000"/>
                  </a:outerShdw>
                </a:effectLst>
                <a:latin typeface="Times New Roman" pitchFamily="18" charset="0"/>
                <a:cs typeface="Times New Roman" pitchFamily="18" charset="0"/>
              </a:rPr>
              <a:t>Units </a:t>
            </a:r>
            <a:r>
              <a:rPr lang="en-US" sz="2400" u="sng" dirty="0">
                <a:effectLst>
                  <a:outerShdw blurRad="38100" dist="38100" dir="2700000" algn="tl">
                    <a:srgbClr val="000000"/>
                  </a:outerShdw>
                </a:effectLst>
                <a:latin typeface="Times New Roman" pitchFamily="18" charset="0"/>
                <a:cs typeface="Times New Roman" pitchFamily="18" charset="0"/>
              </a:rPr>
              <a:t>Purchased</a:t>
            </a:r>
            <a:r>
              <a:rPr lang="en-US" sz="2400" dirty="0">
                <a:effectLst>
                  <a:outerShdw blurRad="38100" dist="38100" dir="2700000" algn="tl">
                    <a:srgbClr val="000000"/>
                  </a:outerShdw>
                </a:effectLst>
                <a:latin typeface="Times New Roman" pitchFamily="18" charset="0"/>
                <a:cs typeface="Times New Roman" pitchFamily="18" charset="0"/>
              </a:rPr>
              <a:t>	</a:t>
            </a:r>
            <a:r>
              <a:rPr lang="en-US" sz="2400" dirty="0" smtClean="0">
                <a:effectLst>
                  <a:outerShdw blurRad="38100" dist="38100" dir="2700000" algn="tl">
                    <a:srgbClr val="000000"/>
                  </a:outerShdw>
                </a:effectLst>
                <a:latin typeface="Times New Roman" pitchFamily="18" charset="0"/>
                <a:cs typeface="Times New Roman" pitchFamily="18" charset="0"/>
              </a:rPr>
              <a:t> </a:t>
            </a:r>
            <a:r>
              <a:rPr lang="en-US" sz="2400" u="sng" dirty="0" smtClean="0">
                <a:effectLst>
                  <a:outerShdw blurRad="38100" dist="38100" dir="2700000" algn="tl">
                    <a:srgbClr val="000000"/>
                  </a:outerShdw>
                </a:effectLst>
                <a:latin typeface="Times New Roman" pitchFamily="18" charset="0"/>
                <a:cs typeface="Times New Roman" pitchFamily="18" charset="0"/>
              </a:rPr>
              <a:t>Investment </a:t>
            </a:r>
            <a:r>
              <a:rPr lang="en-US" sz="2400" u="sng" dirty="0">
                <a:effectLst>
                  <a:outerShdw blurRad="38100" dist="38100" dir="2700000" algn="tl">
                    <a:srgbClr val="000000"/>
                  </a:outerShdw>
                </a:effectLst>
                <a:latin typeface="Times New Roman" pitchFamily="18" charset="0"/>
                <a:cs typeface="Times New Roman" pitchFamily="18" charset="0"/>
              </a:rPr>
              <a:t>Amount</a:t>
            </a:r>
            <a:endParaRPr lang="en-US" sz="2400" u="sng" dirty="0">
              <a:effectLst>
                <a:outerShdw blurRad="38100" dist="38100" dir="2700000" algn="tl">
                  <a:srgbClr val="000000"/>
                </a:outerShdw>
              </a:effectLst>
              <a:latin typeface="Universal-Newswith Comm Pi"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1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1 = 144.988       $1150(144.988) = $166,736</a:t>
            </a:r>
            <a:endParaRPr lang="en-US" sz="2400" dirty="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2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2 = 187.856	       $1000(187.856) = $187,856</a:t>
            </a:r>
            <a:endParaRPr lang="en-US" sz="2400" dirty="0">
              <a:effectLst>
                <a:outerShdw blurRad="38100" dist="38100" dir="2700000" algn="tl">
                  <a:srgbClr val="000000"/>
                </a:outerShdw>
              </a:effectLst>
              <a:latin typeface="Mathematical Pi-One" charset="0"/>
              <a:cs typeface="Times New Roman" pitchFamily="18" charset="0"/>
            </a:endParaRPr>
          </a:p>
          <a:p>
            <a:pPr marL="742950" lvl="1" indent="-285750" algn="l">
              <a:spcBef>
                <a:spcPct val="20000"/>
              </a:spcBef>
              <a:buClr>
                <a:srgbClr val="66FFFF"/>
              </a:buClr>
              <a:buSzPct val="125000"/>
            </a:pPr>
            <a:r>
              <a:rPr lang="en-US" sz="2400" dirty="0">
                <a:effectLst>
                  <a:outerShdw blurRad="38100" dist="38100" dir="2700000" algn="tl">
                    <a:srgbClr val="000000"/>
                  </a:outerShdw>
                </a:effectLst>
                <a:latin typeface="Times New Roman" pitchFamily="18" charset="0"/>
                <a:cs typeface="Times New Roman" pitchFamily="18" charset="0"/>
              </a:rPr>
              <a:t>	   3	  </a:t>
            </a:r>
            <a:r>
              <a:rPr lang="en-US" sz="2400" i="1" dirty="0">
                <a:effectLst>
                  <a:outerShdw blurRad="38100" dist="38100" dir="2700000" algn="tl">
                    <a:srgbClr val="000000"/>
                  </a:outerShdw>
                </a:effectLst>
                <a:latin typeface="Times New Roman" pitchFamily="18" charset="0"/>
                <a:cs typeface="Times New Roman" pitchFamily="18" charset="0"/>
              </a:rPr>
              <a:t>B</a:t>
            </a:r>
            <a:r>
              <a:rPr lang="en-US" sz="2400" dirty="0">
                <a:effectLst>
                  <a:outerShdw blurRad="38100" dist="38100" dir="2700000" algn="tl">
                    <a:srgbClr val="000000"/>
                  </a:outerShdw>
                </a:effectLst>
                <a:latin typeface="Times New Roman" pitchFamily="18" charset="0"/>
                <a:cs typeface="Times New Roman" pitchFamily="18" charset="0"/>
              </a:rPr>
              <a:t>3 = 228.188	       $1350(228.188) = $308,054</a:t>
            </a:r>
            <a:r>
              <a:rPr lang="en-US" sz="2400" dirty="0">
                <a:effectLst>
                  <a:outerShdw blurRad="38100" dist="38100" dir="2700000" algn="tl">
                    <a:srgbClr val="000000"/>
                  </a:outerShdw>
                </a:effectLst>
                <a:latin typeface="Universal-Newswith Comm Pi" charset="0"/>
                <a:cs typeface="Times New Roman" pitchFamily="18" charset="0"/>
              </a:rPr>
              <a:t> </a:t>
            </a:r>
          </a:p>
        </p:txBody>
      </p:sp>
    </p:spTree>
    <p:extLst>
      <p:ext uri="{BB962C8B-B14F-4D97-AF65-F5344CB8AC3E}">
        <p14:creationId xmlns:p14="http://schemas.microsoft.com/office/powerpoint/2010/main" val="622986664"/>
      </p:ext>
    </p:extLst>
  </p:cSld>
  <p:clrMapOvr>
    <a:masterClrMapping/>
  </p:clrMapOvr>
  <p:transition>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a:t>
            </a:r>
          </a:p>
        </p:txBody>
      </p:sp>
      <p:sp>
        <p:nvSpPr>
          <p:cNvPr id="139267" name="Rectangle 3"/>
          <p:cNvSpPr>
            <a:spLocks noChangeArrowheads="1"/>
          </p:cNvSpPr>
          <p:nvPr/>
        </p:nvSpPr>
        <p:spPr bwMode="auto">
          <a:xfrm>
            <a:off x="687388" y="1041400"/>
            <a:ext cx="7772400" cy="4643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LP can be used in operations management to aid in decision-making about product mix, production scheduling, staffing, inventory control, capacity planning, and other issues.</a:t>
            </a: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An important application of LP is multi-period</a:t>
            </a:r>
            <a:r>
              <a:rPr lang="en-US" sz="2400" u="sng" dirty="0">
                <a:effectLst>
                  <a:outerShdw blurRad="38100" dist="38100" dir="2700000" algn="tl">
                    <a:srgbClr val="000000"/>
                  </a:outerShdw>
                </a:effectLst>
              </a:rPr>
              <a:t> </a:t>
            </a:r>
            <a:r>
              <a:rPr lang="en-US" sz="2400" dirty="0">
                <a:effectLst>
                  <a:outerShdw blurRad="38100" dist="38100" dir="2700000" algn="tl">
                    <a:srgbClr val="000000"/>
                  </a:outerShdw>
                </a:effectLst>
              </a:rPr>
              <a:t>planning such as </a:t>
            </a:r>
            <a:r>
              <a:rPr lang="en-US" sz="2400" u="sng" dirty="0">
                <a:effectLst>
                  <a:outerShdw blurRad="38100" dist="38100" dir="2700000" algn="tl">
                    <a:srgbClr val="000000"/>
                  </a:outerShdw>
                </a:effectLst>
              </a:rPr>
              <a:t>production scheduling</a:t>
            </a:r>
            <a:r>
              <a:rPr lang="en-US" sz="2400" dirty="0">
                <a:effectLst>
                  <a:outerShdw blurRad="38100" dist="38100" dir="2700000" algn="tl">
                    <a:srgbClr val="000000"/>
                  </a:outerShdw>
                </a:effectLst>
              </a:rPr>
              <a:t>.</a:t>
            </a: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Usually the objective is to establish an efficient, low-cost production schedule for one or more products over several time periods.</a:t>
            </a:r>
          </a:p>
          <a:p>
            <a:pPr marL="342900" indent="-342900" algn="l">
              <a:spcBef>
                <a:spcPct val="20000"/>
              </a:spcBef>
              <a:buClr>
                <a:srgbClr val="66FFFF"/>
              </a:buClr>
              <a:buSzPct val="75000"/>
              <a:buFont typeface="Monotype Sorts" pitchFamily="2" charset="2"/>
              <a:buChar char="n"/>
            </a:pPr>
            <a:r>
              <a:rPr lang="en-US" sz="2400" dirty="0">
                <a:effectLst>
                  <a:outerShdw blurRad="38100" dist="38100" dir="2700000" algn="tl">
                    <a:srgbClr val="000000"/>
                  </a:outerShdw>
                </a:effectLst>
              </a:rPr>
              <a:t>Typical constraints include limitations on production capacity, labor capacity, storage space, and more.</a:t>
            </a:r>
          </a:p>
        </p:txBody>
      </p:sp>
    </p:spTree>
    <p:extLst>
      <p:ext uri="{BB962C8B-B14F-4D97-AF65-F5344CB8AC3E}">
        <p14:creationId xmlns:p14="http://schemas.microsoft.com/office/powerpoint/2010/main" val="457172482"/>
      </p:ext>
    </p:extLst>
  </p:cSld>
  <p:clrMapOvr>
    <a:masterClrMapping/>
  </p:clrMapOvr>
  <p:transition>
    <p:zo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731838" y="1081088"/>
            <a:ext cx="7896225" cy="191770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     Chip </a:t>
            </a:r>
            <a:r>
              <a:rPr lang="en-US" sz="2400" dirty="0" err="1">
                <a:effectLst>
                  <a:outerShdw blurRad="38100" dist="38100" dir="2700000" algn="tl">
                    <a:srgbClr val="000000"/>
                  </a:outerShdw>
                </a:effectLst>
                <a:cs typeface="Times New Roman" pitchFamily="18" charset="0"/>
              </a:rPr>
              <a:t>Hoose</a:t>
            </a:r>
            <a:r>
              <a:rPr lang="en-US" sz="2400" dirty="0">
                <a:effectLst>
                  <a:outerShdw blurRad="38100" dist="38100" dir="2700000" algn="tl">
                    <a:srgbClr val="000000"/>
                  </a:outerShdw>
                </a:effectLst>
                <a:cs typeface="Times New Roman" pitchFamily="18" charset="0"/>
              </a:rPr>
              <a:t> is the owner of </a:t>
            </a:r>
            <a:r>
              <a:rPr lang="en-US" sz="2400" dirty="0" err="1">
                <a:effectLst>
                  <a:outerShdw blurRad="38100" dist="38100" dir="2700000" algn="tl">
                    <a:srgbClr val="000000"/>
                  </a:outerShdw>
                </a:effectLst>
                <a:cs typeface="Times New Roman" pitchFamily="18" charset="0"/>
              </a:rPr>
              <a:t>Hoose</a:t>
            </a:r>
            <a:r>
              <a:rPr lang="en-US" sz="2400" dirty="0">
                <a:effectLst>
                  <a:outerShdw blurRad="38100" dist="38100" dir="2700000" algn="tl">
                    <a:srgbClr val="000000"/>
                  </a:outerShdw>
                </a:effectLst>
                <a:cs typeface="Times New Roman" pitchFamily="18" charset="0"/>
              </a:rPr>
              <a:t> Custom Wheels.  Chip has just received orders for 1,000 standard wheels</a:t>
            </a:r>
          </a:p>
          <a:p>
            <a:pPr algn="l"/>
            <a:r>
              <a:rPr lang="en-US" sz="2400" dirty="0">
                <a:effectLst>
                  <a:outerShdw blurRad="38100" dist="38100" dir="2700000" algn="tl">
                    <a:srgbClr val="000000"/>
                  </a:outerShdw>
                </a:effectLst>
                <a:cs typeface="Times New Roman" pitchFamily="18" charset="0"/>
              </a:rPr>
              <a:t>and 1,250 deluxe wheels next month and for 800 standard and 1,500 deluxe the following month.  All</a:t>
            </a:r>
          </a:p>
          <a:p>
            <a:pPr algn="l"/>
            <a:r>
              <a:rPr lang="en-US" sz="2400" dirty="0">
                <a:effectLst>
                  <a:outerShdw blurRad="38100" dist="38100" dir="2700000" algn="tl">
                    <a:srgbClr val="000000"/>
                  </a:outerShdw>
                </a:effectLst>
                <a:cs typeface="Times New Roman" pitchFamily="18" charset="0"/>
              </a:rPr>
              <a:t>orders must be filled.</a:t>
            </a:r>
            <a:r>
              <a:rPr lang="en-US" sz="2400" dirty="0">
                <a:effectLst>
                  <a:outerShdw blurRad="38100" dist="38100" dir="2700000" algn="tl">
                    <a:srgbClr val="000000"/>
                  </a:outerShdw>
                </a:effectLst>
              </a:rPr>
              <a:t> </a:t>
            </a:r>
          </a:p>
        </p:txBody>
      </p:sp>
      <p:sp>
        <p:nvSpPr>
          <p:cNvPr id="138243"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a:t>
            </a:r>
          </a:p>
          <a:p>
            <a:r>
              <a:rPr lang="en-US" sz="2800" b="1" dirty="0">
                <a:effectLst>
                  <a:outerShdw blurRad="38100" dist="38100" dir="2700000" algn="tl">
                    <a:srgbClr val="000000"/>
                  </a:outerShdw>
                </a:effectLst>
                <a:latin typeface="+mj-lt"/>
                <a:ea typeface="+mj-ea"/>
                <a:cs typeface="+mj-cs"/>
              </a:rPr>
              <a:t>Production </a:t>
            </a:r>
            <a:r>
              <a:rPr lang="en-US" sz="2800" b="1" dirty="0">
                <a:effectLst>
                  <a:outerShdw blurRad="38100" dist="38100" dir="2700000" algn="tl">
                    <a:srgbClr val="000000"/>
                  </a:outerShdw>
                </a:effectLst>
                <a:latin typeface="+mj-lt"/>
                <a:ea typeface="+mj-ea"/>
                <a:cs typeface="+mj-cs"/>
              </a:rPr>
              <a:t>Scheduling</a:t>
            </a:r>
          </a:p>
        </p:txBody>
      </p:sp>
      <p:sp>
        <p:nvSpPr>
          <p:cNvPr id="138244" name="Text Box 4"/>
          <p:cNvSpPr txBox="1">
            <a:spLocks noChangeArrowheads="1"/>
          </p:cNvSpPr>
          <p:nvPr/>
        </p:nvSpPr>
        <p:spPr bwMode="auto">
          <a:xfrm>
            <a:off x="739775" y="2986088"/>
            <a:ext cx="7843838" cy="3046988"/>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The cost of making standard wheels is $10 and deluxe</a:t>
            </a:r>
          </a:p>
          <a:p>
            <a:pPr algn="l"/>
            <a:r>
              <a:rPr lang="en-US" sz="2400" dirty="0">
                <a:effectLst>
                  <a:outerShdw blurRad="38100" dist="38100" dir="2700000" algn="tl">
                    <a:srgbClr val="000000"/>
                  </a:outerShdw>
                </a:effectLst>
                <a:cs typeface="Arial" pitchFamily="34" charset="0"/>
              </a:rPr>
              <a:t>wheels is $16.  Overtime rates are 50% higher.  There</a:t>
            </a:r>
          </a:p>
          <a:p>
            <a:pPr algn="l"/>
            <a:r>
              <a:rPr lang="en-US" sz="2400" dirty="0">
                <a:effectLst>
                  <a:outerShdw blurRad="38100" dist="38100" dir="2700000" algn="tl">
                    <a:srgbClr val="000000"/>
                  </a:outerShdw>
                </a:effectLst>
                <a:cs typeface="Arial" pitchFamily="34" charset="0"/>
              </a:rPr>
              <a:t>are 1,000 hours of regular time and 500 hours of overtime available each month.  It takes </a:t>
            </a:r>
            <a:r>
              <a:rPr lang="en-US" sz="2400" dirty="0" smtClean="0">
                <a:effectLst>
                  <a:outerShdw blurRad="38100" dist="38100" dir="2700000" algn="tl">
                    <a:srgbClr val="000000"/>
                  </a:outerShdw>
                </a:effectLst>
                <a:cs typeface="Arial" pitchFamily="34" charset="0"/>
              </a:rPr>
              <a:t>0.5 </a:t>
            </a:r>
            <a:r>
              <a:rPr lang="en-US" sz="2400" dirty="0">
                <a:effectLst>
                  <a:outerShdw blurRad="38100" dist="38100" dir="2700000" algn="tl">
                    <a:srgbClr val="000000"/>
                  </a:outerShdw>
                </a:effectLst>
                <a:cs typeface="Arial" pitchFamily="34" charset="0"/>
              </a:rPr>
              <a:t>hour to make a standard wheel and </a:t>
            </a:r>
            <a:r>
              <a:rPr lang="en-US" sz="2400" dirty="0" smtClean="0">
                <a:effectLst>
                  <a:outerShdw blurRad="38100" dist="38100" dir="2700000" algn="tl">
                    <a:srgbClr val="000000"/>
                  </a:outerShdw>
                </a:effectLst>
                <a:cs typeface="Arial" pitchFamily="34" charset="0"/>
              </a:rPr>
              <a:t>0.6 </a:t>
            </a:r>
            <a:r>
              <a:rPr lang="en-US" sz="2400" dirty="0">
                <a:effectLst>
                  <a:outerShdw blurRad="38100" dist="38100" dir="2700000" algn="tl">
                    <a:srgbClr val="000000"/>
                  </a:outerShdw>
                </a:effectLst>
                <a:cs typeface="Arial" pitchFamily="34" charset="0"/>
              </a:rPr>
              <a:t>hour to make a deluxe wheel.</a:t>
            </a:r>
          </a:p>
          <a:p>
            <a:pPr algn="l"/>
            <a:r>
              <a:rPr lang="en-US" sz="2400" dirty="0">
                <a:effectLst>
                  <a:outerShdw blurRad="38100" dist="38100" dir="2700000" algn="tl">
                    <a:srgbClr val="000000"/>
                  </a:outerShdw>
                </a:effectLst>
                <a:cs typeface="Arial" pitchFamily="34" charset="0"/>
              </a:rPr>
              <a:t>The cost of storing a wheel from one month to the next is $2.</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2604635611"/>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12" name="Rectangle 68"/>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57413" name="Text Box 69"/>
          <p:cNvSpPr txBox="1">
            <a:spLocks noChangeArrowheads="1"/>
          </p:cNvSpPr>
          <p:nvPr/>
        </p:nvSpPr>
        <p:spPr bwMode="auto">
          <a:xfrm>
            <a:off x="728663" y="1028700"/>
            <a:ext cx="7861300" cy="1917700"/>
          </a:xfrm>
          <a:prstGeom prst="rect">
            <a:avLst/>
          </a:prstGeom>
          <a:noFill/>
          <a:ln w="12700">
            <a:noFill/>
            <a:miter lim="800000"/>
            <a:headEnd type="none" w="sm" len="sm"/>
            <a:tailEnd type="none" w="sm" len="sm"/>
          </a:ln>
          <a:effectLst/>
        </p:spPr>
        <p:txBody>
          <a:bodyPr>
            <a:spAutoFit/>
          </a:bodyPr>
          <a:lstStyle/>
          <a:p>
            <a:pPr algn="l"/>
            <a:r>
              <a:rPr lang="en-US" sz="2400">
                <a:effectLst>
                  <a:outerShdw blurRad="38100" dist="38100" dir="2700000" algn="tl">
                    <a:srgbClr val="000000"/>
                  </a:outerShdw>
                </a:effectLst>
                <a:cs typeface="Arial" pitchFamily="34" charset="0"/>
              </a:rPr>
              <a:t> 			Estimated Audience</a:t>
            </a:r>
            <a:endParaRPr lang="en-US" sz="2400">
              <a:effectLst>
                <a:outerShdw blurRad="38100" dist="38100" dir="2700000" algn="tl">
                  <a:srgbClr val="000000"/>
                </a:outerShdw>
              </a:effectLst>
              <a:cs typeface="Times New Roman" pitchFamily="18" charset="0"/>
            </a:endParaRPr>
          </a:p>
          <a:p>
            <a:pPr algn="l"/>
            <a:r>
              <a:rPr lang="en-US" sz="2400" u="sng">
                <a:effectLst>
                  <a:outerShdw blurRad="38100" dist="38100" dir="2700000" algn="tl">
                    <a:srgbClr val="000000"/>
                  </a:outerShdw>
                </a:effectLst>
                <a:cs typeface="Arial" pitchFamily="34" charset="0"/>
              </a:rPr>
              <a:t>Ad Type</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Reached With Each Ad</a:t>
            </a:r>
            <a:r>
              <a:rPr lang="en-US" sz="2400">
                <a:effectLst>
                  <a:outerShdw blurRad="38100" dist="38100" dir="2700000" algn="tl">
                    <a:srgbClr val="000000"/>
                  </a:outerShdw>
                </a:effectLst>
                <a:cs typeface="Arial" pitchFamily="34" charset="0"/>
              </a:rPr>
              <a:t>     </a:t>
            </a:r>
            <a:r>
              <a:rPr lang="en-US" sz="2400" u="sng">
                <a:effectLst>
                  <a:outerShdw blurRad="38100" dist="38100" dir="2700000" algn="tl">
                    <a:srgbClr val="000000"/>
                  </a:outerShdw>
                </a:effectLst>
                <a:cs typeface="Arial" pitchFamily="34" charset="0"/>
              </a:rPr>
              <a:t>Cost Per Ad</a:t>
            </a:r>
            <a:r>
              <a:rPr lang="en-US" sz="2400">
                <a:effectLst>
                  <a:outerShdw blurRad="38100" dist="38100" dir="2700000" algn="tl">
                    <a:srgbClr val="000000"/>
                  </a:outerShdw>
                </a:effectLst>
                <a:cs typeface="Arial" pitchFamily="34" charset="0"/>
              </a:rPr>
              <a:t>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Daytime           		3,000      	              $5,000 </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Evening News       	            4,000     	              $7,000</a:t>
            </a:r>
            <a:endParaRPr lang="en-US" sz="2400">
              <a:effectLst>
                <a:outerShdw blurRad="38100" dist="38100" dir="2700000" algn="tl">
                  <a:srgbClr val="000000"/>
                </a:outerShdw>
              </a:effectLst>
              <a:cs typeface="Times New Roman" pitchFamily="18" charset="0"/>
            </a:endParaRPr>
          </a:p>
          <a:p>
            <a:pPr algn="l"/>
            <a:r>
              <a:rPr lang="en-US" sz="2400">
                <a:effectLst>
                  <a:outerShdw blurRad="38100" dist="38100" dir="2700000" algn="tl">
                    <a:srgbClr val="000000"/>
                  </a:outerShdw>
                </a:effectLst>
                <a:cs typeface="Arial" pitchFamily="34" charset="0"/>
              </a:rPr>
              <a:t>Sunday Game 	          75,000   	          $100,000</a:t>
            </a:r>
          </a:p>
        </p:txBody>
      </p:sp>
      <p:sp>
        <p:nvSpPr>
          <p:cNvPr id="57893" name="Text Box 549"/>
          <p:cNvSpPr txBox="1">
            <a:spLocks noChangeArrowheads="1"/>
          </p:cNvSpPr>
          <p:nvPr/>
        </p:nvSpPr>
        <p:spPr bwMode="auto">
          <a:xfrm>
            <a:off x="738188" y="3113088"/>
            <a:ext cx="7847012" cy="264795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Times New Roman" pitchFamily="18" charset="0"/>
              </a:rPr>
              <a:t>     SMM wants to take out at least one ad of each type (daytime, evening-news, and game-time).  Further, there are only two game-time ad spots available.  There are ten daytime spots and six evening news spots available daily.  SMM wants to have at least 5 ads per day, but spend no more than $50,000 on Friday and no more than $75,000 on Saturday.</a:t>
            </a:r>
            <a:r>
              <a:rPr lang="en-US" sz="2400" dirty="0">
                <a:effectLst>
                  <a:outerShdw blurRad="38100" dist="38100" dir="2700000" algn="tl">
                    <a:srgbClr val="000000"/>
                  </a:outerShdw>
                </a:effectLst>
              </a:rPr>
              <a:t> </a:t>
            </a:r>
          </a:p>
        </p:txBody>
      </p:sp>
    </p:spTree>
    <p:extLst>
      <p:ext uri="{BB962C8B-B14F-4D97-AF65-F5344CB8AC3E}">
        <p14:creationId xmlns:p14="http://schemas.microsoft.com/office/powerpoint/2010/main" val="807315301"/>
      </p:ext>
    </p:extLst>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3" name="Rectangle 5"/>
          <p:cNvSpPr>
            <a:spLocks noChangeArrowheads="1"/>
          </p:cNvSpPr>
          <p:nvPr/>
        </p:nvSpPr>
        <p:spPr bwMode="auto">
          <a:xfrm>
            <a:off x="520700" y="2870200"/>
            <a:ext cx="8229600" cy="180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4029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Production Scheduling</a:t>
            </a:r>
          </a:p>
        </p:txBody>
      </p:sp>
      <p:sp>
        <p:nvSpPr>
          <p:cNvPr id="140291" name="Text Box 3"/>
          <p:cNvSpPr txBox="1">
            <a:spLocks noChangeArrowheads="1"/>
          </p:cNvSpPr>
          <p:nvPr/>
        </p:nvSpPr>
        <p:spPr bwMode="auto">
          <a:xfrm>
            <a:off x="668338" y="1512888"/>
            <a:ext cx="8156575" cy="301307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We want to determine the regular-time and overtime</a:t>
            </a:r>
          </a:p>
          <a:p>
            <a:pPr algn="l"/>
            <a:r>
              <a:rPr lang="en-US" sz="2400" dirty="0">
                <a:effectLst>
                  <a:outerShdw blurRad="38100" dist="38100" dir="2700000" algn="tl">
                    <a:srgbClr val="000000"/>
                  </a:outerShdw>
                </a:effectLst>
                <a:cs typeface="Arial" pitchFamily="34" charset="0"/>
              </a:rPr>
              <a:t>     production quantities in each month for standard and</a:t>
            </a:r>
          </a:p>
          <a:p>
            <a:pPr algn="l"/>
            <a:r>
              <a:rPr lang="en-US" sz="2400" dirty="0">
                <a:effectLst>
                  <a:outerShdw blurRad="38100" dist="38100" dir="2700000" algn="tl">
                    <a:srgbClr val="000000"/>
                  </a:outerShdw>
                </a:effectLst>
                <a:cs typeface="Arial" pitchFamily="34" charset="0"/>
              </a:rPr>
              <a:t>     deluxe wheels.</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1</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2</a:t>
            </a:r>
            <a:endParaRPr lang="en-US" sz="2400" dirty="0">
              <a:effectLst>
                <a:outerShdw blurRad="38100" dist="38100" dir="2700000" algn="tl">
                  <a:srgbClr val="000000"/>
                </a:outerShdw>
              </a:effectLst>
              <a:cs typeface="Times New Roman" pitchFamily="18" charset="0"/>
            </a:endParaRPr>
          </a:p>
          <a:p>
            <a:pPr algn="l"/>
            <a:r>
              <a:rPr lang="en-US" sz="2400" u="sng" dirty="0">
                <a:effectLst>
                  <a:outerShdw blurRad="38100" dist="38100" dir="2700000" algn="tl">
                    <a:srgbClr val="000000"/>
                  </a:outerShdw>
                </a:effectLst>
                <a:cs typeface="Arial" pitchFamily="34" charset="0"/>
              </a:rPr>
              <a:t>Wheel</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Standard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Deluxe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p:txBody>
      </p:sp>
      <p:sp>
        <p:nvSpPr>
          <p:cNvPr id="140292"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extLst>
      <p:ext uri="{BB962C8B-B14F-4D97-AF65-F5344CB8AC3E}">
        <p14:creationId xmlns:p14="http://schemas.microsoft.com/office/powerpoint/2010/main" val="27115800"/>
      </p:ext>
    </p:extLst>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41" name="Rectangle 5"/>
          <p:cNvSpPr>
            <a:spLocks noChangeArrowheads="1"/>
          </p:cNvSpPr>
          <p:nvPr/>
        </p:nvSpPr>
        <p:spPr bwMode="auto">
          <a:xfrm>
            <a:off x="1511300" y="2489200"/>
            <a:ext cx="5943600" cy="18034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93538" name="Rectangle 2"/>
          <p:cNvSpPr>
            <a:spLocks noChangeArrowheads="1"/>
          </p:cNvSpPr>
          <p:nvPr/>
        </p:nvSpPr>
        <p:spPr bwMode="auto">
          <a:xfrm>
            <a:off x="685800" y="50800"/>
            <a:ext cx="7772400" cy="814388"/>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Production Scheduling</a:t>
            </a:r>
          </a:p>
        </p:txBody>
      </p:sp>
      <p:sp>
        <p:nvSpPr>
          <p:cNvPr id="193539" name="Text Box 3"/>
          <p:cNvSpPr txBox="1">
            <a:spLocks noChangeArrowheads="1"/>
          </p:cNvSpPr>
          <p:nvPr/>
        </p:nvSpPr>
        <p:spPr bwMode="auto">
          <a:xfrm>
            <a:off x="820738" y="1524000"/>
            <a:ext cx="7458075" cy="264795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We also want to determine the inventory quantities</a:t>
            </a:r>
          </a:p>
          <a:p>
            <a:pPr algn="l"/>
            <a:r>
              <a:rPr lang="en-US" sz="2400" dirty="0">
                <a:effectLst>
                  <a:outerShdw blurRad="38100" dist="38100" dir="2700000" algn="tl">
                    <a:srgbClr val="000000"/>
                  </a:outerShdw>
                </a:effectLst>
                <a:cs typeface="Arial" pitchFamily="34" charset="0"/>
              </a:rPr>
              <a:t>   for standard and deluxe wheels.</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number of standard wheels held in</a:t>
            </a:r>
          </a:p>
          <a:p>
            <a:pPr algn="l"/>
            <a:r>
              <a:rPr lang="en-US" sz="2400" dirty="0">
                <a:effectLst>
                  <a:outerShdw blurRad="38100" dist="38100" dir="2700000" algn="tl">
                    <a:srgbClr val="000000"/>
                  </a:outerShdw>
                </a:effectLst>
                <a:cs typeface="Arial" pitchFamily="34" charset="0"/>
              </a:rPr>
              <a:t>                    inventory from month 1 to month 2</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DI</a:t>
            </a:r>
            <a:r>
              <a:rPr lang="en-US" sz="2400" dirty="0">
                <a:effectLst>
                  <a:outerShdw blurRad="38100" dist="38100" dir="2700000" algn="tl">
                    <a:srgbClr val="000000"/>
                  </a:outerShdw>
                </a:effectLst>
                <a:cs typeface="Arial" pitchFamily="34" charset="0"/>
              </a:rPr>
              <a:t> = number of deluxe wheels held in</a:t>
            </a:r>
          </a:p>
          <a:p>
            <a:pPr algn="l"/>
            <a:r>
              <a:rPr lang="en-US" sz="2400" dirty="0">
                <a:effectLst>
                  <a:outerShdw blurRad="38100" dist="38100" dir="2700000" algn="tl">
                    <a:srgbClr val="000000"/>
                  </a:outerShdw>
                </a:effectLst>
                <a:cs typeface="Arial" pitchFamily="34" charset="0"/>
              </a:rPr>
              <a:t>                    inventory from month 1 to month 2</a:t>
            </a:r>
            <a:endParaRPr lang="en-US" sz="2400" dirty="0">
              <a:effectLst>
                <a:outerShdw blurRad="38100" dist="38100" dir="2700000" algn="tl">
                  <a:srgbClr val="000000"/>
                </a:outerShdw>
              </a:effectLst>
            </a:endParaRPr>
          </a:p>
        </p:txBody>
      </p:sp>
      <p:sp>
        <p:nvSpPr>
          <p:cNvPr id="193540" name="Rectangle 4"/>
          <p:cNvSpPr>
            <a:spLocks noChangeArrowheads="1"/>
          </p:cNvSpPr>
          <p:nvPr/>
        </p:nvSpPr>
        <p:spPr bwMode="auto">
          <a:xfrm>
            <a:off x="687388" y="1039813"/>
            <a:ext cx="4762500" cy="566737"/>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extLst>
      <p:ext uri="{BB962C8B-B14F-4D97-AF65-F5344CB8AC3E}">
        <p14:creationId xmlns:p14="http://schemas.microsoft.com/office/powerpoint/2010/main" val="2072266489"/>
      </p:ext>
    </p:extLst>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
        <p:nvSpPr>
          <p:cNvPr id="141315" name="Text Box 3"/>
          <p:cNvSpPr txBox="1">
            <a:spLocks noChangeArrowheads="1"/>
          </p:cNvSpPr>
          <p:nvPr/>
        </p:nvSpPr>
        <p:spPr bwMode="auto">
          <a:xfrm>
            <a:off x="896938" y="1512888"/>
            <a:ext cx="7743825" cy="3785652"/>
          </a:xfrm>
          <a:prstGeom prst="rect">
            <a:avLst/>
          </a:prstGeom>
          <a:noFill/>
          <a:ln w="12700">
            <a:noFill/>
            <a:miter lim="800000"/>
            <a:headEnd type="none" w="sm" len="sm"/>
            <a:tailEnd type="none" w="sm" len="sm"/>
          </a:ln>
          <a:effectLst/>
        </p:spPr>
        <p:txBody>
          <a:bodyPr>
            <a:spAutoFit/>
          </a:bodyPr>
          <a:lstStyle/>
          <a:p>
            <a:pPr marL="228600" indent="-228600" algn="l"/>
            <a:r>
              <a:rPr lang="en-US" sz="2400" dirty="0" smtClean="0">
                <a:effectLst>
                  <a:outerShdw blurRad="38100" dist="38100" dir="2700000" algn="tl">
                    <a:srgbClr val="000000"/>
                  </a:outerShdw>
                </a:effectLst>
                <a:cs typeface="Arial" pitchFamily="34" charset="0"/>
              </a:rPr>
              <a:t>We </a:t>
            </a:r>
            <a:r>
              <a:rPr lang="en-US" sz="2400" dirty="0">
                <a:effectLst>
                  <a:outerShdw blurRad="38100" dist="38100" dir="2700000" algn="tl">
                    <a:srgbClr val="000000"/>
                  </a:outerShdw>
                </a:effectLst>
                <a:cs typeface="Arial" pitchFamily="34" charset="0"/>
              </a:rPr>
              <a:t>want to minimize total production and </a:t>
            </a:r>
            <a:r>
              <a:rPr lang="en-US" sz="2400" dirty="0" smtClean="0">
                <a:effectLst>
                  <a:outerShdw blurRad="38100" dist="38100" dir="2700000" algn="tl">
                    <a:srgbClr val="000000"/>
                  </a:outerShdw>
                </a:effectLst>
                <a:cs typeface="Arial" pitchFamily="34" charset="0"/>
              </a:rPr>
              <a:t>inventory    </a:t>
            </a:r>
            <a:r>
              <a:rPr lang="en-US" sz="2400" dirty="0">
                <a:effectLst>
                  <a:outerShdw blurRad="38100" dist="38100" dir="2700000" algn="tl">
                    <a:srgbClr val="000000"/>
                  </a:outerShdw>
                </a:effectLst>
                <a:cs typeface="Arial" pitchFamily="34" charset="0"/>
              </a:rPr>
              <a:t>costs for standard and deluxe wheels.</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Min  (production cost per wheel)</a:t>
            </a:r>
          </a:p>
          <a:p>
            <a:pPr algn="l"/>
            <a:r>
              <a:rPr lang="en-US" sz="2400" dirty="0">
                <a:effectLst>
                  <a:outerShdw blurRad="38100" dist="38100" dir="2700000" algn="tl">
                    <a:srgbClr val="000000"/>
                  </a:outerShdw>
                </a:effectLst>
                <a:cs typeface="Arial" pitchFamily="34" charset="0"/>
              </a:rPr>
              <a:t>               x (number of wheels produced)</a:t>
            </a:r>
          </a:p>
          <a:p>
            <a:pPr algn="l"/>
            <a:r>
              <a:rPr lang="en-US" sz="2400" dirty="0">
                <a:effectLst>
                  <a:outerShdw blurRad="38100" dist="38100" dir="2700000" algn="tl">
                    <a:srgbClr val="000000"/>
                  </a:outerShdw>
                </a:effectLst>
                <a:cs typeface="Arial" pitchFamily="34" charset="0"/>
              </a:rPr>
              <a:t>                  + (inventory cost per wheel)</a:t>
            </a:r>
          </a:p>
          <a:p>
            <a:pPr algn="l"/>
            <a:r>
              <a:rPr lang="en-US" sz="2400" dirty="0">
                <a:effectLst>
                  <a:outerShdw blurRad="38100" dist="38100" dir="2700000" algn="tl">
                    <a:srgbClr val="000000"/>
                  </a:outerShdw>
                </a:effectLst>
                <a:cs typeface="Arial" pitchFamily="34" charset="0"/>
              </a:rPr>
              <a:t>                         x (number of wheels in inventory)</a:t>
            </a:r>
          </a:p>
          <a:p>
            <a:pPr algn="l"/>
            <a:endParaRPr lang="en-US" sz="1200" i="1"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Min   10</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+ 15</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+ 10</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+ 15</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+ 16</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+ 24</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+ 16</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+ 24</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+ 2</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+ 2</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rPr>
              <a:t> </a:t>
            </a:r>
          </a:p>
        </p:txBody>
      </p:sp>
      <p:sp>
        <p:nvSpPr>
          <p:cNvPr id="141316"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Tree>
    <p:extLst>
      <p:ext uri="{BB962C8B-B14F-4D97-AF65-F5344CB8AC3E}">
        <p14:creationId xmlns:p14="http://schemas.microsoft.com/office/powerpoint/2010/main" val="75527927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animEffect transition="in" filter="fade">
                                      <p:cBhvr>
                                        <p:cTn id="7" dur="500"/>
                                        <p:tgtEl>
                                          <p:spTgt spid="141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1315">
                                            <p:txEl>
                                              <p:pRg st="2" end="2"/>
                                            </p:txEl>
                                          </p:spTgt>
                                        </p:tgtEl>
                                        <p:attrNameLst>
                                          <p:attrName>style.visibility</p:attrName>
                                        </p:attrNameLst>
                                      </p:cBhvr>
                                      <p:to>
                                        <p:strVal val="visible"/>
                                      </p:to>
                                    </p:set>
                                    <p:animEffect transition="in" filter="fade">
                                      <p:cBhvr>
                                        <p:cTn id="12" dur="500"/>
                                        <p:tgtEl>
                                          <p:spTgt spid="1413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1315">
                                            <p:txEl>
                                              <p:pRg st="3" end="3"/>
                                            </p:txEl>
                                          </p:spTgt>
                                        </p:tgtEl>
                                        <p:attrNameLst>
                                          <p:attrName>style.visibility</p:attrName>
                                        </p:attrNameLst>
                                      </p:cBhvr>
                                      <p:to>
                                        <p:strVal val="visible"/>
                                      </p:to>
                                    </p:set>
                                    <p:animEffect transition="in" filter="fade">
                                      <p:cBhvr>
                                        <p:cTn id="17" dur="500"/>
                                        <p:tgtEl>
                                          <p:spTgt spid="1413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1315">
                                            <p:txEl>
                                              <p:pRg st="4" end="4"/>
                                            </p:txEl>
                                          </p:spTgt>
                                        </p:tgtEl>
                                        <p:attrNameLst>
                                          <p:attrName>style.visibility</p:attrName>
                                        </p:attrNameLst>
                                      </p:cBhvr>
                                      <p:to>
                                        <p:strVal val="visible"/>
                                      </p:to>
                                    </p:set>
                                    <p:animEffect transition="in" filter="fade">
                                      <p:cBhvr>
                                        <p:cTn id="22" dur="500"/>
                                        <p:tgtEl>
                                          <p:spTgt spid="1413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1315">
                                            <p:txEl>
                                              <p:pRg st="5" end="5"/>
                                            </p:txEl>
                                          </p:spTgt>
                                        </p:tgtEl>
                                        <p:attrNameLst>
                                          <p:attrName>style.visibility</p:attrName>
                                        </p:attrNameLst>
                                      </p:cBhvr>
                                      <p:to>
                                        <p:strVal val="visible"/>
                                      </p:to>
                                    </p:set>
                                    <p:animEffect transition="in" filter="fade">
                                      <p:cBhvr>
                                        <p:cTn id="27" dur="500"/>
                                        <p:tgtEl>
                                          <p:spTgt spid="1413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1315">
                                            <p:txEl>
                                              <p:pRg st="7" end="7"/>
                                            </p:txEl>
                                          </p:spTgt>
                                        </p:tgtEl>
                                        <p:attrNameLst>
                                          <p:attrName>style.visibility</p:attrName>
                                        </p:attrNameLst>
                                      </p:cBhvr>
                                      <p:to>
                                        <p:strVal val="visible"/>
                                      </p:to>
                                    </p:set>
                                    <p:animEffect transition="in" filter="fade">
                                      <p:cBhvr>
                                        <p:cTn id="32" dur="500"/>
                                        <p:tgtEl>
                                          <p:spTgt spid="14131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1315">
                                            <p:txEl>
                                              <p:pRg st="8" end="8"/>
                                            </p:txEl>
                                          </p:spTgt>
                                        </p:tgtEl>
                                        <p:attrNameLst>
                                          <p:attrName>style.visibility</p:attrName>
                                        </p:attrNameLst>
                                      </p:cBhvr>
                                      <p:to>
                                        <p:strVal val="visible"/>
                                      </p:to>
                                    </p:set>
                                    <p:animEffect transition="in" filter="fade">
                                      <p:cBhvr>
                                        <p:cTn id="37" dur="500"/>
                                        <p:tgtEl>
                                          <p:spTgt spid="14131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1315">
                                            <p:txEl>
                                              <p:pRg st="9" end="9"/>
                                            </p:txEl>
                                          </p:spTgt>
                                        </p:tgtEl>
                                        <p:attrNameLst>
                                          <p:attrName>style.visibility</p:attrName>
                                        </p:attrNameLst>
                                      </p:cBhvr>
                                      <p:to>
                                        <p:strVal val="visible"/>
                                      </p:to>
                                    </p:set>
                                    <p:animEffect transition="in" filter="fade">
                                      <p:cBhvr>
                                        <p:cTn id="42" dur="500"/>
                                        <p:tgtEl>
                                          <p:spTgt spid="14131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
        <p:nvSpPr>
          <p:cNvPr id="142339" name="Text Box 3"/>
          <p:cNvSpPr txBox="1">
            <a:spLocks noChangeArrowheads="1"/>
          </p:cNvSpPr>
          <p:nvPr/>
        </p:nvSpPr>
        <p:spPr bwMode="auto">
          <a:xfrm>
            <a:off x="690563" y="1525588"/>
            <a:ext cx="7996237" cy="4262437"/>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Production Month 1 = (Units Required) + (Units Stored)</a:t>
            </a:r>
          </a:p>
          <a:p>
            <a:pPr algn="l"/>
            <a:endParaRPr lang="en-US" sz="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Standard:  </a:t>
            </a:r>
          </a:p>
          <a:p>
            <a:pPr algn="l"/>
            <a:r>
              <a:rPr lang="en-US" sz="2400" dirty="0">
                <a:effectLst>
                  <a:outerShdw blurRad="38100" dist="38100" dir="2700000" algn="tl">
                    <a:srgbClr val="000000"/>
                  </a:outerShdw>
                </a:effectLst>
                <a:cs typeface="Arial" pitchFamily="34" charset="0"/>
              </a:rPr>
              <a:t>   (1)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1,000 +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1,000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Deluxe:</a:t>
            </a:r>
          </a:p>
          <a:p>
            <a:pPr algn="l"/>
            <a:r>
              <a:rPr lang="en-US" sz="2400" dirty="0">
                <a:effectLst>
                  <a:outerShdw blurRad="38100" dist="38100" dir="2700000" algn="tl">
                    <a:srgbClr val="000000"/>
                  </a:outerShdw>
                </a:effectLst>
                <a:cs typeface="Arial" pitchFamily="34" charset="0"/>
              </a:rPr>
              <a:t>   (2)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1,250 +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latin typeface="Symbol" pitchFamily="18" charset="2"/>
                <a:cs typeface="Arial" pitchFamily="34" charset="0"/>
              </a:rPr>
              <a:t>-–</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 1,250 </a:t>
            </a:r>
          </a:p>
          <a:p>
            <a:pPr algn="l"/>
            <a:endParaRPr lang="en-US" sz="1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Production Month 2 = (Units Required)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(Units Stored) </a:t>
            </a:r>
            <a:endParaRPr lang="en-US" sz="2400" dirty="0">
              <a:effectLst>
                <a:outerShdw blurRad="38100" dist="38100" dir="2700000" algn="tl">
                  <a:srgbClr val="000000"/>
                </a:outerShdw>
              </a:effectLst>
              <a:cs typeface="Times New Roman" pitchFamily="18" charset="0"/>
            </a:endParaRPr>
          </a:p>
          <a:p>
            <a:pPr algn="l"/>
            <a:endParaRPr lang="en-US" sz="8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Standard:</a:t>
            </a:r>
          </a:p>
          <a:p>
            <a:pPr algn="l"/>
            <a:r>
              <a:rPr lang="en-US" sz="2400" dirty="0">
                <a:effectLst>
                  <a:outerShdw blurRad="38100" dist="38100" dir="2700000" algn="tl">
                    <a:srgbClr val="000000"/>
                  </a:outerShdw>
                </a:effectLst>
                <a:cs typeface="Arial" pitchFamily="34" charset="0"/>
              </a:rPr>
              <a:t>   (3)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800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SR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 800</a:t>
            </a:r>
          </a:p>
          <a:p>
            <a:pPr algn="l"/>
            <a:r>
              <a:rPr lang="en-US" sz="2400" dirty="0">
                <a:effectLst>
                  <a:outerShdw blurRad="38100" dist="38100" dir="2700000" algn="tl">
                    <a:srgbClr val="000000"/>
                  </a:outerShdw>
                </a:effectLst>
                <a:cs typeface="Arial" pitchFamily="34" charset="0"/>
              </a:rPr>
              <a:t>Deluxe: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(4)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1,500 </a:t>
            </a:r>
            <a:r>
              <a:rPr lang="en-US" sz="2400" dirty="0">
                <a:effectLst>
                  <a:outerShdw blurRad="38100" dist="38100" dir="2700000" algn="tl">
                    <a:srgbClr val="000000"/>
                  </a:outerShdw>
                </a:effectLst>
                <a:latin typeface="Symbol" pitchFamily="18" charset="2"/>
                <a:cs typeface="Arial" pitchFamily="34" charset="0"/>
              </a:rPr>
              <a:t>-</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or  </a:t>
            </a:r>
            <a:r>
              <a:rPr lang="en-US" sz="2400" i="1" dirty="0">
                <a:effectLst>
                  <a:outerShdw blurRad="38100" dist="38100" dir="2700000" algn="tl">
                    <a:srgbClr val="000000"/>
                  </a:outerShdw>
                </a:effectLst>
                <a:cs typeface="Arial" pitchFamily="34" charset="0"/>
              </a:rPr>
              <a:t>DR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DO</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 1,500</a:t>
            </a:r>
          </a:p>
        </p:txBody>
      </p:sp>
      <p:sp>
        <p:nvSpPr>
          <p:cNvPr id="142340" name="Rectangle 4"/>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Tree>
    <p:extLst>
      <p:ext uri="{BB962C8B-B14F-4D97-AF65-F5344CB8AC3E}">
        <p14:creationId xmlns:p14="http://schemas.microsoft.com/office/powerpoint/2010/main" val="279197215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Effect transition="in" filter="fade">
                                      <p:cBhvr>
                                        <p:cTn id="7" dur="500"/>
                                        <p:tgtEl>
                                          <p:spTgt spid="142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2339">
                                            <p:txEl>
                                              <p:pRg st="2" end="2"/>
                                            </p:txEl>
                                          </p:spTgt>
                                        </p:tgtEl>
                                        <p:attrNameLst>
                                          <p:attrName>style.visibility</p:attrName>
                                        </p:attrNameLst>
                                      </p:cBhvr>
                                      <p:to>
                                        <p:strVal val="visible"/>
                                      </p:to>
                                    </p:set>
                                    <p:animEffect transition="in" filter="fade">
                                      <p:cBhvr>
                                        <p:cTn id="12" dur="500"/>
                                        <p:tgtEl>
                                          <p:spTgt spid="14233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2339">
                                            <p:txEl>
                                              <p:pRg st="3" end="3"/>
                                            </p:txEl>
                                          </p:spTgt>
                                        </p:tgtEl>
                                        <p:attrNameLst>
                                          <p:attrName>style.visibility</p:attrName>
                                        </p:attrNameLst>
                                      </p:cBhvr>
                                      <p:to>
                                        <p:strVal val="visible"/>
                                      </p:to>
                                    </p:set>
                                    <p:animEffect transition="in" filter="fade">
                                      <p:cBhvr>
                                        <p:cTn id="17" dur="500"/>
                                        <p:tgtEl>
                                          <p:spTgt spid="14233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2339">
                                            <p:txEl>
                                              <p:pRg st="4" end="4"/>
                                            </p:txEl>
                                          </p:spTgt>
                                        </p:tgtEl>
                                        <p:attrNameLst>
                                          <p:attrName>style.visibility</p:attrName>
                                        </p:attrNameLst>
                                      </p:cBhvr>
                                      <p:to>
                                        <p:strVal val="visible"/>
                                      </p:to>
                                    </p:set>
                                    <p:animEffect transition="in" filter="fade">
                                      <p:cBhvr>
                                        <p:cTn id="22" dur="500"/>
                                        <p:tgtEl>
                                          <p:spTgt spid="14233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2339">
                                            <p:txEl>
                                              <p:pRg st="5" end="5"/>
                                            </p:txEl>
                                          </p:spTgt>
                                        </p:tgtEl>
                                        <p:attrNameLst>
                                          <p:attrName>style.visibility</p:attrName>
                                        </p:attrNameLst>
                                      </p:cBhvr>
                                      <p:to>
                                        <p:strVal val="visible"/>
                                      </p:to>
                                    </p:set>
                                    <p:animEffect transition="in" filter="fade">
                                      <p:cBhvr>
                                        <p:cTn id="27" dur="500"/>
                                        <p:tgtEl>
                                          <p:spTgt spid="14233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2339">
                                            <p:txEl>
                                              <p:pRg st="7" end="7"/>
                                            </p:txEl>
                                          </p:spTgt>
                                        </p:tgtEl>
                                        <p:attrNameLst>
                                          <p:attrName>style.visibility</p:attrName>
                                        </p:attrNameLst>
                                      </p:cBhvr>
                                      <p:to>
                                        <p:strVal val="visible"/>
                                      </p:to>
                                    </p:set>
                                    <p:animEffect transition="in" filter="fade">
                                      <p:cBhvr>
                                        <p:cTn id="32" dur="500"/>
                                        <p:tgtEl>
                                          <p:spTgt spid="14233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2339">
                                            <p:txEl>
                                              <p:pRg st="9" end="9"/>
                                            </p:txEl>
                                          </p:spTgt>
                                        </p:tgtEl>
                                        <p:attrNameLst>
                                          <p:attrName>style.visibility</p:attrName>
                                        </p:attrNameLst>
                                      </p:cBhvr>
                                      <p:to>
                                        <p:strVal val="visible"/>
                                      </p:to>
                                    </p:set>
                                    <p:animEffect transition="in" filter="fade">
                                      <p:cBhvr>
                                        <p:cTn id="37" dur="500"/>
                                        <p:tgtEl>
                                          <p:spTgt spid="142339">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2339">
                                            <p:txEl>
                                              <p:pRg st="10" end="10"/>
                                            </p:txEl>
                                          </p:spTgt>
                                        </p:tgtEl>
                                        <p:attrNameLst>
                                          <p:attrName>style.visibility</p:attrName>
                                        </p:attrNameLst>
                                      </p:cBhvr>
                                      <p:to>
                                        <p:strVal val="visible"/>
                                      </p:to>
                                    </p:set>
                                    <p:animEffect transition="in" filter="fade">
                                      <p:cBhvr>
                                        <p:cTn id="42" dur="500"/>
                                        <p:tgtEl>
                                          <p:spTgt spid="142339">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2339">
                                            <p:txEl>
                                              <p:pRg st="11" end="11"/>
                                            </p:txEl>
                                          </p:spTgt>
                                        </p:tgtEl>
                                        <p:attrNameLst>
                                          <p:attrName>style.visibility</p:attrName>
                                        </p:attrNameLst>
                                      </p:cBhvr>
                                      <p:to>
                                        <p:strVal val="visible"/>
                                      </p:to>
                                    </p:set>
                                    <p:animEffect transition="in" filter="fade">
                                      <p:cBhvr>
                                        <p:cTn id="47" dur="500"/>
                                        <p:tgtEl>
                                          <p:spTgt spid="142339">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2339">
                                            <p:txEl>
                                              <p:pRg st="12" end="12"/>
                                            </p:txEl>
                                          </p:spTgt>
                                        </p:tgtEl>
                                        <p:attrNameLst>
                                          <p:attrName>style.visibility</p:attrName>
                                        </p:attrNameLst>
                                      </p:cBhvr>
                                      <p:to>
                                        <p:strVal val="visible"/>
                                      </p:to>
                                    </p:set>
                                    <p:animEffect transition="in" filter="fade">
                                      <p:cBhvr>
                                        <p:cTn id="52" dur="500"/>
                                        <p:tgtEl>
                                          <p:spTgt spid="14233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
        <p:nvSpPr>
          <p:cNvPr id="143363" name="Text Box 3"/>
          <p:cNvSpPr txBox="1">
            <a:spLocks noChangeArrowheads="1"/>
          </p:cNvSpPr>
          <p:nvPr/>
        </p:nvSpPr>
        <p:spPr bwMode="auto">
          <a:xfrm>
            <a:off x="1025525" y="1601788"/>
            <a:ext cx="7324725" cy="3970318"/>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Reg. Hrs. Used Month 1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Reg. Hrs. Avail. Month 1</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(5)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u="sng"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1000</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OT Hrs. Used Month 1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OT Hrs. Avail. Month 1</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(6)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SO</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DO</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500</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Reg. Hrs. Used Month 2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Reg. Hrs. Avail. Month 2</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(7)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1000</a:t>
            </a:r>
          </a:p>
          <a:p>
            <a:pPr algn="l"/>
            <a:endParaRPr lang="en-US" sz="12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OT Hrs. Used Month 2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OT Hrs. Avail. Month 2</a:t>
            </a:r>
          </a:p>
          <a:p>
            <a:pPr algn="l"/>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(8)  </a:t>
            </a:r>
            <a:r>
              <a:rPr lang="en-US" sz="2400" dirty="0" smtClean="0">
                <a:effectLst>
                  <a:outerShdw blurRad="38100" dist="38100" dir="2700000" algn="tl">
                    <a:srgbClr val="000000"/>
                  </a:outerShdw>
                </a:effectLst>
                <a:cs typeface="Arial" pitchFamily="34" charset="0"/>
              </a:rPr>
              <a:t>0.5</a:t>
            </a:r>
            <a:r>
              <a:rPr lang="en-US" sz="2400" i="1" dirty="0" smtClean="0">
                <a:effectLst>
                  <a:outerShdw blurRad="38100" dist="38100" dir="2700000" algn="tl">
                    <a:srgbClr val="000000"/>
                  </a:outerShdw>
                </a:effectLst>
                <a:cs typeface="Arial" pitchFamily="34" charset="0"/>
              </a:rPr>
              <a:t>SO</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DO</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500</a:t>
            </a:r>
            <a:endParaRPr lang="en-US" sz="2400" dirty="0">
              <a:effectLst>
                <a:outerShdw blurRad="38100" dist="38100" dir="2700000" algn="tl">
                  <a:srgbClr val="000000"/>
                </a:outerShdw>
              </a:effectLst>
            </a:endParaRPr>
          </a:p>
        </p:txBody>
      </p:sp>
      <p:sp>
        <p:nvSpPr>
          <p:cNvPr id="143364" name="Rectangle 4"/>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Tree>
    <p:extLst>
      <p:ext uri="{BB962C8B-B14F-4D97-AF65-F5344CB8AC3E}">
        <p14:creationId xmlns:p14="http://schemas.microsoft.com/office/powerpoint/2010/main" val="320424705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63">
                                            <p:txEl>
                                              <p:pRg st="0" end="0"/>
                                            </p:txEl>
                                          </p:spTgt>
                                        </p:tgtEl>
                                        <p:attrNameLst>
                                          <p:attrName>style.visibility</p:attrName>
                                        </p:attrNameLst>
                                      </p:cBhvr>
                                      <p:to>
                                        <p:strVal val="visible"/>
                                      </p:to>
                                    </p:set>
                                    <p:animEffect transition="in" filter="fade">
                                      <p:cBhvr>
                                        <p:cTn id="7" dur="500"/>
                                        <p:tgtEl>
                                          <p:spTgt spid="143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63">
                                            <p:txEl>
                                              <p:pRg st="2" end="2"/>
                                            </p:txEl>
                                          </p:spTgt>
                                        </p:tgtEl>
                                        <p:attrNameLst>
                                          <p:attrName>style.visibility</p:attrName>
                                        </p:attrNameLst>
                                      </p:cBhvr>
                                      <p:to>
                                        <p:strVal val="visible"/>
                                      </p:to>
                                    </p:set>
                                    <p:animEffect transition="in" filter="fade">
                                      <p:cBhvr>
                                        <p:cTn id="12" dur="500"/>
                                        <p:tgtEl>
                                          <p:spTgt spid="14336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63">
                                            <p:txEl>
                                              <p:pRg st="4" end="4"/>
                                            </p:txEl>
                                          </p:spTgt>
                                        </p:tgtEl>
                                        <p:attrNameLst>
                                          <p:attrName>style.visibility</p:attrName>
                                        </p:attrNameLst>
                                      </p:cBhvr>
                                      <p:to>
                                        <p:strVal val="visible"/>
                                      </p:to>
                                    </p:set>
                                    <p:animEffect transition="in" filter="fade">
                                      <p:cBhvr>
                                        <p:cTn id="17" dur="500"/>
                                        <p:tgtEl>
                                          <p:spTgt spid="14336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363">
                                            <p:txEl>
                                              <p:pRg st="6" end="6"/>
                                            </p:txEl>
                                          </p:spTgt>
                                        </p:tgtEl>
                                        <p:attrNameLst>
                                          <p:attrName>style.visibility</p:attrName>
                                        </p:attrNameLst>
                                      </p:cBhvr>
                                      <p:to>
                                        <p:strVal val="visible"/>
                                      </p:to>
                                    </p:set>
                                    <p:animEffect transition="in" filter="fade">
                                      <p:cBhvr>
                                        <p:cTn id="22" dur="500"/>
                                        <p:tgtEl>
                                          <p:spTgt spid="14336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3363">
                                            <p:txEl>
                                              <p:pRg st="8" end="8"/>
                                            </p:txEl>
                                          </p:spTgt>
                                        </p:tgtEl>
                                        <p:attrNameLst>
                                          <p:attrName>style.visibility</p:attrName>
                                        </p:attrNameLst>
                                      </p:cBhvr>
                                      <p:to>
                                        <p:strVal val="visible"/>
                                      </p:to>
                                    </p:set>
                                    <p:animEffect transition="in" filter="fade">
                                      <p:cBhvr>
                                        <p:cTn id="27" dur="500"/>
                                        <p:tgtEl>
                                          <p:spTgt spid="14336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3363">
                                            <p:txEl>
                                              <p:pRg st="10" end="10"/>
                                            </p:txEl>
                                          </p:spTgt>
                                        </p:tgtEl>
                                        <p:attrNameLst>
                                          <p:attrName>style.visibility</p:attrName>
                                        </p:attrNameLst>
                                      </p:cBhvr>
                                      <p:to>
                                        <p:strVal val="visible"/>
                                      </p:to>
                                    </p:set>
                                    <p:animEffect transition="in" filter="fade">
                                      <p:cBhvr>
                                        <p:cTn id="32" dur="500"/>
                                        <p:tgtEl>
                                          <p:spTgt spid="14336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3363">
                                            <p:txEl>
                                              <p:pRg st="12" end="12"/>
                                            </p:txEl>
                                          </p:spTgt>
                                        </p:tgtEl>
                                        <p:attrNameLst>
                                          <p:attrName>style.visibility</p:attrName>
                                        </p:attrNameLst>
                                      </p:cBhvr>
                                      <p:to>
                                        <p:strVal val="visible"/>
                                      </p:to>
                                    </p:set>
                                    <p:animEffect transition="in" filter="fade">
                                      <p:cBhvr>
                                        <p:cTn id="37" dur="500"/>
                                        <p:tgtEl>
                                          <p:spTgt spid="14336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3363">
                                            <p:txEl>
                                              <p:pRg st="14" end="14"/>
                                            </p:txEl>
                                          </p:spTgt>
                                        </p:tgtEl>
                                        <p:attrNameLst>
                                          <p:attrName>style.visibility</p:attrName>
                                        </p:attrNameLst>
                                      </p:cBhvr>
                                      <p:to>
                                        <p:strVal val="visible"/>
                                      </p:to>
                                    </p:set>
                                    <p:animEffect transition="in" filter="fade">
                                      <p:cBhvr>
                                        <p:cTn id="42" dur="500"/>
                                        <p:tgtEl>
                                          <p:spTgt spid="14336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90" name="Rectangle 6"/>
          <p:cNvSpPr>
            <a:spLocks noChangeArrowheads="1"/>
          </p:cNvSpPr>
          <p:nvPr/>
        </p:nvSpPr>
        <p:spPr bwMode="auto">
          <a:xfrm>
            <a:off x="1282700" y="1498600"/>
            <a:ext cx="6832600" cy="4648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44387" name="Text Box 3"/>
          <p:cNvSpPr txBox="1">
            <a:spLocks noChangeArrowheads="1"/>
          </p:cNvSpPr>
          <p:nvPr/>
        </p:nvSpPr>
        <p:spPr bwMode="auto">
          <a:xfrm>
            <a:off x="1397000" y="1574800"/>
            <a:ext cx="6705600" cy="4647426"/>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Objective Function Value  =  67500.000</a:t>
            </a:r>
            <a:endParaRPr lang="en-US" sz="2400" dirty="0">
              <a:effectLst>
                <a:outerShdw blurRad="38100" dist="38100" dir="2700000" algn="tl">
                  <a:srgbClr val="000000"/>
                </a:outerShdw>
              </a:effectLst>
              <a:cs typeface="Times New Roman" pitchFamily="18" charset="0"/>
            </a:endParaRPr>
          </a:p>
          <a:p>
            <a:pPr algn="l"/>
            <a:r>
              <a:rPr lang="en-US" sz="600" dirty="0">
                <a:effectLst>
                  <a:outerShdw blurRad="38100" dist="38100" dir="2700000" algn="tl">
                    <a:srgbClr val="000000"/>
                  </a:outerShdw>
                </a:effectLst>
                <a:cs typeface="Arial" pitchFamily="34" charset="0"/>
              </a:rPr>
              <a:t>                 </a:t>
            </a:r>
            <a:endParaRPr lang="en-US" sz="6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Variable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Value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Reduced Cost</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500.000                  0.000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500.000                  0.000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SR</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200.000                  0.000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SO</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600.000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1250.000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DR</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1500.000                  </a:t>
            </a:r>
            <a:r>
              <a:rPr lang="en-US" sz="2400" dirty="0">
                <a:effectLst>
                  <a:outerShdw blurRad="38100" dist="38100" dir="2700000" algn="tl">
                    <a:srgbClr val="000000"/>
                  </a:outerShdw>
                </a:effectLst>
                <a:cs typeface="Arial" pitchFamily="34" charset="0"/>
              </a:rPr>
              <a:t>0.000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DO</a:t>
            </a:r>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SI</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0.000                  2.000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DI</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0.000                  </a:t>
            </a:r>
            <a:r>
              <a:rPr lang="en-US" sz="2400" dirty="0">
                <a:effectLst>
                  <a:outerShdw blurRad="38100" dist="38100" dir="2700000" algn="tl">
                    <a:srgbClr val="000000"/>
                  </a:outerShdw>
                </a:effectLst>
                <a:cs typeface="Arial" pitchFamily="34" charset="0"/>
              </a:rPr>
              <a:t>2.000</a:t>
            </a:r>
            <a:endParaRPr lang="en-US" sz="2400" dirty="0">
              <a:effectLst>
                <a:outerShdw blurRad="38100" dist="38100" dir="2700000" algn="tl">
                  <a:srgbClr val="000000"/>
                </a:outerShdw>
              </a:effectLst>
            </a:endParaRPr>
          </a:p>
        </p:txBody>
      </p:sp>
      <p:sp>
        <p:nvSpPr>
          <p:cNvPr id="144388" name="Rectangle 4"/>
          <p:cNvSpPr>
            <a:spLocks noChangeArrowheads="1"/>
          </p:cNvSpPr>
          <p:nvPr/>
        </p:nvSpPr>
        <p:spPr bwMode="auto">
          <a:xfrm>
            <a:off x="687388" y="1041400"/>
            <a:ext cx="5916612"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cs typeface="Arial" pitchFamily="34" charset="0"/>
              </a:rPr>
              <a:t>Computer Solution</a:t>
            </a:r>
            <a:endParaRPr lang="en-US" sz="2400" dirty="0">
              <a:solidFill>
                <a:srgbClr val="66FFFF"/>
              </a:solidFill>
              <a:effectLst>
                <a:outerShdw blurRad="38100" dist="38100" dir="2700000" algn="tl">
                  <a:srgbClr val="000000"/>
                </a:outerShdw>
              </a:effectLst>
              <a:cs typeface="Arial" pitchFamily="34" charset="0"/>
            </a:endParaRPr>
          </a:p>
        </p:txBody>
      </p:sp>
      <p:sp>
        <p:nvSpPr>
          <p:cNvPr id="144389"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Tree>
    <p:extLst>
      <p:ext uri="{BB962C8B-B14F-4D97-AF65-F5344CB8AC3E}">
        <p14:creationId xmlns:p14="http://schemas.microsoft.com/office/powerpoint/2010/main" val="2070989118"/>
      </p:ext>
    </p:extLst>
  </p:cSld>
  <p:clrMapOvr>
    <a:masterClrMapping/>
  </p:clrMapOvr>
  <p:transition>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1" name="Text Box 3"/>
          <p:cNvSpPr txBox="1">
            <a:spLocks noChangeArrowheads="1"/>
          </p:cNvSpPr>
          <p:nvPr/>
        </p:nvSpPr>
        <p:spPr bwMode="auto">
          <a:xfrm>
            <a:off x="1041400" y="1498600"/>
            <a:ext cx="7839075" cy="3195638"/>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Thus, the recommended production schedule is:</a:t>
            </a:r>
          </a:p>
          <a:p>
            <a:pPr algn="l"/>
            <a:endParaRPr lang="en-US" sz="12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1</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Month 2</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Reg. Time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Overtime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Standard       	      500        	500           	200          600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Deluxe        	    1250         	    0                1500              0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No wheels are stored and the minimum total cost is $67,500.</a:t>
            </a:r>
            <a:endParaRPr lang="en-US" sz="2400" dirty="0">
              <a:effectLst>
                <a:outerShdw blurRad="38100" dist="38100" dir="2700000" algn="tl">
                  <a:srgbClr val="000000"/>
                </a:outerShdw>
              </a:effectLst>
            </a:endParaRPr>
          </a:p>
        </p:txBody>
      </p:sp>
      <p:sp>
        <p:nvSpPr>
          <p:cNvPr id="155652" name="Rectangle 4"/>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cs typeface="Arial" pitchFamily="34" charset="0"/>
              </a:rPr>
              <a:t>Solution </a:t>
            </a:r>
            <a:r>
              <a:rPr lang="en-US" sz="2400" dirty="0" smtClean="0">
                <a:solidFill>
                  <a:srgbClr val="66FFFF"/>
                </a:solidFill>
                <a:effectLst>
                  <a:outerShdw blurRad="38100" dist="38100" dir="2700000" algn="tl">
                    <a:srgbClr val="000000"/>
                  </a:outerShdw>
                </a:effectLst>
                <a:cs typeface="Arial" pitchFamily="34" charset="0"/>
              </a:rPr>
              <a:t>Summary</a:t>
            </a:r>
            <a:endParaRPr lang="en-US" sz="2400" dirty="0">
              <a:solidFill>
                <a:srgbClr val="66FFFF"/>
              </a:solidFill>
              <a:effectLst>
                <a:outerShdw blurRad="38100" dist="38100" dir="2700000" algn="tl">
                  <a:srgbClr val="000000"/>
                </a:outerShdw>
              </a:effectLst>
              <a:cs typeface="Arial" pitchFamily="34" charset="0"/>
            </a:endParaRPr>
          </a:p>
        </p:txBody>
      </p:sp>
      <p:sp>
        <p:nvSpPr>
          <p:cNvPr id="155653" name="Rectangle 5"/>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Production Scheduling</a:t>
            </a:r>
          </a:p>
        </p:txBody>
      </p:sp>
    </p:spTree>
    <p:extLst>
      <p:ext uri="{BB962C8B-B14F-4D97-AF65-F5344CB8AC3E}">
        <p14:creationId xmlns:p14="http://schemas.microsoft.com/office/powerpoint/2010/main" val="1669643792"/>
      </p:ext>
    </p:extLst>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a:t>
            </a:r>
          </a:p>
          <a:p>
            <a:r>
              <a:rPr lang="en-US" sz="2800" b="1" dirty="0">
                <a:effectLst>
                  <a:outerShdw blurRad="38100" dist="38100" dir="2700000" algn="tl">
                    <a:srgbClr val="000000"/>
                  </a:outerShdw>
                </a:effectLst>
                <a:latin typeface="+mj-lt"/>
                <a:ea typeface="+mj-ea"/>
                <a:cs typeface="+mj-cs"/>
              </a:rPr>
              <a:t>Workforce </a:t>
            </a:r>
            <a:r>
              <a:rPr lang="en-US" sz="2800" b="1" dirty="0">
                <a:effectLst>
                  <a:outerShdw blurRad="38100" dist="38100" dir="2700000" algn="tl">
                    <a:srgbClr val="000000"/>
                  </a:outerShdw>
                </a:effectLst>
                <a:latin typeface="+mj-lt"/>
                <a:ea typeface="+mj-ea"/>
                <a:cs typeface="+mj-cs"/>
              </a:rPr>
              <a:t>Assignment</a:t>
            </a:r>
          </a:p>
        </p:txBody>
      </p:sp>
      <p:sp>
        <p:nvSpPr>
          <p:cNvPr id="145411" name="Text Box 3"/>
          <p:cNvSpPr txBox="1">
            <a:spLocks noChangeArrowheads="1"/>
          </p:cNvSpPr>
          <p:nvPr/>
        </p:nvSpPr>
        <p:spPr bwMode="auto">
          <a:xfrm>
            <a:off x="731838" y="1092200"/>
            <a:ext cx="7667625" cy="341632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National Wing Company (NWC) is gearing up for</a:t>
            </a:r>
          </a:p>
          <a:p>
            <a:pPr algn="l"/>
            <a:r>
              <a:rPr lang="en-US" sz="2400" dirty="0">
                <a:effectLst>
                  <a:outerShdw blurRad="38100" dist="38100" dir="2700000" algn="tl">
                    <a:srgbClr val="000000"/>
                  </a:outerShdw>
                </a:effectLst>
                <a:cs typeface="Arial" pitchFamily="34" charset="0"/>
              </a:rPr>
              <a:t>the new B-48 contract.  NWC has agreed to produce </a:t>
            </a:r>
            <a:r>
              <a:rPr lang="en-US" sz="2400" b="1" dirty="0">
                <a:effectLst>
                  <a:outerShdw blurRad="38100" dist="38100" dir="2700000" algn="tl">
                    <a:srgbClr val="000000"/>
                  </a:outerShdw>
                </a:effectLst>
                <a:cs typeface="Arial" pitchFamily="34" charset="0"/>
              </a:rPr>
              <a:t>20</a:t>
            </a:r>
          </a:p>
          <a:p>
            <a:pPr algn="l"/>
            <a:r>
              <a:rPr lang="en-US" sz="2400" b="1" dirty="0">
                <a:effectLst>
                  <a:outerShdw blurRad="38100" dist="38100" dir="2700000" algn="tl">
                    <a:srgbClr val="000000"/>
                  </a:outerShdw>
                </a:effectLst>
                <a:cs typeface="Arial" pitchFamily="34" charset="0"/>
              </a:rPr>
              <a:t>wings in April, 24 in May, and 30 in June.</a:t>
            </a:r>
            <a:r>
              <a:rPr lang="en-US" sz="2400" dirty="0">
                <a:effectLst>
                  <a:outerShdw blurRad="38100" dist="38100" dir="2700000" algn="tl">
                    <a:srgbClr val="000000"/>
                  </a:outerShdw>
                </a:effectLst>
                <a:cs typeface="Arial" pitchFamily="34" charset="0"/>
              </a:rPr>
              <a:t>  Currently, NWC has 100 fully qualified workers. </a:t>
            </a:r>
            <a:r>
              <a:rPr lang="en-US" sz="2400" dirty="0">
                <a:effectLst>
                  <a:outerShdw blurRad="38100" dist="38100" dir="2700000" algn="tl">
                    <a:srgbClr val="000000"/>
                  </a:outerShdw>
                </a:effectLst>
              </a:rPr>
              <a:t>A fully qualified </a:t>
            </a:r>
            <a:r>
              <a:rPr lang="en-US" sz="2400" dirty="0">
                <a:effectLst>
                  <a:outerShdw blurRad="38100" dist="38100" dir="2700000" algn="tl">
                    <a:srgbClr val="000000"/>
                  </a:outerShdw>
                </a:effectLst>
                <a:cs typeface="Times New Roman" pitchFamily="18" charset="0"/>
              </a:rPr>
              <a:t>worker can either be placed in </a:t>
            </a:r>
            <a:r>
              <a:rPr lang="en-US" sz="2400" b="1" dirty="0">
                <a:effectLst>
                  <a:outerShdw blurRad="38100" dist="38100" dir="2700000" algn="tl">
                    <a:srgbClr val="000000"/>
                  </a:outerShdw>
                </a:effectLst>
                <a:cs typeface="Times New Roman" pitchFamily="18" charset="0"/>
              </a:rPr>
              <a:t>production or can train </a:t>
            </a:r>
            <a:r>
              <a:rPr lang="en-US" sz="2400" dirty="0">
                <a:effectLst>
                  <a:outerShdw blurRad="38100" dist="38100" dir="2700000" algn="tl">
                    <a:srgbClr val="000000"/>
                  </a:outerShdw>
                </a:effectLst>
                <a:cs typeface="Times New Roman" pitchFamily="18" charset="0"/>
              </a:rPr>
              <a:t>new recruits.  A new recruit can be trained to </a:t>
            </a:r>
            <a:r>
              <a:rPr lang="en-US" sz="2400" b="1" dirty="0">
                <a:effectLst>
                  <a:outerShdw blurRad="38100" dist="38100" dir="2700000" algn="tl">
                    <a:srgbClr val="000000"/>
                  </a:outerShdw>
                </a:effectLst>
                <a:cs typeface="Times New Roman" pitchFamily="18" charset="0"/>
              </a:rPr>
              <a:t>be an apprentice in one month.</a:t>
            </a:r>
            <a:r>
              <a:rPr lang="en-US" sz="2400" dirty="0">
                <a:effectLst>
                  <a:outerShdw blurRad="38100" dist="38100" dir="2700000" algn="tl">
                    <a:srgbClr val="000000"/>
                  </a:outerShdw>
                </a:effectLst>
                <a:cs typeface="Times New Roman" pitchFamily="18" charset="0"/>
              </a:rPr>
              <a:t>  </a:t>
            </a:r>
            <a:r>
              <a:rPr lang="en-US" sz="2400" b="1" dirty="0">
                <a:effectLst>
                  <a:outerShdw blurRad="38100" dist="38100" dir="2700000" algn="tl">
                    <a:srgbClr val="000000"/>
                  </a:outerShdw>
                </a:effectLst>
                <a:cs typeface="Times New Roman" pitchFamily="18" charset="0"/>
              </a:rPr>
              <a:t>After another month</a:t>
            </a:r>
            <a:r>
              <a:rPr lang="en-US" sz="2400" dirty="0">
                <a:effectLst>
                  <a:outerShdw blurRad="38100" dist="38100" dir="2700000" algn="tl">
                    <a:srgbClr val="000000"/>
                  </a:outerShdw>
                </a:effectLst>
                <a:cs typeface="Times New Roman" pitchFamily="18" charset="0"/>
              </a:rPr>
              <a:t>, the apprentice becomes a qualified worker.  </a:t>
            </a:r>
            <a:r>
              <a:rPr lang="en-US" sz="2400" b="1" dirty="0">
                <a:effectLst>
                  <a:outerShdw blurRad="38100" dist="38100" dir="2700000" algn="tl">
                    <a:srgbClr val="000000"/>
                  </a:outerShdw>
                </a:effectLst>
                <a:cs typeface="Times New Roman" pitchFamily="18" charset="0"/>
              </a:rPr>
              <a:t>Each trainer can train two recruits. </a:t>
            </a:r>
          </a:p>
        </p:txBody>
      </p:sp>
    </p:spTree>
    <p:extLst>
      <p:ext uri="{BB962C8B-B14F-4D97-AF65-F5344CB8AC3E}">
        <p14:creationId xmlns:p14="http://schemas.microsoft.com/office/powerpoint/2010/main" val="2091933275"/>
      </p:ext>
    </p:extLst>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5" name="Rectangle 5"/>
          <p:cNvSpPr>
            <a:spLocks noChangeArrowheads="1"/>
          </p:cNvSpPr>
          <p:nvPr/>
        </p:nvSpPr>
        <p:spPr bwMode="auto">
          <a:xfrm>
            <a:off x="1320800" y="1993900"/>
            <a:ext cx="6591300" cy="254000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4848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48483" name="Text Box 3"/>
          <p:cNvSpPr txBox="1">
            <a:spLocks noChangeArrowheads="1"/>
          </p:cNvSpPr>
          <p:nvPr/>
        </p:nvSpPr>
        <p:spPr bwMode="auto">
          <a:xfrm>
            <a:off x="749300" y="1092200"/>
            <a:ext cx="7947025" cy="4524315"/>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     The production rate and salary per employee</a:t>
            </a:r>
          </a:p>
          <a:p>
            <a:pPr algn="l"/>
            <a:r>
              <a:rPr lang="en-US" sz="2400" dirty="0">
                <a:effectLst>
                  <a:outerShdw blurRad="38100" dist="38100" dir="2700000" algn="tl">
                    <a:srgbClr val="000000"/>
                  </a:outerShdw>
                </a:effectLst>
                <a:cs typeface="Arial" pitchFamily="34" charset="0"/>
              </a:rPr>
              <a:t>type is listed below.</a:t>
            </a:r>
          </a:p>
          <a:p>
            <a:pPr algn="l"/>
            <a:endParaRPr lang="en-US" sz="18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           Type of	Production Rate           Wage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Employee</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(Wings/Month)</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Per Month</a:t>
            </a:r>
            <a:endParaRPr lang="en-US" sz="2400" u="sng" dirty="0">
              <a:effectLst>
                <a:outerShdw blurRad="38100" dist="38100" dir="2700000" algn="tl">
                  <a:srgbClr val="000000"/>
                </a:outerShdw>
              </a:effectLst>
              <a:cs typeface="Times New Roman" pitchFamily="18" charset="0"/>
            </a:endParaRPr>
          </a:p>
          <a:p>
            <a:pPr algn="l"/>
            <a:r>
              <a:rPr lang="en-US" sz="600" dirty="0">
                <a:effectLst>
                  <a:outerShdw blurRad="38100" dist="38100" dir="2700000" algn="tl">
                    <a:srgbClr val="000000"/>
                  </a:outerShdw>
                </a:effectLst>
              </a:rPr>
              <a:t/>
            </a:r>
            <a:br>
              <a:rPr lang="en-US" sz="600" dirty="0">
                <a:effectLst>
                  <a:outerShdw blurRad="38100" dist="38100" dir="2700000" algn="tl">
                    <a:srgbClr val="000000"/>
                  </a:outerShdw>
                </a:effectLst>
              </a:rPr>
            </a:br>
            <a:r>
              <a:rPr lang="en-US" sz="2400" dirty="0">
                <a:effectLst>
                  <a:outerShdw blurRad="38100" dist="38100" dir="2700000" algn="tl">
                    <a:srgbClr val="000000"/>
                  </a:outerShdw>
                </a:effectLst>
                <a:cs typeface="Arial" pitchFamily="34" charset="0"/>
              </a:rPr>
              <a:t>         Production        	</a:t>
            </a:r>
            <a:r>
              <a:rPr lang="en-US" sz="2400" dirty="0" smtClean="0">
                <a:effectLst>
                  <a:outerShdw blurRad="38100" dist="38100" dir="2700000" algn="tl">
                    <a:srgbClr val="000000"/>
                  </a:outerShdw>
                </a:effectLst>
                <a:cs typeface="Arial" pitchFamily="34" charset="0"/>
              </a:rPr>
              <a:t>0.6             </a:t>
            </a:r>
            <a:r>
              <a:rPr lang="en-US" sz="2400" dirty="0">
                <a:effectLst>
                  <a:outerShdw blurRad="38100" dist="38100" dir="2700000" algn="tl">
                    <a:srgbClr val="000000"/>
                  </a:outerShdw>
                </a:effectLst>
                <a:cs typeface="Arial" pitchFamily="34" charset="0"/>
              </a:rPr>
              <a:t>	   $3,000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Trainer           		</a:t>
            </a:r>
            <a:r>
              <a:rPr lang="en-US" sz="2400" dirty="0" smtClean="0">
                <a:effectLst>
                  <a:outerShdw blurRad="38100" dist="38100" dir="2700000" algn="tl">
                    <a:srgbClr val="000000"/>
                  </a:outerShdw>
                </a:effectLst>
                <a:cs typeface="Arial" pitchFamily="34" charset="0"/>
              </a:rPr>
              <a:t>0.3             </a:t>
            </a:r>
            <a:r>
              <a:rPr lang="en-US" sz="2400" dirty="0">
                <a:effectLst>
                  <a:outerShdw blurRad="38100" dist="38100" dir="2700000" algn="tl">
                    <a:srgbClr val="000000"/>
                  </a:outerShdw>
                </a:effectLst>
                <a:cs typeface="Arial" pitchFamily="34" charset="0"/>
              </a:rPr>
              <a:t>	   $3,300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Apprentice        	</a:t>
            </a:r>
            <a:r>
              <a:rPr lang="en-US" sz="2400" dirty="0" smtClean="0">
                <a:effectLst>
                  <a:outerShdw blurRad="38100" dist="38100" dir="2700000" algn="tl">
                    <a:srgbClr val="000000"/>
                  </a:outerShdw>
                </a:effectLst>
                <a:cs typeface="Arial" pitchFamily="34" charset="0"/>
              </a:rPr>
              <a:t>0.4             </a:t>
            </a:r>
            <a:r>
              <a:rPr lang="en-US" sz="2400" dirty="0">
                <a:effectLst>
                  <a:outerShdw blurRad="38100" dist="38100" dir="2700000" algn="tl">
                    <a:srgbClr val="000000"/>
                  </a:outerShdw>
                </a:effectLst>
                <a:cs typeface="Arial" pitchFamily="34" charset="0"/>
              </a:rPr>
              <a:t>	   $2,600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Recruit           		</a:t>
            </a:r>
            <a:r>
              <a:rPr lang="en-US" sz="2400" dirty="0" smtClean="0">
                <a:effectLst>
                  <a:outerShdw blurRad="38100" dist="38100" dir="2700000" algn="tl">
                    <a:srgbClr val="000000"/>
                  </a:outerShdw>
                </a:effectLst>
                <a:cs typeface="Arial" pitchFamily="34" charset="0"/>
              </a:rPr>
              <a:t>0.05            </a:t>
            </a:r>
            <a:r>
              <a:rPr lang="en-US" sz="2400" dirty="0">
                <a:effectLst>
                  <a:outerShdw blurRad="38100" dist="38100" dir="2700000" algn="tl">
                    <a:srgbClr val="000000"/>
                  </a:outerShdw>
                </a:effectLst>
                <a:cs typeface="Arial" pitchFamily="34" charset="0"/>
              </a:rPr>
              <a:t>	   $2,200</a:t>
            </a:r>
          </a:p>
          <a:p>
            <a:pPr algn="l"/>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the end of June, NWC wishes to have no recruits</a:t>
            </a:r>
          </a:p>
          <a:p>
            <a:pPr algn="l"/>
            <a:r>
              <a:rPr lang="en-US" sz="2400" dirty="0">
                <a:effectLst>
                  <a:outerShdw blurRad="38100" dist="38100" dir="2700000" algn="tl">
                    <a:srgbClr val="000000"/>
                  </a:outerShdw>
                </a:effectLst>
                <a:cs typeface="Arial" pitchFamily="34" charset="0"/>
              </a:rPr>
              <a:t>or apprentices, but have at least 140 full-time workers.</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4234928211"/>
      </p:ext>
    </p:extLst>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49507"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
        <p:nvSpPr>
          <p:cNvPr id="149508" name="Text Box 4"/>
          <p:cNvSpPr txBox="1">
            <a:spLocks noChangeArrowheads="1"/>
          </p:cNvSpPr>
          <p:nvPr/>
        </p:nvSpPr>
        <p:spPr bwMode="auto">
          <a:xfrm>
            <a:off x="1401763" y="1511300"/>
            <a:ext cx="6027737" cy="3323987"/>
          </a:xfrm>
          <a:prstGeom prst="rect">
            <a:avLst/>
          </a:prstGeom>
          <a:noFill/>
          <a:ln w="12700">
            <a:noFill/>
            <a:miter lim="800000"/>
            <a:headEnd type="none" w="sm" len="sm"/>
            <a:tailEnd type="none" w="sm" len="sm"/>
          </a:ln>
          <a:effectLst/>
        </p:spPr>
        <p:txBody>
          <a:bodyPr>
            <a:spAutoFit/>
          </a:bodyPr>
          <a:lstStyle/>
          <a:p>
            <a:pPr algn="l"/>
            <a:r>
              <a:rPr lang="en-US" sz="2400" i="1" dirty="0">
                <a:effectLst>
                  <a:outerShdw blurRad="38100" dist="38100" dir="2700000" algn="tl">
                    <a:srgbClr val="000000"/>
                  </a:outerShdw>
                </a:effectLst>
                <a:cs typeface="Arial" pitchFamily="34" charset="0"/>
              </a:rPr>
              <a:t>P</a:t>
            </a:r>
            <a:r>
              <a:rPr lang="en-US" sz="2400" i="1" baseline="-25000"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number of producers in month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1, 2, 3 for April, May, June)</a:t>
            </a:r>
          </a:p>
          <a:p>
            <a:pPr algn="l"/>
            <a:endParaRPr lang="en-US" sz="6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T</a:t>
            </a:r>
            <a:r>
              <a:rPr lang="en-US" sz="2400" i="1" baseline="-25000"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number of trainers in month </a:t>
            </a:r>
            <a:r>
              <a:rPr lang="en-US" sz="2400" i="1" dirty="0">
                <a:effectLst>
                  <a:outerShdw blurRad="38100" dist="38100" dir="2700000" algn="tl">
                    <a:srgbClr val="000000"/>
                  </a:outerShdw>
                </a:effectLst>
                <a:cs typeface="Arial" pitchFamily="34" charset="0"/>
              </a:rPr>
              <a:t>i</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1, 2 for April, May)</a:t>
            </a:r>
          </a:p>
          <a:p>
            <a:pPr algn="l"/>
            <a:endParaRPr lang="en-US" sz="600" i="1" dirty="0">
              <a:effectLst>
                <a:outerShdw blurRad="38100" dist="38100" dir="2700000" algn="tl">
                  <a:srgbClr val="000000"/>
                </a:outerShdw>
              </a:effectLst>
              <a:cs typeface="Arial" pitchFamily="34" charset="0"/>
            </a:endParaRPr>
          </a:p>
          <a:p>
            <a:pPr algn="l"/>
            <a:r>
              <a:rPr lang="en-US" sz="2400" i="1" dirty="0" err="1">
                <a:effectLst>
                  <a:outerShdw blurRad="38100" dist="38100" dir="2700000" algn="tl">
                    <a:srgbClr val="000000"/>
                  </a:outerShdw>
                </a:effectLst>
                <a:cs typeface="Arial" pitchFamily="34" charset="0"/>
              </a:rPr>
              <a:t>R</a:t>
            </a:r>
            <a:r>
              <a:rPr lang="en-US" sz="2400" i="1" baseline="-25000" dirty="0" err="1">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number of recruits in month </a:t>
            </a:r>
            <a:r>
              <a:rPr lang="en-US" sz="2400" i="1" dirty="0">
                <a:effectLst>
                  <a:outerShdw blurRad="38100" dist="38100" dir="2700000" algn="tl">
                    <a:srgbClr val="000000"/>
                  </a:outerShdw>
                </a:effectLst>
                <a:cs typeface="Arial" pitchFamily="34" charset="0"/>
              </a:rPr>
              <a:t>i</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1, 2 for April, May)</a:t>
            </a:r>
            <a:endParaRPr lang="en-US" sz="2400" dirty="0">
              <a:effectLst>
                <a:outerShdw blurRad="38100" dist="38100" dir="2700000" algn="tl">
                  <a:srgbClr val="000000"/>
                </a:outerShdw>
              </a:effectLst>
            </a:endParaRPr>
          </a:p>
          <a:p>
            <a:pPr algn="l"/>
            <a:r>
              <a:rPr lang="en-US" sz="2400" i="1" dirty="0" smtClean="0">
                <a:effectLst>
                  <a:outerShdw blurRad="38100" dist="38100" dir="2700000" algn="tl">
                    <a:srgbClr val="000000"/>
                  </a:outerShdw>
                </a:effectLst>
                <a:cs typeface="Arial" pitchFamily="34" charset="0"/>
              </a:rPr>
              <a:t>A</a:t>
            </a:r>
            <a:r>
              <a:rPr lang="en-US" sz="2400" i="1" baseline="-25000" dirty="0" smtClean="0">
                <a:effectLst>
                  <a:outerShdw blurRad="38100" dist="38100" dir="2700000" algn="tl">
                    <a:srgbClr val="000000"/>
                  </a:outerShdw>
                </a:effectLst>
                <a:cs typeface="Arial" pitchFamily="34" charset="0"/>
              </a:rPr>
              <a:t>i</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apprentices in month </a:t>
            </a:r>
            <a:r>
              <a:rPr lang="en-US" sz="2400" i="1" dirty="0">
                <a:effectLst>
                  <a:outerShdw blurRad="38100" dist="38100" dir="2700000" algn="tl">
                    <a:srgbClr val="000000"/>
                  </a:outerShdw>
                </a:effectLst>
                <a:cs typeface="Arial" pitchFamily="34" charset="0"/>
              </a:rPr>
              <a:t>i</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(where </a:t>
            </a:r>
            <a:r>
              <a:rPr lang="en-US" sz="2400" i="1" dirty="0">
                <a:effectLst>
                  <a:outerShdw blurRad="38100" dist="38100" dir="2700000" algn="tl">
                    <a:srgbClr val="000000"/>
                  </a:outerShdw>
                </a:effectLst>
                <a:cs typeface="Arial" pitchFamily="34" charset="0"/>
              </a:rPr>
              <a:t>i</a:t>
            </a:r>
            <a:r>
              <a:rPr lang="en-US" sz="2400" dirty="0">
                <a:effectLst>
                  <a:outerShdw blurRad="38100" dist="38100" dir="2700000" algn="tl">
                    <a:srgbClr val="000000"/>
                  </a:outerShdw>
                </a:effectLst>
                <a:cs typeface="Arial" pitchFamily="34" charset="0"/>
              </a:rPr>
              <a:t> = 2, 3 for May, June)</a:t>
            </a:r>
          </a:p>
          <a:p>
            <a:pPr algn="l"/>
            <a:endParaRPr lang="en-US" sz="600" dirty="0">
              <a:effectLst>
                <a:outerShdw blurRad="38100" dist="38100" dir="2700000" algn="tl">
                  <a:srgbClr val="000000"/>
                </a:outerShdw>
              </a:effectLst>
              <a:cs typeface="Times New Roman" pitchFamily="18" charset="0"/>
            </a:endParaRPr>
          </a:p>
        </p:txBody>
      </p:sp>
    </p:spTree>
    <p:extLst>
      <p:ext uri="{BB962C8B-B14F-4D97-AF65-F5344CB8AC3E}">
        <p14:creationId xmlns:p14="http://schemas.microsoft.com/office/powerpoint/2010/main" val="230583803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9508">
                                            <p:txEl>
                                              <p:pRg st="0" end="0"/>
                                            </p:txEl>
                                          </p:spTgt>
                                        </p:tgtEl>
                                        <p:attrNameLst>
                                          <p:attrName>style.visibility</p:attrName>
                                        </p:attrNameLst>
                                      </p:cBhvr>
                                      <p:to>
                                        <p:strVal val="visible"/>
                                      </p:to>
                                    </p:set>
                                    <p:animEffect transition="in" filter="fade">
                                      <p:cBhvr>
                                        <p:cTn id="7" dur="500"/>
                                        <p:tgtEl>
                                          <p:spTgt spid="14950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9508">
                                            <p:txEl>
                                              <p:pRg st="1" end="1"/>
                                            </p:txEl>
                                          </p:spTgt>
                                        </p:tgtEl>
                                        <p:attrNameLst>
                                          <p:attrName>style.visibility</p:attrName>
                                        </p:attrNameLst>
                                      </p:cBhvr>
                                      <p:to>
                                        <p:strVal val="visible"/>
                                      </p:to>
                                    </p:set>
                                    <p:animEffect transition="in" filter="fade">
                                      <p:cBhvr>
                                        <p:cTn id="12" dur="500"/>
                                        <p:tgtEl>
                                          <p:spTgt spid="14950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9508">
                                            <p:txEl>
                                              <p:pRg st="3" end="3"/>
                                            </p:txEl>
                                          </p:spTgt>
                                        </p:tgtEl>
                                        <p:attrNameLst>
                                          <p:attrName>style.visibility</p:attrName>
                                        </p:attrNameLst>
                                      </p:cBhvr>
                                      <p:to>
                                        <p:strVal val="visible"/>
                                      </p:to>
                                    </p:set>
                                    <p:animEffect transition="in" filter="fade">
                                      <p:cBhvr>
                                        <p:cTn id="17" dur="500"/>
                                        <p:tgtEl>
                                          <p:spTgt spid="14950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9508">
                                            <p:txEl>
                                              <p:pRg st="4" end="4"/>
                                            </p:txEl>
                                          </p:spTgt>
                                        </p:tgtEl>
                                        <p:attrNameLst>
                                          <p:attrName>style.visibility</p:attrName>
                                        </p:attrNameLst>
                                      </p:cBhvr>
                                      <p:to>
                                        <p:strVal val="visible"/>
                                      </p:to>
                                    </p:set>
                                    <p:animEffect transition="in" filter="fade">
                                      <p:cBhvr>
                                        <p:cTn id="22" dur="500"/>
                                        <p:tgtEl>
                                          <p:spTgt spid="14950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9508">
                                            <p:txEl>
                                              <p:pRg st="6" end="6"/>
                                            </p:txEl>
                                          </p:spTgt>
                                        </p:tgtEl>
                                        <p:attrNameLst>
                                          <p:attrName>style.visibility</p:attrName>
                                        </p:attrNameLst>
                                      </p:cBhvr>
                                      <p:to>
                                        <p:strVal val="visible"/>
                                      </p:to>
                                    </p:set>
                                    <p:animEffect transition="in" filter="fade">
                                      <p:cBhvr>
                                        <p:cTn id="27" dur="500"/>
                                        <p:tgtEl>
                                          <p:spTgt spid="149508">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9508">
                                            <p:txEl>
                                              <p:pRg st="7" end="7"/>
                                            </p:txEl>
                                          </p:spTgt>
                                        </p:tgtEl>
                                        <p:attrNameLst>
                                          <p:attrName>style.visibility</p:attrName>
                                        </p:attrNameLst>
                                      </p:cBhvr>
                                      <p:to>
                                        <p:strVal val="visible"/>
                                      </p:to>
                                    </p:set>
                                    <p:animEffect transition="in" filter="fade">
                                      <p:cBhvr>
                                        <p:cTn id="32" dur="500"/>
                                        <p:tgtEl>
                                          <p:spTgt spid="149508">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9508">
                                            <p:txEl>
                                              <p:pRg st="8" end="8"/>
                                            </p:txEl>
                                          </p:spTgt>
                                        </p:tgtEl>
                                        <p:attrNameLst>
                                          <p:attrName>style.visibility</p:attrName>
                                        </p:attrNameLst>
                                      </p:cBhvr>
                                      <p:to>
                                        <p:strVal val="visible"/>
                                      </p:to>
                                    </p:set>
                                    <p:animEffect transition="in" filter="fade">
                                      <p:cBhvr>
                                        <p:cTn id="37" dur="500"/>
                                        <p:tgtEl>
                                          <p:spTgt spid="149508">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9508">
                                            <p:txEl>
                                              <p:pRg st="9" end="9"/>
                                            </p:txEl>
                                          </p:spTgt>
                                        </p:tgtEl>
                                        <p:attrNameLst>
                                          <p:attrName>style.visibility</p:attrName>
                                        </p:attrNameLst>
                                      </p:cBhvr>
                                      <p:to>
                                        <p:strVal val="visible"/>
                                      </p:to>
                                    </p:set>
                                    <p:animEffect transition="in" filter="fade">
                                      <p:cBhvr>
                                        <p:cTn id="42" dur="500"/>
                                        <p:tgtEl>
                                          <p:spTgt spid="14950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36" name="Rectangle 68"/>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58437" name="Text Box 69"/>
          <p:cNvSpPr txBox="1">
            <a:spLocks noChangeArrowheads="1"/>
          </p:cNvSpPr>
          <p:nvPr/>
        </p:nvSpPr>
        <p:spPr bwMode="auto">
          <a:xfrm>
            <a:off x="457200" y="1487488"/>
            <a:ext cx="7159332" cy="2677656"/>
          </a:xfrm>
          <a:prstGeom prst="rect">
            <a:avLst/>
          </a:prstGeom>
          <a:noFill/>
          <a:ln w="12700">
            <a:noFill/>
            <a:miter lim="800000"/>
            <a:headEnd type="none" w="sm" len="sm"/>
            <a:tailEnd type="none" w="sm" len="sm"/>
          </a:ln>
          <a:effectLst/>
        </p:spPr>
        <p:txBody>
          <a:bodyPr wrap="none">
            <a:spAutoFit/>
          </a:bodyPr>
          <a:lstStyle/>
          <a:p>
            <a:pPr algn="l"/>
            <a:r>
              <a:rPr lang="en-US" sz="2400" i="1" dirty="0">
                <a:effectLst>
                  <a:outerShdw blurRad="38100" dist="38100" dir="2700000" algn="tl">
                    <a:srgbClr val="000000"/>
                  </a:outerShdw>
                </a:effectLst>
                <a:cs typeface="Arial" pitchFamily="34" charset="0"/>
              </a:rPr>
              <a:t>	DFR</a:t>
            </a:r>
            <a:r>
              <a:rPr lang="en-US" sz="2400" dirty="0">
                <a:effectLst>
                  <a:outerShdw blurRad="38100" dist="38100" dir="2700000" algn="tl">
                    <a:srgbClr val="000000"/>
                  </a:outerShdw>
                </a:effectLst>
                <a:cs typeface="Arial" pitchFamily="34" charset="0"/>
              </a:rPr>
              <a:t> = number of daytime ads on Friday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DSA</a:t>
            </a:r>
            <a:r>
              <a:rPr lang="en-US" sz="2400" dirty="0">
                <a:effectLst>
                  <a:outerShdw blurRad="38100" dist="38100" dir="2700000" algn="tl">
                    <a:srgbClr val="000000"/>
                  </a:outerShdw>
                </a:effectLst>
                <a:cs typeface="Arial" pitchFamily="34" charset="0"/>
              </a:rPr>
              <a:t> = number of daytime ads on Saturday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DSU</a:t>
            </a:r>
            <a:r>
              <a:rPr lang="en-US" sz="2400" dirty="0">
                <a:effectLst>
                  <a:outerShdw blurRad="38100" dist="38100" dir="2700000" algn="tl">
                    <a:srgbClr val="000000"/>
                  </a:outerShdw>
                </a:effectLst>
                <a:cs typeface="Arial" pitchFamily="34" charset="0"/>
              </a:rPr>
              <a:t> =	 number of daytime ads on Sunday </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 EFR</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evening ads on Friday </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 ESA</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number of evening ads on Saturday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ESU</a:t>
            </a:r>
            <a:r>
              <a:rPr lang="en-US" sz="2400" dirty="0">
                <a:effectLst>
                  <a:outerShdw blurRad="38100" dist="38100" dir="2700000" algn="tl">
                    <a:srgbClr val="000000"/>
                  </a:outerShdw>
                </a:effectLst>
                <a:cs typeface="Arial" pitchFamily="34" charset="0"/>
              </a:rPr>
              <a:t> =	 number of evening ads on Sunday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GSU</a:t>
            </a:r>
            <a:r>
              <a:rPr lang="en-US" sz="2400" dirty="0">
                <a:effectLst>
                  <a:outerShdw blurRad="38100" dist="38100" dir="2700000" algn="tl">
                    <a:srgbClr val="000000"/>
                  </a:outerShdw>
                </a:effectLst>
                <a:cs typeface="Arial" pitchFamily="34" charset="0"/>
              </a:rPr>
              <a:t> =	 number of game-time ads on Sunday</a:t>
            </a:r>
            <a:endParaRPr lang="en-US" sz="2400" dirty="0">
              <a:effectLst>
                <a:outerShdw blurRad="38100" dist="38100" dir="2700000" algn="tl">
                  <a:srgbClr val="000000"/>
                </a:outerShdw>
              </a:effectLst>
            </a:endParaRPr>
          </a:p>
        </p:txBody>
      </p:sp>
      <p:sp>
        <p:nvSpPr>
          <p:cNvPr id="58439" name="Rectangle 71"/>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Decision Variables</a:t>
            </a:r>
            <a:endParaRPr lang="en-US" sz="2400">
              <a:effectLst/>
              <a:latin typeface="Arial" pitchFamily="34" charset="0"/>
            </a:endParaRPr>
          </a:p>
        </p:txBody>
      </p:sp>
    </p:spTree>
    <p:extLst>
      <p:ext uri="{BB962C8B-B14F-4D97-AF65-F5344CB8AC3E}">
        <p14:creationId xmlns:p14="http://schemas.microsoft.com/office/powerpoint/2010/main" val="172480897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437">
                                            <p:txEl>
                                              <p:pRg st="0" end="0"/>
                                            </p:txEl>
                                          </p:spTgt>
                                        </p:tgtEl>
                                        <p:attrNameLst>
                                          <p:attrName>style.visibility</p:attrName>
                                        </p:attrNameLst>
                                      </p:cBhvr>
                                      <p:to>
                                        <p:strVal val="visible"/>
                                      </p:to>
                                    </p:set>
                                    <p:animEffect transition="in" filter="fade">
                                      <p:cBhvr>
                                        <p:cTn id="7" dur="500"/>
                                        <p:tgtEl>
                                          <p:spTgt spid="584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437">
                                            <p:txEl>
                                              <p:pRg st="1" end="1"/>
                                            </p:txEl>
                                          </p:spTgt>
                                        </p:tgtEl>
                                        <p:attrNameLst>
                                          <p:attrName>style.visibility</p:attrName>
                                        </p:attrNameLst>
                                      </p:cBhvr>
                                      <p:to>
                                        <p:strVal val="visible"/>
                                      </p:to>
                                    </p:set>
                                    <p:animEffect transition="in" filter="fade">
                                      <p:cBhvr>
                                        <p:cTn id="12" dur="500"/>
                                        <p:tgtEl>
                                          <p:spTgt spid="584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8437">
                                            <p:txEl>
                                              <p:pRg st="2" end="2"/>
                                            </p:txEl>
                                          </p:spTgt>
                                        </p:tgtEl>
                                        <p:attrNameLst>
                                          <p:attrName>style.visibility</p:attrName>
                                        </p:attrNameLst>
                                      </p:cBhvr>
                                      <p:to>
                                        <p:strVal val="visible"/>
                                      </p:to>
                                    </p:set>
                                    <p:animEffect transition="in" filter="fade">
                                      <p:cBhvr>
                                        <p:cTn id="17" dur="500"/>
                                        <p:tgtEl>
                                          <p:spTgt spid="584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8437">
                                            <p:txEl>
                                              <p:pRg st="3" end="3"/>
                                            </p:txEl>
                                          </p:spTgt>
                                        </p:tgtEl>
                                        <p:attrNameLst>
                                          <p:attrName>style.visibility</p:attrName>
                                        </p:attrNameLst>
                                      </p:cBhvr>
                                      <p:to>
                                        <p:strVal val="visible"/>
                                      </p:to>
                                    </p:set>
                                    <p:animEffect transition="in" filter="fade">
                                      <p:cBhvr>
                                        <p:cTn id="22" dur="500"/>
                                        <p:tgtEl>
                                          <p:spTgt spid="584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8437">
                                            <p:txEl>
                                              <p:pRg st="4" end="4"/>
                                            </p:txEl>
                                          </p:spTgt>
                                        </p:tgtEl>
                                        <p:attrNameLst>
                                          <p:attrName>style.visibility</p:attrName>
                                        </p:attrNameLst>
                                      </p:cBhvr>
                                      <p:to>
                                        <p:strVal val="visible"/>
                                      </p:to>
                                    </p:set>
                                    <p:animEffect transition="in" filter="fade">
                                      <p:cBhvr>
                                        <p:cTn id="27" dur="500"/>
                                        <p:tgtEl>
                                          <p:spTgt spid="5843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8437">
                                            <p:txEl>
                                              <p:pRg st="5" end="5"/>
                                            </p:txEl>
                                          </p:spTgt>
                                        </p:tgtEl>
                                        <p:attrNameLst>
                                          <p:attrName>style.visibility</p:attrName>
                                        </p:attrNameLst>
                                      </p:cBhvr>
                                      <p:to>
                                        <p:strVal val="visible"/>
                                      </p:to>
                                    </p:set>
                                    <p:animEffect transition="in" filter="fade">
                                      <p:cBhvr>
                                        <p:cTn id="32" dur="500"/>
                                        <p:tgtEl>
                                          <p:spTgt spid="5843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8437">
                                            <p:txEl>
                                              <p:pRg st="6" end="6"/>
                                            </p:txEl>
                                          </p:spTgt>
                                        </p:tgtEl>
                                        <p:attrNameLst>
                                          <p:attrName>style.visibility</p:attrName>
                                        </p:attrNameLst>
                                      </p:cBhvr>
                                      <p:to>
                                        <p:strVal val="visible"/>
                                      </p:to>
                                    </p:set>
                                    <p:animEffect transition="in" filter="fade">
                                      <p:cBhvr>
                                        <p:cTn id="37" dur="500"/>
                                        <p:tgtEl>
                                          <p:spTgt spid="584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3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Workforce Assignment</a:t>
            </a:r>
          </a:p>
        </p:txBody>
      </p:sp>
      <p:sp>
        <p:nvSpPr>
          <p:cNvPr id="150531"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
        <p:nvSpPr>
          <p:cNvPr id="150532" name="Text Box 4"/>
          <p:cNvSpPr txBox="1">
            <a:spLocks noChangeArrowheads="1"/>
          </p:cNvSpPr>
          <p:nvPr/>
        </p:nvSpPr>
        <p:spPr bwMode="auto">
          <a:xfrm>
            <a:off x="1320800" y="1485900"/>
            <a:ext cx="7107238" cy="207010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Minimize total wage cost for producers, trainers, apprentices, and recruits for April, May, and June:</a:t>
            </a: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Min  3000</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+ 3300</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+ 2200</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+ 3000</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+ 3300</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p>
          <a:p>
            <a:pPr algn="l"/>
            <a:r>
              <a:rPr lang="en-US" sz="2400" dirty="0">
                <a:effectLst>
                  <a:outerShdw blurRad="38100" dist="38100" dir="2700000" algn="tl">
                    <a:srgbClr val="000000"/>
                  </a:outerShdw>
                </a:effectLst>
                <a:cs typeface="Arial" pitchFamily="34" charset="0"/>
              </a:rPr>
              <a:t>         + 2600</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+2200</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+ 3000</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+ 2600</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endParaRPr lang="en-US" sz="2400" baseline="-25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42367195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0532"/>
                                        </p:tgtEl>
                                        <p:attrNameLst>
                                          <p:attrName>style.visibility</p:attrName>
                                        </p:attrNameLst>
                                      </p:cBhvr>
                                      <p:to>
                                        <p:strVal val="visible"/>
                                      </p:to>
                                    </p:set>
                                    <p:animEffect transition="in" filter="fade">
                                      <p:cBhvr>
                                        <p:cTn id="7" dur="500"/>
                                        <p:tgtEl>
                                          <p:spTgt spid="150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51555"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
        <p:nvSpPr>
          <p:cNvPr id="151556" name="Text Box 4"/>
          <p:cNvSpPr txBox="1">
            <a:spLocks noChangeArrowheads="1"/>
          </p:cNvSpPr>
          <p:nvPr/>
        </p:nvSpPr>
        <p:spPr bwMode="auto">
          <a:xfrm>
            <a:off x="254000" y="1498600"/>
            <a:ext cx="8890000" cy="5047536"/>
          </a:xfrm>
          <a:prstGeom prst="rect">
            <a:avLst/>
          </a:prstGeom>
          <a:noFill/>
          <a:ln w="12700">
            <a:noFill/>
            <a:miter lim="800000"/>
            <a:headEnd type="none" w="sm" len="sm"/>
            <a:tailEnd type="none" w="sm" len="sm"/>
          </a:ln>
          <a:effectLst/>
        </p:spPr>
        <p:txBody>
          <a:bodyPr wrap="square">
            <a:spAutoFit/>
          </a:bodyPr>
          <a:lstStyle/>
          <a:p>
            <a:pPr marL="457200" indent="-457200" algn="l"/>
            <a:r>
              <a:rPr lang="en-US" sz="2400" dirty="0">
                <a:effectLst>
                  <a:outerShdw blurRad="38100" dist="38100" dir="2700000" algn="tl">
                    <a:srgbClr val="000000"/>
                  </a:outerShdw>
                </a:effectLst>
                <a:cs typeface="Arial" pitchFamily="34" charset="0"/>
              </a:rPr>
              <a:t>Total production in Month 1 (April) must equal or</a:t>
            </a:r>
          </a:p>
          <a:p>
            <a:pPr marL="457200" indent="-457200" algn="l"/>
            <a:r>
              <a:rPr lang="en-US" sz="2400" dirty="0">
                <a:effectLst>
                  <a:outerShdw blurRad="38100" dist="38100" dir="2700000" algn="tl">
                    <a:srgbClr val="000000"/>
                  </a:outerShdw>
                </a:effectLst>
                <a:cs typeface="Arial" pitchFamily="34" charset="0"/>
              </a:rPr>
              <a:t>exceed contract for Month 1:</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(1)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20</a:t>
            </a: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r>
              <a:rPr lang="en-US" sz="2400" dirty="0">
                <a:effectLst>
                  <a:outerShdw blurRad="38100" dist="38100" dir="2700000" algn="tl">
                    <a:srgbClr val="000000"/>
                  </a:outerShdw>
                </a:effectLst>
                <a:cs typeface="Arial" pitchFamily="34" charset="0"/>
              </a:rPr>
              <a:t>Total production in Months 1-2 (April, May) must</a:t>
            </a:r>
          </a:p>
          <a:p>
            <a:pPr marL="457200" indent="-457200" algn="l"/>
            <a:r>
              <a:rPr lang="en-US" sz="2400" dirty="0">
                <a:effectLst>
                  <a:outerShdw blurRad="38100" dist="38100" dir="2700000" algn="tl">
                    <a:srgbClr val="000000"/>
                  </a:outerShdw>
                </a:effectLst>
                <a:cs typeface="Arial" pitchFamily="34" charset="0"/>
              </a:rPr>
              <a:t>equal or exceed total contracts for Months 1-2:</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(2)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0.4</a:t>
            </a:r>
            <a:r>
              <a:rPr lang="en-US" sz="2400" i="1" dirty="0" smtClean="0">
                <a:effectLst>
                  <a:outerShdw blurRad="38100" dist="38100" dir="2700000" algn="tl">
                    <a:srgbClr val="000000"/>
                  </a:outerShdw>
                </a:effectLst>
                <a:cs typeface="Arial" pitchFamily="34" charset="0"/>
              </a:rPr>
              <a:t>A</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44</a:t>
            </a:r>
          </a:p>
          <a:p>
            <a:pPr marL="457200" indent="-457200" algn="l"/>
            <a:endParaRPr lang="en-US" sz="1000" dirty="0">
              <a:effectLst>
                <a:outerShdw blurRad="38100" dist="38100" dir="2700000" algn="tl">
                  <a:srgbClr val="000000"/>
                </a:outerShdw>
              </a:effectLst>
              <a:cs typeface="Arial" pitchFamily="34" charset="0"/>
            </a:endParaRPr>
          </a:p>
          <a:p>
            <a:pPr marL="457200" indent="-457200" algn="l"/>
            <a:endParaRPr lang="en-US" sz="1000" dirty="0">
              <a:effectLst>
                <a:outerShdw blurRad="38100" dist="38100" dir="2700000" algn="tl">
                  <a:srgbClr val="000000"/>
                </a:outerShdw>
              </a:effectLst>
              <a:cs typeface="Times New Roman" pitchFamily="18" charset="0"/>
            </a:endParaRPr>
          </a:p>
          <a:p>
            <a:pPr marL="457200" indent="-457200" algn="l"/>
            <a:r>
              <a:rPr lang="en-US" sz="2400" dirty="0">
                <a:effectLst>
                  <a:outerShdw blurRad="38100" dist="38100" dir="2700000" algn="tl">
                    <a:srgbClr val="000000"/>
                  </a:outerShdw>
                </a:effectLst>
                <a:cs typeface="Arial" pitchFamily="34" charset="0"/>
              </a:rPr>
              <a:t>Total production in Months 1-3 (April, May, June)</a:t>
            </a:r>
          </a:p>
          <a:p>
            <a:pPr marL="457200" indent="-457200" algn="l"/>
            <a:r>
              <a:rPr lang="en-US" sz="2400" dirty="0">
                <a:effectLst>
                  <a:outerShdw blurRad="38100" dist="38100" dir="2700000" algn="tl">
                    <a:srgbClr val="000000"/>
                  </a:outerShdw>
                </a:effectLst>
                <a:cs typeface="Arial" pitchFamily="34" charset="0"/>
              </a:rPr>
              <a:t>must equal or exceed total contracts for Months 1-3:</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buFontTx/>
              <a:buAutoNum type="arabicParenBoth" startAt="3"/>
            </a:pP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+0.6</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+0.3</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+0.4</a:t>
            </a:r>
            <a:r>
              <a:rPr lang="en-US" sz="2400" i="1" dirty="0" smtClean="0">
                <a:effectLst>
                  <a:outerShdw blurRad="38100" dist="38100" dir="2700000" algn="tl">
                    <a:srgbClr val="000000"/>
                  </a:outerShdw>
                </a:effectLst>
                <a:cs typeface="Arial" pitchFamily="34" charset="0"/>
              </a:rPr>
              <a:t>A</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+0.05</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+0.6</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 </a:t>
            </a:r>
            <a:r>
              <a:rPr lang="en-US" sz="2400" dirty="0">
                <a:effectLst>
                  <a:outerShdw blurRad="38100" dist="38100" dir="2700000" algn="tl">
                    <a:srgbClr val="000000"/>
                  </a:outerShdw>
                </a:effectLst>
                <a:cs typeface="Arial" pitchFamily="34" charset="0"/>
              </a:rPr>
              <a:t>+ 0.4</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74</a:t>
            </a:r>
          </a:p>
          <a:p>
            <a:pPr marL="457200" indent="-457200" algn="l">
              <a:buFontTx/>
              <a:buAutoNum type="arabicParenBoth" startAt="3"/>
            </a:pPr>
            <a:endParaRPr lang="en-US" sz="2400" dirty="0">
              <a:effectLst>
                <a:outerShdw blurRad="38100" dist="38100" dir="2700000" algn="tl">
                  <a:srgbClr val="000000"/>
                </a:outerShdw>
              </a:effectLst>
              <a:cs typeface="Arial" pitchFamily="34" charset="0"/>
            </a:endParaRPr>
          </a:p>
        </p:txBody>
      </p:sp>
    </p:spTree>
    <p:extLst>
      <p:ext uri="{BB962C8B-B14F-4D97-AF65-F5344CB8AC3E}">
        <p14:creationId xmlns:p14="http://schemas.microsoft.com/office/powerpoint/2010/main" val="4272951392"/>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1556">
                                            <p:txEl>
                                              <p:pRg st="0" end="0"/>
                                            </p:txEl>
                                          </p:spTgt>
                                        </p:tgtEl>
                                        <p:attrNameLst>
                                          <p:attrName>style.visibility</p:attrName>
                                        </p:attrNameLst>
                                      </p:cBhvr>
                                      <p:to>
                                        <p:strVal val="visible"/>
                                      </p:to>
                                    </p:set>
                                    <p:animEffect transition="in" filter="fade">
                                      <p:cBhvr>
                                        <p:cTn id="7" dur="500"/>
                                        <p:tgtEl>
                                          <p:spTgt spid="1515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1556">
                                            <p:txEl>
                                              <p:pRg st="1" end="1"/>
                                            </p:txEl>
                                          </p:spTgt>
                                        </p:tgtEl>
                                        <p:attrNameLst>
                                          <p:attrName>style.visibility</p:attrName>
                                        </p:attrNameLst>
                                      </p:cBhvr>
                                      <p:to>
                                        <p:strVal val="visible"/>
                                      </p:to>
                                    </p:set>
                                    <p:animEffect transition="in" filter="fade">
                                      <p:cBhvr>
                                        <p:cTn id="12" dur="500"/>
                                        <p:tgtEl>
                                          <p:spTgt spid="1515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1556">
                                            <p:txEl>
                                              <p:pRg st="3" end="3"/>
                                            </p:txEl>
                                          </p:spTgt>
                                        </p:tgtEl>
                                        <p:attrNameLst>
                                          <p:attrName>style.visibility</p:attrName>
                                        </p:attrNameLst>
                                      </p:cBhvr>
                                      <p:to>
                                        <p:strVal val="visible"/>
                                      </p:to>
                                    </p:set>
                                    <p:animEffect transition="in" filter="fade">
                                      <p:cBhvr>
                                        <p:cTn id="17" dur="500"/>
                                        <p:tgtEl>
                                          <p:spTgt spid="15155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1556">
                                            <p:txEl>
                                              <p:pRg st="6" end="6"/>
                                            </p:txEl>
                                          </p:spTgt>
                                        </p:tgtEl>
                                        <p:attrNameLst>
                                          <p:attrName>style.visibility</p:attrName>
                                        </p:attrNameLst>
                                      </p:cBhvr>
                                      <p:to>
                                        <p:strVal val="visible"/>
                                      </p:to>
                                    </p:set>
                                    <p:animEffect transition="in" filter="fade">
                                      <p:cBhvr>
                                        <p:cTn id="22" dur="500"/>
                                        <p:tgtEl>
                                          <p:spTgt spid="15155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1556">
                                            <p:txEl>
                                              <p:pRg st="7" end="7"/>
                                            </p:txEl>
                                          </p:spTgt>
                                        </p:tgtEl>
                                        <p:attrNameLst>
                                          <p:attrName>style.visibility</p:attrName>
                                        </p:attrNameLst>
                                      </p:cBhvr>
                                      <p:to>
                                        <p:strVal val="visible"/>
                                      </p:to>
                                    </p:set>
                                    <p:animEffect transition="in" filter="fade">
                                      <p:cBhvr>
                                        <p:cTn id="27" dur="500"/>
                                        <p:tgtEl>
                                          <p:spTgt spid="151556">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1556">
                                            <p:txEl>
                                              <p:pRg st="9" end="9"/>
                                            </p:txEl>
                                          </p:spTgt>
                                        </p:tgtEl>
                                        <p:attrNameLst>
                                          <p:attrName>style.visibility</p:attrName>
                                        </p:attrNameLst>
                                      </p:cBhvr>
                                      <p:to>
                                        <p:strVal val="visible"/>
                                      </p:to>
                                    </p:set>
                                    <p:animEffect transition="in" filter="fade">
                                      <p:cBhvr>
                                        <p:cTn id="32" dur="500"/>
                                        <p:tgtEl>
                                          <p:spTgt spid="151556">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1556">
                                            <p:txEl>
                                              <p:pRg st="12" end="12"/>
                                            </p:txEl>
                                          </p:spTgt>
                                        </p:tgtEl>
                                        <p:attrNameLst>
                                          <p:attrName>style.visibility</p:attrName>
                                        </p:attrNameLst>
                                      </p:cBhvr>
                                      <p:to>
                                        <p:strVal val="visible"/>
                                      </p:to>
                                    </p:set>
                                    <p:animEffect transition="in" filter="fade">
                                      <p:cBhvr>
                                        <p:cTn id="37" dur="500"/>
                                        <p:tgtEl>
                                          <p:spTgt spid="151556">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1556">
                                            <p:txEl>
                                              <p:pRg st="13" end="13"/>
                                            </p:txEl>
                                          </p:spTgt>
                                        </p:tgtEl>
                                        <p:attrNameLst>
                                          <p:attrName>style.visibility</p:attrName>
                                        </p:attrNameLst>
                                      </p:cBhvr>
                                      <p:to>
                                        <p:strVal val="visible"/>
                                      </p:to>
                                    </p:set>
                                    <p:animEffect transition="in" filter="fade">
                                      <p:cBhvr>
                                        <p:cTn id="42" dur="500"/>
                                        <p:tgtEl>
                                          <p:spTgt spid="151556">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1556">
                                            <p:txEl>
                                              <p:pRg st="15" end="15"/>
                                            </p:txEl>
                                          </p:spTgt>
                                        </p:tgtEl>
                                        <p:attrNameLst>
                                          <p:attrName>style.visibility</p:attrName>
                                        </p:attrNameLst>
                                      </p:cBhvr>
                                      <p:to>
                                        <p:strVal val="visible"/>
                                      </p:to>
                                    </p:set>
                                    <p:animEffect transition="in" filter="fade">
                                      <p:cBhvr>
                                        <p:cTn id="47" dur="500"/>
                                        <p:tgtEl>
                                          <p:spTgt spid="15155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2" name="Rectangle 6"/>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52583" name="Rectangle 7"/>
          <p:cNvSpPr>
            <a:spLocks noChangeArrowheads="1"/>
          </p:cNvSpPr>
          <p:nvPr/>
        </p:nvSpPr>
        <p:spPr bwMode="auto">
          <a:xfrm>
            <a:off x="687388" y="1041400"/>
            <a:ext cx="54483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152584" name="Text Box 8"/>
          <p:cNvSpPr txBox="1">
            <a:spLocks noChangeArrowheads="1"/>
          </p:cNvSpPr>
          <p:nvPr/>
        </p:nvSpPr>
        <p:spPr bwMode="auto">
          <a:xfrm>
            <a:off x="482600" y="1512352"/>
            <a:ext cx="8470900" cy="3785652"/>
          </a:xfrm>
          <a:prstGeom prst="rect">
            <a:avLst/>
          </a:prstGeom>
          <a:noFill/>
          <a:ln w="12700">
            <a:noFill/>
            <a:miter lim="800000"/>
            <a:headEnd type="none" w="sm" len="sm"/>
            <a:tailEnd type="none" w="sm" len="sm"/>
          </a:ln>
          <a:effectLst/>
        </p:spPr>
        <p:txBody>
          <a:bodyPr wrap="square">
            <a:spAutoFit/>
          </a:bodyPr>
          <a:lstStyle/>
          <a:p>
            <a:pPr marL="457200" indent="-457200" algn="l"/>
            <a:r>
              <a:rPr lang="en-US" sz="2400" dirty="0">
                <a:effectLst>
                  <a:outerShdw blurRad="38100" dist="38100" dir="2700000" algn="tl">
                    <a:srgbClr val="000000"/>
                  </a:outerShdw>
                </a:effectLst>
                <a:cs typeface="Arial" pitchFamily="34" charset="0"/>
              </a:rPr>
              <a:t>The number of</a:t>
            </a:r>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producers and trainers</a:t>
            </a:r>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in a month</a:t>
            </a:r>
          </a:p>
          <a:p>
            <a:pPr marL="457200" indent="-457200" algn="l"/>
            <a:r>
              <a:rPr lang="en-US" sz="2400" dirty="0">
                <a:effectLst>
                  <a:outerShdw blurRad="38100" dist="38100" dir="2700000" algn="tl">
                    <a:srgbClr val="000000"/>
                  </a:outerShdw>
                </a:effectLst>
                <a:cs typeface="Arial" pitchFamily="34" charset="0"/>
              </a:rPr>
              <a:t>must equal the number of producers, trainers, and</a:t>
            </a:r>
          </a:p>
          <a:p>
            <a:pPr marL="457200" indent="-457200" algn="l"/>
            <a:r>
              <a:rPr lang="en-US" sz="2400" dirty="0">
                <a:effectLst>
                  <a:outerShdw blurRad="38100" dist="38100" dir="2700000" algn="tl">
                    <a:srgbClr val="000000"/>
                  </a:outerShdw>
                </a:effectLst>
                <a:cs typeface="Arial" pitchFamily="34" charset="0"/>
              </a:rPr>
              <a:t>apprentices in the previous month:</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(4)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sym typeface="Wingdings" pitchFamily="2" charset="2"/>
              </a:rPr>
              <a:t> There is no </a:t>
            </a:r>
            <a:r>
              <a:rPr lang="en-US" sz="2400" dirty="0" smtClean="0">
                <a:effectLst>
                  <a:outerShdw blurRad="38100" dist="38100" dir="2700000" algn="tl">
                    <a:srgbClr val="000000"/>
                  </a:outerShdw>
                </a:effectLst>
                <a:cs typeface="Arial" pitchFamily="34" charset="0"/>
              </a:rPr>
              <a:t>apprentice in month  1</a:t>
            </a:r>
            <a:endParaRPr lang="en-US" sz="2400" dirty="0" smtClean="0">
              <a:effectLst>
                <a:outerShdw blurRad="38100" dist="38100" dir="2700000" algn="tl">
                  <a:srgbClr val="000000"/>
                </a:outerShdw>
              </a:effectLst>
              <a:cs typeface="Arial" pitchFamily="34" charset="0"/>
            </a:endParaRPr>
          </a:p>
          <a:p>
            <a:pPr marL="457200" indent="-457200" algn="l"/>
            <a:r>
              <a:rPr lang="en-US" sz="2400" dirty="0" smtClean="0">
                <a:effectLst>
                  <a:outerShdw blurRad="38100" dist="38100" dir="2700000" algn="tl">
                    <a:srgbClr val="000000"/>
                  </a:outerShdw>
                </a:effectLst>
                <a:cs typeface="Arial" pitchFamily="34" charset="0"/>
              </a:rPr>
              <a:t>(</a:t>
            </a:r>
            <a:r>
              <a:rPr lang="en-US" sz="2400" dirty="0">
                <a:effectLst>
                  <a:outerShdw blurRad="38100" dist="38100" dir="2700000" algn="tl">
                    <a:srgbClr val="000000"/>
                  </a:outerShdw>
                </a:effectLst>
                <a:cs typeface="Arial" pitchFamily="34" charset="0"/>
              </a:rPr>
              <a:t>5)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 </a:t>
            </a:r>
            <a:r>
              <a:rPr lang="en-US" sz="2400" i="1" dirty="0" smtClean="0">
                <a:effectLst>
                  <a:outerShdw blurRad="38100" dist="38100" dir="2700000" algn="tl">
                    <a:srgbClr val="000000"/>
                  </a:outerShdw>
                </a:effectLst>
                <a:cs typeface="Arial" pitchFamily="34" charset="0"/>
              </a:rPr>
              <a:t>P</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sym typeface="Wingdings" pitchFamily="2" charset="2"/>
              </a:rPr>
              <a:t> There is no </a:t>
            </a:r>
            <a:r>
              <a:rPr lang="en-US" sz="2400" dirty="0" smtClean="0">
                <a:effectLst>
                  <a:outerShdw blurRad="38100" dist="38100" dir="2700000" algn="tl">
                    <a:srgbClr val="000000"/>
                  </a:outerShdw>
                </a:effectLst>
                <a:cs typeface="Arial" pitchFamily="34" charset="0"/>
                <a:sym typeface="Wingdings" pitchFamily="2" charset="2"/>
              </a:rPr>
              <a:t>trainer/recruit in month 2</a:t>
            </a:r>
            <a:endParaRPr lang="en-US" sz="2400" dirty="0">
              <a:effectLst>
                <a:outerShdw blurRad="38100" dist="38100" dir="2700000" algn="tl">
                  <a:srgbClr val="000000"/>
                </a:outerShdw>
              </a:effectLst>
              <a:cs typeface="Arial" pitchFamily="34" charset="0"/>
            </a:endParaRPr>
          </a:p>
          <a:p>
            <a:pPr marL="457200" indent="-457200" algn="l"/>
            <a:endParaRPr lang="en-US" sz="12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The number of apprentices in a month must equal</a:t>
            </a:r>
          </a:p>
          <a:p>
            <a:pPr marL="457200" indent="-457200" algn="l"/>
            <a:r>
              <a:rPr lang="en-US" sz="2400" dirty="0">
                <a:effectLst>
                  <a:outerShdw blurRad="38100" dist="38100" dir="2700000" algn="tl">
                    <a:srgbClr val="000000"/>
                  </a:outerShdw>
                </a:effectLst>
                <a:cs typeface="Arial" pitchFamily="34" charset="0"/>
              </a:rPr>
              <a:t>the number of recruits in</a:t>
            </a:r>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the previous month:</a:t>
            </a:r>
          </a:p>
          <a:p>
            <a:pPr marL="457200" indent="-457200" algn="l"/>
            <a:endParaRPr lang="en-US" sz="600" dirty="0">
              <a:effectLst>
                <a:outerShdw blurRad="38100" dist="38100" dir="2700000" algn="tl">
                  <a:srgbClr val="000000"/>
                </a:outerShdw>
              </a:effectLst>
              <a:cs typeface="Arial" pitchFamily="34" charset="0"/>
            </a:endParaRPr>
          </a:p>
          <a:p>
            <a:pPr marL="457200" indent="-457200" algn="l"/>
            <a:r>
              <a:rPr lang="en-US" sz="2400" dirty="0">
                <a:effectLst>
                  <a:outerShdw blurRad="38100" dist="38100" dir="2700000" algn="tl">
                    <a:srgbClr val="000000"/>
                  </a:outerShdw>
                </a:effectLst>
                <a:cs typeface="Arial" pitchFamily="34" charset="0"/>
              </a:rPr>
              <a:t>(6)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p>
          <a:p>
            <a:pPr marL="457200" indent="-457200" algn="l"/>
            <a:r>
              <a:rPr lang="en-US" sz="2400" dirty="0">
                <a:effectLst>
                  <a:outerShdw blurRad="38100" dist="38100" dir="2700000" algn="tl">
                    <a:srgbClr val="000000"/>
                  </a:outerShdw>
                </a:effectLst>
                <a:cs typeface="Arial" pitchFamily="34" charset="0"/>
              </a:rPr>
              <a:t>(7)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cs typeface="Arial" pitchFamily="34" charset="0"/>
            </a:endParaRPr>
          </a:p>
        </p:txBody>
      </p:sp>
    </p:spTree>
    <p:extLst>
      <p:ext uri="{BB962C8B-B14F-4D97-AF65-F5344CB8AC3E}">
        <p14:creationId xmlns:p14="http://schemas.microsoft.com/office/powerpoint/2010/main" val="1745008839"/>
      </p:ext>
    </p:extLst>
  </p:cSld>
  <p:clrMapOvr>
    <a:masterClrMapping/>
  </p:clrMapOvr>
  <p:transition>
    <p:zo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202755" name="Rectangle 3"/>
          <p:cNvSpPr>
            <a:spLocks noChangeArrowheads="1"/>
          </p:cNvSpPr>
          <p:nvPr/>
        </p:nvSpPr>
        <p:spPr bwMode="auto">
          <a:xfrm>
            <a:off x="687388" y="1041400"/>
            <a:ext cx="53340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202756" name="Text Box 4"/>
          <p:cNvSpPr txBox="1">
            <a:spLocks noChangeArrowheads="1"/>
          </p:cNvSpPr>
          <p:nvPr/>
        </p:nvSpPr>
        <p:spPr bwMode="auto">
          <a:xfrm>
            <a:off x="1346200" y="1485900"/>
            <a:ext cx="6484938" cy="460126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Each trainer can train two recruits:</a:t>
            </a:r>
          </a:p>
          <a:p>
            <a:pPr algn="l"/>
            <a:r>
              <a:rPr lang="en-US" sz="2400" dirty="0">
                <a:effectLst>
                  <a:outerShdw blurRad="38100" dist="38100" dir="2700000" algn="tl">
                    <a:srgbClr val="000000"/>
                  </a:outerShdw>
                </a:effectLst>
                <a:cs typeface="Arial" pitchFamily="34" charset="0"/>
              </a:rPr>
              <a:t>(8) </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1</a:t>
            </a:r>
            <a:r>
              <a:rPr lang="en-US" sz="2400" dirty="0" smtClean="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2</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(9) </a:t>
            </a:r>
            <a:r>
              <a:rPr lang="en-US" sz="2400" i="1" dirty="0" smtClean="0">
                <a:effectLst>
                  <a:outerShdw blurRad="38100" dist="38100" dir="2700000" algn="tl">
                    <a:srgbClr val="000000"/>
                  </a:outerShdw>
                </a:effectLst>
                <a:cs typeface="Arial" pitchFamily="34" charset="0"/>
              </a:rPr>
              <a:t>R</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r>
              <a:rPr lang="en-US" sz="2400" dirty="0" smtClean="0">
                <a:effectLst>
                  <a:outerShdw blurRad="38100" dist="38100" dir="2700000" algn="tl">
                    <a:srgbClr val="000000"/>
                  </a:outerShdw>
                </a:effectLst>
                <a:cs typeface="Arial" pitchFamily="34" charset="0"/>
              </a:rPr>
              <a:t>≤  2</a:t>
            </a:r>
            <a:r>
              <a:rPr lang="en-US" sz="2400" i="1" dirty="0" smtClean="0">
                <a:effectLst>
                  <a:outerShdw blurRad="38100" dist="38100" dir="2700000" algn="tl">
                    <a:srgbClr val="000000"/>
                  </a:outerShdw>
                </a:effectLst>
                <a:cs typeface="Arial" pitchFamily="34" charset="0"/>
              </a:rPr>
              <a:t>T</a:t>
            </a:r>
            <a:r>
              <a:rPr lang="en-US" sz="2400" baseline="-25000" dirty="0" smtClean="0">
                <a:effectLst>
                  <a:outerShdw blurRad="38100" dist="38100" dir="2700000" algn="tl">
                    <a:srgbClr val="000000"/>
                  </a:outerShdw>
                </a:effectLst>
                <a:cs typeface="Arial" pitchFamily="34" charset="0"/>
              </a:rPr>
              <a:t>2</a:t>
            </a:r>
            <a:r>
              <a:rPr lang="en-US" sz="2400" dirty="0" smtClean="0">
                <a:effectLst>
                  <a:outerShdw blurRad="38100" dist="38100" dir="2700000" algn="tl">
                    <a:srgbClr val="000000"/>
                  </a:outerShdw>
                </a:effectLst>
                <a:cs typeface="Arial" pitchFamily="34" charset="0"/>
              </a:rPr>
              <a:t>  </a:t>
            </a:r>
            <a:endParaRPr lang="en-US" sz="2400" dirty="0">
              <a:effectLst>
                <a:outerShdw blurRad="38100" dist="38100" dir="2700000" algn="tl">
                  <a:srgbClr val="000000"/>
                </a:outerShdw>
              </a:effectLst>
              <a:cs typeface="Arial" pitchFamily="34" charset="0"/>
            </a:endParaRP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In </a:t>
            </a:r>
            <a:r>
              <a:rPr lang="en-US" sz="2400" dirty="0" smtClean="0">
                <a:effectLst>
                  <a:outerShdw blurRad="38100" dist="38100" dir="2700000" algn="tl">
                    <a:srgbClr val="000000"/>
                  </a:outerShdw>
                </a:effectLst>
                <a:cs typeface="Arial" pitchFamily="34" charset="0"/>
              </a:rPr>
              <a:t>month 1there </a:t>
            </a:r>
            <a:r>
              <a:rPr lang="en-US" sz="2400" dirty="0">
                <a:effectLst>
                  <a:outerShdw blurRad="38100" dist="38100" dir="2700000" algn="tl">
                    <a:srgbClr val="000000"/>
                  </a:outerShdw>
                </a:effectLst>
                <a:cs typeface="Arial" pitchFamily="34" charset="0"/>
              </a:rPr>
              <a:t>are 100 employees that can be producers or trainers:</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(10)</a:t>
            </a:r>
            <a:r>
              <a:rPr lang="en-US" sz="2400" i="1" dirty="0">
                <a:effectLst>
                  <a:outerShdw blurRad="38100" dist="38100" dir="2700000" algn="tl">
                    <a:srgbClr val="000000"/>
                  </a:outerShdw>
                </a:effectLst>
                <a:cs typeface="Arial" pitchFamily="34" charset="0"/>
              </a:rPr>
              <a:t>  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 100</a:t>
            </a: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At the </a:t>
            </a:r>
            <a:r>
              <a:rPr lang="en-US" sz="2400" u="sng" dirty="0">
                <a:effectLst>
                  <a:outerShdw blurRad="38100" dist="38100" dir="2700000" algn="tl">
                    <a:srgbClr val="000000"/>
                  </a:outerShdw>
                </a:effectLst>
                <a:cs typeface="Arial" pitchFamily="34" charset="0"/>
              </a:rPr>
              <a:t>end</a:t>
            </a:r>
            <a:r>
              <a:rPr lang="en-US" sz="2400" dirty="0">
                <a:effectLst>
                  <a:outerShdw blurRad="38100" dist="38100" dir="2700000" algn="tl">
                    <a:srgbClr val="000000"/>
                  </a:outerShdw>
                </a:effectLst>
                <a:cs typeface="Arial" pitchFamily="34" charset="0"/>
              </a:rPr>
              <a:t> of June, there are to be at least 140 employees:</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(11)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140</a:t>
            </a:r>
          </a:p>
          <a:p>
            <a:pPr algn="l"/>
            <a:endParaRPr lang="en-US" sz="9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Non-negativity:</a:t>
            </a:r>
            <a:endParaRPr lang="en-US" sz="2400" dirty="0">
              <a:effectLst>
                <a:outerShdw blurRad="38100" dist="38100" dir="2700000" algn="tl">
                  <a:srgbClr val="000000"/>
                </a:outerShdw>
              </a:effectLst>
              <a:cs typeface="Times New Roman" pitchFamily="18" charset="0"/>
            </a:endParaRPr>
          </a:p>
          <a:p>
            <a:pPr algn="l"/>
            <a:r>
              <a:rPr lang="en-US" sz="2400" i="1" dirty="0">
                <a:effectLst>
                  <a:outerShdw blurRad="38100" dist="38100" dir="2700000" algn="tl">
                    <a:srgbClr val="000000"/>
                  </a:outerShdw>
                </a:effectLst>
                <a:cs typeface="Arial" pitchFamily="34" charset="0"/>
              </a:rPr>
              <a:t>        P</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1</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T</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R</a:t>
            </a:r>
            <a:r>
              <a:rPr lang="en-US" sz="2400" baseline="-25000" dirty="0">
                <a:effectLst>
                  <a:outerShdw blurRad="38100" dist="38100" dir="2700000" algn="tl">
                    <a:srgbClr val="000000"/>
                  </a:outerShdw>
                </a:effectLst>
                <a:cs typeface="Arial" pitchFamily="34" charset="0"/>
              </a:rPr>
              <a:t>2</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P</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A</a:t>
            </a:r>
            <a:r>
              <a:rPr lang="en-US" sz="2400" baseline="-25000" dirty="0">
                <a:effectLst>
                  <a:outerShdw blurRad="38100" dist="38100" dir="2700000" algn="tl">
                    <a:srgbClr val="000000"/>
                  </a:outerShdw>
                </a:effectLst>
                <a:cs typeface="Arial" pitchFamily="34" charset="0"/>
              </a:rPr>
              <a:t>3</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0 </a:t>
            </a:r>
          </a:p>
        </p:txBody>
      </p:sp>
    </p:spTree>
    <p:extLst>
      <p:ext uri="{BB962C8B-B14F-4D97-AF65-F5344CB8AC3E}">
        <p14:creationId xmlns:p14="http://schemas.microsoft.com/office/powerpoint/2010/main" val="2989863114"/>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2756">
                                            <p:txEl>
                                              <p:pRg st="0" end="0"/>
                                            </p:txEl>
                                          </p:spTgt>
                                        </p:tgtEl>
                                        <p:attrNameLst>
                                          <p:attrName>style.visibility</p:attrName>
                                        </p:attrNameLst>
                                      </p:cBhvr>
                                      <p:to>
                                        <p:strVal val="visible"/>
                                      </p:to>
                                    </p:set>
                                    <p:animEffect transition="in" filter="fade">
                                      <p:cBhvr>
                                        <p:cTn id="7" dur="500"/>
                                        <p:tgtEl>
                                          <p:spTgt spid="2027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2756">
                                            <p:txEl>
                                              <p:pRg st="1" end="1"/>
                                            </p:txEl>
                                          </p:spTgt>
                                        </p:tgtEl>
                                        <p:attrNameLst>
                                          <p:attrName>style.visibility</p:attrName>
                                        </p:attrNameLst>
                                      </p:cBhvr>
                                      <p:to>
                                        <p:strVal val="visible"/>
                                      </p:to>
                                    </p:set>
                                    <p:animEffect transition="in" filter="fade">
                                      <p:cBhvr>
                                        <p:cTn id="12" dur="500"/>
                                        <p:tgtEl>
                                          <p:spTgt spid="2027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2756">
                                            <p:txEl>
                                              <p:pRg st="2" end="2"/>
                                            </p:txEl>
                                          </p:spTgt>
                                        </p:tgtEl>
                                        <p:attrNameLst>
                                          <p:attrName>style.visibility</p:attrName>
                                        </p:attrNameLst>
                                      </p:cBhvr>
                                      <p:to>
                                        <p:strVal val="visible"/>
                                      </p:to>
                                    </p:set>
                                    <p:animEffect transition="in" filter="fade">
                                      <p:cBhvr>
                                        <p:cTn id="17" dur="500"/>
                                        <p:tgtEl>
                                          <p:spTgt spid="20275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2756">
                                            <p:txEl>
                                              <p:pRg st="4" end="4"/>
                                            </p:txEl>
                                          </p:spTgt>
                                        </p:tgtEl>
                                        <p:attrNameLst>
                                          <p:attrName>style.visibility</p:attrName>
                                        </p:attrNameLst>
                                      </p:cBhvr>
                                      <p:to>
                                        <p:strVal val="visible"/>
                                      </p:to>
                                    </p:set>
                                    <p:animEffect transition="in" filter="fade">
                                      <p:cBhvr>
                                        <p:cTn id="22" dur="500"/>
                                        <p:tgtEl>
                                          <p:spTgt spid="20275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2756">
                                            <p:txEl>
                                              <p:pRg st="5" end="5"/>
                                            </p:txEl>
                                          </p:spTgt>
                                        </p:tgtEl>
                                        <p:attrNameLst>
                                          <p:attrName>style.visibility</p:attrName>
                                        </p:attrNameLst>
                                      </p:cBhvr>
                                      <p:to>
                                        <p:strVal val="visible"/>
                                      </p:to>
                                    </p:set>
                                    <p:animEffect transition="in" filter="fade">
                                      <p:cBhvr>
                                        <p:cTn id="27" dur="500"/>
                                        <p:tgtEl>
                                          <p:spTgt spid="20275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2756">
                                            <p:txEl>
                                              <p:pRg st="7" end="7"/>
                                            </p:txEl>
                                          </p:spTgt>
                                        </p:tgtEl>
                                        <p:attrNameLst>
                                          <p:attrName>style.visibility</p:attrName>
                                        </p:attrNameLst>
                                      </p:cBhvr>
                                      <p:to>
                                        <p:strVal val="visible"/>
                                      </p:to>
                                    </p:set>
                                    <p:animEffect transition="in" filter="fade">
                                      <p:cBhvr>
                                        <p:cTn id="32" dur="500"/>
                                        <p:tgtEl>
                                          <p:spTgt spid="20275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2756">
                                            <p:txEl>
                                              <p:pRg st="8" end="8"/>
                                            </p:txEl>
                                          </p:spTgt>
                                        </p:tgtEl>
                                        <p:attrNameLst>
                                          <p:attrName>style.visibility</p:attrName>
                                        </p:attrNameLst>
                                      </p:cBhvr>
                                      <p:to>
                                        <p:strVal val="visible"/>
                                      </p:to>
                                    </p:set>
                                    <p:animEffect transition="in" filter="fade">
                                      <p:cBhvr>
                                        <p:cTn id="37" dur="500"/>
                                        <p:tgtEl>
                                          <p:spTgt spid="202756">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2756">
                                            <p:txEl>
                                              <p:pRg st="10" end="10"/>
                                            </p:txEl>
                                          </p:spTgt>
                                        </p:tgtEl>
                                        <p:attrNameLst>
                                          <p:attrName>style.visibility</p:attrName>
                                        </p:attrNameLst>
                                      </p:cBhvr>
                                      <p:to>
                                        <p:strVal val="visible"/>
                                      </p:to>
                                    </p:set>
                                    <p:animEffect transition="in" filter="fade">
                                      <p:cBhvr>
                                        <p:cTn id="42" dur="500"/>
                                        <p:tgtEl>
                                          <p:spTgt spid="202756">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02756">
                                            <p:txEl>
                                              <p:pRg st="11" end="11"/>
                                            </p:txEl>
                                          </p:spTgt>
                                        </p:tgtEl>
                                        <p:attrNameLst>
                                          <p:attrName>style.visibility</p:attrName>
                                        </p:attrNameLst>
                                      </p:cBhvr>
                                      <p:to>
                                        <p:strVal val="visible"/>
                                      </p:to>
                                    </p:set>
                                    <p:animEffect transition="in" filter="fade">
                                      <p:cBhvr>
                                        <p:cTn id="47" dur="500"/>
                                        <p:tgtEl>
                                          <p:spTgt spid="20275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1" name="Rectangle 31"/>
          <p:cNvSpPr>
            <a:spLocks noChangeArrowheads="1"/>
          </p:cNvSpPr>
          <p:nvPr/>
        </p:nvSpPr>
        <p:spPr bwMode="auto">
          <a:xfrm>
            <a:off x="1397000" y="3416300"/>
            <a:ext cx="6578600" cy="21082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chemeClr val="tx1"/>
            </a:solidFill>
            <a:miter lim="800000"/>
            <a:headEnd type="none" w="sm" len="sm"/>
            <a:tailEnd type="none" w="sm" len="sm"/>
          </a:ln>
          <a:effectLst/>
        </p:spPr>
        <p:txBody>
          <a:bodyPr wrap="none" anchor="ctr"/>
          <a:lstStyle/>
          <a:p>
            <a:endParaRPr lang="en-US"/>
          </a:p>
        </p:txBody>
      </p:sp>
      <p:sp>
        <p:nvSpPr>
          <p:cNvPr id="15360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Workforce Assignment</a:t>
            </a:r>
          </a:p>
        </p:txBody>
      </p:sp>
      <p:sp>
        <p:nvSpPr>
          <p:cNvPr id="153603" name="Rectangle 3"/>
          <p:cNvSpPr>
            <a:spLocks noChangeArrowheads="1"/>
          </p:cNvSpPr>
          <p:nvPr/>
        </p:nvSpPr>
        <p:spPr bwMode="auto">
          <a:xfrm>
            <a:off x="687388" y="1041400"/>
            <a:ext cx="37084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cs typeface="Arial" pitchFamily="34" charset="0"/>
              </a:rPr>
              <a:t>Solution Summary</a:t>
            </a:r>
          </a:p>
        </p:txBody>
      </p:sp>
      <p:sp>
        <p:nvSpPr>
          <p:cNvPr id="153604" name="Text Box 4"/>
          <p:cNvSpPr txBox="1">
            <a:spLocks noChangeArrowheads="1"/>
          </p:cNvSpPr>
          <p:nvPr/>
        </p:nvSpPr>
        <p:spPr bwMode="auto">
          <a:xfrm>
            <a:off x="1308100" y="1498600"/>
            <a:ext cx="4960938" cy="1704975"/>
          </a:xfrm>
          <a:prstGeom prst="rect">
            <a:avLst/>
          </a:prstGeom>
          <a:noFill/>
          <a:ln w="12700">
            <a:noFill/>
            <a:miter lim="800000"/>
            <a:headEnd type="none" w="sm" len="sm"/>
            <a:tailEnd type="none" w="sm" len="sm"/>
          </a:ln>
          <a:effectLst/>
        </p:spPr>
        <p:txBody>
          <a:bodyPr>
            <a:spAutoFit/>
          </a:bodyPr>
          <a:lstStyle/>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100,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0,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1</a:t>
            </a:r>
            <a:r>
              <a:rPr lang="en-US" sz="2400">
                <a:effectLst>
                  <a:outerShdw blurRad="38100" dist="38100" dir="2700000" algn="tl">
                    <a:srgbClr val="000000"/>
                  </a:outerShdw>
                </a:effectLst>
                <a:cs typeface="Arial" pitchFamily="34" charset="0"/>
              </a:rPr>
              <a:t> = 0</a:t>
            </a:r>
          </a:p>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80,  </a:t>
            </a:r>
            <a:r>
              <a:rPr lang="en-US" sz="2400" i="1">
                <a:effectLst>
                  <a:outerShdw blurRad="38100" dist="38100" dir="2700000" algn="tl">
                    <a:srgbClr val="000000"/>
                  </a:outerShdw>
                </a:effectLst>
                <a:cs typeface="Arial" pitchFamily="34" charset="0"/>
              </a:rPr>
              <a:t>T</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20,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0, </a:t>
            </a:r>
            <a:r>
              <a:rPr lang="en-US" sz="2400" i="1">
                <a:effectLst>
                  <a:outerShdw blurRad="38100" dist="38100" dir="2700000" algn="tl">
                    <a:srgbClr val="000000"/>
                  </a:outerShdw>
                </a:effectLst>
                <a:cs typeface="Arial" pitchFamily="34" charset="0"/>
              </a:rPr>
              <a:t>R</a:t>
            </a:r>
            <a:r>
              <a:rPr lang="en-US" sz="2400" baseline="-25000">
                <a:effectLst>
                  <a:outerShdw blurRad="38100" dist="38100" dir="2700000" algn="tl">
                    <a:srgbClr val="000000"/>
                  </a:outerShdw>
                </a:effectLst>
                <a:cs typeface="Arial" pitchFamily="34" charset="0"/>
              </a:rPr>
              <a:t>2</a:t>
            </a:r>
            <a:r>
              <a:rPr lang="en-US" sz="2400">
                <a:effectLst>
                  <a:outerShdw blurRad="38100" dist="38100" dir="2700000" algn="tl">
                    <a:srgbClr val="000000"/>
                  </a:outerShdw>
                </a:effectLst>
                <a:cs typeface="Arial" pitchFamily="34" charset="0"/>
              </a:rPr>
              <a:t> = 40</a:t>
            </a:r>
          </a:p>
          <a:p>
            <a:pPr algn="l"/>
            <a:r>
              <a:rPr lang="en-US" sz="2400" i="1">
                <a:effectLst>
                  <a:outerShdw blurRad="38100" dist="38100" dir="2700000" algn="tl">
                    <a:srgbClr val="000000"/>
                  </a:outerShdw>
                </a:effectLst>
                <a:cs typeface="Arial" pitchFamily="34" charset="0"/>
              </a:rPr>
              <a:t>P</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100,  </a:t>
            </a:r>
            <a:r>
              <a:rPr lang="en-US" sz="2400" i="1">
                <a:effectLst>
                  <a:outerShdw blurRad="38100" dist="38100" dir="2700000" algn="tl">
                    <a:srgbClr val="000000"/>
                  </a:outerShdw>
                </a:effectLst>
                <a:cs typeface="Arial" pitchFamily="34" charset="0"/>
              </a:rPr>
              <a:t>A</a:t>
            </a:r>
            <a:r>
              <a:rPr lang="en-US" sz="2400" baseline="-25000">
                <a:effectLst>
                  <a:outerShdw blurRad="38100" dist="38100" dir="2700000" algn="tl">
                    <a:srgbClr val="000000"/>
                  </a:outerShdw>
                </a:effectLst>
                <a:cs typeface="Arial" pitchFamily="34" charset="0"/>
              </a:rPr>
              <a:t>3</a:t>
            </a:r>
            <a:r>
              <a:rPr lang="en-US" sz="2400">
                <a:effectLst>
                  <a:outerShdw blurRad="38100" dist="38100" dir="2700000" algn="tl">
                    <a:srgbClr val="000000"/>
                  </a:outerShdw>
                </a:effectLst>
                <a:cs typeface="Arial" pitchFamily="34" charset="0"/>
              </a:rPr>
              <a:t> = 40</a:t>
            </a:r>
          </a:p>
          <a:p>
            <a:pPr algn="l"/>
            <a:endParaRPr lang="en-US" sz="1000">
              <a:effectLst>
                <a:outerShdw blurRad="38100" dist="38100" dir="2700000" algn="tl">
                  <a:srgbClr val="000000"/>
                </a:outerShdw>
              </a:effectLst>
              <a:cs typeface="Arial" pitchFamily="34" charset="0"/>
            </a:endParaRPr>
          </a:p>
          <a:p>
            <a:pPr algn="l"/>
            <a:r>
              <a:rPr lang="en-US" sz="2400">
                <a:effectLst>
                  <a:outerShdw blurRad="38100" dist="38100" dir="2700000" algn="tl">
                    <a:srgbClr val="000000"/>
                  </a:outerShdw>
                </a:effectLst>
                <a:cs typeface="Arial" pitchFamily="34" charset="0"/>
              </a:rPr>
              <a:t>Total Wage Cost = $1,098,000     </a:t>
            </a:r>
            <a:endParaRPr lang="en-US" sz="2400">
              <a:effectLst>
                <a:outerShdw blurRad="38100" dist="38100" dir="2700000" algn="tl">
                  <a:srgbClr val="000000"/>
                </a:outerShdw>
              </a:effectLst>
            </a:endParaRPr>
          </a:p>
        </p:txBody>
      </p:sp>
      <p:sp>
        <p:nvSpPr>
          <p:cNvPr id="153605" name="Text Box 5"/>
          <p:cNvSpPr txBox="1">
            <a:spLocks noChangeArrowheads="1"/>
          </p:cNvSpPr>
          <p:nvPr/>
        </p:nvSpPr>
        <p:spPr bwMode="auto">
          <a:xfrm>
            <a:off x="1489075" y="3913188"/>
            <a:ext cx="1828800" cy="1552575"/>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Producers</a:t>
            </a:r>
          </a:p>
          <a:p>
            <a:pPr algn="l"/>
            <a:r>
              <a:rPr lang="en-US" sz="2400">
                <a:effectLst>
                  <a:outerShdw blurRad="38100" dist="38100" dir="2700000" algn="tl">
                    <a:srgbClr val="000000"/>
                  </a:outerShdw>
                </a:effectLst>
              </a:rPr>
              <a:t>Trainers</a:t>
            </a:r>
          </a:p>
          <a:p>
            <a:pPr algn="l"/>
            <a:r>
              <a:rPr lang="en-US" sz="2400">
                <a:effectLst>
                  <a:outerShdw blurRad="38100" dist="38100" dir="2700000" algn="tl">
                    <a:srgbClr val="000000"/>
                  </a:outerShdw>
                </a:effectLst>
              </a:rPr>
              <a:t>Apprentices</a:t>
            </a:r>
          </a:p>
          <a:p>
            <a:pPr algn="l"/>
            <a:r>
              <a:rPr lang="en-US" sz="2400">
                <a:effectLst>
                  <a:outerShdw blurRad="38100" dist="38100" dir="2700000" algn="tl">
                    <a:srgbClr val="000000"/>
                  </a:outerShdw>
                </a:effectLst>
              </a:rPr>
              <a:t>Recruits</a:t>
            </a:r>
          </a:p>
        </p:txBody>
      </p:sp>
      <p:sp>
        <p:nvSpPr>
          <p:cNvPr id="153606" name="Text Box 6"/>
          <p:cNvSpPr txBox="1">
            <a:spLocks noChangeArrowheads="1"/>
          </p:cNvSpPr>
          <p:nvPr/>
        </p:nvSpPr>
        <p:spPr bwMode="auto">
          <a:xfrm>
            <a:off x="3632200" y="3468688"/>
            <a:ext cx="4267200" cy="457200"/>
          </a:xfrm>
          <a:prstGeom prst="rect">
            <a:avLst/>
          </a:prstGeom>
          <a:noFill/>
          <a:ln w="12700">
            <a:noFill/>
            <a:miter lim="800000"/>
            <a:headEnd type="none" w="sm" len="sm"/>
            <a:tailEnd type="none" w="sm" len="sm"/>
          </a:ln>
          <a:effectLst/>
        </p:spPr>
        <p:txBody>
          <a:bodyPr wrap="none">
            <a:spAutoFit/>
          </a:bodyPr>
          <a:lstStyle/>
          <a:p>
            <a:pPr algn="l"/>
            <a:r>
              <a:rPr lang="en-US" sz="2400" u="sng">
                <a:effectLst>
                  <a:outerShdw blurRad="38100" dist="38100" dir="2700000" algn="tl">
                    <a:srgbClr val="000000"/>
                  </a:outerShdw>
                </a:effectLst>
              </a:rPr>
              <a:t>April</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May</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June</a:t>
            </a:r>
            <a:r>
              <a:rPr lang="en-US" sz="2400">
                <a:effectLst>
                  <a:outerShdw blurRad="38100" dist="38100" dir="2700000" algn="tl">
                    <a:srgbClr val="000000"/>
                  </a:outerShdw>
                </a:effectLst>
              </a:rPr>
              <a:t>       </a:t>
            </a:r>
            <a:r>
              <a:rPr lang="en-US" sz="2400" u="sng">
                <a:effectLst>
                  <a:outerShdw blurRad="38100" dist="38100" dir="2700000" algn="tl">
                    <a:srgbClr val="000000"/>
                  </a:outerShdw>
                </a:effectLst>
              </a:rPr>
              <a:t>July</a:t>
            </a:r>
          </a:p>
        </p:txBody>
      </p:sp>
      <p:sp>
        <p:nvSpPr>
          <p:cNvPr id="153607" name="Text Box 7"/>
          <p:cNvSpPr txBox="1">
            <a:spLocks noChangeArrowheads="1"/>
          </p:cNvSpPr>
          <p:nvPr/>
        </p:nvSpPr>
        <p:spPr bwMode="auto">
          <a:xfrm>
            <a:off x="3724275" y="39131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100           80          100        140</a:t>
            </a:r>
          </a:p>
        </p:txBody>
      </p:sp>
      <p:sp>
        <p:nvSpPr>
          <p:cNvPr id="153608" name="Text Box 8"/>
          <p:cNvSpPr txBox="1">
            <a:spLocks noChangeArrowheads="1"/>
          </p:cNvSpPr>
          <p:nvPr/>
        </p:nvSpPr>
        <p:spPr bwMode="auto">
          <a:xfrm>
            <a:off x="3724275" y="42687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0           20              0            0</a:t>
            </a:r>
          </a:p>
        </p:txBody>
      </p:sp>
      <p:sp>
        <p:nvSpPr>
          <p:cNvPr id="153609" name="Text Box 9"/>
          <p:cNvSpPr txBox="1">
            <a:spLocks noChangeArrowheads="1"/>
          </p:cNvSpPr>
          <p:nvPr/>
        </p:nvSpPr>
        <p:spPr bwMode="auto">
          <a:xfrm>
            <a:off x="3724275" y="46370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0             0            40            0</a:t>
            </a:r>
          </a:p>
        </p:txBody>
      </p:sp>
      <p:sp>
        <p:nvSpPr>
          <p:cNvPr id="153610" name="Text Box 10"/>
          <p:cNvSpPr txBox="1">
            <a:spLocks noChangeArrowheads="1"/>
          </p:cNvSpPr>
          <p:nvPr/>
        </p:nvSpPr>
        <p:spPr bwMode="auto">
          <a:xfrm>
            <a:off x="3724275" y="5018088"/>
            <a:ext cx="4070350" cy="457200"/>
          </a:xfrm>
          <a:prstGeom prst="rect">
            <a:avLst/>
          </a:prstGeom>
          <a:noFill/>
          <a:ln w="12700">
            <a:noFill/>
            <a:miter lim="800000"/>
            <a:headEnd type="none" w="sm" len="sm"/>
            <a:tailEnd type="none" w="sm" len="sm"/>
          </a:ln>
          <a:effectLst/>
        </p:spPr>
        <p:txBody>
          <a:bodyPr wrap="none">
            <a:spAutoFit/>
          </a:bodyPr>
          <a:lstStyle/>
          <a:p>
            <a:pPr algn="l"/>
            <a:r>
              <a:rPr lang="en-US" sz="2400">
                <a:effectLst>
                  <a:outerShdw blurRad="38100" dist="38100" dir="2700000" algn="tl">
                    <a:srgbClr val="000000"/>
                  </a:outerShdw>
                </a:effectLst>
              </a:rPr>
              <a:t>    0           40              0            0</a:t>
            </a:r>
          </a:p>
        </p:txBody>
      </p:sp>
    </p:spTree>
    <p:extLst>
      <p:ext uri="{BB962C8B-B14F-4D97-AF65-F5344CB8AC3E}">
        <p14:creationId xmlns:p14="http://schemas.microsoft.com/office/powerpoint/2010/main" val="3781099316"/>
      </p:ext>
    </p:extLst>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0263" y="115888"/>
            <a:ext cx="7475537" cy="681037"/>
          </a:xfr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dirty="0"/>
              <a:t>Operations Management Applications</a:t>
            </a:r>
            <a:br>
              <a:rPr lang="en-US" dirty="0"/>
            </a:br>
            <a:r>
              <a:rPr lang="en-US" dirty="0"/>
              <a:t>Product </a:t>
            </a:r>
            <a:r>
              <a:rPr lang="en-US" dirty="0"/>
              <a:t>Mix</a:t>
            </a:r>
          </a:p>
        </p:txBody>
      </p:sp>
      <p:sp>
        <p:nvSpPr>
          <p:cNvPr id="6147" name="Rectangle 3"/>
          <p:cNvSpPr>
            <a:spLocks noGrp="1" noChangeArrowheads="1"/>
          </p:cNvSpPr>
          <p:nvPr>
            <p:ph type="body" idx="1"/>
          </p:nvPr>
        </p:nvSpPr>
        <p:spPr>
          <a:xfrm>
            <a:off x="700088" y="1106488"/>
            <a:ext cx="7872412" cy="4924425"/>
          </a:xfrm>
          <a:noFill/>
          <a:ln/>
        </p:spPr>
        <p:txBody>
          <a:bodyPr/>
          <a:lstStyle/>
          <a:p>
            <a:pPr>
              <a:buFont typeface="Monotype Sorts" pitchFamily="2" charset="2"/>
              <a:buNone/>
            </a:pPr>
            <a:r>
              <a:rPr lang="en-US" dirty="0"/>
              <a:t>		</a:t>
            </a:r>
            <a:r>
              <a:rPr lang="en-US" dirty="0" err="1"/>
              <a:t>Floataway</a:t>
            </a:r>
            <a:r>
              <a:rPr lang="en-US" dirty="0"/>
              <a:t> Tours has</a:t>
            </a:r>
            <a:r>
              <a:rPr lang="en-US" b="1" dirty="0"/>
              <a:t> $420,000 </a:t>
            </a:r>
            <a:r>
              <a:rPr lang="en-US" dirty="0"/>
              <a:t>that can be used</a:t>
            </a:r>
          </a:p>
          <a:p>
            <a:pPr>
              <a:buFont typeface="Monotype Sorts" pitchFamily="2" charset="2"/>
              <a:buNone/>
            </a:pPr>
            <a:r>
              <a:rPr lang="en-US" dirty="0"/>
              <a:t>	to purchase new rental boats for hire during the</a:t>
            </a:r>
          </a:p>
          <a:p>
            <a:pPr>
              <a:buFont typeface="Monotype Sorts" pitchFamily="2" charset="2"/>
              <a:buNone/>
            </a:pPr>
            <a:r>
              <a:rPr lang="en-US" dirty="0"/>
              <a:t>	summer.  The boats can 	be purchased from two</a:t>
            </a:r>
          </a:p>
          <a:p>
            <a:pPr>
              <a:buFont typeface="Monotype Sorts" pitchFamily="2" charset="2"/>
              <a:buNone/>
            </a:pPr>
            <a:r>
              <a:rPr lang="en-US" dirty="0"/>
              <a:t>	different manufacturers.</a:t>
            </a:r>
          </a:p>
          <a:p>
            <a:pPr>
              <a:buFont typeface="Monotype Sorts" pitchFamily="2" charset="2"/>
              <a:buNone/>
            </a:pPr>
            <a:r>
              <a:rPr lang="en-US" dirty="0"/>
              <a:t>	     	</a:t>
            </a:r>
            <a:r>
              <a:rPr lang="en-US" dirty="0" err="1"/>
              <a:t>Floataway</a:t>
            </a:r>
            <a:r>
              <a:rPr lang="en-US" dirty="0"/>
              <a:t> Tours would like to purchase at least </a:t>
            </a:r>
          </a:p>
          <a:p>
            <a:pPr>
              <a:buFont typeface="Monotype Sorts" pitchFamily="2" charset="2"/>
              <a:buNone/>
            </a:pPr>
            <a:r>
              <a:rPr lang="en-US" dirty="0"/>
              <a:t>	</a:t>
            </a:r>
            <a:r>
              <a:rPr lang="en-US" b="1" dirty="0"/>
              <a:t>50 boats </a:t>
            </a:r>
            <a:r>
              <a:rPr lang="en-US" dirty="0"/>
              <a:t>and would like to purchase the same</a:t>
            </a:r>
          </a:p>
          <a:p>
            <a:pPr>
              <a:buFont typeface="Monotype Sorts" pitchFamily="2" charset="2"/>
              <a:buNone/>
            </a:pPr>
            <a:r>
              <a:rPr lang="en-US" dirty="0"/>
              <a:t>	number from </a:t>
            </a:r>
            <a:r>
              <a:rPr lang="en-US" dirty="0" err="1"/>
              <a:t>Sleekboat</a:t>
            </a:r>
            <a:r>
              <a:rPr lang="en-US" dirty="0"/>
              <a:t> as from Racer to maintain</a:t>
            </a:r>
          </a:p>
          <a:p>
            <a:pPr>
              <a:buFont typeface="Monotype Sorts" pitchFamily="2" charset="2"/>
              <a:buNone/>
            </a:pPr>
            <a:r>
              <a:rPr lang="en-US" dirty="0"/>
              <a:t>	goodwill.  At the same time, </a:t>
            </a:r>
            <a:r>
              <a:rPr lang="en-US" dirty="0" err="1"/>
              <a:t>Floataway</a:t>
            </a:r>
            <a:r>
              <a:rPr lang="en-US" dirty="0"/>
              <a:t> </a:t>
            </a:r>
            <a:r>
              <a:rPr lang="en-US" dirty="0" smtClean="0"/>
              <a:t>Tours wishes</a:t>
            </a:r>
          </a:p>
          <a:p>
            <a:pPr>
              <a:buFont typeface="Monotype Sorts" pitchFamily="2" charset="2"/>
              <a:buNone/>
            </a:pPr>
            <a:r>
              <a:rPr lang="en-US" dirty="0" smtClean="0"/>
              <a:t>	to </a:t>
            </a:r>
            <a:r>
              <a:rPr lang="en-US" dirty="0"/>
              <a:t>have a total seating capacity of at least 200.  </a:t>
            </a:r>
          </a:p>
        </p:txBody>
      </p:sp>
    </p:spTree>
    <p:extLst>
      <p:ext uri="{BB962C8B-B14F-4D97-AF65-F5344CB8AC3E}">
        <p14:creationId xmlns:p14="http://schemas.microsoft.com/office/powerpoint/2010/main" val="305850893"/>
      </p:ext>
    </p:extLst>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6"/>
          <p:cNvSpPr>
            <a:spLocks noChangeArrowheads="1"/>
          </p:cNvSpPr>
          <p:nvPr/>
        </p:nvSpPr>
        <p:spPr bwMode="auto">
          <a:xfrm>
            <a:off x="457200" y="1676400"/>
            <a:ext cx="8343900" cy="30670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7171" name="Rectangle 3"/>
          <p:cNvSpPr>
            <a:spLocks noGrp="1" noChangeArrowheads="1"/>
          </p:cNvSpPr>
          <p:nvPr>
            <p:ph type="body" idx="1"/>
          </p:nvPr>
        </p:nvSpPr>
        <p:spPr>
          <a:xfrm>
            <a:off x="723900" y="1111250"/>
            <a:ext cx="8061325" cy="3727450"/>
          </a:xfrm>
          <a:noFill/>
          <a:ln/>
        </p:spPr>
        <p:txBody>
          <a:bodyPr/>
          <a:lstStyle/>
          <a:p>
            <a:pPr>
              <a:buFont typeface="Monotype Sorts" pitchFamily="2" charset="2"/>
              <a:buNone/>
            </a:pPr>
            <a:r>
              <a:rPr lang="en-US" dirty="0"/>
              <a:t>Formulate this problem as a linear program.</a:t>
            </a:r>
            <a:endParaRPr lang="en-US" dirty="0">
              <a:solidFill>
                <a:srgbClr val="66FFFF"/>
              </a:solidFill>
            </a:endParaRPr>
          </a:p>
          <a:p>
            <a:pPr>
              <a:buFont typeface="Monotype Sorts" pitchFamily="2" charset="2"/>
              <a:buNone/>
            </a:pPr>
            <a:endParaRPr lang="en-US" sz="1200" dirty="0"/>
          </a:p>
          <a:p>
            <a:pPr>
              <a:buFont typeface="Monotype Sorts" pitchFamily="2" charset="2"/>
              <a:buNone/>
            </a:pPr>
            <a:r>
              <a:rPr lang="en-US" dirty="0"/>
              <a:t>					        Maximum      Expected </a:t>
            </a:r>
          </a:p>
          <a:p>
            <a:pPr>
              <a:buFont typeface="Monotype Sorts" pitchFamily="2" charset="2"/>
              <a:buNone/>
            </a:pPr>
            <a:r>
              <a:rPr lang="en-US" dirty="0"/>
              <a:t>     Boat           Builder       </a:t>
            </a:r>
            <a:r>
              <a:rPr lang="en-US" dirty="0" smtClean="0"/>
              <a:t> Cost      </a:t>
            </a:r>
            <a:r>
              <a:rPr lang="en-US" dirty="0"/>
              <a:t>Seating      Daily Profit</a:t>
            </a:r>
          </a:p>
          <a:p>
            <a:pPr>
              <a:buFont typeface="Monotype Sorts" pitchFamily="2" charset="2"/>
              <a:buNone/>
            </a:pPr>
            <a:endParaRPr lang="en-US" sz="800" dirty="0"/>
          </a:p>
          <a:p>
            <a:pPr>
              <a:buFont typeface="Monotype Sorts" pitchFamily="2" charset="2"/>
              <a:buNone/>
            </a:pPr>
            <a:r>
              <a:rPr lang="en-US" dirty="0" err="1"/>
              <a:t>Speedhawk</a:t>
            </a:r>
            <a:r>
              <a:rPr lang="en-US" dirty="0"/>
              <a:t>   </a:t>
            </a:r>
            <a:r>
              <a:rPr lang="en-US" dirty="0" err="1"/>
              <a:t>Sleekboat</a:t>
            </a:r>
            <a:r>
              <a:rPr lang="en-US" dirty="0"/>
              <a:t>     $6000         3            	 $  70</a:t>
            </a:r>
          </a:p>
          <a:p>
            <a:pPr>
              <a:buFont typeface="Monotype Sorts" pitchFamily="2" charset="2"/>
              <a:buNone/>
            </a:pPr>
            <a:r>
              <a:rPr lang="en-US" dirty="0" err="1"/>
              <a:t>Silverbird</a:t>
            </a:r>
            <a:r>
              <a:rPr lang="en-US" dirty="0"/>
              <a:t>      </a:t>
            </a:r>
            <a:r>
              <a:rPr lang="en-US" dirty="0" err="1"/>
              <a:t>Sleekboat</a:t>
            </a:r>
            <a:r>
              <a:rPr lang="en-US" dirty="0"/>
              <a:t>     $7000         5              	 $  80</a:t>
            </a:r>
          </a:p>
          <a:p>
            <a:pPr>
              <a:buFont typeface="Monotype Sorts" pitchFamily="2" charset="2"/>
              <a:buNone/>
            </a:pPr>
            <a:r>
              <a:rPr lang="en-US" dirty="0" err="1"/>
              <a:t>Catman</a:t>
            </a:r>
            <a:r>
              <a:rPr lang="en-US" dirty="0"/>
              <a:t>          Racer            $5000         2              	 $  50</a:t>
            </a:r>
          </a:p>
          <a:p>
            <a:pPr>
              <a:buFont typeface="Monotype Sorts" pitchFamily="2" charset="2"/>
              <a:buNone/>
            </a:pPr>
            <a:r>
              <a:rPr lang="en-US" dirty="0"/>
              <a:t>Classy            Racer            $9000         6                	 $110</a:t>
            </a:r>
          </a:p>
        </p:txBody>
      </p:sp>
      <p:sp>
        <p:nvSpPr>
          <p:cNvPr id="7172" name="Line 4"/>
          <p:cNvSpPr>
            <a:spLocks noChangeShapeType="1"/>
          </p:cNvSpPr>
          <p:nvPr/>
        </p:nvSpPr>
        <p:spPr bwMode="auto">
          <a:xfrm>
            <a:off x="762000" y="2667000"/>
            <a:ext cx="7764463" cy="0"/>
          </a:xfrm>
          <a:prstGeom prst="line">
            <a:avLst/>
          </a:prstGeom>
          <a:noFill/>
          <a:ln w="12700">
            <a:solidFill>
              <a:srgbClr val="FFFFFF"/>
            </a:solidFill>
            <a:round/>
            <a:headEnd/>
            <a:tailEnd/>
          </a:ln>
          <a:effectLst/>
        </p:spPr>
        <p:txBody>
          <a:bodyPr wrap="none" anchor="ctr"/>
          <a:lstStyle/>
          <a:p>
            <a:endParaRPr lang="en-US"/>
          </a:p>
        </p:txBody>
      </p:sp>
      <p:sp>
        <p:nvSpPr>
          <p:cNvPr id="7261" name="Rectangle 93"/>
          <p:cNvSpPr>
            <a:spLocks noGrp="1" noChangeArrowheads="1"/>
          </p:cNvSpPr>
          <p:nvPr>
            <p:ph type="title"/>
          </p:nvPr>
        </p:nvSpPr>
        <p:spPr>
          <a:xfrm>
            <a:off x="830263" y="115888"/>
            <a:ext cx="7475537" cy="681037"/>
          </a:xfrm>
          <a:noFill/>
          <a:ln/>
        </p:spPr>
        <p:txBody>
          <a:bodyPr/>
          <a:lstStyle/>
          <a:p>
            <a:r>
              <a:rPr lang="en-US" dirty="0"/>
              <a:t>Product Mix</a:t>
            </a:r>
          </a:p>
        </p:txBody>
      </p:sp>
    </p:spTree>
    <p:extLst>
      <p:ext uri="{BB962C8B-B14F-4D97-AF65-F5344CB8AC3E}">
        <p14:creationId xmlns:p14="http://schemas.microsoft.com/office/powerpoint/2010/main" val="2855774447"/>
      </p:ext>
    </p:extLst>
  </p:cSld>
  <p:clrMapOvr>
    <a:masterClrMapping/>
  </p:clrMapOvr>
  <p:transition>
    <p:zoom/>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677863" y="1060450"/>
            <a:ext cx="7458075" cy="4370388"/>
          </a:xfrm>
          <a:noFill/>
          <a:ln/>
        </p:spPr>
        <p:txBody>
          <a:bodyPr/>
          <a:lstStyle/>
          <a:p>
            <a:pPr>
              <a:lnSpc>
                <a:spcPct val="90000"/>
              </a:lnSpc>
            </a:pPr>
            <a:r>
              <a:rPr lang="en-US" dirty="0">
                <a:solidFill>
                  <a:srgbClr val="66FFFF"/>
                </a:solidFill>
              </a:rPr>
              <a:t>Define the Decision Variables</a:t>
            </a:r>
          </a:p>
          <a:p>
            <a:pPr>
              <a:lnSpc>
                <a:spcPct val="90000"/>
              </a:lnSpc>
              <a:buFont typeface="Monotype Sorts" pitchFamily="2" charset="2"/>
              <a:buNone/>
            </a:pPr>
            <a:r>
              <a:rPr lang="en-US" dirty="0"/>
              <a:t>       	</a:t>
            </a:r>
            <a:r>
              <a:rPr lang="en-US" i="1" dirty="0"/>
              <a:t>x</a:t>
            </a:r>
            <a:r>
              <a:rPr lang="en-US" baseline="-25000" dirty="0"/>
              <a:t>1</a:t>
            </a:r>
            <a:r>
              <a:rPr lang="en-US" dirty="0"/>
              <a:t> = number of </a:t>
            </a:r>
            <a:r>
              <a:rPr lang="en-US" dirty="0" err="1"/>
              <a:t>Speedhawks</a:t>
            </a:r>
            <a:r>
              <a:rPr lang="en-US" dirty="0"/>
              <a:t> ordered</a:t>
            </a:r>
          </a:p>
          <a:p>
            <a:pPr>
              <a:lnSpc>
                <a:spcPct val="90000"/>
              </a:lnSpc>
              <a:buFont typeface="Monotype Sorts" pitchFamily="2" charset="2"/>
              <a:buNone/>
            </a:pPr>
            <a:r>
              <a:rPr lang="en-US" dirty="0"/>
              <a:t>       	</a:t>
            </a:r>
            <a:r>
              <a:rPr lang="en-US" i="1" dirty="0"/>
              <a:t>x</a:t>
            </a:r>
            <a:r>
              <a:rPr lang="en-US" baseline="-25000" dirty="0"/>
              <a:t>2</a:t>
            </a:r>
            <a:r>
              <a:rPr lang="en-US" dirty="0"/>
              <a:t> = number of </a:t>
            </a:r>
            <a:r>
              <a:rPr lang="en-US" dirty="0" err="1"/>
              <a:t>Silverbirds</a:t>
            </a:r>
            <a:r>
              <a:rPr lang="en-US" dirty="0"/>
              <a:t> ordered</a:t>
            </a:r>
          </a:p>
          <a:p>
            <a:pPr>
              <a:lnSpc>
                <a:spcPct val="90000"/>
              </a:lnSpc>
              <a:buFont typeface="Monotype Sorts" pitchFamily="2" charset="2"/>
              <a:buNone/>
            </a:pPr>
            <a:r>
              <a:rPr lang="en-US" dirty="0"/>
              <a:t>       	</a:t>
            </a:r>
            <a:r>
              <a:rPr lang="en-US" i="1" dirty="0"/>
              <a:t>x</a:t>
            </a:r>
            <a:r>
              <a:rPr lang="en-US" baseline="-25000" dirty="0"/>
              <a:t>3</a:t>
            </a:r>
            <a:r>
              <a:rPr lang="en-US" dirty="0"/>
              <a:t> = number of </a:t>
            </a:r>
            <a:r>
              <a:rPr lang="en-US" dirty="0" err="1"/>
              <a:t>Catmans</a:t>
            </a:r>
            <a:r>
              <a:rPr lang="en-US" dirty="0"/>
              <a:t> ordered</a:t>
            </a:r>
          </a:p>
          <a:p>
            <a:pPr>
              <a:lnSpc>
                <a:spcPct val="90000"/>
              </a:lnSpc>
              <a:buFont typeface="Monotype Sorts" pitchFamily="2" charset="2"/>
              <a:buNone/>
            </a:pPr>
            <a:r>
              <a:rPr lang="en-US" dirty="0"/>
              <a:t>       	</a:t>
            </a:r>
            <a:r>
              <a:rPr lang="en-US" i="1" dirty="0"/>
              <a:t>x</a:t>
            </a:r>
            <a:r>
              <a:rPr lang="en-US" baseline="-25000" dirty="0"/>
              <a:t>4</a:t>
            </a:r>
            <a:r>
              <a:rPr lang="en-US" dirty="0"/>
              <a:t> = number of </a:t>
            </a:r>
            <a:r>
              <a:rPr lang="en-US" dirty="0" err="1"/>
              <a:t>Classys</a:t>
            </a:r>
            <a:r>
              <a:rPr lang="en-US" dirty="0"/>
              <a:t> ordered</a:t>
            </a:r>
          </a:p>
          <a:p>
            <a:pPr>
              <a:lnSpc>
                <a:spcPct val="90000"/>
              </a:lnSpc>
              <a:buFont typeface="Monotype Sorts" pitchFamily="2" charset="2"/>
              <a:buNone/>
            </a:pPr>
            <a:endParaRPr lang="en-US" sz="1000" dirty="0"/>
          </a:p>
          <a:p>
            <a:pPr>
              <a:lnSpc>
                <a:spcPct val="90000"/>
              </a:lnSpc>
              <a:buFont typeface="Monotype Sorts" pitchFamily="2" charset="2"/>
              <a:buNone/>
            </a:pPr>
            <a:endParaRPr lang="en-US" sz="1000" dirty="0"/>
          </a:p>
          <a:p>
            <a:pPr>
              <a:lnSpc>
                <a:spcPct val="90000"/>
              </a:lnSpc>
            </a:pPr>
            <a:r>
              <a:rPr lang="en-US" dirty="0">
                <a:solidFill>
                  <a:srgbClr val="66FFFF"/>
                </a:solidFill>
              </a:rPr>
              <a:t>Define the Objective Function</a:t>
            </a:r>
          </a:p>
          <a:p>
            <a:pPr>
              <a:lnSpc>
                <a:spcPct val="90000"/>
              </a:lnSpc>
              <a:buFont typeface="Monotype Sorts" pitchFamily="2" charset="2"/>
              <a:buNone/>
            </a:pPr>
            <a:r>
              <a:rPr lang="en-US" dirty="0"/>
              <a:t>    		Maximize total expected daily profit:</a:t>
            </a:r>
          </a:p>
          <a:p>
            <a:pPr>
              <a:lnSpc>
                <a:spcPct val="90000"/>
              </a:lnSpc>
              <a:buFont typeface="Monotype Sorts" pitchFamily="2" charset="2"/>
              <a:buNone/>
            </a:pPr>
            <a:r>
              <a:rPr lang="en-US" dirty="0"/>
              <a:t>    		Max  (Expected daily profit per unit) </a:t>
            </a:r>
          </a:p>
          <a:p>
            <a:pPr>
              <a:lnSpc>
                <a:spcPct val="90000"/>
              </a:lnSpc>
              <a:buFont typeface="Monotype Sorts" pitchFamily="2" charset="2"/>
              <a:buNone/>
            </a:pPr>
            <a:r>
              <a:rPr lang="en-US" dirty="0"/>
              <a:t>			    x (Number of units)</a:t>
            </a:r>
          </a:p>
          <a:p>
            <a:pPr>
              <a:lnSpc>
                <a:spcPct val="90000"/>
              </a:lnSpc>
              <a:buFont typeface="Monotype Sorts" pitchFamily="2" charset="2"/>
              <a:buNone/>
            </a:pPr>
            <a:r>
              <a:rPr lang="en-US" dirty="0"/>
              <a:t>		Max   70</a:t>
            </a:r>
            <a:r>
              <a:rPr lang="en-US" i="1" dirty="0"/>
              <a:t>x</a:t>
            </a:r>
            <a:r>
              <a:rPr lang="en-US" baseline="-25000" dirty="0"/>
              <a:t>1</a:t>
            </a:r>
            <a:r>
              <a:rPr lang="en-US" dirty="0"/>
              <a:t> + 80</a:t>
            </a:r>
            <a:r>
              <a:rPr lang="en-US" i="1" dirty="0"/>
              <a:t>x</a:t>
            </a:r>
            <a:r>
              <a:rPr lang="en-US" baseline="-25000" dirty="0"/>
              <a:t>2</a:t>
            </a:r>
            <a:r>
              <a:rPr lang="en-US" dirty="0"/>
              <a:t> + 50</a:t>
            </a:r>
            <a:r>
              <a:rPr lang="en-US" i="1" dirty="0"/>
              <a:t>x</a:t>
            </a:r>
            <a:r>
              <a:rPr lang="en-US" baseline="-25000" dirty="0"/>
              <a:t>3</a:t>
            </a:r>
            <a:r>
              <a:rPr lang="en-US" dirty="0"/>
              <a:t> + 110</a:t>
            </a:r>
            <a:r>
              <a:rPr lang="en-US" i="1" dirty="0"/>
              <a:t>x</a:t>
            </a:r>
            <a:r>
              <a:rPr lang="en-US" baseline="-25000" dirty="0"/>
              <a:t>4</a:t>
            </a:r>
          </a:p>
        </p:txBody>
      </p:sp>
      <p:sp>
        <p:nvSpPr>
          <p:cNvPr id="8260" name="Rectangle 68"/>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1122341008"/>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fade">
                                      <p:cBhvr>
                                        <p:cTn id="27" dur="500"/>
                                        <p:tgtEl>
                                          <p:spTgt spid="8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195">
                                            <p:txEl>
                                              <p:pRg st="7" end="7"/>
                                            </p:txEl>
                                          </p:spTgt>
                                        </p:tgtEl>
                                        <p:attrNameLst>
                                          <p:attrName>style.visibility</p:attrName>
                                        </p:attrNameLst>
                                      </p:cBhvr>
                                      <p:to>
                                        <p:strVal val="visible"/>
                                      </p:to>
                                    </p:set>
                                    <p:animEffect transition="in" filter="fade">
                                      <p:cBhvr>
                                        <p:cTn id="32" dur="500"/>
                                        <p:tgtEl>
                                          <p:spTgt spid="819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195">
                                            <p:txEl>
                                              <p:pRg st="8" end="8"/>
                                            </p:txEl>
                                          </p:spTgt>
                                        </p:tgtEl>
                                        <p:attrNameLst>
                                          <p:attrName>style.visibility</p:attrName>
                                        </p:attrNameLst>
                                      </p:cBhvr>
                                      <p:to>
                                        <p:strVal val="visible"/>
                                      </p:to>
                                    </p:set>
                                    <p:animEffect transition="in" filter="fade">
                                      <p:cBhvr>
                                        <p:cTn id="37" dur="500"/>
                                        <p:tgtEl>
                                          <p:spTgt spid="8195">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195">
                                            <p:txEl>
                                              <p:pRg st="9" end="9"/>
                                            </p:txEl>
                                          </p:spTgt>
                                        </p:tgtEl>
                                        <p:attrNameLst>
                                          <p:attrName>style.visibility</p:attrName>
                                        </p:attrNameLst>
                                      </p:cBhvr>
                                      <p:to>
                                        <p:strVal val="visible"/>
                                      </p:to>
                                    </p:set>
                                    <p:animEffect transition="in" filter="fade">
                                      <p:cBhvr>
                                        <p:cTn id="42" dur="500"/>
                                        <p:tgtEl>
                                          <p:spTgt spid="819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195">
                                            <p:txEl>
                                              <p:pRg st="10" end="10"/>
                                            </p:txEl>
                                          </p:spTgt>
                                        </p:tgtEl>
                                        <p:attrNameLst>
                                          <p:attrName>style.visibility</p:attrName>
                                        </p:attrNameLst>
                                      </p:cBhvr>
                                      <p:to>
                                        <p:strVal val="visible"/>
                                      </p:to>
                                    </p:set>
                                    <p:animEffect transition="in" filter="fade">
                                      <p:cBhvr>
                                        <p:cTn id="47" dur="500"/>
                                        <p:tgtEl>
                                          <p:spTgt spid="8195">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195">
                                            <p:txEl>
                                              <p:pRg st="11" end="11"/>
                                            </p:txEl>
                                          </p:spTgt>
                                        </p:tgtEl>
                                        <p:attrNameLst>
                                          <p:attrName>style.visibility</p:attrName>
                                        </p:attrNameLst>
                                      </p:cBhvr>
                                      <p:to>
                                        <p:strVal val="visible"/>
                                      </p:to>
                                    </p:set>
                                    <p:animEffect transition="in" filter="fade">
                                      <p:cBhvr>
                                        <p:cTn id="52" dur="500"/>
                                        <p:tgtEl>
                                          <p:spTgt spid="819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677863" y="1033463"/>
            <a:ext cx="7772400" cy="4008437"/>
          </a:xfrm>
          <a:noFill/>
          <a:ln/>
        </p:spPr>
        <p:txBody>
          <a:bodyPr/>
          <a:lstStyle/>
          <a:p>
            <a:r>
              <a:rPr lang="en-US" dirty="0">
                <a:solidFill>
                  <a:srgbClr val="66FFFF"/>
                </a:solidFill>
              </a:rPr>
              <a:t>Define the constraints</a:t>
            </a:r>
          </a:p>
          <a:p>
            <a:pPr>
              <a:buFont typeface="Monotype Sorts" pitchFamily="2" charset="2"/>
              <a:buNone/>
            </a:pPr>
            <a:r>
              <a:rPr lang="en-US" dirty="0"/>
              <a:t>	    Spend no more than $420,000: </a:t>
            </a:r>
          </a:p>
          <a:p>
            <a:pPr>
              <a:buFont typeface="Monotype Sorts" pitchFamily="2" charset="2"/>
              <a:buNone/>
            </a:pPr>
            <a:r>
              <a:rPr lang="en-US" dirty="0"/>
              <a:t>  	    (1)  6000</a:t>
            </a:r>
            <a:r>
              <a:rPr lang="en-US" i="1" dirty="0"/>
              <a:t>x</a:t>
            </a:r>
            <a:r>
              <a:rPr lang="en-US" baseline="-25000" dirty="0"/>
              <a:t>1</a:t>
            </a:r>
            <a:r>
              <a:rPr lang="en-US" dirty="0"/>
              <a:t> + 7000</a:t>
            </a:r>
            <a:r>
              <a:rPr lang="en-US" i="1" dirty="0"/>
              <a:t>x</a:t>
            </a:r>
            <a:r>
              <a:rPr lang="en-US" baseline="-25000" dirty="0"/>
              <a:t>2</a:t>
            </a:r>
            <a:r>
              <a:rPr lang="en-US" dirty="0"/>
              <a:t> + 5000</a:t>
            </a:r>
            <a:r>
              <a:rPr lang="en-US" i="1" dirty="0"/>
              <a:t>x</a:t>
            </a:r>
            <a:r>
              <a:rPr lang="en-US" baseline="-25000" dirty="0"/>
              <a:t>3</a:t>
            </a:r>
            <a:r>
              <a:rPr lang="en-US" dirty="0"/>
              <a:t> + 9000</a:t>
            </a:r>
            <a:r>
              <a:rPr lang="en-US" i="1" dirty="0"/>
              <a:t>x</a:t>
            </a:r>
            <a:r>
              <a:rPr lang="en-US" baseline="-25000" dirty="0"/>
              <a:t>4</a:t>
            </a:r>
            <a:r>
              <a:rPr lang="en-US" dirty="0"/>
              <a:t>  </a:t>
            </a:r>
            <a:r>
              <a:rPr lang="en-US" u="sng" dirty="0"/>
              <a:t>&lt;</a:t>
            </a:r>
            <a:r>
              <a:rPr lang="en-US" dirty="0"/>
              <a:t> 420,000</a:t>
            </a:r>
          </a:p>
          <a:p>
            <a:pPr>
              <a:buFont typeface="Monotype Sorts" pitchFamily="2" charset="2"/>
              <a:buNone/>
            </a:pPr>
            <a:endParaRPr lang="en-US" sz="1000" dirty="0"/>
          </a:p>
          <a:p>
            <a:pPr>
              <a:buFont typeface="Monotype Sorts" pitchFamily="2" charset="2"/>
              <a:buNone/>
            </a:pPr>
            <a:r>
              <a:rPr lang="en-US" dirty="0"/>
              <a:t> 	    Purchase at least 50 boats: </a:t>
            </a:r>
          </a:p>
          <a:p>
            <a:pPr>
              <a:buFont typeface="Monotype Sorts" pitchFamily="2" charset="2"/>
              <a:buNone/>
            </a:pPr>
            <a:r>
              <a:rPr lang="en-US" dirty="0"/>
              <a:t>   	    (2)  </a:t>
            </a:r>
            <a:r>
              <a:rPr lang="en-US" i="1" dirty="0"/>
              <a:t>x</a:t>
            </a:r>
            <a:r>
              <a:rPr lang="en-US" baseline="-25000" dirty="0"/>
              <a:t>1</a:t>
            </a:r>
            <a:r>
              <a:rPr lang="en-US" dirty="0"/>
              <a:t> + </a:t>
            </a:r>
            <a:r>
              <a:rPr lang="en-US" i="1" dirty="0"/>
              <a:t>x</a:t>
            </a:r>
            <a:r>
              <a:rPr lang="en-US" baseline="-25000" dirty="0"/>
              <a:t>2</a:t>
            </a:r>
            <a:r>
              <a:rPr lang="en-US" dirty="0"/>
              <a:t> + </a:t>
            </a:r>
            <a:r>
              <a:rPr lang="en-US" i="1" dirty="0"/>
              <a:t>x</a:t>
            </a:r>
            <a:r>
              <a:rPr lang="en-US" baseline="-25000" dirty="0"/>
              <a:t>3</a:t>
            </a:r>
            <a:r>
              <a:rPr lang="en-US" dirty="0"/>
              <a:t> + </a:t>
            </a:r>
            <a:r>
              <a:rPr lang="en-US" i="1" dirty="0"/>
              <a:t>x</a:t>
            </a:r>
            <a:r>
              <a:rPr lang="en-US" baseline="-25000" dirty="0"/>
              <a:t>4</a:t>
            </a:r>
            <a:r>
              <a:rPr lang="en-US" dirty="0"/>
              <a:t>  </a:t>
            </a:r>
            <a:r>
              <a:rPr lang="en-US" u="sng" dirty="0"/>
              <a:t>&gt;</a:t>
            </a:r>
            <a:r>
              <a:rPr lang="en-US" dirty="0"/>
              <a:t> 50</a:t>
            </a:r>
          </a:p>
          <a:p>
            <a:pPr>
              <a:buFont typeface="Monotype Sorts" pitchFamily="2" charset="2"/>
              <a:buNone/>
            </a:pPr>
            <a:r>
              <a:rPr lang="en-US" sz="1000" dirty="0"/>
              <a:t> 	</a:t>
            </a:r>
          </a:p>
          <a:p>
            <a:pPr>
              <a:buFont typeface="Monotype Sorts" pitchFamily="2" charset="2"/>
              <a:buNone/>
            </a:pPr>
            <a:r>
              <a:rPr lang="en-US" dirty="0"/>
              <a:t>        Number of boats from </a:t>
            </a:r>
            <a:r>
              <a:rPr lang="en-US" dirty="0" err="1"/>
              <a:t>Sleekboat</a:t>
            </a:r>
            <a:r>
              <a:rPr lang="en-US" dirty="0"/>
              <a:t> must equal</a:t>
            </a:r>
          </a:p>
          <a:p>
            <a:pPr>
              <a:buFont typeface="Monotype Sorts" pitchFamily="2" charset="2"/>
              <a:buNone/>
            </a:pPr>
            <a:r>
              <a:rPr lang="en-US" dirty="0"/>
              <a:t>        number of boats from Racer:</a:t>
            </a:r>
          </a:p>
          <a:p>
            <a:pPr>
              <a:buFont typeface="Monotype Sorts" pitchFamily="2" charset="2"/>
              <a:buNone/>
            </a:pPr>
            <a:r>
              <a:rPr lang="en-US" dirty="0"/>
              <a:t>  	    (3)  </a:t>
            </a:r>
            <a:r>
              <a:rPr lang="en-US" i="1" dirty="0"/>
              <a:t>x</a:t>
            </a:r>
            <a:r>
              <a:rPr lang="en-US" baseline="-25000" dirty="0"/>
              <a:t>1</a:t>
            </a:r>
            <a:r>
              <a:rPr lang="en-US" dirty="0"/>
              <a:t> + </a:t>
            </a:r>
            <a:r>
              <a:rPr lang="en-US" i="1" dirty="0"/>
              <a:t>x</a:t>
            </a:r>
            <a:r>
              <a:rPr lang="en-US" baseline="-25000" dirty="0"/>
              <a:t>2</a:t>
            </a:r>
            <a:r>
              <a:rPr lang="en-US" dirty="0"/>
              <a:t> = </a:t>
            </a:r>
            <a:r>
              <a:rPr lang="en-US" i="1" dirty="0"/>
              <a:t>x</a:t>
            </a:r>
            <a:r>
              <a:rPr lang="en-US" baseline="-25000" dirty="0"/>
              <a:t>3</a:t>
            </a:r>
            <a:r>
              <a:rPr lang="en-US" dirty="0"/>
              <a:t> + </a:t>
            </a:r>
            <a:r>
              <a:rPr lang="en-US" i="1" dirty="0"/>
              <a:t>x</a:t>
            </a:r>
            <a:r>
              <a:rPr lang="en-US" baseline="-25000" dirty="0"/>
              <a:t>4</a:t>
            </a:r>
            <a:r>
              <a:rPr lang="en-US" dirty="0"/>
              <a:t>   or   </a:t>
            </a:r>
            <a:r>
              <a:rPr lang="en-US" i="1" dirty="0"/>
              <a:t>x</a:t>
            </a:r>
            <a:r>
              <a:rPr lang="en-US" baseline="-25000" dirty="0"/>
              <a:t>1</a:t>
            </a:r>
            <a:r>
              <a:rPr lang="en-US" dirty="0"/>
              <a:t> + </a:t>
            </a:r>
            <a:r>
              <a:rPr lang="en-US" i="1" dirty="0"/>
              <a:t>x</a:t>
            </a:r>
            <a:r>
              <a:rPr lang="en-US" baseline="-25000" dirty="0"/>
              <a:t>2</a:t>
            </a:r>
            <a:r>
              <a:rPr lang="en-US" dirty="0"/>
              <a:t> - </a:t>
            </a:r>
            <a:r>
              <a:rPr lang="en-US" i="1" dirty="0"/>
              <a:t>x</a:t>
            </a:r>
            <a:r>
              <a:rPr lang="en-US" baseline="-25000" dirty="0"/>
              <a:t>3</a:t>
            </a:r>
            <a:r>
              <a:rPr lang="en-US" dirty="0"/>
              <a:t> - </a:t>
            </a:r>
            <a:r>
              <a:rPr lang="en-US" i="1" dirty="0"/>
              <a:t>x</a:t>
            </a:r>
            <a:r>
              <a:rPr lang="en-US" baseline="-25000" dirty="0"/>
              <a:t>4</a:t>
            </a:r>
            <a:r>
              <a:rPr lang="en-US" dirty="0"/>
              <a:t> = 0</a:t>
            </a:r>
          </a:p>
        </p:txBody>
      </p:sp>
      <p:sp>
        <p:nvSpPr>
          <p:cNvPr id="9284" name="Rectangle 68"/>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127680364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fade">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fade">
                                      <p:cBhvr>
                                        <p:cTn id="17" dur="5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4" end="4"/>
                                            </p:txEl>
                                          </p:spTgt>
                                        </p:tgtEl>
                                        <p:attrNameLst>
                                          <p:attrName>style.visibility</p:attrName>
                                        </p:attrNameLst>
                                      </p:cBhvr>
                                      <p:to>
                                        <p:strVal val="visible"/>
                                      </p:to>
                                    </p:set>
                                    <p:animEffect transition="in" filter="fade">
                                      <p:cBhvr>
                                        <p:cTn id="22" dur="500"/>
                                        <p:tgtEl>
                                          <p:spTgt spid="921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animEffect transition="in" filter="fade">
                                      <p:cBhvr>
                                        <p:cTn id="27" dur="500"/>
                                        <p:tgtEl>
                                          <p:spTgt spid="921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6" end="6"/>
                                            </p:txEl>
                                          </p:spTgt>
                                        </p:tgtEl>
                                        <p:attrNameLst>
                                          <p:attrName>style.visibility</p:attrName>
                                        </p:attrNameLst>
                                      </p:cBhvr>
                                      <p:to>
                                        <p:strVal val="visible"/>
                                      </p:to>
                                    </p:set>
                                    <p:animEffect transition="in" filter="fade">
                                      <p:cBhvr>
                                        <p:cTn id="32" dur="500"/>
                                        <p:tgtEl>
                                          <p:spTgt spid="921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7" end="7"/>
                                            </p:txEl>
                                          </p:spTgt>
                                        </p:tgtEl>
                                        <p:attrNameLst>
                                          <p:attrName>style.visibility</p:attrName>
                                        </p:attrNameLst>
                                      </p:cBhvr>
                                      <p:to>
                                        <p:strVal val="visible"/>
                                      </p:to>
                                    </p:set>
                                    <p:animEffect transition="in" filter="fade">
                                      <p:cBhvr>
                                        <p:cTn id="37" dur="500"/>
                                        <p:tgtEl>
                                          <p:spTgt spid="921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219">
                                            <p:txEl>
                                              <p:pRg st="8" end="8"/>
                                            </p:txEl>
                                          </p:spTgt>
                                        </p:tgtEl>
                                        <p:attrNameLst>
                                          <p:attrName>style.visibility</p:attrName>
                                        </p:attrNameLst>
                                      </p:cBhvr>
                                      <p:to>
                                        <p:strVal val="visible"/>
                                      </p:to>
                                    </p:set>
                                    <p:animEffect transition="in" filter="fade">
                                      <p:cBhvr>
                                        <p:cTn id="42" dur="500"/>
                                        <p:tgtEl>
                                          <p:spTgt spid="921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219">
                                            <p:txEl>
                                              <p:pRg st="9" end="9"/>
                                            </p:txEl>
                                          </p:spTgt>
                                        </p:tgtEl>
                                        <p:attrNameLst>
                                          <p:attrName>style.visibility</p:attrName>
                                        </p:attrNameLst>
                                      </p:cBhvr>
                                      <p:to>
                                        <p:strVal val="visible"/>
                                      </p:to>
                                    </p:set>
                                    <p:animEffect transition="in" filter="fade">
                                      <p:cBhvr>
                                        <p:cTn id="47" dur="500"/>
                                        <p:tgtEl>
                                          <p:spTgt spid="92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685800" y="1033463"/>
            <a:ext cx="5700713" cy="2617787"/>
          </a:xfrm>
        </p:spPr>
        <p:txBody>
          <a:bodyPr/>
          <a:lstStyle/>
          <a:p>
            <a:r>
              <a:rPr lang="en-US" dirty="0">
                <a:solidFill>
                  <a:srgbClr val="66FFFF"/>
                </a:solidFill>
              </a:rPr>
              <a:t>Define the constraints (continued)</a:t>
            </a:r>
          </a:p>
          <a:p>
            <a:pPr>
              <a:buFont typeface="Monotype Sorts" pitchFamily="2" charset="2"/>
              <a:buNone/>
            </a:pPr>
            <a:r>
              <a:rPr lang="en-US" dirty="0"/>
              <a:t>	    Capacity at least 200:</a:t>
            </a:r>
          </a:p>
          <a:p>
            <a:pPr>
              <a:buFont typeface="Monotype Sorts" pitchFamily="2" charset="2"/>
              <a:buNone/>
            </a:pPr>
            <a:r>
              <a:rPr lang="en-US" dirty="0"/>
              <a:t>   	    (4)  3</a:t>
            </a:r>
            <a:r>
              <a:rPr lang="en-US" i="1" dirty="0"/>
              <a:t>x</a:t>
            </a:r>
            <a:r>
              <a:rPr lang="en-US" baseline="-25000" dirty="0"/>
              <a:t>1</a:t>
            </a:r>
            <a:r>
              <a:rPr lang="en-US" dirty="0"/>
              <a:t> + 5</a:t>
            </a:r>
            <a:r>
              <a:rPr lang="en-US" i="1" dirty="0"/>
              <a:t>x</a:t>
            </a:r>
            <a:r>
              <a:rPr lang="en-US" baseline="-25000" dirty="0"/>
              <a:t>2</a:t>
            </a:r>
            <a:r>
              <a:rPr lang="en-US" dirty="0"/>
              <a:t> + 2</a:t>
            </a:r>
            <a:r>
              <a:rPr lang="en-US" i="1" dirty="0"/>
              <a:t>x</a:t>
            </a:r>
            <a:r>
              <a:rPr lang="en-US" baseline="-25000" dirty="0"/>
              <a:t>3</a:t>
            </a:r>
            <a:r>
              <a:rPr lang="en-US" dirty="0"/>
              <a:t> + 6</a:t>
            </a:r>
            <a:r>
              <a:rPr lang="en-US" i="1" dirty="0"/>
              <a:t>x</a:t>
            </a:r>
            <a:r>
              <a:rPr lang="en-US" baseline="-25000" dirty="0"/>
              <a:t>4</a:t>
            </a:r>
            <a:r>
              <a:rPr lang="en-US" dirty="0"/>
              <a:t> </a:t>
            </a:r>
            <a:r>
              <a:rPr lang="en-US" u="sng" dirty="0"/>
              <a:t>&gt;</a:t>
            </a:r>
            <a:r>
              <a:rPr lang="en-US" dirty="0"/>
              <a:t> 200</a:t>
            </a:r>
          </a:p>
          <a:p>
            <a:pPr>
              <a:buFont typeface="Monotype Sorts" pitchFamily="2" charset="2"/>
              <a:buNone/>
            </a:pPr>
            <a:endParaRPr lang="en-US" sz="1000" dirty="0"/>
          </a:p>
          <a:p>
            <a:pPr>
              <a:buFont typeface="Monotype Sorts" pitchFamily="2" charset="2"/>
              <a:buNone/>
            </a:pPr>
            <a:r>
              <a:rPr lang="en-US" dirty="0"/>
              <a:t> 	    Non-negativity of variables: </a:t>
            </a:r>
          </a:p>
          <a:p>
            <a:pPr>
              <a:buFont typeface="Monotype Sorts" pitchFamily="2" charset="2"/>
              <a:buNone/>
            </a:pPr>
            <a:r>
              <a:rPr lang="en-US" dirty="0"/>
              <a:t>                </a:t>
            </a:r>
            <a:r>
              <a:rPr lang="en-US" i="1" dirty="0"/>
              <a:t>x</a:t>
            </a:r>
            <a:r>
              <a:rPr lang="en-US" i="1" baseline="-25000" dirty="0"/>
              <a:t>i</a:t>
            </a:r>
            <a:r>
              <a:rPr lang="en-US" dirty="0"/>
              <a:t> </a:t>
            </a:r>
            <a:r>
              <a:rPr lang="en-US" u="sng" dirty="0"/>
              <a:t>&gt;</a:t>
            </a:r>
            <a:r>
              <a:rPr lang="en-US" dirty="0"/>
              <a:t> 0, for </a:t>
            </a:r>
            <a:r>
              <a:rPr lang="en-US" i="1" dirty="0"/>
              <a:t>i</a:t>
            </a:r>
            <a:r>
              <a:rPr lang="en-US" dirty="0"/>
              <a:t> = 1, 2, 3, 4</a:t>
            </a:r>
            <a:endParaRPr lang="en-US" dirty="0">
              <a:solidFill>
                <a:srgbClr val="FAFD00"/>
              </a:solidFill>
            </a:endParaRPr>
          </a:p>
        </p:txBody>
      </p:sp>
      <p:sp>
        <p:nvSpPr>
          <p:cNvPr id="38989" name="Rectangle 77"/>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4120435845"/>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fade">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fade">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fade">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915">
                                            <p:txEl>
                                              <p:pRg st="4" end="4"/>
                                            </p:txEl>
                                          </p:spTgt>
                                        </p:tgtEl>
                                        <p:attrNameLst>
                                          <p:attrName>style.visibility</p:attrName>
                                        </p:attrNameLst>
                                      </p:cBhvr>
                                      <p:to>
                                        <p:strVal val="visible"/>
                                      </p:to>
                                    </p:set>
                                    <p:animEffect transition="in" filter="fade">
                                      <p:cBhvr>
                                        <p:cTn id="22" dur="500"/>
                                        <p:tgtEl>
                                          <p:spTgt spid="389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fade">
                                      <p:cBhvr>
                                        <p:cTn id="27" dur="500"/>
                                        <p:tgtEl>
                                          <p:spTgt spid="389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63" name="Rectangle 71"/>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59464" name="Rectangle 72"/>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Objective Function</a:t>
            </a:r>
            <a:endParaRPr lang="en-US" sz="2400">
              <a:effectLst/>
              <a:latin typeface="Arial" pitchFamily="34" charset="0"/>
            </a:endParaRPr>
          </a:p>
        </p:txBody>
      </p:sp>
      <p:sp>
        <p:nvSpPr>
          <p:cNvPr id="59465" name="Text Box 73"/>
          <p:cNvSpPr txBox="1">
            <a:spLocks noChangeArrowheads="1"/>
          </p:cNvSpPr>
          <p:nvPr/>
        </p:nvSpPr>
        <p:spPr bwMode="auto">
          <a:xfrm>
            <a:off x="1327150" y="1474788"/>
            <a:ext cx="6889750" cy="222250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Maximize the total audience reached:</a:t>
            </a:r>
          </a:p>
          <a:p>
            <a:pPr algn="l"/>
            <a:endParaRPr lang="en-US" sz="1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Max  (audience reached per ad of each type)</a:t>
            </a:r>
          </a:p>
          <a:p>
            <a:pPr algn="l"/>
            <a:r>
              <a:rPr lang="en-US" sz="2400" dirty="0">
                <a:effectLst>
                  <a:outerShdw blurRad="38100" dist="38100" dir="2700000" algn="tl">
                    <a:srgbClr val="000000"/>
                  </a:outerShdw>
                </a:effectLst>
                <a:cs typeface="Arial" pitchFamily="34" charset="0"/>
              </a:rPr>
              <a:t>           x  (number of ads used of each type)</a:t>
            </a:r>
          </a:p>
          <a:p>
            <a:pPr algn="l"/>
            <a:endParaRPr lang="en-US" sz="10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Max  3000</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+3000</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+3000</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+4000</a:t>
            </a:r>
            <a:r>
              <a:rPr lang="en-US" sz="2400" i="1" dirty="0">
                <a:effectLst>
                  <a:outerShdw blurRad="38100" dist="38100" dir="2700000" algn="tl">
                    <a:srgbClr val="000000"/>
                  </a:outerShdw>
                </a:effectLst>
                <a:cs typeface="Arial" pitchFamily="34" charset="0"/>
              </a:rPr>
              <a:t>EFR</a:t>
            </a:r>
          </a:p>
          <a:p>
            <a:pPr algn="l"/>
            <a:r>
              <a:rPr lang="en-US" sz="2400" i="1" dirty="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 +4000</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+4000</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+75000</a:t>
            </a:r>
            <a:r>
              <a:rPr lang="en-US" sz="2400" i="1" dirty="0">
                <a:effectLst>
                  <a:outerShdw blurRad="38100" dist="38100" dir="2700000" algn="tl">
                    <a:srgbClr val="000000"/>
                  </a:outerShdw>
                </a:effectLst>
                <a:cs typeface="Arial" pitchFamily="34" charset="0"/>
              </a:rPr>
              <a:t>GSU</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828883109"/>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465">
                                            <p:txEl>
                                              <p:pRg st="0" end="0"/>
                                            </p:txEl>
                                          </p:spTgt>
                                        </p:tgtEl>
                                        <p:attrNameLst>
                                          <p:attrName>style.visibility</p:attrName>
                                        </p:attrNameLst>
                                      </p:cBhvr>
                                      <p:to>
                                        <p:strVal val="visible"/>
                                      </p:to>
                                    </p:set>
                                    <p:animEffect transition="in" filter="fade">
                                      <p:cBhvr>
                                        <p:cTn id="7" dur="500"/>
                                        <p:tgtEl>
                                          <p:spTgt spid="594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465">
                                            <p:txEl>
                                              <p:pRg st="2" end="2"/>
                                            </p:txEl>
                                          </p:spTgt>
                                        </p:tgtEl>
                                        <p:attrNameLst>
                                          <p:attrName>style.visibility</p:attrName>
                                        </p:attrNameLst>
                                      </p:cBhvr>
                                      <p:to>
                                        <p:strVal val="visible"/>
                                      </p:to>
                                    </p:set>
                                    <p:animEffect transition="in" filter="fade">
                                      <p:cBhvr>
                                        <p:cTn id="12" dur="500"/>
                                        <p:tgtEl>
                                          <p:spTgt spid="5946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465">
                                            <p:txEl>
                                              <p:pRg st="3" end="3"/>
                                            </p:txEl>
                                          </p:spTgt>
                                        </p:tgtEl>
                                        <p:attrNameLst>
                                          <p:attrName>style.visibility</p:attrName>
                                        </p:attrNameLst>
                                      </p:cBhvr>
                                      <p:to>
                                        <p:strVal val="visible"/>
                                      </p:to>
                                    </p:set>
                                    <p:animEffect transition="in" filter="fade">
                                      <p:cBhvr>
                                        <p:cTn id="17" dur="500"/>
                                        <p:tgtEl>
                                          <p:spTgt spid="5946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9465">
                                            <p:txEl>
                                              <p:pRg st="5" end="5"/>
                                            </p:txEl>
                                          </p:spTgt>
                                        </p:tgtEl>
                                        <p:attrNameLst>
                                          <p:attrName>style.visibility</p:attrName>
                                        </p:attrNameLst>
                                      </p:cBhvr>
                                      <p:to>
                                        <p:strVal val="visible"/>
                                      </p:to>
                                    </p:set>
                                    <p:animEffect transition="in" filter="fade">
                                      <p:cBhvr>
                                        <p:cTn id="22" dur="500"/>
                                        <p:tgtEl>
                                          <p:spTgt spid="5946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9465">
                                            <p:txEl>
                                              <p:pRg st="6" end="6"/>
                                            </p:txEl>
                                          </p:spTgt>
                                        </p:tgtEl>
                                        <p:attrNameLst>
                                          <p:attrName>style.visibility</p:attrName>
                                        </p:attrNameLst>
                                      </p:cBhvr>
                                      <p:to>
                                        <p:strVal val="visible"/>
                                      </p:to>
                                    </p:set>
                                    <p:animEffect transition="in" filter="fade">
                                      <p:cBhvr>
                                        <p:cTn id="27" dur="500"/>
                                        <p:tgtEl>
                                          <p:spTgt spid="5946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65"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p:cNvSpPr>
            <a:spLocks noChangeArrowheads="1"/>
          </p:cNvSpPr>
          <p:nvPr/>
        </p:nvSpPr>
        <p:spPr bwMode="auto">
          <a:xfrm>
            <a:off x="1060450" y="1663700"/>
            <a:ext cx="6762750" cy="419100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1267" name="Rectangle 3"/>
          <p:cNvSpPr>
            <a:spLocks noGrp="1" noChangeArrowheads="1"/>
          </p:cNvSpPr>
          <p:nvPr>
            <p:ph type="body" idx="1"/>
          </p:nvPr>
        </p:nvSpPr>
        <p:spPr>
          <a:xfrm>
            <a:off x="685800" y="1039813"/>
            <a:ext cx="8101013" cy="5005387"/>
          </a:xfrm>
          <a:noFill/>
          <a:ln/>
        </p:spPr>
        <p:txBody>
          <a:bodyPr/>
          <a:lstStyle/>
          <a:p>
            <a:r>
              <a:rPr lang="en-US" dirty="0" smtClean="0">
                <a:solidFill>
                  <a:srgbClr val="66FFFF"/>
                </a:solidFill>
              </a:rPr>
              <a:t>Computer Output</a:t>
            </a:r>
            <a:endParaRPr lang="en-US" dirty="0">
              <a:solidFill>
                <a:srgbClr val="66FFFF"/>
              </a:solidFill>
            </a:endParaRPr>
          </a:p>
          <a:p>
            <a:pPr>
              <a:buFont typeface="Monotype Sorts" pitchFamily="2" charset="2"/>
              <a:buNone/>
            </a:pPr>
            <a:endParaRPr lang="en-US" sz="1800" dirty="0">
              <a:solidFill>
                <a:srgbClr val="66FFFF"/>
              </a:solidFill>
            </a:endParaRPr>
          </a:p>
          <a:p>
            <a:pPr>
              <a:buFont typeface="Monotype Sorts" pitchFamily="2" charset="2"/>
              <a:buNone/>
            </a:pPr>
            <a:r>
              <a:rPr lang="en-US" dirty="0"/>
              <a:t>       Objective Function Value  =  5040.000</a:t>
            </a:r>
          </a:p>
          <a:p>
            <a:pPr>
              <a:buFont typeface="Monotype Sorts" pitchFamily="2" charset="2"/>
              <a:buNone/>
            </a:pPr>
            <a:r>
              <a:rPr lang="en-US" dirty="0"/>
              <a:t>          </a:t>
            </a:r>
            <a:r>
              <a:rPr lang="en-US" u="sng" dirty="0"/>
              <a:t>Variable</a:t>
            </a:r>
            <a:r>
              <a:rPr lang="en-US" dirty="0"/>
              <a:t>              </a:t>
            </a:r>
            <a:r>
              <a:rPr lang="en-US" u="sng" dirty="0"/>
              <a:t>Value</a:t>
            </a:r>
            <a:r>
              <a:rPr lang="en-US" dirty="0"/>
              <a:t>               </a:t>
            </a:r>
            <a:r>
              <a:rPr lang="en-US" u="sng" dirty="0"/>
              <a:t>Reduced Cost</a:t>
            </a:r>
            <a:endParaRPr lang="en-US" dirty="0"/>
          </a:p>
          <a:p>
            <a:pPr>
              <a:lnSpc>
                <a:spcPct val="70000"/>
              </a:lnSpc>
              <a:buFont typeface="Monotype Sorts" pitchFamily="2" charset="2"/>
              <a:buNone/>
            </a:pPr>
            <a:r>
              <a:rPr lang="en-US" dirty="0"/>
              <a:t>                </a:t>
            </a:r>
            <a:r>
              <a:rPr lang="en-US" i="1" dirty="0"/>
              <a:t>x</a:t>
            </a:r>
            <a:r>
              <a:rPr lang="en-US" baseline="-25000" dirty="0"/>
              <a:t>1</a:t>
            </a:r>
            <a:r>
              <a:rPr lang="en-US" dirty="0"/>
              <a:t>		  28.000                      0.000</a:t>
            </a:r>
          </a:p>
          <a:p>
            <a:pPr>
              <a:lnSpc>
                <a:spcPct val="70000"/>
              </a:lnSpc>
              <a:buFont typeface="Monotype Sorts" pitchFamily="2" charset="2"/>
              <a:buNone/>
            </a:pPr>
            <a:r>
              <a:rPr lang="en-US" dirty="0"/>
              <a:t>                </a:t>
            </a:r>
            <a:r>
              <a:rPr lang="en-US" i="1" dirty="0"/>
              <a:t>x</a:t>
            </a:r>
            <a:r>
              <a:rPr lang="en-US" baseline="-25000" dirty="0"/>
              <a:t>2</a:t>
            </a:r>
            <a:r>
              <a:rPr lang="en-US" dirty="0"/>
              <a:t>                     0.000                      2.000</a:t>
            </a:r>
          </a:p>
          <a:p>
            <a:pPr>
              <a:lnSpc>
                <a:spcPct val="70000"/>
              </a:lnSpc>
              <a:buFont typeface="Monotype Sorts" pitchFamily="2" charset="2"/>
              <a:buNone/>
            </a:pPr>
            <a:r>
              <a:rPr lang="en-US" dirty="0"/>
              <a:t>                </a:t>
            </a:r>
            <a:r>
              <a:rPr lang="en-US" i="1" dirty="0"/>
              <a:t>x</a:t>
            </a:r>
            <a:r>
              <a:rPr lang="en-US" baseline="-25000" dirty="0"/>
              <a:t>3</a:t>
            </a:r>
            <a:r>
              <a:rPr lang="en-US" dirty="0"/>
              <a:t>                     0.000                    12.000 </a:t>
            </a:r>
          </a:p>
          <a:p>
            <a:pPr>
              <a:lnSpc>
                <a:spcPct val="70000"/>
              </a:lnSpc>
              <a:buFont typeface="Monotype Sorts" pitchFamily="2" charset="2"/>
              <a:buNone/>
            </a:pPr>
            <a:r>
              <a:rPr lang="en-US" dirty="0"/>
              <a:t>                </a:t>
            </a:r>
            <a:r>
              <a:rPr lang="en-US" i="1" dirty="0"/>
              <a:t>x</a:t>
            </a:r>
            <a:r>
              <a:rPr lang="en-US" baseline="-25000" dirty="0"/>
              <a:t>4</a:t>
            </a:r>
            <a:r>
              <a:rPr lang="en-US" dirty="0"/>
              <a:t>                   28.000                      0.000 </a:t>
            </a:r>
          </a:p>
          <a:p>
            <a:pPr>
              <a:buFont typeface="Monotype Sorts" pitchFamily="2" charset="2"/>
              <a:buNone/>
            </a:pPr>
            <a:r>
              <a:rPr lang="en-US" dirty="0"/>
              <a:t>	    </a:t>
            </a:r>
            <a:r>
              <a:rPr lang="en-US" u="sng" dirty="0"/>
              <a:t>Constraint</a:t>
            </a:r>
            <a:r>
              <a:rPr lang="en-US" dirty="0"/>
              <a:t>      </a:t>
            </a:r>
            <a:r>
              <a:rPr lang="en-US" u="sng" dirty="0"/>
              <a:t>Slack/Surplus</a:t>
            </a:r>
            <a:r>
              <a:rPr lang="en-US" dirty="0"/>
              <a:t>       </a:t>
            </a:r>
            <a:r>
              <a:rPr lang="en-US" u="sng" dirty="0"/>
              <a:t>Dual </a:t>
            </a:r>
            <a:r>
              <a:rPr lang="en-US" u="sng" dirty="0" smtClean="0"/>
              <a:t>Value</a:t>
            </a:r>
            <a:endParaRPr lang="en-US" dirty="0"/>
          </a:p>
          <a:p>
            <a:pPr>
              <a:lnSpc>
                <a:spcPct val="70000"/>
              </a:lnSpc>
              <a:buFont typeface="Monotype Sorts" pitchFamily="2" charset="2"/>
              <a:buNone/>
            </a:pPr>
            <a:r>
              <a:rPr lang="en-US" dirty="0"/>
              <a:t>                1                      0.000                      0.012 </a:t>
            </a:r>
          </a:p>
          <a:p>
            <a:pPr>
              <a:lnSpc>
                <a:spcPct val="70000"/>
              </a:lnSpc>
              <a:buFont typeface="Monotype Sorts" pitchFamily="2" charset="2"/>
              <a:buNone/>
            </a:pPr>
            <a:r>
              <a:rPr lang="en-US" dirty="0"/>
              <a:t>                2                      6.000                      0.000 </a:t>
            </a:r>
          </a:p>
          <a:p>
            <a:pPr>
              <a:lnSpc>
                <a:spcPct val="70000"/>
              </a:lnSpc>
              <a:buFont typeface="Monotype Sorts" pitchFamily="2" charset="2"/>
              <a:buNone/>
            </a:pPr>
            <a:r>
              <a:rPr lang="en-US" dirty="0"/>
              <a:t>                3                      0.000                     -2.000 </a:t>
            </a:r>
          </a:p>
          <a:p>
            <a:pPr>
              <a:lnSpc>
                <a:spcPct val="70000"/>
              </a:lnSpc>
              <a:buFont typeface="Monotype Sorts" pitchFamily="2" charset="2"/>
              <a:buNone/>
            </a:pPr>
            <a:r>
              <a:rPr lang="en-US" dirty="0"/>
              <a:t>                4                    52.000                      0.000 </a:t>
            </a:r>
          </a:p>
        </p:txBody>
      </p:sp>
      <p:sp>
        <p:nvSpPr>
          <p:cNvPr id="11333" name="Rectangle 69"/>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2602322163"/>
      </p:ext>
    </p:extLst>
  </p:cSld>
  <p:clrMapOvr>
    <a:masterClrMapping/>
  </p:clrMapOvr>
  <p:transition>
    <p:zoom/>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5800" y="1039813"/>
            <a:ext cx="8101013" cy="3481387"/>
          </a:xfrm>
          <a:noFill/>
          <a:ln/>
        </p:spPr>
        <p:txBody>
          <a:bodyPr/>
          <a:lstStyle/>
          <a:p>
            <a:r>
              <a:rPr lang="en-US" dirty="0">
                <a:solidFill>
                  <a:srgbClr val="66FFFF"/>
                </a:solidFill>
              </a:rPr>
              <a:t>Solution Summary</a:t>
            </a:r>
          </a:p>
          <a:p>
            <a:pPr lvl="1"/>
            <a:r>
              <a:rPr lang="en-US" dirty="0"/>
              <a:t>Purchase 28 </a:t>
            </a:r>
            <a:r>
              <a:rPr lang="en-US" dirty="0" err="1"/>
              <a:t>Speedhawks</a:t>
            </a:r>
            <a:r>
              <a:rPr lang="en-US" dirty="0"/>
              <a:t> from </a:t>
            </a:r>
            <a:r>
              <a:rPr lang="en-US" dirty="0" err="1"/>
              <a:t>Sleekboat</a:t>
            </a:r>
            <a:r>
              <a:rPr lang="en-US" dirty="0"/>
              <a:t>.</a:t>
            </a:r>
          </a:p>
          <a:p>
            <a:pPr lvl="1"/>
            <a:r>
              <a:rPr lang="en-US" dirty="0"/>
              <a:t>Purchase 28 </a:t>
            </a:r>
            <a:r>
              <a:rPr lang="en-US" dirty="0" err="1"/>
              <a:t>Classy’s</a:t>
            </a:r>
            <a:r>
              <a:rPr lang="en-US" dirty="0"/>
              <a:t> from Racer.</a:t>
            </a:r>
          </a:p>
          <a:p>
            <a:pPr lvl="1"/>
            <a:r>
              <a:rPr lang="en-US" dirty="0"/>
              <a:t>Total expected daily profit is $5,040.00.</a:t>
            </a:r>
          </a:p>
          <a:p>
            <a:pPr lvl="1"/>
            <a:r>
              <a:rPr lang="en-US" dirty="0"/>
              <a:t>The minimum number of boats was exceeded by 6 (surplus for constraint #2).</a:t>
            </a:r>
          </a:p>
          <a:p>
            <a:pPr lvl="1"/>
            <a:r>
              <a:rPr lang="en-US" dirty="0"/>
              <a:t>The minimum seating capacity was exceeded by 52 (surplus for constraint #4).	</a:t>
            </a:r>
          </a:p>
        </p:txBody>
      </p:sp>
      <p:sp>
        <p:nvSpPr>
          <p:cNvPr id="12356" name="Rectangle 68"/>
          <p:cNvSpPr>
            <a:spLocks noGrp="1" noChangeArrowheads="1"/>
          </p:cNvSpPr>
          <p:nvPr>
            <p:ph type="title"/>
          </p:nvPr>
        </p:nvSpPr>
        <p:spPr>
          <a:xfrm>
            <a:off x="830263" y="115888"/>
            <a:ext cx="7475537" cy="681037"/>
          </a:xfrm>
          <a:noFill/>
          <a:ln/>
        </p:spPr>
        <p:txBody>
          <a:bodyPr/>
          <a:lstStyle/>
          <a:p>
            <a:r>
              <a:rPr lang="en-US"/>
              <a:t>Product Mix</a:t>
            </a:r>
          </a:p>
        </p:txBody>
      </p:sp>
    </p:spTree>
    <p:extLst>
      <p:ext uri="{BB962C8B-B14F-4D97-AF65-F5344CB8AC3E}">
        <p14:creationId xmlns:p14="http://schemas.microsoft.com/office/powerpoint/2010/main" val="2160244366"/>
      </p:ext>
    </p:extLst>
  </p:cSld>
  <p:clrMapOvr>
    <a:masterClrMapping/>
  </p:clrMapOvr>
  <p:transition>
    <p:zoom/>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Operations Management Applications </a:t>
            </a:r>
            <a:r>
              <a:rPr lang="en-US" sz="2800" b="1" dirty="0" smtClean="0">
                <a:effectLst>
                  <a:outerShdw blurRad="38100" dist="38100" dir="2700000" algn="tl">
                    <a:srgbClr val="000000"/>
                  </a:outerShdw>
                </a:effectLst>
                <a:latin typeface="+mj-lt"/>
                <a:ea typeface="+mj-ea"/>
                <a:cs typeface="+mj-cs"/>
              </a:rPr>
              <a:t>Blending </a:t>
            </a:r>
            <a:r>
              <a:rPr lang="en-US" sz="2800" b="1" dirty="0">
                <a:effectLst>
                  <a:outerShdw blurRad="38100" dist="38100" dir="2700000" algn="tl">
                    <a:srgbClr val="000000"/>
                  </a:outerShdw>
                </a:effectLst>
                <a:latin typeface="+mj-lt"/>
                <a:ea typeface="+mj-ea"/>
                <a:cs typeface="+mj-cs"/>
              </a:rPr>
              <a:t>Problem</a:t>
            </a:r>
          </a:p>
        </p:txBody>
      </p:sp>
      <p:sp>
        <p:nvSpPr>
          <p:cNvPr id="133123" name="Rectangle 3"/>
          <p:cNvSpPr>
            <a:spLocks noChangeArrowheads="1"/>
          </p:cNvSpPr>
          <p:nvPr/>
        </p:nvSpPr>
        <p:spPr bwMode="auto">
          <a:xfrm>
            <a:off x="509588" y="1104900"/>
            <a:ext cx="8039100" cy="41354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r>
              <a:rPr lang="en-US" sz="2400" dirty="0">
                <a:effectLst/>
              </a:rPr>
              <a:t>		</a:t>
            </a:r>
            <a:r>
              <a:rPr lang="en-US" sz="2400" dirty="0">
                <a:effectLst>
                  <a:outerShdw blurRad="38100" dist="38100" dir="2700000" algn="tl">
                    <a:srgbClr val="000000"/>
                  </a:outerShdw>
                </a:effectLst>
              </a:rPr>
              <a:t>Ferdinand Feed Company receives four raw</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grains from which it blends its dry pet food.  The pet</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food advertises that each 8-ounce packet meets the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minimum daily requirements for vitamin C, protein</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and iron.  The cost of each raw grain as well as the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vitamin C, protein, and iron units per 	pound of each</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grain are summarized on the next slide.   </a:t>
            </a:r>
          </a:p>
        </p:txBody>
      </p:sp>
    </p:spTree>
    <p:extLst>
      <p:ext uri="{BB962C8B-B14F-4D97-AF65-F5344CB8AC3E}">
        <p14:creationId xmlns:p14="http://schemas.microsoft.com/office/powerpoint/2010/main" val="2564446298"/>
      </p:ext>
    </p:extLst>
  </p:cSld>
  <p:clrMapOvr>
    <a:masterClrMapping/>
  </p:clrMapOvr>
  <p:transition>
    <p:zoom/>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009650" y="1104900"/>
            <a:ext cx="7562850" cy="3105150"/>
          </a:xfrm>
          <a:prstGeom prst="rect">
            <a:avLst/>
          </a:prstGeom>
          <a:gradFill rotWithShape="0">
            <a:gsLst>
              <a:gs pos="0">
                <a:srgbClr val="006699">
                  <a:gamma/>
                  <a:shade val="46275"/>
                  <a:invGamma/>
                </a:srgbClr>
              </a:gs>
              <a:gs pos="50000">
                <a:srgbClr val="006699"/>
              </a:gs>
              <a:gs pos="100000">
                <a:srgbClr val="006699">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34147" name="Rectangle 3"/>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
        <p:nvSpPr>
          <p:cNvPr id="134148" name="Rectangle 4"/>
          <p:cNvSpPr>
            <a:spLocks noChangeArrowheads="1"/>
          </p:cNvSpPr>
          <p:nvPr/>
        </p:nvSpPr>
        <p:spPr bwMode="auto">
          <a:xfrm>
            <a:off x="687388" y="819150"/>
            <a:ext cx="7981950" cy="54625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None/>
            </a:pP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Vitamin C      Protein            Iron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Grain     Units/lb     Units/lb       Units/lb     Cost/lb</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1               9 		  12 		  0             </a:t>
            </a:r>
            <a:r>
              <a:rPr lang="en-US" sz="2400" dirty="0" smtClean="0">
                <a:effectLst>
                  <a:outerShdw blurRad="38100" dist="38100" dir="2700000" algn="tl">
                    <a:srgbClr val="000000"/>
                  </a:outerShdw>
                </a:effectLst>
              </a:rPr>
              <a:t>0.75</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2             16          	  10           	14             </a:t>
            </a:r>
            <a:r>
              <a:rPr lang="en-US" sz="2400" dirty="0" smtClean="0">
                <a:effectLst>
                  <a:outerShdw blurRad="38100" dist="38100" dir="2700000" algn="tl">
                    <a:srgbClr val="000000"/>
                  </a:outerShdw>
                </a:effectLst>
              </a:rPr>
              <a:t>0.90</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3               8	              10          	15             </a:t>
            </a:r>
            <a:r>
              <a:rPr lang="en-US" sz="2400" dirty="0" smtClean="0">
                <a:effectLst>
                  <a:outerShdw blurRad="38100" dist="38100" dir="2700000" algn="tl">
                    <a:srgbClr val="000000"/>
                  </a:outerShdw>
                </a:effectLst>
              </a:rPr>
              <a:t>0.80</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4             10            	    8            	  7             </a:t>
            </a:r>
            <a:r>
              <a:rPr lang="en-US" sz="2400" dirty="0" smtClean="0">
                <a:effectLst>
                  <a:outerShdw blurRad="38100" dist="38100" dir="2700000" algn="tl">
                    <a:srgbClr val="000000"/>
                  </a:outerShdw>
                </a:effectLst>
              </a:rPr>
              <a:t>0.70</a:t>
            </a:r>
            <a:endParaRPr lang="en-US" sz="2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endParaRPr lang="en-US" sz="14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Ferdinand is interested in producing the 8-ounce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mixture at minimum cost while meeting the minimum</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daily requirements of 6 units of vitamin C, 5 units of</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protein, and 5 units of iron.</a:t>
            </a:r>
          </a:p>
        </p:txBody>
      </p:sp>
      <p:sp>
        <p:nvSpPr>
          <p:cNvPr id="134149" name="Line 5"/>
          <p:cNvSpPr>
            <a:spLocks noChangeShapeType="1"/>
          </p:cNvSpPr>
          <p:nvPr/>
        </p:nvSpPr>
        <p:spPr bwMode="auto">
          <a:xfrm>
            <a:off x="1295400" y="2228850"/>
            <a:ext cx="7067550" cy="0"/>
          </a:xfrm>
          <a:prstGeom prst="line">
            <a:avLst/>
          </a:prstGeom>
          <a:noFill/>
          <a:ln w="12700">
            <a:solidFill>
              <a:srgbClr val="FFFFFF"/>
            </a:solidFill>
            <a:round/>
            <a:headEnd/>
            <a:tailEnd/>
          </a:ln>
          <a:effectLst>
            <a:outerShdw dist="35921" dir="2700000" algn="ctr" rotWithShape="0">
              <a:schemeClr val="bg2"/>
            </a:outerShdw>
          </a:effectLst>
        </p:spPr>
        <p:txBody>
          <a:bodyPr wrap="none" anchor="ctr"/>
          <a:lstStyle/>
          <a:p>
            <a:endParaRPr lang="en-US"/>
          </a:p>
        </p:txBody>
      </p:sp>
    </p:spTree>
    <p:extLst>
      <p:ext uri="{BB962C8B-B14F-4D97-AF65-F5344CB8AC3E}">
        <p14:creationId xmlns:p14="http://schemas.microsoft.com/office/powerpoint/2010/main" val="1700093180"/>
      </p:ext>
    </p:extLst>
  </p:cSld>
  <p:clrMapOvr>
    <a:masterClrMapping/>
  </p:clrMapOvr>
  <p:transition>
    <p:zoom/>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
        <p:nvSpPr>
          <p:cNvPr id="135171" name="Rectangle 3"/>
          <p:cNvSpPr>
            <a:spLocks noChangeArrowheads="1"/>
          </p:cNvSpPr>
          <p:nvPr/>
        </p:nvSpPr>
        <p:spPr bwMode="auto">
          <a:xfrm>
            <a:off x="687388" y="1041400"/>
            <a:ext cx="7772400" cy="36655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decision variables</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i="1" dirty="0" err="1">
                <a:effectLst>
                  <a:outerShdw blurRad="38100" dist="38100" dir="2700000" algn="tl">
                    <a:srgbClr val="000000"/>
                  </a:outerShdw>
                </a:effectLst>
              </a:rPr>
              <a:t>x</a:t>
            </a:r>
            <a:r>
              <a:rPr lang="en-US" sz="2400" i="1" baseline="-25000" dirty="0" err="1">
                <a:effectLst>
                  <a:outerShdw blurRad="38100" dist="38100" dir="2700000" algn="tl">
                    <a:srgbClr val="000000"/>
                  </a:outerShdw>
                </a:effectLst>
              </a:rPr>
              <a:t>j</a:t>
            </a:r>
            <a:r>
              <a:rPr lang="en-US" sz="2400" dirty="0">
                <a:effectLst>
                  <a:outerShdw blurRad="38100" dist="38100" dir="2700000" algn="tl">
                    <a:srgbClr val="000000"/>
                  </a:outerShdw>
                </a:effectLst>
              </a:rPr>
              <a:t>  =  the pounds of grain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a:t>
            </a:r>
            <a:r>
              <a:rPr lang="en-US" sz="2400" i="1" dirty="0">
                <a:effectLst>
                  <a:outerShdw blurRad="38100" dist="38100" dir="2700000" algn="tl">
                    <a:srgbClr val="000000"/>
                  </a:outerShdw>
                </a:effectLst>
              </a:rPr>
              <a:t>j</a:t>
            </a:r>
            <a:r>
              <a:rPr lang="en-US" sz="2400" dirty="0">
                <a:effectLst>
                  <a:outerShdw blurRad="38100" dist="38100" dir="2700000" algn="tl">
                    <a:srgbClr val="000000"/>
                  </a:outerShdw>
                </a:effectLst>
              </a:rPr>
              <a:t> = 1,2,3,4) </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used in the 8-ounce mixture</a:t>
            </a:r>
          </a:p>
          <a:p>
            <a:pPr marL="342900" indent="-342900" algn="l">
              <a:spcBef>
                <a:spcPct val="20000"/>
              </a:spcBef>
              <a:buClr>
                <a:srgbClr val="66FFFF"/>
              </a:buClr>
              <a:buSzPct val="75000"/>
              <a:buFont typeface="Monotype Sorts" pitchFamily="2" charset="2"/>
              <a:buChar char="n"/>
            </a:pPr>
            <a:endParaRPr lang="en-US" sz="1200" dirty="0" smtClean="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Char char="n"/>
            </a:pPr>
            <a:r>
              <a:rPr lang="en-US" sz="2400" dirty="0" smtClean="0">
                <a:solidFill>
                  <a:srgbClr val="66FFFF"/>
                </a:solidFill>
                <a:effectLst>
                  <a:outerShdw blurRad="38100" dist="38100" dir="2700000" algn="tl">
                    <a:srgbClr val="000000"/>
                  </a:outerShdw>
                </a:effectLst>
              </a:rPr>
              <a:t>Define </a:t>
            </a:r>
            <a:r>
              <a:rPr lang="en-US" sz="2400" dirty="0">
                <a:solidFill>
                  <a:srgbClr val="66FFFF"/>
                </a:solidFill>
                <a:effectLst>
                  <a:outerShdw blurRad="38100" dist="38100" dir="2700000" algn="tl">
                    <a:srgbClr val="000000"/>
                  </a:outerShdw>
                </a:effectLst>
              </a:rPr>
              <a:t>the objective function</a:t>
            </a:r>
          </a:p>
          <a:p>
            <a:pPr marL="342900" indent="-342900" algn="l">
              <a:spcBef>
                <a:spcPct val="20000"/>
              </a:spcBef>
              <a:buClr>
                <a:srgbClr val="66FFFF"/>
              </a:buClr>
              <a:buSzPct val="75000"/>
              <a:buFont typeface="Monotype Sorts" pitchFamily="2" charset="2"/>
              <a:buNone/>
            </a:pPr>
            <a:endParaRPr lang="en-US" sz="1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Minimize the total cost for an 8-ounce mixture: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MIN </a:t>
            </a:r>
            <a:r>
              <a:rPr lang="en-US" sz="2400" dirty="0" smtClean="0">
                <a:effectLst>
                  <a:outerShdw blurRad="38100" dist="38100" dir="2700000" algn="tl">
                    <a:srgbClr val="000000"/>
                  </a:outerShdw>
                </a:effectLst>
              </a:rPr>
              <a:t>0.75</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1</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0.90</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2</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0.80</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3</a:t>
            </a:r>
            <a:r>
              <a:rPr lang="en-US" sz="2400" dirty="0" smtClean="0">
                <a:effectLst>
                  <a:outerShdw blurRad="38100" dist="38100" dir="2700000" algn="tl">
                    <a:srgbClr val="000000"/>
                  </a:outerShdw>
                </a:effectLst>
              </a:rPr>
              <a:t> </a:t>
            </a:r>
            <a:r>
              <a:rPr lang="en-US" sz="2400" dirty="0">
                <a:effectLst>
                  <a:outerShdw blurRad="38100" dist="38100" dir="2700000" algn="tl">
                    <a:srgbClr val="000000"/>
                  </a:outerShdw>
                </a:effectLst>
              </a:rPr>
              <a:t>+ </a:t>
            </a:r>
            <a:r>
              <a:rPr lang="en-US" sz="2400" dirty="0" smtClean="0">
                <a:effectLst>
                  <a:outerShdw blurRad="38100" dist="38100" dir="2700000" algn="tl">
                    <a:srgbClr val="000000"/>
                  </a:outerShdw>
                </a:effectLst>
              </a:rPr>
              <a:t>0.70</a:t>
            </a:r>
            <a:r>
              <a:rPr lang="en-US" sz="2400" i="1" dirty="0" smtClean="0">
                <a:effectLst>
                  <a:outerShdw blurRad="38100" dist="38100" dir="2700000" algn="tl">
                    <a:srgbClr val="000000"/>
                  </a:outerShdw>
                </a:effectLst>
              </a:rPr>
              <a:t>x</a:t>
            </a:r>
            <a:r>
              <a:rPr lang="en-US" sz="2400" baseline="-25000" dirty="0" smtClean="0">
                <a:effectLst>
                  <a:outerShdw blurRad="38100" dist="38100" dir="2700000" algn="tl">
                    <a:srgbClr val="000000"/>
                  </a:outerShdw>
                </a:effectLst>
              </a:rPr>
              <a:t>4</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231773292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fade">
                                      <p:cBhvr>
                                        <p:cTn id="7" dur="500"/>
                                        <p:tgtEl>
                                          <p:spTgt spid="135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5171">
                                            <p:txEl>
                                              <p:pRg st="2" end="2"/>
                                            </p:txEl>
                                          </p:spTgt>
                                        </p:tgtEl>
                                        <p:attrNameLst>
                                          <p:attrName>style.visibility</p:attrName>
                                        </p:attrNameLst>
                                      </p:cBhvr>
                                      <p:to>
                                        <p:strVal val="visible"/>
                                      </p:to>
                                    </p:set>
                                    <p:animEffect transition="in" filter="fade">
                                      <p:cBhvr>
                                        <p:cTn id="12" dur="500"/>
                                        <p:tgtEl>
                                          <p:spTgt spid="135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5171">
                                            <p:txEl>
                                              <p:pRg st="3" end="3"/>
                                            </p:txEl>
                                          </p:spTgt>
                                        </p:tgtEl>
                                        <p:attrNameLst>
                                          <p:attrName>style.visibility</p:attrName>
                                        </p:attrNameLst>
                                      </p:cBhvr>
                                      <p:to>
                                        <p:strVal val="visible"/>
                                      </p:to>
                                    </p:set>
                                    <p:animEffect transition="in" filter="fade">
                                      <p:cBhvr>
                                        <p:cTn id="17" dur="500"/>
                                        <p:tgtEl>
                                          <p:spTgt spid="135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5171">
                                            <p:txEl>
                                              <p:pRg st="5" end="5"/>
                                            </p:txEl>
                                          </p:spTgt>
                                        </p:tgtEl>
                                        <p:attrNameLst>
                                          <p:attrName>style.visibility</p:attrName>
                                        </p:attrNameLst>
                                      </p:cBhvr>
                                      <p:to>
                                        <p:strVal val="visible"/>
                                      </p:to>
                                    </p:set>
                                    <p:animEffect transition="in" filter="fade">
                                      <p:cBhvr>
                                        <p:cTn id="22" dur="500"/>
                                        <p:tgtEl>
                                          <p:spTgt spid="135171">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5171">
                                            <p:txEl>
                                              <p:pRg st="7" end="7"/>
                                            </p:txEl>
                                          </p:spTgt>
                                        </p:tgtEl>
                                        <p:attrNameLst>
                                          <p:attrName>style.visibility</p:attrName>
                                        </p:attrNameLst>
                                      </p:cBhvr>
                                      <p:to>
                                        <p:strVal val="visible"/>
                                      </p:to>
                                    </p:set>
                                    <p:animEffect transition="in" filter="fade">
                                      <p:cBhvr>
                                        <p:cTn id="27" dur="500"/>
                                        <p:tgtEl>
                                          <p:spTgt spid="135171">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5171">
                                            <p:txEl>
                                              <p:pRg st="8" end="8"/>
                                            </p:txEl>
                                          </p:spTgt>
                                        </p:tgtEl>
                                        <p:attrNameLst>
                                          <p:attrName>style.visibility</p:attrName>
                                        </p:attrNameLst>
                                      </p:cBhvr>
                                      <p:to>
                                        <p:strVal val="visible"/>
                                      </p:to>
                                    </p:set>
                                    <p:animEffect transition="in" filter="fade">
                                      <p:cBhvr>
                                        <p:cTn id="32" dur="500"/>
                                        <p:tgtEl>
                                          <p:spTgt spid="135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
        <p:nvSpPr>
          <p:cNvPr id="136195" name="Rectangle 3"/>
          <p:cNvSpPr>
            <a:spLocks noChangeArrowheads="1"/>
          </p:cNvSpPr>
          <p:nvPr/>
        </p:nvSpPr>
        <p:spPr bwMode="auto">
          <a:xfrm>
            <a:off x="685800" y="1066800"/>
            <a:ext cx="7772400" cy="4529138"/>
          </a:xfrm>
          <a:prstGeom prst="rect">
            <a:avLst/>
          </a:prstGeom>
          <a:noFill/>
          <a:ln w="12700">
            <a:noFill/>
            <a:miter lim="800000"/>
            <a:headEnd/>
            <a:tailEnd/>
          </a:ln>
          <a:effectLst/>
        </p:spPr>
        <p:txBody>
          <a:bodyPr lIns="90488" tIns="44450" rIns="90488" bIns="44450"/>
          <a:lstStyle/>
          <a:p>
            <a:pPr marL="342900" indent="-342900" algn="l">
              <a:lnSpc>
                <a:spcPct val="90000"/>
              </a:lnSpc>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a:t>
            </a:r>
            <a:endParaRPr lang="en-US" sz="2400" dirty="0">
              <a:solidFill>
                <a:srgbClr val="66FFFF"/>
              </a:solidFill>
              <a:effectLst/>
              <a:latin typeface="Arial" pitchFamily="34" charset="0"/>
            </a:endParaRP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weight of the mix is 8-ounces </a:t>
            </a:r>
            <a:r>
              <a:rPr lang="en-US" sz="2400" dirty="0" smtClean="0">
                <a:effectLst>
                  <a:outerShdw blurRad="38100" dist="38100" dir="2700000" algn="tl">
                    <a:srgbClr val="000000"/>
                  </a:outerShdw>
                </a:effectLst>
              </a:rPr>
              <a:t>(0.5 </a:t>
            </a:r>
            <a:r>
              <a:rPr lang="en-US" sz="2400" dirty="0">
                <a:effectLst>
                  <a:outerShdw blurRad="38100" dist="38100" dir="2700000" algn="tl">
                    <a:srgbClr val="000000"/>
                  </a:outerShdw>
                </a:effectLst>
              </a:rPr>
              <a:t>pounds):</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(1)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 </a:t>
            </a:r>
            <a:r>
              <a:rPr lang="en-US" sz="2400" dirty="0" smtClean="0">
                <a:effectLst>
                  <a:outerShdw blurRad="38100" dist="38100" dir="2700000" algn="tl">
                    <a:srgbClr val="000000"/>
                  </a:outerShdw>
                </a:effectLst>
              </a:rPr>
              <a:t>0.5</a:t>
            </a:r>
            <a:endParaRPr lang="en-US" sz="2400" dirty="0">
              <a:effectLst>
                <a:outerShdw blurRad="38100" dist="38100" dir="2700000" algn="tl">
                  <a:srgbClr val="000000"/>
                </a:outerShdw>
              </a:effectLst>
            </a:endParaRP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amount of Vitamin C in the mix is at least 6 units:  </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(2)  9</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+ 16</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+ 8</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&gt; 6</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amount of protein in the mix is at least 5 units:</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(3)  12</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1</a:t>
            </a:r>
            <a:r>
              <a:rPr lang="en-US" sz="2400" dirty="0">
                <a:effectLst>
                  <a:outerShdw blurRad="38100" dist="38100" dir="2700000" algn="tl">
                    <a:srgbClr val="000000"/>
                  </a:outerShdw>
                </a:effectLst>
              </a:rPr>
              <a:t> + 10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+ 10</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+ 8</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&gt; 5</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Total amount of iron in the mix is at least 5 units:</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(4)  14</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2</a:t>
            </a:r>
            <a:r>
              <a:rPr lang="en-US" sz="2400" dirty="0">
                <a:effectLst>
                  <a:outerShdw blurRad="38100" dist="38100" dir="2700000" algn="tl">
                    <a:srgbClr val="000000"/>
                  </a:outerShdw>
                </a:effectLst>
              </a:rPr>
              <a:t> + 15</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3</a:t>
            </a:r>
            <a:r>
              <a:rPr lang="en-US" sz="2400" dirty="0">
                <a:effectLst>
                  <a:outerShdw blurRad="38100" dist="38100" dir="2700000" algn="tl">
                    <a:srgbClr val="000000"/>
                  </a:outerShdw>
                </a:effectLst>
              </a:rPr>
              <a:t> + 7</a:t>
            </a:r>
            <a:r>
              <a:rPr lang="en-US" sz="2400" i="1" dirty="0">
                <a:effectLst>
                  <a:outerShdw blurRad="38100" dist="38100" dir="2700000" algn="tl">
                    <a:srgbClr val="000000"/>
                  </a:outerShdw>
                </a:effectLst>
              </a:rPr>
              <a:t>x</a:t>
            </a:r>
            <a:r>
              <a:rPr lang="en-US" sz="2400" baseline="-25000" dirty="0">
                <a:effectLst>
                  <a:outerShdw blurRad="38100" dist="38100" dir="2700000" algn="tl">
                    <a:srgbClr val="000000"/>
                  </a:outerShdw>
                </a:effectLst>
              </a:rPr>
              <a:t>4</a:t>
            </a:r>
            <a:r>
              <a:rPr lang="en-US" sz="2400" dirty="0">
                <a:effectLst>
                  <a:outerShdw blurRad="38100" dist="38100" dir="2700000" algn="tl">
                    <a:srgbClr val="000000"/>
                  </a:outerShdw>
                </a:effectLst>
              </a:rPr>
              <a:t> &gt; 5</a:t>
            </a:r>
          </a:p>
          <a:p>
            <a:pPr marL="342900" indent="-342900" algn="l">
              <a:lnSpc>
                <a:spcPct val="9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Non-negativity of variables:  </a:t>
            </a:r>
            <a:r>
              <a:rPr lang="en-US" sz="2400" i="1" dirty="0" err="1">
                <a:effectLst>
                  <a:outerShdw blurRad="38100" dist="38100" dir="2700000" algn="tl">
                    <a:srgbClr val="000000"/>
                  </a:outerShdw>
                </a:effectLst>
              </a:rPr>
              <a:t>x</a:t>
            </a:r>
            <a:r>
              <a:rPr lang="en-US" sz="2400" i="1" baseline="-25000" dirty="0" err="1">
                <a:effectLst>
                  <a:outerShdw blurRad="38100" dist="38100" dir="2700000" algn="tl">
                    <a:srgbClr val="000000"/>
                  </a:outerShdw>
                </a:effectLst>
              </a:rPr>
              <a:t>j</a:t>
            </a:r>
            <a:r>
              <a:rPr lang="en-US" sz="2400" i="1" dirty="0">
                <a:effectLst>
                  <a:outerShdw blurRad="38100" dist="38100" dir="2700000" algn="tl">
                    <a:srgbClr val="000000"/>
                  </a:outerShdw>
                </a:effectLst>
              </a:rPr>
              <a:t> </a:t>
            </a:r>
            <a:r>
              <a:rPr lang="en-US" sz="2400" u="sng" dirty="0">
                <a:effectLst>
                  <a:outerShdw blurRad="38100" dist="38100" dir="2700000" algn="tl">
                    <a:srgbClr val="000000"/>
                  </a:outerShdw>
                </a:effectLst>
              </a:rPr>
              <a:t>&gt;</a:t>
            </a:r>
            <a:r>
              <a:rPr lang="en-US" sz="2400" dirty="0">
                <a:effectLst>
                  <a:outerShdw blurRad="38100" dist="38100" dir="2700000" algn="tl">
                    <a:srgbClr val="000000"/>
                  </a:outerShdw>
                </a:effectLst>
              </a:rPr>
              <a:t> 0 for all </a:t>
            </a:r>
            <a:r>
              <a:rPr lang="en-US" sz="2400" i="1" dirty="0">
                <a:effectLst>
                  <a:outerShdw blurRad="38100" dist="38100" dir="2700000" algn="tl">
                    <a:srgbClr val="000000"/>
                  </a:outerShdw>
                </a:effectLst>
              </a:rPr>
              <a:t>j</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698881637"/>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Effect transition="in" filter="fade">
                                      <p:cBhvr>
                                        <p:cTn id="7" dur="500"/>
                                        <p:tgtEl>
                                          <p:spTgt spid="136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6195">
                                            <p:txEl>
                                              <p:pRg st="1" end="1"/>
                                            </p:txEl>
                                          </p:spTgt>
                                        </p:tgtEl>
                                        <p:attrNameLst>
                                          <p:attrName>style.visibility</p:attrName>
                                        </p:attrNameLst>
                                      </p:cBhvr>
                                      <p:to>
                                        <p:strVal val="visible"/>
                                      </p:to>
                                    </p:set>
                                    <p:animEffect transition="in" filter="fade">
                                      <p:cBhvr>
                                        <p:cTn id="12" dur="500"/>
                                        <p:tgtEl>
                                          <p:spTgt spid="136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6195">
                                            <p:txEl>
                                              <p:pRg st="2" end="2"/>
                                            </p:txEl>
                                          </p:spTgt>
                                        </p:tgtEl>
                                        <p:attrNameLst>
                                          <p:attrName>style.visibility</p:attrName>
                                        </p:attrNameLst>
                                      </p:cBhvr>
                                      <p:to>
                                        <p:strVal val="visible"/>
                                      </p:to>
                                    </p:set>
                                    <p:animEffect transition="in" filter="fade">
                                      <p:cBhvr>
                                        <p:cTn id="17" dur="500"/>
                                        <p:tgtEl>
                                          <p:spTgt spid="136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6195">
                                            <p:txEl>
                                              <p:pRg st="3" end="3"/>
                                            </p:txEl>
                                          </p:spTgt>
                                        </p:tgtEl>
                                        <p:attrNameLst>
                                          <p:attrName>style.visibility</p:attrName>
                                        </p:attrNameLst>
                                      </p:cBhvr>
                                      <p:to>
                                        <p:strVal val="visible"/>
                                      </p:to>
                                    </p:set>
                                    <p:animEffect transition="in" filter="fade">
                                      <p:cBhvr>
                                        <p:cTn id="22" dur="500"/>
                                        <p:tgtEl>
                                          <p:spTgt spid="136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6195">
                                            <p:txEl>
                                              <p:pRg st="4" end="4"/>
                                            </p:txEl>
                                          </p:spTgt>
                                        </p:tgtEl>
                                        <p:attrNameLst>
                                          <p:attrName>style.visibility</p:attrName>
                                        </p:attrNameLst>
                                      </p:cBhvr>
                                      <p:to>
                                        <p:strVal val="visible"/>
                                      </p:to>
                                    </p:set>
                                    <p:animEffect transition="in" filter="fade">
                                      <p:cBhvr>
                                        <p:cTn id="27" dur="500"/>
                                        <p:tgtEl>
                                          <p:spTgt spid="1361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6195">
                                            <p:txEl>
                                              <p:pRg st="5" end="5"/>
                                            </p:txEl>
                                          </p:spTgt>
                                        </p:tgtEl>
                                        <p:attrNameLst>
                                          <p:attrName>style.visibility</p:attrName>
                                        </p:attrNameLst>
                                      </p:cBhvr>
                                      <p:to>
                                        <p:strVal val="visible"/>
                                      </p:to>
                                    </p:set>
                                    <p:animEffect transition="in" filter="fade">
                                      <p:cBhvr>
                                        <p:cTn id="32" dur="500"/>
                                        <p:tgtEl>
                                          <p:spTgt spid="1361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6195">
                                            <p:txEl>
                                              <p:pRg st="6" end="6"/>
                                            </p:txEl>
                                          </p:spTgt>
                                        </p:tgtEl>
                                        <p:attrNameLst>
                                          <p:attrName>style.visibility</p:attrName>
                                        </p:attrNameLst>
                                      </p:cBhvr>
                                      <p:to>
                                        <p:strVal val="visible"/>
                                      </p:to>
                                    </p:set>
                                    <p:animEffect transition="in" filter="fade">
                                      <p:cBhvr>
                                        <p:cTn id="37" dur="500"/>
                                        <p:tgtEl>
                                          <p:spTgt spid="1361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6195">
                                            <p:txEl>
                                              <p:pRg st="7" end="7"/>
                                            </p:txEl>
                                          </p:spTgt>
                                        </p:tgtEl>
                                        <p:attrNameLst>
                                          <p:attrName>style.visibility</p:attrName>
                                        </p:attrNameLst>
                                      </p:cBhvr>
                                      <p:to>
                                        <p:strVal val="visible"/>
                                      </p:to>
                                    </p:set>
                                    <p:animEffect transition="in" filter="fade">
                                      <p:cBhvr>
                                        <p:cTn id="42" dur="500"/>
                                        <p:tgtEl>
                                          <p:spTgt spid="1361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6195">
                                            <p:txEl>
                                              <p:pRg st="8" end="8"/>
                                            </p:txEl>
                                          </p:spTgt>
                                        </p:tgtEl>
                                        <p:attrNameLst>
                                          <p:attrName>style.visibility</p:attrName>
                                        </p:attrNameLst>
                                      </p:cBhvr>
                                      <p:to>
                                        <p:strVal val="visible"/>
                                      </p:to>
                                    </p:set>
                                    <p:animEffect transition="in" filter="fade">
                                      <p:cBhvr>
                                        <p:cTn id="47" dur="500"/>
                                        <p:tgtEl>
                                          <p:spTgt spid="13619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6195">
                                            <p:txEl>
                                              <p:pRg st="9" end="9"/>
                                            </p:txEl>
                                          </p:spTgt>
                                        </p:tgtEl>
                                        <p:attrNameLst>
                                          <p:attrName>style.visibility</p:attrName>
                                        </p:attrNameLst>
                                      </p:cBhvr>
                                      <p:to>
                                        <p:strVal val="visible"/>
                                      </p:to>
                                    </p:set>
                                    <p:animEffect transition="in" filter="fade">
                                      <p:cBhvr>
                                        <p:cTn id="52" dur="500"/>
                                        <p:tgtEl>
                                          <p:spTgt spid="13619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1003300" y="1638300"/>
            <a:ext cx="7086600" cy="2762250"/>
          </a:xfrm>
          <a:prstGeom prst="rect">
            <a:avLst/>
          </a:prstGeom>
          <a:gradFill rotWithShape="0">
            <a:gsLst>
              <a:gs pos="0">
                <a:srgbClr val="777777">
                  <a:gamma/>
                  <a:shade val="46275"/>
                  <a:invGamma/>
                </a:srgbClr>
              </a:gs>
              <a:gs pos="50000">
                <a:srgbClr val="777777"/>
              </a:gs>
              <a:gs pos="100000">
                <a:srgbClr val="777777">
                  <a:gamma/>
                  <a:shade val="46275"/>
                  <a:invGamma/>
                </a:srgbClr>
              </a:gs>
            </a:gsLst>
            <a:lin ang="5400000" scaled="1"/>
          </a:gradFill>
          <a:ln w="12700">
            <a:solidFill>
              <a:srgbClr val="FFFFFF"/>
            </a:solidFill>
            <a:miter lim="800000"/>
            <a:headEnd type="none" w="sm" len="sm"/>
            <a:tailEnd type="none" w="sm" len="sm"/>
          </a:ln>
          <a:effectLst/>
        </p:spPr>
        <p:txBody>
          <a:bodyPr wrap="none" anchor="ctr"/>
          <a:lstStyle/>
          <a:p>
            <a:endParaRPr lang="en-US"/>
          </a:p>
        </p:txBody>
      </p:sp>
      <p:sp>
        <p:nvSpPr>
          <p:cNvPr id="137219" name="Rectangle 3"/>
          <p:cNvSpPr>
            <a:spLocks noChangeArrowheads="1"/>
          </p:cNvSpPr>
          <p:nvPr/>
        </p:nvSpPr>
        <p:spPr bwMode="auto">
          <a:xfrm>
            <a:off x="687388" y="1041400"/>
            <a:ext cx="8153400" cy="503078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i="1" dirty="0">
                <a:solidFill>
                  <a:srgbClr val="66FFFF"/>
                </a:solidFill>
                <a:effectLst>
                  <a:outerShdw blurRad="38100" dist="38100" dir="2700000" algn="tl">
                    <a:srgbClr val="000000"/>
                  </a:outerShdw>
                </a:effectLst>
              </a:rPr>
              <a:t>The Management Scientist</a:t>
            </a:r>
            <a:r>
              <a:rPr lang="en-US" sz="2400" dirty="0">
                <a:solidFill>
                  <a:srgbClr val="66FFFF"/>
                </a:solidFill>
                <a:effectLst>
                  <a:outerShdw blurRad="38100" dist="38100" dir="2700000" algn="tl">
                    <a:srgbClr val="000000"/>
                  </a:outerShdw>
                </a:effectLst>
              </a:rPr>
              <a:t> Output</a:t>
            </a:r>
          </a:p>
          <a:p>
            <a:pPr marL="342900" indent="-342900" algn="l">
              <a:spcBef>
                <a:spcPct val="20000"/>
              </a:spcBef>
              <a:buClr>
                <a:srgbClr val="66FFFF"/>
              </a:buClr>
              <a:buSzPct val="75000"/>
              <a:buFont typeface="Monotype Sorts" pitchFamily="2" charset="2"/>
              <a:buNone/>
            </a:pPr>
            <a:endParaRPr lang="en-US" sz="1600" dirty="0">
              <a:solidFill>
                <a:srgbClr val="66FFFF"/>
              </a:solidFill>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OBJECTIVE FUNCTION VALUE  =    0.406</a:t>
            </a:r>
          </a:p>
          <a:p>
            <a:pPr marL="342900" indent="-342900" algn="l">
              <a:spcBef>
                <a:spcPct val="20000"/>
              </a:spcBef>
              <a:buClr>
                <a:srgbClr val="66FFFF"/>
              </a:buClr>
              <a:buSzPct val="75000"/>
              <a:buFont typeface="Monotype Sorts" pitchFamily="2" charset="2"/>
              <a:buNone/>
            </a:pPr>
            <a:endParaRPr lang="en-US" sz="8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VARIABLE</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VALUE</a:t>
            </a:r>
            <a:r>
              <a:rPr lang="en-US" sz="2400" dirty="0">
                <a:effectLst>
                  <a:outerShdw blurRad="38100" dist="38100" dir="2700000" algn="tl">
                    <a:srgbClr val="000000"/>
                  </a:outerShdw>
                </a:effectLst>
              </a:rPr>
              <a:t>            </a:t>
            </a:r>
            <a:r>
              <a:rPr lang="en-US" sz="2400" u="sng" dirty="0">
                <a:effectLst>
                  <a:outerShdw blurRad="38100" dist="38100" dir="2700000" algn="tl">
                    <a:srgbClr val="000000"/>
                  </a:outerShdw>
                </a:effectLst>
              </a:rPr>
              <a:t>REDUCED COSTS</a:t>
            </a:r>
            <a:endParaRPr lang="en-US" sz="2400" dirty="0">
              <a:effectLst>
                <a:outerShdw blurRad="38100" dist="38100" dir="2700000" algn="tl">
                  <a:srgbClr val="000000"/>
                </a:outerShdw>
              </a:effectLst>
            </a:endParaRP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X1                	0.099               	0.000</a:t>
            </a: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X2                	0.213               	0.000</a:t>
            </a: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X3                	0.088               	0.000</a:t>
            </a:r>
          </a:p>
          <a:p>
            <a:pPr marL="342900" indent="-342900" algn="l">
              <a:lnSpc>
                <a:spcPct val="80000"/>
              </a:lnSpc>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X4                	0.099               	0.000</a:t>
            </a:r>
          </a:p>
          <a:p>
            <a:pPr marL="342900" indent="-342900" algn="l">
              <a:spcBef>
                <a:spcPct val="20000"/>
              </a:spcBef>
              <a:buClr>
                <a:srgbClr val="66FFFF"/>
              </a:buClr>
              <a:buSzPct val="75000"/>
              <a:buFont typeface="Monotype Sorts" pitchFamily="2" charset="2"/>
              <a:buNone/>
            </a:pPr>
            <a:endParaRPr lang="en-US" sz="2000" dirty="0">
              <a:effectLst>
                <a:outerShdw blurRad="38100" dist="38100" dir="2700000" algn="tl">
                  <a:srgbClr val="000000"/>
                </a:outerShdw>
              </a:effectLst>
            </a:endParaRP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Thus, the optimal blend is about </a:t>
            </a:r>
            <a:r>
              <a:rPr lang="en-US" sz="2400" dirty="0" smtClean="0">
                <a:effectLst>
                  <a:outerShdw blurRad="38100" dist="38100" dir="2700000" algn="tl">
                    <a:srgbClr val="000000"/>
                  </a:outerShdw>
                </a:effectLst>
              </a:rPr>
              <a:t>0.10 </a:t>
            </a:r>
            <a:r>
              <a:rPr lang="en-US" sz="2400" dirty="0">
                <a:effectLst>
                  <a:outerShdw blurRad="38100" dist="38100" dir="2700000" algn="tl">
                    <a:srgbClr val="000000"/>
                  </a:outerShdw>
                </a:effectLst>
              </a:rPr>
              <a:t>lb. of grain 1, </a:t>
            </a:r>
            <a:r>
              <a:rPr lang="en-US" sz="2400" dirty="0" smtClean="0">
                <a:effectLst>
                  <a:outerShdw blurRad="38100" dist="38100" dir="2700000" algn="tl">
                    <a:srgbClr val="000000"/>
                  </a:outerShdw>
                </a:effectLst>
              </a:rPr>
              <a:t>0.21 </a:t>
            </a:r>
            <a:r>
              <a:rPr lang="en-US" sz="2400" dirty="0">
                <a:effectLst>
                  <a:outerShdw blurRad="38100" dist="38100" dir="2700000" algn="tl">
                    <a:srgbClr val="000000"/>
                  </a:outerShdw>
                </a:effectLst>
              </a:rPr>
              <a:t>lb.</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of grain 2, </a:t>
            </a:r>
            <a:r>
              <a:rPr lang="en-US" sz="2400" dirty="0" smtClean="0">
                <a:effectLst>
                  <a:outerShdw blurRad="38100" dist="38100" dir="2700000" algn="tl">
                    <a:srgbClr val="000000"/>
                  </a:outerShdw>
                </a:effectLst>
              </a:rPr>
              <a:t>0.09 </a:t>
            </a:r>
            <a:r>
              <a:rPr lang="en-US" sz="2400" dirty="0">
                <a:effectLst>
                  <a:outerShdw blurRad="38100" dist="38100" dir="2700000" algn="tl">
                    <a:srgbClr val="000000"/>
                  </a:outerShdw>
                </a:effectLst>
              </a:rPr>
              <a:t>lb. of grain 3, and </a:t>
            </a:r>
            <a:r>
              <a:rPr lang="en-US" sz="2400" dirty="0" smtClean="0">
                <a:effectLst>
                  <a:outerShdw blurRad="38100" dist="38100" dir="2700000" algn="tl">
                    <a:srgbClr val="000000"/>
                  </a:outerShdw>
                </a:effectLst>
              </a:rPr>
              <a:t>0.10 </a:t>
            </a:r>
            <a:r>
              <a:rPr lang="en-US" sz="2400" dirty="0">
                <a:effectLst>
                  <a:outerShdw blurRad="38100" dist="38100" dir="2700000" algn="tl">
                    <a:srgbClr val="000000"/>
                  </a:outerShdw>
                </a:effectLst>
              </a:rPr>
              <a:t>lb. of grain 4.  The</a:t>
            </a:r>
          </a:p>
          <a:p>
            <a:pPr marL="342900" indent="-342900" algn="l">
              <a:spcBef>
                <a:spcPct val="20000"/>
              </a:spcBef>
              <a:buClr>
                <a:srgbClr val="66FFFF"/>
              </a:buClr>
              <a:buSzPct val="75000"/>
              <a:buFont typeface="Monotype Sorts" pitchFamily="2" charset="2"/>
              <a:buNone/>
            </a:pPr>
            <a:r>
              <a:rPr lang="en-US" sz="2400" dirty="0">
                <a:effectLst>
                  <a:outerShdw blurRad="38100" dist="38100" dir="2700000" algn="tl">
                    <a:srgbClr val="000000"/>
                  </a:outerShdw>
                </a:effectLst>
              </a:rPr>
              <a:t>	mixture costs Frederick’s 40.6 cents.</a:t>
            </a:r>
          </a:p>
        </p:txBody>
      </p:sp>
      <p:sp>
        <p:nvSpPr>
          <p:cNvPr id="137220" name="Rectangle 4"/>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Blending Problem</a:t>
            </a:r>
          </a:p>
        </p:txBody>
      </p:sp>
    </p:spTree>
    <p:extLst>
      <p:ext uri="{BB962C8B-B14F-4D97-AF65-F5344CB8AC3E}">
        <p14:creationId xmlns:p14="http://schemas.microsoft.com/office/powerpoint/2010/main" val="3230639087"/>
      </p:ext>
    </p:extLst>
  </p:cSld>
  <p:clrMapOvr>
    <a:masterClrMapping/>
  </p:clrMapOvr>
  <p:transition>
    <p:zoom/>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dirty="0"/>
              <a:t>End of Chapter </a:t>
            </a:r>
            <a:r>
              <a:rPr lang="en-US" dirty="0" smtClean="0"/>
              <a:t>4</a:t>
            </a:r>
            <a:endParaRPr lang="en-US" dirty="0"/>
          </a:p>
        </p:txBody>
      </p:sp>
      <p:sp>
        <p:nvSpPr>
          <p:cNvPr id="20483" name="AutoShape 3"/>
          <p:cNvSpPr>
            <a:spLocks noChangeArrowheads="1"/>
          </p:cNvSpPr>
          <p:nvPr/>
        </p:nvSpPr>
        <p:spPr bwMode="auto">
          <a:xfrm>
            <a:off x="3798888" y="2857500"/>
            <a:ext cx="1557337" cy="1611313"/>
          </a:xfrm>
          <a:prstGeom prst="roundRect">
            <a:avLst>
              <a:gd name="adj" fmla="val 12065"/>
            </a:avLst>
          </a:prstGeom>
          <a:noFill/>
          <a:ln w="50800">
            <a:solidFill>
              <a:srgbClr val="66FFFF"/>
            </a:solidFill>
            <a:round/>
            <a:headEnd/>
            <a:tailEnd/>
          </a:ln>
          <a:effectLst>
            <a:outerShdw dist="35921" dir="2700000" algn="ctr" rotWithShape="0">
              <a:srgbClr val="000000"/>
            </a:outerShdw>
          </a:effectLst>
        </p:spPr>
        <p:txBody>
          <a:bodyPr wrap="none" anchor="ctr"/>
          <a:lstStyle/>
          <a:p>
            <a:endParaRPr lang="en-US"/>
          </a:p>
        </p:txBody>
      </p:sp>
      <p:sp>
        <p:nvSpPr>
          <p:cNvPr id="20484" name="Freeform 4"/>
          <p:cNvSpPr>
            <a:spLocks/>
          </p:cNvSpPr>
          <p:nvPr/>
        </p:nvSpPr>
        <p:spPr bwMode="auto">
          <a:xfrm>
            <a:off x="3943350" y="2133600"/>
            <a:ext cx="1681163" cy="2670175"/>
          </a:xfrm>
          <a:custGeom>
            <a:avLst/>
            <a:gdLst/>
            <a:ahLst/>
            <a:cxnLst>
              <a:cxn ang="0">
                <a:pos x="119" y="784"/>
              </a:cxn>
              <a:cxn ang="0">
                <a:pos x="0" y="1239"/>
              </a:cxn>
              <a:cxn ang="0">
                <a:pos x="409" y="1681"/>
              </a:cxn>
              <a:cxn ang="0">
                <a:pos x="1058" y="196"/>
              </a:cxn>
              <a:cxn ang="0">
                <a:pos x="1058" y="0"/>
              </a:cxn>
              <a:cxn ang="0">
                <a:pos x="334" y="1252"/>
              </a:cxn>
              <a:cxn ang="0">
                <a:pos x="119" y="784"/>
              </a:cxn>
            </a:cxnLst>
            <a:rect l="0" t="0" r="r" b="b"/>
            <a:pathLst>
              <a:path w="1059" h="1682">
                <a:moveTo>
                  <a:pt x="119" y="784"/>
                </a:moveTo>
                <a:lnTo>
                  <a:pt x="0" y="1239"/>
                </a:lnTo>
                <a:lnTo>
                  <a:pt x="409" y="1681"/>
                </a:lnTo>
                <a:lnTo>
                  <a:pt x="1058" y="196"/>
                </a:lnTo>
                <a:lnTo>
                  <a:pt x="1058" y="0"/>
                </a:lnTo>
                <a:lnTo>
                  <a:pt x="334" y="1252"/>
                </a:lnTo>
                <a:lnTo>
                  <a:pt x="119" y="784"/>
                </a:lnTo>
              </a:path>
            </a:pathLst>
          </a:custGeom>
          <a:gradFill flip="none" rotWithShape="1">
            <a:gsLst>
              <a:gs pos="0">
                <a:schemeClr val="tx2">
                  <a:lumMod val="75000"/>
                  <a:shade val="30000"/>
                  <a:satMod val="115000"/>
                </a:schemeClr>
              </a:gs>
              <a:gs pos="50000">
                <a:schemeClr val="tx2">
                  <a:lumMod val="75000"/>
                  <a:shade val="67500"/>
                  <a:satMod val="115000"/>
                </a:schemeClr>
              </a:gs>
              <a:gs pos="100000">
                <a:schemeClr val="tx2">
                  <a:lumMod val="75000"/>
                  <a:shade val="100000"/>
                  <a:satMod val="115000"/>
                </a:schemeClr>
              </a:gs>
            </a:gsLst>
            <a:lin ang="0" scaled="1"/>
            <a:tileRect/>
          </a:gradFill>
          <a:ln w="12700" cap="rnd" cmpd="sng">
            <a:noFill/>
            <a:prstDash val="solid"/>
            <a:round/>
            <a:headEnd type="none" w="med" len="med"/>
            <a:tailEnd type="none" w="med" len="med"/>
          </a:ln>
          <a:effectLst>
            <a:outerShdw dist="35921" dir="2700000" algn="ctr" rotWithShape="0">
              <a:srgbClr val="000000"/>
            </a:outerShdw>
          </a:effectLst>
        </p:spPr>
        <p:txBody>
          <a:bodyPr/>
          <a:lstStyle/>
          <a:p>
            <a:endParaRPr lang="en-US"/>
          </a:p>
        </p:txBody>
      </p:sp>
    </p:spTree>
    <p:extLst>
      <p:ext uri="{BB962C8B-B14F-4D97-AF65-F5344CB8AC3E}">
        <p14:creationId xmlns:p14="http://schemas.microsoft.com/office/powerpoint/2010/main" val="3744961810"/>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156675" name="Rectangle 3"/>
          <p:cNvSpPr>
            <a:spLocks noChangeArrowheads="1"/>
          </p:cNvSpPr>
          <p:nvPr/>
        </p:nvSpPr>
        <p:spPr bwMode="auto">
          <a:xfrm>
            <a:off x="687388" y="1041400"/>
            <a:ext cx="47625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a:t>
            </a:r>
            <a:endParaRPr lang="en-US" sz="2400">
              <a:effectLst/>
              <a:latin typeface="Arial" pitchFamily="34" charset="0"/>
            </a:endParaRPr>
          </a:p>
        </p:txBody>
      </p:sp>
      <p:sp>
        <p:nvSpPr>
          <p:cNvPr id="156676" name="Text Box 4"/>
          <p:cNvSpPr txBox="1">
            <a:spLocks noChangeArrowheads="1"/>
          </p:cNvSpPr>
          <p:nvPr/>
        </p:nvSpPr>
        <p:spPr bwMode="auto">
          <a:xfrm>
            <a:off x="784225" y="1474787"/>
            <a:ext cx="7575550" cy="4893647"/>
          </a:xfrm>
          <a:prstGeom prst="rect">
            <a:avLst/>
          </a:prstGeom>
          <a:noFill/>
          <a:ln w="12700">
            <a:noFill/>
            <a:miter lim="800000"/>
            <a:headEnd type="none" w="sm" len="sm"/>
            <a:tailEnd type="none" w="sm" len="sm"/>
          </a:ln>
          <a:effectLst/>
        </p:spPr>
        <p:txBody>
          <a:bodyPr wrap="square">
            <a:spAutoFit/>
          </a:bodyPr>
          <a:lstStyle/>
          <a:p>
            <a:pPr algn="l"/>
            <a:r>
              <a:rPr lang="en-US" sz="2400" dirty="0" smtClean="0">
                <a:effectLst>
                  <a:outerShdw blurRad="38100" dist="38100" dir="2700000" algn="tl">
                    <a:srgbClr val="000000"/>
                  </a:outerShdw>
                </a:effectLst>
                <a:cs typeface="Times New Roman" pitchFamily="18" charset="0"/>
              </a:rPr>
              <a:t>At </a:t>
            </a:r>
            <a:r>
              <a:rPr lang="en-US" sz="2400" dirty="0">
                <a:effectLst>
                  <a:outerShdw blurRad="38100" dist="38100" dir="2700000" algn="tl">
                    <a:srgbClr val="000000"/>
                  </a:outerShdw>
                </a:effectLst>
                <a:cs typeface="Times New Roman" pitchFamily="18" charset="0"/>
              </a:rPr>
              <a:t>least one ad of each type (daytime, evening-news, and game-time).</a:t>
            </a:r>
            <a:r>
              <a:rPr lang="en-US" sz="2400" dirty="0" smtClean="0">
                <a:effectLst>
                  <a:outerShdw blurRad="38100" dist="38100" dir="2700000" algn="tl">
                    <a:srgbClr val="000000"/>
                  </a:outerShdw>
                </a:effectLst>
                <a:cs typeface="Arial" pitchFamily="34" charset="0"/>
              </a:rPr>
              <a:t>       </a:t>
            </a:r>
          </a:p>
          <a:p>
            <a:pPr algn="l"/>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1)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(2)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(3)  </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1</a:t>
            </a:r>
          </a:p>
          <a:p>
            <a:pPr algn="l"/>
            <a:r>
              <a:rPr lang="en-US" sz="2400" dirty="0">
                <a:effectLst>
                  <a:outerShdw blurRad="38100" dist="38100" dir="2700000" algn="tl">
                    <a:srgbClr val="000000"/>
                  </a:outerShdw>
                </a:effectLst>
                <a:cs typeface="Times New Roman" pitchFamily="18" charset="0"/>
              </a:rPr>
              <a:t>There are ten daytime spots </a:t>
            </a:r>
            <a:r>
              <a:rPr lang="en-US" sz="2400" dirty="0" smtClean="0">
                <a:effectLst>
                  <a:outerShdw blurRad="38100" dist="38100" dir="2700000" algn="tl">
                    <a:srgbClr val="000000"/>
                  </a:outerShdw>
                </a:effectLst>
                <a:cs typeface="Times New Roman" pitchFamily="18" charset="0"/>
              </a:rPr>
              <a:t>available </a:t>
            </a:r>
            <a:r>
              <a:rPr lang="en-US" sz="2400" dirty="0">
                <a:effectLst>
                  <a:outerShdw blurRad="38100" dist="38100" dir="2700000" algn="tl">
                    <a:srgbClr val="000000"/>
                  </a:outerShdw>
                </a:effectLst>
                <a:cs typeface="Times New Roman" pitchFamily="18" charset="0"/>
              </a:rPr>
              <a:t>daily.</a:t>
            </a:r>
          </a:p>
          <a:p>
            <a:pPr algn="l"/>
            <a:r>
              <a:rPr lang="en-US" sz="2400" dirty="0">
                <a:effectLst>
                  <a:outerShdw blurRad="38100" dist="38100" dir="2700000" algn="tl">
                    <a:srgbClr val="000000"/>
                  </a:outerShdw>
                </a:effectLst>
                <a:cs typeface="Arial" pitchFamily="34" charset="0"/>
              </a:rPr>
              <a:t>       (4)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(5)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(6)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10</a:t>
            </a:r>
          </a:p>
          <a:p>
            <a:pPr algn="l"/>
            <a:r>
              <a:rPr lang="en-US" sz="2400" dirty="0">
                <a:effectLst>
                  <a:outerShdw blurRad="38100" dist="38100" dir="2700000" algn="tl">
                    <a:srgbClr val="000000"/>
                  </a:outerShdw>
                </a:effectLst>
                <a:cs typeface="Times New Roman" pitchFamily="18" charset="0"/>
              </a:rPr>
              <a:t>There are </a:t>
            </a:r>
            <a:r>
              <a:rPr lang="en-US" sz="2400" dirty="0" smtClean="0">
                <a:effectLst>
                  <a:outerShdw blurRad="38100" dist="38100" dir="2700000" algn="tl">
                    <a:srgbClr val="000000"/>
                  </a:outerShdw>
                </a:effectLst>
                <a:cs typeface="Times New Roman" pitchFamily="18" charset="0"/>
              </a:rPr>
              <a:t>six </a:t>
            </a:r>
            <a:r>
              <a:rPr lang="en-US" sz="2400" dirty="0">
                <a:effectLst>
                  <a:outerShdw blurRad="38100" dist="38100" dir="2700000" algn="tl">
                    <a:srgbClr val="000000"/>
                  </a:outerShdw>
                </a:effectLst>
                <a:cs typeface="Times New Roman" pitchFamily="18" charset="0"/>
              </a:rPr>
              <a:t>evening news spots available daily.</a:t>
            </a:r>
          </a:p>
          <a:p>
            <a:pPr algn="l"/>
            <a:r>
              <a:rPr lang="en-US" sz="2400" dirty="0" smtClean="0">
                <a:effectLst>
                  <a:outerShdw blurRad="38100" dist="38100" dir="2700000" algn="tl">
                    <a:srgbClr val="000000"/>
                  </a:outerShdw>
                </a:effectLst>
                <a:cs typeface="Arial" pitchFamily="34" charset="0"/>
              </a:rPr>
              <a:t>       </a:t>
            </a:r>
            <a:r>
              <a:rPr lang="en-US" sz="2400" dirty="0">
                <a:effectLst>
                  <a:outerShdw blurRad="38100" dist="38100" dir="2700000" algn="tl">
                    <a:srgbClr val="000000"/>
                  </a:outerShdw>
                </a:effectLst>
                <a:cs typeface="Arial" pitchFamily="34" charset="0"/>
              </a:rPr>
              <a:t>(7)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(8)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(9)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6</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770719765"/>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6676">
                                            <p:txEl>
                                              <p:pRg st="0" end="0"/>
                                            </p:txEl>
                                          </p:spTgt>
                                        </p:tgtEl>
                                        <p:attrNameLst>
                                          <p:attrName>style.visibility</p:attrName>
                                        </p:attrNameLst>
                                      </p:cBhvr>
                                      <p:to>
                                        <p:strVal val="visible"/>
                                      </p:to>
                                    </p:set>
                                    <p:animEffect transition="in" filter="fade">
                                      <p:cBhvr>
                                        <p:cTn id="7" dur="500"/>
                                        <p:tgtEl>
                                          <p:spTgt spid="15667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6676">
                                            <p:txEl>
                                              <p:pRg st="1" end="1"/>
                                            </p:txEl>
                                          </p:spTgt>
                                        </p:tgtEl>
                                        <p:attrNameLst>
                                          <p:attrName>style.visibility</p:attrName>
                                        </p:attrNameLst>
                                      </p:cBhvr>
                                      <p:to>
                                        <p:strVal val="visible"/>
                                      </p:to>
                                    </p:set>
                                    <p:animEffect transition="in" filter="fade">
                                      <p:cBhvr>
                                        <p:cTn id="12" dur="500"/>
                                        <p:tgtEl>
                                          <p:spTgt spid="15667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6676">
                                            <p:txEl>
                                              <p:pRg st="2" end="2"/>
                                            </p:txEl>
                                          </p:spTgt>
                                        </p:tgtEl>
                                        <p:attrNameLst>
                                          <p:attrName>style.visibility</p:attrName>
                                        </p:attrNameLst>
                                      </p:cBhvr>
                                      <p:to>
                                        <p:strVal val="visible"/>
                                      </p:to>
                                    </p:set>
                                    <p:animEffect transition="in" filter="fade">
                                      <p:cBhvr>
                                        <p:cTn id="17" dur="500"/>
                                        <p:tgtEl>
                                          <p:spTgt spid="15667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6676">
                                            <p:txEl>
                                              <p:pRg st="3" end="3"/>
                                            </p:txEl>
                                          </p:spTgt>
                                        </p:tgtEl>
                                        <p:attrNameLst>
                                          <p:attrName>style.visibility</p:attrName>
                                        </p:attrNameLst>
                                      </p:cBhvr>
                                      <p:to>
                                        <p:strVal val="visible"/>
                                      </p:to>
                                    </p:set>
                                    <p:animEffect transition="in" filter="fade">
                                      <p:cBhvr>
                                        <p:cTn id="22" dur="500"/>
                                        <p:tgtEl>
                                          <p:spTgt spid="15667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6676">
                                            <p:txEl>
                                              <p:pRg st="4" end="4"/>
                                            </p:txEl>
                                          </p:spTgt>
                                        </p:tgtEl>
                                        <p:attrNameLst>
                                          <p:attrName>style.visibility</p:attrName>
                                        </p:attrNameLst>
                                      </p:cBhvr>
                                      <p:to>
                                        <p:strVal val="visible"/>
                                      </p:to>
                                    </p:set>
                                    <p:animEffect transition="in" filter="fade">
                                      <p:cBhvr>
                                        <p:cTn id="27" dur="500"/>
                                        <p:tgtEl>
                                          <p:spTgt spid="15667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6676">
                                            <p:txEl>
                                              <p:pRg st="5" end="5"/>
                                            </p:txEl>
                                          </p:spTgt>
                                        </p:tgtEl>
                                        <p:attrNameLst>
                                          <p:attrName>style.visibility</p:attrName>
                                        </p:attrNameLst>
                                      </p:cBhvr>
                                      <p:to>
                                        <p:strVal val="visible"/>
                                      </p:to>
                                    </p:set>
                                    <p:animEffect transition="in" filter="fade">
                                      <p:cBhvr>
                                        <p:cTn id="32" dur="500"/>
                                        <p:tgtEl>
                                          <p:spTgt spid="15667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6676">
                                            <p:txEl>
                                              <p:pRg st="6" end="6"/>
                                            </p:txEl>
                                          </p:spTgt>
                                        </p:tgtEl>
                                        <p:attrNameLst>
                                          <p:attrName>style.visibility</p:attrName>
                                        </p:attrNameLst>
                                      </p:cBhvr>
                                      <p:to>
                                        <p:strVal val="visible"/>
                                      </p:to>
                                    </p:set>
                                    <p:animEffect transition="in" filter="fade">
                                      <p:cBhvr>
                                        <p:cTn id="37" dur="500"/>
                                        <p:tgtEl>
                                          <p:spTgt spid="15667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6676">
                                            <p:txEl>
                                              <p:pRg st="7" end="7"/>
                                            </p:txEl>
                                          </p:spTgt>
                                        </p:tgtEl>
                                        <p:attrNameLst>
                                          <p:attrName>style.visibility</p:attrName>
                                        </p:attrNameLst>
                                      </p:cBhvr>
                                      <p:to>
                                        <p:strVal val="visible"/>
                                      </p:to>
                                    </p:set>
                                    <p:animEffect transition="in" filter="fade">
                                      <p:cBhvr>
                                        <p:cTn id="42" dur="500"/>
                                        <p:tgtEl>
                                          <p:spTgt spid="15667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6676">
                                            <p:txEl>
                                              <p:pRg st="8" end="8"/>
                                            </p:txEl>
                                          </p:spTgt>
                                        </p:tgtEl>
                                        <p:attrNameLst>
                                          <p:attrName>style.visibility</p:attrName>
                                        </p:attrNameLst>
                                      </p:cBhvr>
                                      <p:to>
                                        <p:strVal val="visible"/>
                                      </p:to>
                                    </p:set>
                                    <p:animEffect transition="in" filter="fade">
                                      <p:cBhvr>
                                        <p:cTn id="47" dur="500"/>
                                        <p:tgtEl>
                                          <p:spTgt spid="15667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6676">
                                            <p:txEl>
                                              <p:pRg st="9" end="9"/>
                                            </p:txEl>
                                          </p:spTgt>
                                        </p:tgtEl>
                                        <p:attrNameLst>
                                          <p:attrName>style.visibility</p:attrName>
                                        </p:attrNameLst>
                                      </p:cBhvr>
                                      <p:to>
                                        <p:strVal val="visible"/>
                                      </p:to>
                                    </p:set>
                                    <p:animEffect transition="in" filter="fade">
                                      <p:cBhvr>
                                        <p:cTn id="52" dur="500"/>
                                        <p:tgtEl>
                                          <p:spTgt spid="15667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6676">
                                            <p:txEl>
                                              <p:pRg st="10" end="10"/>
                                            </p:txEl>
                                          </p:spTgt>
                                        </p:tgtEl>
                                        <p:attrNameLst>
                                          <p:attrName>style.visibility</p:attrName>
                                        </p:attrNameLst>
                                      </p:cBhvr>
                                      <p:to>
                                        <p:strVal val="visible"/>
                                      </p:to>
                                    </p:set>
                                    <p:animEffect transition="in" filter="fade">
                                      <p:cBhvr>
                                        <p:cTn id="57" dur="500"/>
                                        <p:tgtEl>
                                          <p:spTgt spid="15667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6676">
                                            <p:txEl>
                                              <p:pRg st="11" end="11"/>
                                            </p:txEl>
                                          </p:spTgt>
                                        </p:tgtEl>
                                        <p:attrNameLst>
                                          <p:attrName>style.visibility</p:attrName>
                                        </p:attrNameLst>
                                      </p:cBhvr>
                                      <p:to>
                                        <p:strVal val="visible"/>
                                      </p:to>
                                    </p:set>
                                    <p:animEffect transition="in" filter="fade">
                                      <p:cBhvr>
                                        <p:cTn id="62" dur="500"/>
                                        <p:tgtEl>
                                          <p:spTgt spid="15667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a:effectLst>
                  <a:outerShdw blurRad="38100" dist="38100" dir="2700000" algn="tl">
                    <a:srgbClr val="000000"/>
                  </a:outerShdw>
                </a:effectLst>
                <a:latin typeface="+mj-lt"/>
                <a:ea typeface="+mj-ea"/>
                <a:cs typeface="+mj-cs"/>
              </a:rPr>
              <a:t>Media Selection</a:t>
            </a:r>
          </a:p>
        </p:txBody>
      </p:sp>
      <p:sp>
        <p:nvSpPr>
          <p:cNvPr id="157699" name="Rectangle 3"/>
          <p:cNvSpPr>
            <a:spLocks noChangeArrowheads="1"/>
          </p:cNvSpPr>
          <p:nvPr/>
        </p:nvSpPr>
        <p:spPr bwMode="auto">
          <a:xfrm>
            <a:off x="687388" y="1041400"/>
            <a:ext cx="53086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a:solidFill>
                  <a:srgbClr val="66FFFF"/>
                </a:solidFill>
                <a:effectLst>
                  <a:outerShdw blurRad="38100" dist="38100" dir="2700000" algn="tl">
                    <a:srgbClr val="000000"/>
                  </a:outerShdw>
                </a:effectLst>
              </a:rPr>
              <a:t>Define the Constraints (continued)</a:t>
            </a:r>
            <a:endParaRPr lang="en-US" sz="2400">
              <a:effectLst/>
              <a:latin typeface="Arial" pitchFamily="34" charset="0"/>
            </a:endParaRPr>
          </a:p>
        </p:txBody>
      </p:sp>
      <p:sp>
        <p:nvSpPr>
          <p:cNvPr id="157700" name="Text Box 4"/>
          <p:cNvSpPr txBox="1">
            <a:spLocks noChangeArrowheads="1"/>
          </p:cNvSpPr>
          <p:nvPr/>
        </p:nvSpPr>
        <p:spPr bwMode="auto">
          <a:xfrm>
            <a:off x="1274763" y="1487488"/>
            <a:ext cx="6643687" cy="3257550"/>
          </a:xfrm>
          <a:prstGeom prst="rect">
            <a:avLst/>
          </a:prstGeom>
          <a:noFill/>
          <a:ln w="12700">
            <a:noFill/>
            <a:miter lim="800000"/>
            <a:headEnd type="none" w="sm" len="sm"/>
            <a:tailEnd type="none" w="sm" len="sm"/>
          </a:ln>
          <a:effectLst/>
        </p:spPr>
        <p:txBody>
          <a:bodyPr wrap="none">
            <a:spAutoFit/>
          </a:bodyPr>
          <a:lstStyle/>
          <a:p>
            <a:pPr algn="l"/>
            <a:r>
              <a:rPr lang="en-US" sz="2400" dirty="0">
                <a:effectLst>
                  <a:outerShdw blurRad="38100" dist="38100" dir="2700000" algn="tl">
                    <a:srgbClr val="000000"/>
                  </a:outerShdw>
                </a:effectLst>
                <a:cs typeface="Arial" pitchFamily="34" charset="0"/>
              </a:rPr>
              <a:t>Only two Sunday game-time ad spots available:</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(10)  </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2</a:t>
            </a:r>
          </a:p>
          <a:p>
            <a:pPr algn="l"/>
            <a:endParaRPr lang="en-US" sz="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At least 5 ads per day:</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(11)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5</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(12)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5</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(13)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 </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5</a:t>
            </a:r>
          </a:p>
          <a:p>
            <a:pPr algn="l"/>
            <a:endParaRPr lang="en-US" sz="8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Spend no more than $50,000 on Friday:</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(14)  5000</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50000</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201089586"/>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7700">
                                            <p:txEl>
                                              <p:pRg st="0" end="0"/>
                                            </p:txEl>
                                          </p:spTgt>
                                        </p:tgtEl>
                                        <p:attrNameLst>
                                          <p:attrName>style.visibility</p:attrName>
                                        </p:attrNameLst>
                                      </p:cBhvr>
                                      <p:to>
                                        <p:strVal val="visible"/>
                                      </p:to>
                                    </p:set>
                                    <p:animEffect transition="in" filter="fade">
                                      <p:cBhvr>
                                        <p:cTn id="7" dur="500"/>
                                        <p:tgtEl>
                                          <p:spTgt spid="1577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7700">
                                            <p:txEl>
                                              <p:pRg st="1" end="1"/>
                                            </p:txEl>
                                          </p:spTgt>
                                        </p:tgtEl>
                                        <p:attrNameLst>
                                          <p:attrName>style.visibility</p:attrName>
                                        </p:attrNameLst>
                                      </p:cBhvr>
                                      <p:to>
                                        <p:strVal val="visible"/>
                                      </p:to>
                                    </p:set>
                                    <p:animEffect transition="in" filter="fade">
                                      <p:cBhvr>
                                        <p:cTn id="12" dur="500"/>
                                        <p:tgtEl>
                                          <p:spTgt spid="1577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7700">
                                            <p:txEl>
                                              <p:pRg st="3" end="3"/>
                                            </p:txEl>
                                          </p:spTgt>
                                        </p:tgtEl>
                                        <p:attrNameLst>
                                          <p:attrName>style.visibility</p:attrName>
                                        </p:attrNameLst>
                                      </p:cBhvr>
                                      <p:to>
                                        <p:strVal val="visible"/>
                                      </p:to>
                                    </p:set>
                                    <p:animEffect transition="in" filter="fade">
                                      <p:cBhvr>
                                        <p:cTn id="17" dur="500"/>
                                        <p:tgtEl>
                                          <p:spTgt spid="15770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7700">
                                            <p:txEl>
                                              <p:pRg st="4" end="4"/>
                                            </p:txEl>
                                          </p:spTgt>
                                        </p:tgtEl>
                                        <p:attrNameLst>
                                          <p:attrName>style.visibility</p:attrName>
                                        </p:attrNameLst>
                                      </p:cBhvr>
                                      <p:to>
                                        <p:strVal val="visible"/>
                                      </p:to>
                                    </p:set>
                                    <p:animEffect transition="in" filter="fade">
                                      <p:cBhvr>
                                        <p:cTn id="22" dur="500"/>
                                        <p:tgtEl>
                                          <p:spTgt spid="15770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7700">
                                            <p:txEl>
                                              <p:pRg st="5" end="5"/>
                                            </p:txEl>
                                          </p:spTgt>
                                        </p:tgtEl>
                                        <p:attrNameLst>
                                          <p:attrName>style.visibility</p:attrName>
                                        </p:attrNameLst>
                                      </p:cBhvr>
                                      <p:to>
                                        <p:strVal val="visible"/>
                                      </p:to>
                                    </p:set>
                                    <p:animEffect transition="in" filter="fade">
                                      <p:cBhvr>
                                        <p:cTn id="27" dur="500"/>
                                        <p:tgtEl>
                                          <p:spTgt spid="15770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7700">
                                            <p:txEl>
                                              <p:pRg st="6" end="6"/>
                                            </p:txEl>
                                          </p:spTgt>
                                        </p:tgtEl>
                                        <p:attrNameLst>
                                          <p:attrName>style.visibility</p:attrName>
                                        </p:attrNameLst>
                                      </p:cBhvr>
                                      <p:to>
                                        <p:strVal val="visible"/>
                                      </p:to>
                                    </p:set>
                                    <p:animEffect transition="in" filter="fade">
                                      <p:cBhvr>
                                        <p:cTn id="32" dur="500"/>
                                        <p:tgtEl>
                                          <p:spTgt spid="157700">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7700">
                                            <p:txEl>
                                              <p:pRg st="8" end="8"/>
                                            </p:txEl>
                                          </p:spTgt>
                                        </p:tgtEl>
                                        <p:attrNameLst>
                                          <p:attrName>style.visibility</p:attrName>
                                        </p:attrNameLst>
                                      </p:cBhvr>
                                      <p:to>
                                        <p:strVal val="visible"/>
                                      </p:to>
                                    </p:set>
                                    <p:animEffect transition="in" filter="fade">
                                      <p:cBhvr>
                                        <p:cTn id="37" dur="500"/>
                                        <p:tgtEl>
                                          <p:spTgt spid="157700">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7700">
                                            <p:txEl>
                                              <p:pRg st="9" end="9"/>
                                            </p:txEl>
                                          </p:spTgt>
                                        </p:tgtEl>
                                        <p:attrNameLst>
                                          <p:attrName>style.visibility</p:attrName>
                                        </p:attrNameLst>
                                      </p:cBhvr>
                                      <p:to>
                                        <p:strVal val="visible"/>
                                      </p:to>
                                    </p:set>
                                    <p:animEffect transition="in" filter="fade">
                                      <p:cBhvr>
                                        <p:cTn id="42" dur="500"/>
                                        <p:tgtEl>
                                          <p:spTgt spid="15770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ChangeArrowheads="1"/>
          </p:cNvSpPr>
          <p:nvPr/>
        </p:nvSpPr>
        <p:spPr bwMode="auto">
          <a:xfrm>
            <a:off x="685800" y="52388"/>
            <a:ext cx="7772400" cy="814387"/>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r>
              <a:rPr lang="en-US" sz="2800" b="1" dirty="0">
                <a:effectLst>
                  <a:outerShdw blurRad="38100" dist="38100" dir="2700000" algn="tl">
                    <a:srgbClr val="000000"/>
                  </a:outerShdw>
                </a:effectLst>
                <a:latin typeface="+mj-lt"/>
                <a:ea typeface="+mj-ea"/>
                <a:cs typeface="+mj-cs"/>
              </a:rPr>
              <a:t>Media Selection</a:t>
            </a:r>
          </a:p>
        </p:txBody>
      </p:sp>
      <p:sp>
        <p:nvSpPr>
          <p:cNvPr id="158723" name="Rectangle 3"/>
          <p:cNvSpPr>
            <a:spLocks noChangeArrowheads="1"/>
          </p:cNvSpPr>
          <p:nvPr/>
        </p:nvSpPr>
        <p:spPr bwMode="auto">
          <a:xfrm>
            <a:off x="687388" y="1041400"/>
            <a:ext cx="5448300" cy="566738"/>
          </a:xfrm>
          <a:prstGeom prst="rect">
            <a:avLst/>
          </a:prstGeom>
          <a:noFill/>
          <a:ln w="12700">
            <a:noFill/>
            <a:miter lim="800000"/>
            <a:headEnd/>
            <a:tailEnd/>
          </a:ln>
          <a:effectLst/>
        </p:spPr>
        <p:txBody>
          <a:bodyPr lIns="90488" tIns="44450" rIns="90488" bIns="44450"/>
          <a:lstStyle/>
          <a:p>
            <a:pPr marL="342900" indent="-342900" algn="l">
              <a:spcBef>
                <a:spcPct val="20000"/>
              </a:spcBef>
              <a:buClr>
                <a:srgbClr val="66FFFF"/>
              </a:buClr>
              <a:buSzPct val="75000"/>
              <a:buFont typeface="Monotype Sorts" pitchFamily="2" charset="2"/>
              <a:buChar char="n"/>
            </a:pPr>
            <a:r>
              <a:rPr lang="en-US" sz="2400" dirty="0">
                <a:solidFill>
                  <a:srgbClr val="66FFFF"/>
                </a:solidFill>
                <a:effectLst>
                  <a:outerShdw blurRad="38100" dist="38100" dir="2700000" algn="tl">
                    <a:srgbClr val="000000"/>
                  </a:outerShdw>
                </a:effectLst>
              </a:rPr>
              <a:t>Define the Constraints (continued)</a:t>
            </a:r>
            <a:endParaRPr lang="en-US" sz="2400" dirty="0">
              <a:effectLst/>
              <a:latin typeface="Arial" pitchFamily="34" charset="0"/>
            </a:endParaRPr>
          </a:p>
        </p:txBody>
      </p:sp>
      <p:sp>
        <p:nvSpPr>
          <p:cNvPr id="158724" name="Text Box 4"/>
          <p:cNvSpPr txBox="1">
            <a:spLocks noChangeArrowheads="1"/>
          </p:cNvSpPr>
          <p:nvPr/>
        </p:nvSpPr>
        <p:spPr bwMode="auto">
          <a:xfrm>
            <a:off x="1042988" y="1487488"/>
            <a:ext cx="7620000" cy="2952750"/>
          </a:xfrm>
          <a:prstGeom prst="rect">
            <a:avLst/>
          </a:prstGeom>
          <a:noFill/>
          <a:ln w="12700">
            <a:noFill/>
            <a:miter lim="800000"/>
            <a:headEnd type="none" w="sm" len="sm"/>
            <a:tailEnd type="none" w="sm" len="sm"/>
          </a:ln>
          <a:effectLst/>
        </p:spPr>
        <p:txBody>
          <a:bodyPr>
            <a:spAutoFit/>
          </a:bodyPr>
          <a:lstStyle/>
          <a:p>
            <a:pPr algn="l"/>
            <a:r>
              <a:rPr lang="en-US" sz="2400" dirty="0">
                <a:effectLst>
                  <a:outerShdw blurRad="38100" dist="38100" dir="2700000" algn="tl">
                    <a:srgbClr val="000000"/>
                  </a:outerShdw>
                </a:effectLst>
                <a:cs typeface="Arial" pitchFamily="34" charset="0"/>
              </a:rPr>
              <a:t>Spend no more than $75,000 on Saturday:</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(15)  5000</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u="sng" dirty="0">
                <a:effectLst>
                  <a:outerShdw blurRad="38100" dist="38100" dir="2700000" algn="tl">
                    <a:srgbClr val="000000"/>
                  </a:outerShdw>
                </a:effectLst>
                <a:cs typeface="Arial" pitchFamily="34" charset="0"/>
              </a:rPr>
              <a:t>&lt;</a:t>
            </a:r>
            <a:r>
              <a:rPr lang="en-US" sz="2400" dirty="0">
                <a:effectLst>
                  <a:outerShdw blurRad="38100" dist="38100" dir="2700000" algn="tl">
                    <a:srgbClr val="000000"/>
                  </a:outerShdw>
                </a:effectLst>
                <a:cs typeface="Arial" pitchFamily="34" charset="0"/>
              </a:rPr>
              <a:t> 75000</a:t>
            </a:r>
          </a:p>
          <a:p>
            <a:pPr algn="l"/>
            <a:endParaRPr lang="en-US" sz="1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Spend no more than $282,000 in total:</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(16)  5000</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+ 5000</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+ 5000</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EFR</a:t>
            </a:r>
            <a:endParaRPr lang="en-US" sz="2400" dirty="0">
              <a:effectLst>
                <a:outerShdw blurRad="38100" dist="38100" dir="2700000" algn="tl">
                  <a:srgbClr val="000000"/>
                </a:outerShdw>
              </a:effectLst>
              <a:cs typeface="Arial" pitchFamily="34" charset="0"/>
            </a:endParaRPr>
          </a:p>
          <a:p>
            <a:pPr algn="l"/>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+ 7000</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+ 100000</a:t>
            </a:r>
            <a:r>
              <a:rPr lang="en-US" sz="2400" i="1" dirty="0">
                <a:effectLst>
                  <a:outerShdw blurRad="38100" dist="38100" dir="2700000" algn="tl">
                    <a:srgbClr val="000000"/>
                  </a:outerShdw>
                </a:effectLst>
                <a:cs typeface="Arial" pitchFamily="34" charset="0"/>
              </a:rPr>
              <a:t>GSU</a:t>
            </a:r>
            <a:r>
              <a:rPr lang="en-US" sz="2400" dirty="0">
                <a:effectLst>
                  <a:outerShdw blurRad="38100" dist="38100" dir="2700000" algn="tl">
                    <a:srgbClr val="000000"/>
                  </a:outerShdw>
                </a:effectLst>
                <a:cs typeface="Arial" pitchFamily="34" charset="0"/>
              </a:rPr>
              <a:t>7 </a:t>
            </a:r>
            <a:r>
              <a:rPr lang="en-US" sz="2400" u="sng" dirty="0">
                <a:effectLst>
                  <a:outerShdw blurRad="38100" dist="38100" dir="2700000" algn="tl">
                    <a:srgbClr val="000000"/>
                  </a:outerShdw>
                </a:effectLst>
                <a:cs typeface="Arial" pitchFamily="34" charset="0"/>
              </a:rPr>
              <a:t>&lt; </a:t>
            </a:r>
            <a:r>
              <a:rPr lang="en-US" sz="2400" dirty="0">
                <a:effectLst>
                  <a:outerShdw blurRad="38100" dist="38100" dir="2700000" algn="tl">
                    <a:srgbClr val="000000"/>
                  </a:outerShdw>
                </a:effectLst>
                <a:cs typeface="Arial" pitchFamily="34" charset="0"/>
              </a:rPr>
              <a:t> 282000</a:t>
            </a:r>
          </a:p>
          <a:p>
            <a:pPr algn="l"/>
            <a:endParaRPr lang="en-US" sz="10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Non-negativity:      	</a:t>
            </a:r>
            <a:endParaRPr lang="en-US" sz="2400" dirty="0">
              <a:effectLst>
                <a:outerShdw blurRad="38100" dist="38100" dir="2700000" algn="tl">
                  <a:srgbClr val="000000"/>
                </a:outerShdw>
              </a:effectLst>
              <a:cs typeface="Times New Roman" pitchFamily="18" charset="0"/>
            </a:endParaRPr>
          </a:p>
          <a:p>
            <a:pPr algn="l"/>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DFR</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DSA</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DSU</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EFR</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ESA</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ESU</a:t>
            </a:r>
            <a:r>
              <a:rPr lang="en-US" sz="2400" dirty="0">
                <a:effectLst>
                  <a:outerShdw blurRad="38100" dist="38100" dir="2700000" algn="tl">
                    <a:srgbClr val="000000"/>
                  </a:outerShdw>
                </a:effectLst>
                <a:cs typeface="Arial" pitchFamily="34" charset="0"/>
              </a:rPr>
              <a:t>, </a:t>
            </a:r>
            <a:r>
              <a:rPr lang="en-US" sz="2400" i="1" dirty="0">
                <a:effectLst>
                  <a:outerShdw blurRad="38100" dist="38100" dir="2700000" algn="tl">
                    <a:srgbClr val="000000"/>
                  </a:outerShdw>
                </a:effectLst>
                <a:cs typeface="Arial" pitchFamily="34" charset="0"/>
              </a:rPr>
              <a:t>GSU </a:t>
            </a:r>
            <a:r>
              <a:rPr lang="en-US" sz="2400" u="sng" dirty="0">
                <a:effectLst>
                  <a:outerShdw blurRad="38100" dist="38100" dir="2700000" algn="tl">
                    <a:srgbClr val="000000"/>
                  </a:outerShdw>
                </a:effectLst>
                <a:cs typeface="Arial" pitchFamily="34" charset="0"/>
              </a:rPr>
              <a:t>&gt;</a:t>
            </a:r>
            <a:r>
              <a:rPr lang="en-US" sz="2400" dirty="0">
                <a:effectLst>
                  <a:outerShdw blurRad="38100" dist="38100" dir="2700000" algn="tl">
                    <a:srgbClr val="000000"/>
                  </a:outerShdw>
                </a:effectLst>
                <a:cs typeface="Arial" pitchFamily="34" charset="0"/>
              </a:rPr>
              <a:t> 0 </a:t>
            </a:r>
            <a:endParaRPr lang="en-US" sz="2400" dirty="0">
              <a:effectLst>
                <a:outerShdw blurRad="38100" dist="38100" dir="2700000" algn="tl">
                  <a:srgbClr val="000000"/>
                </a:outerShdw>
              </a:effectLst>
            </a:endParaRPr>
          </a:p>
        </p:txBody>
      </p:sp>
    </p:spTree>
    <p:extLst>
      <p:ext uri="{BB962C8B-B14F-4D97-AF65-F5344CB8AC3E}">
        <p14:creationId xmlns:p14="http://schemas.microsoft.com/office/powerpoint/2010/main" val="3971178543"/>
      </p:ext>
    </p:extLst>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8723"/>
                                        </p:tgtEl>
                                        <p:attrNameLst>
                                          <p:attrName>style.visibility</p:attrName>
                                        </p:attrNameLst>
                                      </p:cBhvr>
                                      <p:to>
                                        <p:strVal val="visible"/>
                                      </p:to>
                                    </p:set>
                                    <p:animEffect transition="in" filter="fade">
                                      <p:cBhvr>
                                        <p:cTn id="7" dur="500"/>
                                        <p:tgtEl>
                                          <p:spTgt spid="1587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8724">
                                            <p:txEl>
                                              <p:pRg st="0" end="0"/>
                                            </p:txEl>
                                          </p:spTgt>
                                        </p:tgtEl>
                                        <p:attrNameLst>
                                          <p:attrName>style.visibility</p:attrName>
                                        </p:attrNameLst>
                                      </p:cBhvr>
                                      <p:to>
                                        <p:strVal val="visible"/>
                                      </p:to>
                                    </p:set>
                                    <p:animEffect transition="in" filter="fade">
                                      <p:cBhvr>
                                        <p:cTn id="12" dur="500"/>
                                        <p:tgtEl>
                                          <p:spTgt spid="15872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8724">
                                            <p:txEl>
                                              <p:pRg st="1" end="1"/>
                                            </p:txEl>
                                          </p:spTgt>
                                        </p:tgtEl>
                                        <p:attrNameLst>
                                          <p:attrName>style.visibility</p:attrName>
                                        </p:attrNameLst>
                                      </p:cBhvr>
                                      <p:to>
                                        <p:strVal val="visible"/>
                                      </p:to>
                                    </p:set>
                                    <p:animEffect transition="in" filter="fade">
                                      <p:cBhvr>
                                        <p:cTn id="17" dur="500"/>
                                        <p:tgtEl>
                                          <p:spTgt spid="15872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8724">
                                            <p:txEl>
                                              <p:pRg st="3" end="3"/>
                                            </p:txEl>
                                          </p:spTgt>
                                        </p:tgtEl>
                                        <p:attrNameLst>
                                          <p:attrName>style.visibility</p:attrName>
                                        </p:attrNameLst>
                                      </p:cBhvr>
                                      <p:to>
                                        <p:strVal val="visible"/>
                                      </p:to>
                                    </p:set>
                                    <p:animEffect transition="in" filter="fade">
                                      <p:cBhvr>
                                        <p:cTn id="22" dur="500"/>
                                        <p:tgtEl>
                                          <p:spTgt spid="15872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8724">
                                            <p:txEl>
                                              <p:pRg st="4" end="4"/>
                                            </p:txEl>
                                          </p:spTgt>
                                        </p:tgtEl>
                                        <p:attrNameLst>
                                          <p:attrName>style.visibility</p:attrName>
                                        </p:attrNameLst>
                                      </p:cBhvr>
                                      <p:to>
                                        <p:strVal val="visible"/>
                                      </p:to>
                                    </p:set>
                                    <p:animEffect transition="in" filter="fade">
                                      <p:cBhvr>
                                        <p:cTn id="27" dur="500"/>
                                        <p:tgtEl>
                                          <p:spTgt spid="15872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8724">
                                            <p:txEl>
                                              <p:pRg st="5" end="5"/>
                                            </p:txEl>
                                          </p:spTgt>
                                        </p:tgtEl>
                                        <p:attrNameLst>
                                          <p:attrName>style.visibility</p:attrName>
                                        </p:attrNameLst>
                                      </p:cBhvr>
                                      <p:to>
                                        <p:strVal val="visible"/>
                                      </p:to>
                                    </p:set>
                                    <p:animEffect transition="in" filter="fade">
                                      <p:cBhvr>
                                        <p:cTn id="32" dur="500"/>
                                        <p:tgtEl>
                                          <p:spTgt spid="15872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8724">
                                            <p:txEl>
                                              <p:pRg st="7" end="7"/>
                                            </p:txEl>
                                          </p:spTgt>
                                        </p:tgtEl>
                                        <p:attrNameLst>
                                          <p:attrName>style.visibility</p:attrName>
                                        </p:attrNameLst>
                                      </p:cBhvr>
                                      <p:to>
                                        <p:strVal val="visible"/>
                                      </p:to>
                                    </p:set>
                                    <p:animEffect transition="in" filter="fade">
                                      <p:cBhvr>
                                        <p:cTn id="37" dur="500"/>
                                        <p:tgtEl>
                                          <p:spTgt spid="15872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8724">
                                            <p:txEl>
                                              <p:pRg st="8" end="8"/>
                                            </p:txEl>
                                          </p:spTgt>
                                        </p:tgtEl>
                                        <p:attrNameLst>
                                          <p:attrName>style.visibility</p:attrName>
                                        </p:attrNameLst>
                                      </p:cBhvr>
                                      <p:to>
                                        <p:strVal val="visible"/>
                                      </p:to>
                                    </p:set>
                                    <p:animEffect transition="in" filter="fade">
                                      <p:cBhvr>
                                        <p:cTn id="42" dur="500"/>
                                        <p:tgtEl>
                                          <p:spTgt spid="15872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p:bldP spid="158724" grpId="0" build="p"/>
    </p:bldLst>
  </p:timing>
</p:sld>
</file>

<file path=ppt/theme/theme1.xml><?xml version="1.0" encoding="utf-8"?>
<a:theme xmlns:a="http://schemas.openxmlformats.org/drawingml/2006/main" name="QMB11ch01">
  <a:themeElements>
    <a:clrScheme name="">
      <a:dk1>
        <a:srgbClr val="3C0023"/>
      </a:dk1>
      <a:lt1>
        <a:srgbClr val="FFFFFF"/>
      </a:lt1>
      <a:dk2>
        <a:srgbClr val="300153"/>
      </a:dk2>
      <a:lt2>
        <a:srgbClr val="F6BF69"/>
      </a:lt2>
      <a:accent1>
        <a:srgbClr val="618FFD"/>
      </a:accent1>
      <a:accent2>
        <a:srgbClr val="B760F9"/>
      </a:accent2>
      <a:accent3>
        <a:srgbClr val="ADAAB3"/>
      </a:accent3>
      <a:accent4>
        <a:srgbClr val="DADADA"/>
      </a:accent4>
      <a:accent5>
        <a:srgbClr val="B7C6FE"/>
      </a:accent5>
      <a:accent6>
        <a:srgbClr val="A656E2"/>
      </a:accent6>
      <a:hlink>
        <a:srgbClr val="919191"/>
      </a:hlink>
      <a:folHlink>
        <a:srgbClr val="B50069"/>
      </a:folHlink>
    </a:clrScheme>
    <a:fontScheme name="QMB11ch0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457200" marR="0" indent="-457200" algn="ctr" defTabSz="914400"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defRPr>
        </a:defPPr>
      </a:lstStyle>
    </a:lnDef>
  </a:objectDefaults>
  <a:extraClrSchemeLst>
    <a:extraClrScheme>
      <a:clrScheme name="QMB11ch01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QMB11ch01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QMB11ch01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QMB11ch01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QMB11ch0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QMB11ch0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QMB11ch0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C:\Slides\QMB11ppt\QMB11ch01.ppt</Template>
  <TotalTime>3930</TotalTime>
  <Pages>54</Pages>
  <Words>2414</Words>
  <Application>Microsoft Office PowerPoint</Application>
  <PresentationFormat>On-screen Show (4:3)</PresentationFormat>
  <Paragraphs>632</Paragraphs>
  <Slides>67</Slides>
  <Notes>67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69" baseType="lpstr">
      <vt:lpstr>QMB11ch01</vt:lpstr>
      <vt:lpstr>Worksheet</vt:lpstr>
      <vt:lpstr>PowerPoint Presentation</vt:lpstr>
      <vt:lpstr>Chapter 4  Linear Programming Applications in Marketing, Finance, and Operations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Financial Applications: Portfolio Selection</vt:lpstr>
      <vt:lpstr>Portfolio Selection</vt:lpstr>
      <vt:lpstr>Portfolio Selection</vt:lpstr>
      <vt:lpstr>Portfolio Selection</vt:lpstr>
      <vt:lpstr>Portfolio Selection</vt:lpstr>
      <vt:lpstr>Portfolio Selection</vt:lpstr>
      <vt:lpstr>Portfolio Selection</vt:lpstr>
      <vt:lpstr>Portfolio Selection</vt:lpstr>
      <vt:lpstr>Portfolio Selection</vt:lpstr>
      <vt:lpstr>Portfolio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Operations Management Applications Product Mix</vt:lpstr>
      <vt:lpstr>Product Mix</vt:lpstr>
      <vt:lpstr>Product Mix</vt:lpstr>
      <vt:lpstr>Product Mix</vt:lpstr>
      <vt:lpstr>Product Mix</vt:lpstr>
      <vt:lpstr>Product Mix</vt:lpstr>
      <vt:lpstr>Product Mix</vt:lpstr>
      <vt:lpstr>PowerPoint Presentation</vt:lpstr>
      <vt:lpstr>PowerPoint Presentation</vt:lpstr>
      <vt:lpstr>PowerPoint Presentation</vt:lpstr>
      <vt:lpstr>PowerPoint Presentation</vt:lpstr>
      <vt:lpstr>PowerPoint Presentation</vt:lpstr>
      <vt:lpstr>End of Chapter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Part A</dc:title>
  <dc:subject>Distrib. &amp; Network Models</dc:subject>
  <dc:creator>John Loucks</dc:creator>
  <cp:lastModifiedBy>Asef-Vaziri, Ardavan</cp:lastModifiedBy>
  <cp:revision>150</cp:revision>
  <cp:lastPrinted>1601-01-01T00:00:00Z</cp:lastPrinted>
  <dcterms:created xsi:type="dcterms:W3CDTF">1996-04-17T17:07:08Z</dcterms:created>
  <dcterms:modified xsi:type="dcterms:W3CDTF">2013-07-18T23:20:19Z</dcterms:modified>
</cp:coreProperties>
</file>