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42"/>
  </p:notesMasterIdLst>
  <p:handoutMasterIdLst>
    <p:handoutMasterId r:id="rId43"/>
  </p:handoutMasterIdLst>
  <p:sldIdLst>
    <p:sldId id="330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76" r:id="rId14"/>
    <p:sldId id="354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4" r:id="rId24"/>
    <p:sldId id="365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  <p:sldId id="374" r:id="rId34"/>
    <p:sldId id="375" r:id="rId35"/>
    <p:sldId id="377" r:id="rId36"/>
    <p:sldId id="378" r:id="rId37"/>
    <p:sldId id="379" r:id="rId38"/>
    <p:sldId id="380" r:id="rId39"/>
    <p:sldId id="381" r:id="rId40"/>
    <p:sldId id="382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D"/>
    <a:srgbClr val="000078"/>
    <a:srgbClr val="D519B1"/>
    <a:srgbClr val="A50023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4660"/>
  </p:normalViewPr>
  <p:slideViewPr>
    <p:cSldViewPr>
      <p:cViewPr>
        <p:scale>
          <a:sx n="54" d="100"/>
          <a:sy n="54" d="100"/>
        </p:scale>
        <p:origin x="-128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7/21/2013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7/21/2013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034A3D-7FCD-44D6-981C-DB9E25C29AAF}" type="slidenum">
              <a:rPr lang="en-US"/>
              <a:pPr/>
              <a:t>2</a:t>
            </a:fld>
            <a:endParaRPr lang="en-US"/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B7BC6B-04C2-4CBE-8C80-920360FCD59D}" type="slidenum">
              <a:rPr lang="en-US"/>
              <a:pPr/>
              <a:t>11</a:t>
            </a:fld>
            <a:endParaRPr lang="en-US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3B7F3-B167-46B7-BAC0-45D28C5F11E3}" type="slidenum">
              <a:rPr lang="en-US"/>
              <a:pPr/>
              <a:t>12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AB687F-D65A-400B-8BFA-96442E2EB96E}" type="slidenum">
              <a:rPr lang="en-US"/>
              <a:pPr/>
              <a:t>13</a:t>
            </a:fld>
            <a:endParaRPr 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8DC851-A771-451B-9954-FE12244C37DF}" type="slidenum">
              <a:rPr lang="en-US"/>
              <a:pPr/>
              <a:t>14</a:t>
            </a:fld>
            <a:endParaRPr lang="en-US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CB6540-3106-4E07-926B-A6A8D62E7579}" type="slidenum">
              <a:rPr lang="en-US"/>
              <a:pPr/>
              <a:t>15</a:t>
            </a:fld>
            <a:endParaRPr lang="en-US"/>
          </a:p>
        </p:txBody>
      </p:sp>
      <p:sp>
        <p:nvSpPr>
          <p:cNvPr id="45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18B4D-9E8E-4091-9532-9161D3B8165E}" type="slidenum">
              <a:rPr lang="en-US"/>
              <a:pPr/>
              <a:t>16</a:t>
            </a:fld>
            <a:endParaRPr lang="en-US"/>
          </a:p>
        </p:txBody>
      </p:sp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B31747-3C5C-4B78-8DB3-C5A577534192}" type="slidenum">
              <a:rPr lang="en-US"/>
              <a:pPr/>
              <a:t>17</a:t>
            </a:fld>
            <a:endParaRPr 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E1006-734E-4CEF-8035-ED65CB859B45}" type="slidenum">
              <a:rPr lang="en-US"/>
              <a:pPr/>
              <a:t>18</a:t>
            </a:fld>
            <a:endParaRPr lang="en-US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1B570-EF8C-428C-A4E1-A4D6BC355A6B}" type="slidenum">
              <a:rPr lang="en-US"/>
              <a:pPr/>
              <a:t>19</a:t>
            </a:fld>
            <a:endParaRPr lang="en-US"/>
          </a:p>
        </p:txBody>
      </p:sp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1FEAF7-3292-4DCC-98E7-BC1D7B94647E}" type="slidenum">
              <a:rPr lang="en-US"/>
              <a:pPr/>
              <a:t>28</a:t>
            </a:fld>
            <a:endParaRPr lang="en-US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BFB4B3-03F6-4215-8F3E-D4ACDA8768E0}" type="slidenum">
              <a:rPr lang="en-US"/>
              <a:pPr/>
              <a:t>3</a:t>
            </a:fld>
            <a:endParaRPr lang="en-US"/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2C5767-9E57-4B65-A1E2-C196AA9E4D11}" type="slidenum">
              <a:rPr lang="en-US"/>
              <a:pPr/>
              <a:t>29</a:t>
            </a:fld>
            <a:endParaRPr lang="en-US"/>
          </a:p>
        </p:txBody>
      </p:sp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71CFB-43D2-4F5B-9E26-E68E9C949566}" type="slidenum">
              <a:rPr lang="en-US"/>
              <a:pPr/>
              <a:t>31</a:t>
            </a:fld>
            <a:endParaRPr lang="en-US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26E97F-C389-49F1-AA2E-EE3AF0F71B70}" type="slidenum">
              <a:rPr lang="en-US"/>
              <a:pPr/>
              <a:t>32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8155EA-0E0C-4CE5-8C7B-B31894904B8D}" type="slidenum">
              <a:rPr lang="en-US"/>
              <a:pPr/>
              <a:t>33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6DE618-EC5B-48CC-96E8-87802F736969}" type="slidenum">
              <a:rPr lang="en-US"/>
              <a:pPr/>
              <a:t>34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8547DC-52FA-43BA-B901-BE0D584CAFBF}" type="slidenum">
              <a:rPr lang="en-US"/>
              <a:pPr/>
              <a:t>35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C6F442-5843-4249-A072-1C013A09E0AC}" type="slidenum">
              <a:rPr lang="en-US"/>
              <a:pPr/>
              <a:t>36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8F66C3-2F46-460A-8522-94690D6803CA}" type="slidenum">
              <a:rPr lang="en-US"/>
              <a:pPr/>
              <a:t>37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F32DA-C5E0-4EAF-9F13-334DC5ACCC6D}" type="slidenum">
              <a:rPr lang="en-US"/>
              <a:pPr/>
              <a:t>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4BB1B-442D-4FDE-9937-42B3C33643F6}" type="slidenum">
              <a:rPr lang="en-US"/>
              <a:pPr/>
              <a:t>5</a:t>
            </a:fld>
            <a:endParaRPr lang="en-US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819233-AB60-45D8-AA1C-416BE4503A86}" type="slidenum">
              <a:rPr lang="en-US"/>
              <a:pPr/>
              <a:t>6</a:t>
            </a:fld>
            <a:endParaRPr lang="en-US"/>
          </a:p>
        </p:txBody>
      </p:sp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BCFA69-5805-4F98-ADC0-2B2B941C109C}" type="slidenum">
              <a:rPr lang="en-US"/>
              <a:pPr/>
              <a:t>7</a:t>
            </a:fld>
            <a:endParaRPr lang="en-US"/>
          </a:p>
        </p:txBody>
      </p:sp>
      <p:sp>
        <p:nvSpPr>
          <p:cNvPr id="510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87706-1CD0-45D3-A0DF-436D6466F447}" type="slidenum">
              <a:rPr lang="en-US"/>
              <a:pPr/>
              <a:t>8</a:t>
            </a:fld>
            <a:endParaRPr lang="en-US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2339F-803C-405F-A7CE-63EE25F36DDD}" type="slidenum">
              <a:rPr lang="en-US"/>
              <a:pPr/>
              <a:t>9</a:t>
            </a:fld>
            <a:endParaRPr lang="en-US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2339F-803C-405F-A7CE-63EE25F36DDD}" type="slidenum">
              <a:rPr lang="en-US"/>
              <a:pPr/>
              <a:t>10</a:t>
            </a:fld>
            <a:endParaRPr lang="en-US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99454D-EEDF-4AA3-9607-755096ADFF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228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June-2013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LP-Formulation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8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133600"/>
            <a:ext cx="9144000" cy="2438400"/>
          </a:xfrm>
        </p:spPr>
        <p:txBody>
          <a:bodyPr/>
          <a:lstStyle/>
          <a:p>
            <a:r>
              <a:rPr lang="en-US" sz="8800" dirty="0" smtClean="0"/>
              <a:t>LP </a:t>
            </a:r>
            <a:r>
              <a:rPr lang="en-US" sz="8800" dirty="0" smtClean="0"/>
              <a:t>Formulation</a:t>
            </a:r>
            <a:br>
              <a:rPr lang="en-US" sz="8800" dirty="0" smtClean="0"/>
            </a:br>
            <a:r>
              <a:rPr lang="en-US" sz="8800" dirty="0" smtClean="0"/>
              <a:t>Set 2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797297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1" name="Text Box 3"/>
          <p:cNvSpPr txBox="1">
            <a:spLocks noChangeArrowheads="1"/>
          </p:cNvSpPr>
          <p:nvPr/>
        </p:nvSpPr>
        <p:spPr bwMode="auto">
          <a:xfrm>
            <a:off x="0" y="0"/>
            <a:ext cx="5273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Agricultural planning : Formulation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14052" name="Text Box 4"/>
          <p:cNvSpPr txBox="1">
            <a:spLocks noChangeArrowheads="1"/>
          </p:cNvSpPr>
          <p:nvPr/>
        </p:nvSpPr>
        <p:spPr bwMode="auto">
          <a:xfrm>
            <a:off x="228600" y="998047"/>
            <a:ext cx="89154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Crops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13 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600</a:t>
            </a:r>
            <a:endParaRPr lang="en-US" altLang="en-US" sz="2400" b="1" dirty="0">
              <a:solidFill>
                <a:srgbClr val="339933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21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22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23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  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500</a:t>
            </a:r>
            <a:endParaRPr lang="en-US" altLang="en-US" sz="2400" b="1" baseline="-25000" dirty="0">
              <a:solidFill>
                <a:srgbClr val="339933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32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33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  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320</a:t>
            </a:r>
            <a:endParaRPr lang="en-US" altLang="en-US" sz="2400" b="1" dirty="0">
              <a:solidFill>
                <a:srgbClr val="339933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Proportionality of land use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             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 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12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22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32 </a:t>
            </a:r>
            <a:endParaRPr lang="en-US" altLang="en-US" sz="2400" b="1" baseline="-25000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       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400                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     600</a:t>
            </a: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             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13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23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33 </a:t>
            </a:r>
            <a:endParaRPr lang="en-US" altLang="en-US" sz="2400" b="1" baseline="-25000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       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400                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  300</a:t>
            </a: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</p:txBody>
      </p:sp>
      <p:grpSp>
        <p:nvGrpSpPr>
          <p:cNvPr id="514053" name="Group 5"/>
          <p:cNvGrpSpPr>
            <a:grpSpLocks/>
          </p:cNvGrpSpPr>
          <p:nvPr/>
        </p:nvGrpSpPr>
        <p:grpSpPr bwMode="auto">
          <a:xfrm>
            <a:off x="304800" y="4343400"/>
            <a:ext cx="3886200" cy="1068388"/>
            <a:chOff x="0" y="2640"/>
            <a:chExt cx="2448" cy="673"/>
          </a:xfrm>
        </p:grpSpPr>
        <p:sp>
          <p:nvSpPr>
            <p:cNvPr id="514054" name="Line 6"/>
            <p:cNvSpPr>
              <a:spLocks noChangeShapeType="1"/>
            </p:cNvSpPr>
            <p:nvPr/>
          </p:nvSpPr>
          <p:spPr bwMode="auto">
            <a:xfrm>
              <a:off x="0" y="2687"/>
              <a:ext cx="1056" cy="1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grpSp>
          <p:nvGrpSpPr>
            <p:cNvPr id="514055" name="Group 7"/>
            <p:cNvGrpSpPr>
              <a:grpSpLocks/>
            </p:cNvGrpSpPr>
            <p:nvPr/>
          </p:nvGrpSpPr>
          <p:grpSpPr bwMode="auto">
            <a:xfrm>
              <a:off x="1152" y="2640"/>
              <a:ext cx="144" cy="48"/>
              <a:chOff x="1104" y="2928"/>
              <a:chExt cx="144" cy="48"/>
            </a:xfrm>
          </p:grpSpPr>
          <p:sp>
            <p:nvSpPr>
              <p:cNvPr id="514056" name="Line 8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514057" name="Line 9"/>
              <p:cNvSpPr>
                <a:spLocks noChangeShapeType="1"/>
              </p:cNvSpPr>
              <p:nvPr/>
            </p:nvSpPr>
            <p:spPr bwMode="auto">
              <a:xfrm>
                <a:off x="1104" y="297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514058" name="Line 10"/>
            <p:cNvSpPr>
              <a:spLocks noChangeShapeType="1"/>
            </p:cNvSpPr>
            <p:nvPr/>
          </p:nvSpPr>
          <p:spPr bwMode="auto">
            <a:xfrm>
              <a:off x="1392" y="2687"/>
              <a:ext cx="1056" cy="1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grpSp>
          <p:nvGrpSpPr>
            <p:cNvPr id="514059" name="Group 11"/>
            <p:cNvGrpSpPr>
              <a:grpSpLocks/>
            </p:cNvGrpSpPr>
            <p:nvPr/>
          </p:nvGrpSpPr>
          <p:grpSpPr bwMode="auto">
            <a:xfrm>
              <a:off x="0" y="3264"/>
              <a:ext cx="2448" cy="49"/>
              <a:chOff x="0" y="3264"/>
              <a:chExt cx="2448" cy="49"/>
            </a:xfrm>
          </p:grpSpPr>
          <p:sp>
            <p:nvSpPr>
              <p:cNvPr id="514060" name="Line 12"/>
              <p:cNvSpPr>
                <a:spLocks noChangeShapeType="1"/>
              </p:cNvSpPr>
              <p:nvPr/>
            </p:nvSpPr>
            <p:spPr bwMode="auto">
              <a:xfrm>
                <a:off x="0" y="3312"/>
                <a:ext cx="1056" cy="1"/>
              </a:xfrm>
              <a:prstGeom prst="line">
                <a:avLst/>
              </a:prstGeom>
              <a:noFill/>
              <a:ln w="1905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grpSp>
            <p:nvGrpSpPr>
              <p:cNvPr id="514061" name="Group 13"/>
              <p:cNvGrpSpPr>
                <a:grpSpLocks/>
              </p:cNvGrpSpPr>
              <p:nvPr/>
            </p:nvGrpSpPr>
            <p:grpSpPr bwMode="auto">
              <a:xfrm>
                <a:off x="1152" y="3264"/>
                <a:ext cx="144" cy="48"/>
                <a:chOff x="1104" y="2928"/>
                <a:chExt cx="144" cy="48"/>
              </a:xfrm>
            </p:grpSpPr>
            <p:sp>
              <p:nvSpPr>
                <p:cNvPr id="514062" name="Line 14"/>
                <p:cNvSpPr>
                  <a:spLocks noChangeShapeType="1"/>
                </p:cNvSpPr>
                <p:nvPr/>
              </p:nvSpPr>
              <p:spPr bwMode="auto">
                <a:xfrm>
                  <a:off x="1104" y="2928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514063" name="Line 15"/>
                <p:cNvSpPr>
                  <a:spLocks noChangeShapeType="1"/>
                </p:cNvSpPr>
                <p:nvPr/>
              </p:nvSpPr>
              <p:spPr bwMode="auto">
                <a:xfrm>
                  <a:off x="1104" y="297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</p:grpSp>
          <p:sp>
            <p:nvSpPr>
              <p:cNvPr id="514064" name="Line 16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056" cy="1"/>
              </a:xfrm>
              <a:prstGeom prst="line">
                <a:avLst/>
              </a:prstGeom>
              <a:noFill/>
              <a:ln w="1905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35870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9" name="Text Box 3"/>
          <p:cNvSpPr txBox="1">
            <a:spLocks noChangeArrowheads="1"/>
          </p:cNvSpPr>
          <p:nvPr/>
        </p:nvSpPr>
        <p:spPr bwMode="auto">
          <a:xfrm>
            <a:off x="-7620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Agricultural planning : all variables on LHS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16100" name="Text Box 4"/>
          <p:cNvSpPr txBox="1">
            <a:spLocks noChangeArrowheads="1"/>
          </p:cNvSpPr>
          <p:nvPr/>
        </p:nvSpPr>
        <p:spPr bwMode="auto">
          <a:xfrm>
            <a:off x="152400" y="1020762"/>
            <a:ext cx="7772400" cy="484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Proportionality of land use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600(x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 ) -  400(x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22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32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 )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  <a:sym typeface="Symbol" pitchFamily="18" charset="2"/>
              </a:rPr>
              <a:t>=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300(x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 ) -  400(x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13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23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33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 )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  <a:sym typeface="Symbol" pitchFamily="18" charset="2"/>
              </a:rPr>
              <a:t>=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600x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+ 600 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+ 600 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  -  400x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- 400 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22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- 400 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32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  <a:sym typeface="Symbol" pitchFamily="18" charset="2"/>
              </a:rPr>
              <a:t>=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300x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+ 300 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+ 300 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  -  400x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13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- 400 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23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- 400 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33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  <a:sym typeface="Symbol" pitchFamily="18" charset="2"/>
              </a:rPr>
              <a:t>=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  <a:sym typeface="Symbol" pitchFamily="18" charset="2"/>
              </a:rPr>
              <a:t>, 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22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32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  <a:sym typeface="Symbol" pitchFamily="18" charset="2"/>
              </a:rPr>
              <a:t>, 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13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23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altLang="en-US" sz="2400" b="1" baseline="-25000" dirty="0">
                <a:solidFill>
                  <a:schemeClr val="tx2"/>
                </a:solidFill>
                <a:latin typeface="Book Antiqua" pitchFamily="18" charset="0"/>
              </a:rPr>
              <a:t>33   </a:t>
            </a:r>
            <a:r>
              <a:rPr lang="en-US" altLang="en-US" sz="2400" b="1" dirty="0">
                <a:solidFill>
                  <a:schemeClr val="tx2"/>
                </a:solidFill>
                <a:latin typeface="Book Antiqua" pitchFamily="18" charset="0"/>
                <a:sym typeface="Symbol" pitchFamily="18" charset="2"/>
              </a:rPr>
              <a:t> 0</a:t>
            </a:r>
            <a:endParaRPr lang="en-US" altLang="en-US" sz="2400" b="1" dirty="0">
              <a:solidFill>
                <a:schemeClr val="tx2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21933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6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6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6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6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6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6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0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7" name="Text Box 3"/>
          <p:cNvSpPr txBox="1">
            <a:spLocks noChangeArrowheads="1"/>
          </p:cNvSpPr>
          <p:nvPr/>
        </p:nvSpPr>
        <p:spPr bwMode="auto">
          <a:xfrm>
            <a:off x="0" y="0"/>
            <a:ext cx="5189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Controlling air pollution : narrative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0" y="838200"/>
            <a:ext cx="91440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dirty="0">
                <a:latin typeface="Book Antiqua" pitchFamily="18" charset="0"/>
              </a:rPr>
              <a:t>This is a good example to show that the statement of a problem could be complicated. But as soon as we define the correct decision variables, things become very clear</a:t>
            </a:r>
          </a:p>
          <a:p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Two sources</a:t>
            </a:r>
            <a:r>
              <a:rPr lang="en-US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of pollution: </a:t>
            </a:r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Open furnace</a:t>
            </a:r>
            <a:r>
              <a:rPr lang="en-US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and </a:t>
            </a:r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Blast furnace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Book Antiqua" pitchFamily="18" charset="0"/>
              </a:rPr>
              <a:t>Three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types of </a:t>
            </a:r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pollutants</a:t>
            </a:r>
            <a:r>
              <a:rPr lang="en-US" dirty="0">
                <a:latin typeface="Book Antiqua" pitchFamily="18" charset="0"/>
              </a:rPr>
              <a:t>: Particulate matter, Sulfur oxides, and hydrocarbons. ( Pollutant1, Pollutant2,  Pollutant3). Required reduction in these 3 pollutants are 60, 150, 125 million pounds per year. ( These are RHS)</a:t>
            </a:r>
          </a:p>
          <a:p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Three</a:t>
            </a:r>
            <a:r>
              <a:rPr lang="en-US" dirty="0" smtClean="0">
                <a:solidFill>
                  <a:schemeClr val="accent2"/>
                </a:solidFill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pollution reduction </a:t>
            </a:r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techniques</a:t>
            </a:r>
            <a:r>
              <a:rPr lang="en-US" dirty="0">
                <a:latin typeface="Book Antiqua" pitchFamily="18" charset="0"/>
              </a:rPr>
              <a:t>: taller smokestacks, Filters, Better fuels. ( these are indeed our activities). We may implement </a:t>
            </a:r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a portion </a:t>
            </a:r>
            <a:r>
              <a:rPr lang="en-US" dirty="0">
                <a:latin typeface="Book Antiqua" pitchFamily="18" charset="0"/>
              </a:rPr>
              <a:t>of full capacity of  each technique.</a:t>
            </a:r>
          </a:p>
          <a:p>
            <a:r>
              <a:rPr lang="en-US" dirty="0" smtClean="0">
                <a:latin typeface="Book Antiqua" pitchFamily="18" charset="0"/>
              </a:rPr>
              <a:t>If </a:t>
            </a:r>
            <a:r>
              <a:rPr lang="en-US" dirty="0">
                <a:latin typeface="Book Antiqua" pitchFamily="18" charset="0"/>
              </a:rPr>
              <a:t>we implement full capacity of each technique on each source, their impact on reduction of each type of pollutant is as follows</a:t>
            </a:r>
          </a:p>
        </p:txBody>
      </p:sp>
    </p:spTree>
    <p:extLst>
      <p:ext uri="{BB962C8B-B14F-4D97-AF65-F5344CB8AC3E}">
        <p14:creationId xmlns:p14="http://schemas.microsoft.com/office/powerpoint/2010/main" val="402531487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1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1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1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1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1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5" name="Text Box 3"/>
          <p:cNvSpPr txBox="1">
            <a:spLocks noChangeArrowheads="1"/>
          </p:cNvSpPr>
          <p:nvPr/>
        </p:nvSpPr>
        <p:spPr bwMode="auto">
          <a:xfrm>
            <a:off x="0" y="0"/>
            <a:ext cx="5189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Controlling air pollution : narrative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3636" name="Text Box 4"/>
          <p:cNvSpPr txBox="1">
            <a:spLocks noChangeArrowheads="1"/>
          </p:cNvSpPr>
          <p:nvPr/>
        </p:nvSpPr>
        <p:spPr bwMode="auto">
          <a:xfrm>
            <a:off x="758203" y="838200"/>
            <a:ext cx="838579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Pollutant	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Taller </a:t>
            </a:r>
            <a:r>
              <a:rPr lang="en-US" sz="2400" dirty="0" smtClean="0">
                <a:latin typeface="Book Antiqua" pitchFamily="18" charset="0"/>
              </a:rPr>
              <a:t>         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Filter</a:t>
            </a:r>
            <a:r>
              <a:rPr lang="en-US" sz="2400" dirty="0" smtClean="0">
                <a:latin typeface="Book Antiqua" pitchFamily="18" charset="0"/>
              </a:rPr>
              <a:t>         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Better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fuel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     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smokestacks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B.F.	O.F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B.F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.	O.F.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B.F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.	O.F.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Particulate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12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9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25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20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17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13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Sulfur	      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35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42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18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31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56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49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</a:rPr>
              <a:t>Hydrocarb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. 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37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53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28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24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29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20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The cost of implementing full capacity of each pollutant reduction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technique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on each source of pollution is as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follows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grpSp>
        <p:nvGrpSpPr>
          <p:cNvPr id="453637" name="Group 5"/>
          <p:cNvGrpSpPr>
            <a:grpSpLocks/>
          </p:cNvGrpSpPr>
          <p:nvPr/>
        </p:nvGrpSpPr>
        <p:grpSpPr bwMode="auto">
          <a:xfrm>
            <a:off x="838200" y="803031"/>
            <a:ext cx="7543800" cy="2701925"/>
            <a:chOff x="720" y="528"/>
            <a:chExt cx="4752" cy="1702"/>
          </a:xfrm>
        </p:grpSpPr>
        <p:sp>
          <p:nvSpPr>
            <p:cNvPr id="453638" name="Line 6"/>
            <p:cNvSpPr>
              <a:spLocks noChangeShapeType="1"/>
            </p:cNvSpPr>
            <p:nvPr/>
          </p:nvSpPr>
          <p:spPr bwMode="auto">
            <a:xfrm>
              <a:off x="4272" y="528"/>
              <a:ext cx="0" cy="1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453641" name="Line 9"/>
            <p:cNvSpPr>
              <a:spLocks noChangeShapeType="1"/>
            </p:cNvSpPr>
            <p:nvPr/>
          </p:nvSpPr>
          <p:spPr bwMode="auto">
            <a:xfrm>
              <a:off x="720" y="1008"/>
              <a:ext cx="47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453642" name="Line 10"/>
            <p:cNvSpPr>
              <a:spLocks noChangeShapeType="1"/>
            </p:cNvSpPr>
            <p:nvPr/>
          </p:nvSpPr>
          <p:spPr bwMode="auto">
            <a:xfrm flipH="1" flipV="1">
              <a:off x="720" y="1344"/>
              <a:ext cx="47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453643" name="Line 11"/>
            <p:cNvSpPr>
              <a:spLocks noChangeShapeType="1"/>
            </p:cNvSpPr>
            <p:nvPr/>
          </p:nvSpPr>
          <p:spPr bwMode="auto">
            <a:xfrm flipH="1">
              <a:off x="816" y="2206"/>
              <a:ext cx="4656" cy="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4572000" y="8382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2543908" y="8001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 smtClean="0">
                <a:latin typeface="Book Antiqua" pitchFamily="18" charset="0"/>
              </a:rPr>
              <a:t> </a:t>
            </a:r>
            <a:endParaRPr lang="en-US" sz="2400" dirty="0">
              <a:latin typeface="Book Antiqua" pitchFamily="18" charset="0"/>
            </a:endParaRP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838200" y="4572000"/>
            <a:ext cx="7467600" cy="1524000"/>
            <a:chOff x="720" y="528"/>
            <a:chExt cx="4704" cy="960"/>
          </a:xfrm>
        </p:grpSpPr>
        <p:sp>
          <p:nvSpPr>
            <p:cNvPr id="21" name="Line 6"/>
            <p:cNvSpPr>
              <a:spLocks noChangeShapeType="1"/>
            </p:cNvSpPr>
            <p:nvPr/>
          </p:nvSpPr>
          <p:spPr bwMode="auto">
            <a:xfrm>
              <a:off x="4272" y="528"/>
              <a:ext cx="0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22" name="Line 9"/>
            <p:cNvSpPr>
              <a:spLocks noChangeShapeType="1"/>
            </p:cNvSpPr>
            <p:nvPr/>
          </p:nvSpPr>
          <p:spPr bwMode="auto">
            <a:xfrm>
              <a:off x="720" y="1008"/>
              <a:ext cx="47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 flipH="1" flipV="1">
              <a:off x="720" y="1344"/>
              <a:ext cx="47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sp>
        <p:nvSpPr>
          <p:cNvPr id="26" name="Line 6"/>
          <p:cNvSpPr>
            <a:spLocks noChangeShapeType="1"/>
          </p:cNvSpPr>
          <p:nvPr/>
        </p:nvSpPr>
        <p:spPr bwMode="auto">
          <a:xfrm flipH="1">
            <a:off x="2543908" y="4416669"/>
            <a:ext cx="29308" cy="2048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 smtClean="0">
                <a:latin typeface="Book Antiqua" pitchFamily="18" charset="0"/>
              </a:rPr>
              <a:t>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34403" y="4526340"/>
            <a:ext cx="838579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Pollutant	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Taller </a:t>
            </a:r>
            <a:r>
              <a:rPr lang="en-US" sz="2400" dirty="0" smtClean="0">
                <a:latin typeface="Book Antiqua" pitchFamily="18" charset="0"/>
              </a:rPr>
              <a:t>         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Filter</a:t>
            </a:r>
            <a:r>
              <a:rPr lang="en-US" sz="2400" dirty="0" smtClean="0">
                <a:latin typeface="Book Antiqua" pitchFamily="18" charset="0"/>
              </a:rPr>
              <a:t>         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Better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fuel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     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smokestacks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B.F.	O.F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B.F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.	O.F.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B.F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.	O.F.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Cost                12         9            25      20           17      13 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 flipH="1">
            <a:off x="4542692" y="4416668"/>
            <a:ext cx="29308" cy="2048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 smtClean="0">
                <a:latin typeface="Book Antiqua" pitchFamily="18" charset="0"/>
              </a:rPr>
              <a:t>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 flipH="1">
            <a:off x="6447692" y="4416669"/>
            <a:ext cx="29308" cy="2048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 smtClean="0">
                <a:latin typeface="Book Antiqua" pitchFamily="18" charset="0"/>
              </a:rPr>
              <a:t> 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74372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3" name="Text Box 3"/>
          <p:cNvSpPr txBox="1">
            <a:spLocks noChangeArrowheads="1"/>
          </p:cNvSpPr>
          <p:nvPr/>
        </p:nvSpPr>
        <p:spPr bwMode="auto">
          <a:xfrm>
            <a:off x="-15875" y="10380"/>
            <a:ext cx="661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Controlling air pollution : Decision Variables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55684" name="Text Box 4"/>
          <p:cNvSpPr txBox="1">
            <a:spLocks noChangeArrowheads="1"/>
          </p:cNvSpPr>
          <p:nvPr/>
        </p:nvSpPr>
        <p:spPr bwMode="auto">
          <a:xfrm>
            <a:off x="212725" y="990600"/>
            <a:ext cx="7495963" cy="3038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How many techniques??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How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many sources of pollution??</a:t>
            </a:r>
            <a:b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How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many constraints do we have in this problem???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How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many variables do we 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have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Technique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i source j </a:t>
            </a:r>
          </a:p>
        </p:txBody>
      </p:sp>
    </p:spTree>
    <p:extLst>
      <p:ext uri="{BB962C8B-B14F-4D97-AF65-F5344CB8AC3E}">
        <p14:creationId xmlns:p14="http://schemas.microsoft.com/office/powerpoint/2010/main" val="373938147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5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5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5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1" name="Text Box 3"/>
          <p:cNvSpPr txBox="1">
            <a:spLocks noChangeArrowheads="1"/>
          </p:cNvSpPr>
          <p:nvPr/>
        </p:nvSpPr>
        <p:spPr bwMode="auto">
          <a:xfrm>
            <a:off x="0" y="27965"/>
            <a:ext cx="661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Controlling air pollution : Decision Variables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7732" name="Text Box 4"/>
          <p:cNvSpPr txBox="1">
            <a:spLocks noChangeArrowheads="1"/>
          </p:cNvSpPr>
          <p:nvPr/>
        </p:nvSpPr>
        <p:spPr bwMode="auto">
          <a:xfrm>
            <a:off x="0" y="1020762"/>
            <a:ext cx="9144000" cy="484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Proportion of technique 1 implemented of source 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Proportion of technique 1 implemented of source 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Proportion of technique 2 implemented of source 1.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Proportion of technique 2 implemented of source 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Proportion of technique 3 implemented of source 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Proportion of technique 3 implemented of source 2.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0142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9" name="Text Box 3"/>
          <p:cNvSpPr txBox="1">
            <a:spLocks noChangeArrowheads="1"/>
          </p:cNvSpPr>
          <p:nvPr/>
        </p:nvSpPr>
        <p:spPr bwMode="auto">
          <a:xfrm>
            <a:off x="0" y="0"/>
            <a:ext cx="565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Controlling air pollution : Formulation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9788" name="Text Box 12"/>
          <p:cNvSpPr txBox="1">
            <a:spLocks noChangeArrowheads="1"/>
          </p:cNvSpPr>
          <p:nvPr/>
        </p:nvSpPr>
        <p:spPr bwMode="auto">
          <a:xfrm>
            <a:off x="228600" y="3657600"/>
            <a:ext cx="8915400" cy="29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Min Z= 12x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11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+9x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12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+ 25x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21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+20x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22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+ 17x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31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+13x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32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Particulate;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12x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11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+9x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12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+ 25x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21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+20x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22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+ 17x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31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+13x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32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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 60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latin typeface="Book Antiqua" pitchFamily="18" charset="0"/>
              </a:rPr>
              <a:t>Sulfur; </a:t>
            </a:r>
            <a:r>
              <a:rPr lang="en-US" altLang="en-US" sz="2400" b="1" i="1" dirty="0">
                <a:latin typeface="Book Antiqua" pitchFamily="18" charset="0"/>
              </a:rPr>
              <a:t>35x</a:t>
            </a:r>
            <a:r>
              <a:rPr lang="en-US" altLang="en-US" sz="2400" b="1" i="1" baseline="-25000" dirty="0">
                <a:latin typeface="Book Antiqua" pitchFamily="18" charset="0"/>
              </a:rPr>
              <a:t>11</a:t>
            </a:r>
            <a:r>
              <a:rPr lang="en-US" altLang="en-US" sz="2400" b="1" i="1" dirty="0">
                <a:latin typeface="Book Antiqua" pitchFamily="18" charset="0"/>
              </a:rPr>
              <a:t>+42x</a:t>
            </a:r>
            <a:r>
              <a:rPr lang="en-US" altLang="en-US" sz="2400" b="1" i="1" baseline="-25000" dirty="0">
                <a:latin typeface="Book Antiqua" pitchFamily="18" charset="0"/>
              </a:rPr>
              <a:t>12</a:t>
            </a:r>
            <a:r>
              <a:rPr lang="en-US" altLang="en-US" sz="2400" b="1" i="1" dirty="0">
                <a:latin typeface="Book Antiqua" pitchFamily="18" charset="0"/>
              </a:rPr>
              <a:t>+ 18x</a:t>
            </a:r>
            <a:r>
              <a:rPr lang="en-US" altLang="en-US" sz="2400" b="1" i="1" baseline="-25000" dirty="0">
                <a:latin typeface="Book Antiqua" pitchFamily="18" charset="0"/>
              </a:rPr>
              <a:t>21</a:t>
            </a:r>
            <a:r>
              <a:rPr lang="en-US" altLang="en-US" sz="2400" b="1" i="1" dirty="0">
                <a:latin typeface="Book Antiqua" pitchFamily="18" charset="0"/>
              </a:rPr>
              <a:t>+31x</a:t>
            </a:r>
            <a:r>
              <a:rPr lang="en-US" altLang="en-US" sz="2400" b="1" i="1" baseline="-25000" dirty="0">
                <a:latin typeface="Book Antiqua" pitchFamily="18" charset="0"/>
              </a:rPr>
              <a:t>22</a:t>
            </a:r>
            <a:r>
              <a:rPr lang="en-US" altLang="en-US" sz="2400" b="1" i="1" dirty="0">
                <a:latin typeface="Book Antiqua" pitchFamily="18" charset="0"/>
              </a:rPr>
              <a:t>+ 56x</a:t>
            </a:r>
            <a:r>
              <a:rPr lang="en-US" altLang="en-US" sz="2400" b="1" i="1" baseline="-25000" dirty="0">
                <a:latin typeface="Book Antiqua" pitchFamily="18" charset="0"/>
              </a:rPr>
              <a:t>31</a:t>
            </a:r>
            <a:r>
              <a:rPr lang="en-US" altLang="en-US" sz="2400" b="1" i="1" dirty="0">
                <a:latin typeface="Book Antiqua" pitchFamily="18" charset="0"/>
              </a:rPr>
              <a:t>+49x</a:t>
            </a:r>
            <a:r>
              <a:rPr lang="en-US" altLang="en-US" sz="2400" b="1" i="1" baseline="-25000" dirty="0">
                <a:latin typeface="Book Antiqua" pitchFamily="18" charset="0"/>
              </a:rPr>
              <a:t>32</a:t>
            </a:r>
            <a:r>
              <a:rPr lang="en-US" altLang="en-US" sz="2400" b="1" i="1" dirty="0">
                <a:latin typeface="Book Antiqua" pitchFamily="18" charset="0"/>
              </a:rPr>
              <a:t> </a:t>
            </a:r>
            <a:r>
              <a:rPr lang="en-US" altLang="en-US" sz="2400" b="1" i="1" dirty="0">
                <a:latin typeface="Book Antiqua" pitchFamily="18" charset="0"/>
                <a:sym typeface="Symbol" pitchFamily="18" charset="2"/>
              </a:rPr>
              <a:t></a:t>
            </a:r>
            <a:r>
              <a:rPr lang="en-US" altLang="en-US" sz="2400" b="1" i="1" dirty="0">
                <a:latin typeface="Book Antiqua" pitchFamily="18" charset="0"/>
              </a:rPr>
              <a:t>  150</a:t>
            </a:r>
            <a:endParaRPr lang="en-US" altLang="en-US" sz="2400" b="1" i="1" dirty="0">
              <a:solidFill>
                <a:srgbClr val="CC66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  <a:latin typeface="Book Antiqua" pitchFamily="18" charset="0"/>
              </a:rPr>
              <a:t>Hydrocarbon; </a:t>
            </a:r>
            <a:r>
              <a:rPr lang="en-US" altLang="en-US" sz="2400" b="1" i="1" dirty="0">
                <a:solidFill>
                  <a:schemeClr val="accent1"/>
                </a:solidFill>
                <a:latin typeface="Book Antiqua" pitchFamily="18" charset="0"/>
              </a:rPr>
              <a:t>37x</a:t>
            </a:r>
            <a:r>
              <a:rPr lang="en-US" altLang="en-US" sz="2400" b="1" i="1" baseline="-25000" dirty="0">
                <a:solidFill>
                  <a:schemeClr val="accent1"/>
                </a:solidFill>
                <a:latin typeface="Book Antiqua" pitchFamily="18" charset="0"/>
              </a:rPr>
              <a:t>11</a:t>
            </a:r>
            <a:r>
              <a:rPr lang="en-US" altLang="en-US" sz="2400" b="1" i="1" dirty="0">
                <a:solidFill>
                  <a:schemeClr val="accent1"/>
                </a:solidFill>
                <a:latin typeface="Book Antiqua" pitchFamily="18" charset="0"/>
              </a:rPr>
              <a:t>+53x</a:t>
            </a:r>
            <a:r>
              <a:rPr lang="en-US" altLang="en-US" sz="2400" b="1" i="1" baseline="-25000" dirty="0">
                <a:solidFill>
                  <a:schemeClr val="accent1"/>
                </a:solidFill>
                <a:latin typeface="Book Antiqua" pitchFamily="18" charset="0"/>
              </a:rPr>
              <a:t>12</a:t>
            </a:r>
            <a:r>
              <a:rPr lang="en-US" altLang="en-US" sz="2400" b="1" i="1" dirty="0">
                <a:solidFill>
                  <a:schemeClr val="accent1"/>
                </a:solidFill>
                <a:latin typeface="Book Antiqua" pitchFamily="18" charset="0"/>
              </a:rPr>
              <a:t>+ 28x</a:t>
            </a:r>
            <a:r>
              <a:rPr lang="en-US" altLang="en-US" sz="2400" b="1" i="1" baseline="-25000" dirty="0">
                <a:solidFill>
                  <a:schemeClr val="accent1"/>
                </a:solidFill>
                <a:latin typeface="Book Antiqua" pitchFamily="18" charset="0"/>
              </a:rPr>
              <a:t>21</a:t>
            </a:r>
            <a:r>
              <a:rPr lang="en-US" altLang="en-US" sz="2400" b="1" i="1" dirty="0">
                <a:solidFill>
                  <a:schemeClr val="accent1"/>
                </a:solidFill>
                <a:latin typeface="Book Antiqua" pitchFamily="18" charset="0"/>
              </a:rPr>
              <a:t>+24x</a:t>
            </a:r>
            <a:r>
              <a:rPr lang="en-US" altLang="en-US" sz="2400" b="1" i="1" baseline="-25000" dirty="0">
                <a:solidFill>
                  <a:schemeClr val="accent1"/>
                </a:solidFill>
                <a:latin typeface="Book Antiqua" pitchFamily="18" charset="0"/>
              </a:rPr>
              <a:t>22</a:t>
            </a:r>
            <a:r>
              <a:rPr lang="en-US" altLang="en-US" sz="2400" b="1" i="1" dirty="0">
                <a:solidFill>
                  <a:schemeClr val="accent1"/>
                </a:solidFill>
                <a:latin typeface="Book Antiqua" pitchFamily="18" charset="0"/>
              </a:rPr>
              <a:t>+ 29x</a:t>
            </a:r>
            <a:r>
              <a:rPr lang="en-US" altLang="en-US" sz="2400" b="1" i="1" baseline="-25000" dirty="0">
                <a:solidFill>
                  <a:schemeClr val="accent1"/>
                </a:solidFill>
                <a:latin typeface="Book Antiqua" pitchFamily="18" charset="0"/>
              </a:rPr>
              <a:t>31</a:t>
            </a:r>
            <a:r>
              <a:rPr lang="en-US" altLang="en-US" sz="2400" b="1" i="1" dirty="0">
                <a:solidFill>
                  <a:schemeClr val="accent1"/>
                </a:solidFill>
                <a:latin typeface="Book Antiqua" pitchFamily="18" charset="0"/>
              </a:rPr>
              <a:t>+20x</a:t>
            </a:r>
            <a:r>
              <a:rPr lang="en-US" altLang="en-US" sz="2400" b="1" i="1" baseline="-25000" dirty="0">
                <a:solidFill>
                  <a:schemeClr val="accent1"/>
                </a:solidFill>
                <a:latin typeface="Book Antiqua" pitchFamily="18" charset="0"/>
              </a:rPr>
              <a:t>32</a:t>
            </a:r>
            <a:r>
              <a:rPr lang="en-US" altLang="en-US" sz="2400" b="1" i="1" dirty="0">
                <a:solidFill>
                  <a:schemeClr val="accent1"/>
                </a:solidFill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chemeClr val="accent1"/>
                </a:solidFill>
                <a:latin typeface="Book Antiqua" pitchFamily="18" charset="0"/>
                <a:sym typeface="Symbol" pitchFamily="18" charset="2"/>
              </a:rPr>
              <a:t></a:t>
            </a:r>
            <a:r>
              <a:rPr lang="en-US" altLang="en-US" sz="2400" b="1" i="1" dirty="0">
                <a:solidFill>
                  <a:schemeClr val="accent1"/>
                </a:solidFill>
                <a:latin typeface="Book Antiqua" pitchFamily="18" charset="0"/>
              </a:rPr>
              <a:t>  125</a:t>
            </a:r>
            <a:r>
              <a:rPr lang="en-US" sz="2400" b="1" dirty="0">
                <a:solidFill>
                  <a:schemeClr val="accent1"/>
                </a:solidFill>
                <a:latin typeface="Book Antiqua" pitchFamily="18" charset="0"/>
              </a:rPr>
              <a:t>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chemeClr val="accent1"/>
                </a:solidFill>
                <a:latin typeface="Book Antiqua" pitchFamily="18" charset="0"/>
              </a:rPr>
              <a:t> </a:t>
            </a:r>
            <a:r>
              <a:rPr lang="en-US" altLang="en-US" sz="2400" b="1" i="1" dirty="0">
                <a:latin typeface="Book Antiqua" pitchFamily="18" charset="0"/>
              </a:rPr>
              <a:t>x11, x12, x21, x22, x31, x32 ????</a:t>
            </a:r>
            <a:endParaRPr lang="en-US" altLang="en-US" sz="2400" b="1" i="1" dirty="0">
              <a:solidFill>
                <a:srgbClr val="FF0066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 </a:t>
            </a:r>
            <a:r>
              <a:rPr lang="en-US" altLang="en-US" sz="2400" b="1" i="1" dirty="0">
                <a:latin typeface="Book Antiqua" pitchFamily="18" charset="0"/>
              </a:rPr>
              <a:t>x11, x12, x21, x22, x31, x32 ????</a:t>
            </a:r>
            <a:endParaRPr lang="en-US" sz="2400" b="1" i="1" dirty="0">
              <a:latin typeface="Book Antiqua" pitchFamily="18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758203" y="952500"/>
            <a:ext cx="838579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Pollutant	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Taller </a:t>
            </a:r>
            <a:r>
              <a:rPr lang="en-US" sz="2400" dirty="0" smtClean="0">
                <a:latin typeface="Book Antiqua" pitchFamily="18" charset="0"/>
              </a:rPr>
              <a:t>         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Filter</a:t>
            </a:r>
            <a:r>
              <a:rPr lang="en-US" sz="2400" dirty="0" smtClean="0">
                <a:latin typeface="Book Antiqua" pitchFamily="18" charset="0"/>
              </a:rPr>
              <a:t>         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Better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fuel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     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smokestacks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B.F.	O.F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B.F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.	O.F.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B.F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.	O.F.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Particulate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12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9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25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20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17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13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Sulfur	       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35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42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18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31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56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49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</a:rPr>
              <a:t>Hydrocarb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. 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37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53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28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24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29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20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838200" y="917331"/>
            <a:ext cx="7543800" cy="2701925"/>
            <a:chOff x="720" y="528"/>
            <a:chExt cx="4752" cy="1702"/>
          </a:xfrm>
        </p:grpSpPr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4272" y="528"/>
              <a:ext cx="0" cy="1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720" y="1008"/>
              <a:ext cx="47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H="1" flipV="1">
              <a:off x="720" y="1344"/>
              <a:ext cx="47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 flipH="1">
              <a:off x="816" y="2206"/>
              <a:ext cx="4656" cy="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</p:grp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4572000" y="9525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2543908" y="9144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 smtClean="0">
                <a:latin typeface="Book Antiqua" pitchFamily="18" charset="0"/>
              </a:rPr>
              <a:t> 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82764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9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9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9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9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9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9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5" name="Text Box 3"/>
          <p:cNvSpPr txBox="1">
            <a:spLocks noChangeArrowheads="1"/>
          </p:cNvSpPr>
          <p:nvPr/>
        </p:nvSpPr>
        <p:spPr bwMode="auto">
          <a:xfrm>
            <a:off x="0" y="10380"/>
            <a:ext cx="4452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SAVE-IT Company : Narrative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4116" name="Text Box 4"/>
          <p:cNvSpPr txBox="1">
            <a:spLocks noChangeArrowheads="1"/>
          </p:cNvSpPr>
          <p:nvPr/>
        </p:nvSpPr>
        <p:spPr bwMode="auto">
          <a:xfrm>
            <a:off x="0" y="990600"/>
            <a:ext cx="8961107" cy="604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A reclamation center collects 4 types of solid waste material, 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treat them, then amalgamate them to produce 3 grades of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product. Techno-economical specifications are given below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Grade	   Specifications	           Processing		Sales price 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				</a:t>
            </a:r>
            <a:r>
              <a:rPr lang="en-US" altLang="en-US" sz="2200" dirty="0" smtClean="0">
                <a:latin typeface="Book Antiqua" pitchFamily="18" charset="0"/>
              </a:rPr>
              <a:t>           cost </a:t>
            </a:r>
            <a:r>
              <a:rPr lang="en-US" altLang="en-US" sz="2200" dirty="0">
                <a:latin typeface="Book Antiqua" pitchFamily="18" charset="0"/>
              </a:rPr>
              <a:t>/ pound		/ pound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	   M1 :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 30% of total</a:t>
            </a:r>
            <a:endParaRPr lang="en-US" altLang="en-US" sz="2200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A	   M2 :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 40% of total		 3			8.5</a:t>
            </a:r>
            <a:endParaRPr lang="en-US" altLang="en-US" sz="2200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	   M3 :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 50% of total</a:t>
            </a:r>
            <a:endParaRPr lang="en-US" altLang="en-US" sz="2200" dirty="0">
              <a:latin typeface="Book Antiqua" pitchFamily="18" charset="0"/>
            </a:endParaRPr>
          </a:p>
          <a:p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	   M4 : exactly 20%</a:t>
            </a:r>
            <a:endParaRPr lang="en-US" altLang="en-US" sz="2200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	   M1 :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 50% of total					</a:t>
            </a:r>
            <a:endParaRPr lang="en-US" altLang="en-US" sz="2200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B	   M2 :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 10% of total		2.5			7</a:t>
            </a:r>
            <a:endParaRPr lang="en-US" altLang="en-US" sz="2200" dirty="0">
              <a:latin typeface="Book Antiqua" pitchFamily="18" charset="0"/>
            </a:endParaRPr>
          </a:p>
          <a:p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	   M4 : exactly 10%</a:t>
            </a:r>
            <a:r>
              <a:rPr lang="en-US" altLang="en-US" sz="2200" dirty="0">
                <a:latin typeface="Book Antiqua" pitchFamily="18" charset="0"/>
              </a:rPr>
              <a:t>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200" dirty="0">
                <a:latin typeface="Book Antiqua" pitchFamily="18" charset="0"/>
              </a:rPr>
              <a:t>C	   M1 : </a:t>
            </a:r>
            <a:r>
              <a:rPr lang="en-US" altLang="en-US" sz="2200" dirty="0">
                <a:latin typeface="Book Antiqua" pitchFamily="18" charset="0"/>
                <a:sym typeface="Symbol" pitchFamily="18" charset="2"/>
              </a:rPr>
              <a:t> 70% of total		2			5.5	</a:t>
            </a:r>
            <a:endParaRPr lang="en-US" altLang="en-US" sz="2200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200" dirty="0">
              <a:latin typeface="Book Antiqua" pitchFamily="18" charset="0"/>
            </a:endParaRPr>
          </a:p>
        </p:txBody>
      </p:sp>
      <p:sp>
        <p:nvSpPr>
          <p:cNvPr id="474117" name="Line 5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474118" name="Line 6"/>
          <p:cNvSpPr>
            <a:spLocks noChangeShapeType="1"/>
          </p:cNvSpPr>
          <p:nvPr/>
        </p:nvSpPr>
        <p:spPr bwMode="auto">
          <a:xfrm>
            <a:off x="0" y="6096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474119" name="Line 7"/>
          <p:cNvSpPr>
            <a:spLocks noChangeShapeType="1"/>
          </p:cNvSpPr>
          <p:nvPr/>
        </p:nvSpPr>
        <p:spPr bwMode="auto">
          <a:xfrm>
            <a:off x="0" y="480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474121" name="Line 9"/>
          <p:cNvSpPr>
            <a:spLocks noChangeShapeType="1"/>
          </p:cNvSpPr>
          <p:nvPr/>
        </p:nvSpPr>
        <p:spPr bwMode="auto">
          <a:xfrm>
            <a:off x="6934200" y="25146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4480553" y="25146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1143000" y="2475704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20219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3" name="Text Box 3"/>
          <p:cNvSpPr txBox="1">
            <a:spLocks noChangeArrowheads="1"/>
          </p:cNvSpPr>
          <p:nvPr/>
        </p:nvSpPr>
        <p:spPr bwMode="auto">
          <a:xfrm>
            <a:off x="0" y="2796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SAVE-IT Company : Narrative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6164" name="Text Box 4"/>
          <p:cNvSpPr txBox="1">
            <a:spLocks noChangeArrowheads="1"/>
          </p:cNvSpPr>
          <p:nvPr/>
        </p:nvSpPr>
        <p:spPr bwMode="auto">
          <a:xfrm>
            <a:off x="0" y="863560"/>
            <a:ext cx="9144000" cy="539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Availability and cost of the solid waste materials M1, M2, M3,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and M4 per week are given below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Material	Pounds available / week	Treatment cost / pound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M1			3000					3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M2			2000					6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M3			4000					4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M4			1000					5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Due </a:t>
            </a:r>
            <a:r>
              <a:rPr lang="en-US" altLang="en-US" sz="2400" dirty="0">
                <a:latin typeface="Book Antiqua" pitchFamily="18" charset="0"/>
              </a:rPr>
              <a:t>to environmental considerations, a budget  of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$30000 / week  should be used to treat these material. 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Furthermore, for each material, at least half of the pounds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per week available should be collected and treated</a:t>
            </a:r>
            <a:r>
              <a:rPr lang="en-US" altLang="en-US" sz="2400" dirty="0" smtClean="0">
                <a:latin typeface="Book Antiqua" pitchFamily="18" charset="0"/>
              </a:rPr>
              <a:t>.</a:t>
            </a:r>
            <a:endParaRPr lang="en-US" alt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613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0" y="0"/>
            <a:ext cx="4452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SAVE-IT Company : Narrative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43748" name="Text Box 4"/>
          <p:cNvSpPr txBox="1">
            <a:spLocks noChangeArrowheads="1"/>
          </p:cNvSpPr>
          <p:nvPr/>
        </p:nvSpPr>
        <p:spPr bwMode="auto">
          <a:xfrm>
            <a:off x="183417" y="1143000"/>
            <a:ext cx="5384807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lnSpc>
                <a:spcPct val="85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dirty="0">
                <a:latin typeface="Book Antiqua" pitchFamily="18" charset="0"/>
              </a:rPr>
              <a:t>Mixture Specifications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dirty="0">
                <a:latin typeface="Book Antiqua" pitchFamily="18" charset="0"/>
              </a:rPr>
              <a:t>Availability of material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dirty="0">
                <a:latin typeface="Book Antiqua" pitchFamily="18" charset="0"/>
              </a:rPr>
              <a:t>At least half of the material treated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dirty="0">
                <a:latin typeface="Book Antiqua" pitchFamily="18" charset="0"/>
              </a:rPr>
              <a:t>Spend all the treatment budget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dirty="0">
                <a:latin typeface="Book Antiqua" pitchFamily="18" charset="0"/>
              </a:rPr>
              <a:t>Maximize profit Z</a:t>
            </a:r>
          </a:p>
        </p:txBody>
      </p:sp>
    </p:spTree>
    <p:extLst>
      <p:ext uri="{BB962C8B-B14F-4D97-AF65-F5344CB8AC3E}">
        <p14:creationId xmlns:p14="http://schemas.microsoft.com/office/powerpoint/2010/main" val="248190597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1" name="Text Box 3"/>
          <p:cNvSpPr txBox="1">
            <a:spLocks noChangeArrowheads="1"/>
          </p:cNvSpPr>
          <p:nvPr/>
        </p:nvSpPr>
        <p:spPr bwMode="auto">
          <a:xfrm>
            <a:off x="0" y="0"/>
            <a:ext cx="91439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Problem  </a:t>
            </a:r>
            <a:r>
              <a:rPr lang="en-US" sz="2400" b="1" dirty="0" smtClean="0">
                <a:solidFill>
                  <a:schemeClr val="tx1"/>
                </a:solidFill>
              </a:rPr>
              <a:t>(From Hillier and Hillier)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0" y="900479"/>
            <a:ext cx="91440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Strawberry  shake production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Several ingredients can be used in this product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.</a:t>
            </a:r>
            <a:endParaRPr lang="en-US" sz="2400" dirty="0">
              <a:solidFill>
                <a:schemeClr val="tx1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Ingredient    	    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calories </a:t>
            </a:r>
            <a:r>
              <a:rPr lang="en-US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from fat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    </a:t>
            </a:r>
            <a:r>
              <a:rPr lang="en-US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Total calories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  </a:t>
            </a:r>
            <a:r>
              <a:rPr lang="en-US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Vitamin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    </a:t>
            </a:r>
            <a:r>
              <a:rPr lang="en-US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Thickener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   </a:t>
            </a:r>
            <a:r>
              <a:rPr lang="en-US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Cost</a:t>
            </a:r>
          </a:p>
          <a:p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		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      (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per </a:t>
            </a:r>
            <a:r>
              <a:rPr lang="en-US" dirty="0" err="1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tbsp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)           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(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per </a:t>
            </a:r>
            <a:r>
              <a:rPr lang="en-US" dirty="0" err="1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tbsp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)      (mg/</a:t>
            </a:r>
            <a:r>
              <a:rPr lang="en-US" dirty="0" err="1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tbsp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)    (mg/</a:t>
            </a:r>
            <a:r>
              <a:rPr lang="en-US" dirty="0" err="1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tbsp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)</a:t>
            </a:r>
            <a:r>
              <a:rPr lang="en-US" dirty="0">
                <a:latin typeface="Book Antiqua" pitchFamily="18" charset="0"/>
                <a:sym typeface="Symbol" pitchFamily="18" charset="2"/>
              </a:rPr>
              <a:t>  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( c/</a:t>
            </a:r>
            <a:r>
              <a:rPr lang="en-US" dirty="0" err="1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tbsp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)</a:t>
            </a:r>
          </a:p>
          <a:p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Strawberry flavoring </a:t>
            </a:r>
            <a:r>
              <a:rPr lang="en-US" dirty="0">
                <a:latin typeface="Book Antiqua" pitchFamily="18" charset="0"/>
                <a:sym typeface="Symbol" pitchFamily="18" charset="2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1                      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50                  20               </a:t>
            </a:r>
            <a:r>
              <a:rPr lang="en-US" dirty="0" smtClean="0">
                <a:latin typeface="Book Antiqua" pitchFamily="18" charset="0"/>
                <a:sym typeface="Symbol" pitchFamily="18" charset="2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3                       10</a:t>
            </a:r>
            <a:endParaRPr lang="en-US" dirty="0">
              <a:solidFill>
                <a:schemeClr val="tx1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Cream                       </a:t>
            </a:r>
            <a:r>
              <a:rPr lang="en-US" dirty="0" smtClean="0">
                <a:latin typeface="Book Antiqua" pitchFamily="18" charset="0"/>
                <a:sym typeface="Symbol" pitchFamily="18" charset="2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75                   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100                 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0                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8                       8</a:t>
            </a:r>
            <a:endParaRPr lang="en-US" dirty="0">
              <a:solidFill>
                <a:schemeClr val="tx1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Vitamin supplement  </a:t>
            </a:r>
            <a:r>
              <a:rPr lang="en-US" dirty="0">
                <a:latin typeface="Book Antiqua" pitchFamily="18" charset="0"/>
                <a:sym typeface="Symbol" pitchFamily="18" charset="2"/>
              </a:rPr>
              <a:t> 	</a:t>
            </a:r>
            <a:r>
              <a:rPr lang="en-US" dirty="0" smtClean="0">
                <a:latin typeface="Book Antiqua" pitchFamily="18" charset="0"/>
                <a:sym typeface="Symbol" pitchFamily="18" charset="2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0                      0                  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50               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 1                       25</a:t>
            </a:r>
            <a:endParaRPr lang="en-US" dirty="0">
              <a:solidFill>
                <a:schemeClr val="tx1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Artificial sweetener    	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0                     120                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0                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 2                       15</a:t>
            </a:r>
            <a:endParaRPr lang="en-US" dirty="0">
              <a:solidFill>
                <a:schemeClr val="tx1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Thickening agent      	 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30                    80                 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2               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  25                      6</a:t>
            </a:r>
            <a:endParaRPr lang="en-US" dirty="0">
              <a:solidFill>
                <a:schemeClr val="tx1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This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beverage has the following requirements</a:t>
            </a:r>
          </a:p>
          <a:p>
            <a:r>
              <a:rPr 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Total calories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between 380 and 420.</a:t>
            </a:r>
          </a:p>
          <a:p>
            <a:r>
              <a:rPr 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No more than 20%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of total calories 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from fat.</a:t>
            </a:r>
          </a:p>
          <a:p>
            <a:r>
              <a:rPr 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At least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50 mg vitamin.</a:t>
            </a:r>
          </a:p>
          <a:p>
            <a:r>
              <a:rPr 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At least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2 </a:t>
            </a: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tbsp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of strawberry flavoring for each 1 </a:t>
            </a: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tbsp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of artificial sweetener.</a:t>
            </a:r>
          </a:p>
          <a:p>
            <a:r>
              <a:rPr 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Exactly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15 mg thickeners.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Formulate the problem to 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minimize costs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48706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Text Box 3"/>
          <p:cNvSpPr txBox="1">
            <a:spLocks noChangeArrowheads="1"/>
          </p:cNvSpPr>
          <p:nvPr/>
        </p:nvSpPr>
        <p:spPr bwMode="auto">
          <a:xfrm>
            <a:off x="-1" y="0"/>
            <a:ext cx="91439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Capital budgeting : Narrative representation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36580" name="Text Box 4"/>
          <p:cNvSpPr txBox="1">
            <a:spLocks noChangeArrowheads="1"/>
          </p:cNvSpPr>
          <p:nvPr/>
        </p:nvSpPr>
        <p:spPr bwMode="auto">
          <a:xfrm>
            <a:off x="0" y="838200"/>
            <a:ext cx="9144000" cy="578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We are an investor, and there are 3 investment projects offered to the public.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We may invest in any portion of one or more projects.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Investment requirements of each project in each year ( in millions of dollars) is given below. The Net Present Value (NPV) of total cash flow is also given.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Year		Project 1	Project 2	Project 3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0		40		80		90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1		60		80		60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2		90		80		20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3		10		70		60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NPV		45		70		50</a:t>
            </a:r>
          </a:p>
        </p:txBody>
      </p:sp>
    </p:spTree>
    <p:extLst>
      <p:ext uri="{BB962C8B-B14F-4D97-AF65-F5344CB8AC3E}">
        <p14:creationId xmlns:p14="http://schemas.microsoft.com/office/powerpoint/2010/main" val="185569388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3" name="Text Box 3"/>
          <p:cNvSpPr txBox="1">
            <a:spLocks noChangeArrowheads="1"/>
          </p:cNvSpPr>
          <p:nvPr/>
        </p:nvSpPr>
        <p:spPr bwMode="auto">
          <a:xfrm>
            <a:off x="11723" y="-2478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Capital budgeting : Narrative </a:t>
            </a:r>
            <a:r>
              <a:rPr lang="en-US" sz="2400" b="1" dirty="0" smtClean="0">
                <a:solidFill>
                  <a:schemeClr val="tx1"/>
                </a:solidFill>
              </a:rPr>
              <a:t>representation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37604" name="Text Box 4"/>
          <p:cNvSpPr txBox="1">
            <a:spLocks noChangeArrowheads="1"/>
          </p:cNvSpPr>
          <p:nvPr/>
        </p:nvSpPr>
        <p:spPr bwMode="auto">
          <a:xfrm>
            <a:off x="11723" y="938213"/>
            <a:ext cx="91440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If we invest in 5% of project 1, then we need to invest 2, 3, 4.5, and 0.5 million dollars in years 0, 1, 2, 3 respectively. The NPV of our investment would be also equal to 5% of the NPV of this project, i.e. 2.25 million dollars.</a:t>
            </a:r>
          </a:p>
          <a:p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Year		Project 1	5% of Project 1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0		40			2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1		60			3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2		90			4.5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3		10			.5		</a:t>
            </a:r>
          </a:p>
          <a:p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NPV		45			2.25</a:t>
            </a: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38317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Capital budgeting : Narrative representation 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38628" name="Text Box 4"/>
          <p:cNvSpPr txBox="1">
            <a:spLocks noChangeArrowheads="1"/>
          </p:cNvSpPr>
          <p:nvPr/>
        </p:nvSpPr>
        <p:spPr bwMode="auto">
          <a:xfrm>
            <a:off x="0" y="985421"/>
            <a:ext cx="91440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Based on our budget forecasts,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Our total available money to invest in year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 0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is 25M.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Our total available money to invest in years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0 and 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is 45M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Our total available money to invest in years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0, 1, 2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 is 65M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Our total available money to invest in years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0, 1, 2, 3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 is 80M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To clarify, in year 0 we can not invest more than 25M.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In year 1 we can invest 45M minus what we have invested in year 0.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The same is true for years 2 and 3.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The objective is to maximize the NPV of our investments</a:t>
            </a:r>
          </a:p>
        </p:txBody>
      </p:sp>
    </p:spTree>
    <p:extLst>
      <p:ext uri="{BB962C8B-B14F-4D97-AF65-F5344CB8AC3E}">
        <p14:creationId xmlns:p14="http://schemas.microsoft.com/office/powerpoint/2010/main" val="8186451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Text Box 2"/>
          <p:cNvSpPr txBox="1">
            <a:spLocks noChangeArrowheads="1"/>
          </p:cNvSpPr>
          <p:nvPr/>
        </p:nvSpPr>
        <p:spPr bwMode="auto">
          <a:xfrm>
            <a:off x="252046" y="990600"/>
            <a:ext cx="89154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n-US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proportion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of project 1 invested by us.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proportion</a:t>
            </a:r>
            <a:r>
              <a:rPr lang="en-US" altLang="en-US" dirty="0"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of project 2 invested by us.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n-US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proportion</a:t>
            </a:r>
            <a:r>
              <a:rPr lang="en-US" altLang="en-US" dirty="0"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of project 3 invested by us.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Maximize 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NPV  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Z  =  45x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1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  + 70 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2 </a:t>
            </a:r>
            <a:r>
              <a:rPr lang="en-US" altLang="en-US" sz="2400" b="1" i="1" dirty="0">
                <a:solidFill>
                  <a:srgbClr val="FF0066"/>
                </a:solidFill>
                <a:latin typeface="Book Antiqua" pitchFamily="18" charset="0"/>
              </a:rPr>
              <a:t>+ 50 x</a:t>
            </a:r>
            <a:r>
              <a:rPr lang="en-US" altLang="en-US" sz="2400" b="1" i="1" baseline="-25000" dirty="0">
                <a:solidFill>
                  <a:srgbClr val="FF0066"/>
                </a:solidFill>
                <a:latin typeface="Book Antiqua" pitchFamily="18" charset="0"/>
              </a:rPr>
              <a:t>3</a:t>
            </a:r>
            <a:r>
              <a:rPr lang="en-US" alt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en-US" sz="2400" b="1" i="1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subject to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339933"/>
                </a:solidFill>
                <a:latin typeface="Book Antiqua" pitchFamily="18" charset="0"/>
              </a:rPr>
              <a:t>Year 0 :  </a:t>
            </a:r>
            <a:r>
              <a:rPr lang="en-US" altLang="en-US" sz="2400" b="1" i="1" dirty="0">
                <a:solidFill>
                  <a:srgbClr val="339933"/>
                </a:solidFill>
                <a:latin typeface="Book Antiqua" pitchFamily="18" charset="0"/>
              </a:rPr>
              <a:t>40 x</a:t>
            </a:r>
            <a:r>
              <a:rPr lang="en-US" altLang="en-US" sz="2400" b="1" i="1" baseline="-25000" dirty="0">
                <a:solidFill>
                  <a:srgbClr val="339933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339933"/>
                </a:solidFill>
                <a:latin typeface="Book Antiqua" pitchFamily="18" charset="0"/>
              </a:rPr>
              <a:t> + 80 x</a:t>
            </a:r>
            <a:r>
              <a:rPr lang="en-US" altLang="en-US" sz="2400" b="1" i="1" baseline="-25000" dirty="0">
                <a:solidFill>
                  <a:srgbClr val="339933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339933"/>
                </a:solidFill>
                <a:latin typeface="Book Antiqua" pitchFamily="18" charset="0"/>
              </a:rPr>
              <a:t> + 90 x</a:t>
            </a:r>
            <a:r>
              <a:rPr lang="en-US" altLang="en-US" sz="2400" b="1" i="1" baseline="-25000" dirty="0">
                <a:solidFill>
                  <a:srgbClr val="339933"/>
                </a:solidFill>
                <a:latin typeface="Book Antiqua" pitchFamily="18" charset="0"/>
              </a:rPr>
              <a:t>3</a:t>
            </a:r>
            <a:r>
              <a:rPr lang="en-US" altLang="en-US" sz="2400" b="1" i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   25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  <a:sym typeface="Symbol" pitchFamily="18" charset="2"/>
              </a:rPr>
              <a:t>Year</a:t>
            </a:r>
            <a:r>
              <a:rPr lang="en-US" altLang="en-US" sz="2400" i="1" dirty="0">
                <a:latin typeface="Book Antiqua" pitchFamily="18" charset="0"/>
                <a:sym typeface="Symbol" pitchFamily="18" charset="2"/>
              </a:rPr>
              <a:t> 1 :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i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Investment in year 0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+ Investment in year 1   45</a:t>
            </a:r>
          </a:p>
        </p:txBody>
      </p:sp>
      <p:sp>
        <p:nvSpPr>
          <p:cNvPr id="539651" name="Text Box 3"/>
          <p:cNvSpPr txBox="1">
            <a:spLocks noChangeArrowheads="1"/>
          </p:cNvSpPr>
          <p:nvPr/>
        </p:nvSpPr>
        <p:spPr bwMode="auto">
          <a:xfrm>
            <a:off x="288925" y="152400"/>
            <a:ext cx="885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39652" name="Text Box 4"/>
          <p:cNvSpPr txBox="1">
            <a:spLocks noChangeArrowheads="1"/>
          </p:cNvSpPr>
          <p:nvPr/>
        </p:nvSpPr>
        <p:spPr bwMode="auto">
          <a:xfrm>
            <a:off x="0" y="0"/>
            <a:ext cx="4867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Capital budgeting  : Formulation</a:t>
            </a:r>
          </a:p>
        </p:txBody>
      </p:sp>
    </p:spTree>
    <p:extLst>
      <p:ext uri="{BB962C8B-B14F-4D97-AF65-F5344CB8AC3E}">
        <p14:creationId xmlns:p14="http://schemas.microsoft.com/office/powerpoint/2010/main" val="1565500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9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9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9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9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9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9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9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0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Text Box 2"/>
          <p:cNvSpPr txBox="1">
            <a:spLocks noChangeArrowheads="1"/>
          </p:cNvSpPr>
          <p:nvPr/>
        </p:nvSpPr>
        <p:spPr bwMode="auto">
          <a:xfrm>
            <a:off x="228600" y="876300"/>
            <a:ext cx="8915400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Investment in year 0 =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40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  +  80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  90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 </a:t>
            </a:r>
          </a:p>
          <a:p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Investment in year 1 =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b="1" dirty="0">
                <a:latin typeface="Book Antiqua" pitchFamily="18" charset="0"/>
              </a:rPr>
              <a:t>60 x</a:t>
            </a:r>
            <a:r>
              <a:rPr lang="en-US" altLang="en-US" sz="2400" b="1" baseline="-25000" dirty="0">
                <a:latin typeface="Book Antiqua" pitchFamily="18" charset="0"/>
              </a:rPr>
              <a:t>1 </a:t>
            </a:r>
            <a:r>
              <a:rPr lang="en-US" altLang="en-US" sz="2400" b="1" dirty="0">
                <a:latin typeface="Book Antiqua" pitchFamily="18" charset="0"/>
              </a:rPr>
              <a:t>  +  80 x</a:t>
            </a:r>
            <a:r>
              <a:rPr lang="en-US" altLang="en-US" sz="2400" b="1" baseline="-25000" dirty="0">
                <a:latin typeface="Book Antiqua" pitchFamily="18" charset="0"/>
              </a:rPr>
              <a:t>2</a:t>
            </a:r>
            <a:r>
              <a:rPr lang="en-US" altLang="en-US" sz="2400" b="1" dirty="0">
                <a:latin typeface="Book Antiqua" pitchFamily="18" charset="0"/>
              </a:rPr>
              <a:t> +  60 x</a:t>
            </a:r>
            <a:r>
              <a:rPr lang="en-US" altLang="en-US" sz="2400" b="1" baseline="-25000" dirty="0">
                <a:latin typeface="Book Antiqua" pitchFamily="18" charset="0"/>
              </a:rPr>
              <a:t>3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</a:t>
            </a:r>
          </a:p>
          <a:p>
            <a:endParaRPr lang="en-US" altLang="en-US" sz="2400" dirty="0">
              <a:latin typeface="Book Antiqua" pitchFamily="18" charset="0"/>
              <a:sym typeface="Symbol" pitchFamily="18" charset="2"/>
            </a:endParaRPr>
          </a:p>
          <a:p>
            <a:r>
              <a:rPr lang="en-US" altLang="en-US" sz="2400" dirty="0">
                <a:latin typeface="Book Antiqua" pitchFamily="18" charset="0"/>
                <a:sym typeface="Symbol" pitchFamily="18" charset="2"/>
              </a:rPr>
              <a:t>Year</a:t>
            </a:r>
            <a:r>
              <a:rPr lang="en-US" altLang="en-US" sz="2400" i="1" dirty="0">
                <a:latin typeface="Book Antiqua" pitchFamily="18" charset="0"/>
                <a:sym typeface="Symbol" pitchFamily="18" charset="2"/>
              </a:rPr>
              <a:t> 1 : </a:t>
            </a:r>
            <a:r>
              <a:rPr lang="en-US" altLang="en-US" sz="2400" b="1" dirty="0">
                <a:latin typeface="Book Antiqua" pitchFamily="18" charset="0"/>
              </a:rPr>
              <a:t>60 x</a:t>
            </a:r>
            <a:r>
              <a:rPr lang="en-US" altLang="en-US" sz="2400" b="1" baseline="-25000" dirty="0">
                <a:latin typeface="Book Antiqua" pitchFamily="18" charset="0"/>
              </a:rPr>
              <a:t>1</a:t>
            </a:r>
            <a:r>
              <a:rPr lang="en-US" altLang="en-US" sz="2400" b="1" dirty="0">
                <a:latin typeface="Book Antiqua" pitchFamily="18" charset="0"/>
              </a:rPr>
              <a:t>   + 80 x</a:t>
            </a:r>
            <a:r>
              <a:rPr lang="en-US" altLang="en-US" sz="2400" b="1" baseline="-25000" dirty="0">
                <a:latin typeface="Book Antiqua" pitchFamily="18" charset="0"/>
              </a:rPr>
              <a:t>2</a:t>
            </a:r>
            <a:r>
              <a:rPr lang="en-US" altLang="en-US" sz="2400" b="1" dirty="0">
                <a:latin typeface="Book Antiqua" pitchFamily="18" charset="0"/>
              </a:rPr>
              <a:t> + 60 x</a:t>
            </a:r>
            <a:r>
              <a:rPr lang="en-US" altLang="en-US" sz="2400" b="1" baseline="-25000" dirty="0">
                <a:latin typeface="Book Antiqua" pitchFamily="18" charset="0"/>
              </a:rPr>
              <a:t>3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40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  + 80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+ 90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 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45</a:t>
            </a:r>
            <a:endParaRPr lang="en-US" altLang="en-US" sz="2400" i="1" dirty="0">
              <a:solidFill>
                <a:schemeClr val="tx1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altLang="en-US" sz="2400" dirty="0">
                <a:latin typeface="Book Antiqua" pitchFamily="18" charset="0"/>
                <a:sym typeface="Symbol" pitchFamily="18" charset="2"/>
              </a:rPr>
              <a:t>Year</a:t>
            </a:r>
            <a:r>
              <a:rPr lang="en-US" altLang="en-US" sz="2400" i="1" dirty="0">
                <a:latin typeface="Book Antiqua" pitchFamily="18" charset="0"/>
                <a:sym typeface="Symbol" pitchFamily="18" charset="2"/>
              </a:rPr>
              <a:t> 1 : </a:t>
            </a:r>
            <a:r>
              <a:rPr lang="en-US" altLang="en-US" sz="2400" dirty="0">
                <a:latin typeface="Book Antiqua" pitchFamily="18" charset="0"/>
              </a:rPr>
              <a:t> </a:t>
            </a:r>
            <a:r>
              <a:rPr lang="en-US" altLang="en-US" sz="2400" b="1" dirty="0">
                <a:latin typeface="Book Antiqua" pitchFamily="18" charset="0"/>
              </a:rPr>
              <a:t>100</a:t>
            </a:r>
            <a:r>
              <a:rPr lang="en-US" altLang="en-US" sz="2400" b="1" i="1" dirty="0"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latin typeface="Book Antiqua" pitchFamily="18" charset="0"/>
              </a:rPr>
              <a:t>1</a:t>
            </a:r>
            <a:r>
              <a:rPr lang="en-US" altLang="en-US" sz="2400" b="1" i="1" dirty="0">
                <a:latin typeface="Book Antiqua" pitchFamily="18" charset="0"/>
              </a:rPr>
              <a:t>   + 160 x</a:t>
            </a:r>
            <a:r>
              <a:rPr lang="en-US" altLang="en-US" sz="2400" b="1" baseline="-25000" dirty="0">
                <a:latin typeface="Book Antiqua" pitchFamily="18" charset="0"/>
              </a:rPr>
              <a:t>2</a:t>
            </a:r>
            <a:r>
              <a:rPr lang="en-US" altLang="en-US" sz="2400" b="1" i="1" dirty="0">
                <a:latin typeface="Book Antiqua" pitchFamily="18" charset="0"/>
              </a:rPr>
              <a:t> + 150 x</a:t>
            </a:r>
            <a:r>
              <a:rPr lang="en-US" altLang="en-US" sz="2400" b="1" baseline="-25000" dirty="0">
                <a:latin typeface="Book Antiqua" pitchFamily="18" charset="0"/>
              </a:rPr>
              <a:t>3</a:t>
            </a:r>
            <a:r>
              <a:rPr lang="en-US" altLang="en-US" sz="2400" b="1" i="1" dirty="0"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45</a:t>
            </a:r>
          </a:p>
          <a:p>
            <a:endParaRPr lang="en-US" altLang="en-US" sz="2400" dirty="0">
              <a:solidFill>
                <a:srgbClr val="CC6600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altLang="en-US" sz="2400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Year 2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 :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90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+ 80x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+ 20 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3</a:t>
            </a:r>
            <a:r>
              <a:rPr lang="en-US" altLang="en-US" sz="2400" b="1" i="1" baseline="-25000" dirty="0"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+ </a:t>
            </a:r>
            <a:r>
              <a:rPr lang="en-US" altLang="en-US" sz="2400" b="1" i="1" dirty="0">
                <a:latin typeface="Book Antiqua" pitchFamily="18" charset="0"/>
                <a:sym typeface="Symbol" pitchFamily="18" charset="2"/>
              </a:rPr>
              <a:t>100</a:t>
            </a:r>
            <a:r>
              <a:rPr lang="en-US" altLang="en-US" sz="2400" b="1" i="1" dirty="0"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latin typeface="Book Antiqua" pitchFamily="18" charset="0"/>
              </a:rPr>
              <a:t>1  </a:t>
            </a:r>
            <a:r>
              <a:rPr lang="en-US" altLang="en-US" sz="2400" b="1" i="1" dirty="0">
                <a:latin typeface="Book Antiqua" pitchFamily="18" charset="0"/>
              </a:rPr>
              <a:t> + 160 x</a:t>
            </a:r>
            <a:r>
              <a:rPr lang="en-US" altLang="en-US" sz="2400" b="1" i="1" baseline="-25000" dirty="0">
                <a:latin typeface="Book Antiqua" pitchFamily="18" charset="0"/>
              </a:rPr>
              <a:t>2</a:t>
            </a:r>
            <a:r>
              <a:rPr lang="en-US" altLang="en-US" sz="2400" b="1" i="1" dirty="0">
                <a:latin typeface="Book Antiqua" pitchFamily="18" charset="0"/>
              </a:rPr>
              <a:t> + 150 x</a:t>
            </a:r>
            <a:r>
              <a:rPr lang="en-US" altLang="en-US" sz="2400" b="1" i="1" baseline="-25000" dirty="0">
                <a:latin typeface="Book Antiqua" pitchFamily="18" charset="0"/>
              </a:rPr>
              <a:t>3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65</a:t>
            </a:r>
          </a:p>
          <a:p>
            <a:r>
              <a:rPr lang="en-US" altLang="en-US" sz="2400" b="1" baseline="-25000" dirty="0"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Year 2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 :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190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+ 240x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+ 170 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3</a:t>
            </a:r>
            <a:r>
              <a:rPr lang="en-US" altLang="en-US" sz="2400" b="1" i="1" baseline="-25000" dirty="0"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65</a:t>
            </a:r>
          </a:p>
          <a:p>
            <a:endParaRPr lang="en-US" altLang="en-US" sz="2400" dirty="0">
              <a:solidFill>
                <a:srgbClr val="FF00FF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altLang="en-US" sz="2400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Year 3</a:t>
            </a:r>
            <a:r>
              <a:rPr lang="en-US" altLang="en-US" sz="2400" b="1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 : 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10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 + 70x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 + 60 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3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+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190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+ 240x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CC6600"/>
                </a:solidFill>
                <a:latin typeface="Book Antiqua" pitchFamily="18" charset="0"/>
              </a:rPr>
              <a:t> + 170 x</a:t>
            </a:r>
            <a:r>
              <a:rPr lang="en-US" alt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3</a:t>
            </a:r>
            <a:r>
              <a:rPr lang="en-US" altLang="en-US" sz="2400" b="1" i="1" baseline="-25000" dirty="0">
                <a:latin typeface="Book Antiqua" pitchFamily="18" charset="0"/>
              </a:rPr>
              <a:t>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80</a:t>
            </a:r>
          </a:p>
          <a:p>
            <a:r>
              <a:rPr lang="en-US" altLang="en-US" sz="2400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Year 3</a:t>
            </a:r>
            <a:r>
              <a:rPr lang="en-US" altLang="en-US" sz="2400" b="1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 : 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200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1  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 + 310x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2</a:t>
            </a:r>
            <a:r>
              <a:rPr lang="en-US" altLang="en-US" sz="2400" b="1" i="1" dirty="0">
                <a:solidFill>
                  <a:srgbClr val="FF00FF"/>
                </a:solidFill>
                <a:latin typeface="Book Antiqua" pitchFamily="18" charset="0"/>
              </a:rPr>
              <a:t> + 230 x</a:t>
            </a:r>
            <a:r>
              <a:rPr lang="en-US" altLang="en-US" sz="2400" b="1" i="1" baseline="-25000" dirty="0">
                <a:solidFill>
                  <a:srgbClr val="FF00FF"/>
                </a:solidFill>
                <a:latin typeface="Book Antiqua" pitchFamily="18" charset="0"/>
              </a:rPr>
              <a:t>3 </a:t>
            </a:r>
            <a:r>
              <a:rPr lang="en-US" alt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 80</a:t>
            </a:r>
          </a:p>
          <a:p>
            <a:endParaRPr lang="en-US" altLang="en-US" sz="2400" i="1" dirty="0">
              <a:solidFill>
                <a:srgbClr val="FF00FF"/>
              </a:solidFill>
              <a:latin typeface="Book Antiqua" pitchFamily="18" charset="0"/>
              <a:sym typeface="Symbol" pitchFamily="18" charset="2"/>
            </a:endParaRPr>
          </a:p>
          <a:p>
            <a:endParaRPr lang="en-US" altLang="en-US" sz="2400" i="1" dirty="0">
              <a:solidFill>
                <a:schemeClr val="tx1"/>
              </a:solidFill>
              <a:latin typeface="Book Antiqua" pitchFamily="18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,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,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0.</a:t>
            </a:r>
          </a:p>
          <a:p>
            <a:pPr>
              <a:spcBef>
                <a:spcPct val="50000"/>
              </a:spcBef>
            </a:pPr>
            <a:endParaRPr lang="en-US" altLang="en-US" sz="16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40675" name="Text Box 3"/>
          <p:cNvSpPr txBox="1">
            <a:spLocks noChangeArrowheads="1"/>
          </p:cNvSpPr>
          <p:nvPr/>
        </p:nvSpPr>
        <p:spPr bwMode="auto">
          <a:xfrm>
            <a:off x="288925" y="152400"/>
            <a:ext cx="885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4067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Capital budgeting  : Formulation</a:t>
            </a:r>
          </a:p>
        </p:txBody>
      </p:sp>
    </p:spTree>
    <p:extLst>
      <p:ext uri="{BB962C8B-B14F-4D97-AF65-F5344CB8AC3E}">
        <p14:creationId xmlns:p14="http://schemas.microsoft.com/office/powerpoint/2010/main" val="3638844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0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40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0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0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0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40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40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40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406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 build="p" autoUpdateAnimBg="0" advAuto="3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tx1"/>
                </a:solidFill>
                <a:latin typeface="Book Antiqua" pitchFamily="18" charset="0"/>
              </a:rPr>
              <a:t>An airline reservations office is open to take reservations by telephone 24 hours per day, Monday through Friday.The number of reservation officers needed for each time period is shown below.</a:t>
            </a:r>
          </a:p>
        </p:txBody>
      </p:sp>
      <p:sp>
        <p:nvSpPr>
          <p:cNvPr id="528387" name="Text Box 3"/>
          <p:cNvSpPr txBox="1">
            <a:spLocks noChangeArrowheads="1"/>
          </p:cNvSpPr>
          <p:nvPr/>
        </p:nvSpPr>
        <p:spPr bwMode="auto">
          <a:xfrm>
            <a:off x="334108" y="4457025"/>
            <a:ext cx="8763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The union contract requires all employees to work 8 consecutive hours. Therefore, we have shifts of 12am-8am, 4am-12pm, 8am-4pm, 12pm-8pm, 4pm-12am, 8pm-4am.  Hire the minimum number of reservation agents needed to cover all requirements.</a:t>
            </a:r>
          </a:p>
        </p:txBody>
      </p:sp>
      <p:sp>
        <p:nvSpPr>
          <p:cNvPr id="528389" name="Text Box 5"/>
          <p:cNvSpPr txBox="1">
            <a:spLocks noChangeArrowheads="1"/>
          </p:cNvSpPr>
          <p:nvPr/>
        </p:nvSpPr>
        <p:spPr bwMode="auto">
          <a:xfrm>
            <a:off x="0" y="0"/>
            <a:ext cx="90971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Personnel scheduling problem : Narrative </a:t>
            </a:r>
            <a:r>
              <a:rPr lang="en-US" sz="2400" b="1" dirty="0" smtClean="0">
                <a:solidFill>
                  <a:schemeClr val="tx1"/>
                </a:solidFill>
              </a:rPr>
              <a:t>representation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28390" name="Text Box 6"/>
          <p:cNvSpPr txBox="1">
            <a:spLocks noChangeArrowheads="1"/>
          </p:cNvSpPr>
          <p:nvPr/>
        </p:nvSpPr>
        <p:spPr bwMode="auto">
          <a:xfrm>
            <a:off x="517525" y="2425700"/>
            <a:ext cx="4281941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Period			Requirement</a:t>
            </a:r>
          </a:p>
          <a:p>
            <a:r>
              <a:rPr lang="en-US" dirty="0">
                <a:latin typeface="Book Antiqua" pitchFamily="18" charset="0"/>
              </a:rPr>
              <a:t>12am-4am		11</a:t>
            </a:r>
          </a:p>
          <a:p>
            <a:r>
              <a:rPr lang="en-US" dirty="0">
                <a:latin typeface="Book Antiqua" pitchFamily="18" charset="0"/>
              </a:rPr>
              <a:t>4am-8am		15</a:t>
            </a:r>
          </a:p>
          <a:p>
            <a:r>
              <a:rPr lang="en-US" dirty="0">
                <a:latin typeface="Book Antiqua" pitchFamily="18" charset="0"/>
              </a:rPr>
              <a:t>8am-12pm		31</a:t>
            </a:r>
          </a:p>
          <a:p>
            <a:r>
              <a:rPr lang="en-US" dirty="0">
                <a:latin typeface="Book Antiqua" pitchFamily="18" charset="0"/>
              </a:rPr>
              <a:t>12pm-4pm		17</a:t>
            </a:r>
          </a:p>
          <a:p>
            <a:r>
              <a:rPr lang="en-US" dirty="0">
                <a:latin typeface="Book Antiqua" pitchFamily="18" charset="0"/>
              </a:rPr>
              <a:t>4pm-8pm		25</a:t>
            </a:r>
          </a:p>
          <a:p>
            <a:r>
              <a:rPr lang="en-US" dirty="0">
                <a:latin typeface="Book Antiqua" pitchFamily="18" charset="0"/>
              </a:rPr>
              <a:t>8pm-12am		19</a:t>
            </a:r>
          </a:p>
        </p:txBody>
      </p:sp>
    </p:spTree>
    <p:extLst>
      <p:ext uri="{BB962C8B-B14F-4D97-AF65-F5344CB8AC3E}">
        <p14:creationId xmlns:p14="http://schemas.microsoft.com/office/powerpoint/2010/main" val="1155880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Text Box 2"/>
          <p:cNvSpPr txBox="1">
            <a:spLocks noChangeArrowheads="1"/>
          </p:cNvSpPr>
          <p:nvPr/>
        </p:nvSpPr>
        <p:spPr bwMode="auto">
          <a:xfrm>
            <a:off x="0" y="938213"/>
            <a:ext cx="8763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The union contract requires all employees to work 8 consecutive hours.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We have shifts of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12am-8am, 4am-12pm, 8am-4pm, 12pm-8pm, 4pm-12am, 8pm-4am. 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Hire the minimum number of reservation agents needed to cover all requirements.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If there were not restrictions of 8 </a:t>
            </a:r>
            <a:r>
              <a:rPr lang="en-US" altLang="en-US" sz="2400" dirty="0" err="1">
                <a:solidFill>
                  <a:schemeClr val="tx1"/>
                </a:solidFill>
                <a:latin typeface="Book Antiqua" pitchFamily="18" charset="0"/>
              </a:rPr>
              <a:t>hrs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sifts, then we could hire as required, for example 11 workers for 4 hors and 15 workers for 4 hours.</a:t>
            </a: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Personnel scheduling problem : Narrative representation </a:t>
            </a:r>
          </a:p>
        </p:txBody>
      </p:sp>
    </p:spTree>
    <p:extLst>
      <p:ext uri="{BB962C8B-B14F-4D97-AF65-F5344CB8AC3E}">
        <p14:creationId xmlns:p14="http://schemas.microsoft.com/office/powerpoint/2010/main" val="3273692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5" name="Text Box 3"/>
          <p:cNvSpPr txBox="1">
            <a:spLocks noChangeArrowheads="1"/>
          </p:cNvSpPr>
          <p:nvPr/>
        </p:nvSpPr>
        <p:spPr bwMode="auto">
          <a:xfrm>
            <a:off x="56662" y="0"/>
            <a:ext cx="90873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Personnel scheduling problem : Pictorial representation 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30436" name="Text Box 4"/>
          <p:cNvSpPr txBox="1">
            <a:spLocks noChangeArrowheads="1"/>
          </p:cNvSpPr>
          <p:nvPr/>
        </p:nvSpPr>
        <p:spPr bwMode="auto">
          <a:xfrm>
            <a:off x="0" y="1676400"/>
            <a:ext cx="25146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12 am to 4 am	</a:t>
            </a:r>
          </a:p>
          <a:p>
            <a:r>
              <a:rPr lang="en-US" sz="2400">
                <a:solidFill>
                  <a:schemeClr val="tx1"/>
                </a:solidFill>
              </a:rPr>
              <a:t>4 am to 8 am 	</a:t>
            </a:r>
          </a:p>
          <a:p>
            <a:r>
              <a:rPr lang="en-US" sz="2400">
                <a:solidFill>
                  <a:schemeClr val="tx1"/>
                </a:solidFill>
              </a:rPr>
              <a:t>8 am to 12 pm 	</a:t>
            </a:r>
          </a:p>
          <a:p>
            <a:r>
              <a:rPr lang="en-US" sz="2400">
                <a:solidFill>
                  <a:schemeClr val="tx1"/>
                </a:solidFill>
              </a:rPr>
              <a:t>12 pm to 4 pm </a:t>
            </a:r>
          </a:p>
          <a:p>
            <a:endParaRPr lang="en-US" sz="2400">
              <a:solidFill>
                <a:schemeClr val="tx1"/>
              </a:solidFill>
            </a:endParaRPr>
          </a:p>
          <a:p>
            <a:r>
              <a:rPr lang="en-US" sz="2400">
                <a:solidFill>
                  <a:schemeClr val="tx1"/>
                </a:solidFill>
              </a:rPr>
              <a:t>4 pm to 8 pm </a:t>
            </a:r>
          </a:p>
          <a:p>
            <a:endParaRPr lang="en-US" sz="2400">
              <a:solidFill>
                <a:schemeClr val="tx1"/>
              </a:solidFill>
            </a:endParaRPr>
          </a:p>
          <a:p>
            <a:r>
              <a:rPr lang="en-US" sz="2400">
                <a:solidFill>
                  <a:schemeClr val="tx1"/>
                </a:solidFill>
              </a:rPr>
              <a:t>8 pm to 12 am </a:t>
            </a:r>
            <a:endParaRPr lang="en-US" sz="2400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530437" name="Rectangle 5"/>
          <p:cNvSpPr>
            <a:spLocks noChangeArrowheads="1"/>
          </p:cNvSpPr>
          <p:nvPr/>
        </p:nvSpPr>
        <p:spPr bwMode="auto">
          <a:xfrm>
            <a:off x="4495800" y="3200400"/>
            <a:ext cx="457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0438" name="Rectangle 6"/>
          <p:cNvSpPr>
            <a:spLocks noChangeArrowheads="1"/>
          </p:cNvSpPr>
          <p:nvPr/>
        </p:nvSpPr>
        <p:spPr bwMode="auto">
          <a:xfrm>
            <a:off x="5486400" y="3962400"/>
            <a:ext cx="457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0439" name="Rectangle 7"/>
          <p:cNvSpPr>
            <a:spLocks noChangeArrowheads="1"/>
          </p:cNvSpPr>
          <p:nvPr/>
        </p:nvSpPr>
        <p:spPr bwMode="auto">
          <a:xfrm>
            <a:off x="3581400" y="2362200"/>
            <a:ext cx="457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0440" name="Rectangle 8"/>
          <p:cNvSpPr>
            <a:spLocks noChangeArrowheads="1"/>
          </p:cNvSpPr>
          <p:nvPr/>
        </p:nvSpPr>
        <p:spPr bwMode="auto">
          <a:xfrm>
            <a:off x="2667000" y="1524000"/>
            <a:ext cx="457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0441" name="Rectangle 9"/>
          <p:cNvSpPr>
            <a:spLocks noChangeArrowheads="1"/>
          </p:cNvSpPr>
          <p:nvPr/>
        </p:nvSpPr>
        <p:spPr bwMode="auto">
          <a:xfrm>
            <a:off x="6400800" y="4572000"/>
            <a:ext cx="457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0442" name="Rectangle 10"/>
          <p:cNvSpPr>
            <a:spLocks noChangeArrowheads="1"/>
          </p:cNvSpPr>
          <p:nvPr/>
        </p:nvSpPr>
        <p:spPr bwMode="auto">
          <a:xfrm>
            <a:off x="7239000" y="52578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0443" name="Rectangle 11"/>
          <p:cNvSpPr>
            <a:spLocks noChangeArrowheads="1"/>
          </p:cNvSpPr>
          <p:nvPr/>
        </p:nvSpPr>
        <p:spPr bwMode="auto">
          <a:xfrm>
            <a:off x="7315200" y="15240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0444" name="Text Box 12"/>
          <p:cNvSpPr txBox="1">
            <a:spLocks noChangeArrowheads="1"/>
          </p:cNvSpPr>
          <p:nvPr/>
        </p:nvSpPr>
        <p:spPr bwMode="auto">
          <a:xfrm>
            <a:off x="0" y="838200"/>
            <a:ext cx="8413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Period					Shift</a:t>
            </a:r>
          </a:p>
          <a:p>
            <a:r>
              <a:rPr lang="en-US" dirty="0">
                <a:solidFill>
                  <a:schemeClr val="tx1"/>
                </a:solidFill>
              </a:rPr>
              <a:t>			1	2	3	4	5	6	</a:t>
            </a:r>
            <a:endParaRPr lang="en-US" dirty="0"/>
          </a:p>
        </p:txBody>
      </p:sp>
      <p:sp>
        <p:nvSpPr>
          <p:cNvPr id="530445" name="Line 13"/>
          <p:cNvSpPr>
            <a:spLocks noChangeShapeType="1"/>
          </p:cNvSpPr>
          <p:nvPr/>
        </p:nvSpPr>
        <p:spPr bwMode="auto">
          <a:xfrm>
            <a:off x="2057400" y="55626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0446" name="Line 14"/>
          <p:cNvSpPr>
            <a:spLocks noChangeShapeType="1"/>
          </p:cNvSpPr>
          <p:nvPr/>
        </p:nvSpPr>
        <p:spPr bwMode="auto">
          <a:xfrm>
            <a:off x="1981200" y="4876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0447" name="Line 15"/>
          <p:cNvSpPr>
            <a:spLocks noChangeShapeType="1"/>
          </p:cNvSpPr>
          <p:nvPr/>
        </p:nvSpPr>
        <p:spPr bwMode="auto">
          <a:xfrm>
            <a:off x="2133600" y="41148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0448" name="Line 16"/>
          <p:cNvSpPr>
            <a:spLocks noChangeShapeType="1"/>
          </p:cNvSpPr>
          <p:nvPr/>
        </p:nvSpPr>
        <p:spPr bwMode="auto">
          <a:xfrm>
            <a:off x="2133600" y="3505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0449" name="Line 17"/>
          <p:cNvSpPr>
            <a:spLocks noChangeShapeType="1"/>
          </p:cNvSpPr>
          <p:nvPr/>
        </p:nvSpPr>
        <p:spPr bwMode="auto">
          <a:xfrm>
            <a:off x="1905000" y="2667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0450" name="Line 18"/>
          <p:cNvSpPr>
            <a:spLocks noChangeShapeType="1"/>
          </p:cNvSpPr>
          <p:nvPr/>
        </p:nvSpPr>
        <p:spPr bwMode="auto">
          <a:xfrm>
            <a:off x="2133600" y="19050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0451" name="Text Box 19"/>
          <p:cNvSpPr txBox="1">
            <a:spLocks noChangeArrowheads="1"/>
          </p:cNvSpPr>
          <p:nvPr/>
        </p:nvSpPr>
        <p:spPr bwMode="auto">
          <a:xfrm>
            <a:off x="8442325" y="1460500"/>
            <a:ext cx="5524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/>
              <a:t>11</a:t>
            </a:r>
          </a:p>
          <a:p>
            <a:endParaRPr lang="en-US" sz="2600"/>
          </a:p>
          <a:p>
            <a:r>
              <a:rPr lang="en-US" sz="2600"/>
              <a:t>15</a:t>
            </a:r>
          </a:p>
          <a:p>
            <a:endParaRPr lang="en-US" sz="2600"/>
          </a:p>
          <a:p>
            <a:r>
              <a:rPr lang="en-US" sz="2600"/>
              <a:t>31</a:t>
            </a:r>
          </a:p>
          <a:p>
            <a:endParaRPr lang="en-US" sz="2600"/>
          </a:p>
          <a:p>
            <a:r>
              <a:rPr lang="en-US" sz="2600"/>
              <a:t>17</a:t>
            </a:r>
          </a:p>
          <a:p>
            <a:endParaRPr lang="en-US" sz="2600"/>
          </a:p>
          <a:p>
            <a:r>
              <a:rPr lang="en-US" sz="2600"/>
              <a:t>25</a:t>
            </a:r>
          </a:p>
          <a:p>
            <a:endParaRPr lang="en-US" sz="2600"/>
          </a:p>
          <a:p>
            <a:r>
              <a:rPr lang="en-US" sz="260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29029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Text Box 2"/>
          <p:cNvSpPr txBox="1">
            <a:spLocks noChangeArrowheads="1"/>
          </p:cNvSpPr>
          <p:nvPr/>
        </p:nvSpPr>
        <p:spPr bwMode="auto">
          <a:xfrm>
            <a:off x="271340" y="1066800"/>
            <a:ext cx="8153400" cy="2904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Number of officers in 12 am to 8 am shift 	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=  Number of officers in  4 am to 12 pm shift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= Number of officers in  8 am to 4 pm shift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4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= Number of officers in  12 pm to 8 pm shift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5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= Number of officers in  4 pm to 12 am shift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6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= Number of officers in  8 pm to 4 am shift </a:t>
            </a:r>
          </a:p>
        </p:txBody>
      </p:sp>
      <p:sp>
        <p:nvSpPr>
          <p:cNvPr id="531459" name="Text Box 3"/>
          <p:cNvSpPr txBox="1">
            <a:spLocks noChangeArrowheads="1"/>
          </p:cNvSpPr>
          <p:nvPr/>
        </p:nvSpPr>
        <p:spPr bwMode="auto">
          <a:xfrm>
            <a:off x="288925" y="152400"/>
            <a:ext cx="885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5862" y="0"/>
            <a:ext cx="9138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Personnel scheduling problem : Decision variables</a:t>
            </a:r>
          </a:p>
        </p:txBody>
      </p:sp>
    </p:spTree>
    <p:extLst>
      <p:ext uri="{BB962C8B-B14F-4D97-AF65-F5344CB8AC3E}">
        <p14:creationId xmlns:p14="http://schemas.microsoft.com/office/powerpoint/2010/main" val="20550042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1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1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1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1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1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1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Text Box 2"/>
          <p:cNvSpPr txBox="1">
            <a:spLocks noChangeArrowheads="1"/>
          </p:cNvSpPr>
          <p:nvPr/>
        </p:nvSpPr>
        <p:spPr bwMode="auto">
          <a:xfrm>
            <a:off x="228600" y="998537"/>
            <a:ext cx="8153400" cy="5152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Min Z =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+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+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+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4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+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5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+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6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12 am - 4 am :        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                                     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+x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6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 11</a:t>
            </a:r>
            <a:endParaRPr lang="en-US" altLang="en-US" sz="2400" baseline="-250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4 am - 8 am :    	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+x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 			  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 15</a:t>
            </a:r>
            <a:endParaRPr lang="en-US" altLang="en-US" sz="2400" baseline="-250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8 am - 12 pm :	    +x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+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		  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 31</a:t>
            </a:r>
            <a:endParaRPr lang="en-US" altLang="en-US" sz="2400" baseline="-250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12 pm - 4 pm :	          +x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+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4	  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 17</a:t>
            </a:r>
            <a:endParaRPr lang="en-US" altLang="en-US" sz="2400" baseline="-250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4 pm - 8 pm  :  	                +x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4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+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5	  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 25</a:t>
            </a:r>
            <a:endParaRPr lang="en-US" altLang="en-US" sz="2400" baseline="-250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8 pm - 12 am : 	                      +x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5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+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6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 19</a:t>
            </a:r>
            <a:endParaRPr lang="en-US" altLang="en-US" sz="2400" baseline="-250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2400" baseline="-250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	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,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,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,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4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,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5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,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6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0.</a:t>
            </a:r>
          </a:p>
          <a:p>
            <a:pPr>
              <a:spcBef>
                <a:spcPct val="50000"/>
              </a:spcBef>
            </a:pP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33507" name="Text Box 3"/>
          <p:cNvSpPr txBox="1">
            <a:spLocks noChangeArrowheads="1"/>
          </p:cNvSpPr>
          <p:nvPr/>
        </p:nvSpPr>
        <p:spPr bwMode="auto">
          <a:xfrm>
            <a:off x="288925" y="152400"/>
            <a:ext cx="885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335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Personnel problem : constraints and objective function</a:t>
            </a:r>
          </a:p>
        </p:txBody>
      </p:sp>
    </p:spTree>
    <p:extLst>
      <p:ext uri="{BB962C8B-B14F-4D97-AF65-F5344CB8AC3E}">
        <p14:creationId xmlns:p14="http://schemas.microsoft.com/office/powerpoint/2010/main" val="8830495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3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3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3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3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3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3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3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50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9" name="Text Box 3"/>
          <p:cNvSpPr txBox="1">
            <a:spLocks noChangeArrowheads="1"/>
          </p:cNvSpPr>
          <p:nvPr/>
        </p:nvSpPr>
        <p:spPr bwMode="auto">
          <a:xfrm>
            <a:off x="29308" y="0"/>
            <a:ext cx="89019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Decision variables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34180" name="Text Box 4"/>
          <p:cNvSpPr txBox="1">
            <a:spLocks noChangeArrowheads="1"/>
          </p:cNvSpPr>
          <p:nvPr/>
        </p:nvSpPr>
        <p:spPr bwMode="auto">
          <a:xfrm>
            <a:off x="0" y="923925"/>
            <a:ext cx="893127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Decision Variables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</a:rPr>
              <a:t>tbsp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of strawberry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</a:rPr>
              <a:t>tbsp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of cream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3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</a:rPr>
              <a:t>tbsp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of vitamin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4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</a:rPr>
              <a:t>tbsp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of Artificial sweetener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5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</a:rPr>
              <a:t>tbsp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of thickening </a:t>
            </a:r>
          </a:p>
          <a:p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3738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4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4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4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4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4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4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0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5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4562475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35555" name="Group 3"/>
          <p:cNvGrpSpPr>
            <a:grpSpLocks/>
          </p:cNvGrpSpPr>
          <p:nvPr/>
        </p:nvGrpSpPr>
        <p:grpSpPr bwMode="auto">
          <a:xfrm>
            <a:off x="6096000" y="1828800"/>
            <a:ext cx="2133600" cy="1752600"/>
            <a:chOff x="1960" y="6425"/>
            <a:chExt cx="3740" cy="2835"/>
          </a:xfrm>
        </p:grpSpPr>
        <p:pic>
          <p:nvPicPr>
            <p:cNvPr id="53555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0" y="6425"/>
              <a:ext cx="374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5557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0" y="6860"/>
              <a:ext cx="3740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3555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962400"/>
            <a:ext cx="16764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555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114800"/>
            <a:ext cx="20574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556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114800"/>
            <a:ext cx="14668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5561" name="Line 9"/>
          <p:cNvSpPr>
            <a:spLocks noChangeShapeType="1"/>
          </p:cNvSpPr>
          <p:nvPr/>
        </p:nvSpPr>
        <p:spPr bwMode="auto">
          <a:xfrm>
            <a:off x="1219200" y="37338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5562" name="Line 10"/>
          <p:cNvSpPr>
            <a:spLocks noChangeShapeType="1"/>
          </p:cNvSpPr>
          <p:nvPr/>
        </p:nvSpPr>
        <p:spPr bwMode="auto">
          <a:xfrm>
            <a:off x="5791200" y="1828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5564" name="Text Box 12"/>
          <p:cNvSpPr txBox="1">
            <a:spLocks noChangeArrowheads="1"/>
          </p:cNvSpPr>
          <p:nvPr/>
        </p:nvSpPr>
        <p:spPr bwMode="auto">
          <a:xfrm>
            <a:off x="0" y="1038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Personnel scheduling problem : excel solution</a:t>
            </a:r>
          </a:p>
        </p:txBody>
      </p:sp>
    </p:spTree>
    <p:extLst>
      <p:ext uri="{BB962C8B-B14F-4D97-AF65-F5344CB8AC3E}">
        <p14:creationId xmlns:p14="http://schemas.microsoft.com/office/powerpoint/2010/main" val="7925280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7" name="Text Box 3"/>
          <p:cNvSpPr txBox="1">
            <a:spLocks noChangeArrowheads="1"/>
          </p:cNvSpPr>
          <p:nvPr/>
        </p:nvSpPr>
        <p:spPr bwMode="auto">
          <a:xfrm>
            <a:off x="-23446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Aggregate Production Planning : Narrative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92548" name="Text Box 4"/>
          <p:cNvSpPr txBox="1">
            <a:spLocks noChangeArrowheads="1"/>
          </p:cNvSpPr>
          <p:nvPr/>
        </p:nvSpPr>
        <p:spPr bwMode="auto">
          <a:xfrm>
            <a:off x="0" y="871537"/>
            <a:ext cx="9144000" cy="539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PM Computer Services assembles its own brand of computers.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Production capacity in regular time  is 160 computer / week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Production capacity in over time  is 50 computer / week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Assembly and inspection cost / computer is $190 in regular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time and $260 in over time.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Customer orders are as follows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Week		1	2	3	4	5	6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Orders	105	170	230	180	150	250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It </a:t>
            </a:r>
            <a:r>
              <a:rPr lang="en-US" altLang="en-US" sz="2400" dirty="0">
                <a:latin typeface="Book Antiqua" pitchFamily="18" charset="0"/>
              </a:rPr>
              <a:t>costs $10 / computer / week to produce a computer in one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week and hold it in inventory for another week.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The Goal is to satisfy customer orders at minimum cost.</a:t>
            </a:r>
          </a:p>
        </p:txBody>
      </p:sp>
    </p:spTree>
    <p:extLst>
      <p:ext uri="{BB962C8B-B14F-4D97-AF65-F5344CB8AC3E}">
        <p14:creationId xmlns:p14="http://schemas.microsoft.com/office/powerpoint/2010/main" val="213673360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0" y="0"/>
            <a:ext cx="18229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Refresh   </a:t>
            </a: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212725" y="954088"/>
            <a:ext cx="893127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We need to lease warehouse space. The estimated required space ( in 1000 </a:t>
            </a:r>
            <a:r>
              <a:rPr lang="en-US" sz="2400" dirty="0" err="1">
                <a:latin typeface="Book Antiqua" pitchFamily="18" charset="0"/>
              </a:rPr>
              <a:t>sq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err="1">
                <a:latin typeface="Book Antiqua" pitchFamily="18" charset="0"/>
              </a:rPr>
              <a:t>ft</a:t>
            </a:r>
            <a:r>
              <a:rPr lang="en-US" sz="2400" dirty="0">
                <a:latin typeface="Book Antiqua" pitchFamily="18" charset="0"/>
              </a:rPr>
              <a:t>) is given below. </a:t>
            </a:r>
          </a:p>
          <a:p>
            <a:r>
              <a:rPr lang="en-US" sz="2400" dirty="0">
                <a:latin typeface="Book Antiqua" pitchFamily="18" charset="0"/>
              </a:rPr>
              <a:t>Month 		 1	 2	 3	 4	 5</a:t>
            </a:r>
          </a:p>
          <a:p>
            <a:r>
              <a:rPr lang="en-US" sz="2400" dirty="0">
                <a:latin typeface="Book Antiqua" pitchFamily="18" charset="0"/>
              </a:rPr>
              <a:t>Space required     	30	20	40	10	50	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If the leasing cost was fixed the best strategy was to lease as needed. But this is not the case</a:t>
            </a:r>
          </a:p>
          <a:p>
            <a:r>
              <a:rPr lang="en-US" sz="2400" dirty="0">
                <a:latin typeface="Book Antiqua" pitchFamily="18" charset="0"/>
              </a:rPr>
              <a:t>Leasing period (months) 	1	2	3	4	5</a:t>
            </a:r>
          </a:p>
          <a:p>
            <a:r>
              <a:rPr lang="en-US" sz="2400" dirty="0">
                <a:latin typeface="Book Antiqua" pitchFamily="18" charset="0"/>
              </a:rPr>
              <a:t>Cost per </a:t>
            </a:r>
            <a:r>
              <a:rPr lang="en-US" sz="2400" dirty="0" err="1">
                <a:latin typeface="Book Antiqua" pitchFamily="18" charset="0"/>
              </a:rPr>
              <a:t>sq</a:t>
            </a:r>
            <a:r>
              <a:rPr lang="en-US" sz="2400" dirty="0">
                <a:latin typeface="Book Antiqua" pitchFamily="18" charset="0"/>
              </a:rPr>
              <a:t>-feet leased    </a:t>
            </a:r>
            <a:r>
              <a:rPr lang="en-US" sz="2400" dirty="0" smtClean="0">
                <a:latin typeface="Book Antiqua" pitchFamily="18" charset="0"/>
              </a:rPr>
              <a:t>    </a:t>
            </a:r>
            <a:r>
              <a:rPr lang="en-US" sz="2400" dirty="0">
                <a:latin typeface="Book Antiqua" pitchFamily="18" charset="0"/>
              </a:rPr>
              <a:t>65      100    </a:t>
            </a:r>
            <a:r>
              <a:rPr lang="en-US" sz="2400" dirty="0" smtClean="0">
                <a:latin typeface="Book Antiqua" pitchFamily="18" charset="0"/>
              </a:rPr>
              <a:t>  135      160      </a:t>
            </a:r>
            <a:r>
              <a:rPr lang="en-US" sz="2400" dirty="0">
                <a:latin typeface="Book Antiqua" pitchFamily="18" charset="0"/>
              </a:rPr>
              <a:t>190</a:t>
            </a:r>
          </a:p>
          <a:p>
            <a:r>
              <a:rPr lang="en-US" sz="2400" dirty="0">
                <a:latin typeface="Book Antiqua" pitchFamily="18" charset="0"/>
              </a:rPr>
              <a:t>Now it may be more economical to lease for more than one month and take advantage of the lower rates for longer periods. 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Find the optimal leasing strategy to minimize leasing costs.</a:t>
            </a:r>
          </a:p>
        </p:txBody>
      </p:sp>
    </p:spTree>
    <p:extLst>
      <p:ext uri="{BB962C8B-B14F-4D97-AF65-F5344CB8AC3E}">
        <p14:creationId xmlns:p14="http://schemas.microsoft.com/office/powerpoint/2010/main" val="240928881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Text Box 3"/>
          <p:cNvSpPr txBox="1">
            <a:spLocks noChangeArrowheads="1"/>
          </p:cNvSpPr>
          <p:nvPr/>
        </p:nvSpPr>
        <p:spPr bwMode="auto">
          <a:xfrm>
            <a:off x="23446" y="0"/>
            <a:ext cx="35600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 Decision Variables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212725" y="954088"/>
            <a:ext cx="845295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i="1" dirty="0" err="1">
                <a:latin typeface="Book Antiqua" pitchFamily="18" charset="0"/>
              </a:rPr>
              <a:t>X</a:t>
            </a:r>
            <a:r>
              <a:rPr lang="en-US" sz="2400" b="1" i="1" baseline="-25000" dirty="0" err="1">
                <a:latin typeface="Book Antiqua" pitchFamily="18" charset="0"/>
              </a:rPr>
              <a:t>ij</a:t>
            </a:r>
            <a:r>
              <a:rPr lang="en-US" sz="2400" dirty="0">
                <a:latin typeface="Book Antiqua" pitchFamily="18" charset="0"/>
              </a:rPr>
              <a:t> spaced leased in month i and kept until month  j months. </a:t>
            </a:r>
          </a:p>
          <a:p>
            <a:r>
              <a:rPr lang="en-US" sz="2400" dirty="0">
                <a:latin typeface="Book Antiqua" pitchFamily="18" charset="0"/>
              </a:rPr>
              <a:t>	</a:t>
            </a:r>
            <a:r>
              <a:rPr lang="en-US" sz="2400" i="1" dirty="0">
                <a:latin typeface="Book Antiqua" pitchFamily="18" charset="0"/>
              </a:rPr>
              <a:t>i</a:t>
            </a:r>
            <a:r>
              <a:rPr lang="en-US" sz="2400" dirty="0">
                <a:latin typeface="Book Antiqua" pitchFamily="18" charset="0"/>
              </a:rPr>
              <a:t> = 1, 2, 3, 4, 5.     </a:t>
            </a:r>
            <a:r>
              <a:rPr lang="en-US" sz="2400" i="1" dirty="0">
                <a:latin typeface="Book Antiqua" pitchFamily="18" charset="0"/>
              </a:rPr>
              <a:t>j</a:t>
            </a:r>
            <a:r>
              <a:rPr lang="en-US" sz="2400" dirty="0">
                <a:latin typeface="Book Antiqua" pitchFamily="18" charset="0"/>
              </a:rPr>
              <a:t>= i, i+1, …, 5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Min z =   </a:t>
            </a:r>
            <a:r>
              <a:rPr lang="en-US" sz="2400" b="1" dirty="0">
                <a:latin typeface="Book Antiqua" pitchFamily="18" charset="0"/>
              </a:rPr>
              <a:t>65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11 </a:t>
            </a:r>
            <a:r>
              <a:rPr lang="en-US" sz="2400" b="1" i="1" dirty="0">
                <a:latin typeface="Book Antiqua" pitchFamily="18" charset="0"/>
              </a:rPr>
              <a:t>+100 X</a:t>
            </a:r>
            <a:r>
              <a:rPr lang="en-US" sz="2400" b="1" i="1" baseline="-25000" dirty="0">
                <a:latin typeface="Book Antiqua" pitchFamily="18" charset="0"/>
              </a:rPr>
              <a:t>12 </a:t>
            </a:r>
            <a:r>
              <a:rPr lang="en-US" sz="2400" b="1" i="1" dirty="0">
                <a:latin typeface="Book Antiqua" pitchFamily="18" charset="0"/>
              </a:rPr>
              <a:t>+135 X</a:t>
            </a:r>
            <a:r>
              <a:rPr lang="en-US" sz="2400" b="1" i="1" baseline="-25000" dirty="0">
                <a:latin typeface="Book Antiqua" pitchFamily="18" charset="0"/>
              </a:rPr>
              <a:t>13 </a:t>
            </a:r>
            <a:r>
              <a:rPr lang="en-US" sz="2400" b="1" i="1" dirty="0">
                <a:latin typeface="Book Antiqua" pitchFamily="18" charset="0"/>
              </a:rPr>
              <a:t>+160 X</a:t>
            </a:r>
            <a:r>
              <a:rPr lang="en-US" sz="2400" b="1" i="1" baseline="-25000" dirty="0">
                <a:latin typeface="Book Antiqua" pitchFamily="18" charset="0"/>
              </a:rPr>
              <a:t>14</a:t>
            </a:r>
            <a:r>
              <a:rPr lang="en-US" sz="2400" b="1" i="1" dirty="0">
                <a:latin typeface="Book Antiqua" pitchFamily="18" charset="0"/>
              </a:rPr>
              <a:t>+190 X</a:t>
            </a:r>
            <a:r>
              <a:rPr lang="en-US" sz="2400" b="1" i="1" baseline="-25000" dirty="0">
                <a:latin typeface="Book Antiqua" pitchFamily="18" charset="0"/>
              </a:rPr>
              <a:t>15</a:t>
            </a:r>
            <a:endParaRPr lang="en-US" sz="2400" b="1" i="1" dirty="0">
              <a:latin typeface="Book Antiqua" pitchFamily="18" charset="0"/>
            </a:endParaRPr>
          </a:p>
          <a:p>
            <a:r>
              <a:rPr lang="en-US" sz="2400" b="1" dirty="0">
                <a:latin typeface="Book Antiqua" pitchFamily="18" charset="0"/>
              </a:rPr>
              <a:t>           </a:t>
            </a:r>
            <a:r>
              <a:rPr lang="en-US" sz="2400" b="1" i="1" dirty="0">
                <a:latin typeface="Book Antiqua" pitchFamily="18" charset="0"/>
              </a:rPr>
              <a:t>+</a:t>
            </a:r>
            <a:r>
              <a:rPr lang="en-US" sz="2400" b="1" dirty="0">
                <a:latin typeface="Book Antiqua" pitchFamily="18" charset="0"/>
              </a:rPr>
              <a:t> 65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22</a:t>
            </a:r>
            <a:r>
              <a:rPr lang="en-US" sz="2400" b="1" i="1" dirty="0">
                <a:latin typeface="Book Antiqua" pitchFamily="18" charset="0"/>
              </a:rPr>
              <a:t>+100 X</a:t>
            </a:r>
            <a:r>
              <a:rPr lang="en-US" sz="2400" b="1" i="1" baseline="-25000" dirty="0">
                <a:latin typeface="Book Antiqua" pitchFamily="18" charset="0"/>
              </a:rPr>
              <a:t>23 </a:t>
            </a:r>
            <a:r>
              <a:rPr lang="en-US" sz="2400" b="1" i="1" dirty="0">
                <a:latin typeface="Book Antiqua" pitchFamily="18" charset="0"/>
              </a:rPr>
              <a:t>+135 X</a:t>
            </a:r>
            <a:r>
              <a:rPr lang="en-US" sz="2400" b="1" i="1" baseline="-25000" dirty="0">
                <a:latin typeface="Book Antiqua" pitchFamily="18" charset="0"/>
              </a:rPr>
              <a:t>24 </a:t>
            </a:r>
            <a:r>
              <a:rPr lang="en-US" sz="2400" b="1" i="1" dirty="0">
                <a:latin typeface="Book Antiqua" pitchFamily="18" charset="0"/>
              </a:rPr>
              <a:t>+160 X</a:t>
            </a:r>
            <a:r>
              <a:rPr lang="en-US" sz="2400" b="1" i="1" baseline="-25000" dirty="0">
                <a:latin typeface="Book Antiqua" pitchFamily="18" charset="0"/>
              </a:rPr>
              <a:t>25</a:t>
            </a:r>
            <a:r>
              <a:rPr lang="en-US" sz="2400" b="1" i="1" dirty="0">
                <a:latin typeface="Book Antiqua" pitchFamily="18" charset="0"/>
              </a:rPr>
              <a:t> </a:t>
            </a:r>
          </a:p>
          <a:p>
            <a:r>
              <a:rPr lang="en-US" sz="2400" b="1" i="1" dirty="0">
                <a:latin typeface="Book Antiqua" pitchFamily="18" charset="0"/>
              </a:rPr>
              <a:t>           +</a:t>
            </a:r>
            <a:r>
              <a:rPr lang="en-US" sz="2400" b="1" dirty="0">
                <a:latin typeface="Book Antiqua" pitchFamily="18" charset="0"/>
              </a:rPr>
              <a:t> 65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33</a:t>
            </a:r>
            <a:r>
              <a:rPr lang="en-US" sz="2400" b="1" i="1" dirty="0">
                <a:latin typeface="Book Antiqua" pitchFamily="18" charset="0"/>
              </a:rPr>
              <a:t>+100 X</a:t>
            </a:r>
            <a:r>
              <a:rPr lang="en-US" sz="2400" b="1" i="1" baseline="-25000" dirty="0">
                <a:latin typeface="Book Antiqua" pitchFamily="18" charset="0"/>
              </a:rPr>
              <a:t>34 </a:t>
            </a:r>
            <a:r>
              <a:rPr lang="en-US" sz="2400" b="1" i="1" dirty="0">
                <a:latin typeface="Book Antiqua" pitchFamily="18" charset="0"/>
              </a:rPr>
              <a:t>+135 X</a:t>
            </a:r>
            <a:r>
              <a:rPr lang="en-US" sz="2400" b="1" i="1" baseline="-25000" dirty="0">
                <a:latin typeface="Book Antiqua" pitchFamily="18" charset="0"/>
              </a:rPr>
              <a:t>35</a:t>
            </a:r>
          </a:p>
          <a:p>
            <a:r>
              <a:rPr lang="en-US" sz="2400" b="1" i="1" dirty="0">
                <a:latin typeface="Book Antiqua" pitchFamily="18" charset="0"/>
              </a:rPr>
              <a:t>           +</a:t>
            </a:r>
            <a:r>
              <a:rPr lang="en-US" sz="2400" b="1" dirty="0">
                <a:latin typeface="Book Antiqua" pitchFamily="18" charset="0"/>
              </a:rPr>
              <a:t> 65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44</a:t>
            </a:r>
            <a:r>
              <a:rPr lang="en-US" sz="2400" b="1" i="1" dirty="0">
                <a:latin typeface="Book Antiqua" pitchFamily="18" charset="0"/>
              </a:rPr>
              <a:t>+100 X</a:t>
            </a:r>
            <a:r>
              <a:rPr lang="en-US" sz="2400" b="1" i="1" baseline="-25000" dirty="0">
                <a:latin typeface="Book Antiqua" pitchFamily="18" charset="0"/>
              </a:rPr>
              <a:t>45</a:t>
            </a:r>
          </a:p>
          <a:p>
            <a:r>
              <a:rPr lang="en-US" sz="2400" b="1" i="1" dirty="0">
                <a:latin typeface="Book Antiqua" pitchFamily="18" charset="0"/>
              </a:rPr>
              <a:t>           +</a:t>
            </a:r>
            <a:r>
              <a:rPr lang="en-US" sz="2400" b="1" dirty="0">
                <a:latin typeface="Book Antiqua" pitchFamily="18" charset="0"/>
              </a:rPr>
              <a:t> 65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55</a:t>
            </a:r>
          </a:p>
        </p:txBody>
      </p:sp>
    </p:spTree>
    <p:extLst>
      <p:ext uri="{BB962C8B-B14F-4D97-AF65-F5344CB8AC3E}">
        <p14:creationId xmlns:p14="http://schemas.microsoft.com/office/powerpoint/2010/main" val="279511043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6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6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Text Box 3"/>
          <p:cNvSpPr txBox="1">
            <a:spLocks noChangeArrowheads="1"/>
          </p:cNvSpPr>
          <p:nvPr/>
        </p:nvSpPr>
        <p:spPr bwMode="auto">
          <a:xfrm>
            <a:off x="23446" y="-7204"/>
            <a:ext cx="22829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Constraints </a:t>
            </a:r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212725" y="949325"/>
            <a:ext cx="8931275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b="1" i="1" baseline="-25000" dirty="0">
                <a:solidFill>
                  <a:srgbClr val="FF0000"/>
                </a:solidFill>
              </a:rPr>
              <a:t>11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12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13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14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15</a:t>
            </a:r>
            <a:r>
              <a:rPr lang="en-US" b="1" i="1" dirty="0">
                <a:solidFill>
                  <a:srgbClr val="FF0000"/>
                </a:solidFill>
              </a:rPr>
              <a:t>  </a:t>
            </a:r>
            <a:r>
              <a:rPr lang="en-US" b="1" i="1" dirty="0">
                <a:solidFill>
                  <a:srgbClr val="FF0000"/>
                </a:solidFill>
                <a:sym typeface="Symbol" pitchFamily="18" charset="2"/>
              </a:rPr>
              <a:t>    30,000</a:t>
            </a:r>
          </a:p>
          <a:p>
            <a:endParaRPr lang="en-US" b="1" i="1" dirty="0">
              <a:solidFill>
                <a:srgbClr val="FF0000"/>
              </a:solidFill>
              <a:sym typeface="Symbol" pitchFamily="18" charset="2"/>
            </a:endParaRPr>
          </a:p>
          <a:p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b="1" i="1" baseline="-25000" dirty="0">
                <a:solidFill>
                  <a:srgbClr val="FF0000"/>
                </a:solidFill>
              </a:rPr>
              <a:t>12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13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14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15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chemeClr val="accent2"/>
                </a:solidFill>
              </a:rPr>
              <a:t>X</a:t>
            </a:r>
            <a:r>
              <a:rPr lang="en-US" b="1" i="1" baseline="-25000" dirty="0">
                <a:solidFill>
                  <a:schemeClr val="accent2"/>
                </a:solidFill>
              </a:rPr>
              <a:t>22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23 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24 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25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>
                <a:solidFill>
                  <a:schemeClr val="accent2"/>
                </a:solidFill>
                <a:sym typeface="Symbol" pitchFamily="18" charset="2"/>
              </a:rPr>
              <a:t>  20,000</a:t>
            </a:r>
          </a:p>
          <a:p>
            <a:endParaRPr lang="en-US" b="1" i="1" dirty="0"/>
          </a:p>
          <a:p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b="1" i="1" baseline="-25000" dirty="0">
                <a:solidFill>
                  <a:srgbClr val="FF0000"/>
                </a:solidFill>
              </a:rPr>
              <a:t>13 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14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15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chemeClr val="accent2"/>
                </a:solidFill>
              </a:rPr>
              <a:t>X</a:t>
            </a:r>
            <a:r>
              <a:rPr lang="en-US" b="1" i="1" baseline="-25000" dirty="0">
                <a:solidFill>
                  <a:schemeClr val="accent2"/>
                </a:solidFill>
              </a:rPr>
              <a:t>23 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24 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25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339933"/>
                </a:solidFill>
              </a:rPr>
              <a:t>X</a:t>
            </a:r>
            <a:r>
              <a:rPr lang="en-US" b="1" i="1" baseline="-25000" dirty="0">
                <a:solidFill>
                  <a:srgbClr val="339933"/>
                </a:solidFill>
              </a:rPr>
              <a:t>33</a:t>
            </a:r>
            <a:r>
              <a:rPr lang="en-US" b="1" i="1" dirty="0">
                <a:solidFill>
                  <a:srgbClr val="339933"/>
                </a:solidFill>
              </a:rPr>
              <a:t>+ X</a:t>
            </a:r>
            <a:r>
              <a:rPr lang="en-US" b="1" i="1" baseline="-25000" dirty="0">
                <a:solidFill>
                  <a:srgbClr val="339933"/>
                </a:solidFill>
              </a:rPr>
              <a:t>34 </a:t>
            </a:r>
            <a:r>
              <a:rPr lang="en-US" b="1" i="1" dirty="0">
                <a:solidFill>
                  <a:srgbClr val="339933"/>
                </a:solidFill>
              </a:rPr>
              <a:t>+ X</a:t>
            </a:r>
            <a:r>
              <a:rPr lang="en-US" b="1" i="1" baseline="-25000" dirty="0">
                <a:solidFill>
                  <a:srgbClr val="339933"/>
                </a:solidFill>
              </a:rPr>
              <a:t>35 </a:t>
            </a:r>
            <a:r>
              <a:rPr lang="en-US" b="1" i="1" dirty="0">
                <a:solidFill>
                  <a:srgbClr val="339933"/>
                </a:solidFill>
                <a:sym typeface="Symbol" pitchFamily="18" charset="2"/>
              </a:rPr>
              <a:t>  40,000</a:t>
            </a:r>
            <a:endParaRPr lang="en-US" b="1" i="1" baseline="-25000" dirty="0">
              <a:solidFill>
                <a:srgbClr val="339933"/>
              </a:solidFill>
            </a:endParaRPr>
          </a:p>
          <a:p>
            <a:endParaRPr lang="en-US" b="1" i="1" dirty="0"/>
          </a:p>
          <a:p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b="1" i="1" baseline="-25000" dirty="0">
                <a:solidFill>
                  <a:srgbClr val="FF0000"/>
                </a:solidFill>
              </a:rPr>
              <a:t>14</a:t>
            </a:r>
            <a:r>
              <a:rPr lang="en-US" b="1" i="1" dirty="0">
                <a:solidFill>
                  <a:srgbClr val="FF0000"/>
                </a:solidFill>
              </a:rPr>
              <a:t>+ X</a:t>
            </a:r>
            <a:r>
              <a:rPr lang="en-US" b="1" i="1" baseline="-25000" dirty="0">
                <a:solidFill>
                  <a:srgbClr val="FF0000"/>
                </a:solidFill>
              </a:rPr>
              <a:t>15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chemeClr val="accent2"/>
                </a:solidFill>
              </a:rPr>
              <a:t> X</a:t>
            </a:r>
            <a:r>
              <a:rPr lang="en-US" b="1" i="1" baseline="-25000" dirty="0">
                <a:solidFill>
                  <a:schemeClr val="accent2"/>
                </a:solidFill>
              </a:rPr>
              <a:t>24 </a:t>
            </a:r>
            <a:r>
              <a:rPr lang="en-US" b="1" i="1" dirty="0">
                <a:solidFill>
                  <a:schemeClr val="accent2"/>
                </a:solidFill>
              </a:rPr>
              <a:t>+ X</a:t>
            </a:r>
            <a:r>
              <a:rPr lang="en-US" b="1" i="1" baseline="-25000" dirty="0">
                <a:solidFill>
                  <a:schemeClr val="accent2"/>
                </a:solidFill>
              </a:rPr>
              <a:t>25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339933"/>
                </a:solidFill>
              </a:rPr>
              <a:t> X</a:t>
            </a:r>
            <a:r>
              <a:rPr lang="en-US" b="1" i="1" baseline="-25000" dirty="0">
                <a:solidFill>
                  <a:srgbClr val="339933"/>
                </a:solidFill>
              </a:rPr>
              <a:t>34 </a:t>
            </a:r>
            <a:r>
              <a:rPr lang="en-US" b="1" i="1" dirty="0">
                <a:solidFill>
                  <a:srgbClr val="339933"/>
                </a:solidFill>
              </a:rPr>
              <a:t>+ X</a:t>
            </a:r>
            <a:r>
              <a:rPr lang="en-US" b="1" i="1" baseline="-25000" dirty="0">
                <a:solidFill>
                  <a:srgbClr val="339933"/>
                </a:solidFill>
              </a:rPr>
              <a:t>35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996633"/>
                </a:solidFill>
              </a:rPr>
              <a:t>X</a:t>
            </a:r>
            <a:r>
              <a:rPr lang="en-US" b="1" i="1" baseline="-25000" dirty="0">
                <a:solidFill>
                  <a:srgbClr val="996633"/>
                </a:solidFill>
              </a:rPr>
              <a:t>44</a:t>
            </a:r>
            <a:r>
              <a:rPr lang="en-US" b="1" i="1" dirty="0">
                <a:solidFill>
                  <a:srgbClr val="996633"/>
                </a:solidFill>
              </a:rPr>
              <a:t>+ X</a:t>
            </a:r>
            <a:r>
              <a:rPr lang="en-US" b="1" i="1" baseline="-25000" dirty="0">
                <a:solidFill>
                  <a:srgbClr val="996633"/>
                </a:solidFill>
              </a:rPr>
              <a:t>45</a:t>
            </a:r>
            <a:r>
              <a:rPr lang="en-US" b="1" i="1" dirty="0">
                <a:solidFill>
                  <a:srgbClr val="996633"/>
                </a:solidFill>
                <a:sym typeface="Symbol" pitchFamily="18" charset="2"/>
              </a:rPr>
              <a:t>  10,000</a:t>
            </a:r>
            <a:endParaRPr lang="en-US" b="1" i="1" baseline="-25000" dirty="0">
              <a:solidFill>
                <a:srgbClr val="996633"/>
              </a:solidFill>
            </a:endParaRPr>
          </a:p>
          <a:p>
            <a:endParaRPr lang="en-US" b="1" i="1" baseline="-25000" dirty="0">
              <a:solidFill>
                <a:srgbClr val="996633"/>
              </a:solidFill>
            </a:endParaRPr>
          </a:p>
          <a:p>
            <a:r>
              <a:rPr lang="en-US" b="1" i="1" dirty="0">
                <a:solidFill>
                  <a:srgbClr val="FF0000"/>
                </a:solidFill>
              </a:rPr>
              <a:t> X</a:t>
            </a:r>
            <a:r>
              <a:rPr lang="en-US" b="1" i="1" baseline="-25000" dirty="0">
                <a:solidFill>
                  <a:srgbClr val="FF0000"/>
                </a:solidFill>
              </a:rPr>
              <a:t>15 </a:t>
            </a:r>
            <a:r>
              <a:rPr lang="en-US" b="1" i="1" dirty="0"/>
              <a:t>+</a:t>
            </a:r>
            <a:r>
              <a:rPr lang="en-US" b="1" i="1" dirty="0">
                <a:solidFill>
                  <a:schemeClr val="accent2"/>
                </a:solidFill>
              </a:rPr>
              <a:t> X</a:t>
            </a:r>
            <a:r>
              <a:rPr lang="en-US" b="1" i="1" baseline="-25000" dirty="0">
                <a:solidFill>
                  <a:schemeClr val="accent2"/>
                </a:solidFill>
              </a:rPr>
              <a:t>25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/>
              <a:t>+</a:t>
            </a:r>
            <a:r>
              <a:rPr lang="en-US" b="1" i="1" dirty="0">
                <a:solidFill>
                  <a:srgbClr val="339933"/>
                </a:solidFill>
              </a:rPr>
              <a:t> X</a:t>
            </a:r>
            <a:r>
              <a:rPr lang="en-US" b="1" i="1" baseline="-25000" dirty="0">
                <a:solidFill>
                  <a:srgbClr val="339933"/>
                </a:solidFill>
              </a:rPr>
              <a:t>35 </a:t>
            </a:r>
            <a:r>
              <a:rPr lang="en-US" b="1" i="1" dirty="0"/>
              <a:t>+</a:t>
            </a:r>
            <a:r>
              <a:rPr lang="en-US" b="1" i="1" dirty="0">
                <a:solidFill>
                  <a:srgbClr val="996633"/>
                </a:solidFill>
              </a:rPr>
              <a:t> X</a:t>
            </a:r>
            <a:r>
              <a:rPr lang="en-US" b="1" i="1" baseline="-25000" dirty="0">
                <a:solidFill>
                  <a:srgbClr val="996633"/>
                </a:solidFill>
              </a:rPr>
              <a:t>45</a:t>
            </a:r>
            <a:r>
              <a:rPr lang="en-US" b="1" i="1" dirty="0">
                <a:solidFill>
                  <a:srgbClr val="339933"/>
                </a:solidFill>
                <a:sym typeface="Symbol" pitchFamily="18" charset="2"/>
              </a:rPr>
              <a:t> </a:t>
            </a:r>
            <a:r>
              <a:rPr lang="en-US" b="1" i="1" dirty="0"/>
              <a:t>+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FFCC00"/>
                </a:solidFill>
              </a:rPr>
              <a:t>X</a:t>
            </a:r>
            <a:r>
              <a:rPr lang="en-US" b="1" i="1" baseline="-25000" dirty="0">
                <a:solidFill>
                  <a:srgbClr val="FFCC00"/>
                </a:solidFill>
              </a:rPr>
              <a:t>55  </a:t>
            </a:r>
            <a:r>
              <a:rPr lang="en-US" b="1" i="1" dirty="0">
                <a:solidFill>
                  <a:srgbClr val="FFCC00"/>
                </a:solidFill>
                <a:sym typeface="Symbol" pitchFamily="18" charset="2"/>
              </a:rPr>
              <a:t>  50,000</a:t>
            </a:r>
            <a:r>
              <a:rPr lang="en-US" b="1" i="1" dirty="0">
                <a:solidFill>
                  <a:srgbClr val="FFCC00"/>
                </a:solidFill>
              </a:rPr>
              <a:t> </a:t>
            </a:r>
          </a:p>
          <a:p>
            <a:endParaRPr lang="en-US" b="1" i="1" dirty="0">
              <a:solidFill>
                <a:srgbClr val="FFCC00"/>
              </a:solidFill>
            </a:endParaRPr>
          </a:p>
          <a:p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b="1" i="1" baseline="-25000" dirty="0">
                <a:solidFill>
                  <a:srgbClr val="FF0000"/>
                </a:solidFill>
              </a:rPr>
              <a:t>11 </a:t>
            </a:r>
            <a:r>
              <a:rPr lang="en-US" b="1" i="1" dirty="0">
                <a:solidFill>
                  <a:srgbClr val="FF0000"/>
                </a:solidFill>
              </a:rPr>
              <a:t>,  X</a:t>
            </a:r>
            <a:r>
              <a:rPr lang="en-US" b="1" i="1" baseline="-25000" dirty="0">
                <a:solidFill>
                  <a:srgbClr val="FF0000"/>
                </a:solidFill>
              </a:rPr>
              <a:t>12 </a:t>
            </a:r>
            <a:r>
              <a:rPr lang="en-US" b="1" i="1" dirty="0">
                <a:solidFill>
                  <a:srgbClr val="FF0000"/>
                </a:solidFill>
              </a:rPr>
              <a:t>, X</a:t>
            </a:r>
            <a:r>
              <a:rPr lang="en-US" b="1" i="1" baseline="-25000" dirty="0">
                <a:solidFill>
                  <a:srgbClr val="FF0000"/>
                </a:solidFill>
              </a:rPr>
              <a:t>13 </a:t>
            </a:r>
            <a:r>
              <a:rPr lang="en-US" b="1" i="1" dirty="0">
                <a:solidFill>
                  <a:srgbClr val="FF0000"/>
                </a:solidFill>
              </a:rPr>
              <a:t>, X</a:t>
            </a:r>
            <a:r>
              <a:rPr lang="en-US" b="1" i="1" baseline="-25000" dirty="0">
                <a:solidFill>
                  <a:srgbClr val="FF0000"/>
                </a:solidFill>
              </a:rPr>
              <a:t>14</a:t>
            </a:r>
            <a:r>
              <a:rPr lang="en-US" b="1" i="1" dirty="0">
                <a:solidFill>
                  <a:srgbClr val="FF0000"/>
                </a:solidFill>
              </a:rPr>
              <a:t> , X</a:t>
            </a:r>
            <a:r>
              <a:rPr lang="en-US" b="1" i="1" baseline="-25000" dirty="0">
                <a:solidFill>
                  <a:srgbClr val="FF0000"/>
                </a:solidFill>
              </a:rPr>
              <a:t>15 </a:t>
            </a:r>
            <a:r>
              <a:rPr lang="en-US" b="1" i="1" dirty="0">
                <a:solidFill>
                  <a:srgbClr val="FF0000"/>
                </a:solidFill>
              </a:rPr>
              <a:t>, </a:t>
            </a:r>
            <a:r>
              <a:rPr lang="en-US" b="1" i="1" dirty="0">
                <a:solidFill>
                  <a:schemeClr val="accent2"/>
                </a:solidFill>
              </a:rPr>
              <a:t>X</a:t>
            </a:r>
            <a:r>
              <a:rPr lang="en-US" b="1" i="1" baseline="-25000" dirty="0">
                <a:solidFill>
                  <a:schemeClr val="accent2"/>
                </a:solidFill>
              </a:rPr>
              <a:t>22</a:t>
            </a:r>
            <a:r>
              <a:rPr lang="en-US" b="1" i="1" dirty="0">
                <a:solidFill>
                  <a:schemeClr val="accent2"/>
                </a:solidFill>
              </a:rPr>
              <a:t> , X</a:t>
            </a:r>
            <a:r>
              <a:rPr lang="en-US" b="1" i="1" baseline="-25000" dirty="0">
                <a:solidFill>
                  <a:schemeClr val="accent2"/>
                </a:solidFill>
              </a:rPr>
              <a:t>23 </a:t>
            </a:r>
            <a:r>
              <a:rPr lang="en-US" b="1" i="1" dirty="0">
                <a:solidFill>
                  <a:schemeClr val="accent2"/>
                </a:solidFill>
              </a:rPr>
              <a:t> , X</a:t>
            </a:r>
            <a:r>
              <a:rPr lang="en-US" b="1" i="1" baseline="-25000" dirty="0">
                <a:solidFill>
                  <a:schemeClr val="accent2"/>
                </a:solidFill>
              </a:rPr>
              <a:t>24 </a:t>
            </a:r>
            <a:r>
              <a:rPr lang="en-US" b="1" i="1" dirty="0">
                <a:solidFill>
                  <a:schemeClr val="accent2"/>
                </a:solidFill>
              </a:rPr>
              <a:t> , X</a:t>
            </a:r>
            <a:r>
              <a:rPr lang="en-US" b="1" i="1" baseline="-25000" dirty="0">
                <a:solidFill>
                  <a:schemeClr val="accent2"/>
                </a:solidFill>
              </a:rPr>
              <a:t>25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>
                <a:solidFill>
                  <a:srgbClr val="339933"/>
                </a:solidFill>
              </a:rPr>
              <a:t>,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>
                <a:solidFill>
                  <a:srgbClr val="339933"/>
                </a:solidFill>
              </a:rPr>
              <a:t>X</a:t>
            </a:r>
            <a:r>
              <a:rPr lang="en-US" b="1" i="1" baseline="-25000" dirty="0">
                <a:solidFill>
                  <a:srgbClr val="339933"/>
                </a:solidFill>
              </a:rPr>
              <a:t>33 </a:t>
            </a:r>
            <a:r>
              <a:rPr lang="en-US" b="1" i="1" dirty="0">
                <a:solidFill>
                  <a:srgbClr val="339933"/>
                </a:solidFill>
              </a:rPr>
              <a:t>, X</a:t>
            </a:r>
            <a:r>
              <a:rPr lang="en-US" b="1" i="1" baseline="-25000" dirty="0">
                <a:solidFill>
                  <a:srgbClr val="339933"/>
                </a:solidFill>
              </a:rPr>
              <a:t>34 </a:t>
            </a:r>
            <a:r>
              <a:rPr lang="en-US" b="1" i="1" dirty="0">
                <a:solidFill>
                  <a:srgbClr val="339933"/>
                </a:solidFill>
              </a:rPr>
              <a:t>, X</a:t>
            </a:r>
            <a:r>
              <a:rPr lang="en-US" b="1" i="1" baseline="-25000" dirty="0">
                <a:solidFill>
                  <a:srgbClr val="339933"/>
                </a:solidFill>
              </a:rPr>
              <a:t>35 </a:t>
            </a:r>
          </a:p>
          <a:p>
            <a:r>
              <a:rPr lang="en-US" b="1" i="1" dirty="0">
                <a:solidFill>
                  <a:srgbClr val="996633"/>
                </a:solidFill>
              </a:rPr>
              <a:t>X</a:t>
            </a:r>
            <a:r>
              <a:rPr lang="en-US" b="1" i="1" baseline="-25000" dirty="0">
                <a:solidFill>
                  <a:srgbClr val="996633"/>
                </a:solidFill>
              </a:rPr>
              <a:t>44</a:t>
            </a:r>
            <a:r>
              <a:rPr lang="en-US" b="1" i="1" dirty="0">
                <a:solidFill>
                  <a:srgbClr val="996633"/>
                </a:solidFill>
              </a:rPr>
              <a:t> , X</a:t>
            </a:r>
            <a:r>
              <a:rPr lang="en-US" b="1" i="1" baseline="-25000" dirty="0">
                <a:solidFill>
                  <a:srgbClr val="996633"/>
                </a:solidFill>
              </a:rPr>
              <a:t>45 </a:t>
            </a:r>
            <a:r>
              <a:rPr lang="en-US" b="1" i="1" dirty="0">
                <a:solidFill>
                  <a:srgbClr val="996633"/>
                </a:solidFill>
              </a:rPr>
              <a:t> ,</a:t>
            </a:r>
            <a:r>
              <a:rPr lang="en-US" b="1" i="1" baseline="-25000" dirty="0">
                <a:solidFill>
                  <a:srgbClr val="996633"/>
                </a:solidFill>
              </a:rPr>
              <a:t> </a:t>
            </a:r>
            <a:r>
              <a:rPr lang="en-US" b="1" i="1" dirty="0">
                <a:solidFill>
                  <a:srgbClr val="FFCC00"/>
                </a:solidFill>
              </a:rPr>
              <a:t>X</a:t>
            </a:r>
            <a:r>
              <a:rPr lang="en-US" b="1" i="1" baseline="-25000" dirty="0">
                <a:solidFill>
                  <a:srgbClr val="FFCC00"/>
                </a:solidFill>
              </a:rPr>
              <a:t>55 </a:t>
            </a:r>
            <a:r>
              <a:rPr lang="en-US" b="1" i="1" dirty="0">
                <a:sym typeface="Symbol" pitchFamily="18" charset="2"/>
              </a:rPr>
              <a:t>  0</a:t>
            </a:r>
          </a:p>
        </p:txBody>
      </p:sp>
    </p:spTree>
    <p:extLst>
      <p:ext uri="{BB962C8B-B14F-4D97-AF65-F5344CB8AC3E}">
        <p14:creationId xmlns:p14="http://schemas.microsoft.com/office/powerpoint/2010/main" val="171287590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Text Box 3"/>
          <p:cNvSpPr txBox="1">
            <a:spLocks noChangeArrowheads="1"/>
          </p:cNvSpPr>
          <p:nvPr/>
        </p:nvSpPr>
        <p:spPr bwMode="auto">
          <a:xfrm>
            <a:off x="0" y="0"/>
            <a:ext cx="29225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excel; Format 1 </a:t>
            </a:r>
          </a:p>
        </p:txBody>
      </p:sp>
      <p:graphicFrame>
        <p:nvGraphicFramePr>
          <p:cNvPr id="190468" name="Object 4"/>
          <p:cNvGraphicFramePr>
            <a:graphicFrameLocks noChangeAspect="1"/>
          </p:cNvGraphicFramePr>
          <p:nvPr/>
        </p:nvGraphicFramePr>
        <p:xfrm>
          <a:off x="0" y="1371600"/>
          <a:ext cx="9144000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4" imgW="6019800" imgH="1466698" progId="Excel.Sheet.8">
                  <p:embed/>
                </p:oleObj>
              </mc:Choice>
              <mc:Fallback>
                <p:oleObj name="Worksheet" r:id="rId4" imgW="6019800" imgH="146669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71600"/>
                        <a:ext cx="9144000" cy="223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2999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0" y="0"/>
            <a:ext cx="29225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excel; Format 2 </a:t>
            </a:r>
          </a:p>
        </p:txBody>
      </p:sp>
      <p:graphicFrame>
        <p:nvGraphicFramePr>
          <p:cNvPr id="192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1633"/>
              </p:ext>
            </p:extLst>
          </p:nvPr>
        </p:nvGraphicFramePr>
        <p:xfrm>
          <a:off x="457200" y="914400"/>
          <a:ext cx="8458200" cy="5470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4" imgW="4886325" imgH="3429203" progId="Excel.Sheet.8">
                  <p:embed/>
                </p:oleObj>
              </mc:Choice>
              <mc:Fallback>
                <p:oleObj name="Worksheet" r:id="rId4" imgW="4886325" imgH="342920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14400"/>
                        <a:ext cx="8458200" cy="54703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649596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Text Box 3"/>
          <p:cNvSpPr txBox="1">
            <a:spLocks noChangeArrowheads="1"/>
          </p:cNvSpPr>
          <p:nvPr/>
        </p:nvSpPr>
        <p:spPr bwMode="auto">
          <a:xfrm>
            <a:off x="0" y="-33010"/>
            <a:ext cx="4362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excel; Best Format (Ctrl)</a:t>
            </a:r>
          </a:p>
        </p:txBody>
      </p:sp>
      <p:graphicFrame>
        <p:nvGraphicFramePr>
          <p:cNvPr id="1945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032776"/>
              </p:ext>
            </p:extLst>
          </p:nvPr>
        </p:nvGraphicFramePr>
        <p:xfrm>
          <a:off x="152400" y="969963"/>
          <a:ext cx="8839200" cy="5176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4" imgW="4886325" imgH="3105302" progId="Excel.Sheet.8">
                  <p:embed/>
                </p:oleObj>
              </mc:Choice>
              <mc:Fallback>
                <p:oleObj name="Worksheet" r:id="rId4" imgW="4886325" imgH="310530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69963"/>
                        <a:ext cx="8839200" cy="5176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295303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7" name="Text Box 3"/>
          <p:cNvSpPr txBox="1">
            <a:spLocks noChangeArrowheads="1"/>
          </p:cNvSpPr>
          <p:nvPr/>
        </p:nvSpPr>
        <p:spPr bwMode="auto">
          <a:xfrm>
            <a:off x="0" y="0"/>
            <a:ext cx="187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Constraints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36228" name="Text Box 4"/>
          <p:cNvSpPr txBox="1">
            <a:spLocks noChangeArrowheads="1"/>
          </p:cNvSpPr>
          <p:nvPr/>
        </p:nvSpPr>
        <p:spPr bwMode="auto">
          <a:xfrm>
            <a:off x="288925" y="914400"/>
            <a:ext cx="824547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Objective Function</a:t>
            </a:r>
          </a:p>
          <a:p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Min Z =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10X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1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+ 8X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2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+ 25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3 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+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15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4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+ 6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5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 </a:t>
            </a:r>
          </a:p>
          <a:p>
            <a:r>
              <a:rPr lang="en-US" sz="2400" b="1" dirty="0" smtClean="0">
                <a:solidFill>
                  <a:srgbClr val="FF0066"/>
                </a:solidFill>
                <a:latin typeface="Book Antiqua" pitchFamily="18" charset="0"/>
              </a:rPr>
              <a:t>Calories</a:t>
            </a:r>
            <a:r>
              <a:rPr lang="en-US" sz="2400" b="1" i="1" dirty="0" smtClean="0">
                <a:solidFill>
                  <a:srgbClr val="FF0066"/>
                </a:solidFill>
                <a:latin typeface="Book Antiqua" pitchFamily="18" charset="0"/>
              </a:rPr>
              <a:t> </a:t>
            </a:r>
            <a:endParaRPr lang="en-US" sz="2400" b="1" i="1" dirty="0">
              <a:solidFill>
                <a:srgbClr val="FF0066"/>
              </a:solidFill>
              <a:latin typeface="Book Antiqua" pitchFamily="18" charset="0"/>
            </a:endParaRPr>
          </a:p>
          <a:p>
            <a:r>
              <a:rPr lang="en-US" sz="2400" b="1" i="1" dirty="0">
                <a:solidFill>
                  <a:srgbClr val="FF0066"/>
                </a:solidFill>
                <a:latin typeface="Book Antiqua" pitchFamily="18" charset="0"/>
              </a:rPr>
              <a:t>50X1 + 100 X2 + 120 X4 + 80 X5 </a:t>
            </a:r>
            <a:r>
              <a:rPr lang="en-US" sz="2400" b="1" i="1" dirty="0">
                <a:solidFill>
                  <a:srgbClr val="FF0066"/>
                </a:solidFill>
                <a:latin typeface="Book Antiqua" pitchFamily="18" charset="0"/>
                <a:sym typeface="Symbol" pitchFamily="18" charset="2"/>
              </a:rPr>
              <a:t>  380</a:t>
            </a:r>
          </a:p>
          <a:p>
            <a:r>
              <a:rPr lang="en-US" sz="2400" b="1" i="1" dirty="0">
                <a:solidFill>
                  <a:srgbClr val="FF0066"/>
                </a:solidFill>
                <a:latin typeface="Book Antiqua" pitchFamily="18" charset="0"/>
              </a:rPr>
              <a:t>50X1 + 100 X2 + 120 X4 + 80 X5 </a:t>
            </a:r>
            <a:r>
              <a:rPr lang="en-US" sz="2400" b="1" i="1" dirty="0">
                <a:solidFill>
                  <a:srgbClr val="FF0066"/>
                </a:solidFill>
                <a:latin typeface="Book Antiqua" pitchFamily="18" charset="0"/>
                <a:sym typeface="Symbol" pitchFamily="18" charset="2"/>
              </a:rPr>
              <a:t>  420</a:t>
            </a:r>
          </a:p>
          <a:p>
            <a:r>
              <a:rPr lang="en-US" sz="2400" b="1" i="1" dirty="0">
                <a:solidFill>
                  <a:srgbClr val="FF00FF"/>
                </a:solidFill>
                <a:latin typeface="Book Antiqua" pitchFamily="18" charset="0"/>
              </a:rPr>
              <a:t>Calories from fat </a:t>
            </a:r>
          </a:p>
          <a:p>
            <a:r>
              <a:rPr lang="en-US" sz="2400" b="1" i="1" dirty="0">
                <a:solidFill>
                  <a:srgbClr val="FF00FF"/>
                </a:solidFill>
                <a:latin typeface="Book Antiqua" pitchFamily="18" charset="0"/>
              </a:rPr>
              <a:t>X1 + 75 X2 + 30 X5 </a:t>
            </a:r>
            <a:r>
              <a:rPr lang="en-US" sz="2400" b="1" i="1" dirty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  </a:t>
            </a:r>
            <a:r>
              <a:rPr lang="en-US" sz="2400" b="1" i="1" dirty="0" smtClean="0">
                <a:solidFill>
                  <a:srgbClr val="FF00FF"/>
                </a:solidFill>
                <a:latin typeface="Book Antiqua" pitchFamily="18" charset="0"/>
                <a:sym typeface="Symbol" pitchFamily="18" charset="2"/>
              </a:rPr>
              <a:t>0.2(</a:t>
            </a:r>
            <a:r>
              <a:rPr lang="en-US" sz="2400" b="1" i="1" dirty="0" smtClean="0">
                <a:solidFill>
                  <a:srgbClr val="FF00FF"/>
                </a:solidFill>
                <a:latin typeface="Book Antiqua" pitchFamily="18" charset="0"/>
              </a:rPr>
              <a:t>50X1 </a:t>
            </a:r>
            <a:r>
              <a:rPr lang="en-US" sz="2400" b="1" i="1" dirty="0">
                <a:solidFill>
                  <a:srgbClr val="FF00FF"/>
                </a:solidFill>
                <a:latin typeface="Book Antiqua" pitchFamily="18" charset="0"/>
              </a:rPr>
              <a:t>+ 100 X2 + 120 X4 + 80 X5) </a:t>
            </a:r>
            <a:endParaRPr lang="en-US" sz="2400" b="1" i="1" dirty="0">
              <a:solidFill>
                <a:srgbClr val="FF00FF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Book Antiqua" pitchFamily="18" charset="0"/>
                <a:sym typeface="Symbol" pitchFamily="18" charset="2"/>
              </a:rPr>
              <a:t>Vitamin</a:t>
            </a:r>
            <a:endParaRPr lang="en-US" sz="2400" b="1" dirty="0">
              <a:solidFill>
                <a:schemeClr val="accent1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sz="2400" b="1" i="1" dirty="0">
                <a:solidFill>
                  <a:schemeClr val="accent1"/>
                </a:solidFill>
                <a:latin typeface="Book Antiqua" pitchFamily="18" charset="0"/>
              </a:rPr>
              <a:t>20X1 + 50 X3  + 2 X5 </a:t>
            </a:r>
            <a:r>
              <a:rPr lang="en-US" sz="2400" b="1" i="1" dirty="0">
                <a:solidFill>
                  <a:schemeClr val="accent1"/>
                </a:solidFill>
                <a:latin typeface="Book Antiqua" pitchFamily="18" charset="0"/>
                <a:sym typeface="Symbol" pitchFamily="18" charset="2"/>
              </a:rPr>
              <a:t>  50</a:t>
            </a:r>
            <a:endParaRPr lang="en-US" sz="2400" b="1" i="1" dirty="0">
              <a:solidFill>
                <a:srgbClr val="CCCC00"/>
              </a:solidFill>
              <a:latin typeface="Book Antiqua" pitchFamily="18" charset="0"/>
            </a:endParaRPr>
          </a:p>
          <a:p>
            <a:r>
              <a:rPr lang="en-US" sz="2400" b="1" dirty="0">
                <a:latin typeface="Book Antiqua" pitchFamily="18" charset="0"/>
              </a:rPr>
              <a:t>Strawberry and sweetener</a:t>
            </a:r>
          </a:p>
          <a:p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1 </a:t>
            </a:r>
            <a:r>
              <a:rPr lang="en-US" sz="2400" b="1" i="1" dirty="0">
                <a:latin typeface="Book Antiqua" pitchFamily="18" charset="0"/>
                <a:sym typeface="Symbol" pitchFamily="18" charset="2"/>
              </a:rPr>
              <a:t>  2 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4</a:t>
            </a:r>
            <a:r>
              <a:rPr lang="en-US" sz="2400" b="1" i="1" dirty="0">
                <a:latin typeface="Book Antiqua" pitchFamily="18" charset="0"/>
                <a:sym typeface="Symbol" pitchFamily="18" charset="2"/>
              </a:rPr>
              <a:t> </a:t>
            </a:r>
          </a:p>
          <a:p>
            <a:r>
              <a:rPr lang="en-US" sz="2400" b="1" dirty="0">
                <a:solidFill>
                  <a:srgbClr val="FFCC00"/>
                </a:solidFill>
                <a:latin typeface="Book Antiqua" pitchFamily="18" charset="0"/>
                <a:sym typeface="Symbol" pitchFamily="18" charset="2"/>
              </a:rPr>
              <a:t>Thickeners</a:t>
            </a:r>
          </a:p>
          <a:p>
            <a:r>
              <a:rPr lang="en-US" sz="2400" b="1" i="1" dirty="0">
                <a:solidFill>
                  <a:srgbClr val="FFCC00"/>
                </a:solidFill>
                <a:latin typeface="Book Antiqua" pitchFamily="18" charset="0"/>
              </a:rPr>
              <a:t>3X</a:t>
            </a:r>
            <a:r>
              <a:rPr lang="en-US" sz="2400" b="1" i="1" baseline="-25000" dirty="0">
                <a:solidFill>
                  <a:srgbClr val="FFCC00"/>
                </a:solidFill>
                <a:latin typeface="Book Antiqua" pitchFamily="18" charset="0"/>
              </a:rPr>
              <a:t>1 </a:t>
            </a:r>
            <a:r>
              <a:rPr lang="en-US" sz="2400" b="1" i="1" dirty="0">
                <a:solidFill>
                  <a:srgbClr val="FFCC00"/>
                </a:solidFill>
                <a:latin typeface="Book Antiqua" pitchFamily="18" charset="0"/>
              </a:rPr>
              <a:t>+ 8X</a:t>
            </a:r>
            <a:r>
              <a:rPr lang="en-US" sz="2400" b="1" i="1" baseline="-25000" dirty="0">
                <a:solidFill>
                  <a:srgbClr val="FFCC00"/>
                </a:solidFill>
                <a:latin typeface="Book Antiqua" pitchFamily="18" charset="0"/>
              </a:rPr>
              <a:t>2 </a:t>
            </a:r>
            <a:r>
              <a:rPr lang="en-US" sz="2400" b="1" i="1" dirty="0">
                <a:solidFill>
                  <a:srgbClr val="FFCC00"/>
                </a:solidFill>
                <a:latin typeface="Book Antiqua" pitchFamily="18" charset="0"/>
              </a:rPr>
              <a:t>+ X</a:t>
            </a:r>
            <a:r>
              <a:rPr lang="en-US" sz="2400" b="1" i="1" baseline="-25000" dirty="0">
                <a:solidFill>
                  <a:srgbClr val="FFCC00"/>
                </a:solidFill>
                <a:latin typeface="Book Antiqua" pitchFamily="18" charset="0"/>
              </a:rPr>
              <a:t>3  </a:t>
            </a:r>
            <a:r>
              <a:rPr lang="en-US" sz="2400" b="1" i="1" dirty="0">
                <a:solidFill>
                  <a:srgbClr val="FFCC00"/>
                </a:solidFill>
                <a:latin typeface="Book Antiqua" pitchFamily="18" charset="0"/>
              </a:rPr>
              <a:t>+</a:t>
            </a:r>
            <a:r>
              <a:rPr lang="en-US" sz="2400" b="1" i="1" baseline="-25000" dirty="0">
                <a:solidFill>
                  <a:srgbClr val="FFCC00"/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rgbClr val="FFCC00"/>
                </a:solidFill>
                <a:latin typeface="Book Antiqua" pitchFamily="18" charset="0"/>
              </a:rPr>
              <a:t>2</a:t>
            </a:r>
            <a:r>
              <a:rPr lang="en-US" sz="2400" b="1" i="1" baseline="-25000" dirty="0">
                <a:solidFill>
                  <a:srgbClr val="FFCC00"/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rgbClr val="FFCC00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rgbClr val="FFCC00"/>
                </a:solidFill>
                <a:latin typeface="Book Antiqua" pitchFamily="18" charset="0"/>
              </a:rPr>
              <a:t>4 </a:t>
            </a:r>
            <a:r>
              <a:rPr lang="en-US" sz="2400" b="1" i="1" dirty="0">
                <a:solidFill>
                  <a:srgbClr val="FFCC00"/>
                </a:solidFill>
                <a:latin typeface="Book Antiqua" pitchFamily="18" charset="0"/>
              </a:rPr>
              <a:t>+ 2.5</a:t>
            </a:r>
            <a:r>
              <a:rPr lang="en-US" sz="2400" b="1" i="1" baseline="-25000" dirty="0">
                <a:solidFill>
                  <a:srgbClr val="FFCC00"/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rgbClr val="FFCC00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rgbClr val="FFCC00"/>
                </a:solidFill>
                <a:latin typeface="Book Antiqua" pitchFamily="18" charset="0"/>
              </a:rPr>
              <a:t>5</a:t>
            </a:r>
            <a:r>
              <a:rPr lang="en-US" sz="2400" b="1" i="1" dirty="0">
                <a:solidFill>
                  <a:srgbClr val="FFCC00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sz="2400" b="1" i="1" baseline="-25000" dirty="0">
                <a:solidFill>
                  <a:srgbClr val="FFCC00"/>
                </a:solidFill>
                <a:latin typeface="Book Antiqua" pitchFamily="18" charset="0"/>
              </a:rPr>
              <a:t>  </a:t>
            </a:r>
            <a:r>
              <a:rPr lang="en-US" sz="2400" b="1" i="1" dirty="0">
                <a:solidFill>
                  <a:srgbClr val="FFCC00"/>
                </a:solidFill>
                <a:latin typeface="Book Antiqua" pitchFamily="18" charset="0"/>
              </a:rPr>
              <a:t>= 15</a:t>
            </a:r>
          </a:p>
          <a:p>
            <a:r>
              <a:rPr lang="en-US" sz="2400" b="1" dirty="0" smtClean="0">
                <a:solidFill>
                  <a:schemeClr val="tx2"/>
                </a:solidFill>
                <a:latin typeface="Book Antiqua" pitchFamily="18" charset="0"/>
                <a:sym typeface="Symbol" pitchFamily="18" charset="2"/>
              </a:rPr>
              <a:t>Non-negativity</a:t>
            </a:r>
            <a:endParaRPr lang="en-US" sz="2400" b="1" dirty="0">
              <a:solidFill>
                <a:schemeClr val="tx2"/>
              </a:solidFill>
              <a:latin typeface="Book Antiqua" pitchFamily="18" charset="0"/>
              <a:sym typeface="Symbol" pitchFamily="18" charset="2"/>
            </a:endParaRPr>
          </a:p>
          <a:p>
            <a:r>
              <a:rPr lang="en-US" sz="2400" b="1" i="1" dirty="0">
                <a:solidFill>
                  <a:schemeClr val="tx2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chemeClr val="tx2"/>
                </a:solidFill>
                <a:latin typeface="Book Antiqua" pitchFamily="18" charset="0"/>
              </a:rPr>
              <a:t>1 </a:t>
            </a:r>
            <a:r>
              <a:rPr lang="en-US" sz="2400" b="1" i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sz="2400" b="1" i="1" baseline="-25000" dirty="0">
                <a:solidFill>
                  <a:schemeClr val="tx2"/>
                </a:solidFill>
                <a:latin typeface="Book Antiqua" pitchFamily="18" charset="0"/>
              </a:rPr>
              <a:t>2 </a:t>
            </a:r>
            <a:r>
              <a:rPr lang="en-US" sz="2400" b="1" i="1" dirty="0">
                <a:solidFill>
                  <a:schemeClr val="tx2"/>
                </a:solidFill>
                <a:latin typeface="Book Antiqua" pitchFamily="18" charset="0"/>
              </a:rPr>
              <a:t>, X</a:t>
            </a:r>
            <a:r>
              <a:rPr lang="en-US" sz="2400" b="1" i="1" baseline="-25000" dirty="0">
                <a:solidFill>
                  <a:schemeClr val="tx2"/>
                </a:solidFill>
                <a:latin typeface="Book Antiqua" pitchFamily="18" charset="0"/>
              </a:rPr>
              <a:t>3  </a:t>
            </a:r>
            <a:r>
              <a:rPr lang="en-US" sz="2400" b="1" i="1" dirty="0">
                <a:solidFill>
                  <a:schemeClr val="tx2"/>
                </a:solidFill>
                <a:latin typeface="Book Antiqua" pitchFamily="18" charset="0"/>
                <a:sym typeface="Symbol" pitchFamily="18" charset="2"/>
              </a:rPr>
              <a:t>, </a:t>
            </a:r>
            <a:r>
              <a:rPr lang="en-US" sz="2400" b="1" i="1" dirty="0">
                <a:solidFill>
                  <a:schemeClr val="tx2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chemeClr val="tx2"/>
                </a:solidFill>
                <a:latin typeface="Book Antiqua" pitchFamily="18" charset="0"/>
              </a:rPr>
              <a:t>4  </a:t>
            </a:r>
            <a:r>
              <a:rPr lang="en-US" sz="2400" b="1" i="1" dirty="0">
                <a:solidFill>
                  <a:schemeClr val="tx2"/>
                </a:solidFill>
                <a:latin typeface="Book Antiqua" pitchFamily="18" charset="0"/>
              </a:rPr>
              <a:t>,</a:t>
            </a:r>
            <a:r>
              <a:rPr lang="en-US" sz="2400" b="1" i="1" dirty="0">
                <a:solidFill>
                  <a:schemeClr val="tx2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sz="2400" b="1" i="1" dirty="0">
                <a:solidFill>
                  <a:schemeClr val="tx2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chemeClr val="tx2"/>
                </a:solidFill>
                <a:latin typeface="Book Antiqua" pitchFamily="18" charset="0"/>
              </a:rPr>
              <a:t>5 </a:t>
            </a:r>
            <a:r>
              <a:rPr lang="en-US" sz="2400" b="1" i="1" dirty="0">
                <a:solidFill>
                  <a:schemeClr val="tx2"/>
                </a:solidFill>
                <a:latin typeface="Book Antiqua" pitchFamily="18" charset="0"/>
                <a:sym typeface="Symbol" pitchFamily="18" charset="2"/>
              </a:rPr>
              <a:t>  </a:t>
            </a:r>
            <a:r>
              <a:rPr lang="en-US" sz="2400" b="1" i="1" dirty="0" smtClean="0">
                <a:solidFill>
                  <a:schemeClr val="tx2"/>
                </a:solidFill>
                <a:latin typeface="Book Antiqua" pitchFamily="18" charset="0"/>
                <a:sym typeface="Symbol" pitchFamily="18" charset="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3983664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6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6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6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6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6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6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6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6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362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362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362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362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362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362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3622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Agricultural planning : narrative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05860" name="Text Box 4"/>
          <p:cNvSpPr txBox="1">
            <a:spLocks noChangeArrowheads="1"/>
          </p:cNvSpPr>
          <p:nvPr/>
        </p:nvSpPr>
        <p:spPr bwMode="auto">
          <a:xfrm>
            <a:off x="-11723" y="817930"/>
            <a:ext cx="915572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Three  farming communities are developing a  joint agricultural 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production plan for the coming year.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Production capacity of each community is limited by their land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and water.</a:t>
            </a:r>
          </a:p>
          <a:p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Community		Land (Acres)		Water (Acres Feet)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1			400			600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2			600			800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3			300			375</a:t>
            </a:r>
          </a:p>
          <a:p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The crops suited for this region include sugar beets, cotton, and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sorghum. These are the three being considered for the next year. </a:t>
            </a:r>
          </a:p>
          <a:p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Information regarding the maximum desired production of each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product, water consumption , and net profit are given below</a:t>
            </a:r>
          </a:p>
        </p:txBody>
      </p:sp>
    </p:spTree>
    <p:extLst>
      <p:ext uri="{BB962C8B-B14F-4D97-AF65-F5344CB8AC3E}">
        <p14:creationId xmlns:p14="http://schemas.microsoft.com/office/powerpoint/2010/main" val="269591363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7" name="Text Box 3"/>
          <p:cNvSpPr txBox="1">
            <a:spLocks noChangeArrowheads="1"/>
          </p:cNvSpPr>
          <p:nvPr/>
        </p:nvSpPr>
        <p:spPr bwMode="auto">
          <a:xfrm>
            <a:off x="-11723" y="0"/>
            <a:ext cx="915572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Agricultural planning : narrative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07908" name="Text Box 4"/>
          <p:cNvSpPr txBox="1">
            <a:spLocks noChangeArrowheads="1"/>
          </p:cNvSpPr>
          <p:nvPr/>
        </p:nvSpPr>
        <p:spPr bwMode="auto">
          <a:xfrm>
            <a:off x="76200" y="838200"/>
            <a:ext cx="9010800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Crop 		Max desired 	   Water consumption	Net return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(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Acres)	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(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Acre feet / Acre)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($/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Acre)</a:t>
            </a:r>
          </a:p>
          <a:p>
            <a:endParaRPr lang="en-US" sz="8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600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          3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1000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2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500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          2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750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3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325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  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          1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  250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07909" name="Line 5"/>
          <p:cNvSpPr>
            <a:spLocks noChangeShapeType="1"/>
          </p:cNvSpPr>
          <p:nvPr/>
        </p:nvSpPr>
        <p:spPr bwMode="auto">
          <a:xfrm>
            <a:off x="0" y="1652955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507910" name="Line 6"/>
          <p:cNvSpPr>
            <a:spLocks noChangeShapeType="1"/>
          </p:cNvSpPr>
          <p:nvPr/>
        </p:nvSpPr>
        <p:spPr bwMode="auto">
          <a:xfrm>
            <a:off x="0" y="2895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507911" name="Text Box 7"/>
          <p:cNvSpPr txBox="1">
            <a:spLocks noChangeArrowheads="1"/>
          </p:cNvSpPr>
          <p:nvPr/>
        </p:nvSpPr>
        <p:spPr bwMode="auto">
          <a:xfrm>
            <a:off x="0" y="3048000"/>
            <a:ext cx="90637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Because of the limited available water, it has been agreed that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every community will plant the same proportion of its available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irritable land. For example, if community 1 plants 200 of its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available 400 acres, then communities 2 and 3 should plant 300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out of 600, and 150 out of 300 acres respectively.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However, any combination of crops may be grown at any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community.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Goal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: find the optimal combination of crops in each community,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in order to maximize total return of all communities</a:t>
            </a:r>
          </a:p>
        </p:txBody>
      </p:sp>
    </p:spTree>
    <p:extLst>
      <p:ext uri="{BB962C8B-B14F-4D97-AF65-F5344CB8AC3E}">
        <p14:creationId xmlns:p14="http://schemas.microsoft.com/office/powerpoint/2010/main" val="10178454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5" name="Text Box 3"/>
          <p:cNvSpPr txBox="1">
            <a:spLocks noChangeArrowheads="1"/>
          </p:cNvSpPr>
          <p:nvPr/>
        </p:nvSpPr>
        <p:spPr bwMode="auto">
          <a:xfrm>
            <a:off x="-11723" y="0"/>
            <a:ext cx="915572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Agricultural planning : decision variables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09956" name="Text Box 4"/>
          <p:cNvSpPr txBox="1">
            <a:spLocks noChangeArrowheads="1"/>
          </p:cNvSpPr>
          <p:nvPr/>
        </p:nvSpPr>
        <p:spPr bwMode="auto">
          <a:xfrm>
            <a:off x="152400" y="964621"/>
            <a:ext cx="8686800" cy="5212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1 in Community 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2 in Community 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3 in Community 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1 in Community 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2 in Community 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32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3 in Community 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……………..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 err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 err="1">
                <a:solidFill>
                  <a:schemeClr val="tx1"/>
                </a:solidFill>
                <a:latin typeface="Book Antiqua" pitchFamily="18" charset="0"/>
              </a:rPr>
              <a:t>ij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=  Acres allocated to Crop i in Community j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i for crop j for community, we could have switched them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Note that x is volume not portion, we could have had it as portion</a:t>
            </a:r>
          </a:p>
        </p:txBody>
      </p:sp>
    </p:spTree>
    <p:extLst>
      <p:ext uri="{BB962C8B-B14F-4D97-AF65-F5344CB8AC3E}">
        <p14:creationId xmlns:p14="http://schemas.microsoft.com/office/powerpoint/2010/main" val="15845412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9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9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99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09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099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3" name="Text Box 3"/>
          <p:cNvSpPr txBox="1">
            <a:spLocks noChangeArrowheads="1"/>
          </p:cNvSpPr>
          <p:nvPr/>
        </p:nvSpPr>
        <p:spPr bwMode="auto">
          <a:xfrm>
            <a:off x="-23446" y="0"/>
            <a:ext cx="916744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Agricultural planning : Formulation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12004" name="Text Box 4"/>
          <p:cNvSpPr txBox="1">
            <a:spLocks noChangeArrowheads="1"/>
          </p:cNvSpPr>
          <p:nvPr/>
        </p:nvSpPr>
        <p:spPr bwMode="auto">
          <a:xfrm>
            <a:off x="251312" y="1143000"/>
            <a:ext cx="5158887" cy="4732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Land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31  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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 400</a:t>
            </a:r>
            <a:endParaRPr lang="en-US" altLang="en-US" sz="2400" b="1" dirty="0">
              <a:solidFill>
                <a:srgbClr val="CC66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22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32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  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 600</a:t>
            </a:r>
            <a:endParaRPr lang="en-US" altLang="en-US" sz="2400" b="1" dirty="0">
              <a:solidFill>
                <a:srgbClr val="CC66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13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23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6600"/>
                </a:solidFill>
                <a:latin typeface="Book Antiqua" pitchFamily="18" charset="0"/>
              </a:rPr>
              <a:t>33   </a:t>
            </a:r>
            <a:r>
              <a:rPr lang="en-US" altLang="en-US" sz="2400" b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 300</a:t>
            </a:r>
            <a:endParaRPr lang="en-US" altLang="en-US" sz="2400" b="1" dirty="0">
              <a:solidFill>
                <a:srgbClr val="CC66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baseline="-25000" dirty="0">
              <a:solidFill>
                <a:srgbClr val="CC6600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latin typeface="Book Antiqua" pitchFamily="18" charset="0"/>
              </a:rPr>
              <a:t>Water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latin typeface="Book Antiqua" pitchFamily="18" charset="0"/>
              </a:rPr>
              <a:t>3x</a:t>
            </a:r>
            <a:r>
              <a:rPr lang="en-US" altLang="en-US" sz="2400" b="1" baseline="-25000" dirty="0">
                <a:latin typeface="Book Antiqua" pitchFamily="18" charset="0"/>
              </a:rPr>
              <a:t>11</a:t>
            </a:r>
            <a:r>
              <a:rPr lang="en-US" altLang="en-US" sz="2400" b="1" dirty="0">
                <a:latin typeface="Book Antiqua" pitchFamily="18" charset="0"/>
              </a:rPr>
              <a:t>+2x</a:t>
            </a:r>
            <a:r>
              <a:rPr lang="en-US" altLang="en-US" sz="2400" b="1" baseline="-25000" dirty="0">
                <a:latin typeface="Book Antiqua" pitchFamily="18" charset="0"/>
              </a:rPr>
              <a:t>21</a:t>
            </a:r>
            <a:r>
              <a:rPr lang="en-US" altLang="en-US" sz="2400" b="1" dirty="0">
                <a:latin typeface="Book Antiqua" pitchFamily="18" charset="0"/>
              </a:rPr>
              <a:t>+1x</a:t>
            </a:r>
            <a:r>
              <a:rPr lang="en-US" altLang="en-US" sz="2400" b="1" baseline="-25000" dirty="0">
                <a:latin typeface="Book Antiqua" pitchFamily="18" charset="0"/>
              </a:rPr>
              <a:t>31  </a:t>
            </a:r>
            <a:r>
              <a:rPr lang="en-US" altLang="en-US" sz="2400" b="1" baseline="-25000" dirty="0">
                <a:latin typeface="Book Antiqua" pitchFamily="18" charset="0"/>
                <a:sym typeface="Symbol" pitchFamily="18" charset="2"/>
              </a:rPr>
              <a:t></a:t>
            </a:r>
            <a:r>
              <a:rPr lang="en-US" altLang="en-US" sz="2400" b="1" dirty="0">
                <a:latin typeface="Book Antiqua" pitchFamily="18" charset="0"/>
                <a:sym typeface="Symbol" pitchFamily="18" charset="2"/>
              </a:rPr>
              <a:t> 600</a:t>
            </a:r>
            <a:endParaRPr lang="en-US" altLang="en-US" sz="2400" b="1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latin typeface="Book Antiqua" pitchFamily="18" charset="0"/>
              </a:rPr>
              <a:t>3x</a:t>
            </a:r>
            <a:r>
              <a:rPr lang="en-US" altLang="en-US" sz="2400" b="1" baseline="-25000" dirty="0">
                <a:latin typeface="Book Antiqua" pitchFamily="18" charset="0"/>
              </a:rPr>
              <a:t>12</a:t>
            </a:r>
            <a:r>
              <a:rPr lang="en-US" altLang="en-US" sz="2400" b="1" dirty="0">
                <a:latin typeface="Book Antiqua" pitchFamily="18" charset="0"/>
              </a:rPr>
              <a:t>+2x</a:t>
            </a:r>
            <a:r>
              <a:rPr lang="en-US" altLang="en-US" sz="2400" b="1" baseline="-25000" dirty="0">
                <a:latin typeface="Book Antiqua" pitchFamily="18" charset="0"/>
              </a:rPr>
              <a:t>22</a:t>
            </a:r>
            <a:r>
              <a:rPr lang="en-US" altLang="en-US" sz="2400" b="1" dirty="0">
                <a:latin typeface="Book Antiqua" pitchFamily="18" charset="0"/>
              </a:rPr>
              <a:t>+1x</a:t>
            </a:r>
            <a:r>
              <a:rPr lang="en-US" altLang="en-US" sz="2400" b="1" baseline="-25000" dirty="0">
                <a:latin typeface="Book Antiqua" pitchFamily="18" charset="0"/>
              </a:rPr>
              <a:t>32</a:t>
            </a:r>
            <a:r>
              <a:rPr lang="en-US" altLang="en-US" sz="2400" b="1" baseline="-25000" dirty="0">
                <a:latin typeface="Book Antiqua" pitchFamily="18" charset="0"/>
                <a:sym typeface="Symbol" pitchFamily="18" charset="2"/>
              </a:rPr>
              <a:t>  </a:t>
            </a:r>
            <a:r>
              <a:rPr lang="en-US" altLang="en-US" sz="2400" b="1" dirty="0">
                <a:latin typeface="Book Antiqua" pitchFamily="18" charset="0"/>
                <a:sym typeface="Symbol" pitchFamily="18" charset="2"/>
              </a:rPr>
              <a:t> 800</a:t>
            </a:r>
            <a:endParaRPr lang="en-US" altLang="en-US" sz="2400" b="1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latin typeface="Book Antiqua" pitchFamily="18" charset="0"/>
              </a:rPr>
              <a:t>3x</a:t>
            </a:r>
            <a:r>
              <a:rPr lang="en-US" altLang="en-US" sz="2400" b="1" baseline="-25000" dirty="0">
                <a:latin typeface="Book Antiqua" pitchFamily="18" charset="0"/>
              </a:rPr>
              <a:t>13</a:t>
            </a:r>
            <a:r>
              <a:rPr lang="en-US" altLang="en-US" sz="2400" b="1" dirty="0">
                <a:latin typeface="Book Antiqua" pitchFamily="18" charset="0"/>
              </a:rPr>
              <a:t>+2x</a:t>
            </a:r>
            <a:r>
              <a:rPr lang="en-US" altLang="en-US" sz="2400" b="1" baseline="-25000" dirty="0">
                <a:latin typeface="Book Antiqua" pitchFamily="18" charset="0"/>
              </a:rPr>
              <a:t>23</a:t>
            </a:r>
            <a:r>
              <a:rPr lang="en-US" altLang="en-US" sz="2400" b="1" dirty="0">
                <a:latin typeface="Book Antiqua" pitchFamily="18" charset="0"/>
              </a:rPr>
              <a:t>+1x</a:t>
            </a:r>
            <a:r>
              <a:rPr lang="en-US" altLang="en-US" sz="2400" b="1" baseline="-25000" dirty="0">
                <a:latin typeface="Book Antiqua" pitchFamily="18" charset="0"/>
              </a:rPr>
              <a:t>33   </a:t>
            </a:r>
            <a:r>
              <a:rPr lang="en-US" altLang="en-US" sz="2400" b="1" dirty="0">
                <a:latin typeface="Book Antiqua" pitchFamily="18" charset="0"/>
                <a:sym typeface="Symbol" pitchFamily="18" charset="2"/>
              </a:rPr>
              <a:t> 375</a:t>
            </a:r>
            <a:endParaRPr lang="en-US" altLang="en-US" sz="2400" b="1" dirty="0"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dirty="0">
              <a:solidFill>
                <a:srgbClr val="CC66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50658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0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0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0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1" name="Text Box 3"/>
          <p:cNvSpPr txBox="1">
            <a:spLocks noChangeArrowheads="1"/>
          </p:cNvSpPr>
          <p:nvPr/>
        </p:nvSpPr>
        <p:spPr bwMode="auto">
          <a:xfrm>
            <a:off x="0" y="0"/>
            <a:ext cx="5273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Agricultural planning : Formulation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14052" name="Text Box 4"/>
          <p:cNvSpPr txBox="1">
            <a:spLocks noChangeArrowheads="1"/>
          </p:cNvSpPr>
          <p:nvPr/>
        </p:nvSpPr>
        <p:spPr bwMode="auto">
          <a:xfrm>
            <a:off x="228600" y="998047"/>
            <a:ext cx="89154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Crops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12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 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13 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600</a:t>
            </a:r>
            <a:endParaRPr lang="en-US" altLang="en-US" sz="2400" b="1" dirty="0">
              <a:solidFill>
                <a:srgbClr val="339933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21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22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23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  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500</a:t>
            </a:r>
            <a:endParaRPr lang="en-US" altLang="en-US" sz="2400" b="1" baseline="-25000" dirty="0">
              <a:solidFill>
                <a:srgbClr val="339933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31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32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</a:rPr>
              <a:t> +x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</a:rPr>
              <a:t>33 </a:t>
            </a:r>
            <a:r>
              <a:rPr lang="en-US" altLang="en-US" sz="2400" b="1" baseline="-25000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   </a:t>
            </a:r>
            <a:r>
              <a:rPr lang="en-US" altLang="en-US" sz="2400" b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320</a:t>
            </a:r>
            <a:endParaRPr lang="en-US" altLang="en-US" sz="2400" b="1" dirty="0">
              <a:solidFill>
                <a:srgbClr val="339933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Proportionality of land use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             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 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12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22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32 </a:t>
            </a:r>
            <a:endParaRPr lang="en-US" altLang="en-US" sz="2400" b="1" baseline="-25000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       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400                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     600</a:t>
            </a: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11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21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31             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13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23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+x</a:t>
            </a:r>
            <a:r>
              <a:rPr lang="en-US" altLang="en-US" sz="2400" b="1" baseline="-25000" dirty="0" smtClean="0">
                <a:solidFill>
                  <a:srgbClr val="CC9900"/>
                </a:solidFill>
                <a:latin typeface="Book Antiqua" pitchFamily="18" charset="0"/>
              </a:rPr>
              <a:t>33 </a:t>
            </a:r>
            <a:endParaRPr lang="en-US" altLang="en-US" sz="2400" b="1" baseline="-25000" dirty="0">
              <a:solidFill>
                <a:srgbClr val="CC99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baseline="-25000" dirty="0">
                <a:solidFill>
                  <a:srgbClr val="CC9900"/>
                </a:solidFill>
                <a:latin typeface="Book Antiqua" pitchFamily="18" charset="0"/>
              </a:rPr>
              <a:t>         </a:t>
            </a:r>
            <a:r>
              <a:rPr lang="en-US" altLang="en-US" sz="2400" b="1" dirty="0">
                <a:solidFill>
                  <a:srgbClr val="CC9900"/>
                </a:solidFill>
                <a:latin typeface="Book Antiqua" pitchFamily="18" charset="0"/>
              </a:rPr>
              <a:t>400                  </a:t>
            </a:r>
            <a:r>
              <a:rPr lang="en-US" altLang="en-US" sz="2400" b="1" dirty="0" smtClean="0">
                <a:solidFill>
                  <a:srgbClr val="CC9900"/>
                </a:solidFill>
                <a:latin typeface="Book Antiqua" pitchFamily="18" charset="0"/>
              </a:rPr>
              <a:t>  300</a:t>
            </a:r>
            <a:endParaRPr lang="en-US" altLang="en-US" sz="2400" b="1" dirty="0">
              <a:solidFill>
                <a:srgbClr val="CC9900"/>
              </a:solidFill>
              <a:latin typeface="Book Antiqua" pitchFamily="18" charset="0"/>
            </a:endParaRPr>
          </a:p>
        </p:txBody>
      </p:sp>
      <p:grpSp>
        <p:nvGrpSpPr>
          <p:cNvPr id="514053" name="Group 5"/>
          <p:cNvGrpSpPr>
            <a:grpSpLocks/>
          </p:cNvGrpSpPr>
          <p:nvPr/>
        </p:nvGrpSpPr>
        <p:grpSpPr bwMode="auto">
          <a:xfrm>
            <a:off x="304800" y="4343400"/>
            <a:ext cx="3886200" cy="1068388"/>
            <a:chOff x="0" y="2640"/>
            <a:chExt cx="2448" cy="673"/>
          </a:xfrm>
        </p:grpSpPr>
        <p:sp>
          <p:nvSpPr>
            <p:cNvPr id="514054" name="Line 6"/>
            <p:cNvSpPr>
              <a:spLocks noChangeShapeType="1"/>
            </p:cNvSpPr>
            <p:nvPr/>
          </p:nvSpPr>
          <p:spPr bwMode="auto">
            <a:xfrm>
              <a:off x="0" y="2687"/>
              <a:ext cx="1056" cy="1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grpSp>
          <p:nvGrpSpPr>
            <p:cNvPr id="514055" name="Group 7"/>
            <p:cNvGrpSpPr>
              <a:grpSpLocks/>
            </p:cNvGrpSpPr>
            <p:nvPr/>
          </p:nvGrpSpPr>
          <p:grpSpPr bwMode="auto">
            <a:xfrm>
              <a:off x="1152" y="2640"/>
              <a:ext cx="144" cy="48"/>
              <a:chOff x="1104" y="2928"/>
              <a:chExt cx="144" cy="48"/>
            </a:xfrm>
          </p:grpSpPr>
          <p:sp>
            <p:nvSpPr>
              <p:cNvPr id="514056" name="Line 8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sp>
            <p:nvSpPr>
              <p:cNvPr id="514057" name="Line 9"/>
              <p:cNvSpPr>
                <a:spLocks noChangeShapeType="1"/>
              </p:cNvSpPr>
              <p:nvPr/>
            </p:nvSpPr>
            <p:spPr bwMode="auto">
              <a:xfrm>
                <a:off x="1104" y="2976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  <p:sp>
          <p:nvSpPr>
            <p:cNvPr id="514058" name="Line 10"/>
            <p:cNvSpPr>
              <a:spLocks noChangeShapeType="1"/>
            </p:cNvSpPr>
            <p:nvPr/>
          </p:nvSpPr>
          <p:spPr bwMode="auto">
            <a:xfrm>
              <a:off x="1392" y="2687"/>
              <a:ext cx="1056" cy="1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itchFamily="18" charset="0"/>
              </a:endParaRPr>
            </a:p>
          </p:txBody>
        </p:sp>
        <p:grpSp>
          <p:nvGrpSpPr>
            <p:cNvPr id="514059" name="Group 11"/>
            <p:cNvGrpSpPr>
              <a:grpSpLocks/>
            </p:cNvGrpSpPr>
            <p:nvPr/>
          </p:nvGrpSpPr>
          <p:grpSpPr bwMode="auto">
            <a:xfrm>
              <a:off x="0" y="3264"/>
              <a:ext cx="2448" cy="49"/>
              <a:chOff x="0" y="3264"/>
              <a:chExt cx="2448" cy="49"/>
            </a:xfrm>
          </p:grpSpPr>
          <p:sp>
            <p:nvSpPr>
              <p:cNvPr id="514060" name="Line 12"/>
              <p:cNvSpPr>
                <a:spLocks noChangeShapeType="1"/>
              </p:cNvSpPr>
              <p:nvPr/>
            </p:nvSpPr>
            <p:spPr bwMode="auto">
              <a:xfrm>
                <a:off x="0" y="3312"/>
                <a:ext cx="1056" cy="1"/>
              </a:xfrm>
              <a:prstGeom prst="line">
                <a:avLst/>
              </a:prstGeom>
              <a:noFill/>
              <a:ln w="1905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  <p:grpSp>
            <p:nvGrpSpPr>
              <p:cNvPr id="514061" name="Group 13"/>
              <p:cNvGrpSpPr>
                <a:grpSpLocks/>
              </p:cNvGrpSpPr>
              <p:nvPr/>
            </p:nvGrpSpPr>
            <p:grpSpPr bwMode="auto">
              <a:xfrm>
                <a:off x="1152" y="3264"/>
                <a:ext cx="144" cy="48"/>
                <a:chOff x="1104" y="2928"/>
                <a:chExt cx="144" cy="48"/>
              </a:xfrm>
            </p:grpSpPr>
            <p:sp>
              <p:nvSpPr>
                <p:cNvPr id="514062" name="Line 14"/>
                <p:cNvSpPr>
                  <a:spLocks noChangeShapeType="1"/>
                </p:cNvSpPr>
                <p:nvPr/>
              </p:nvSpPr>
              <p:spPr bwMode="auto">
                <a:xfrm>
                  <a:off x="1104" y="2928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  <p:sp>
              <p:nvSpPr>
                <p:cNvPr id="514063" name="Line 15"/>
                <p:cNvSpPr>
                  <a:spLocks noChangeShapeType="1"/>
                </p:cNvSpPr>
                <p:nvPr/>
              </p:nvSpPr>
              <p:spPr bwMode="auto">
                <a:xfrm>
                  <a:off x="1104" y="297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rgbClr val="CC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>
                    <a:latin typeface="Book Antiqua" pitchFamily="18" charset="0"/>
                  </a:endParaRPr>
                </a:p>
              </p:txBody>
            </p:sp>
          </p:grpSp>
          <p:sp>
            <p:nvSpPr>
              <p:cNvPr id="514064" name="Line 16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056" cy="1"/>
              </a:xfrm>
              <a:prstGeom prst="line">
                <a:avLst/>
              </a:prstGeom>
              <a:noFill/>
              <a:ln w="1905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>
                  <a:latin typeface="Book Antiqua" pitchFamily="18" charset="0"/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 bwMode="auto">
          <a:xfrm>
            <a:off x="228600" y="4425460"/>
            <a:ext cx="4114800" cy="1676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7768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4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4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4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4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4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4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4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4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4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2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12914</TotalTime>
  <Words>1920</Words>
  <Application>Microsoft Office PowerPoint</Application>
  <PresentationFormat>On-screen Show (4:3)</PresentationFormat>
  <Paragraphs>396</Paragraphs>
  <Slides>37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Lean Thinking Final.ppt</vt:lpstr>
      <vt:lpstr>1_Lean Thinking Final</vt:lpstr>
      <vt:lpstr>Lean Thinking Final</vt:lpstr>
      <vt:lpstr>2_Lean Thinking Final</vt:lpstr>
      <vt:lpstr>Worksheet</vt:lpstr>
      <vt:lpstr>LP Formulation Set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310</cp:revision>
  <dcterms:created xsi:type="dcterms:W3CDTF">2008-11-22T01:06:20Z</dcterms:created>
  <dcterms:modified xsi:type="dcterms:W3CDTF">2013-07-21T21:53:30Z</dcterms:modified>
</cp:coreProperties>
</file>