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  <p:sldMasterId id="2147483677" r:id="rId2"/>
    <p:sldMasterId id="2147483665" r:id="rId3"/>
  </p:sldMasterIdLst>
  <p:notesMasterIdLst>
    <p:notesMasterId r:id="rId24"/>
  </p:notesMasterIdLst>
  <p:handoutMasterIdLst>
    <p:handoutMasterId r:id="rId25"/>
  </p:handoutMasterIdLst>
  <p:sldIdLst>
    <p:sldId id="301" r:id="rId4"/>
    <p:sldId id="257" r:id="rId5"/>
    <p:sldId id="341" r:id="rId6"/>
    <p:sldId id="340" r:id="rId7"/>
    <p:sldId id="302" r:id="rId8"/>
    <p:sldId id="276" r:id="rId9"/>
    <p:sldId id="333" r:id="rId10"/>
    <p:sldId id="296" r:id="rId11"/>
    <p:sldId id="297" r:id="rId12"/>
    <p:sldId id="335" r:id="rId13"/>
    <p:sldId id="299" r:id="rId14"/>
    <p:sldId id="300" r:id="rId15"/>
    <p:sldId id="305" r:id="rId16"/>
    <p:sldId id="339" r:id="rId17"/>
    <p:sldId id="355" r:id="rId18"/>
    <p:sldId id="353" r:id="rId19"/>
    <p:sldId id="281" r:id="rId20"/>
    <p:sldId id="354" r:id="rId21"/>
    <p:sldId id="283" r:id="rId22"/>
    <p:sldId id="285" r:id="rId23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003366"/>
    <a:srgbClr val="FF9933"/>
    <a:srgbClr val="8CF4EA"/>
    <a:srgbClr val="808080"/>
    <a:srgbClr val="990033"/>
    <a:srgbClr val="FFFFFF"/>
    <a:srgbClr val="9933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87" autoAdjust="0"/>
    <p:restoredTop sz="90898" autoAdjust="0"/>
  </p:normalViewPr>
  <p:slideViewPr>
    <p:cSldViewPr snapToGrid="0">
      <p:cViewPr>
        <p:scale>
          <a:sx n="75" d="100"/>
          <a:sy n="75" d="100"/>
        </p:scale>
        <p:origin x="-1260" y="-870"/>
      </p:cViewPr>
      <p:guideLst>
        <p:guide orient="horz" pos="791"/>
        <p:guide pos="50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40" d="100"/>
          <a:sy n="40" d="100"/>
        </p:scale>
        <p:origin x="-140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5.xml"/><Relationship Id="rId7" Type="http://schemas.openxmlformats.org/officeDocument/2006/relationships/slide" Target="slides/slide19.xml"/><Relationship Id="rId2" Type="http://schemas.openxmlformats.org/officeDocument/2006/relationships/slide" Target="slides/slide13.xml"/><Relationship Id="rId1" Type="http://schemas.openxmlformats.org/officeDocument/2006/relationships/slide" Target="slides/slide6.xml"/><Relationship Id="rId6" Type="http://schemas.openxmlformats.org/officeDocument/2006/relationships/slide" Target="slides/slide18.xml"/><Relationship Id="rId5" Type="http://schemas.openxmlformats.org/officeDocument/2006/relationships/slide" Target="slides/slide17.xml"/><Relationship Id="rId4" Type="http://schemas.openxmlformats.org/officeDocument/2006/relationships/slide" Target="slides/slide1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81750" y="8750300"/>
            <a:ext cx="4064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035AA1ED-FCF4-412E-A4C0-C677D8E8681B}" type="slidenum">
              <a:rPr lang="en-US" sz="1400">
                <a:effectLst/>
              </a:rPr>
              <a:pPr algn="r"/>
              <a:t>‹#›</a:t>
            </a:fld>
            <a:endParaRPr lang="en-US" sz="14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40842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Arial Narrow" pitchFamily="34" charset="0"/>
              </a:defRPr>
            </a:lvl1pPr>
          </a:lstStyle>
          <a:p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Arial Narrow" pitchFamily="34" charset="0"/>
              </a:defRPr>
            </a:lvl1pPr>
          </a:lstStyle>
          <a:p>
            <a:endParaRPr lang="en-US"/>
          </a:p>
        </p:txBody>
      </p:sp>
      <p:sp>
        <p:nvSpPr>
          <p:cNvPr id="178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Arial Narrow" pitchFamily="34" charset="0"/>
              </a:defRPr>
            </a:lvl1pPr>
          </a:lstStyle>
          <a:p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Arial Narrow" pitchFamily="34" charset="0"/>
              </a:defRPr>
            </a:lvl1pPr>
          </a:lstStyle>
          <a:p>
            <a:fld id="{772F574C-75F8-4EB1-B7C6-917649A986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5E9242-EED0-4F8F-B708-510929110E8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4465BB-F21D-4223-958A-A4E4A4710E4A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E2679B-9C15-45BB-AD4F-AA5C7D6FF2BD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1BC848-9A35-4C9F-99AB-A63963958184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221F98-DC77-4540-A105-0159681184A4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A4337F-F9C9-4D32-AB0D-2F28D9B93D28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454D78-71F1-4574-AED5-B4134A6B3A6C}" type="slidenum">
              <a:rPr lang="en-US"/>
              <a:pPr/>
              <a:t>15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6B43EE-DD17-4343-91E8-C9BBB9AD1D5B}" type="slidenum">
              <a:rPr lang="en-US"/>
              <a:pPr/>
              <a:t>16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A2CE2-6BFE-4EAD-99B9-85DA5BF2BA25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E3175B-D7F9-447F-BBA5-DCD81FA3BB1D}" type="slidenum">
              <a:rPr lang="en-US"/>
              <a:pPr/>
              <a:t>18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4D864D-F253-4E3A-BA7C-34E0A6032EFC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4021A7-7F4B-4629-98FE-ADA2BA07D461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E60537-5607-4F9F-B461-66C2259A5158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44F721-5363-4D0E-BED6-D041184BA5E9}" type="slidenum">
              <a:rPr lang="en-US"/>
              <a:pPr/>
              <a:t>3</a:t>
            </a:fld>
            <a:endParaRPr lang="en-US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191A3A-C17A-4DDC-A571-2288E47483BF}" type="slidenum">
              <a:rPr lang="en-US"/>
              <a:pPr/>
              <a:t>4</a:t>
            </a:fld>
            <a:endParaRPr lang="en-US"/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0F2749-787E-4CD2-85FD-D6EA8662CB21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B23781-32DD-4D5E-BC72-176255D9A9D0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320C88-9837-408F-B44B-2A360B16C921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63CCAD-7869-4767-B2EA-E36196188CBC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7893E5-C677-49A5-A0CB-3DEC96ED45EF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2413" y="52388"/>
            <a:ext cx="1971675" cy="5695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2388"/>
            <a:ext cx="5764213" cy="5695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DB4-5588-4FCC-B839-DF2F09145985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DB4-5588-4FCC-B839-DF2F09145985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DB4-5588-4FCC-B839-DF2F09145985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DB4-5588-4FCC-B839-DF2F09145985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DB4-5588-4FCC-B839-DF2F09145985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DB4-5588-4FCC-B839-DF2F09145985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DB4-5588-4FCC-B839-DF2F09145985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DB4-5588-4FCC-B839-DF2F09145985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DB4-5588-4FCC-B839-DF2F09145985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DB4-5588-4FCC-B839-DF2F09145985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DB4-5588-4FCC-B839-DF2F09145985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9061-D580-423A-A6A7-CA74920137D9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9061-D580-423A-A6A7-CA74920137D9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9061-D580-423A-A6A7-CA74920137D9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9061-D580-423A-A6A7-CA74920137D9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9061-D580-423A-A6A7-CA74920137D9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9061-D580-423A-A6A7-CA74920137D9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9061-D580-423A-A6A7-CA74920137D9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9061-D580-423A-A6A7-CA74920137D9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9061-D580-423A-A6A7-CA74920137D9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9061-D580-423A-A6A7-CA74920137D9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9061-D580-423A-A6A7-CA74920137D9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388" y="1104900"/>
            <a:ext cx="3867150" cy="4643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1104900"/>
            <a:ext cx="3867150" cy="4643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66699">
                <a:gamma/>
                <a:shade val="46275"/>
                <a:invGamma/>
              </a:srgbClr>
            </a:gs>
            <a:gs pos="50000">
              <a:srgbClr val="666699"/>
            </a:gs>
            <a:gs pos="100000">
              <a:srgbClr val="666699">
                <a:gamma/>
                <a:shade val="46275"/>
                <a:invGamma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4194" name="Group 2"/>
          <p:cNvGrpSpPr>
            <a:grpSpLocks/>
          </p:cNvGrpSpPr>
          <p:nvPr/>
        </p:nvGrpSpPr>
        <p:grpSpPr bwMode="auto">
          <a:xfrm>
            <a:off x="457200" y="304800"/>
            <a:ext cx="8231188" cy="6183313"/>
            <a:chOff x="372" y="186"/>
            <a:chExt cx="5185" cy="3895"/>
          </a:xfrm>
        </p:grpSpPr>
        <p:grpSp>
          <p:nvGrpSpPr>
            <p:cNvPr id="264195" name="Group 3"/>
            <p:cNvGrpSpPr>
              <a:grpSpLocks/>
            </p:cNvGrpSpPr>
            <p:nvPr/>
          </p:nvGrpSpPr>
          <p:grpSpPr bwMode="auto">
            <a:xfrm>
              <a:off x="372" y="186"/>
              <a:ext cx="5185" cy="919"/>
              <a:chOff x="372" y="186"/>
              <a:chExt cx="5185" cy="919"/>
            </a:xfrm>
          </p:grpSpPr>
          <p:sp>
            <p:nvSpPr>
              <p:cNvPr id="264196" name="Freeform 4"/>
              <p:cNvSpPr>
                <a:spLocks/>
              </p:cNvSpPr>
              <p:nvPr/>
            </p:nvSpPr>
            <p:spPr bwMode="auto">
              <a:xfrm>
                <a:off x="372" y="192"/>
                <a:ext cx="86" cy="9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96"/>
                  </a:cxn>
                  <a:cxn ang="0">
                    <a:pos x="85" y="816"/>
                  </a:cxn>
                  <a:cxn ang="0">
                    <a:pos x="0" y="912"/>
                  </a:cxn>
                  <a:cxn ang="0">
                    <a:pos x="0" y="0"/>
                  </a:cxn>
                </a:cxnLst>
                <a:rect l="0" t="0" r="r" b="b"/>
                <a:pathLst>
                  <a:path w="86" h="913">
                    <a:moveTo>
                      <a:pt x="0" y="0"/>
                    </a:moveTo>
                    <a:lnTo>
                      <a:pt x="85" y="96"/>
                    </a:lnTo>
                    <a:lnTo>
                      <a:pt x="85" y="816"/>
                    </a:lnTo>
                    <a:lnTo>
                      <a:pt x="0" y="91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197" name="Freeform 5"/>
              <p:cNvSpPr>
                <a:spLocks/>
              </p:cNvSpPr>
              <p:nvPr/>
            </p:nvSpPr>
            <p:spPr bwMode="auto">
              <a:xfrm>
                <a:off x="5470" y="186"/>
                <a:ext cx="87" cy="910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0" y="93"/>
                  </a:cxn>
                  <a:cxn ang="0">
                    <a:pos x="0" y="813"/>
                  </a:cxn>
                  <a:cxn ang="0">
                    <a:pos x="86" y="909"/>
                  </a:cxn>
                  <a:cxn ang="0">
                    <a:pos x="86" y="0"/>
                  </a:cxn>
                </a:cxnLst>
                <a:rect l="0" t="0" r="r" b="b"/>
                <a:pathLst>
                  <a:path w="87" h="910">
                    <a:moveTo>
                      <a:pt x="86" y="0"/>
                    </a:moveTo>
                    <a:lnTo>
                      <a:pt x="0" y="93"/>
                    </a:lnTo>
                    <a:lnTo>
                      <a:pt x="0" y="813"/>
                    </a:lnTo>
                    <a:lnTo>
                      <a:pt x="86" y="909"/>
                    </a:lnTo>
                    <a:lnTo>
                      <a:pt x="86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198" name="Freeform 6"/>
              <p:cNvSpPr>
                <a:spLocks/>
              </p:cNvSpPr>
              <p:nvPr/>
            </p:nvSpPr>
            <p:spPr bwMode="auto">
              <a:xfrm>
                <a:off x="372" y="189"/>
                <a:ext cx="5185" cy="10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184" y="3"/>
                  </a:cxn>
                  <a:cxn ang="0">
                    <a:pos x="5093" y="102"/>
                  </a:cxn>
                  <a:cxn ang="0">
                    <a:pos x="88" y="102"/>
                  </a:cxn>
                  <a:cxn ang="0">
                    <a:pos x="0" y="0"/>
                  </a:cxn>
                </a:cxnLst>
                <a:rect l="0" t="0" r="r" b="b"/>
                <a:pathLst>
                  <a:path w="5185" h="103">
                    <a:moveTo>
                      <a:pt x="0" y="0"/>
                    </a:moveTo>
                    <a:lnTo>
                      <a:pt x="5184" y="3"/>
                    </a:lnTo>
                    <a:lnTo>
                      <a:pt x="5093" y="102"/>
                    </a:lnTo>
                    <a:lnTo>
                      <a:pt x="88" y="10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4199" name="Group 7"/>
            <p:cNvGrpSpPr>
              <a:grpSpLocks/>
            </p:cNvGrpSpPr>
            <p:nvPr/>
          </p:nvGrpSpPr>
          <p:grpSpPr bwMode="auto">
            <a:xfrm>
              <a:off x="372" y="291"/>
              <a:ext cx="5185" cy="3790"/>
              <a:chOff x="372" y="291"/>
              <a:chExt cx="5185" cy="3790"/>
            </a:xfrm>
          </p:grpSpPr>
          <p:sp>
            <p:nvSpPr>
              <p:cNvPr id="264200" name="Freeform 8"/>
              <p:cNvSpPr>
                <a:spLocks/>
              </p:cNvSpPr>
              <p:nvPr/>
            </p:nvSpPr>
            <p:spPr bwMode="auto">
              <a:xfrm>
                <a:off x="372" y="807"/>
                <a:ext cx="79" cy="327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8" y="107"/>
                  </a:cxn>
                  <a:cxn ang="0">
                    <a:pos x="78" y="3166"/>
                  </a:cxn>
                  <a:cxn ang="0">
                    <a:pos x="0" y="3273"/>
                  </a:cxn>
                  <a:cxn ang="0">
                    <a:pos x="0" y="0"/>
                  </a:cxn>
                </a:cxnLst>
                <a:rect l="0" t="0" r="r" b="b"/>
                <a:pathLst>
                  <a:path w="79" h="3274">
                    <a:moveTo>
                      <a:pt x="0" y="0"/>
                    </a:moveTo>
                    <a:lnTo>
                      <a:pt x="78" y="107"/>
                    </a:lnTo>
                    <a:lnTo>
                      <a:pt x="78" y="3166"/>
                    </a:lnTo>
                    <a:lnTo>
                      <a:pt x="0" y="3273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201" name="Freeform 9"/>
              <p:cNvSpPr>
                <a:spLocks/>
              </p:cNvSpPr>
              <p:nvPr/>
            </p:nvSpPr>
            <p:spPr bwMode="auto">
              <a:xfrm>
                <a:off x="5470" y="747"/>
                <a:ext cx="84" cy="3325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3" y="109"/>
                  </a:cxn>
                  <a:cxn ang="0">
                    <a:pos x="0" y="3233"/>
                  </a:cxn>
                  <a:cxn ang="0">
                    <a:pos x="83" y="3324"/>
                  </a:cxn>
                  <a:cxn ang="0">
                    <a:pos x="83" y="0"/>
                  </a:cxn>
                </a:cxnLst>
                <a:rect l="0" t="0" r="r" b="b"/>
                <a:pathLst>
                  <a:path w="84" h="3325">
                    <a:moveTo>
                      <a:pt x="83" y="0"/>
                    </a:moveTo>
                    <a:lnTo>
                      <a:pt x="3" y="109"/>
                    </a:lnTo>
                    <a:lnTo>
                      <a:pt x="0" y="3233"/>
                    </a:lnTo>
                    <a:lnTo>
                      <a:pt x="83" y="3324"/>
                    </a:lnTo>
                    <a:lnTo>
                      <a:pt x="83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202" name="Freeform 10"/>
              <p:cNvSpPr>
                <a:spLocks/>
              </p:cNvSpPr>
              <p:nvPr/>
            </p:nvSpPr>
            <p:spPr bwMode="auto">
              <a:xfrm>
                <a:off x="372" y="3984"/>
                <a:ext cx="5185" cy="88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5184" y="87"/>
                  </a:cxn>
                  <a:cxn ang="0">
                    <a:pos x="5095" y="0"/>
                  </a:cxn>
                  <a:cxn ang="0">
                    <a:pos x="89" y="0"/>
                  </a:cxn>
                  <a:cxn ang="0">
                    <a:pos x="0" y="87"/>
                  </a:cxn>
                </a:cxnLst>
                <a:rect l="0" t="0" r="r" b="b"/>
                <a:pathLst>
                  <a:path w="5185" h="88">
                    <a:moveTo>
                      <a:pt x="0" y="87"/>
                    </a:moveTo>
                    <a:lnTo>
                      <a:pt x="5184" y="87"/>
                    </a:lnTo>
                    <a:lnTo>
                      <a:pt x="5095" y="0"/>
                    </a:lnTo>
                    <a:lnTo>
                      <a:pt x="89" y="0"/>
                    </a:lnTo>
                    <a:lnTo>
                      <a:pt x="0" y="87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203" name="Rectangle 11"/>
              <p:cNvSpPr>
                <a:spLocks noChangeArrowheads="1"/>
              </p:cNvSpPr>
              <p:nvPr/>
            </p:nvSpPr>
            <p:spPr bwMode="auto">
              <a:xfrm>
                <a:off x="457" y="291"/>
                <a:ext cx="5013" cy="36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420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6420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104899"/>
            <a:ext cx="8293100" cy="5224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64206" name="Rectangle 14"/>
          <p:cNvSpPr>
            <a:spLocks noChangeArrowheads="1"/>
          </p:cNvSpPr>
          <p:nvPr/>
        </p:nvSpPr>
        <p:spPr bwMode="auto">
          <a:xfrm>
            <a:off x="8534400" y="6470650"/>
            <a:ext cx="54342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1800" dirty="0">
                <a:effectLst/>
              </a:rPr>
              <a:t>  </a:t>
            </a:r>
            <a:fld id="{52D30340-E83C-4288-85A8-74FE9C04A5A1}" type="slidenum">
              <a:rPr lang="en-US" sz="1500" baseline="0">
                <a:effectLst/>
              </a:rPr>
              <a:pPr algn="l"/>
              <a:t>‹#›</a:t>
            </a:fld>
            <a:endParaRPr lang="en-US" sz="1500" baseline="0" dirty="0">
              <a:effectLst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5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666699">
                <a:gamma/>
                <a:shade val="46275"/>
                <a:invGamma/>
              </a:srgbClr>
            </a:gs>
            <a:gs pos="50000">
              <a:srgbClr val="666699"/>
            </a:gs>
            <a:gs pos="100000">
              <a:srgbClr val="666699">
                <a:gamma/>
                <a:shade val="46275"/>
                <a:invGamma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A7DB4-5588-4FCC-B839-DF2F09145985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666699">
                <a:gamma/>
                <a:shade val="46275"/>
                <a:invGamma/>
              </a:srgbClr>
            </a:gs>
            <a:gs pos="50000">
              <a:srgbClr val="666699"/>
            </a:gs>
            <a:gs pos="100000">
              <a:srgbClr val="666699">
                <a:gamma/>
                <a:shade val="46275"/>
                <a:invGamma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59061-D580-423A-A6A7-CA74920137D9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85" name="AutoShape 1053" descr="ftp://swcpimages:allIwant@ftp.thomsonlearning.com/2008_Covers/Decision%20Sciences/ASW_MS/ASW0324399804_amzn.jpg"/>
          <p:cNvSpPr>
            <a:spLocks noChangeAspect="1" noChangeArrowheads="1"/>
          </p:cNvSpPr>
          <p:nvPr/>
        </p:nvSpPr>
        <p:spPr bwMode="auto">
          <a:xfrm>
            <a:off x="3187700" y="874713"/>
            <a:ext cx="4114800" cy="51085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96286" name="AutoShape 1054" descr="ftp://swcpimages:allIwant@ftp.thomsonlearning.com/2008_Covers/Decision%20Sciences/ASW_MS/ASW0324399804_amzn.jpg"/>
          <p:cNvSpPr>
            <a:spLocks noChangeAspect="1" noChangeArrowheads="1"/>
          </p:cNvSpPr>
          <p:nvPr/>
        </p:nvSpPr>
        <p:spPr bwMode="auto">
          <a:xfrm>
            <a:off x="3187700" y="874713"/>
            <a:ext cx="4114800" cy="51085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96287" name="AutoShape 1055" descr="ftp://swcpimages:allIwant@ftp.thomsonlearning.com/2008_Covers/Decision%20Sciences/ASW_MS/ASW0324399804_amzn.jpg"/>
          <p:cNvSpPr>
            <a:spLocks noChangeAspect="1" noChangeArrowheads="1"/>
          </p:cNvSpPr>
          <p:nvPr/>
        </p:nvSpPr>
        <p:spPr bwMode="auto">
          <a:xfrm>
            <a:off x="3187700" y="874713"/>
            <a:ext cx="4114800" cy="51085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96289" name="AutoShape 1057" descr="ftp://swcpimages:allIwant@ftp.thomsonlearning.com/2008_Covers/Decision%20Sciences/ASW_MS/ASW0324399804_amzn.jpg"/>
          <p:cNvSpPr>
            <a:spLocks noChangeAspect="1" noChangeArrowheads="1"/>
          </p:cNvSpPr>
          <p:nvPr/>
        </p:nvSpPr>
        <p:spPr bwMode="auto">
          <a:xfrm>
            <a:off x="3187700" y="874713"/>
            <a:ext cx="4114800" cy="51085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96290" name="AutoShape 1058" descr="ftp://swcpimages:allIwant@ftp.thomsonlearning.com/2008_Covers/Decision%20Sciences/ASW_MS/ASW0324399804_amzn.jpg"/>
          <p:cNvSpPr>
            <a:spLocks noChangeAspect="1" noChangeArrowheads="1"/>
          </p:cNvSpPr>
          <p:nvPr/>
        </p:nvSpPr>
        <p:spPr bwMode="auto">
          <a:xfrm>
            <a:off x="3187700" y="874713"/>
            <a:ext cx="4114800" cy="51085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96291" name="AutoShape 1059" descr="ftp://swcpimages:allIwant@ftp.thomsonlearning.com/2008_Covers/Decision%20Sciences/ASW_MS/ASW0324399804_amzn.jpg"/>
          <p:cNvSpPr>
            <a:spLocks noChangeAspect="1" noChangeArrowheads="1"/>
          </p:cNvSpPr>
          <p:nvPr/>
        </p:nvSpPr>
        <p:spPr bwMode="auto">
          <a:xfrm>
            <a:off x="3187700" y="874713"/>
            <a:ext cx="4114800" cy="510857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1271935" y="650882"/>
            <a:ext cx="6640151" cy="5356217"/>
            <a:chOff x="1271935" y="650882"/>
            <a:chExt cx="6640151" cy="5356217"/>
          </a:xfrm>
        </p:grpSpPr>
        <p:pic>
          <p:nvPicPr>
            <p:cNvPr id="18" name="Picture 17" descr="asw_intro-ms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71935" y="650882"/>
              <a:ext cx="4341465" cy="5356217"/>
            </a:xfrm>
            <a:prstGeom prst="rect">
              <a:avLst/>
            </a:prstGeom>
          </p:spPr>
        </p:pic>
        <p:grpSp>
          <p:nvGrpSpPr>
            <p:cNvPr id="19" name="Group 13"/>
            <p:cNvGrpSpPr/>
            <p:nvPr/>
          </p:nvGrpSpPr>
          <p:grpSpPr>
            <a:xfrm>
              <a:off x="5453060" y="3214688"/>
              <a:ext cx="2459026" cy="1932464"/>
              <a:chOff x="3757610" y="3748088"/>
              <a:chExt cx="2459026" cy="1932464"/>
            </a:xfrm>
          </p:grpSpPr>
          <p:sp>
            <p:nvSpPr>
              <p:cNvPr id="20" name="Rectangle 38"/>
              <p:cNvSpPr>
                <a:spLocks noChangeArrowheads="1"/>
              </p:cNvSpPr>
              <p:nvPr/>
            </p:nvSpPr>
            <p:spPr bwMode="auto">
              <a:xfrm>
                <a:off x="3790927" y="3749675"/>
                <a:ext cx="2262189" cy="1930400"/>
              </a:xfrm>
              <a:prstGeom prst="rect">
                <a:avLst/>
              </a:prstGeom>
              <a:gradFill flip="none" rotWithShape="1">
                <a:gsLst>
                  <a:gs pos="0">
                    <a:srgbClr val="5A3812"/>
                  </a:gs>
                  <a:gs pos="100000">
                    <a:srgbClr val="D58E3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 w="76200">
                <a:noFill/>
                <a:miter lim="800000"/>
                <a:headEnd/>
                <a:tailEnd/>
              </a:ln>
              <a:effectLst>
                <a:outerShdw dist="12700" dir="10800000" algn="ctr" rotWithShape="0">
                  <a:srgbClr val="F9DFB5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AutoShape 39"/>
              <p:cNvSpPr>
                <a:spLocks noChangeArrowheads="1"/>
              </p:cNvSpPr>
              <p:nvPr/>
            </p:nvSpPr>
            <p:spPr bwMode="auto">
              <a:xfrm>
                <a:off x="4444986" y="3803650"/>
                <a:ext cx="1771650" cy="1825625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1500" b="1" dirty="0">
                    <a:solidFill>
                      <a:srgbClr val="FFFFFF"/>
                    </a:solidFill>
                    <a:effectLst/>
                    <a:latin typeface="Futura Md BT" pitchFamily="34" charset="0"/>
                  </a:rPr>
                  <a:t>Slides by</a:t>
                </a:r>
              </a:p>
              <a:p>
                <a:endParaRPr lang="en-US" sz="600" dirty="0">
                  <a:solidFill>
                    <a:srgbClr val="FFFFFF"/>
                  </a:solidFill>
                  <a:effectLst/>
                  <a:latin typeface="Futura Md BT" pitchFamily="34" charset="0"/>
                </a:endParaRPr>
              </a:p>
              <a:p>
                <a:r>
                  <a:rPr lang="en-US" sz="2400" b="1" dirty="0">
                    <a:solidFill>
                      <a:srgbClr val="FFFFFF"/>
                    </a:solidFill>
                    <a:effectLst/>
                    <a:latin typeface="Futura Md BT" pitchFamily="34" charset="0"/>
                  </a:rPr>
                  <a:t>John</a:t>
                </a:r>
              </a:p>
              <a:p>
                <a:r>
                  <a:rPr lang="en-US" sz="2400" b="1" dirty="0" err="1">
                    <a:solidFill>
                      <a:srgbClr val="FFFFFF"/>
                    </a:solidFill>
                    <a:effectLst/>
                    <a:latin typeface="Futura Md BT" pitchFamily="34" charset="0"/>
                  </a:rPr>
                  <a:t>Loucks</a:t>
                </a:r>
                <a:endParaRPr lang="en-US" sz="2400" b="1" dirty="0">
                  <a:solidFill>
                    <a:srgbClr val="FFFFFF"/>
                  </a:solidFill>
                  <a:effectLst/>
                  <a:latin typeface="Futura Md BT" pitchFamily="34" charset="0"/>
                </a:endParaRPr>
              </a:p>
              <a:p>
                <a:endParaRPr lang="en-US" sz="400" dirty="0">
                  <a:solidFill>
                    <a:srgbClr val="FFFFFF"/>
                  </a:solidFill>
                  <a:effectLst/>
                  <a:latin typeface="Futura Md BT" pitchFamily="34" charset="0"/>
                </a:endParaRPr>
              </a:p>
              <a:p>
                <a:r>
                  <a:rPr lang="en-US" sz="1500" b="1" dirty="0">
                    <a:solidFill>
                      <a:srgbClr val="FFFFFF"/>
                    </a:solidFill>
                    <a:effectLst/>
                    <a:latin typeface="Futura Md BT" pitchFamily="34" charset="0"/>
                  </a:rPr>
                  <a:t>St. Edward’s</a:t>
                </a:r>
              </a:p>
              <a:p>
                <a:r>
                  <a:rPr lang="en-US" sz="1500" b="1" dirty="0">
                    <a:solidFill>
                      <a:srgbClr val="FFFFFF"/>
                    </a:solidFill>
                    <a:effectLst/>
                    <a:latin typeface="Futura Md BT" pitchFamily="34" charset="0"/>
                  </a:rPr>
                  <a:t>University</a:t>
                </a:r>
              </a:p>
            </p:txBody>
          </p:sp>
          <p:grpSp>
            <p:nvGrpSpPr>
              <p:cNvPr id="22" name="Group 12"/>
              <p:cNvGrpSpPr/>
              <p:nvPr/>
            </p:nvGrpSpPr>
            <p:grpSpPr>
              <a:xfrm>
                <a:off x="3757610" y="3748088"/>
                <a:ext cx="944816" cy="1932464"/>
                <a:chOff x="5443535" y="3309938"/>
                <a:chExt cx="944816" cy="1932464"/>
              </a:xfrm>
            </p:grpSpPr>
            <p:sp>
              <p:nvSpPr>
                <p:cNvPr id="23" name="Arc 41"/>
                <p:cNvSpPr>
                  <a:spLocks/>
                </p:cNvSpPr>
                <p:nvPr/>
              </p:nvSpPr>
              <p:spPr bwMode="auto">
                <a:xfrm rot="10284592" flipH="1">
                  <a:off x="5600951" y="3360330"/>
                  <a:ext cx="787400" cy="1865897"/>
                </a:xfrm>
                <a:custGeom>
                  <a:avLst/>
                  <a:gdLst>
                    <a:gd name="G0" fmla="+- 0 0 0"/>
                    <a:gd name="G1" fmla="+- 20364 0 0"/>
                    <a:gd name="G2" fmla="+- 21600 0 0"/>
                    <a:gd name="T0" fmla="*/ 7201 w 21600"/>
                    <a:gd name="T1" fmla="*/ 0 h 20364"/>
                    <a:gd name="T2" fmla="*/ 21600 w 21600"/>
                    <a:gd name="T3" fmla="*/ 20364 h 20364"/>
                    <a:gd name="T4" fmla="*/ 0 w 21600"/>
                    <a:gd name="T5" fmla="*/ 20364 h 203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0364" fill="none" extrusionOk="0">
                      <a:moveTo>
                        <a:pt x="7201" y="-1"/>
                      </a:moveTo>
                      <a:cubicBezTo>
                        <a:pt x="15830" y="3051"/>
                        <a:pt x="21600" y="11210"/>
                        <a:pt x="21600" y="20364"/>
                      </a:cubicBezTo>
                    </a:path>
                    <a:path w="21600" h="20364" stroke="0" extrusionOk="0">
                      <a:moveTo>
                        <a:pt x="7201" y="-1"/>
                      </a:moveTo>
                      <a:cubicBezTo>
                        <a:pt x="15830" y="3051"/>
                        <a:pt x="21600" y="11210"/>
                        <a:pt x="21600" y="20364"/>
                      </a:cubicBezTo>
                      <a:lnTo>
                        <a:pt x="0" y="2036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AutoShape 42"/>
                <p:cNvSpPr>
                  <a:spLocks noChangeArrowheads="1"/>
                </p:cNvSpPr>
                <p:nvPr/>
              </p:nvSpPr>
              <p:spPr bwMode="auto">
                <a:xfrm flipV="1">
                  <a:off x="5448295" y="3310273"/>
                  <a:ext cx="807657" cy="237363"/>
                </a:xfrm>
                <a:prstGeom prst="rtTriangle">
                  <a:avLst/>
                </a:prstGeom>
                <a:solidFill>
                  <a:srgbClr val="FFFFFF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AutoShape 43"/>
                <p:cNvSpPr>
                  <a:spLocks noChangeArrowheads="1"/>
                </p:cNvSpPr>
                <p:nvPr/>
              </p:nvSpPr>
              <p:spPr bwMode="auto">
                <a:xfrm>
                  <a:off x="5486397" y="3319463"/>
                  <a:ext cx="523058" cy="1922939"/>
                </a:xfrm>
                <a:prstGeom prst="rtTriangle">
                  <a:avLst/>
                </a:prstGeom>
                <a:solidFill>
                  <a:srgbClr val="FFFFFF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Rectangle 44"/>
                <p:cNvSpPr>
                  <a:spLocks noChangeArrowheads="1"/>
                </p:cNvSpPr>
                <p:nvPr/>
              </p:nvSpPr>
              <p:spPr bwMode="auto">
                <a:xfrm>
                  <a:off x="5443535" y="3309938"/>
                  <a:ext cx="214313" cy="1931987"/>
                </a:xfrm>
                <a:prstGeom prst="rect">
                  <a:avLst/>
                </a:prstGeom>
                <a:solidFill>
                  <a:srgbClr val="000000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7" name="TextBox 26"/>
          <p:cNvSpPr txBox="1">
            <a:spLocks noChangeArrowheads="1"/>
          </p:cNvSpPr>
          <p:nvPr/>
        </p:nvSpPr>
        <p:spPr>
          <a:xfrm>
            <a:off x="5598317" y="5140323"/>
            <a:ext cx="2504284" cy="1327151"/>
          </a:xfrm>
          <a:prstGeom prst="rect">
            <a:avLst/>
          </a:prstGeom>
          <a:noFill/>
          <a:ln/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kern="0" dirty="0" smtClean="0">
                <a:effectLst/>
              </a:rPr>
              <a:t>Modifications by</a:t>
            </a:r>
          </a:p>
          <a:p>
            <a:pPr marL="0" indent="0" algn="l">
              <a:buNone/>
            </a:pPr>
            <a:r>
              <a:rPr lang="en-US" kern="0" dirty="0" smtClean="0">
                <a:effectLst/>
              </a:rPr>
              <a:t>A. Asef-Vaziri</a:t>
            </a:r>
            <a:endParaRPr lang="en-US" kern="0" dirty="0">
              <a:effectLst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" name="Rectangle 4"/>
          <p:cNvSpPr>
            <a:spLocks noChangeArrowheads="1"/>
          </p:cNvSpPr>
          <p:nvPr/>
        </p:nvSpPr>
        <p:spPr bwMode="auto">
          <a:xfrm>
            <a:off x="1562100" y="2133600"/>
            <a:ext cx="5829300" cy="29527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1:  Spreadsheet Solution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886700" cy="3708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66FFFF"/>
                </a:solidFill>
              </a:rPr>
              <a:t>Interpretation of Computer Output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z="1000" dirty="0">
              <a:solidFill>
                <a:srgbClr val="66FFFF"/>
              </a:solidFill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We see from the previous slide that: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z="1000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	  Objective Function Value  =  46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	  Decision Variable #1 (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)   =    5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	  Decision Variable #2 (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)   =    3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	  Slack in Constraint #1        =    6 –   5 = 1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	  Slack in Constraint #2        =  19 – 19 = 0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	  Slack in Constraint #3        =    8 –   8 = 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Reduced Cost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79500"/>
            <a:ext cx="7886700" cy="3638550"/>
          </a:xfrm>
        </p:spPr>
        <p:txBody>
          <a:bodyPr/>
          <a:lstStyle/>
          <a:p>
            <a:r>
              <a:rPr lang="en-US"/>
              <a:t>The </a:t>
            </a:r>
            <a:r>
              <a:rPr lang="en-US" u="sng"/>
              <a:t>reduced cost</a:t>
            </a:r>
            <a:r>
              <a:rPr lang="en-US"/>
              <a:t> for a decision variable whose value is 0 in the optimal solution is:</a:t>
            </a:r>
          </a:p>
          <a:p>
            <a:pPr lvl="1" indent="6350">
              <a:buFontTx/>
              <a:buNone/>
            </a:pPr>
            <a:r>
              <a:rPr lang="en-US"/>
              <a:t>the amount the variable's objective function coefficient would have to improve (increase for maximization problems, decrease for minimization problems) before this variable could assume a positive value.  </a:t>
            </a:r>
          </a:p>
          <a:p>
            <a:r>
              <a:rPr lang="en-US"/>
              <a:t>The reduced cost for a decision variable whose value is  &gt; 0 in the optimal solution is 0.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1:  Spreadsheet Solution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79500"/>
            <a:ext cx="7886700" cy="4643438"/>
          </a:xfrm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Reduced Costs</a:t>
            </a:r>
          </a:p>
        </p:txBody>
      </p:sp>
      <p:pic>
        <p:nvPicPr>
          <p:cNvPr id="8397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8325" y="1590675"/>
            <a:ext cx="8081963" cy="39671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2933700" y="1885950"/>
            <a:ext cx="1200150" cy="1231900"/>
          </a:xfrm>
          <a:prstGeom prst="rect">
            <a:avLst/>
          </a:prstGeom>
          <a:noFill/>
          <a:ln w="57150">
            <a:solidFill>
              <a:srgbClr val="66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2806700" y="1619250"/>
            <a:ext cx="3530600" cy="28702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2:  A Simple Minimization Problem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79500"/>
            <a:ext cx="2890837" cy="504825"/>
          </a:xfrm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LP Formulation</a:t>
            </a:r>
            <a:endParaRPr lang="en-US"/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3011488" y="1746250"/>
            <a:ext cx="3308350" cy="2744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Min      5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+ 2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s.t.        2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+ 5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10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4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12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4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Feasible Region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66800"/>
            <a:ext cx="8058150" cy="5157788"/>
          </a:xfrm>
        </p:spPr>
        <p:txBody>
          <a:bodyPr/>
          <a:lstStyle/>
          <a:p>
            <a:r>
              <a:rPr lang="en-US" dirty="0" smtClean="0"/>
              <a:t>The feasible region for an LP problem can be nonexistent, a single point, a line, a polygon, or an unbounded area.</a:t>
            </a:r>
          </a:p>
          <a:p>
            <a:r>
              <a:rPr lang="en-US" dirty="0" smtClean="0"/>
              <a:t>Any </a:t>
            </a:r>
            <a:r>
              <a:rPr lang="en-US" dirty="0"/>
              <a:t>linear program falls in one of four categories: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is infeasible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has a unique optimal solution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has alternative optimal solutions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has an objective function that can be increased without bound</a:t>
            </a:r>
          </a:p>
          <a:p>
            <a:r>
              <a:rPr lang="en-US" dirty="0"/>
              <a:t>A feasible region may be unbounded and yet there may be optimal solutions.  This is common in minimization problems and is possible in maximization problems.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Special </a:t>
            </a:r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Cases</a:t>
            </a:r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 </a:t>
            </a: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Alternative Optimal Solutions</a:t>
            </a:r>
          </a:p>
        </p:txBody>
      </p:sp>
      <p:sp>
        <p:nvSpPr>
          <p:cNvPr id="258052" name="Rectangle 4"/>
          <p:cNvSpPr>
            <a:spLocks noChangeArrowheads="1"/>
          </p:cNvSpPr>
          <p:nvPr/>
        </p:nvSpPr>
        <p:spPr bwMode="auto">
          <a:xfrm>
            <a:off x="687388" y="1073150"/>
            <a:ext cx="6280150" cy="522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Consider the following LP problem.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8054" name="Rectangle 6"/>
          <p:cNvSpPr>
            <a:spLocks noChangeArrowheads="1"/>
          </p:cNvSpPr>
          <p:nvPr/>
        </p:nvSpPr>
        <p:spPr bwMode="auto">
          <a:xfrm>
            <a:off x="2597150" y="1697038"/>
            <a:ext cx="3905250" cy="29464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8055" name="Rectangle 7"/>
          <p:cNvSpPr>
            <a:spLocks noChangeArrowheads="1"/>
          </p:cNvSpPr>
          <p:nvPr/>
        </p:nvSpPr>
        <p:spPr bwMode="auto">
          <a:xfrm>
            <a:off x="2922588" y="1873250"/>
            <a:ext cx="3333750" cy="2732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Max       4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+ 6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s.t.      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6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2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+ 3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18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7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0  and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Special </a:t>
            </a: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Cases: </a:t>
            </a:r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Infeasibility</a:t>
            </a:r>
            <a:endParaRPr lang="en-US" sz="28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003" name="Rectangle 3"/>
          <p:cNvSpPr>
            <a:spLocks noChangeArrowheads="1"/>
          </p:cNvSpPr>
          <p:nvPr/>
        </p:nvSpPr>
        <p:spPr bwMode="auto">
          <a:xfrm>
            <a:off x="687388" y="1073150"/>
            <a:ext cx="7943850" cy="4681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No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solution to the LP problem satisfies all the constraints, including the non-negativity conditions.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Graphically, this means a feasible region does not exist.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Causes include:</a:t>
            </a:r>
          </a:p>
          <a:p>
            <a:pPr marL="1143000" lvl="2" indent="-228600" algn="l">
              <a:spcBef>
                <a:spcPct val="20000"/>
              </a:spcBef>
              <a:buClr>
                <a:srgbClr val="66FFFF"/>
              </a:buClr>
              <a:buFontTx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 formulation error has been made.</a:t>
            </a:r>
          </a:p>
          <a:p>
            <a:pPr marL="1143000" lvl="2" indent="-228600" algn="l">
              <a:spcBef>
                <a:spcPct val="20000"/>
              </a:spcBef>
              <a:buClr>
                <a:srgbClr val="66FFFF"/>
              </a:buClr>
              <a:buFontTx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Management’s expectations are too high.</a:t>
            </a:r>
          </a:p>
          <a:p>
            <a:pPr marL="1143000" lvl="2" indent="-228600" algn="l">
              <a:spcBef>
                <a:spcPct val="20000"/>
              </a:spcBef>
              <a:buClr>
                <a:srgbClr val="66FFFF"/>
              </a:buClr>
              <a:buFontTx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Too many restrictions have been placed on the problem (i.e. the problem is over-constrained).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762250" y="1593850"/>
            <a:ext cx="3657600" cy="25908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Infeasible Problem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79500"/>
            <a:ext cx="6175375" cy="481013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Consider the following LP problem.</a:t>
            </a:r>
            <a:endParaRPr 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3036888" y="1746250"/>
            <a:ext cx="3244850" cy="2274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Max     2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+ 6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s.t.        4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+ 3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12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2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8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Special </a:t>
            </a:r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Cases:  Unbounded Feasible Region</a:t>
            </a:r>
            <a:endParaRPr lang="en-US" sz="28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7027" name="Rectangle 3"/>
          <p:cNvSpPr>
            <a:spLocks noChangeArrowheads="1"/>
          </p:cNvSpPr>
          <p:nvPr/>
        </p:nvSpPr>
        <p:spPr bwMode="auto">
          <a:xfrm>
            <a:off x="687388" y="1085850"/>
            <a:ext cx="7778750" cy="3411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solution to a maximization LP problem is unbounded if the value of the solution may be made indefinitely large without violating any of the constraints.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For real problems, this is the result of improper formulation.  (Quite likely, a constraint has been inadvertently omitted.)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844800" y="1714500"/>
            <a:ext cx="3352800" cy="25908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Unbounded Solution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79500"/>
            <a:ext cx="6149975" cy="492125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Consider the following LP problem.</a:t>
            </a:r>
            <a:endParaRPr lang="en-US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074988" y="1885950"/>
            <a:ext cx="3143250" cy="2287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Max    4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+ 5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s.t.   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5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3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8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90563" y="4763"/>
            <a:ext cx="7772400" cy="1100137"/>
          </a:xfrm>
          <a:noFill/>
          <a:ln/>
        </p:spPr>
        <p:txBody>
          <a:bodyPr/>
          <a:lstStyle/>
          <a:p>
            <a:r>
              <a:rPr lang="en-US" dirty="0"/>
              <a:t>Chapter </a:t>
            </a:r>
            <a:r>
              <a:rPr lang="en-US" dirty="0" smtClean="0"/>
              <a:t>2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Introduction to Linear Programming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365251"/>
            <a:ext cx="7524750" cy="259715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Linear Programming Problem</a:t>
            </a:r>
          </a:p>
          <a:p>
            <a:pPr>
              <a:lnSpc>
                <a:spcPct val="90000"/>
              </a:lnSpc>
            </a:pPr>
            <a:r>
              <a:rPr lang="en-US" dirty="0"/>
              <a:t>Problem Formulation</a:t>
            </a:r>
          </a:p>
          <a:p>
            <a:pPr>
              <a:lnSpc>
                <a:spcPct val="90000"/>
              </a:lnSpc>
            </a:pPr>
            <a:r>
              <a:rPr lang="en-US" dirty="0"/>
              <a:t>A Simple Maximization Problem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Computer </a:t>
            </a:r>
            <a:r>
              <a:rPr lang="en-US" dirty="0"/>
              <a:t>Solutions</a:t>
            </a:r>
          </a:p>
          <a:p>
            <a:pPr>
              <a:lnSpc>
                <a:spcPct val="90000"/>
              </a:lnSpc>
            </a:pPr>
            <a:r>
              <a:rPr lang="en-US" dirty="0"/>
              <a:t>A Simple Minimization Problem</a:t>
            </a:r>
          </a:p>
          <a:p>
            <a:pPr>
              <a:lnSpc>
                <a:spcPct val="90000"/>
              </a:lnSpc>
            </a:pPr>
            <a:r>
              <a:rPr lang="en-US" dirty="0"/>
              <a:t>Special Cases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End of Chapter </a:t>
            </a:r>
            <a:r>
              <a:rPr lang="en-US" dirty="0" smtClean="0"/>
              <a:t>2</a:t>
            </a:r>
            <a:endParaRPr lang="en-US" dirty="0"/>
          </a:p>
        </p:txBody>
      </p:sp>
      <p:grpSp>
        <p:nvGrpSpPr>
          <p:cNvPr id="33802" name="Group 10"/>
          <p:cNvGrpSpPr>
            <a:grpSpLocks/>
          </p:cNvGrpSpPr>
          <p:nvPr/>
        </p:nvGrpSpPr>
        <p:grpSpPr bwMode="auto">
          <a:xfrm>
            <a:off x="3754438" y="2740025"/>
            <a:ext cx="1585912" cy="1641475"/>
            <a:chOff x="2305" y="1846"/>
            <a:chExt cx="999" cy="1034"/>
          </a:xfrm>
        </p:grpSpPr>
        <p:sp>
          <p:nvSpPr>
            <p:cNvPr id="33803" name="AutoShape 11"/>
            <p:cNvSpPr>
              <a:spLocks noChangeArrowheads="1"/>
            </p:cNvSpPr>
            <p:nvPr/>
          </p:nvSpPr>
          <p:spPr bwMode="auto">
            <a:xfrm>
              <a:off x="2321" y="1862"/>
              <a:ext cx="983" cy="1018"/>
            </a:xfrm>
            <a:prstGeom prst="roundRect">
              <a:avLst>
                <a:gd name="adj" fmla="val 11949"/>
              </a:avLst>
            </a:prstGeom>
            <a:noFill/>
            <a:ln w="50800">
              <a:solidFill>
                <a:srgbClr val="66FFFF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4" name="AutoShape 12"/>
            <p:cNvSpPr>
              <a:spLocks noChangeArrowheads="1"/>
            </p:cNvSpPr>
            <p:nvPr/>
          </p:nvSpPr>
          <p:spPr bwMode="auto">
            <a:xfrm>
              <a:off x="2305" y="1846"/>
              <a:ext cx="983" cy="1018"/>
            </a:xfrm>
            <a:prstGeom prst="roundRect">
              <a:avLst>
                <a:gd name="adj" fmla="val 11949"/>
              </a:avLst>
            </a:prstGeom>
            <a:noFill/>
            <a:ln w="50800">
              <a:solidFill>
                <a:srgbClr val="66FFFF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05" name="Freeform 13"/>
          <p:cNvSpPr>
            <a:spLocks/>
          </p:cNvSpPr>
          <p:nvPr/>
        </p:nvSpPr>
        <p:spPr bwMode="auto">
          <a:xfrm>
            <a:off x="3922713" y="1854200"/>
            <a:ext cx="1682750" cy="2670175"/>
          </a:xfrm>
          <a:custGeom>
            <a:avLst/>
            <a:gdLst/>
            <a:ahLst/>
            <a:cxnLst>
              <a:cxn ang="0">
                <a:pos x="238" y="1569"/>
              </a:cxn>
              <a:cxn ang="0">
                <a:pos x="0" y="2480"/>
              </a:cxn>
              <a:cxn ang="0">
                <a:pos x="819" y="3364"/>
              </a:cxn>
              <a:cxn ang="0">
                <a:pos x="2119" y="392"/>
              </a:cxn>
              <a:cxn ang="0">
                <a:pos x="2119" y="0"/>
              </a:cxn>
              <a:cxn ang="0">
                <a:pos x="668" y="2506"/>
              </a:cxn>
              <a:cxn ang="0">
                <a:pos x="238" y="1569"/>
              </a:cxn>
            </a:cxnLst>
            <a:rect l="0" t="0" r="r" b="b"/>
            <a:pathLst>
              <a:path w="2119" h="3364">
                <a:moveTo>
                  <a:pt x="238" y="1569"/>
                </a:moveTo>
                <a:lnTo>
                  <a:pt x="0" y="2480"/>
                </a:lnTo>
                <a:lnTo>
                  <a:pt x="819" y="3364"/>
                </a:lnTo>
                <a:lnTo>
                  <a:pt x="2119" y="392"/>
                </a:lnTo>
                <a:lnTo>
                  <a:pt x="2119" y="0"/>
                </a:lnTo>
                <a:lnTo>
                  <a:pt x="668" y="2506"/>
                </a:lnTo>
                <a:lnTo>
                  <a:pt x="238" y="1569"/>
                </a:lnTo>
                <a:close/>
              </a:path>
            </a:pathLst>
          </a:custGeom>
          <a:gradFill flip="none" rotWithShape="1">
            <a:gsLst>
              <a:gs pos="0">
                <a:srgbClr val="FF9933">
                  <a:shade val="30000"/>
                  <a:satMod val="115000"/>
                </a:srgbClr>
              </a:gs>
              <a:gs pos="50000">
                <a:srgbClr val="FF9933">
                  <a:shade val="67500"/>
                  <a:satMod val="115000"/>
                </a:srgbClr>
              </a:gs>
              <a:gs pos="100000">
                <a:srgbClr val="FF9933">
                  <a:shade val="100000"/>
                  <a:satMod val="115000"/>
                </a:srgbClr>
              </a:gs>
            </a:gsLst>
            <a:lin ang="0" scaled="1"/>
            <a:tileRect/>
          </a:gradFill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Programming (LP) Problem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821612" cy="4175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Linear programming involves choosing a course of action when the mathematical model of the problem contains only linear functions.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u="sng" dirty="0"/>
              <a:t>maximization</a:t>
            </a:r>
            <a:r>
              <a:rPr lang="en-US" dirty="0"/>
              <a:t> or </a:t>
            </a:r>
            <a:r>
              <a:rPr lang="en-US" u="sng" dirty="0"/>
              <a:t>minimization</a:t>
            </a:r>
            <a:r>
              <a:rPr lang="en-US" dirty="0"/>
              <a:t> of some quantity is the </a:t>
            </a:r>
            <a:r>
              <a:rPr lang="en-US" u="sng" dirty="0"/>
              <a:t>objective</a:t>
            </a:r>
            <a:r>
              <a:rPr lang="en-US" dirty="0"/>
              <a:t> in all linear programming problems.</a:t>
            </a:r>
          </a:p>
          <a:p>
            <a:pPr>
              <a:lnSpc>
                <a:spcPct val="90000"/>
              </a:lnSpc>
            </a:pPr>
            <a:r>
              <a:rPr lang="en-US" dirty="0"/>
              <a:t>All LP problems have </a:t>
            </a:r>
            <a:r>
              <a:rPr lang="en-US" u="sng" dirty="0"/>
              <a:t>constraints</a:t>
            </a:r>
            <a:r>
              <a:rPr lang="en-US" dirty="0"/>
              <a:t> that limit the degree to which the objective can be pursued.</a:t>
            </a:r>
          </a:p>
          <a:p>
            <a:pPr>
              <a:lnSpc>
                <a:spcPct val="90000"/>
              </a:lnSpc>
            </a:pPr>
            <a:r>
              <a:rPr lang="en-US" dirty="0"/>
              <a:t>A </a:t>
            </a:r>
            <a:r>
              <a:rPr lang="en-US" u="sng" dirty="0"/>
              <a:t>feasible solution</a:t>
            </a:r>
            <a:r>
              <a:rPr lang="en-US" dirty="0"/>
              <a:t> satisfies all the problem's constraints.</a:t>
            </a:r>
          </a:p>
          <a:p>
            <a:pPr>
              <a:lnSpc>
                <a:spcPct val="90000"/>
              </a:lnSpc>
            </a:pPr>
            <a:r>
              <a:rPr lang="en-US" dirty="0"/>
              <a:t>An </a:t>
            </a:r>
            <a:r>
              <a:rPr lang="en-US" u="sng" dirty="0"/>
              <a:t>optimal solution</a:t>
            </a:r>
            <a:r>
              <a:rPr lang="en-US" dirty="0"/>
              <a:t> is a feasible solution that results in the largest possible objective function value when maximizing (or smallest when minimizing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Programming (LP) Problem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886700" cy="3381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If both the objective function and the constraints are linear, the problem is referred to as a </a:t>
            </a:r>
            <a:r>
              <a:rPr lang="en-US" u="sng"/>
              <a:t>linear programming problem</a:t>
            </a:r>
            <a:r>
              <a:rPr lang="en-US"/>
              <a:t>.</a:t>
            </a:r>
            <a:endParaRPr lang="en-US" u="sng"/>
          </a:p>
          <a:p>
            <a:pPr>
              <a:lnSpc>
                <a:spcPct val="90000"/>
              </a:lnSpc>
            </a:pPr>
            <a:r>
              <a:rPr lang="en-US" u="sng"/>
              <a:t>Linear functions</a:t>
            </a:r>
            <a:r>
              <a:rPr lang="en-US"/>
              <a:t> are functions in which each variable appears in a separate term raised to the first power and is multiplied by a constant (which could be 0).</a:t>
            </a:r>
          </a:p>
          <a:p>
            <a:pPr>
              <a:lnSpc>
                <a:spcPct val="90000"/>
              </a:lnSpc>
            </a:pPr>
            <a:r>
              <a:rPr lang="en-US" u="sng"/>
              <a:t>Linear constraints</a:t>
            </a:r>
            <a:r>
              <a:rPr lang="en-US"/>
              <a:t> are linear functions that are restricted to be "less than or equal to", "equal to", or "greater than or equal to" a constant.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Formulation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886700" cy="34972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u="sng" dirty="0"/>
              <a:t>Problem formulation or modeling</a:t>
            </a:r>
            <a:r>
              <a:rPr lang="en-US" dirty="0"/>
              <a:t> is the process of translating a verbal statement of a problem into a mathematical statement.</a:t>
            </a:r>
          </a:p>
          <a:p>
            <a:pPr>
              <a:lnSpc>
                <a:spcPct val="90000"/>
              </a:lnSpc>
            </a:pPr>
            <a:r>
              <a:rPr lang="en-US" dirty="0"/>
              <a:t>Formulating models is an art that can only be mastered with practice and experience.</a:t>
            </a:r>
          </a:p>
          <a:p>
            <a:pPr>
              <a:lnSpc>
                <a:spcPct val="90000"/>
              </a:lnSpc>
            </a:pPr>
            <a:r>
              <a:rPr lang="en-US" dirty="0"/>
              <a:t>Every LP problems has some unique features, but most problems also have common features.</a:t>
            </a:r>
          </a:p>
          <a:p>
            <a:pPr>
              <a:lnSpc>
                <a:spcPct val="90000"/>
              </a:lnSpc>
            </a:pPr>
            <a:r>
              <a:rPr lang="en-US" dirty="0"/>
              <a:t>General </a:t>
            </a:r>
            <a:r>
              <a:rPr lang="en-US" dirty="0" smtClean="0"/>
              <a:t>guidelines</a:t>
            </a:r>
          </a:p>
          <a:p>
            <a:pPr lvl="1"/>
            <a:r>
              <a:rPr lang="en-US" dirty="0"/>
              <a:t>Understand the problem thoroughly.</a:t>
            </a:r>
          </a:p>
          <a:p>
            <a:pPr lvl="1"/>
            <a:r>
              <a:rPr lang="en-US" dirty="0"/>
              <a:t>Identify the decision variables.</a:t>
            </a:r>
          </a:p>
          <a:p>
            <a:pPr lvl="1"/>
            <a:r>
              <a:rPr lang="en-US" dirty="0"/>
              <a:t>Describe the </a:t>
            </a:r>
            <a:r>
              <a:rPr lang="en-US" dirty="0" smtClean="0"/>
              <a:t>objective function.</a:t>
            </a:r>
            <a:endParaRPr lang="en-US" dirty="0"/>
          </a:p>
          <a:p>
            <a:pPr lvl="1"/>
            <a:r>
              <a:rPr lang="en-US" dirty="0"/>
              <a:t>Describe each constraint.</a:t>
            </a:r>
          </a:p>
          <a:p>
            <a:pPr>
              <a:lnSpc>
                <a:spcPct val="90000"/>
              </a:lnSpc>
            </a:pPr>
            <a:endParaRPr lang="en-US" u="sng" dirty="0" smtClean="0"/>
          </a:p>
          <a:p>
            <a:pPr>
              <a:lnSpc>
                <a:spcPct val="90000"/>
              </a:lnSpc>
            </a:pPr>
            <a:endParaRPr lang="en-US" u="sng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784350" y="1570038"/>
            <a:ext cx="3905250" cy="29464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 1:  A Simple Maximization Problem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79500"/>
            <a:ext cx="2716212" cy="492125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LP Formulation</a:t>
            </a:r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109788" y="1746250"/>
            <a:ext cx="3333750" cy="2732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Max       5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+ 7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s.t.      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6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2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+ 3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19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8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0  and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0</a:t>
            </a:r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6208713" y="1525588"/>
            <a:ext cx="1430337" cy="8477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808080">
                  <a:gamma/>
                  <a:shade val="46275"/>
                  <a:invGamma/>
                </a:srgbClr>
              </a:gs>
              <a:gs pos="50000">
                <a:srgbClr val="808080"/>
              </a:gs>
              <a:gs pos="100000">
                <a:srgbClr val="808080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Objective</a:t>
            </a:r>
          </a:p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Function</a:t>
            </a:r>
          </a:p>
        </p:txBody>
      </p:sp>
      <p:sp>
        <p:nvSpPr>
          <p:cNvPr id="24583" name="AutoShape 7"/>
          <p:cNvSpPr>
            <a:spLocks noChangeArrowheads="1"/>
          </p:cNvSpPr>
          <p:nvPr/>
        </p:nvSpPr>
        <p:spPr bwMode="auto">
          <a:xfrm>
            <a:off x="6056313" y="2605088"/>
            <a:ext cx="1698625" cy="8477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808080">
                  <a:gamma/>
                  <a:shade val="46275"/>
                  <a:invGamma/>
                </a:srgbClr>
              </a:gs>
              <a:gs pos="50000">
                <a:srgbClr val="808080"/>
              </a:gs>
              <a:gs pos="100000">
                <a:srgbClr val="808080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“Regular”</a:t>
            </a:r>
          </a:p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Constraints</a:t>
            </a:r>
          </a:p>
        </p:txBody>
      </p:sp>
      <p:sp>
        <p:nvSpPr>
          <p:cNvPr id="24584" name="AutoShape 8"/>
          <p:cNvSpPr>
            <a:spLocks noChangeArrowheads="1"/>
          </p:cNvSpPr>
          <p:nvPr/>
        </p:nvSpPr>
        <p:spPr bwMode="auto">
          <a:xfrm>
            <a:off x="5889625" y="3671888"/>
            <a:ext cx="2159000" cy="8477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808080">
                  <a:gamma/>
                  <a:shade val="46275"/>
                  <a:invGamma/>
                </a:srgbClr>
              </a:gs>
              <a:gs pos="50000">
                <a:srgbClr val="808080"/>
              </a:gs>
              <a:gs pos="100000">
                <a:srgbClr val="808080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FFFF"/>
            </a:solidFill>
            <a:round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Non-negativity</a:t>
            </a:r>
          </a:p>
          <a:p>
            <a:pPr algn="l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Constraints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4597400" y="1955800"/>
            <a:ext cx="1612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5207000" y="4102100"/>
            <a:ext cx="673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4589" name="Group 13"/>
          <p:cNvGrpSpPr>
            <a:grpSpLocks/>
          </p:cNvGrpSpPr>
          <p:nvPr/>
        </p:nvGrpSpPr>
        <p:grpSpPr bwMode="auto">
          <a:xfrm>
            <a:off x="5308600" y="2374900"/>
            <a:ext cx="749300" cy="1320800"/>
            <a:chOff x="3344" y="1512"/>
            <a:chExt cx="472" cy="832"/>
          </a:xfrm>
        </p:grpSpPr>
        <p:sp>
          <p:nvSpPr>
            <p:cNvPr id="24585" name="AutoShape 9"/>
            <p:cNvSpPr>
              <a:spLocks/>
            </p:cNvSpPr>
            <p:nvPr/>
          </p:nvSpPr>
          <p:spPr bwMode="auto">
            <a:xfrm>
              <a:off x="3344" y="1512"/>
              <a:ext cx="216" cy="832"/>
            </a:xfrm>
            <a:prstGeom prst="rightBrace">
              <a:avLst>
                <a:gd name="adj1" fmla="val 32099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8" name="Line 12"/>
            <p:cNvSpPr>
              <a:spLocks noChangeShapeType="1"/>
            </p:cNvSpPr>
            <p:nvPr/>
          </p:nvSpPr>
          <p:spPr bwMode="auto">
            <a:xfrm flipV="1">
              <a:off x="3544" y="1928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Computer Solutions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79500"/>
            <a:ext cx="7886700" cy="5194299"/>
          </a:xfrm>
        </p:spPr>
        <p:txBody>
          <a:bodyPr/>
          <a:lstStyle/>
          <a:p>
            <a:r>
              <a:rPr lang="en-US" dirty="0" smtClean="0"/>
              <a:t>LP problems involving 1000s of variables and 1000s of constraints are now routinely solved with computer packages.</a:t>
            </a:r>
          </a:p>
          <a:p>
            <a:r>
              <a:rPr lang="en-US" dirty="0" smtClean="0"/>
              <a:t>Linear </a:t>
            </a:r>
            <a:r>
              <a:rPr lang="en-US" dirty="0"/>
              <a:t>programming solvers are now part of many spreadsheet packages, such as Microsoft Excel.</a:t>
            </a:r>
          </a:p>
          <a:p>
            <a:r>
              <a:rPr lang="en-US" dirty="0"/>
              <a:t>Leading commercial packages include CPLEX, LINGO, MOSEK, Xpress-MP, and Premium Solver for </a:t>
            </a:r>
            <a:r>
              <a:rPr lang="en-US" dirty="0" smtClean="0"/>
              <a:t>Excel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dirty="0"/>
              <a:t>In this chapter we will discuss the following output: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objective function value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values of the decision variables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reduced costs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slack and surplus</a:t>
            </a:r>
          </a:p>
          <a:p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/>
              <a:t>1:  Spreadsheet Solution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79500"/>
            <a:ext cx="7886700" cy="4643438"/>
          </a:xfrm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Partial Spreadsheet Showing Problem Data</a:t>
            </a:r>
          </a:p>
        </p:txBody>
      </p:sp>
      <p:pic>
        <p:nvPicPr>
          <p:cNvPr id="798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9913" y="1735138"/>
            <a:ext cx="8029575" cy="21129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1:  Spreadsheet Solution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79500"/>
            <a:ext cx="7886700" cy="4643438"/>
          </a:xfrm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Partial Spreadsheet Showing Solution</a:t>
            </a:r>
          </a:p>
        </p:txBody>
      </p:sp>
      <p:pic>
        <p:nvPicPr>
          <p:cNvPr id="81009" name="Picture 1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9913" y="1741488"/>
            <a:ext cx="8008937" cy="32845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MB11ch01">
  <a:themeElements>
    <a:clrScheme name="">
      <a:dk1>
        <a:srgbClr val="3C0023"/>
      </a:dk1>
      <a:lt1>
        <a:srgbClr val="FFFFFF"/>
      </a:lt1>
      <a:dk2>
        <a:srgbClr val="300153"/>
      </a:dk2>
      <a:lt2>
        <a:srgbClr val="F6BF69"/>
      </a:lt2>
      <a:accent1>
        <a:srgbClr val="618FFD"/>
      </a:accent1>
      <a:accent2>
        <a:srgbClr val="B760F9"/>
      </a:accent2>
      <a:accent3>
        <a:srgbClr val="ADAAB3"/>
      </a:accent3>
      <a:accent4>
        <a:srgbClr val="DADADA"/>
      </a:accent4>
      <a:accent5>
        <a:srgbClr val="B7C6FE"/>
      </a:accent5>
      <a:accent6>
        <a:srgbClr val="A656E2"/>
      </a:accent6>
      <a:hlink>
        <a:srgbClr val="919191"/>
      </a:hlink>
      <a:folHlink>
        <a:srgbClr val="B50069"/>
      </a:folHlink>
    </a:clrScheme>
    <a:fontScheme name="QMB11ch01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itchFamily="18" charset="0"/>
          </a:defRPr>
        </a:defPPr>
      </a:lstStyle>
    </a:lnDef>
  </a:objectDefaults>
  <a:extraClrSchemeLst>
    <a:extraClrScheme>
      <a:clrScheme name="QMB11ch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MB11ch0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C:\Slides\QMB11ppt\QMB11ch01.ppt</Template>
  <TotalTime>2510</TotalTime>
  <Pages>30</Pages>
  <Words>880</Words>
  <Application>Microsoft Office PowerPoint</Application>
  <PresentationFormat>On-screen Show (4:3)</PresentationFormat>
  <Paragraphs>153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QMB11ch01</vt:lpstr>
      <vt:lpstr>1_Custom Design</vt:lpstr>
      <vt:lpstr>Custom Design</vt:lpstr>
      <vt:lpstr>PowerPoint Presentation</vt:lpstr>
      <vt:lpstr>Chapter 2 Introduction to Linear Programming</vt:lpstr>
      <vt:lpstr>Linear Programming (LP) Problem</vt:lpstr>
      <vt:lpstr>Linear Programming (LP) Problem</vt:lpstr>
      <vt:lpstr>Problem Formulation</vt:lpstr>
      <vt:lpstr>Example 1:  A Simple Maximization Problem</vt:lpstr>
      <vt:lpstr>Computer Solutions</vt:lpstr>
      <vt:lpstr>Example 1:  Spreadsheet Solution</vt:lpstr>
      <vt:lpstr>Example 1:  Spreadsheet Solution</vt:lpstr>
      <vt:lpstr>Example 1:  Spreadsheet Solution</vt:lpstr>
      <vt:lpstr>Reduced Cost</vt:lpstr>
      <vt:lpstr>Example 1:  Spreadsheet Solution</vt:lpstr>
      <vt:lpstr>Example 2:  A Simple Minimization Problem</vt:lpstr>
      <vt:lpstr>Feasible Region</vt:lpstr>
      <vt:lpstr>PowerPoint Presentation</vt:lpstr>
      <vt:lpstr>PowerPoint Presentation</vt:lpstr>
      <vt:lpstr>Example:  Infeasible Problem</vt:lpstr>
      <vt:lpstr>PowerPoint Presentation</vt:lpstr>
      <vt:lpstr>Example:  Unbounded Solution</vt:lpstr>
      <vt:lpstr>End of Chapter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subject>Intro to LP</dc:subject>
  <dc:creator>John Loucks</dc:creator>
  <cp:lastModifiedBy>Asef-Vaziri, Ardavan</cp:lastModifiedBy>
  <cp:revision>137</cp:revision>
  <cp:lastPrinted>1999-04-02T17:56:04Z</cp:lastPrinted>
  <dcterms:created xsi:type="dcterms:W3CDTF">1996-04-17T17:06:16Z</dcterms:created>
  <dcterms:modified xsi:type="dcterms:W3CDTF">2013-07-19T00:29:16Z</dcterms:modified>
</cp:coreProperties>
</file>