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784" r:id="rId2"/>
    <p:sldMasterId id="2147483764" r:id="rId3"/>
    <p:sldMasterId id="2147483785" r:id="rId4"/>
  </p:sldMasterIdLst>
  <p:notesMasterIdLst>
    <p:notesMasterId r:id="rId24"/>
  </p:notesMasterIdLst>
  <p:handoutMasterIdLst>
    <p:handoutMasterId r:id="rId25"/>
  </p:handoutMasterIdLst>
  <p:sldIdLst>
    <p:sldId id="330" r:id="rId5"/>
    <p:sldId id="339" r:id="rId6"/>
    <p:sldId id="340" r:id="rId7"/>
    <p:sldId id="341" r:id="rId8"/>
    <p:sldId id="342" r:id="rId9"/>
    <p:sldId id="343" r:id="rId10"/>
    <p:sldId id="344" r:id="rId11"/>
    <p:sldId id="345" r:id="rId12"/>
    <p:sldId id="347" r:id="rId13"/>
    <p:sldId id="348" r:id="rId14"/>
    <p:sldId id="349" r:id="rId15"/>
    <p:sldId id="350" r:id="rId16"/>
    <p:sldId id="356" r:id="rId17"/>
    <p:sldId id="351" r:id="rId18"/>
    <p:sldId id="352" r:id="rId19"/>
    <p:sldId id="353" r:id="rId20"/>
    <p:sldId id="354" r:id="rId21"/>
    <p:sldId id="355" r:id="rId22"/>
    <p:sldId id="357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7D"/>
    <a:srgbClr val="000078"/>
    <a:srgbClr val="D519B1"/>
    <a:srgbClr val="A50023"/>
    <a:srgbClr val="A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51" autoAdjust="0"/>
    <p:restoredTop sz="94660"/>
  </p:normalViewPr>
  <p:slideViewPr>
    <p:cSldViewPr>
      <p:cViewPr>
        <p:scale>
          <a:sx n="54" d="100"/>
          <a:sy n="54" d="100"/>
        </p:scale>
        <p:origin x="-1632" y="-11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363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6186B-400D-4624-82D1-203DE0AF0EEF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533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8C8DB6-9E1D-439C-B96B-0657302EFE49}" type="datetime1">
              <a:rPr lang="en-US"/>
              <a:pPr/>
              <a:t>7/18/2013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9215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4E0BDE-5FC0-4AC8-8527-DE4B54CD60C1}" type="slidenum">
              <a:rPr lang="en-US"/>
              <a:pPr/>
              <a:t>2</a:t>
            </a:fld>
            <a:endParaRPr lang="en-US"/>
          </a:p>
        </p:txBody>
      </p:sp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1813"/>
            <a:ext cx="5029200" cy="4116387"/>
          </a:xfrm>
          <a:ln/>
        </p:spPr>
        <p:txBody>
          <a:bodyPr lIns="92451" tIns="47009" rIns="92451" bIns="47009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A9FDCB-DCA1-446C-A196-FD5F352E77CA}" type="slidenum">
              <a:rPr lang="en-US"/>
              <a:pPr/>
              <a:t>14</a:t>
            </a:fld>
            <a:endParaRPr lang="en-US"/>
          </a:p>
        </p:txBody>
      </p:sp>
      <p:sp>
        <p:nvSpPr>
          <p:cNvPr id="410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025235-4C74-46F8-BAD4-E347D36F6261}" type="slidenum">
              <a:rPr lang="en-US"/>
              <a:pPr/>
              <a:t>15</a:t>
            </a:fld>
            <a:endParaRPr lang="en-US"/>
          </a:p>
        </p:txBody>
      </p:sp>
      <p:sp>
        <p:nvSpPr>
          <p:cNvPr id="41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1B55B1-F30A-4AAE-9057-183097EC2440}" type="slidenum">
              <a:rPr lang="en-US"/>
              <a:pPr/>
              <a:t>16</a:t>
            </a:fld>
            <a:endParaRPr lang="en-US"/>
          </a:p>
        </p:txBody>
      </p:sp>
      <p:sp>
        <p:nvSpPr>
          <p:cNvPr id="427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6509ED-FB5C-4A09-83C7-A1C698E2B60D}" type="slidenum">
              <a:rPr lang="en-US"/>
              <a:pPr/>
              <a:t>17</a:t>
            </a:fld>
            <a:endParaRPr lang="en-US"/>
          </a:p>
        </p:txBody>
      </p:sp>
      <p:sp>
        <p:nvSpPr>
          <p:cNvPr id="429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9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6B523E-6830-4921-B7D4-5B8803DBCF7C}" type="slidenum">
              <a:rPr lang="en-US"/>
              <a:pPr/>
              <a:t>18</a:t>
            </a:fld>
            <a:endParaRPr lang="en-US"/>
          </a:p>
        </p:txBody>
      </p:sp>
      <p:sp>
        <p:nvSpPr>
          <p:cNvPr id="431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57A6D1-3F8F-4ED2-BA7F-43120B067BF5}" type="slidenum">
              <a:rPr lang="en-US"/>
              <a:pPr/>
              <a:t>19</a:t>
            </a:fld>
            <a:endParaRPr lang="en-US"/>
          </a:p>
        </p:txBody>
      </p:sp>
      <p:sp>
        <p:nvSpPr>
          <p:cNvPr id="4966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6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8C35D4B-38A2-4E13-9692-512E94D644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505127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7A38B6C-A118-48F7-8A6B-4E15AEFC009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106724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914400"/>
            <a:ext cx="8915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tx1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kern="1200" dirty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Ardavan Asef-Vaziri    </a:t>
            </a:r>
            <a:r>
              <a:rPr lang="en-US" sz="1200" b="1" i="1" kern="1200" dirty="0" smtClean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June-2013</a:t>
            </a:r>
            <a:endParaRPr lang="en-US" sz="1200" b="1" i="1" kern="1200" dirty="0">
              <a:solidFill>
                <a:schemeClr val="tx1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baseline="0" dirty="0" smtClean="0">
                <a:solidFill>
                  <a:schemeClr val="tx1"/>
                </a:solidFill>
              </a:rPr>
              <a:t>LP-Formulation</a:t>
            </a:r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838200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>
            <a:off x="0" y="6477000"/>
            <a:ext cx="9144000" cy="158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  <p:sldLayoutId id="2147483788" r:id="rId6"/>
    <p:sldLayoutId id="2147483789" r:id="rId7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400">
          <a:solidFill>
            <a:schemeClr val="tx1"/>
          </a:solidFill>
          <a:latin typeface="Book Antiqua" pitchFamily="18" charset="0"/>
          <a:ea typeface="ＭＳ Ｐゴシック" pitchFamily="-65" charset="-128"/>
          <a:cs typeface="Book Antiqua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2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B050"/>
                </a:solidFill>
              </a:rPr>
              <a:t>Ardavan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  <a:r>
              <a:rPr lang="en-US" sz="1200" b="1" i="1" dirty="0" err="1">
                <a:solidFill>
                  <a:srgbClr val="00B050"/>
                </a:solidFill>
              </a:rPr>
              <a:t>Asef-Vaziri</a:t>
            </a:r>
            <a:r>
              <a:rPr lang="en-US" sz="1200" b="1" i="1" dirty="0">
                <a:solidFill>
                  <a:srgbClr val="00B050"/>
                </a:solidFill>
              </a:rPr>
              <a:t>    </a:t>
            </a:r>
            <a:r>
              <a:rPr lang="en-US" sz="1200" b="1" i="1" dirty="0" smtClean="0">
                <a:solidFill>
                  <a:srgbClr val="00B050"/>
                </a:solidFill>
              </a:rPr>
              <a:t>Jul-09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 smtClean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  <a:endParaRPr lang="en-US" sz="1200" b="1" i="1" kern="1200" dirty="0">
              <a:solidFill>
                <a:srgbClr val="00B050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12875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2060"/>
                </a:solidFill>
              </a:rPr>
              <a:t>Ardavan</a:t>
            </a:r>
            <a:r>
              <a:rPr lang="en-US" sz="1200" b="1" i="1" dirty="0">
                <a:solidFill>
                  <a:srgbClr val="002060"/>
                </a:solidFill>
              </a:rPr>
              <a:t> </a:t>
            </a:r>
            <a:r>
              <a:rPr lang="en-US" sz="1200" b="1" i="1" dirty="0" err="1">
                <a:solidFill>
                  <a:srgbClr val="002060"/>
                </a:solidFill>
              </a:rPr>
              <a:t>Asef-Vaziri</a:t>
            </a:r>
            <a:r>
              <a:rPr lang="en-US" sz="1200" b="1" i="1" dirty="0">
                <a:solidFill>
                  <a:srgbClr val="002060"/>
                </a:solidFill>
              </a:rPr>
              <a:t>    </a:t>
            </a:r>
            <a:r>
              <a:rPr lang="en-US" sz="1200" b="1" i="1" dirty="0" smtClean="0">
                <a:solidFill>
                  <a:srgbClr val="002060"/>
                </a:solidFill>
              </a:rPr>
              <a:t>Jul-09</a:t>
            </a:r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 smtClean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  <a:endParaRPr lang="en-US" sz="1200" b="1" i="1" kern="1200" dirty="0">
              <a:solidFill>
                <a:srgbClr val="002060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664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Practice: </a:t>
            </a:r>
            <a:br>
              <a:rPr lang="en-US" dirty="0" smtClean="0"/>
            </a:br>
            <a:endParaRPr lang="en-US" dirty="0" smtClean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B050"/>
                </a:solidFill>
              </a:rPr>
              <a:t>Ardavan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  <a:r>
              <a:rPr lang="en-US" sz="1200" b="1" i="1" dirty="0" err="1">
                <a:solidFill>
                  <a:srgbClr val="00B050"/>
                </a:solidFill>
              </a:rPr>
              <a:t>Asef-Vaziri</a:t>
            </a:r>
            <a:r>
              <a:rPr lang="en-US" sz="1200" b="1" i="1" dirty="0">
                <a:solidFill>
                  <a:srgbClr val="00B050"/>
                </a:solidFill>
              </a:rPr>
              <a:t>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rgbClr val="00B050"/>
                </a:solidFill>
              </a:rPr>
              <a:t>Lean Thinking:  1- Introduction 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9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8.e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2133600"/>
            <a:ext cx="9144000" cy="2438400"/>
          </a:xfrm>
        </p:spPr>
        <p:txBody>
          <a:bodyPr/>
          <a:lstStyle/>
          <a:p>
            <a:r>
              <a:rPr lang="en-US" sz="8800" dirty="0" smtClean="0"/>
              <a:t>LP Formulation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37972970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650" name="Picture 10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" t="22221" r="16667" b="15556"/>
          <a:stretch>
            <a:fillRect/>
          </a:stretch>
        </p:blipFill>
        <p:spPr bwMode="auto">
          <a:xfrm>
            <a:off x="0" y="1409700"/>
            <a:ext cx="9144000" cy="544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399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5652" name="Text Box 1028"/>
          <p:cNvSpPr txBox="1">
            <a:spLocks noChangeArrowheads="1"/>
          </p:cNvSpPr>
          <p:nvPr/>
        </p:nvSpPr>
        <p:spPr bwMode="auto">
          <a:xfrm>
            <a:off x="212725" y="115888"/>
            <a:ext cx="42116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tx1"/>
                </a:solidFill>
              </a:rPr>
              <a:t>Make / buy decision : Excel </a:t>
            </a:r>
          </a:p>
        </p:txBody>
      </p:sp>
      <p:sp>
        <p:nvSpPr>
          <p:cNvPr id="155653" name="Line 1029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26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392722" y="838200"/>
            <a:ext cx="8446478" cy="54864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sz="2400" b="1" dirty="0"/>
              <a:t>Do we really need 6 variables</a:t>
            </a:r>
            <a:r>
              <a:rPr lang="en-US" sz="2800" dirty="0"/>
              <a:t>? 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+ y</a:t>
            </a:r>
            <a:r>
              <a:rPr lang="en-US" sz="2400" baseline="-25000" dirty="0"/>
              <a:t>1</a:t>
            </a:r>
            <a:r>
              <a:rPr lang="en-US" sz="2400" dirty="0"/>
              <a:t> = 3,000 ===&gt; y</a:t>
            </a:r>
            <a:r>
              <a:rPr lang="en-US" sz="2400" baseline="-25000" dirty="0"/>
              <a:t>1</a:t>
            </a:r>
            <a:r>
              <a:rPr lang="en-US" sz="2400" dirty="0"/>
              <a:t> = 3,000 - x</a:t>
            </a:r>
            <a:r>
              <a:rPr lang="en-US" sz="2400" baseline="-25000" dirty="0"/>
              <a:t>1</a:t>
            </a:r>
            <a:r>
              <a:rPr lang="en-US" sz="2400" dirty="0"/>
              <a:t> 	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400" dirty="0"/>
              <a:t>x</a:t>
            </a:r>
            <a:r>
              <a:rPr lang="en-US" sz="2400" baseline="-25000" dirty="0"/>
              <a:t>2</a:t>
            </a:r>
            <a:r>
              <a:rPr lang="en-US" sz="2400" dirty="0"/>
              <a:t> + y</a:t>
            </a:r>
            <a:r>
              <a:rPr lang="en-US" sz="2400" baseline="-25000" dirty="0"/>
              <a:t>2</a:t>
            </a:r>
            <a:r>
              <a:rPr lang="en-US" sz="2400" dirty="0"/>
              <a:t> = 2,000 ===&gt; y</a:t>
            </a:r>
            <a:r>
              <a:rPr lang="en-US" sz="2400" baseline="-25000" dirty="0"/>
              <a:t>2</a:t>
            </a:r>
            <a:r>
              <a:rPr lang="en-US" sz="2400" dirty="0"/>
              <a:t> = 2,000 - x</a:t>
            </a:r>
            <a:r>
              <a:rPr lang="en-US" sz="2400" baseline="-25000" dirty="0"/>
              <a:t>2</a:t>
            </a:r>
            <a:endParaRPr lang="en-US" sz="2800" dirty="0"/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400" dirty="0"/>
              <a:t>x</a:t>
            </a:r>
            <a:r>
              <a:rPr lang="en-US" sz="2400" baseline="-25000" dirty="0"/>
              <a:t>3</a:t>
            </a:r>
            <a:r>
              <a:rPr lang="en-US" sz="2400" dirty="0"/>
              <a:t> + y</a:t>
            </a:r>
            <a:r>
              <a:rPr lang="en-US" sz="2400" baseline="-25000" dirty="0"/>
              <a:t>3</a:t>
            </a:r>
            <a:r>
              <a:rPr lang="en-US" sz="2400" dirty="0"/>
              <a:t> =    900 ===&gt; y</a:t>
            </a:r>
            <a:r>
              <a:rPr lang="en-US" sz="2400" baseline="-25000" dirty="0"/>
              <a:t>3</a:t>
            </a:r>
            <a:r>
              <a:rPr lang="en-US" sz="2400" dirty="0"/>
              <a:t> =    900  - x</a:t>
            </a:r>
            <a:r>
              <a:rPr lang="en-US" sz="2400" baseline="-25000" dirty="0"/>
              <a:t>3</a:t>
            </a:r>
            <a:r>
              <a:rPr lang="en-US" sz="2400" dirty="0"/>
              <a:t> 	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n-US" sz="900" dirty="0"/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400" dirty="0"/>
              <a:t>The objective function was 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400" dirty="0"/>
              <a:t>MIN:	50x</a:t>
            </a:r>
            <a:r>
              <a:rPr lang="en-US" sz="2400" baseline="-25000" dirty="0"/>
              <a:t>1</a:t>
            </a:r>
            <a:r>
              <a:rPr lang="en-US" sz="2400" dirty="0"/>
              <a:t> + 83x</a:t>
            </a:r>
            <a:r>
              <a:rPr lang="en-US" sz="2400" baseline="-25000" dirty="0"/>
              <a:t>2</a:t>
            </a:r>
            <a:r>
              <a:rPr lang="en-US" sz="2400" dirty="0"/>
              <a:t> + 130x</a:t>
            </a:r>
            <a:r>
              <a:rPr lang="en-US" sz="2400" baseline="-25000" dirty="0"/>
              <a:t>3</a:t>
            </a:r>
            <a:r>
              <a:rPr lang="en-US" sz="2400" dirty="0"/>
              <a:t> + 61y</a:t>
            </a:r>
            <a:r>
              <a:rPr lang="en-US" sz="2400" baseline="-25000" dirty="0"/>
              <a:t>1</a:t>
            </a:r>
            <a:r>
              <a:rPr lang="en-US" sz="2400" dirty="0"/>
              <a:t> + 97y</a:t>
            </a:r>
            <a:r>
              <a:rPr lang="en-US" sz="2400" baseline="-25000" dirty="0"/>
              <a:t>2</a:t>
            </a:r>
            <a:r>
              <a:rPr lang="en-US" sz="2400" dirty="0"/>
              <a:t> + 145y</a:t>
            </a:r>
            <a:r>
              <a:rPr lang="en-US" sz="2400" baseline="-25000" dirty="0"/>
              <a:t>3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400" dirty="0"/>
              <a:t>Just replace the values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400" dirty="0"/>
              <a:t>MIN:	50x</a:t>
            </a:r>
            <a:r>
              <a:rPr lang="en-US" sz="2400" baseline="-25000" dirty="0"/>
              <a:t>1</a:t>
            </a:r>
            <a:r>
              <a:rPr lang="en-US" sz="2400" dirty="0"/>
              <a:t> + 83x</a:t>
            </a:r>
            <a:r>
              <a:rPr lang="en-US" sz="2400" baseline="-25000" dirty="0"/>
              <a:t>2</a:t>
            </a:r>
            <a:r>
              <a:rPr lang="en-US" sz="2400" dirty="0"/>
              <a:t> + 130x</a:t>
            </a:r>
            <a:r>
              <a:rPr lang="en-US" sz="2400" baseline="-25000" dirty="0"/>
              <a:t>3</a:t>
            </a:r>
            <a:r>
              <a:rPr lang="en-US" sz="2400" dirty="0"/>
              <a:t> + 61 (3,000 - x</a:t>
            </a:r>
            <a:r>
              <a:rPr lang="en-US" sz="2400" baseline="-25000" dirty="0"/>
              <a:t>1</a:t>
            </a:r>
            <a:r>
              <a:rPr lang="en-US" sz="2400" dirty="0"/>
              <a:t> ) + 97 ( 2,000 - x</a:t>
            </a:r>
            <a:r>
              <a:rPr lang="en-US" sz="2400" baseline="-25000" dirty="0"/>
              <a:t>2</a:t>
            </a:r>
            <a:r>
              <a:rPr lang="en-US" sz="2400" dirty="0"/>
              <a:t>) + </a:t>
            </a:r>
            <a:endParaRPr lang="en-US" sz="2800" dirty="0"/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400" dirty="0"/>
              <a:t>145 (900  - x</a:t>
            </a:r>
            <a:r>
              <a:rPr lang="en-US" sz="2400" baseline="-25000" dirty="0"/>
              <a:t>3</a:t>
            </a:r>
            <a:r>
              <a:rPr lang="en-US" sz="2400" dirty="0"/>
              <a:t> )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400" dirty="0"/>
              <a:t>MIN:	</a:t>
            </a:r>
            <a:r>
              <a:rPr lang="en-US" sz="2400" dirty="0">
                <a:solidFill>
                  <a:srgbClr val="FF0000"/>
                </a:solidFill>
              </a:rPr>
              <a:t>507500 </a:t>
            </a:r>
            <a:r>
              <a:rPr lang="en-US" sz="2400" dirty="0"/>
              <a:t>- 11x</a:t>
            </a:r>
            <a:r>
              <a:rPr lang="en-US" sz="2400" baseline="-25000" dirty="0"/>
              <a:t>1</a:t>
            </a:r>
            <a:r>
              <a:rPr lang="en-US" sz="2400" dirty="0"/>
              <a:t> -14x</a:t>
            </a:r>
            <a:r>
              <a:rPr lang="en-US" sz="2400" baseline="-25000" dirty="0"/>
              <a:t>2</a:t>
            </a:r>
            <a:r>
              <a:rPr lang="en-US" sz="2400" dirty="0"/>
              <a:t> -15x</a:t>
            </a:r>
            <a:r>
              <a:rPr lang="en-US" sz="2400" baseline="-25000" dirty="0"/>
              <a:t>3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400" dirty="0"/>
              <a:t>We can even forget 507500, and change the </a:t>
            </a:r>
            <a:r>
              <a:rPr lang="en-US" sz="2400" dirty="0" err="1"/>
              <a:t>the</a:t>
            </a:r>
            <a:r>
              <a:rPr lang="en-US" sz="2400" dirty="0"/>
              <a:t> O.F. into 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400" dirty="0"/>
              <a:t>MIN  - 11x</a:t>
            </a:r>
            <a:r>
              <a:rPr lang="en-US" sz="2400" baseline="-25000" dirty="0"/>
              <a:t>1</a:t>
            </a:r>
            <a:r>
              <a:rPr lang="en-US" sz="2400" dirty="0"/>
              <a:t> -14x</a:t>
            </a:r>
            <a:r>
              <a:rPr lang="en-US" sz="2400" baseline="-25000" dirty="0"/>
              <a:t>2</a:t>
            </a:r>
            <a:r>
              <a:rPr lang="en-US" sz="2400" dirty="0"/>
              <a:t> -15x</a:t>
            </a:r>
            <a:r>
              <a:rPr lang="en-US" sz="2400" baseline="-25000" dirty="0"/>
              <a:t>3    </a:t>
            </a:r>
            <a:r>
              <a:rPr lang="en-US" sz="2400" dirty="0"/>
              <a:t>or  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400" dirty="0">
                <a:solidFill>
                  <a:srgbClr val="FF0000"/>
                </a:solidFill>
              </a:rPr>
              <a:t>MAX</a:t>
            </a:r>
            <a:r>
              <a:rPr lang="en-US" sz="2400" dirty="0"/>
              <a:t> + 11x</a:t>
            </a:r>
            <a:r>
              <a:rPr lang="en-US" sz="2400" baseline="-25000" dirty="0"/>
              <a:t>1</a:t>
            </a:r>
            <a:r>
              <a:rPr lang="en-US" sz="2400" dirty="0"/>
              <a:t> +14x</a:t>
            </a:r>
            <a:r>
              <a:rPr lang="en-US" sz="2400" baseline="-25000" dirty="0"/>
              <a:t>2</a:t>
            </a:r>
            <a:r>
              <a:rPr lang="en-US" sz="2400" dirty="0"/>
              <a:t> +15x</a:t>
            </a:r>
            <a:r>
              <a:rPr lang="en-US" sz="2400" baseline="-25000" dirty="0"/>
              <a:t>3 </a:t>
            </a:r>
            <a:endParaRPr lang="en-US" sz="2400" dirty="0"/>
          </a:p>
        </p:txBody>
      </p:sp>
      <p:sp>
        <p:nvSpPr>
          <p:cNvPr id="188419" name="Text Box 1027"/>
          <p:cNvSpPr txBox="1">
            <a:spLocks noChangeArrowheads="1"/>
          </p:cNvSpPr>
          <p:nvPr/>
        </p:nvSpPr>
        <p:spPr bwMode="auto">
          <a:xfrm>
            <a:off x="0" y="1614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Make / buy decision : Constraints</a:t>
            </a:r>
          </a:p>
        </p:txBody>
      </p:sp>
    </p:spTree>
    <p:extLst>
      <p:ext uri="{BB962C8B-B14F-4D97-AF65-F5344CB8AC3E}">
        <p14:creationId xmlns:p14="http://schemas.microsoft.com/office/powerpoint/2010/main" val="2921124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1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8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534400" cy="5257800"/>
          </a:xfrm>
          <a:noFill/>
          <a:ln/>
        </p:spPr>
        <p:txBody>
          <a:bodyPr lIns="92075" tIns="46038" rIns="92075" bIns="46038"/>
          <a:lstStyle/>
          <a:p>
            <a:pPr marL="0" indent="0">
              <a:lnSpc>
                <a:spcPct val="110000"/>
              </a:lnSpc>
              <a:spcBef>
                <a:spcPct val="0"/>
              </a:spcBef>
              <a:buNone/>
            </a:pPr>
            <a:r>
              <a:rPr lang="en-US" dirty="0"/>
              <a:t>Resource Constraints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sz="2400" dirty="0"/>
              <a:t>2x</a:t>
            </a:r>
            <a:r>
              <a:rPr lang="en-US" sz="2400" baseline="-25000" dirty="0"/>
              <a:t>1</a:t>
            </a:r>
            <a:r>
              <a:rPr lang="en-US" sz="2400" dirty="0"/>
              <a:t> + 1.5x</a:t>
            </a:r>
            <a:r>
              <a:rPr lang="en-US" sz="2400" baseline="-25000" dirty="0"/>
              <a:t>2</a:t>
            </a:r>
            <a:r>
              <a:rPr lang="en-US" sz="2400" dirty="0"/>
              <a:t> + 3x</a:t>
            </a:r>
            <a:r>
              <a:rPr lang="en-US" sz="2400" baseline="-25000" dirty="0"/>
              <a:t>3 </a:t>
            </a:r>
            <a:r>
              <a:rPr lang="en-US" sz="2400" dirty="0"/>
              <a:t>&lt;= 10,000 } wiring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sz="2400" dirty="0"/>
              <a:t>1x</a:t>
            </a:r>
            <a:r>
              <a:rPr lang="en-US" sz="2400" baseline="-25000" dirty="0"/>
              <a:t>1</a:t>
            </a:r>
            <a:r>
              <a:rPr lang="en-US" sz="2400" dirty="0"/>
              <a:t> + 2.0x</a:t>
            </a:r>
            <a:r>
              <a:rPr lang="en-US" sz="2400" baseline="-25000" dirty="0"/>
              <a:t>2</a:t>
            </a:r>
            <a:r>
              <a:rPr lang="en-US" sz="2400" dirty="0"/>
              <a:t> + 1x</a:t>
            </a:r>
            <a:r>
              <a:rPr lang="en-US" sz="2400" baseline="-25000" dirty="0"/>
              <a:t>3 </a:t>
            </a:r>
            <a:r>
              <a:rPr lang="en-US" sz="2400" dirty="0"/>
              <a:t>&lt;=   5,000 } harnessing</a:t>
            </a:r>
          </a:p>
          <a:p>
            <a:pPr lvl="1">
              <a:lnSpc>
                <a:spcPct val="110000"/>
              </a:lnSpc>
              <a:buFontTx/>
              <a:buNone/>
            </a:pPr>
            <a:endParaRPr lang="en-US" sz="2400" dirty="0"/>
          </a:p>
          <a:p>
            <a:pPr marL="0" indent="0">
              <a:lnSpc>
                <a:spcPct val="110000"/>
              </a:lnSpc>
              <a:spcBef>
                <a:spcPct val="0"/>
              </a:spcBef>
              <a:buNone/>
            </a:pPr>
            <a:r>
              <a:rPr lang="en-US" dirty="0"/>
              <a:t>Demand Constraints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sz="2400" dirty="0">
                <a:solidFill>
                  <a:srgbClr val="FF0000"/>
                </a:solidFill>
              </a:rPr>
              <a:t>x</a:t>
            </a:r>
            <a:r>
              <a:rPr lang="en-US" sz="2400" baseline="-25000" dirty="0">
                <a:solidFill>
                  <a:srgbClr val="FF0000"/>
                </a:solidFill>
              </a:rPr>
              <a:t>1</a:t>
            </a:r>
            <a:r>
              <a:rPr lang="en-US" sz="2400" dirty="0">
                <a:solidFill>
                  <a:srgbClr val="FF0000"/>
                </a:solidFill>
              </a:rPr>
              <a:t> &lt;=  3,000</a:t>
            </a:r>
            <a:r>
              <a:rPr lang="en-US" sz="2400" dirty="0"/>
              <a:t>	} model 1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sz="2400" dirty="0"/>
              <a:t>x</a:t>
            </a:r>
            <a:r>
              <a:rPr lang="en-US" sz="2400" baseline="-25000" dirty="0"/>
              <a:t>2</a:t>
            </a:r>
            <a:r>
              <a:rPr lang="en-US" sz="2400" dirty="0"/>
              <a:t> &lt;=  2,000	} model 2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sz="2400" dirty="0"/>
              <a:t>x</a:t>
            </a:r>
            <a:r>
              <a:rPr lang="en-US" sz="2400" baseline="-25000" dirty="0"/>
              <a:t>3</a:t>
            </a:r>
            <a:r>
              <a:rPr lang="en-US" sz="2400" dirty="0"/>
              <a:t> &lt;=  900	} model 3</a:t>
            </a:r>
          </a:p>
          <a:p>
            <a:pPr lvl="1">
              <a:lnSpc>
                <a:spcPct val="110000"/>
              </a:lnSpc>
              <a:buFontTx/>
              <a:buNone/>
            </a:pPr>
            <a:endParaRPr lang="en-US" sz="2400" dirty="0"/>
          </a:p>
          <a:p>
            <a:pPr marL="0" indent="0">
              <a:lnSpc>
                <a:spcPct val="110000"/>
              </a:lnSpc>
              <a:spcBef>
                <a:spcPct val="0"/>
              </a:spcBef>
              <a:buNone/>
            </a:pPr>
            <a:r>
              <a:rPr lang="en-US" dirty="0" err="1"/>
              <a:t>Nonnegativity</a:t>
            </a:r>
            <a:r>
              <a:rPr lang="en-US" dirty="0"/>
              <a:t> Conditions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, x</a:t>
            </a:r>
            <a:r>
              <a:rPr lang="en-US" sz="2400" baseline="-25000" dirty="0"/>
              <a:t>2</a:t>
            </a:r>
            <a:r>
              <a:rPr lang="en-US" sz="2400" dirty="0"/>
              <a:t>, x</a:t>
            </a:r>
            <a:r>
              <a:rPr lang="en-US" sz="2400" baseline="-25000" dirty="0"/>
              <a:t>3</a:t>
            </a:r>
            <a:r>
              <a:rPr lang="en-US" sz="2400" dirty="0"/>
              <a:t> &gt;=  0</a:t>
            </a:r>
          </a:p>
        </p:txBody>
      </p:sp>
      <p:sp>
        <p:nvSpPr>
          <p:cNvPr id="191491" name="Text Box 1027"/>
          <p:cNvSpPr txBox="1">
            <a:spLocks noChangeArrowheads="1"/>
          </p:cNvSpPr>
          <p:nvPr/>
        </p:nvSpPr>
        <p:spPr bwMode="auto">
          <a:xfrm>
            <a:off x="0" y="186226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Make / buy decision : Constraints</a:t>
            </a:r>
          </a:p>
        </p:txBody>
      </p:sp>
      <p:sp>
        <p:nvSpPr>
          <p:cNvPr id="191493" name="Rectangle 1029"/>
          <p:cNvSpPr>
            <a:spLocks noChangeArrowheads="1"/>
          </p:cNvSpPr>
          <p:nvPr/>
        </p:nvSpPr>
        <p:spPr bwMode="auto">
          <a:xfrm>
            <a:off x="76200" y="928687"/>
            <a:ext cx="8956431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chemeClr val="tx1"/>
                </a:solidFill>
                <a:latin typeface="Times" pitchFamily="18" charset="0"/>
              </a:rPr>
              <a:t>MAX  </a:t>
            </a:r>
            <a:r>
              <a:rPr lang="en-US" sz="2400" dirty="0">
                <a:solidFill>
                  <a:schemeClr val="tx1"/>
                </a:solidFill>
                <a:latin typeface="Times" pitchFamily="18" charset="0"/>
              </a:rPr>
              <a:t>+ 11x</a:t>
            </a:r>
            <a:r>
              <a:rPr lang="en-US" sz="2400" baseline="-25000" dirty="0">
                <a:solidFill>
                  <a:schemeClr val="tx1"/>
                </a:solidFill>
                <a:latin typeface="Times" pitchFamily="18" charset="0"/>
              </a:rPr>
              <a:t>1</a:t>
            </a:r>
            <a:r>
              <a:rPr lang="en-US" sz="2400" dirty="0">
                <a:solidFill>
                  <a:schemeClr val="tx1"/>
                </a:solidFill>
                <a:latin typeface="Times" pitchFamily="18" charset="0"/>
              </a:rPr>
              <a:t> +14x</a:t>
            </a:r>
            <a:r>
              <a:rPr lang="en-US" sz="2400" baseline="-25000" dirty="0">
                <a:solidFill>
                  <a:schemeClr val="tx1"/>
                </a:solidFill>
                <a:latin typeface="Times" pitchFamily="18" charset="0"/>
              </a:rPr>
              <a:t>2</a:t>
            </a:r>
            <a:r>
              <a:rPr lang="en-US" sz="2400" dirty="0">
                <a:solidFill>
                  <a:schemeClr val="tx1"/>
                </a:solidFill>
                <a:latin typeface="Times" pitchFamily="18" charset="0"/>
              </a:rPr>
              <a:t> +15x</a:t>
            </a:r>
            <a:r>
              <a:rPr lang="en-US" sz="2400" baseline="-25000" dirty="0">
                <a:solidFill>
                  <a:schemeClr val="tx1"/>
                </a:solidFill>
                <a:latin typeface="Times" pitchFamily="18" charset="0"/>
              </a:rPr>
              <a:t>3</a:t>
            </a:r>
            <a:endParaRPr lang="en-US" sz="2800" baseline="-25000" dirty="0">
              <a:solidFill>
                <a:schemeClr val="tx1"/>
              </a:solidFill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290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4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4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4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4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4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49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0" grpId="0" build="p" bldLvl="2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990600"/>
            <a:ext cx="6019800" cy="52578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sz="2400" dirty="0">
                <a:latin typeface="Book Antiqua" pitchFamily="18" charset="0"/>
              </a:rPr>
              <a:t>MIN:	50x1 + 83x2 + 130x3 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sz="2400" dirty="0">
                <a:latin typeface="Book Antiqua" pitchFamily="18" charset="0"/>
              </a:rPr>
              <a:t>               + 61y1 + 97y2 + 145y3</a:t>
            </a:r>
          </a:p>
          <a:p>
            <a:pPr>
              <a:lnSpc>
                <a:spcPct val="110000"/>
              </a:lnSpc>
              <a:spcBef>
                <a:spcPct val="0"/>
              </a:spcBef>
            </a:pPr>
            <a:endParaRPr lang="en-US" sz="2400" dirty="0">
              <a:latin typeface="Book Antiqua" pitchFamily="18" charset="0"/>
            </a:endParaRPr>
          </a:p>
          <a:p>
            <a:pPr marL="0" indent="0">
              <a:lnSpc>
                <a:spcPct val="110000"/>
              </a:lnSpc>
              <a:spcBef>
                <a:spcPct val="0"/>
              </a:spcBef>
              <a:buNone/>
            </a:pPr>
            <a:r>
              <a:rPr lang="en-US" sz="2400" dirty="0">
                <a:latin typeface="Book Antiqua" pitchFamily="18" charset="0"/>
              </a:rPr>
              <a:t>Demand Constraints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sz="2400" dirty="0">
                <a:latin typeface="Book Antiqua" pitchFamily="18" charset="0"/>
              </a:rPr>
              <a:t>x</a:t>
            </a:r>
            <a:r>
              <a:rPr lang="en-US" sz="2400" baseline="-25000" dirty="0">
                <a:latin typeface="Book Antiqua" pitchFamily="18" charset="0"/>
              </a:rPr>
              <a:t>1</a:t>
            </a:r>
            <a:r>
              <a:rPr lang="en-US" sz="2400" dirty="0">
                <a:latin typeface="Book Antiqua" pitchFamily="18" charset="0"/>
              </a:rPr>
              <a:t> + y</a:t>
            </a:r>
            <a:r>
              <a:rPr lang="en-US" sz="2400" baseline="-25000" dirty="0">
                <a:latin typeface="Book Antiqua" pitchFamily="18" charset="0"/>
              </a:rPr>
              <a:t>1</a:t>
            </a:r>
            <a:r>
              <a:rPr lang="en-US" sz="2400" dirty="0">
                <a:latin typeface="Book Antiqua" pitchFamily="18" charset="0"/>
              </a:rPr>
              <a:t> = 3,000	} model 1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sz="2400" dirty="0">
                <a:latin typeface="Book Antiqua" pitchFamily="18" charset="0"/>
              </a:rPr>
              <a:t>x</a:t>
            </a:r>
            <a:r>
              <a:rPr lang="en-US" sz="2400" baseline="-25000" dirty="0">
                <a:latin typeface="Book Antiqua" pitchFamily="18" charset="0"/>
              </a:rPr>
              <a:t>2</a:t>
            </a:r>
            <a:r>
              <a:rPr lang="en-US" sz="2400" dirty="0">
                <a:latin typeface="Book Antiqua" pitchFamily="18" charset="0"/>
              </a:rPr>
              <a:t> + y</a:t>
            </a:r>
            <a:r>
              <a:rPr lang="en-US" sz="2400" baseline="-25000" dirty="0">
                <a:latin typeface="Book Antiqua" pitchFamily="18" charset="0"/>
              </a:rPr>
              <a:t>2</a:t>
            </a:r>
            <a:r>
              <a:rPr lang="en-US" sz="2400" dirty="0">
                <a:latin typeface="Book Antiqua" pitchFamily="18" charset="0"/>
              </a:rPr>
              <a:t> = 2,000	} model 2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sz="2400" dirty="0">
                <a:latin typeface="Book Antiqua" pitchFamily="18" charset="0"/>
              </a:rPr>
              <a:t>x</a:t>
            </a:r>
            <a:r>
              <a:rPr lang="en-US" sz="2400" baseline="-25000" dirty="0">
                <a:latin typeface="Book Antiqua" pitchFamily="18" charset="0"/>
              </a:rPr>
              <a:t>3</a:t>
            </a:r>
            <a:r>
              <a:rPr lang="en-US" sz="2400" dirty="0">
                <a:latin typeface="Book Antiqua" pitchFamily="18" charset="0"/>
              </a:rPr>
              <a:t> + y</a:t>
            </a:r>
            <a:r>
              <a:rPr lang="en-US" sz="2400" baseline="-25000" dirty="0">
                <a:latin typeface="Book Antiqua" pitchFamily="18" charset="0"/>
              </a:rPr>
              <a:t>3</a:t>
            </a:r>
            <a:r>
              <a:rPr lang="en-US" sz="2400" dirty="0">
                <a:latin typeface="Book Antiqua" pitchFamily="18" charset="0"/>
              </a:rPr>
              <a:t> =    900	} model 3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  <a:buNone/>
            </a:pPr>
            <a:r>
              <a:rPr lang="en-US" sz="2400" dirty="0">
                <a:latin typeface="Book Antiqua" pitchFamily="18" charset="0"/>
              </a:rPr>
              <a:t>Resource Constraints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sz="2400" dirty="0">
                <a:latin typeface="Book Antiqua" pitchFamily="18" charset="0"/>
              </a:rPr>
              <a:t>2x</a:t>
            </a:r>
            <a:r>
              <a:rPr lang="en-US" sz="2400" baseline="-25000" dirty="0">
                <a:latin typeface="Book Antiqua" pitchFamily="18" charset="0"/>
              </a:rPr>
              <a:t>1</a:t>
            </a:r>
            <a:r>
              <a:rPr lang="en-US" sz="2400" dirty="0">
                <a:latin typeface="Book Antiqua" pitchFamily="18" charset="0"/>
              </a:rPr>
              <a:t> + 1.5x</a:t>
            </a:r>
            <a:r>
              <a:rPr lang="en-US" sz="2400" baseline="-25000" dirty="0">
                <a:latin typeface="Book Antiqua" pitchFamily="18" charset="0"/>
              </a:rPr>
              <a:t>2</a:t>
            </a:r>
            <a:r>
              <a:rPr lang="en-US" sz="2400" dirty="0">
                <a:latin typeface="Book Antiqua" pitchFamily="18" charset="0"/>
              </a:rPr>
              <a:t> + 3x</a:t>
            </a:r>
            <a:r>
              <a:rPr lang="en-US" sz="2400" baseline="-25000" dirty="0">
                <a:latin typeface="Book Antiqua" pitchFamily="18" charset="0"/>
              </a:rPr>
              <a:t>3 </a:t>
            </a:r>
            <a:r>
              <a:rPr lang="en-US" sz="2400" dirty="0">
                <a:latin typeface="Book Antiqua" pitchFamily="18" charset="0"/>
              </a:rPr>
              <a:t>&lt;= 10,000 } wiring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sz="2400" dirty="0">
                <a:latin typeface="Book Antiqua" pitchFamily="18" charset="0"/>
              </a:rPr>
              <a:t>1x</a:t>
            </a:r>
            <a:r>
              <a:rPr lang="en-US" sz="2400" baseline="-25000" dirty="0">
                <a:latin typeface="Book Antiqua" pitchFamily="18" charset="0"/>
              </a:rPr>
              <a:t>1</a:t>
            </a:r>
            <a:r>
              <a:rPr lang="en-US" sz="2400" dirty="0">
                <a:latin typeface="Book Antiqua" pitchFamily="18" charset="0"/>
              </a:rPr>
              <a:t> + 2.0x</a:t>
            </a:r>
            <a:r>
              <a:rPr lang="en-US" sz="2400" baseline="-25000" dirty="0">
                <a:latin typeface="Book Antiqua" pitchFamily="18" charset="0"/>
              </a:rPr>
              <a:t>2</a:t>
            </a:r>
            <a:r>
              <a:rPr lang="en-US" sz="2400" dirty="0">
                <a:latin typeface="Book Antiqua" pitchFamily="18" charset="0"/>
              </a:rPr>
              <a:t> + 1x</a:t>
            </a:r>
            <a:r>
              <a:rPr lang="en-US" sz="2400" baseline="-25000" dirty="0">
                <a:latin typeface="Book Antiqua" pitchFamily="18" charset="0"/>
              </a:rPr>
              <a:t>3 </a:t>
            </a:r>
            <a:r>
              <a:rPr lang="en-US" sz="2400" dirty="0">
                <a:latin typeface="Book Antiqua" pitchFamily="18" charset="0"/>
              </a:rPr>
              <a:t>&lt;=   5,000 } harnessing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  <a:buNone/>
            </a:pPr>
            <a:r>
              <a:rPr lang="en-US" sz="2400" dirty="0" err="1">
                <a:latin typeface="Book Antiqua" pitchFamily="18" charset="0"/>
              </a:rPr>
              <a:t>Nonnegativity</a:t>
            </a:r>
            <a:r>
              <a:rPr lang="en-US" sz="2400" dirty="0">
                <a:latin typeface="Book Antiqua" pitchFamily="18" charset="0"/>
              </a:rPr>
              <a:t> Conditions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sz="2400" dirty="0">
                <a:latin typeface="Book Antiqua" pitchFamily="18" charset="0"/>
              </a:rPr>
              <a:t>x</a:t>
            </a:r>
            <a:r>
              <a:rPr lang="en-US" sz="2400" baseline="-25000" dirty="0">
                <a:latin typeface="Book Antiqua" pitchFamily="18" charset="0"/>
              </a:rPr>
              <a:t>1</a:t>
            </a:r>
            <a:r>
              <a:rPr lang="en-US" sz="2400" dirty="0">
                <a:latin typeface="Book Antiqua" pitchFamily="18" charset="0"/>
              </a:rPr>
              <a:t>, x</a:t>
            </a:r>
            <a:r>
              <a:rPr lang="en-US" sz="2400" baseline="-25000" dirty="0">
                <a:latin typeface="Book Antiqua" pitchFamily="18" charset="0"/>
              </a:rPr>
              <a:t>2</a:t>
            </a:r>
            <a:r>
              <a:rPr lang="en-US" sz="2400" dirty="0">
                <a:latin typeface="Book Antiqua" pitchFamily="18" charset="0"/>
              </a:rPr>
              <a:t>, x</a:t>
            </a:r>
            <a:r>
              <a:rPr lang="en-US" sz="2400" baseline="-25000" dirty="0">
                <a:latin typeface="Book Antiqua" pitchFamily="18" charset="0"/>
              </a:rPr>
              <a:t>3</a:t>
            </a:r>
            <a:r>
              <a:rPr lang="en-US" sz="2400" dirty="0">
                <a:latin typeface="Book Antiqua" pitchFamily="18" charset="0"/>
              </a:rPr>
              <a:t>, y</a:t>
            </a:r>
            <a:r>
              <a:rPr lang="en-US" sz="2400" baseline="-25000" dirty="0">
                <a:latin typeface="Book Antiqua" pitchFamily="18" charset="0"/>
              </a:rPr>
              <a:t>1</a:t>
            </a:r>
            <a:r>
              <a:rPr lang="en-US" sz="2400" dirty="0">
                <a:latin typeface="Book Antiqua" pitchFamily="18" charset="0"/>
              </a:rPr>
              <a:t>, y</a:t>
            </a:r>
            <a:r>
              <a:rPr lang="en-US" sz="2400" baseline="-25000" dirty="0">
                <a:latin typeface="Book Antiqua" pitchFamily="18" charset="0"/>
              </a:rPr>
              <a:t>2</a:t>
            </a:r>
            <a:r>
              <a:rPr lang="en-US" sz="2400" dirty="0">
                <a:latin typeface="Book Antiqua" pitchFamily="18" charset="0"/>
              </a:rPr>
              <a:t>, y</a:t>
            </a:r>
            <a:r>
              <a:rPr lang="en-US" sz="2400" baseline="-25000" dirty="0">
                <a:latin typeface="Book Antiqua" pitchFamily="18" charset="0"/>
              </a:rPr>
              <a:t>3</a:t>
            </a:r>
            <a:r>
              <a:rPr lang="en-US" sz="2400" dirty="0">
                <a:latin typeface="Book Antiqua" pitchFamily="18" charset="0"/>
              </a:rPr>
              <a:t> &gt;=  0</a:t>
            </a:r>
          </a:p>
        </p:txBody>
      </p:sp>
      <p:sp>
        <p:nvSpPr>
          <p:cNvPr id="494595" name="Text Box 3"/>
          <p:cNvSpPr txBox="1">
            <a:spLocks noChangeArrowheads="1"/>
          </p:cNvSpPr>
          <p:nvPr/>
        </p:nvSpPr>
        <p:spPr bwMode="auto">
          <a:xfrm>
            <a:off x="212725" y="115888"/>
            <a:ext cx="5024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tx1"/>
                </a:solidFill>
              </a:rPr>
              <a:t>Make / buy decision : Constraints</a:t>
            </a:r>
          </a:p>
        </p:txBody>
      </p:sp>
      <p:sp>
        <p:nvSpPr>
          <p:cNvPr id="494597" name="Text Box 5"/>
          <p:cNvSpPr txBox="1">
            <a:spLocks noChangeArrowheads="1"/>
          </p:cNvSpPr>
          <p:nvPr/>
        </p:nvSpPr>
        <p:spPr bwMode="auto">
          <a:xfrm>
            <a:off x="6172199" y="878074"/>
            <a:ext cx="2787543" cy="1865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1">
              <a:lnSpc>
                <a:spcPct val="11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 y1 = 3,000- x1 </a:t>
            </a:r>
          </a:p>
          <a:p>
            <a:pPr lvl="1">
              <a:lnSpc>
                <a:spcPct val="11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 y2 = 2,000-x2</a:t>
            </a:r>
          </a:p>
          <a:p>
            <a:pPr lvl="1">
              <a:lnSpc>
                <a:spcPct val="110000"/>
              </a:lnSpc>
              <a:spcBef>
                <a:spcPct val="20000"/>
              </a:spcBef>
            </a:pP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 y3 =    900-x3</a:t>
            </a:r>
          </a:p>
          <a:p>
            <a:pPr>
              <a:lnSpc>
                <a:spcPct val="110000"/>
              </a:lnSpc>
              <a:buFontTx/>
              <a:buChar char="•"/>
            </a:pPr>
            <a:endParaRPr lang="en-US" sz="2400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494598" name="Text Box 6"/>
          <p:cNvSpPr txBox="1">
            <a:spLocks noChangeArrowheads="1"/>
          </p:cNvSpPr>
          <p:nvPr/>
        </p:nvSpPr>
        <p:spPr bwMode="auto">
          <a:xfrm>
            <a:off x="5264412" y="2362200"/>
            <a:ext cx="387958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MIN:	50x1 + 83x2 + 130x3 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               + 61(3,000- x1)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  + 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97(2,000-x2) 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               + 145(900-x3) </a:t>
            </a:r>
            <a:endParaRPr lang="en-US" sz="2400" dirty="0">
              <a:latin typeface="Book Antiqua" pitchFamily="18" charset="0"/>
            </a:endParaRPr>
          </a:p>
        </p:txBody>
      </p:sp>
      <p:sp>
        <p:nvSpPr>
          <p:cNvPr id="494599" name="Text Box 7"/>
          <p:cNvSpPr txBox="1">
            <a:spLocks noChangeArrowheads="1"/>
          </p:cNvSpPr>
          <p:nvPr/>
        </p:nvSpPr>
        <p:spPr bwMode="auto">
          <a:xfrm>
            <a:off x="6061206" y="4038599"/>
            <a:ext cx="308279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1"/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 y1 = 3,000- x1&gt;=0 </a:t>
            </a:r>
          </a:p>
          <a:p>
            <a:pPr lvl="1"/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 y2 = 2,000-x2&gt;=0</a:t>
            </a:r>
          </a:p>
          <a:p>
            <a:pPr lvl="1"/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 y3 =    900-x3&gt;=0</a:t>
            </a:r>
          </a:p>
        </p:txBody>
      </p:sp>
      <p:sp>
        <p:nvSpPr>
          <p:cNvPr id="494600" name="Text Box 8"/>
          <p:cNvSpPr txBox="1">
            <a:spLocks noChangeArrowheads="1"/>
          </p:cNvSpPr>
          <p:nvPr/>
        </p:nvSpPr>
        <p:spPr bwMode="auto">
          <a:xfrm>
            <a:off x="6705600" y="5257800"/>
            <a:ext cx="225414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1"/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x1 &lt;=  3,000</a:t>
            </a:r>
          </a:p>
          <a:p>
            <a:pPr lvl="1"/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x2 &lt;=  2,000</a:t>
            </a:r>
          </a:p>
          <a:p>
            <a:pPr lvl="1"/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x3 &lt;=  900</a:t>
            </a:r>
            <a:endParaRPr lang="en-US" sz="2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342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4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45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45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45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45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45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45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45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45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45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45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94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94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94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494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4594" grpId="0" build="p" autoUpdateAnimBg="0"/>
      <p:bldP spid="494597" grpId="0"/>
      <p:bldP spid="494598" grpId="0"/>
      <p:bldP spid="494599" grpId="0"/>
      <p:bldP spid="49460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3" name="Text Box 3"/>
          <p:cNvSpPr txBox="1">
            <a:spLocks noChangeArrowheads="1"/>
          </p:cNvSpPr>
          <p:nvPr/>
        </p:nvSpPr>
        <p:spPr bwMode="auto">
          <a:xfrm>
            <a:off x="11722" y="161438"/>
            <a:ext cx="913227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Marketing : narrative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09604" name="Text Box 4"/>
          <p:cNvSpPr txBox="1">
            <a:spLocks noChangeArrowheads="1"/>
          </p:cNvSpPr>
          <p:nvPr/>
        </p:nvSpPr>
        <p:spPr bwMode="auto">
          <a:xfrm>
            <a:off x="76200" y="973753"/>
            <a:ext cx="855027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A department store want to maximize exposure. 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There are 3 media; TV, Radio, Newspaper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each ad will have the following impact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Media		Exposure (people / ad)		Cost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TV			20000			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15000</a:t>
            </a:r>
            <a:endParaRPr lang="en-US" sz="2400" dirty="0">
              <a:solidFill>
                <a:schemeClr val="tx1"/>
              </a:solidFill>
              <a:latin typeface="Book Antiqua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Radio			12000			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6000</a:t>
            </a:r>
            <a:endParaRPr lang="en-US" sz="2400" dirty="0">
              <a:solidFill>
                <a:schemeClr val="tx1"/>
              </a:solidFill>
              <a:latin typeface="Book Antiqua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News paper		9000				4000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Additional information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1-Total budget is $100,000.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2-The maximum number of ads in T, R, and N are limited to 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4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, 10, 7 ads respectively.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3-The total number of ads is limited to 15. </a:t>
            </a:r>
          </a:p>
        </p:txBody>
      </p:sp>
    </p:spTree>
    <p:extLst>
      <p:ext uri="{BB962C8B-B14F-4D97-AF65-F5344CB8AC3E}">
        <p14:creationId xmlns:p14="http://schemas.microsoft.com/office/powerpoint/2010/main" val="362337069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1" name="Text Box 3"/>
          <p:cNvSpPr txBox="1">
            <a:spLocks noChangeArrowheads="1"/>
          </p:cNvSpPr>
          <p:nvPr/>
        </p:nvSpPr>
        <p:spPr bwMode="auto">
          <a:xfrm>
            <a:off x="0" y="115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Marketing : formulation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11652" name="Text Box 4"/>
          <p:cNvSpPr txBox="1">
            <a:spLocks noChangeArrowheads="1"/>
          </p:cNvSpPr>
          <p:nvPr/>
        </p:nvSpPr>
        <p:spPr bwMode="auto">
          <a:xfrm>
            <a:off x="212724" y="801688"/>
            <a:ext cx="8778875" cy="55656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Decision variables</a:t>
            </a:r>
          </a:p>
          <a:p>
            <a:pPr>
              <a:spcAft>
                <a:spcPts val="600"/>
              </a:spcAft>
            </a:pPr>
            <a:r>
              <a:rPr lang="en-US" sz="2400" b="1" i="1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sz="2400" b="1" i="1" baseline="-25000" dirty="0">
                <a:solidFill>
                  <a:schemeClr val="tx1"/>
                </a:solidFill>
                <a:latin typeface="Book Antiqua" pitchFamily="18" charset="0"/>
              </a:rPr>
              <a:t>1 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= Number of ads in TV</a:t>
            </a:r>
          </a:p>
          <a:p>
            <a:pPr>
              <a:spcAft>
                <a:spcPts val="600"/>
              </a:spcAft>
            </a:pPr>
            <a:r>
              <a:rPr lang="en-US" sz="2400" b="1" i="1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sz="2400" b="1" i="1" baseline="-25000" dirty="0">
                <a:solidFill>
                  <a:schemeClr val="tx1"/>
                </a:solidFill>
                <a:latin typeface="Book Antiqua" pitchFamily="18" charset="0"/>
              </a:rPr>
              <a:t>2 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= Number of ads in R </a:t>
            </a:r>
          </a:p>
          <a:p>
            <a:pPr>
              <a:spcAft>
                <a:spcPts val="600"/>
              </a:spcAft>
            </a:pPr>
            <a:r>
              <a:rPr lang="en-US" sz="2400" b="1" i="1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sz="2400" b="1" i="1" baseline="-25000" dirty="0">
                <a:solidFill>
                  <a:schemeClr val="tx1"/>
                </a:solidFill>
                <a:latin typeface="Book Antiqua" pitchFamily="18" charset="0"/>
              </a:rPr>
              <a:t>3 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= Number of ads in N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chemeClr val="tx1"/>
              </a:solidFill>
              <a:latin typeface="Book Antiqua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Max </a:t>
            </a:r>
            <a:r>
              <a:rPr lang="en-US" sz="2400" b="1" dirty="0">
                <a:solidFill>
                  <a:schemeClr val="tx1"/>
                </a:solidFill>
                <a:latin typeface="Book Antiqua" pitchFamily="18" charset="0"/>
              </a:rPr>
              <a:t>Z = 20 </a:t>
            </a:r>
            <a:r>
              <a:rPr lang="en-US" sz="2400" b="1" i="1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sz="2400" b="1" i="1" baseline="-25000" dirty="0">
                <a:solidFill>
                  <a:schemeClr val="tx1"/>
                </a:solidFill>
                <a:latin typeface="Book Antiqua" pitchFamily="18" charset="0"/>
              </a:rPr>
              <a:t>1 </a:t>
            </a:r>
            <a:r>
              <a:rPr lang="en-US" sz="2400" b="1" i="1" dirty="0">
                <a:solidFill>
                  <a:schemeClr val="tx1"/>
                </a:solidFill>
                <a:latin typeface="Book Antiqua" pitchFamily="18" charset="0"/>
              </a:rPr>
              <a:t>+</a:t>
            </a:r>
            <a:r>
              <a:rPr lang="en-US" sz="2400" b="1" i="1" baseline="-250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sz="2400" b="1" i="1" dirty="0">
                <a:solidFill>
                  <a:schemeClr val="tx1"/>
                </a:solidFill>
                <a:latin typeface="Book Antiqua" pitchFamily="18" charset="0"/>
              </a:rPr>
              <a:t>12x</a:t>
            </a:r>
            <a:r>
              <a:rPr lang="en-US" sz="2400" b="1" i="1" baseline="-25000" dirty="0">
                <a:solidFill>
                  <a:schemeClr val="tx1"/>
                </a:solidFill>
                <a:latin typeface="Book Antiqua" pitchFamily="18" charset="0"/>
              </a:rPr>
              <a:t>2 </a:t>
            </a:r>
            <a:r>
              <a:rPr lang="en-US" sz="2400" b="1" i="1" dirty="0">
                <a:solidFill>
                  <a:schemeClr val="tx1"/>
                </a:solidFill>
                <a:latin typeface="Book Antiqua" pitchFamily="18" charset="0"/>
              </a:rPr>
              <a:t>+9x</a:t>
            </a:r>
            <a:r>
              <a:rPr lang="en-US" sz="2400" b="1" i="1" baseline="-25000" dirty="0">
                <a:solidFill>
                  <a:schemeClr val="tx1"/>
                </a:solidFill>
                <a:latin typeface="Book Antiqua" pitchFamily="18" charset="0"/>
              </a:rPr>
              <a:t>3</a:t>
            </a:r>
          </a:p>
          <a:p>
            <a:pPr>
              <a:spcAft>
                <a:spcPts val="600"/>
              </a:spcAft>
            </a:pPr>
            <a:endParaRPr lang="en-US" sz="1000" b="1" i="1" baseline="-25000" dirty="0">
              <a:solidFill>
                <a:schemeClr val="tx1"/>
              </a:solidFill>
              <a:latin typeface="Book Antiqua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400" b="1" dirty="0">
                <a:solidFill>
                  <a:srgbClr val="339933"/>
                </a:solidFill>
                <a:latin typeface="Book Antiqua" pitchFamily="18" charset="0"/>
              </a:rPr>
              <a:t>15</a:t>
            </a:r>
            <a:r>
              <a:rPr lang="en-US" sz="2400" b="1" i="1" dirty="0">
                <a:solidFill>
                  <a:srgbClr val="339933"/>
                </a:solidFill>
                <a:latin typeface="Book Antiqua" pitchFamily="18" charset="0"/>
              </a:rPr>
              <a:t>x</a:t>
            </a:r>
            <a:r>
              <a:rPr lang="en-US" sz="2400" b="1" i="1" baseline="-25000" dirty="0">
                <a:solidFill>
                  <a:srgbClr val="339933"/>
                </a:solidFill>
                <a:latin typeface="Book Antiqua" pitchFamily="18" charset="0"/>
              </a:rPr>
              <a:t>1 </a:t>
            </a:r>
            <a:r>
              <a:rPr lang="en-US" sz="2400" b="1" i="1" dirty="0">
                <a:solidFill>
                  <a:srgbClr val="339933"/>
                </a:solidFill>
                <a:latin typeface="Book Antiqua" pitchFamily="18" charset="0"/>
              </a:rPr>
              <a:t>+</a:t>
            </a:r>
            <a:r>
              <a:rPr lang="en-US" sz="2400" b="1" i="1" baseline="-25000" dirty="0">
                <a:solidFill>
                  <a:srgbClr val="339933"/>
                </a:solidFill>
                <a:latin typeface="Book Antiqua" pitchFamily="18" charset="0"/>
              </a:rPr>
              <a:t> </a:t>
            </a:r>
            <a:r>
              <a:rPr lang="en-US" sz="2400" b="1" i="1" dirty="0">
                <a:solidFill>
                  <a:srgbClr val="339933"/>
                </a:solidFill>
                <a:latin typeface="Book Antiqua" pitchFamily="18" charset="0"/>
              </a:rPr>
              <a:t>6x</a:t>
            </a:r>
            <a:r>
              <a:rPr lang="en-US" sz="2400" b="1" i="1" baseline="-25000" dirty="0">
                <a:solidFill>
                  <a:srgbClr val="339933"/>
                </a:solidFill>
                <a:latin typeface="Book Antiqua" pitchFamily="18" charset="0"/>
              </a:rPr>
              <a:t>2 </a:t>
            </a:r>
            <a:r>
              <a:rPr lang="en-US" sz="2400" b="1" i="1" dirty="0">
                <a:solidFill>
                  <a:srgbClr val="339933"/>
                </a:solidFill>
                <a:latin typeface="Book Antiqua" pitchFamily="18" charset="0"/>
              </a:rPr>
              <a:t>+ 4x</a:t>
            </a:r>
            <a:r>
              <a:rPr lang="en-US" sz="2400" b="1" i="1" baseline="-25000" dirty="0">
                <a:solidFill>
                  <a:srgbClr val="339933"/>
                </a:solidFill>
                <a:latin typeface="Book Antiqua" pitchFamily="18" charset="0"/>
              </a:rPr>
              <a:t>3 </a:t>
            </a:r>
            <a:r>
              <a:rPr lang="en-US" sz="2400" b="1" i="1" dirty="0">
                <a:solidFill>
                  <a:srgbClr val="339933"/>
                </a:solidFill>
                <a:latin typeface="Book Antiqua" pitchFamily="18" charset="0"/>
                <a:sym typeface="Symbol" pitchFamily="18" charset="2"/>
              </a:rPr>
              <a:t>  100</a:t>
            </a:r>
            <a:endParaRPr lang="en-US" sz="2400" b="1" i="1" dirty="0">
              <a:solidFill>
                <a:schemeClr val="tx1"/>
              </a:solidFill>
              <a:latin typeface="Book Antiqua" pitchFamily="18" charset="0"/>
              <a:sym typeface="Symbol" pitchFamily="18" charset="2"/>
            </a:endParaRPr>
          </a:p>
          <a:p>
            <a:pPr>
              <a:spcAft>
                <a:spcPts val="600"/>
              </a:spcAft>
            </a:pPr>
            <a:r>
              <a:rPr lang="en-US" sz="2400" b="1" i="1" dirty="0">
                <a:solidFill>
                  <a:schemeClr val="tx1"/>
                </a:solidFill>
                <a:latin typeface="Book Antiqua" pitchFamily="18" charset="0"/>
              </a:rPr>
              <a:t>    </a:t>
            </a:r>
            <a:r>
              <a:rPr lang="en-US" sz="2400" b="1" i="1" dirty="0">
                <a:latin typeface="Book Antiqua" pitchFamily="18" charset="0"/>
              </a:rPr>
              <a:t>x</a:t>
            </a:r>
            <a:r>
              <a:rPr lang="en-US" sz="2400" b="1" i="1" baseline="-25000" dirty="0">
                <a:latin typeface="Book Antiqua" pitchFamily="18" charset="0"/>
              </a:rPr>
              <a:t>1                            </a:t>
            </a:r>
            <a:r>
              <a:rPr lang="en-US" sz="2400" b="1" i="1" dirty="0">
                <a:latin typeface="Book Antiqua" pitchFamily="18" charset="0"/>
                <a:sym typeface="Symbol" pitchFamily="18" charset="2"/>
              </a:rPr>
              <a:t>   4</a:t>
            </a:r>
          </a:p>
          <a:p>
            <a:pPr>
              <a:spcAft>
                <a:spcPts val="600"/>
              </a:spcAft>
            </a:pPr>
            <a:r>
              <a:rPr lang="en-US" sz="2400" b="1" i="1" dirty="0">
                <a:latin typeface="Book Antiqua" pitchFamily="18" charset="0"/>
              </a:rPr>
              <a:t>            x</a:t>
            </a:r>
            <a:r>
              <a:rPr lang="en-US" sz="2400" b="1" i="1" baseline="-25000" dirty="0">
                <a:latin typeface="Book Antiqua" pitchFamily="18" charset="0"/>
              </a:rPr>
              <a:t>2                </a:t>
            </a:r>
            <a:r>
              <a:rPr lang="en-US" sz="2400" b="1" i="1" dirty="0">
                <a:latin typeface="Book Antiqua" pitchFamily="18" charset="0"/>
                <a:sym typeface="Symbol" pitchFamily="18" charset="2"/>
              </a:rPr>
              <a:t>   10</a:t>
            </a:r>
          </a:p>
          <a:p>
            <a:pPr>
              <a:spcAft>
                <a:spcPts val="600"/>
              </a:spcAft>
            </a:pPr>
            <a:r>
              <a:rPr lang="en-US" sz="2400" b="1" i="1" dirty="0">
                <a:latin typeface="Book Antiqua" pitchFamily="18" charset="0"/>
              </a:rPr>
              <a:t>                      x</a:t>
            </a:r>
            <a:r>
              <a:rPr lang="en-US" sz="2400" b="1" i="1" baseline="-25000" dirty="0">
                <a:latin typeface="Book Antiqua" pitchFamily="18" charset="0"/>
              </a:rPr>
              <a:t>3 </a:t>
            </a:r>
            <a:r>
              <a:rPr lang="en-US" sz="2400" b="1" i="1" dirty="0">
                <a:latin typeface="Book Antiqua" pitchFamily="18" charset="0"/>
                <a:sym typeface="Symbol" pitchFamily="18" charset="2"/>
              </a:rPr>
              <a:t>   7</a:t>
            </a:r>
          </a:p>
          <a:p>
            <a:pPr>
              <a:spcAft>
                <a:spcPts val="600"/>
              </a:spcAft>
            </a:pPr>
            <a:r>
              <a:rPr lang="en-US" sz="2400" b="1" i="1" dirty="0">
                <a:latin typeface="Book Antiqua" pitchFamily="18" charset="0"/>
              </a:rPr>
              <a:t>    x</a:t>
            </a:r>
            <a:r>
              <a:rPr lang="en-US" sz="2400" b="1" i="1" baseline="-25000" dirty="0">
                <a:latin typeface="Book Antiqua" pitchFamily="18" charset="0"/>
              </a:rPr>
              <a:t>1</a:t>
            </a:r>
            <a:r>
              <a:rPr lang="en-US" sz="2400" b="1" i="1" dirty="0">
                <a:latin typeface="Book Antiqua" pitchFamily="18" charset="0"/>
              </a:rPr>
              <a:t>  +</a:t>
            </a:r>
            <a:r>
              <a:rPr lang="en-US" sz="2400" b="1" i="1" baseline="-25000" dirty="0">
                <a:latin typeface="Book Antiqua" pitchFamily="18" charset="0"/>
              </a:rPr>
              <a:t> </a:t>
            </a:r>
            <a:r>
              <a:rPr lang="en-US" sz="2400" b="1" i="1" dirty="0">
                <a:latin typeface="Book Antiqua" pitchFamily="18" charset="0"/>
              </a:rPr>
              <a:t>x</a:t>
            </a:r>
            <a:r>
              <a:rPr lang="en-US" sz="2400" b="1" i="1" baseline="-25000" dirty="0">
                <a:latin typeface="Book Antiqua" pitchFamily="18" charset="0"/>
              </a:rPr>
              <a:t>2 </a:t>
            </a:r>
            <a:r>
              <a:rPr lang="en-US" sz="2400" b="1" i="1" dirty="0">
                <a:latin typeface="Book Antiqua" pitchFamily="18" charset="0"/>
              </a:rPr>
              <a:t> +   x</a:t>
            </a:r>
            <a:r>
              <a:rPr lang="en-US" sz="2400" b="1" i="1" baseline="-25000" dirty="0">
                <a:latin typeface="Book Antiqua" pitchFamily="18" charset="0"/>
              </a:rPr>
              <a:t>3 </a:t>
            </a:r>
            <a:r>
              <a:rPr lang="en-US" sz="2400" b="1" i="1" dirty="0">
                <a:latin typeface="Book Antiqua" pitchFamily="18" charset="0"/>
                <a:sym typeface="Symbol" pitchFamily="18" charset="2"/>
              </a:rPr>
              <a:t>   15</a:t>
            </a:r>
          </a:p>
          <a:p>
            <a:pPr>
              <a:spcAft>
                <a:spcPts val="600"/>
              </a:spcAft>
            </a:pPr>
            <a:endParaRPr lang="en-US" sz="1000" b="1" i="1" dirty="0">
              <a:latin typeface="Book Antiqua" pitchFamily="18" charset="0"/>
              <a:sym typeface="Symbol" pitchFamily="18" charset="2"/>
            </a:endParaRPr>
          </a:p>
          <a:p>
            <a:pPr>
              <a:spcAft>
                <a:spcPts val="600"/>
              </a:spcAft>
            </a:pPr>
            <a:r>
              <a:rPr lang="en-US" sz="2400" b="1" i="1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sz="2400" b="1" i="1" baseline="-25000" dirty="0">
                <a:solidFill>
                  <a:schemeClr val="tx1"/>
                </a:solidFill>
                <a:latin typeface="Book Antiqua" pitchFamily="18" charset="0"/>
              </a:rPr>
              <a:t>1</a:t>
            </a:r>
            <a:r>
              <a:rPr lang="en-US" sz="2400" b="1" i="1" dirty="0">
                <a:solidFill>
                  <a:schemeClr val="tx1"/>
                </a:solidFill>
                <a:latin typeface="Book Antiqua" pitchFamily="18" charset="0"/>
              </a:rPr>
              <a:t>,</a:t>
            </a:r>
            <a:r>
              <a:rPr lang="en-US" sz="2400" b="1" i="1" baseline="-250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sz="2400" b="1" i="1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sz="2400" b="1" i="1" baseline="-25000" dirty="0">
                <a:solidFill>
                  <a:schemeClr val="tx1"/>
                </a:solidFill>
                <a:latin typeface="Book Antiqua" pitchFamily="18" charset="0"/>
              </a:rPr>
              <a:t>2</a:t>
            </a:r>
            <a:r>
              <a:rPr lang="en-US" sz="2400" b="1" i="1" dirty="0">
                <a:solidFill>
                  <a:schemeClr val="tx1"/>
                </a:solidFill>
                <a:latin typeface="Book Antiqua" pitchFamily="18" charset="0"/>
              </a:rPr>
              <a:t>, x</a:t>
            </a:r>
            <a:r>
              <a:rPr lang="en-US" sz="2400" b="1" i="1" baseline="-25000" dirty="0">
                <a:solidFill>
                  <a:schemeClr val="tx1"/>
                </a:solidFill>
                <a:latin typeface="Book Antiqua" pitchFamily="18" charset="0"/>
              </a:rPr>
              <a:t>3 </a:t>
            </a:r>
            <a:r>
              <a:rPr lang="en-US" sz="2400" b="1" i="1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  </a:t>
            </a:r>
            <a:r>
              <a:rPr lang="en-US" sz="2400" b="1" i="1" dirty="0" smtClean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882308346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1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1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11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11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116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116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116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116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116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116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1165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652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7" name="Text Box 3"/>
          <p:cNvSpPr txBox="1">
            <a:spLocks noChangeArrowheads="1"/>
          </p:cNvSpPr>
          <p:nvPr/>
        </p:nvSpPr>
        <p:spPr bwMode="auto">
          <a:xfrm>
            <a:off x="0" y="115888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Problem  ( </a:t>
            </a:r>
            <a:r>
              <a:rPr lang="en-US" sz="2400" b="1" dirty="0" smtClean="0">
                <a:solidFill>
                  <a:schemeClr val="tx1"/>
                </a:solidFill>
              </a:rPr>
              <a:t>From Hillier and Hillier) 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425988" name="Text Box 4"/>
          <p:cNvSpPr txBox="1">
            <a:spLocks noChangeArrowheads="1"/>
          </p:cNvSpPr>
          <p:nvPr/>
        </p:nvSpPr>
        <p:spPr bwMode="auto">
          <a:xfrm>
            <a:off x="0" y="923925"/>
            <a:ext cx="8931275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Book Antiqua" pitchFamily="18" charset="0"/>
              </a:rPr>
              <a:t>Men, women, and children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 gloves. </a:t>
            </a:r>
          </a:p>
          <a:p>
            <a:endParaRPr lang="en-US" sz="2400" dirty="0">
              <a:solidFill>
                <a:schemeClr val="tx1"/>
              </a:solidFill>
              <a:latin typeface="Book Antiqua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Material and labor requirements for each type and the corresponding profit are given below. 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Glove		Material (</a:t>
            </a:r>
            <a:r>
              <a:rPr lang="en-US" sz="2400" dirty="0" err="1">
                <a:solidFill>
                  <a:schemeClr val="tx1"/>
                </a:solidFill>
                <a:latin typeface="Book Antiqua" pitchFamily="18" charset="0"/>
              </a:rPr>
              <a:t>sq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-feet)	Labor (</a:t>
            </a:r>
            <a:r>
              <a:rPr lang="en-US" sz="2400" dirty="0" err="1">
                <a:solidFill>
                  <a:schemeClr val="tx1"/>
                </a:solidFill>
                <a:latin typeface="Book Antiqua" pitchFamily="18" charset="0"/>
              </a:rPr>
              <a:t>hrs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)	Profit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Men		2			.5		8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Women	1.5			.75		10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Children	1			.67		6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Total 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available material is </a:t>
            </a:r>
            <a:r>
              <a:rPr lang="en-US" sz="2400" b="1" dirty="0">
                <a:solidFill>
                  <a:schemeClr val="tx1"/>
                </a:solidFill>
                <a:latin typeface="Book Antiqua" pitchFamily="18" charset="0"/>
              </a:rPr>
              <a:t>5000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Book Antiqua" pitchFamily="18" charset="0"/>
              </a:rPr>
              <a:t>sq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-feet.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We 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can have full time and part time workers.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Full time workers work </a:t>
            </a:r>
            <a:r>
              <a:rPr lang="en-US" sz="2400" b="1" dirty="0">
                <a:solidFill>
                  <a:schemeClr val="tx1"/>
                </a:solidFill>
                <a:latin typeface="Book Antiqua" pitchFamily="18" charset="0"/>
              </a:rPr>
              <a:t>40 </a:t>
            </a:r>
            <a:r>
              <a:rPr lang="en-US" sz="2400" b="1" dirty="0" err="1">
                <a:solidFill>
                  <a:schemeClr val="tx1"/>
                </a:solidFill>
                <a:latin typeface="Book Antiqua" pitchFamily="18" charset="0"/>
              </a:rPr>
              <a:t>hrs</a:t>
            </a:r>
            <a:r>
              <a:rPr lang="en-US" sz="2400" b="1" dirty="0">
                <a:solidFill>
                  <a:schemeClr val="tx1"/>
                </a:solidFill>
                <a:latin typeface="Book Antiqua" pitchFamily="18" charset="0"/>
              </a:rPr>
              <a:t>/w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 and are paid </a:t>
            </a:r>
            <a:r>
              <a:rPr lang="en-US" sz="2400" b="1" dirty="0">
                <a:solidFill>
                  <a:schemeClr val="tx1"/>
                </a:solidFill>
                <a:latin typeface="Book Antiqua" pitchFamily="18" charset="0"/>
              </a:rPr>
              <a:t>$13/</a:t>
            </a:r>
            <a:r>
              <a:rPr lang="en-US" sz="2400" b="1" dirty="0" err="1">
                <a:solidFill>
                  <a:schemeClr val="tx1"/>
                </a:solidFill>
                <a:latin typeface="Book Antiqua" pitchFamily="18" charset="0"/>
              </a:rPr>
              <a:t>hr</a:t>
            </a:r>
            <a:endParaRPr lang="en-US" sz="2400" b="1" dirty="0">
              <a:solidFill>
                <a:schemeClr val="tx1"/>
              </a:solidFill>
              <a:latin typeface="Book Antiqua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Part time workers work </a:t>
            </a:r>
            <a:r>
              <a:rPr lang="en-US" sz="2400" b="1" dirty="0">
                <a:solidFill>
                  <a:schemeClr val="tx1"/>
                </a:solidFill>
                <a:latin typeface="Book Antiqua" pitchFamily="18" charset="0"/>
              </a:rPr>
              <a:t>20 </a:t>
            </a:r>
            <a:r>
              <a:rPr lang="en-US" sz="2400" b="1" dirty="0" err="1">
                <a:solidFill>
                  <a:schemeClr val="tx1"/>
                </a:solidFill>
                <a:latin typeface="Book Antiqua" pitchFamily="18" charset="0"/>
              </a:rPr>
              <a:t>hrs</a:t>
            </a:r>
            <a:r>
              <a:rPr lang="en-US" sz="2400" b="1" dirty="0">
                <a:solidFill>
                  <a:schemeClr val="tx1"/>
                </a:solidFill>
                <a:latin typeface="Book Antiqua" pitchFamily="18" charset="0"/>
              </a:rPr>
              <a:t>/w 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and are paid </a:t>
            </a:r>
            <a:r>
              <a:rPr lang="en-US" sz="2400" b="1" dirty="0">
                <a:solidFill>
                  <a:schemeClr val="tx1"/>
                </a:solidFill>
                <a:latin typeface="Book Antiqua" pitchFamily="18" charset="0"/>
              </a:rPr>
              <a:t>$10/</a:t>
            </a:r>
            <a:r>
              <a:rPr lang="en-US" sz="2400" b="1" dirty="0" err="1">
                <a:solidFill>
                  <a:schemeClr val="tx1"/>
                </a:solidFill>
                <a:latin typeface="Book Antiqua" pitchFamily="18" charset="0"/>
              </a:rPr>
              <a:t>hr</a:t>
            </a:r>
            <a:endParaRPr lang="en-US" sz="2400" b="1" dirty="0">
              <a:solidFill>
                <a:schemeClr val="tx1"/>
              </a:solidFill>
              <a:latin typeface="Book Antiqua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We should have at least </a:t>
            </a:r>
            <a:r>
              <a:rPr lang="en-US" sz="2400" b="1" dirty="0">
                <a:solidFill>
                  <a:schemeClr val="tx1"/>
                </a:solidFill>
                <a:latin typeface="Book Antiqua" pitchFamily="18" charset="0"/>
              </a:rPr>
              <a:t>20 full time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 workers.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The number of full time workers must be </a:t>
            </a:r>
            <a:r>
              <a:rPr lang="en-US" sz="2400" b="1" dirty="0">
                <a:solidFill>
                  <a:schemeClr val="tx1"/>
                </a:solidFill>
                <a:latin typeface="Book Antiqua" pitchFamily="18" charset="0"/>
              </a:rPr>
              <a:t>at least twice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 of that of part times.</a:t>
            </a:r>
          </a:p>
        </p:txBody>
      </p:sp>
    </p:spTree>
    <p:extLst>
      <p:ext uri="{BB962C8B-B14F-4D97-AF65-F5344CB8AC3E}">
        <p14:creationId xmlns:p14="http://schemas.microsoft.com/office/powerpoint/2010/main" val="357339028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5" name="Text Box 3"/>
          <p:cNvSpPr txBox="1">
            <a:spLocks noChangeArrowheads="1"/>
          </p:cNvSpPr>
          <p:nvPr/>
        </p:nvSpPr>
        <p:spPr bwMode="auto">
          <a:xfrm>
            <a:off x="-11723" y="115888"/>
            <a:ext cx="915572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 Decision variables</a:t>
            </a:r>
          </a:p>
        </p:txBody>
      </p:sp>
      <p:sp>
        <p:nvSpPr>
          <p:cNvPr id="428036" name="Text Box 4"/>
          <p:cNvSpPr txBox="1">
            <a:spLocks noChangeArrowheads="1"/>
          </p:cNvSpPr>
          <p:nvPr/>
        </p:nvSpPr>
        <p:spPr bwMode="auto">
          <a:xfrm>
            <a:off x="0" y="685800"/>
            <a:ext cx="8931275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sz="2400" dirty="0">
              <a:solidFill>
                <a:schemeClr val="tx1"/>
              </a:solidFill>
              <a:latin typeface="Book Antiqua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sz="2400" baseline="-25000" dirty="0">
                <a:solidFill>
                  <a:schemeClr val="tx1"/>
                </a:solidFill>
                <a:latin typeface="Book Antiqua" pitchFamily="18" charset="0"/>
              </a:rPr>
              <a:t>1 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: Volume of production of Men’s gloves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sz="2400" baseline="-25000" dirty="0">
                <a:solidFill>
                  <a:schemeClr val="tx1"/>
                </a:solidFill>
                <a:latin typeface="Book Antiqua" pitchFamily="18" charset="0"/>
              </a:rPr>
              <a:t>2 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: Volume of production of Women’s gloves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sz="2400" baseline="-25000" dirty="0">
                <a:solidFill>
                  <a:schemeClr val="tx1"/>
                </a:solidFill>
                <a:latin typeface="Book Antiqua" pitchFamily="18" charset="0"/>
              </a:rPr>
              <a:t>3 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: Volume of production of Children’s gloves</a:t>
            </a:r>
          </a:p>
          <a:p>
            <a:endParaRPr lang="en-US" sz="2400" dirty="0">
              <a:solidFill>
                <a:schemeClr val="tx1"/>
              </a:solidFill>
              <a:latin typeface="Book Antiqua" pitchFamily="18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Y</a:t>
            </a:r>
            <a:r>
              <a:rPr lang="en-US" sz="2400" baseline="-25000" dirty="0">
                <a:solidFill>
                  <a:schemeClr val="tx1"/>
                </a:solidFill>
                <a:latin typeface="Book Antiqua" pitchFamily="18" charset="0"/>
              </a:rPr>
              <a:t>1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  : Number of full time employees</a:t>
            </a:r>
          </a:p>
          <a:p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Y</a:t>
            </a:r>
            <a:r>
              <a:rPr lang="en-US" sz="2400" baseline="-25000" dirty="0">
                <a:solidFill>
                  <a:schemeClr val="tx1"/>
                </a:solidFill>
                <a:latin typeface="Book Antiqua" pitchFamily="18" charset="0"/>
              </a:rPr>
              <a:t>2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  : Number of part time employees</a:t>
            </a:r>
            <a:endParaRPr lang="en-US" sz="2400" dirty="0">
              <a:solidFill>
                <a:srgbClr val="FF0000"/>
              </a:solidFill>
              <a:latin typeface="Book Antiqua" pitchFamily="18" charset="0"/>
            </a:endParaRPr>
          </a:p>
          <a:p>
            <a:endParaRPr lang="en-US" sz="2400" dirty="0">
              <a:solidFill>
                <a:srgbClr val="FF000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72081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8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80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80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80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280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803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3" name="Text Box 3"/>
          <p:cNvSpPr txBox="1">
            <a:spLocks noChangeArrowheads="1"/>
          </p:cNvSpPr>
          <p:nvPr/>
        </p:nvSpPr>
        <p:spPr bwMode="auto">
          <a:xfrm>
            <a:off x="0" y="14385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Constraints 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30084" name="Text Box 4"/>
          <p:cNvSpPr txBox="1">
            <a:spLocks noChangeArrowheads="1"/>
          </p:cNvSpPr>
          <p:nvPr/>
        </p:nvSpPr>
        <p:spPr bwMode="auto">
          <a:xfrm>
            <a:off x="0" y="914400"/>
            <a:ext cx="9144000" cy="5816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b="1" i="1" dirty="0">
                <a:solidFill>
                  <a:srgbClr val="FF0000"/>
                </a:solidFill>
                <a:latin typeface="Book Antiqua" pitchFamily="18" charset="0"/>
              </a:rPr>
              <a:t>Row material constraint</a:t>
            </a:r>
          </a:p>
          <a:p>
            <a:pPr>
              <a:spcAft>
                <a:spcPts val="600"/>
              </a:spcAft>
            </a:pPr>
            <a:r>
              <a:rPr lang="en-US" sz="2400" b="1" i="1" dirty="0">
                <a:solidFill>
                  <a:srgbClr val="FF0000"/>
                </a:solidFill>
                <a:latin typeface="Book Antiqua" pitchFamily="18" charset="0"/>
              </a:rPr>
              <a:t>2X1 + 1.5X2 + X3  </a:t>
            </a:r>
            <a:r>
              <a:rPr lang="en-US" sz="2400" b="1" i="1" dirty="0">
                <a:solidFill>
                  <a:srgbClr val="FF0000"/>
                </a:solidFill>
                <a:latin typeface="Book Antiqua" pitchFamily="18" charset="0"/>
                <a:sym typeface="Symbol" pitchFamily="18" charset="2"/>
              </a:rPr>
              <a:t>   5000</a:t>
            </a:r>
          </a:p>
          <a:p>
            <a:pPr>
              <a:spcAft>
                <a:spcPts val="600"/>
              </a:spcAft>
            </a:pPr>
            <a:r>
              <a:rPr lang="en-US" sz="2400" b="1" i="1" dirty="0" smtClean="0">
                <a:latin typeface="Book Antiqua" pitchFamily="18" charset="0"/>
                <a:sym typeface="Symbol" pitchFamily="18" charset="2"/>
              </a:rPr>
              <a:t>Full </a:t>
            </a:r>
            <a:r>
              <a:rPr lang="en-US" sz="2400" b="1" i="1" dirty="0">
                <a:latin typeface="Book Antiqua" pitchFamily="18" charset="0"/>
                <a:sym typeface="Symbol" pitchFamily="18" charset="2"/>
              </a:rPr>
              <a:t>time employees</a:t>
            </a:r>
          </a:p>
          <a:p>
            <a:pPr>
              <a:spcAft>
                <a:spcPts val="600"/>
              </a:spcAft>
            </a:pPr>
            <a:r>
              <a:rPr lang="en-US" sz="2400" b="1" i="1" dirty="0">
                <a:latin typeface="Book Antiqua" pitchFamily="18" charset="0"/>
              </a:rPr>
              <a:t>Y1 </a:t>
            </a:r>
            <a:r>
              <a:rPr lang="en-US" sz="2400" b="1" i="1" dirty="0">
                <a:latin typeface="Book Antiqua" pitchFamily="18" charset="0"/>
                <a:sym typeface="Symbol" pitchFamily="18" charset="2"/>
              </a:rPr>
              <a:t>  20</a:t>
            </a:r>
          </a:p>
          <a:p>
            <a:pPr>
              <a:spcAft>
                <a:spcPts val="600"/>
              </a:spcAft>
            </a:pPr>
            <a:r>
              <a:rPr lang="en-US" sz="2400" b="1" i="1" dirty="0" smtClean="0">
                <a:solidFill>
                  <a:schemeClr val="accent1"/>
                </a:solidFill>
                <a:latin typeface="Book Antiqua" pitchFamily="18" charset="0"/>
                <a:sym typeface="Symbol" pitchFamily="18" charset="2"/>
              </a:rPr>
              <a:t>Relationship </a:t>
            </a:r>
            <a:r>
              <a:rPr lang="en-US" sz="2400" b="1" i="1" dirty="0">
                <a:solidFill>
                  <a:schemeClr val="accent1"/>
                </a:solidFill>
                <a:latin typeface="Book Antiqua" pitchFamily="18" charset="0"/>
                <a:sym typeface="Symbol" pitchFamily="18" charset="2"/>
              </a:rPr>
              <a:t>between the number of Full and Part time employees</a:t>
            </a:r>
          </a:p>
          <a:p>
            <a:pPr>
              <a:spcAft>
                <a:spcPts val="600"/>
              </a:spcAft>
            </a:pPr>
            <a:r>
              <a:rPr lang="en-US" sz="2400" b="1" i="1" dirty="0">
                <a:solidFill>
                  <a:schemeClr val="accent1"/>
                </a:solidFill>
                <a:latin typeface="Book Antiqua" pitchFamily="18" charset="0"/>
              </a:rPr>
              <a:t>Y1 </a:t>
            </a:r>
            <a:r>
              <a:rPr lang="en-US" sz="2400" b="1" i="1" dirty="0">
                <a:solidFill>
                  <a:schemeClr val="accent1"/>
                </a:solidFill>
                <a:latin typeface="Book Antiqua" pitchFamily="18" charset="0"/>
                <a:sym typeface="Symbol" pitchFamily="18" charset="2"/>
              </a:rPr>
              <a:t>  2 </a:t>
            </a:r>
            <a:r>
              <a:rPr lang="en-US" sz="2400" b="1" i="1" dirty="0">
                <a:solidFill>
                  <a:schemeClr val="accent1"/>
                </a:solidFill>
                <a:latin typeface="Book Antiqua" pitchFamily="18" charset="0"/>
              </a:rPr>
              <a:t>Y2</a:t>
            </a:r>
            <a:endParaRPr lang="en-US" sz="2400" b="1" i="1" dirty="0">
              <a:solidFill>
                <a:schemeClr val="accent1"/>
              </a:solidFill>
              <a:latin typeface="Book Antiqua" pitchFamily="18" charset="0"/>
              <a:sym typeface="Symbol" pitchFamily="18" charset="2"/>
            </a:endParaRPr>
          </a:p>
          <a:p>
            <a:pPr>
              <a:spcAft>
                <a:spcPts val="600"/>
              </a:spcAft>
            </a:pPr>
            <a:r>
              <a:rPr lang="en-US" sz="2400" b="1" i="1" dirty="0" smtClean="0">
                <a:solidFill>
                  <a:srgbClr val="CC6600"/>
                </a:solidFill>
                <a:latin typeface="Book Antiqua" pitchFamily="18" charset="0"/>
              </a:rPr>
              <a:t>Labor </a:t>
            </a:r>
            <a:r>
              <a:rPr lang="en-US" sz="2400" b="1" i="1" dirty="0">
                <a:solidFill>
                  <a:srgbClr val="CC6600"/>
                </a:solidFill>
                <a:latin typeface="Book Antiqua" pitchFamily="18" charset="0"/>
              </a:rPr>
              <a:t>Required</a:t>
            </a:r>
          </a:p>
          <a:p>
            <a:pPr>
              <a:spcAft>
                <a:spcPts val="600"/>
              </a:spcAft>
            </a:pPr>
            <a:r>
              <a:rPr lang="en-US" sz="2400" b="1" i="1" dirty="0">
                <a:solidFill>
                  <a:srgbClr val="CC6600"/>
                </a:solidFill>
                <a:latin typeface="Book Antiqua" pitchFamily="18" charset="0"/>
              </a:rPr>
              <a:t>.5X</a:t>
            </a:r>
            <a:r>
              <a:rPr lang="en-US" sz="2400" b="1" i="1" baseline="-25000" dirty="0">
                <a:solidFill>
                  <a:srgbClr val="CC6600"/>
                </a:solidFill>
                <a:latin typeface="Book Antiqua" pitchFamily="18" charset="0"/>
              </a:rPr>
              <a:t>1 </a:t>
            </a:r>
            <a:r>
              <a:rPr lang="en-US" sz="2400" b="1" i="1" dirty="0">
                <a:solidFill>
                  <a:srgbClr val="CC6600"/>
                </a:solidFill>
                <a:latin typeface="Book Antiqua" pitchFamily="18" charset="0"/>
              </a:rPr>
              <a:t>+ .75X</a:t>
            </a:r>
            <a:r>
              <a:rPr lang="en-US" sz="2400" b="1" i="1" baseline="-25000" dirty="0">
                <a:solidFill>
                  <a:srgbClr val="CC6600"/>
                </a:solidFill>
                <a:latin typeface="Book Antiqua" pitchFamily="18" charset="0"/>
              </a:rPr>
              <a:t>2 </a:t>
            </a:r>
            <a:r>
              <a:rPr lang="en-US" sz="2400" b="1" i="1" dirty="0">
                <a:solidFill>
                  <a:srgbClr val="CC6600"/>
                </a:solidFill>
                <a:latin typeface="Book Antiqua" pitchFamily="18" charset="0"/>
              </a:rPr>
              <a:t>+ .67X</a:t>
            </a:r>
            <a:r>
              <a:rPr lang="en-US" sz="2400" b="1" i="1" baseline="-25000" dirty="0">
                <a:solidFill>
                  <a:srgbClr val="CC6600"/>
                </a:solidFill>
                <a:latin typeface="Book Antiqua" pitchFamily="18" charset="0"/>
              </a:rPr>
              <a:t>3  </a:t>
            </a:r>
            <a:r>
              <a:rPr lang="en-US" sz="2400" b="1" i="1" dirty="0">
                <a:solidFill>
                  <a:srgbClr val="CC6600"/>
                </a:solidFill>
                <a:latin typeface="Book Antiqua" pitchFamily="18" charset="0"/>
                <a:sym typeface="Symbol" pitchFamily="18" charset="2"/>
              </a:rPr>
              <a:t>   40 </a:t>
            </a:r>
            <a:r>
              <a:rPr lang="en-US" sz="2400" b="1" i="1" dirty="0">
                <a:solidFill>
                  <a:srgbClr val="CC6600"/>
                </a:solidFill>
                <a:latin typeface="Book Antiqua" pitchFamily="18" charset="0"/>
              </a:rPr>
              <a:t>Y</a:t>
            </a:r>
            <a:r>
              <a:rPr lang="en-US" sz="2400" b="1" i="1" baseline="-25000" dirty="0">
                <a:solidFill>
                  <a:srgbClr val="CC6600"/>
                </a:solidFill>
                <a:latin typeface="Book Antiqua" pitchFamily="18" charset="0"/>
              </a:rPr>
              <a:t>1  </a:t>
            </a:r>
            <a:r>
              <a:rPr lang="en-US" sz="2400" b="1" i="1" dirty="0">
                <a:solidFill>
                  <a:srgbClr val="CC6600"/>
                </a:solidFill>
                <a:latin typeface="Book Antiqua" pitchFamily="18" charset="0"/>
              </a:rPr>
              <a:t>+ </a:t>
            </a:r>
            <a:r>
              <a:rPr lang="en-US" sz="2400" b="1" i="1" dirty="0">
                <a:solidFill>
                  <a:srgbClr val="CC6600"/>
                </a:solidFill>
                <a:latin typeface="Book Antiqua" pitchFamily="18" charset="0"/>
                <a:sym typeface="Symbol" pitchFamily="18" charset="2"/>
              </a:rPr>
              <a:t>20</a:t>
            </a:r>
            <a:r>
              <a:rPr lang="en-US" sz="2400" b="1" i="1" dirty="0">
                <a:solidFill>
                  <a:srgbClr val="CC6600"/>
                </a:solidFill>
                <a:latin typeface="Book Antiqua" pitchFamily="18" charset="0"/>
              </a:rPr>
              <a:t>Y</a:t>
            </a:r>
            <a:r>
              <a:rPr lang="en-US" sz="2400" b="1" i="1" baseline="-25000" dirty="0">
                <a:solidFill>
                  <a:srgbClr val="CC6600"/>
                </a:solidFill>
                <a:latin typeface="Book Antiqua" pitchFamily="18" charset="0"/>
              </a:rPr>
              <a:t>2</a:t>
            </a:r>
            <a:endParaRPr lang="en-US" sz="2400" b="1" i="1" dirty="0">
              <a:solidFill>
                <a:srgbClr val="CC6600"/>
              </a:solidFill>
              <a:latin typeface="Book Antiqua" pitchFamily="18" charset="0"/>
              <a:sym typeface="Symbol" pitchFamily="18" charset="2"/>
            </a:endParaRPr>
          </a:p>
          <a:p>
            <a:pPr>
              <a:spcAft>
                <a:spcPts val="600"/>
              </a:spcAft>
            </a:pPr>
            <a:r>
              <a:rPr lang="en-US" sz="2400" b="1" i="1" dirty="0" smtClean="0">
                <a:solidFill>
                  <a:srgbClr val="CC0066"/>
                </a:solidFill>
                <a:latin typeface="Book Antiqua" pitchFamily="18" charset="0"/>
                <a:sym typeface="Symbol" pitchFamily="18" charset="2"/>
              </a:rPr>
              <a:t>Objective </a:t>
            </a:r>
            <a:r>
              <a:rPr lang="en-US" sz="2400" b="1" i="1" dirty="0">
                <a:solidFill>
                  <a:srgbClr val="CC0066"/>
                </a:solidFill>
                <a:latin typeface="Book Antiqua" pitchFamily="18" charset="0"/>
                <a:sym typeface="Symbol" pitchFamily="18" charset="2"/>
              </a:rPr>
              <a:t>Function</a:t>
            </a:r>
          </a:p>
          <a:p>
            <a:pPr>
              <a:spcAft>
                <a:spcPts val="600"/>
              </a:spcAft>
            </a:pPr>
            <a:r>
              <a:rPr lang="en-US" sz="2400" b="1" i="1" dirty="0">
                <a:solidFill>
                  <a:srgbClr val="CC0066"/>
                </a:solidFill>
                <a:latin typeface="Book Antiqua" pitchFamily="18" charset="0"/>
                <a:sym typeface="Symbol" pitchFamily="18" charset="2"/>
              </a:rPr>
              <a:t>Max Z = </a:t>
            </a:r>
            <a:r>
              <a:rPr lang="en-US" sz="2400" b="1" i="1" dirty="0">
                <a:solidFill>
                  <a:srgbClr val="CC0066"/>
                </a:solidFill>
                <a:latin typeface="Book Antiqua" pitchFamily="18" charset="0"/>
              </a:rPr>
              <a:t>8X</a:t>
            </a:r>
            <a:r>
              <a:rPr lang="en-US" sz="2400" b="1" i="1" baseline="-25000" dirty="0">
                <a:solidFill>
                  <a:srgbClr val="CC0066"/>
                </a:solidFill>
                <a:latin typeface="Book Antiqua" pitchFamily="18" charset="0"/>
              </a:rPr>
              <a:t>1 </a:t>
            </a:r>
            <a:r>
              <a:rPr lang="en-US" sz="2400" b="1" i="1" dirty="0">
                <a:solidFill>
                  <a:srgbClr val="CC0066"/>
                </a:solidFill>
                <a:latin typeface="Book Antiqua" pitchFamily="18" charset="0"/>
              </a:rPr>
              <a:t>+ 10X</a:t>
            </a:r>
            <a:r>
              <a:rPr lang="en-US" sz="2400" b="1" i="1" baseline="-25000" dirty="0">
                <a:solidFill>
                  <a:srgbClr val="CC0066"/>
                </a:solidFill>
                <a:latin typeface="Book Antiqua" pitchFamily="18" charset="0"/>
              </a:rPr>
              <a:t>2 </a:t>
            </a:r>
            <a:r>
              <a:rPr lang="en-US" sz="2400" b="1" i="1" dirty="0">
                <a:solidFill>
                  <a:srgbClr val="CC0066"/>
                </a:solidFill>
                <a:latin typeface="Book Antiqua" pitchFamily="18" charset="0"/>
              </a:rPr>
              <a:t>+ 6X</a:t>
            </a:r>
            <a:r>
              <a:rPr lang="en-US" sz="2400" b="1" i="1" baseline="-25000" dirty="0">
                <a:solidFill>
                  <a:srgbClr val="CC0066"/>
                </a:solidFill>
                <a:latin typeface="Book Antiqua" pitchFamily="18" charset="0"/>
              </a:rPr>
              <a:t>3  </a:t>
            </a:r>
            <a:r>
              <a:rPr lang="en-US" sz="2400" b="1" i="1" dirty="0">
                <a:solidFill>
                  <a:srgbClr val="CC0066"/>
                </a:solidFill>
                <a:latin typeface="Book Antiqua" pitchFamily="18" charset="0"/>
                <a:sym typeface="Symbol" pitchFamily="18" charset="2"/>
              </a:rPr>
              <a:t>- 520 </a:t>
            </a:r>
            <a:r>
              <a:rPr lang="en-US" sz="2400" b="1" i="1" dirty="0">
                <a:solidFill>
                  <a:srgbClr val="CC0066"/>
                </a:solidFill>
                <a:latin typeface="Book Antiqua" pitchFamily="18" charset="0"/>
              </a:rPr>
              <a:t>Y</a:t>
            </a:r>
            <a:r>
              <a:rPr lang="en-US" sz="2400" b="1" i="1" baseline="-25000" dirty="0">
                <a:solidFill>
                  <a:srgbClr val="CC0066"/>
                </a:solidFill>
                <a:latin typeface="Book Antiqua" pitchFamily="18" charset="0"/>
              </a:rPr>
              <a:t>1  </a:t>
            </a:r>
            <a:r>
              <a:rPr lang="en-US" sz="2400" b="1" i="1" dirty="0">
                <a:solidFill>
                  <a:srgbClr val="CC0066"/>
                </a:solidFill>
                <a:latin typeface="Book Antiqua" pitchFamily="18" charset="0"/>
              </a:rPr>
              <a:t>- 200</a:t>
            </a:r>
            <a:r>
              <a:rPr lang="en-US" sz="2400" b="1" i="1" dirty="0">
                <a:solidFill>
                  <a:srgbClr val="CC0066"/>
                </a:solidFill>
                <a:latin typeface="Book Antiqua" pitchFamily="18" charset="0"/>
                <a:sym typeface="Symbol" pitchFamily="18" charset="2"/>
              </a:rPr>
              <a:t> </a:t>
            </a:r>
            <a:r>
              <a:rPr lang="en-US" sz="2400" b="1" i="1" dirty="0">
                <a:solidFill>
                  <a:srgbClr val="CC0066"/>
                </a:solidFill>
                <a:latin typeface="Book Antiqua" pitchFamily="18" charset="0"/>
              </a:rPr>
              <a:t>Y</a:t>
            </a:r>
            <a:r>
              <a:rPr lang="en-US" sz="2400" b="1" i="1" baseline="-25000" dirty="0">
                <a:solidFill>
                  <a:srgbClr val="CC0066"/>
                </a:solidFill>
                <a:latin typeface="Book Antiqua" pitchFamily="18" charset="0"/>
              </a:rPr>
              <a:t>2</a:t>
            </a:r>
            <a:endParaRPr lang="en-US" sz="2400" b="1" i="1" dirty="0">
              <a:solidFill>
                <a:srgbClr val="CC0066"/>
              </a:solidFill>
              <a:latin typeface="Book Antiqua" pitchFamily="18" charset="0"/>
              <a:sym typeface="Symbol" pitchFamily="18" charset="2"/>
            </a:endParaRPr>
          </a:p>
          <a:p>
            <a:pPr>
              <a:spcAft>
                <a:spcPts val="600"/>
              </a:spcAft>
            </a:pPr>
            <a:r>
              <a:rPr lang="en-US" sz="2400" b="1" i="1" dirty="0" smtClean="0">
                <a:solidFill>
                  <a:srgbClr val="CCCC00"/>
                </a:solidFill>
                <a:latin typeface="Book Antiqua" pitchFamily="18" charset="0"/>
                <a:sym typeface="Symbol" pitchFamily="18" charset="2"/>
              </a:rPr>
              <a:t>Non-negativity</a:t>
            </a:r>
            <a:endParaRPr lang="en-US" sz="2400" b="1" i="1" dirty="0">
              <a:solidFill>
                <a:srgbClr val="CCCC00"/>
              </a:solidFill>
              <a:latin typeface="Book Antiqua" pitchFamily="18" charset="0"/>
              <a:sym typeface="Symbol" pitchFamily="18" charset="2"/>
            </a:endParaRPr>
          </a:p>
          <a:p>
            <a:pPr>
              <a:spcAft>
                <a:spcPts val="600"/>
              </a:spcAft>
            </a:pPr>
            <a:r>
              <a:rPr lang="en-US" sz="2400" b="1" i="1" dirty="0">
                <a:solidFill>
                  <a:srgbClr val="CCCC00"/>
                </a:solidFill>
                <a:latin typeface="Book Antiqua" pitchFamily="18" charset="0"/>
              </a:rPr>
              <a:t>X</a:t>
            </a:r>
            <a:r>
              <a:rPr lang="en-US" sz="2400" b="1" i="1" baseline="-25000" dirty="0">
                <a:solidFill>
                  <a:srgbClr val="CCCC00"/>
                </a:solidFill>
                <a:latin typeface="Book Antiqua" pitchFamily="18" charset="0"/>
              </a:rPr>
              <a:t>1 </a:t>
            </a:r>
            <a:r>
              <a:rPr lang="en-US" sz="2400" b="1" i="1" dirty="0">
                <a:solidFill>
                  <a:srgbClr val="CCCC00"/>
                </a:solidFill>
                <a:latin typeface="Book Antiqua" pitchFamily="18" charset="0"/>
              </a:rPr>
              <a:t>, X</a:t>
            </a:r>
            <a:r>
              <a:rPr lang="en-US" sz="2400" b="1" i="1" baseline="-25000" dirty="0">
                <a:solidFill>
                  <a:srgbClr val="CCCC00"/>
                </a:solidFill>
                <a:latin typeface="Book Antiqua" pitchFamily="18" charset="0"/>
              </a:rPr>
              <a:t>2 </a:t>
            </a:r>
            <a:r>
              <a:rPr lang="en-US" sz="2400" b="1" i="1" dirty="0">
                <a:solidFill>
                  <a:srgbClr val="CCCC00"/>
                </a:solidFill>
                <a:latin typeface="Book Antiqua" pitchFamily="18" charset="0"/>
              </a:rPr>
              <a:t>, X</a:t>
            </a:r>
            <a:r>
              <a:rPr lang="en-US" sz="2400" b="1" i="1" baseline="-25000" dirty="0">
                <a:solidFill>
                  <a:srgbClr val="CCCC00"/>
                </a:solidFill>
                <a:latin typeface="Book Antiqua" pitchFamily="18" charset="0"/>
              </a:rPr>
              <a:t>3  </a:t>
            </a:r>
            <a:r>
              <a:rPr lang="en-US" sz="2400" b="1" i="1" dirty="0">
                <a:solidFill>
                  <a:srgbClr val="CCCC00"/>
                </a:solidFill>
                <a:latin typeface="Book Antiqua" pitchFamily="18" charset="0"/>
                <a:sym typeface="Symbol" pitchFamily="18" charset="2"/>
              </a:rPr>
              <a:t>, </a:t>
            </a:r>
            <a:r>
              <a:rPr lang="en-US" sz="2400" b="1" i="1" dirty="0">
                <a:solidFill>
                  <a:srgbClr val="CCCC00"/>
                </a:solidFill>
                <a:latin typeface="Book Antiqua" pitchFamily="18" charset="0"/>
              </a:rPr>
              <a:t>Y</a:t>
            </a:r>
            <a:r>
              <a:rPr lang="en-US" sz="2400" b="1" i="1" baseline="-25000" dirty="0">
                <a:solidFill>
                  <a:srgbClr val="CCCC00"/>
                </a:solidFill>
                <a:latin typeface="Book Antiqua" pitchFamily="18" charset="0"/>
              </a:rPr>
              <a:t>1  </a:t>
            </a:r>
            <a:r>
              <a:rPr lang="en-US" sz="2400" b="1" i="1" dirty="0">
                <a:solidFill>
                  <a:srgbClr val="CCCC00"/>
                </a:solidFill>
                <a:latin typeface="Book Antiqua" pitchFamily="18" charset="0"/>
              </a:rPr>
              <a:t>,</a:t>
            </a:r>
            <a:r>
              <a:rPr lang="en-US" sz="2400" b="1" i="1" dirty="0">
                <a:solidFill>
                  <a:srgbClr val="CCCC00"/>
                </a:solidFill>
                <a:latin typeface="Book Antiqua" pitchFamily="18" charset="0"/>
                <a:sym typeface="Symbol" pitchFamily="18" charset="2"/>
              </a:rPr>
              <a:t> </a:t>
            </a:r>
            <a:r>
              <a:rPr lang="en-US" sz="2400" b="1" i="1" dirty="0">
                <a:solidFill>
                  <a:srgbClr val="CCCC00"/>
                </a:solidFill>
                <a:latin typeface="Book Antiqua" pitchFamily="18" charset="0"/>
              </a:rPr>
              <a:t>Y</a:t>
            </a:r>
            <a:r>
              <a:rPr lang="en-US" sz="2400" b="1" i="1" baseline="-25000" dirty="0">
                <a:solidFill>
                  <a:srgbClr val="CCCC00"/>
                </a:solidFill>
                <a:latin typeface="Book Antiqua" pitchFamily="18" charset="0"/>
              </a:rPr>
              <a:t>2 </a:t>
            </a:r>
            <a:r>
              <a:rPr lang="en-US" sz="2400" b="1" i="1" dirty="0">
                <a:solidFill>
                  <a:srgbClr val="CCCC00"/>
                </a:solidFill>
                <a:latin typeface="Book Antiqua" pitchFamily="18" charset="0"/>
                <a:sym typeface="Symbol" pitchFamily="18" charset="2"/>
              </a:rPr>
              <a:t>  </a:t>
            </a:r>
            <a:r>
              <a:rPr lang="en-US" sz="2400" b="1" i="1" dirty="0" smtClean="0">
                <a:solidFill>
                  <a:srgbClr val="CCCC00"/>
                </a:solidFill>
                <a:latin typeface="Book Antiqua" pitchFamily="18" charset="0"/>
                <a:sym typeface="Symbol" pitchFamily="18" charset="2"/>
              </a:rPr>
              <a:t>0</a:t>
            </a:r>
          </a:p>
          <a:p>
            <a:endParaRPr lang="en-US" sz="2400" b="1" i="1" dirty="0">
              <a:solidFill>
                <a:srgbClr val="CCCC00"/>
              </a:solidFill>
              <a:latin typeface="Book Antiqua" pitchFamily="18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294268902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0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30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300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00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300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00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300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300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300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3008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3008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3008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08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9" name="Text Box 3"/>
          <p:cNvSpPr txBox="1">
            <a:spLocks noChangeArrowheads="1"/>
          </p:cNvSpPr>
          <p:nvPr/>
        </p:nvSpPr>
        <p:spPr bwMode="auto">
          <a:xfrm>
            <a:off x="-23446" y="115888"/>
            <a:ext cx="91674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Excel Solution </a:t>
            </a:r>
            <a:endParaRPr 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495755" name="Object 1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1349621"/>
              </p:ext>
            </p:extLst>
          </p:nvPr>
        </p:nvGraphicFramePr>
        <p:xfrm>
          <a:off x="5862" y="990600"/>
          <a:ext cx="9144000" cy="200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Worksheet" r:id="rId4" imgW="4886325" imgH="1161898" progId="Excel.Sheet.8">
                  <p:embed/>
                </p:oleObj>
              </mc:Choice>
              <mc:Fallback>
                <p:oleObj name="Worksheet" r:id="rId4" imgW="4886325" imgH="1161898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2" y="990600"/>
                        <a:ext cx="9144000" cy="200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5756" name="Object 1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66888"/>
              </p:ext>
            </p:extLst>
          </p:nvPr>
        </p:nvGraphicFramePr>
        <p:xfrm>
          <a:off x="0" y="3581400"/>
          <a:ext cx="9144000" cy="200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Worksheet" r:id="rId6" imgW="4886325" imgH="1161898" progId="Excel.Sheet.8">
                  <p:embed/>
                </p:oleObj>
              </mc:Choice>
              <mc:Fallback>
                <p:oleObj name="Worksheet" r:id="rId6" imgW="4886325" imgH="1161898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581400"/>
                        <a:ext cx="9144000" cy="200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1726595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5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95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2340" name="Object 1028"/>
          <p:cNvGraphicFramePr>
            <a:graphicFrameLocks noGrp="1"/>
          </p:cNvGraphicFramePr>
          <p:nvPr>
            <p:ph type="clipArt" sz="half" idx="2"/>
            <p:extLst>
              <p:ext uri="{D42A27DB-BD31-4B8C-83A1-F6EECF244321}">
                <p14:modId xmlns:p14="http://schemas.microsoft.com/office/powerpoint/2010/main" val="1829038796"/>
              </p:ext>
            </p:extLst>
          </p:nvPr>
        </p:nvGraphicFramePr>
        <p:xfrm>
          <a:off x="5110162" y="1797050"/>
          <a:ext cx="4033838" cy="460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Clip" r:id="rId4" imgW="6238800" imgH="5682960" progId="MS_ClipArt_Gallery.2">
                  <p:embed/>
                </p:oleObj>
              </mc:Choice>
              <mc:Fallback>
                <p:oleObj name="Clip" r:id="rId4" imgW="6238800" imgH="5682960" progId="MS_ClipArt_Gallery.2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0162" y="1797050"/>
                        <a:ext cx="4033838" cy="460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2342" name="Text Box 1030"/>
          <p:cNvSpPr txBox="1">
            <a:spLocks noChangeArrowheads="1"/>
          </p:cNvSpPr>
          <p:nvPr/>
        </p:nvSpPr>
        <p:spPr bwMode="auto">
          <a:xfrm>
            <a:off x="0" y="115888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LP Applications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42344" name="Text Box 1032"/>
          <p:cNvSpPr txBox="1">
            <a:spLocks noChangeArrowheads="1"/>
          </p:cNvSpPr>
          <p:nvPr/>
        </p:nvSpPr>
        <p:spPr bwMode="auto">
          <a:xfrm>
            <a:off x="228600" y="914400"/>
            <a:ext cx="548640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 typeface="Symbol" pitchFamily="18" charset="2"/>
              <a:buChar char="·"/>
            </a:pPr>
            <a:r>
              <a:rPr lang="en-US" altLang="en-US" sz="2400" dirty="0">
                <a:solidFill>
                  <a:schemeClr val="tx1"/>
                </a:solidFill>
                <a:latin typeface="Palatino" pitchFamily="18" charset="0"/>
              </a:rPr>
              <a:t> 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Product Mix</a:t>
            </a:r>
          </a:p>
          <a:p>
            <a:pPr>
              <a:buFont typeface="Symbol" pitchFamily="18" charset="2"/>
              <a:buChar char="·"/>
            </a:pPr>
            <a:endParaRPr lang="en-US" altLang="en-US" sz="2400" dirty="0">
              <a:solidFill>
                <a:schemeClr val="tx1"/>
              </a:solidFill>
              <a:latin typeface="Book Antiqua" pitchFamily="18" charset="0"/>
            </a:endParaRPr>
          </a:p>
          <a:p>
            <a:pPr>
              <a:buFont typeface="Symbol" pitchFamily="18" charset="2"/>
              <a:buChar char="·"/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Diet / Blending</a:t>
            </a:r>
          </a:p>
          <a:p>
            <a:pPr>
              <a:buFont typeface="Symbol" pitchFamily="18" charset="2"/>
              <a:buChar char="·"/>
            </a:pPr>
            <a:endParaRPr lang="en-US" altLang="en-US" sz="2400" dirty="0">
              <a:solidFill>
                <a:schemeClr val="tx1"/>
              </a:solidFill>
              <a:latin typeface="Book Antiqua" pitchFamily="18" charset="0"/>
            </a:endParaRPr>
          </a:p>
          <a:p>
            <a:pPr>
              <a:buFont typeface="Symbol" pitchFamily="18" charset="2"/>
              <a:buChar char="·"/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Scheduling</a:t>
            </a:r>
          </a:p>
          <a:p>
            <a:pPr>
              <a:buFont typeface="Symbol" pitchFamily="18" charset="2"/>
              <a:buChar char="·"/>
            </a:pPr>
            <a:endParaRPr lang="en-US" altLang="en-US" sz="2400" dirty="0">
              <a:solidFill>
                <a:schemeClr val="tx1"/>
              </a:solidFill>
              <a:latin typeface="Book Antiqua" pitchFamily="18" charset="0"/>
            </a:endParaRPr>
          </a:p>
          <a:p>
            <a:pPr>
              <a:buFont typeface="Symbol" pitchFamily="18" charset="2"/>
              <a:buChar char="·"/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Transportation / Distribution</a:t>
            </a:r>
          </a:p>
          <a:p>
            <a:pPr>
              <a:buFont typeface="Symbol" pitchFamily="18" charset="2"/>
              <a:buChar char="·"/>
            </a:pPr>
            <a:endParaRPr lang="en-US" altLang="en-US" sz="2400" dirty="0">
              <a:solidFill>
                <a:schemeClr val="tx1"/>
              </a:solidFill>
              <a:latin typeface="Book Antiqua" pitchFamily="18" charset="0"/>
            </a:endParaRPr>
          </a:p>
          <a:p>
            <a:pPr>
              <a:buFont typeface="Symbol" pitchFamily="18" charset="2"/>
              <a:buChar char="·"/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Assignment</a:t>
            </a:r>
          </a:p>
          <a:p>
            <a:pPr>
              <a:buFont typeface="Symbol" pitchFamily="18" charset="2"/>
              <a:buChar char="·"/>
            </a:pPr>
            <a:endParaRPr lang="en-US" altLang="en-US" sz="2400" dirty="0">
              <a:solidFill>
                <a:schemeClr val="tx1"/>
              </a:solidFill>
              <a:latin typeface="Book Antiqua" pitchFamily="18" charset="0"/>
            </a:endParaRPr>
          </a:p>
          <a:p>
            <a:pPr>
              <a:buFont typeface="Symbol" pitchFamily="18" charset="2"/>
              <a:buChar char="·"/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Portfolio Selection (Quadratic)</a:t>
            </a:r>
          </a:p>
        </p:txBody>
      </p:sp>
    </p:spTree>
    <p:extLst>
      <p:ext uri="{BB962C8B-B14F-4D97-AF65-F5344CB8AC3E}">
        <p14:creationId xmlns:p14="http://schemas.microsoft.com/office/powerpoint/2010/main" val="146231551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0" y="938213"/>
            <a:ext cx="8610600" cy="4864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4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The Quality Furniture Corporation produces </a:t>
            </a:r>
          </a:p>
          <a:p>
            <a:pPr>
              <a:lnSpc>
                <a:spcPct val="14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2400" b="1" dirty="0">
                <a:solidFill>
                  <a:schemeClr val="tx1"/>
                </a:solidFill>
                <a:latin typeface="Book Antiqua" pitchFamily="18" charset="0"/>
              </a:rPr>
              <a:t>benches  and tables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. </a:t>
            </a:r>
          </a:p>
          <a:p>
            <a:pPr>
              <a:lnSpc>
                <a:spcPct val="14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The firm has </a:t>
            </a:r>
            <a:r>
              <a:rPr lang="en-US" altLang="en-US" sz="2400" b="1" dirty="0">
                <a:solidFill>
                  <a:schemeClr val="tx1"/>
                </a:solidFill>
                <a:latin typeface="Book Antiqua" pitchFamily="18" charset="0"/>
              </a:rPr>
              <a:t>two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main </a:t>
            </a:r>
            <a:r>
              <a:rPr lang="en-US" altLang="en-US" sz="2400" b="1" dirty="0">
                <a:solidFill>
                  <a:schemeClr val="tx1"/>
                </a:solidFill>
                <a:latin typeface="Book Antiqua" pitchFamily="18" charset="0"/>
              </a:rPr>
              <a:t>resources</a:t>
            </a:r>
          </a:p>
          <a:p>
            <a:pPr>
              <a:lnSpc>
                <a:spcPct val="14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2400" b="1" dirty="0">
                <a:solidFill>
                  <a:schemeClr val="tx1"/>
                </a:solidFill>
                <a:latin typeface="Book Antiqua" pitchFamily="18" charset="0"/>
              </a:rPr>
              <a:t>Resources</a:t>
            </a:r>
          </a:p>
          <a:p>
            <a:pPr>
              <a:lnSpc>
                <a:spcPct val="14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2400" b="1" dirty="0">
                <a:solidFill>
                  <a:schemeClr val="tx1"/>
                </a:solidFill>
                <a:latin typeface="Book Antiqua" pitchFamily="18" charset="0"/>
              </a:rPr>
              <a:t>labor 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and </a:t>
            </a:r>
            <a:r>
              <a:rPr lang="en-US" altLang="en-US" sz="2400" b="1" dirty="0">
                <a:solidFill>
                  <a:schemeClr val="tx1"/>
                </a:solidFill>
                <a:latin typeface="Book Antiqua" pitchFamily="18" charset="0"/>
              </a:rPr>
              <a:t>redwood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for use in the furniture. </a:t>
            </a:r>
          </a:p>
          <a:p>
            <a:pPr>
              <a:lnSpc>
                <a:spcPct val="14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During the next production period</a:t>
            </a:r>
          </a:p>
          <a:p>
            <a:pPr>
              <a:lnSpc>
                <a:spcPct val="14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2400" b="1" dirty="0">
                <a:solidFill>
                  <a:schemeClr val="tx1"/>
                </a:solidFill>
                <a:latin typeface="Book Antiqua" pitchFamily="18" charset="0"/>
              </a:rPr>
              <a:t>1200 labor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hours are available under a union agreement</a:t>
            </a:r>
            <a:r>
              <a:rPr lang="en-US" altLang="en-US" sz="2400" dirty="0" smtClean="0">
                <a:solidFill>
                  <a:schemeClr val="tx1"/>
                </a:solidFill>
                <a:latin typeface="Book Antiqua" pitchFamily="18" charset="0"/>
              </a:rPr>
              <a:t>.</a:t>
            </a:r>
          </a:p>
          <a:p>
            <a:pPr>
              <a:lnSpc>
                <a:spcPct val="14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2400" dirty="0" smtClean="0">
                <a:solidFill>
                  <a:schemeClr val="tx1"/>
                </a:solidFill>
                <a:latin typeface="Book Antiqua" pitchFamily="18" charset="0"/>
              </a:rPr>
              <a:t>A stock of </a:t>
            </a:r>
            <a:r>
              <a:rPr lang="en-US" altLang="en-US" sz="2400" b="1" dirty="0" smtClean="0">
                <a:solidFill>
                  <a:schemeClr val="tx1"/>
                </a:solidFill>
                <a:latin typeface="Book Antiqua" pitchFamily="18" charset="0"/>
              </a:rPr>
              <a:t>5000 pounds</a:t>
            </a:r>
            <a:r>
              <a:rPr lang="en-US" altLang="en-US" sz="2400" dirty="0" smtClean="0">
                <a:solidFill>
                  <a:schemeClr val="tx1"/>
                </a:solidFill>
                <a:latin typeface="Book Antiqua" pitchFamily="18" charset="0"/>
              </a:rPr>
              <a:t> of quality </a:t>
            </a:r>
            <a:r>
              <a:rPr lang="en-US" altLang="en-US" sz="2400" b="1" dirty="0" smtClean="0">
                <a:solidFill>
                  <a:schemeClr val="tx1"/>
                </a:solidFill>
                <a:latin typeface="Book Antiqua" pitchFamily="18" charset="0"/>
              </a:rPr>
              <a:t>redwood is also </a:t>
            </a:r>
            <a:r>
              <a:rPr lang="en-US" altLang="en-US" sz="2400" dirty="0" smtClean="0">
                <a:solidFill>
                  <a:schemeClr val="tx1"/>
                </a:solidFill>
                <a:latin typeface="Book Antiqua" pitchFamily="18" charset="0"/>
              </a:rPr>
              <a:t>available</a:t>
            </a:r>
            <a:r>
              <a:rPr lang="en-US" altLang="en-US" sz="2400" b="1" dirty="0" smtClean="0">
                <a:solidFill>
                  <a:schemeClr val="tx1"/>
                </a:solidFill>
                <a:latin typeface="Book Antiqua" pitchFamily="18" charset="0"/>
              </a:rPr>
              <a:t>.</a:t>
            </a:r>
            <a:r>
              <a:rPr lang="en-US" altLang="en-US" sz="24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endParaRPr lang="en-US" altLang="en-US" sz="2400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288925" y="152400"/>
            <a:ext cx="8855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35169" y="187569"/>
            <a:ext cx="91088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Product mix problem : Narrative representation 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7363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Text Box 2"/>
          <p:cNvSpPr txBox="1">
            <a:spLocks noChangeArrowheads="1"/>
          </p:cNvSpPr>
          <p:nvPr/>
        </p:nvSpPr>
        <p:spPr bwMode="auto">
          <a:xfrm>
            <a:off x="152400" y="847691"/>
            <a:ext cx="8915400" cy="5400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4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2400" b="1" dirty="0">
                <a:solidFill>
                  <a:schemeClr val="tx1"/>
                </a:solidFill>
                <a:latin typeface="Book Antiqua" pitchFamily="18" charset="0"/>
              </a:rPr>
              <a:t>Consumption and profit</a:t>
            </a:r>
          </a:p>
          <a:p>
            <a:pPr>
              <a:lnSpc>
                <a:spcPct val="14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Each </a:t>
            </a:r>
            <a:r>
              <a:rPr lang="en-US" altLang="en-US" sz="2400" b="1" dirty="0">
                <a:solidFill>
                  <a:schemeClr val="tx1"/>
                </a:solidFill>
                <a:latin typeface="Book Antiqua" pitchFamily="18" charset="0"/>
              </a:rPr>
              <a:t>bench 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that Quality Furniture produces requires </a:t>
            </a:r>
          </a:p>
          <a:p>
            <a:pPr>
              <a:lnSpc>
                <a:spcPct val="14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2400" b="1" dirty="0">
                <a:solidFill>
                  <a:schemeClr val="tx1"/>
                </a:solidFill>
                <a:latin typeface="Book Antiqua" pitchFamily="18" charset="0"/>
              </a:rPr>
              <a:t>4 labor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hours and </a:t>
            </a:r>
            <a:r>
              <a:rPr lang="en-US" altLang="en-US" sz="2400" b="1" dirty="0">
                <a:solidFill>
                  <a:schemeClr val="tx1"/>
                </a:solidFill>
                <a:latin typeface="Book Antiqua" pitchFamily="18" charset="0"/>
              </a:rPr>
              <a:t>10 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pounds of </a:t>
            </a:r>
            <a:r>
              <a:rPr lang="en-US" altLang="en-US" sz="2400" b="1" dirty="0">
                <a:solidFill>
                  <a:schemeClr val="tx1"/>
                </a:solidFill>
                <a:latin typeface="Book Antiqua" pitchFamily="18" charset="0"/>
              </a:rPr>
              <a:t>redwood</a:t>
            </a:r>
            <a:endParaRPr lang="en-US" altLang="en-US" sz="2400" dirty="0">
              <a:solidFill>
                <a:schemeClr val="tx1"/>
              </a:solidFill>
              <a:latin typeface="Book Antiqua" pitchFamily="18" charset="0"/>
            </a:endParaRPr>
          </a:p>
          <a:p>
            <a:pPr>
              <a:lnSpc>
                <a:spcPct val="14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Each picnic</a:t>
            </a:r>
            <a:r>
              <a:rPr lang="en-US" altLang="en-US" sz="2400" b="1" dirty="0">
                <a:solidFill>
                  <a:schemeClr val="tx1"/>
                </a:solidFill>
                <a:latin typeface="Book Antiqua" pitchFamily="18" charset="0"/>
              </a:rPr>
              <a:t> table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takes </a:t>
            </a:r>
            <a:r>
              <a:rPr lang="en-US" altLang="en-US" sz="2400" b="1" dirty="0">
                <a:solidFill>
                  <a:schemeClr val="tx1"/>
                </a:solidFill>
                <a:latin typeface="Book Antiqua" pitchFamily="18" charset="0"/>
              </a:rPr>
              <a:t>7 labor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hours and </a:t>
            </a:r>
            <a:r>
              <a:rPr lang="en-US" altLang="en-US" sz="2400" b="1" dirty="0">
                <a:solidFill>
                  <a:schemeClr val="tx1"/>
                </a:solidFill>
                <a:latin typeface="Book Antiqua" pitchFamily="18" charset="0"/>
              </a:rPr>
              <a:t>35 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pounds of </a:t>
            </a:r>
            <a:r>
              <a:rPr lang="en-US" altLang="en-US" sz="2400" b="1" dirty="0">
                <a:solidFill>
                  <a:schemeClr val="tx1"/>
                </a:solidFill>
                <a:latin typeface="Book Antiqua" pitchFamily="18" charset="0"/>
              </a:rPr>
              <a:t>redwood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. </a:t>
            </a:r>
          </a:p>
          <a:p>
            <a:pPr>
              <a:lnSpc>
                <a:spcPct val="14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Total available </a:t>
            </a:r>
            <a:r>
              <a:rPr lang="en-US" altLang="en-US" sz="2400" b="1" dirty="0">
                <a:solidFill>
                  <a:schemeClr val="tx1"/>
                </a:solidFill>
                <a:latin typeface="Book Antiqua" pitchFamily="18" charset="0"/>
              </a:rPr>
              <a:t>1200, 5000</a:t>
            </a:r>
          </a:p>
          <a:p>
            <a:pPr>
              <a:lnSpc>
                <a:spcPct val="14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Completed </a:t>
            </a:r>
            <a:r>
              <a:rPr lang="en-US" altLang="en-US" sz="2400" b="1" dirty="0">
                <a:solidFill>
                  <a:schemeClr val="tx1"/>
                </a:solidFill>
                <a:latin typeface="Book Antiqua" pitchFamily="18" charset="0"/>
              </a:rPr>
              <a:t>benches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yield a profit of </a:t>
            </a:r>
            <a:r>
              <a:rPr lang="en-US" altLang="en-US" sz="2400" b="1" dirty="0">
                <a:solidFill>
                  <a:schemeClr val="tx1"/>
                </a:solidFill>
                <a:latin typeface="Book Antiqua" pitchFamily="18" charset="0"/>
              </a:rPr>
              <a:t>$9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each, </a:t>
            </a:r>
          </a:p>
          <a:p>
            <a:pPr>
              <a:lnSpc>
                <a:spcPct val="14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and </a:t>
            </a:r>
            <a:r>
              <a:rPr lang="en-US" altLang="en-US" sz="2400" b="1" dirty="0">
                <a:solidFill>
                  <a:schemeClr val="tx1"/>
                </a:solidFill>
                <a:latin typeface="Book Antiqua" pitchFamily="18" charset="0"/>
              </a:rPr>
              <a:t>tables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a profit of </a:t>
            </a:r>
            <a:r>
              <a:rPr lang="en-US" altLang="en-US" sz="2400" b="1" dirty="0">
                <a:solidFill>
                  <a:schemeClr val="tx1"/>
                </a:solidFill>
                <a:latin typeface="Book Antiqua" pitchFamily="18" charset="0"/>
              </a:rPr>
              <a:t>$20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each. </a:t>
            </a:r>
          </a:p>
          <a:p>
            <a:pPr>
              <a:lnSpc>
                <a:spcPct val="14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Formulate the problem to maximize the total profit. </a:t>
            </a:r>
          </a:p>
        </p:txBody>
      </p:sp>
      <p:sp>
        <p:nvSpPr>
          <p:cNvPr id="233475" name="Text Box 3"/>
          <p:cNvSpPr txBox="1">
            <a:spLocks noChangeArrowheads="1"/>
          </p:cNvSpPr>
          <p:nvPr/>
        </p:nvSpPr>
        <p:spPr bwMode="auto">
          <a:xfrm>
            <a:off x="288925" y="152400"/>
            <a:ext cx="8855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233476" name="Text Box 4"/>
          <p:cNvSpPr txBox="1">
            <a:spLocks noChangeArrowheads="1"/>
          </p:cNvSpPr>
          <p:nvPr/>
        </p:nvSpPr>
        <p:spPr bwMode="auto">
          <a:xfrm>
            <a:off x="1" y="152400"/>
            <a:ext cx="914399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Product mix problem : Narrative representation 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0666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Text Box 3"/>
          <p:cNvSpPr txBox="1">
            <a:spLocks noChangeArrowheads="1"/>
          </p:cNvSpPr>
          <p:nvPr/>
        </p:nvSpPr>
        <p:spPr bwMode="auto">
          <a:xfrm>
            <a:off x="228600" y="914400"/>
            <a:ext cx="8610600" cy="5447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 smtClean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en-US" sz="2400" baseline="-25000" dirty="0" smtClean="0">
                <a:solidFill>
                  <a:schemeClr val="tx1"/>
                </a:solidFill>
                <a:latin typeface="Book Antiqua" pitchFamily="18" charset="0"/>
              </a:rPr>
              <a:t>1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	= number of benches to produce</a:t>
            </a:r>
          </a:p>
          <a:p>
            <a:pPr>
              <a:spcBef>
                <a:spcPct val="50000"/>
              </a:spcBef>
            </a:pPr>
            <a:r>
              <a:rPr lang="en-US" altLang="en-US" sz="2400" dirty="0" smtClean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en-US" sz="2400" baseline="-25000" dirty="0" smtClean="0">
                <a:solidFill>
                  <a:schemeClr val="tx1"/>
                </a:solidFill>
                <a:latin typeface="Book Antiqua" pitchFamily="18" charset="0"/>
              </a:rPr>
              <a:t>2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	= number of tables to produce</a:t>
            </a:r>
          </a:p>
          <a:p>
            <a:pPr>
              <a:spcBef>
                <a:spcPct val="50000"/>
              </a:spcBef>
            </a:pPr>
            <a:endParaRPr lang="en-US" altLang="en-US" sz="2400" dirty="0">
              <a:solidFill>
                <a:schemeClr val="tx1"/>
              </a:solidFill>
              <a:latin typeface="Book Antiqua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400" dirty="0" smtClean="0">
                <a:solidFill>
                  <a:schemeClr val="tx1"/>
                </a:solidFill>
                <a:latin typeface="Book Antiqua" pitchFamily="18" charset="0"/>
              </a:rPr>
              <a:t>Maximize 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Profit = ($9) 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1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 +($20) 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2</a:t>
            </a:r>
            <a:endParaRPr lang="en-US" altLang="en-US" sz="2400" i="1" dirty="0">
              <a:solidFill>
                <a:schemeClr val="tx1"/>
              </a:solidFill>
              <a:latin typeface="Book Antiqua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400" dirty="0" smtClean="0">
                <a:solidFill>
                  <a:schemeClr val="tx1"/>
                </a:solidFill>
                <a:latin typeface="Book Antiqua" pitchFamily="18" charset="0"/>
              </a:rPr>
              <a:t>subject 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to </a:t>
            </a:r>
          </a:p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US" altLang="en-US" sz="2400" dirty="0" smtClean="0">
                <a:solidFill>
                  <a:schemeClr val="tx1"/>
                </a:solidFill>
                <a:latin typeface="Book Antiqua" pitchFamily="18" charset="0"/>
              </a:rPr>
              <a:t>Labor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:	 4 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1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+ </a:t>
            </a:r>
            <a:r>
              <a:rPr lang="en-US" altLang="en-US" sz="2400" i="1" dirty="0">
                <a:solidFill>
                  <a:schemeClr val="tx1"/>
                </a:solidFill>
                <a:latin typeface="Book Antiqua" pitchFamily="18" charset="0"/>
              </a:rPr>
              <a:t>7 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2</a:t>
            </a:r>
            <a:r>
              <a:rPr lang="en-US" altLang="en-US" sz="2400" i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altLang="en-US" sz="2400" i="1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        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1200</a:t>
            </a:r>
            <a:r>
              <a:rPr lang="en-US" altLang="en-US" sz="2400" i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hours</a:t>
            </a:r>
            <a:endParaRPr lang="en-US" altLang="en-US" sz="2400" i="1" dirty="0">
              <a:solidFill>
                <a:schemeClr val="tx1"/>
              </a:solidFill>
              <a:latin typeface="Book Antiqua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400" i="1" dirty="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US" altLang="en-US" sz="2400" dirty="0" smtClean="0">
                <a:solidFill>
                  <a:schemeClr val="tx1"/>
                </a:solidFill>
                <a:latin typeface="Book Antiqua" pitchFamily="18" charset="0"/>
              </a:rPr>
              <a:t>Wood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:</a:t>
            </a:r>
            <a:r>
              <a:rPr lang="en-US" altLang="en-US" sz="2400" i="1" dirty="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10 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1</a:t>
            </a:r>
            <a:r>
              <a:rPr lang="en-US" altLang="en-US" sz="2400" i="1" dirty="0">
                <a:solidFill>
                  <a:schemeClr val="tx1"/>
                </a:solidFill>
                <a:latin typeface="Book Antiqua" pitchFamily="18" charset="0"/>
              </a:rPr>
              <a:t> +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35 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2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 </a:t>
            </a:r>
            <a:r>
              <a:rPr lang="en-US" altLang="en-US" sz="2400" i="1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 </a:t>
            </a:r>
            <a:r>
              <a:rPr lang="en-US" altLang="en-US" sz="2400" i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5000 pounds</a:t>
            </a:r>
            <a:endParaRPr lang="en-US" altLang="en-US" sz="2400" i="1" dirty="0">
              <a:solidFill>
                <a:schemeClr val="tx1"/>
              </a:solidFill>
              <a:latin typeface="Book Antiqua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400" i="1" dirty="0">
                <a:solidFill>
                  <a:schemeClr val="tx1"/>
                </a:solidFill>
                <a:latin typeface="Book Antiqua" pitchFamily="18" charset="0"/>
              </a:rPr>
              <a:t>	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and	 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1 </a:t>
            </a:r>
            <a:r>
              <a:rPr lang="en-US" altLang="en-US" sz="2400" i="1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 </a:t>
            </a:r>
            <a:r>
              <a:rPr lang="en-US" altLang="en-US" sz="2400" i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0, x</a:t>
            </a:r>
            <a:r>
              <a:rPr lang="en-US" altLang="en-US" sz="2400" baseline="-25000" dirty="0">
                <a:solidFill>
                  <a:schemeClr val="tx1"/>
                </a:solidFill>
                <a:latin typeface="Book Antiqua" pitchFamily="18" charset="0"/>
              </a:rPr>
              <a:t>2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altLang="en-US" sz="2400" i="1" dirty="0">
                <a:solidFill>
                  <a:schemeClr val="tx1"/>
                </a:solidFill>
                <a:latin typeface="Book Antiqua" pitchFamily="18" charset="0"/>
                <a:sym typeface="Symbol" pitchFamily="18" charset="2"/>
              </a:rPr>
              <a:t> </a:t>
            </a:r>
            <a:r>
              <a:rPr lang="en-US" altLang="en-US" sz="2400" i="1" dirty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 0.</a:t>
            </a:r>
          </a:p>
          <a:p>
            <a:pPr>
              <a:spcBef>
                <a:spcPct val="50000"/>
              </a:spcBef>
            </a:pPr>
            <a:endParaRPr lang="en-US" altLang="en-US" sz="2400" dirty="0">
              <a:solidFill>
                <a:schemeClr val="tx1"/>
              </a:solidFill>
              <a:latin typeface="Book Antiqua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  <a:latin typeface="Book Antiqua" pitchFamily="18" charset="0"/>
              </a:rPr>
              <a:t>We will now solve this LP model using the Excel Solver.</a:t>
            </a:r>
            <a:endParaRPr lang="en-US" altLang="en-US" sz="1600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84997" name="Text Box 5"/>
          <p:cNvSpPr txBox="1">
            <a:spLocks noChangeArrowheads="1"/>
          </p:cNvSpPr>
          <p:nvPr/>
        </p:nvSpPr>
        <p:spPr bwMode="auto">
          <a:xfrm>
            <a:off x="288925" y="152400"/>
            <a:ext cx="8855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84998" name="Text Box 6"/>
          <p:cNvSpPr txBox="1">
            <a:spLocks noChangeArrowheads="1"/>
          </p:cNvSpPr>
          <p:nvPr/>
        </p:nvSpPr>
        <p:spPr bwMode="auto">
          <a:xfrm>
            <a:off x="23446" y="164123"/>
            <a:ext cx="912055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Product Mix : Formulation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9665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49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20" name="Group 4"/>
          <p:cNvGrpSpPr>
            <a:grpSpLocks/>
          </p:cNvGrpSpPr>
          <p:nvPr/>
        </p:nvGrpSpPr>
        <p:grpSpPr bwMode="auto">
          <a:xfrm>
            <a:off x="6096000" y="1752600"/>
            <a:ext cx="2362200" cy="1752600"/>
            <a:chOff x="1400" y="5945"/>
            <a:chExt cx="3740" cy="2835"/>
          </a:xfrm>
        </p:grpSpPr>
        <p:pic>
          <p:nvPicPr>
            <p:cNvPr id="34821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00" y="5945"/>
              <a:ext cx="3740" cy="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822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00" y="6380"/>
              <a:ext cx="3740" cy="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4823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191000"/>
            <a:ext cx="3886200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4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191000"/>
            <a:ext cx="2362200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6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752600"/>
            <a:ext cx="4876800" cy="188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0" y="115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Product Mix : Excel solution</a:t>
            </a:r>
          </a:p>
        </p:txBody>
      </p:sp>
    </p:spTree>
    <p:extLst>
      <p:ext uri="{BB962C8B-B14F-4D97-AF65-F5344CB8AC3E}">
        <p14:creationId xmlns:p14="http://schemas.microsoft.com/office/powerpoint/2010/main" val="35315706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6" y="914400"/>
            <a:ext cx="8951913" cy="993775"/>
          </a:xfrm>
          <a:noFill/>
          <a:ln/>
        </p:spPr>
        <p:txBody>
          <a:bodyPr lIns="92075" tIns="46038" rIns="92075" bIns="46038"/>
          <a:lstStyle/>
          <a:p>
            <a:pPr marL="0" indent="0">
              <a:buNone/>
            </a:pPr>
            <a:r>
              <a:rPr lang="en-US" sz="2400" dirty="0"/>
              <a:t>Electro-Poly is a leading maker of slip-rings.</a:t>
            </a:r>
          </a:p>
          <a:p>
            <a:pPr marL="0" indent="0">
              <a:buNone/>
            </a:pPr>
            <a:r>
              <a:rPr lang="en-US" sz="2400" dirty="0"/>
              <a:t>A new order has just been received. </a:t>
            </a:r>
          </a:p>
        </p:txBody>
      </p:sp>
      <p:sp>
        <p:nvSpPr>
          <p:cNvPr id="151556" name="Rectangle 4"/>
          <p:cNvSpPr>
            <a:spLocks noChangeArrowheads="1"/>
          </p:cNvSpPr>
          <p:nvPr/>
        </p:nvSpPr>
        <p:spPr bwMode="auto">
          <a:xfrm>
            <a:off x="192087" y="1981200"/>
            <a:ext cx="8266113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  <a:tabLst>
                <a:tab pos="3878263" algn="ctr"/>
                <a:tab pos="5205413" algn="ctr"/>
                <a:tab pos="6735763" algn="ctr"/>
              </a:tabLst>
            </a:pPr>
            <a:r>
              <a:rPr lang="en-US" sz="2000" b="1" dirty="0">
                <a:solidFill>
                  <a:schemeClr val="tx1"/>
                </a:solidFill>
                <a:latin typeface="Book Antiqua" pitchFamily="18" charset="0"/>
              </a:rPr>
              <a:t>	Model 1	 Model 2	Model 3</a:t>
            </a:r>
          </a:p>
          <a:p>
            <a:pPr>
              <a:lnSpc>
                <a:spcPct val="90000"/>
              </a:lnSpc>
              <a:spcBef>
                <a:spcPct val="50000"/>
              </a:spcBef>
              <a:tabLst>
                <a:tab pos="3878263" algn="ctr"/>
                <a:tab pos="5205413" algn="ctr"/>
                <a:tab pos="6735763" algn="ctr"/>
              </a:tabLst>
            </a:pPr>
            <a:r>
              <a:rPr lang="en-US" sz="2000" b="1" dirty="0">
                <a:solidFill>
                  <a:schemeClr val="tx1"/>
                </a:solidFill>
                <a:latin typeface="Book Antiqua" pitchFamily="18" charset="0"/>
              </a:rPr>
              <a:t>Number ordered	3,000	2,000	900</a:t>
            </a:r>
          </a:p>
          <a:p>
            <a:pPr>
              <a:lnSpc>
                <a:spcPct val="90000"/>
              </a:lnSpc>
              <a:spcBef>
                <a:spcPct val="50000"/>
              </a:spcBef>
              <a:tabLst>
                <a:tab pos="3878263" algn="ctr"/>
                <a:tab pos="5205413" algn="ctr"/>
                <a:tab pos="6735763" algn="ctr"/>
              </a:tabLst>
            </a:pPr>
            <a:r>
              <a:rPr lang="en-US" sz="2000" b="1" dirty="0">
                <a:solidFill>
                  <a:schemeClr val="tx1"/>
                </a:solidFill>
                <a:latin typeface="Book Antiqua" pitchFamily="18" charset="0"/>
              </a:rPr>
              <a:t>Hours of wiring/unit	2	1.5	3</a:t>
            </a:r>
          </a:p>
          <a:p>
            <a:pPr>
              <a:lnSpc>
                <a:spcPct val="90000"/>
              </a:lnSpc>
              <a:spcBef>
                <a:spcPct val="50000"/>
              </a:spcBef>
              <a:tabLst>
                <a:tab pos="3878263" algn="ctr"/>
                <a:tab pos="5205413" algn="ctr"/>
                <a:tab pos="6735763" algn="ctr"/>
              </a:tabLst>
            </a:pPr>
            <a:r>
              <a:rPr lang="en-US" sz="2000" b="1" dirty="0">
                <a:solidFill>
                  <a:schemeClr val="tx1"/>
                </a:solidFill>
                <a:latin typeface="Book Antiqua" pitchFamily="18" charset="0"/>
              </a:rPr>
              <a:t>Hours of harnessing/unit	1	2	1</a:t>
            </a:r>
          </a:p>
          <a:p>
            <a:pPr>
              <a:lnSpc>
                <a:spcPct val="90000"/>
              </a:lnSpc>
              <a:spcBef>
                <a:spcPct val="50000"/>
              </a:spcBef>
              <a:tabLst>
                <a:tab pos="3878263" algn="ctr"/>
                <a:tab pos="5205413" algn="ctr"/>
                <a:tab pos="6735763" algn="ctr"/>
              </a:tabLst>
            </a:pPr>
            <a:r>
              <a:rPr lang="en-US" sz="2000" b="1" dirty="0">
                <a:solidFill>
                  <a:schemeClr val="tx1"/>
                </a:solidFill>
                <a:latin typeface="Book Antiqua" pitchFamily="18" charset="0"/>
              </a:rPr>
              <a:t>Cost to Make	$50	$83	$130</a:t>
            </a:r>
          </a:p>
          <a:p>
            <a:pPr>
              <a:lnSpc>
                <a:spcPct val="90000"/>
              </a:lnSpc>
              <a:spcBef>
                <a:spcPct val="50000"/>
              </a:spcBef>
              <a:tabLst>
                <a:tab pos="3878263" algn="ctr"/>
                <a:tab pos="5205413" algn="ctr"/>
                <a:tab pos="6735763" algn="ctr"/>
              </a:tabLst>
            </a:pPr>
            <a:r>
              <a:rPr lang="en-US" sz="2000" b="1" dirty="0">
                <a:solidFill>
                  <a:schemeClr val="tx1"/>
                </a:solidFill>
                <a:latin typeface="Book Antiqua" pitchFamily="18" charset="0"/>
              </a:rPr>
              <a:t>Cost to Buy	$61	$97	$145</a:t>
            </a:r>
            <a:endParaRPr lang="en-US" sz="2400" dirty="0">
              <a:solidFill>
                <a:schemeClr val="tx1"/>
              </a:solidFill>
              <a:latin typeface="Book Antiqua" pitchFamily="18" charset="0"/>
            </a:endParaRPr>
          </a:p>
          <a:p>
            <a:pPr>
              <a:spcBef>
                <a:spcPct val="50000"/>
              </a:spcBef>
              <a:tabLst>
                <a:tab pos="3878263" algn="ctr"/>
                <a:tab pos="5205413" algn="ctr"/>
                <a:tab pos="6735763" algn="ctr"/>
              </a:tabLst>
            </a:pPr>
            <a:endParaRPr lang="en-US" sz="2400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151557" name="Line 5"/>
          <p:cNvSpPr>
            <a:spLocks noChangeShapeType="1"/>
          </p:cNvSpPr>
          <p:nvPr/>
        </p:nvSpPr>
        <p:spPr bwMode="auto">
          <a:xfrm>
            <a:off x="344487" y="2362200"/>
            <a:ext cx="7331075" cy="0"/>
          </a:xfrm>
          <a:prstGeom prst="line">
            <a:avLst/>
          </a:prstGeom>
          <a:noFill/>
          <a:ln w="253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151558" name="Rectangle 6"/>
          <p:cNvSpPr>
            <a:spLocks noChangeArrowheads="1"/>
          </p:cNvSpPr>
          <p:nvPr/>
        </p:nvSpPr>
        <p:spPr bwMode="auto">
          <a:xfrm>
            <a:off x="228600" y="5029200"/>
            <a:ext cx="8610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The company has 10,000 hours of wiring capacity and 5,000 hours of harnessing capacity.</a:t>
            </a:r>
          </a:p>
        </p:txBody>
      </p:sp>
      <p:sp>
        <p:nvSpPr>
          <p:cNvPr id="151559" name="Line 7"/>
          <p:cNvSpPr>
            <a:spLocks noChangeShapeType="1"/>
          </p:cNvSpPr>
          <p:nvPr/>
        </p:nvSpPr>
        <p:spPr bwMode="auto">
          <a:xfrm>
            <a:off x="268287" y="4572000"/>
            <a:ext cx="7331075" cy="0"/>
          </a:xfrm>
          <a:prstGeom prst="line">
            <a:avLst/>
          </a:prstGeom>
          <a:noFill/>
          <a:ln w="25399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Book Antiqua" pitchFamily="18" charset="0"/>
            </a:endParaRPr>
          </a:p>
        </p:txBody>
      </p:sp>
      <p:sp>
        <p:nvSpPr>
          <p:cNvPr id="151560" name="Text Box 8"/>
          <p:cNvSpPr txBox="1">
            <a:spLocks noChangeArrowheads="1"/>
          </p:cNvSpPr>
          <p:nvPr/>
        </p:nvSpPr>
        <p:spPr bwMode="auto">
          <a:xfrm>
            <a:off x="-5862" y="115888"/>
            <a:ext cx="91498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Make / buy decision : Narrative representation</a:t>
            </a:r>
          </a:p>
        </p:txBody>
      </p:sp>
    </p:spTree>
    <p:extLst>
      <p:ext uri="{BB962C8B-B14F-4D97-AF65-F5344CB8AC3E}">
        <p14:creationId xmlns:p14="http://schemas.microsoft.com/office/powerpoint/2010/main" val="336222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9" name="Rectangle 3"/>
          <p:cNvSpPr>
            <a:spLocks noChangeArrowheads="1"/>
          </p:cNvSpPr>
          <p:nvPr/>
        </p:nvSpPr>
        <p:spPr bwMode="auto">
          <a:xfrm>
            <a:off x="152400" y="990600"/>
            <a:ext cx="8382000" cy="5111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Aft>
                <a:spcPct val="48000"/>
              </a:spcAft>
            </a:pP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sz="2400" baseline="-25000" dirty="0">
                <a:solidFill>
                  <a:schemeClr val="tx1"/>
                </a:solidFill>
                <a:latin typeface="Book Antiqua" pitchFamily="18" charset="0"/>
              </a:rPr>
              <a:t>1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 = Number of model 1 slip rings to make</a:t>
            </a:r>
          </a:p>
          <a:p>
            <a:pPr>
              <a:spcAft>
                <a:spcPct val="48000"/>
              </a:spcAft>
            </a:pP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sz="2400" baseline="-25000" dirty="0">
                <a:solidFill>
                  <a:schemeClr val="tx1"/>
                </a:solidFill>
                <a:latin typeface="Book Antiqua" pitchFamily="18" charset="0"/>
              </a:rPr>
              <a:t>2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 = Number of model 2 slip rings to make </a:t>
            </a:r>
          </a:p>
          <a:p>
            <a:pPr>
              <a:spcAft>
                <a:spcPct val="48000"/>
              </a:spcAft>
            </a:pP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x</a:t>
            </a:r>
            <a:r>
              <a:rPr lang="en-US" sz="2400" baseline="-25000" dirty="0">
                <a:solidFill>
                  <a:schemeClr val="tx1"/>
                </a:solidFill>
                <a:latin typeface="Book Antiqua" pitchFamily="18" charset="0"/>
              </a:rPr>
              <a:t>3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 = Number of model 3 slip rings to make </a:t>
            </a:r>
          </a:p>
          <a:p>
            <a:pPr>
              <a:spcAft>
                <a:spcPct val="48000"/>
              </a:spcAft>
            </a:pP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y</a:t>
            </a:r>
            <a:r>
              <a:rPr lang="en-US" sz="2400" baseline="-25000" dirty="0">
                <a:solidFill>
                  <a:schemeClr val="tx1"/>
                </a:solidFill>
                <a:latin typeface="Book Antiqua" pitchFamily="18" charset="0"/>
              </a:rPr>
              <a:t>1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 = Number of model 1 slip rings to buy </a:t>
            </a:r>
          </a:p>
          <a:p>
            <a:pPr>
              <a:spcAft>
                <a:spcPct val="48000"/>
              </a:spcAft>
            </a:pP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y</a:t>
            </a:r>
            <a:r>
              <a:rPr lang="en-US" sz="2400" baseline="-25000" dirty="0">
                <a:solidFill>
                  <a:schemeClr val="tx1"/>
                </a:solidFill>
                <a:latin typeface="Book Antiqua" pitchFamily="18" charset="0"/>
              </a:rPr>
              <a:t>2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 = Number of model 2 slip rings to buy </a:t>
            </a:r>
          </a:p>
          <a:p>
            <a:pPr>
              <a:spcAft>
                <a:spcPct val="48000"/>
              </a:spcAft>
            </a:pP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y</a:t>
            </a:r>
            <a:r>
              <a:rPr lang="en-US" sz="2400" baseline="-25000" dirty="0">
                <a:solidFill>
                  <a:schemeClr val="tx1"/>
                </a:solidFill>
                <a:latin typeface="Book Antiqua" pitchFamily="18" charset="0"/>
              </a:rPr>
              <a:t>3</a:t>
            </a: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 = Number of model 3 slip rings to 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buy</a:t>
            </a:r>
          </a:p>
          <a:p>
            <a:pPr>
              <a:spcAft>
                <a:spcPct val="48000"/>
              </a:spcAft>
            </a:pP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The Objective Function</a:t>
            </a:r>
          </a:p>
          <a:p>
            <a:pPr>
              <a:spcAft>
                <a:spcPct val="48000"/>
              </a:spcAft>
            </a:pPr>
            <a:r>
              <a:rPr lang="en-US" sz="2800" dirty="0" smtClean="0">
                <a:latin typeface="Times" pitchFamily="18" charset="0"/>
              </a:rPr>
              <a:t>Minimize </a:t>
            </a:r>
            <a:r>
              <a:rPr lang="en-US" sz="2800" dirty="0">
                <a:latin typeface="Times" pitchFamily="18" charset="0"/>
              </a:rPr>
              <a:t>the total cost of filling the order.</a:t>
            </a:r>
            <a:endParaRPr lang="en-US" sz="2400" dirty="0">
              <a:latin typeface="Times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 dirty="0">
                <a:latin typeface="Times" pitchFamily="18" charset="0"/>
              </a:rPr>
              <a:t>MIN:	50x</a:t>
            </a:r>
            <a:r>
              <a:rPr lang="en-US" sz="2400" baseline="-25000" dirty="0">
                <a:latin typeface="Times" pitchFamily="18" charset="0"/>
              </a:rPr>
              <a:t>1</a:t>
            </a:r>
            <a:r>
              <a:rPr lang="en-US" sz="2400" dirty="0">
                <a:latin typeface="Times" pitchFamily="18" charset="0"/>
              </a:rPr>
              <a:t> + 83x</a:t>
            </a:r>
            <a:r>
              <a:rPr lang="en-US" sz="2400" baseline="-25000" dirty="0">
                <a:latin typeface="Times" pitchFamily="18" charset="0"/>
              </a:rPr>
              <a:t>2</a:t>
            </a:r>
            <a:r>
              <a:rPr lang="en-US" sz="2400" dirty="0">
                <a:latin typeface="Times" pitchFamily="18" charset="0"/>
              </a:rPr>
              <a:t> + 130x</a:t>
            </a:r>
            <a:r>
              <a:rPr lang="en-US" sz="2400" baseline="-25000" dirty="0">
                <a:latin typeface="Times" pitchFamily="18" charset="0"/>
              </a:rPr>
              <a:t>3</a:t>
            </a:r>
            <a:r>
              <a:rPr lang="en-US" sz="2400" dirty="0">
                <a:latin typeface="Times" pitchFamily="18" charset="0"/>
              </a:rPr>
              <a:t> + 61y</a:t>
            </a:r>
            <a:r>
              <a:rPr lang="en-US" sz="2400" baseline="-25000" dirty="0">
                <a:latin typeface="Times" pitchFamily="18" charset="0"/>
              </a:rPr>
              <a:t>1</a:t>
            </a:r>
            <a:r>
              <a:rPr lang="en-US" sz="2400" dirty="0">
                <a:latin typeface="Times" pitchFamily="18" charset="0"/>
              </a:rPr>
              <a:t> + 97y</a:t>
            </a:r>
            <a:r>
              <a:rPr lang="en-US" sz="2400" baseline="-25000" dirty="0">
                <a:latin typeface="Times" pitchFamily="18" charset="0"/>
              </a:rPr>
              <a:t>2</a:t>
            </a:r>
            <a:r>
              <a:rPr lang="en-US" sz="2400" dirty="0">
                <a:latin typeface="Times" pitchFamily="18" charset="0"/>
              </a:rPr>
              <a:t> + </a:t>
            </a:r>
            <a:r>
              <a:rPr lang="en-US" sz="2400" dirty="0" smtClean="0">
                <a:latin typeface="Times" pitchFamily="18" charset="0"/>
              </a:rPr>
              <a:t>145y</a:t>
            </a:r>
            <a:r>
              <a:rPr lang="en-US" sz="2400" baseline="-25000" dirty="0" smtClean="0">
                <a:latin typeface="Times" pitchFamily="18" charset="0"/>
              </a:rPr>
              <a:t>3</a:t>
            </a:r>
            <a:r>
              <a:rPr lang="en-US" sz="24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endParaRPr lang="en-US" sz="2400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152580" name="Text Box 4"/>
          <p:cNvSpPr txBox="1">
            <a:spLocks noChangeArrowheads="1"/>
          </p:cNvSpPr>
          <p:nvPr/>
        </p:nvSpPr>
        <p:spPr bwMode="auto">
          <a:xfrm>
            <a:off x="23446" y="152400"/>
            <a:ext cx="912055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Make / buy decision : decision variables</a:t>
            </a:r>
          </a:p>
        </p:txBody>
      </p:sp>
    </p:spTree>
    <p:extLst>
      <p:ext uri="{BB962C8B-B14F-4D97-AF65-F5344CB8AC3E}">
        <p14:creationId xmlns:p14="http://schemas.microsoft.com/office/powerpoint/2010/main" val="2851632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2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2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2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2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2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7772400" cy="5257800"/>
          </a:xfrm>
          <a:noFill/>
          <a:ln/>
        </p:spPr>
        <p:txBody>
          <a:bodyPr lIns="92075" tIns="46038" rIns="92075" bIns="46038"/>
          <a:lstStyle/>
          <a:p>
            <a:pPr marL="0" indent="0">
              <a:lnSpc>
                <a:spcPct val="110000"/>
              </a:lnSpc>
              <a:spcBef>
                <a:spcPct val="0"/>
              </a:spcBef>
              <a:buNone/>
            </a:pPr>
            <a:r>
              <a:rPr lang="en-US" dirty="0"/>
              <a:t>Demand Constraints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 + y</a:t>
            </a:r>
            <a:r>
              <a:rPr lang="en-US" sz="2400" baseline="-25000" dirty="0"/>
              <a:t>1</a:t>
            </a:r>
            <a:r>
              <a:rPr lang="en-US" sz="2400" dirty="0"/>
              <a:t> = 3,000	} model 1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sz="2400" dirty="0"/>
              <a:t>x</a:t>
            </a:r>
            <a:r>
              <a:rPr lang="en-US" sz="2400" baseline="-25000" dirty="0"/>
              <a:t>2</a:t>
            </a:r>
            <a:r>
              <a:rPr lang="en-US" sz="2400" dirty="0"/>
              <a:t> + y</a:t>
            </a:r>
            <a:r>
              <a:rPr lang="en-US" sz="2400" baseline="-25000" dirty="0"/>
              <a:t>2</a:t>
            </a:r>
            <a:r>
              <a:rPr lang="en-US" sz="2400" dirty="0"/>
              <a:t> = 2,000	} model 2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sz="2400" dirty="0"/>
              <a:t>x</a:t>
            </a:r>
            <a:r>
              <a:rPr lang="en-US" sz="2400" baseline="-25000" dirty="0"/>
              <a:t>3</a:t>
            </a:r>
            <a:r>
              <a:rPr lang="en-US" sz="2400" dirty="0"/>
              <a:t> + y</a:t>
            </a:r>
            <a:r>
              <a:rPr lang="en-US" sz="2400" baseline="-25000" dirty="0"/>
              <a:t>3</a:t>
            </a:r>
            <a:r>
              <a:rPr lang="en-US" sz="2400" dirty="0"/>
              <a:t> =    900	} model 3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  <a:buNone/>
            </a:pPr>
            <a:r>
              <a:rPr lang="en-US" dirty="0"/>
              <a:t>Resource Constraints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sz="2400" dirty="0"/>
              <a:t>2x</a:t>
            </a:r>
            <a:r>
              <a:rPr lang="en-US" sz="2400" baseline="-25000" dirty="0"/>
              <a:t>1</a:t>
            </a:r>
            <a:r>
              <a:rPr lang="en-US" sz="2400" dirty="0"/>
              <a:t> + 1.5x</a:t>
            </a:r>
            <a:r>
              <a:rPr lang="en-US" sz="2400" baseline="-25000" dirty="0"/>
              <a:t>2</a:t>
            </a:r>
            <a:r>
              <a:rPr lang="en-US" sz="2400" dirty="0"/>
              <a:t> + 3x</a:t>
            </a:r>
            <a:r>
              <a:rPr lang="en-US" sz="2400" baseline="-25000" dirty="0"/>
              <a:t>3 </a:t>
            </a:r>
            <a:r>
              <a:rPr lang="en-US" sz="2400" dirty="0"/>
              <a:t>&lt;= 10,000 } wiring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sz="2400" dirty="0"/>
              <a:t>1x</a:t>
            </a:r>
            <a:r>
              <a:rPr lang="en-US" sz="2400" baseline="-25000" dirty="0"/>
              <a:t>1</a:t>
            </a:r>
            <a:r>
              <a:rPr lang="en-US" sz="2400" dirty="0"/>
              <a:t> + 2.0x</a:t>
            </a:r>
            <a:r>
              <a:rPr lang="en-US" sz="2400" baseline="-25000" dirty="0"/>
              <a:t>2</a:t>
            </a:r>
            <a:r>
              <a:rPr lang="en-US" sz="2400" dirty="0"/>
              <a:t> + 1x</a:t>
            </a:r>
            <a:r>
              <a:rPr lang="en-US" sz="2400" baseline="-25000" dirty="0"/>
              <a:t>3 </a:t>
            </a:r>
            <a:r>
              <a:rPr lang="en-US" sz="2400" dirty="0"/>
              <a:t>&lt;=   5,000 } harnessing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  <a:buNone/>
            </a:pPr>
            <a:r>
              <a:rPr lang="en-US" dirty="0" err="1"/>
              <a:t>Nonnegativity</a:t>
            </a:r>
            <a:r>
              <a:rPr lang="en-US" dirty="0"/>
              <a:t> Conditions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sz="2400" dirty="0"/>
              <a:t>x</a:t>
            </a:r>
            <a:r>
              <a:rPr lang="en-US" sz="2400" baseline="-25000" dirty="0"/>
              <a:t>1</a:t>
            </a:r>
            <a:r>
              <a:rPr lang="en-US" sz="2400" dirty="0"/>
              <a:t>, x</a:t>
            </a:r>
            <a:r>
              <a:rPr lang="en-US" sz="2400" baseline="-25000" dirty="0"/>
              <a:t>2</a:t>
            </a:r>
            <a:r>
              <a:rPr lang="en-US" sz="2400" dirty="0"/>
              <a:t>, x</a:t>
            </a:r>
            <a:r>
              <a:rPr lang="en-US" sz="2400" baseline="-25000" dirty="0"/>
              <a:t>3</a:t>
            </a:r>
            <a:r>
              <a:rPr lang="en-US" sz="2400" dirty="0"/>
              <a:t>, y</a:t>
            </a:r>
            <a:r>
              <a:rPr lang="en-US" sz="2400" baseline="-25000" dirty="0"/>
              <a:t>1</a:t>
            </a:r>
            <a:r>
              <a:rPr lang="en-US" sz="2400" dirty="0"/>
              <a:t>, y</a:t>
            </a:r>
            <a:r>
              <a:rPr lang="en-US" sz="2400" baseline="-25000" dirty="0"/>
              <a:t>2</a:t>
            </a:r>
            <a:r>
              <a:rPr lang="en-US" sz="2400" dirty="0"/>
              <a:t>, y</a:t>
            </a:r>
            <a:r>
              <a:rPr lang="en-US" sz="2400" baseline="-25000" dirty="0"/>
              <a:t>3</a:t>
            </a:r>
            <a:r>
              <a:rPr lang="en-US" sz="2400" dirty="0"/>
              <a:t> &gt;=  0</a:t>
            </a:r>
          </a:p>
        </p:txBody>
      </p:sp>
      <p:sp>
        <p:nvSpPr>
          <p:cNvPr id="154628" name="Text Box 1028"/>
          <p:cNvSpPr txBox="1">
            <a:spLocks noChangeArrowheads="1"/>
          </p:cNvSpPr>
          <p:nvPr/>
        </p:nvSpPr>
        <p:spPr bwMode="auto">
          <a:xfrm>
            <a:off x="0" y="12626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Make / buy decision : Constraints</a:t>
            </a:r>
          </a:p>
        </p:txBody>
      </p:sp>
    </p:spTree>
    <p:extLst>
      <p:ext uri="{BB962C8B-B14F-4D97-AF65-F5344CB8AC3E}">
        <p14:creationId xmlns:p14="http://schemas.microsoft.com/office/powerpoint/2010/main" val="3377433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7" grpId="0" build="p" bldLvl="2" autoUpdateAnimBg="0"/>
    </p:bldLst>
  </p:timing>
</p:sld>
</file>

<file path=ppt/theme/theme1.xml><?xml version="1.0" encoding="utf-8"?>
<a:theme xmlns:a="http://schemas.openxmlformats.org/drawingml/2006/main" name="Lean Thinking Final.ppt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12780</TotalTime>
  <Words>667</Words>
  <Application>Microsoft Office PowerPoint</Application>
  <PresentationFormat>On-screen Show (4:3)</PresentationFormat>
  <Paragraphs>198</Paragraphs>
  <Slides>19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4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Lean Thinking Final.ppt</vt:lpstr>
      <vt:lpstr>1_Lean Thinking Final</vt:lpstr>
      <vt:lpstr>Lean Thinking Final</vt:lpstr>
      <vt:lpstr>2_Lean Thinking Final</vt:lpstr>
      <vt:lpstr>Clip</vt:lpstr>
      <vt:lpstr>Microsoft Excel Worksheet</vt:lpstr>
      <vt:lpstr>LP Formulation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CSU, Northridge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Asef-Vaziri, Ardavan</cp:lastModifiedBy>
  <cp:revision>299</cp:revision>
  <dcterms:created xsi:type="dcterms:W3CDTF">2008-11-22T01:06:20Z</dcterms:created>
  <dcterms:modified xsi:type="dcterms:W3CDTF">2013-07-19T03:04:19Z</dcterms:modified>
</cp:coreProperties>
</file>